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588ca3b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588ca3bc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588ca3b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9588ca3bcf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588ca3b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9588ca3bc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588ca3b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9588ca3bc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588ca3b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9588ca3bc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588ca3b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588ca3bc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588ca3bc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9588ca3bc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588ca3bc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588ca3bcf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588ca3bc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9588ca3bc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588ca3b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9588ca3bcf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588ca3b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9588ca3bc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588ca3b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9588ca3bcf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588ca3b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9588ca3bcf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588ca3b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9588ca3bc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588ca3b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9588ca3bc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588ca3b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9588ca3bc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514fab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9514fab69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514fab6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514fab69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588ca3b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9588ca3bc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588ca3b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588ca3bc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588ca3b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588ca3bc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588ca3b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588ca3bc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588ca3bc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9588ca3bc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05</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Sequence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2"/>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3"/>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4"/>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5"/>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6"/>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7"/>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8"/>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9"/>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0"/>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1"/>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Sequence</a:t>
            </a:r>
            <a:r>
              <a:rPr lang="en"/>
              <a:t>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Most common Interaction Diagram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Collaboration among objects in a use case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Vertical dimension : Time ordering of messages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Horizontal dimension : Objects which participate in the scenario</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2"/>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3"/>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4"/>
          <p:cNvPicPr preferRelativeResize="0"/>
          <p:nvPr/>
        </p:nvPicPr>
        <p:blipFill>
          <a:blip r:embed="rId3">
            <a:alphaModFix/>
          </a:blip>
          <a:stretch>
            <a:fillRect/>
          </a:stretch>
        </p:blipFill>
        <p:spPr>
          <a:xfrm>
            <a:off x="2656150" y="152400"/>
            <a:ext cx="3831686"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5"/>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36"/>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067800"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Calculate Order Price</a:t>
            </a:r>
            <a:endParaRPr/>
          </a:p>
        </p:txBody>
      </p:sp>
      <p:sp>
        <p:nvSpPr>
          <p:cNvPr id="290" name="Google Shape;290;p15"/>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Let's say, we need to calculate the price for an order. In order to that, first prices for all order items need to be fetched which can be found in the corresponding products' details. After calculating the sub-total, we need to calculate total discount amount which is customer specific and can be fetched from customers' details.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796688" y="152400"/>
            <a:ext cx="5550615"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7"/>
          <p:cNvPicPr preferRelativeResize="0"/>
          <p:nvPr/>
        </p:nvPicPr>
        <p:blipFill>
          <a:blip r:embed="rId3">
            <a:alphaModFix/>
          </a:blip>
          <a:stretch>
            <a:fillRect/>
          </a:stretch>
        </p:blipFill>
        <p:spPr>
          <a:xfrm>
            <a:off x="1026663" y="152400"/>
            <a:ext cx="7090675"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ctrTitle"/>
          </p:nvPr>
        </p:nvSpPr>
        <p:spPr>
          <a:xfrm>
            <a:off x="3069200" y="410650"/>
            <a:ext cx="29781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Pseudocode</a:t>
            </a:r>
            <a:endParaRPr/>
          </a:p>
        </p:txBody>
      </p:sp>
      <p:sp>
        <p:nvSpPr>
          <p:cNvPr id="306" name="Google Shape;306;p18"/>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procedure dispatch:</a:t>
            </a:r>
            <a:endParaRPr/>
          </a:p>
          <a:p>
            <a:pPr indent="0" lvl="0" marL="0" rtl="0" algn="just">
              <a:lnSpc>
                <a:spcPct val="100000"/>
              </a:lnSpc>
              <a:spcBef>
                <a:spcPts val="0"/>
              </a:spcBef>
              <a:spcAft>
                <a:spcPts val="0"/>
              </a:spcAft>
              <a:buNone/>
            </a:pPr>
            <a:r>
              <a:rPr lang="en"/>
              <a:t>    foreach (lineitem)</a:t>
            </a:r>
            <a:endParaRPr/>
          </a:p>
          <a:p>
            <a:pPr indent="0" lvl="0" marL="0" rtl="0" algn="just">
              <a:lnSpc>
                <a:spcPct val="100000"/>
              </a:lnSpc>
              <a:spcBef>
                <a:spcPts val="0"/>
              </a:spcBef>
              <a:spcAft>
                <a:spcPts val="0"/>
              </a:spcAft>
              <a:buNone/>
            </a:pPr>
            <a:r>
              <a:rPr lang="en"/>
              <a:t>        if (product.value &gt; $10K)</a:t>
            </a:r>
            <a:endParaRPr/>
          </a:p>
          <a:p>
            <a:pPr indent="0" lvl="0" marL="0" rtl="0" algn="just">
              <a:lnSpc>
                <a:spcPct val="100000"/>
              </a:lnSpc>
              <a:spcBef>
                <a:spcPts val="0"/>
              </a:spcBef>
              <a:spcAft>
                <a:spcPts val="0"/>
              </a:spcAft>
              <a:buNone/>
            </a:pPr>
            <a:r>
              <a:rPr lang="en"/>
              <a:t>            careful. dispatch</a:t>
            </a:r>
            <a:endParaRPr/>
          </a:p>
          <a:p>
            <a:pPr indent="0" lvl="0" marL="0" rtl="0" algn="just">
              <a:lnSpc>
                <a:spcPct val="100000"/>
              </a:lnSpc>
              <a:spcBef>
                <a:spcPts val="0"/>
              </a:spcBef>
              <a:spcAft>
                <a:spcPts val="0"/>
              </a:spcAft>
              <a:buNone/>
            </a:pPr>
            <a:r>
              <a:rPr lang="en"/>
              <a:t>        else</a:t>
            </a:r>
            <a:endParaRPr/>
          </a:p>
          <a:p>
            <a:pPr indent="0" lvl="0" marL="0" rtl="0" algn="just">
              <a:lnSpc>
                <a:spcPct val="100000"/>
              </a:lnSpc>
              <a:spcBef>
                <a:spcPts val="0"/>
              </a:spcBef>
              <a:spcAft>
                <a:spcPts val="0"/>
              </a:spcAft>
              <a:buNone/>
            </a:pPr>
            <a:r>
              <a:rPr lang="en"/>
              <a:t>            regular.dispatch</a:t>
            </a:r>
            <a:endParaRPr/>
          </a:p>
          <a:p>
            <a:pPr indent="0" lvl="0" marL="0" rtl="0" algn="just">
              <a:lnSpc>
                <a:spcPct val="100000"/>
              </a:lnSpc>
              <a:spcBef>
                <a:spcPts val="0"/>
              </a:spcBef>
              <a:spcAft>
                <a:spcPts val="0"/>
              </a:spcAft>
              <a:buNone/>
            </a:pPr>
            <a:r>
              <a:rPr lang="en"/>
              <a:t>        end if</a:t>
            </a:r>
            <a:endParaRPr/>
          </a:p>
          <a:p>
            <a:pPr indent="0" lvl="0" marL="0" rtl="0" algn="just">
              <a:lnSpc>
                <a:spcPct val="100000"/>
              </a:lnSpc>
              <a:spcBef>
                <a:spcPts val="0"/>
              </a:spcBef>
              <a:spcAft>
                <a:spcPts val="0"/>
              </a:spcAft>
              <a:buNone/>
            </a:pPr>
            <a:r>
              <a:rPr lang="en"/>
              <a:t>    end for</a:t>
            </a:r>
            <a:endParaRPr/>
          </a:p>
          <a:p>
            <a:pPr indent="0" lvl="0" marL="0" rtl="0" algn="just">
              <a:lnSpc>
                <a:spcPct val="100000"/>
              </a:lnSpc>
              <a:spcBef>
                <a:spcPts val="0"/>
              </a:spcBef>
              <a:spcAft>
                <a:spcPts val="0"/>
              </a:spcAft>
              <a:buNone/>
            </a:pPr>
            <a:r>
              <a:rPr lang="en"/>
              <a:t>    if (needsConfirmation) messenger.confirm</a:t>
            </a:r>
            <a:endParaRPr/>
          </a:p>
          <a:p>
            <a:pPr indent="0" lvl="0" marL="0" rtl="0" algn="just">
              <a:lnSpc>
                <a:spcPct val="100000"/>
              </a:lnSpc>
              <a:spcBef>
                <a:spcPts val="0"/>
              </a:spcBef>
              <a:spcAft>
                <a:spcPts val="0"/>
              </a:spcAft>
              <a:buNone/>
            </a:pPr>
            <a:r>
              <a:rPr lang="en"/>
              <a:t>end procedure</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1911375" y="152400"/>
            <a:ext cx="5321249"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ctrTitle"/>
          </p:nvPr>
        </p:nvSpPr>
        <p:spPr>
          <a:xfrm>
            <a:off x="1307000" y="410650"/>
            <a:ext cx="63984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Emergency Aircraft Landing</a:t>
            </a:r>
            <a:endParaRPr/>
          </a:p>
        </p:txBody>
      </p:sp>
      <p:sp>
        <p:nvSpPr>
          <p:cNvPr id="317" name="Google Shape;317;p20"/>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The process starts when the pilot sends a request for landing to Air Traffic Controller. The controller will send new flight landing information to a scheduler and receive a number for landing sequence. Then controller will send this number to an estimator to get the estimated time of landing. After receiving the waiting time from estimator, this information is passed to the pilot from controller.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After the estimated time is over, pilot will ask for permission again to land from controller. If permission is given, pilot will ask for runway and weather information from controller and land the aircraft. If, however, permission is denied due to landing sequence congestion, pilot will ask for new waiting time from controller. If the waiting time is over 20 minutes, pilot will declare an emergency through emergency protocol. Once declaration is confirmed from the protocol management, pilot will ask for landing and weather information again and land the aircraft.</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ctrTitle"/>
          </p:nvPr>
        </p:nvSpPr>
        <p:spPr>
          <a:xfrm>
            <a:off x="1307000" y="410650"/>
            <a:ext cx="63984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Emergency Aircraft Landing</a:t>
            </a:r>
            <a:endParaRPr/>
          </a:p>
        </p:txBody>
      </p:sp>
      <p:sp>
        <p:nvSpPr>
          <p:cNvPr id="323" name="Google Shape;323;p21"/>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The process starts when the </a:t>
            </a:r>
            <a:r>
              <a:rPr lang="en">
                <a:highlight>
                  <a:srgbClr val="6D9EEB"/>
                </a:highlight>
              </a:rPr>
              <a:t>pilot</a:t>
            </a:r>
            <a:r>
              <a:rPr lang="en"/>
              <a:t> sends a request for landing to </a:t>
            </a:r>
            <a:r>
              <a:rPr lang="en">
                <a:highlight>
                  <a:srgbClr val="6D9EEB"/>
                </a:highlight>
              </a:rPr>
              <a:t>Air Traffic Controller</a:t>
            </a:r>
            <a:r>
              <a:rPr lang="en"/>
              <a:t>. The controller will send new flight landing information to a </a:t>
            </a:r>
            <a:r>
              <a:rPr lang="en">
                <a:highlight>
                  <a:srgbClr val="6D9EEB"/>
                </a:highlight>
              </a:rPr>
              <a:t>scheduler</a:t>
            </a:r>
            <a:r>
              <a:rPr lang="en"/>
              <a:t> and receive a number for landing sequence. Then controller will send this number to an </a:t>
            </a:r>
            <a:r>
              <a:rPr lang="en">
                <a:highlight>
                  <a:srgbClr val="6D9EEB"/>
                </a:highlight>
              </a:rPr>
              <a:t>estimator</a:t>
            </a:r>
            <a:r>
              <a:rPr lang="en"/>
              <a:t> to get the estimated time of landing. After receiving the waiting time from estimator, this information is passed to the pilot from controller.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After the estimated time is over, pilot will ask for permission again to land from controller. If permission is given, pilot will ask for runway and weather information from controller and land the aircraft. If, however, permission is denied due to landing sequence congestion, pilot will ask for new waiting time from controller. If the waiting time is over 20 minutes, pilot will declare an emergency through emergency protocol. Once declaration is confirmed from the </a:t>
            </a:r>
            <a:r>
              <a:rPr lang="en">
                <a:highlight>
                  <a:srgbClr val="6D9EEB"/>
                </a:highlight>
              </a:rPr>
              <a:t>protocol management</a:t>
            </a:r>
            <a:r>
              <a:rPr lang="en"/>
              <a:t>, pilot will ask for landing and weather information again and land the aircraft.</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