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514fab6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9514fab69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514fab69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9514fab69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514fab6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514fab69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514fab6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9514fab69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514fab69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9514fab69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514fab6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9514fab696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514fab6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9514fab69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514fab6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514fab69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514fab6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9514fab69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514fab69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9514fab69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514fab6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9514fab69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514fab6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9514fab69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514fab6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9514fab69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514fab6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514fab69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514fab6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514fab69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514fab6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9514fab69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514fab69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9514fab696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514fab69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9514fab69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514fab69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9514fab69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514fab69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9514fab696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514fab69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9514fab696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514fab6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514fab69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514fab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514fab69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514fab6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9514fab69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514fab6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514fab69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514fab69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514fab69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514fab69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514fab69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06</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Activity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2"/>
          <p:cNvPicPr preferRelativeResize="0"/>
          <p:nvPr/>
        </p:nvPicPr>
        <p:blipFill>
          <a:blip r:embed="rId3">
            <a:alphaModFix/>
          </a:blip>
          <a:stretch>
            <a:fillRect/>
          </a:stretch>
        </p:blipFill>
        <p:spPr>
          <a:xfrm>
            <a:off x="3202100" y="117050"/>
            <a:ext cx="249481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3"/>
          <p:cNvPicPr preferRelativeResize="0"/>
          <p:nvPr/>
        </p:nvPicPr>
        <p:blipFill>
          <a:blip r:embed="rId3">
            <a:alphaModFix/>
          </a:blip>
          <a:stretch>
            <a:fillRect/>
          </a:stretch>
        </p:blipFill>
        <p:spPr>
          <a:xfrm>
            <a:off x="3208600" y="152400"/>
            <a:ext cx="234023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4"/>
          <p:cNvPicPr preferRelativeResize="0"/>
          <p:nvPr/>
        </p:nvPicPr>
        <p:blipFill>
          <a:blip r:embed="rId3">
            <a:alphaModFix/>
          </a:blip>
          <a:stretch>
            <a:fillRect/>
          </a:stretch>
        </p:blipFill>
        <p:spPr>
          <a:xfrm>
            <a:off x="3202075" y="80875"/>
            <a:ext cx="11525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5"/>
          <p:cNvPicPr preferRelativeResize="0"/>
          <p:nvPr/>
        </p:nvPicPr>
        <p:blipFill>
          <a:blip r:embed="rId3">
            <a:alphaModFix/>
          </a:blip>
          <a:stretch>
            <a:fillRect/>
          </a:stretch>
        </p:blipFill>
        <p:spPr>
          <a:xfrm>
            <a:off x="3195575" y="152400"/>
            <a:ext cx="2333625" cy="347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6"/>
          <p:cNvPicPr preferRelativeResize="0"/>
          <p:nvPr/>
        </p:nvPicPr>
        <p:blipFill>
          <a:blip r:embed="rId3">
            <a:alphaModFix/>
          </a:blip>
          <a:stretch>
            <a:fillRect/>
          </a:stretch>
        </p:blipFill>
        <p:spPr>
          <a:xfrm>
            <a:off x="3202100" y="204425"/>
            <a:ext cx="3343275" cy="347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7"/>
          <p:cNvPicPr preferRelativeResize="0"/>
          <p:nvPr/>
        </p:nvPicPr>
        <p:blipFill>
          <a:blip r:embed="rId3">
            <a:alphaModFix/>
          </a:blip>
          <a:stretch>
            <a:fillRect/>
          </a:stretch>
        </p:blipFill>
        <p:spPr>
          <a:xfrm>
            <a:off x="3202100" y="327975"/>
            <a:ext cx="3343275" cy="39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8"/>
          <p:cNvPicPr preferRelativeResize="0"/>
          <p:nvPr/>
        </p:nvPicPr>
        <p:blipFill>
          <a:blip r:embed="rId3">
            <a:alphaModFix/>
          </a:blip>
          <a:stretch>
            <a:fillRect/>
          </a:stretch>
        </p:blipFill>
        <p:spPr>
          <a:xfrm>
            <a:off x="3195600" y="166688"/>
            <a:ext cx="3343275" cy="4810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9"/>
          <p:cNvPicPr preferRelativeResize="0"/>
          <p:nvPr/>
        </p:nvPicPr>
        <p:blipFill>
          <a:blip r:embed="rId3">
            <a:alphaModFix/>
          </a:blip>
          <a:stretch>
            <a:fillRect/>
          </a:stretch>
        </p:blipFill>
        <p:spPr>
          <a:xfrm>
            <a:off x="3202075" y="152400"/>
            <a:ext cx="2608885"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0"/>
          <p:cNvPicPr preferRelativeResize="0"/>
          <p:nvPr/>
        </p:nvPicPr>
        <p:blipFill>
          <a:blip r:embed="rId3">
            <a:alphaModFix/>
          </a:blip>
          <a:stretch>
            <a:fillRect/>
          </a:stretch>
        </p:blipFill>
        <p:spPr>
          <a:xfrm>
            <a:off x="3208600" y="77475"/>
            <a:ext cx="11525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1"/>
          <p:cNvPicPr preferRelativeResize="0"/>
          <p:nvPr/>
        </p:nvPicPr>
        <p:blipFill>
          <a:blip r:embed="rId3">
            <a:alphaModFix/>
          </a:blip>
          <a:stretch>
            <a:fillRect/>
          </a:stretch>
        </p:blipFill>
        <p:spPr>
          <a:xfrm>
            <a:off x="3202100" y="73188"/>
            <a:ext cx="1905000" cy="433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Activity</a:t>
            </a:r>
            <a:r>
              <a:rPr lang="en"/>
              <a:t>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Model business process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Use case, multiple related use cases, portion of a large use case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Focus on flow of actions, sequence, alternate pathways, concurrency</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32"/>
          <p:cNvPicPr preferRelativeResize="0"/>
          <p:nvPr/>
        </p:nvPicPr>
        <p:blipFill>
          <a:blip r:embed="rId3">
            <a:alphaModFix/>
          </a:blip>
          <a:stretch>
            <a:fillRect/>
          </a:stretch>
        </p:blipFill>
        <p:spPr>
          <a:xfrm>
            <a:off x="3202100" y="118050"/>
            <a:ext cx="2914650" cy="433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3"/>
          <p:cNvPicPr preferRelativeResize="0"/>
          <p:nvPr/>
        </p:nvPicPr>
        <p:blipFill>
          <a:blip r:embed="rId3">
            <a:alphaModFix/>
          </a:blip>
          <a:stretch>
            <a:fillRect/>
          </a:stretch>
        </p:blipFill>
        <p:spPr>
          <a:xfrm>
            <a:off x="3195575" y="166688"/>
            <a:ext cx="3810000" cy="481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34"/>
          <p:cNvPicPr preferRelativeResize="0"/>
          <p:nvPr/>
        </p:nvPicPr>
        <p:blipFill>
          <a:blip r:embed="rId3">
            <a:alphaModFix/>
          </a:blip>
          <a:stretch>
            <a:fillRect/>
          </a:stretch>
        </p:blipFill>
        <p:spPr>
          <a:xfrm>
            <a:off x="3208600" y="166688"/>
            <a:ext cx="5581650" cy="481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35"/>
          <p:cNvPicPr preferRelativeResize="0"/>
          <p:nvPr/>
        </p:nvPicPr>
        <p:blipFill>
          <a:blip r:embed="rId3">
            <a:alphaModFix/>
          </a:blip>
          <a:stretch>
            <a:fillRect/>
          </a:stretch>
        </p:blipFill>
        <p:spPr>
          <a:xfrm>
            <a:off x="3202075" y="152400"/>
            <a:ext cx="4423522"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6"/>
          <p:cNvPicPr preferRelativeResize="0"/>
          <p:nvPr/>
        </p:nvPicPr>
        <p:blipFill>
          <a:blip r:embed="rId3">
            <a:alphaModFix/>
          </a:blip>
          <a:stretch>
            <a:fillRect/>
          </a:stretch>
        </p:blipFill>
        <p:spPr>
          <a:xfrm>
            <a:off x="3208575" y="61400"/>
            <a:ext cx="485775" cy="139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7"/>
          <p:cNvPicPr preferRelativeResize="0"/>
          <p:nvPr/>
        </p:nvPicPr>
        <p:blipFill>
          <a:blip r:embed="rId3">
            <a:alphaModFix/>
          </a:blip>
          <a:stretch>
            <a:fillRect/>
          </a:stretch>
        </p:blipFill>
        <p:spPr>
          <a:xfrm>
            <a:off x="3208600" y="100113"/>
            <a:ext cx="3486150" cy="290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8"/>
          <p:cNvPicPr preferRelativeResize="0"/>
          <p:nvPr/>
        </p:nvPicPr>
        <p:blipFill>
          <a:blip r:embed="rId3">
            <a:alphaModFix/>
          </a:blip>
          <a:stretch>
            <a:fillRect/>
          </a:stretch>
        </p:blipFill>
        <p:spPr>
          <a:xfrm>
            <a:off x="3202100" y="100375"/>
            <a:ext cx="3486150" cy="329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9"/>
          <p:cNvPicPr preferRelativeResize="0"/>
          <p:nvPr/>
        </p:nvPicPr>
        <p:blipFill>
          <a:blip r:embed="rId3">
            <a:alphaModFix/>
          </a:blip>
          <a:stretch>
            <a:fillRect/>
          </a:stretch>
        </p:blipFill>
        <p:spPr>
          <a:xfrm>
            <a:off x="3202075" y="119900"/>
            <a:ext cx="348615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0"/>
          <p:cNvPicPr preferRelativeResize="0"/>
          <p:nvPr/>
        </p:nvPicPr>
        <p:blipFill>
          <a:blip r:embed="rId3">
            <a:alphaModFix/>
          </a:blip>
          <a:stretch>
            <a:fillRect/>
          </a:stretch>
        </p:blipFill>
        <p:spPr>
          <a:xfrm>
            <a:off x="3202075" y="152400"/>
            <a:ext cx="2971416"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41"/>
          <p:cNvPicPr preferRelativeResize="0"/>
          <p:nvPr/>
        </p:nvPicPr>
        <p:blipFill>
          <a:blip r:embed="rId3">
            <a:alphaModFix/>
          </a:blip>
          <a:stretch>
            <a:fillRect/>
          </a:stretch>
        </p:blipFill>
        <p:spPr>
          <a:xfrm>
            <a:off x="3221600" y="152400"/>
            <a:ext cx="3312296"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2291700" y="54425"/>
            <a:ext cx="4932600" cy="50175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2275875"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Installation</a:t>
            </a:r>
            <a:endParaRPr/>
          </a:p>
        </p:txBody>
      </p:sp>
      <p:sp>
        <p:nvSpPr>
          <p:cNvPr id="295" name="Google Shape;295;p16"/>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User first enters the URL of the download link into a browser and downloads the software. If the site is unreachable or downloading fails for any reason, the process will end here. After the download is finished, user will double-click on the file and an installer window will be opened. User will be prompted to provide an installation folder. They can choose either default or custom location for the installation. If a custom location is provided, installer will use this address to install the software. After this, all necessary modules will be downloaded to default temp directory. Installer will then check for duplication regarding previously installed version of the same software. If duplication is found, User can choose to replace the existing folder or abort the installation process. Whether installing a fresh version of the application or replacing previous version, installer will then start two independent tasks. One to create appropriate registry entries and the other to copy necessary software files to designated locations. Only after both processes are finished, installer will make a mandatory update of the installed software. After a successful update, user will be shown a confirmation message and installation process will end.</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2275875"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Installation</a:t>
            </a:r>
            <a:endParaRPr/>
          </a:p>
        </p:txBody>
      </p:sp>
      <p:sp>
        <p:nvSpPr>
          <p:cNvPr id="301" name="Google Shape;301;p17"/>
          <p:cNvSpPr txBox="1"/>
          <p:nvPr>
            <p:ph idx="1" type="subTitle"/>
          </p:nvPr>
        </p:nvSpPr>
        <p:spPr>
          <a:xfrm>
            <a:off x="396725" y="1079425"/>
            <a:ext cx="8268600" cy="3908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User first </a:t>
            </a:r>
            <a:r>
              <a:rPr lang="en">
                <a:highlight>
                  <a:srgbClr val="3D85C6"/>
                </a:highlight>
              </a:rPr>
              <a:t>enters the URL of the download link</a:t>
            </a:r>
            <a:r>
              <a:rPr lang="en"/>
              <a:t> into a browser and </a:t>
            </a:r>
            <a:r>
              <a:rPr lang="en">
                <a:highlight>
                  <a:srgbClr val="3D85C6"/>
                </a:highlight>
              </a:rPr>
              <a:t>downloads the software</a:t>
            </a:r>
            <a:r>
              <a:rPr lang="en"/>
              <a:t>. </a:t>
            </a:r>
            <a:r>
              <a:rPr lang="en">
                <a:highlight>
                  <a:srgbClr val="E06666"/>
                </a:highlight>
              </a:rPr>
              <a:t>If the site is unreachable or downloading fails</a:t>
            </a:r>
            <a:r>
              <a:rPr lang="en"/>
              <a:t> for any reason, the process will end here. After the download is finished, user will </a:t>
            </a:r>
            <a:r>
              <a:rPr lang="en">
                <a:highlight>
                  <a:srgbClr val="3D85C6"/>
                </a:highlight>
              </a:rPr>
              <a:t>double-click on the file</a:t>
            </a:r>
            <a:r>
              <a:rPr lang="en"/>
              <a:t> and an installer window will be opened. User will be prompted to </a:t>
            </a:r>
            <a:r>
              <a:rPr lang="en">
                <a:highlight>
                  <a:srgbClr val="3D85C6"/>
                </a:highlight>
              </a:rPr>
              <a:t>provide an installation folder</a:t>
            </a:r>
            <a:r>
              <a:rPr lang="en"/>
              <a:t>. They can choose </a:t>
            </a:r>
            <a:r>
              <a:rPr lang="en">
                <a:highlight>
                  <a:srgbClr val="E06666"/>
                </a:highlight>
              </a:rPr>
              <a:t>either default or custom location</a:t>
            </a:r>
            <a:r>
              <a:rPr lang="en"/>
              <a:t> for the installation. If a custom location is provided, installer will use this address to install the software. After this, all necessary modules will be downloaded to default temp directory. Installer will then </a:t>
            </a:r>
            <a:r>
              <a:rPr lang="en">
                <a:highlight>
                  <a:srgbClr val="E06666"/>
                </a:highlight>
              </a:rPr>
              <a:t>check for duplication</a:t>
            </a:r>
            <a:r>
              <a:rPr lang="en"/>
              <a:t> regarding previously installed version of the same software. If duplication is found, User can choose to </a:t>
            </a:r>
            <a:r>
              <a:rPr lang="en">
                <a:highlight>
                  <a:srgbClr val="E06666"/>
                </a:highlight>
              </a:rPr>
              <a:t>replace the existing folder or abort</a:t>
            </a:r>
            <a:r>
              <a:rPr lang="en"/>
              <a:t> the installation process. Whether installing a fresh version of the application or replacing previous version, installer will then start </a:t>
            </a:r>
            <a:r>
              <a:rPr lang="en">
                <a:highlight>
                  <a:srgbClr val="6AA84F"/>
                </a:highlight>
              </a:rPr>
              <a:t>two independent tasks</a:t>
            </a:r>
            <a:r>
              <a:rPr lang="en"/>
              <a:t>. One to create appropriate registry entries and the other to copy necessary software files to designated locations. Only after </a:t>
            </a:r>
            <a:r>
              <a:rPr lang="en">
                <a:highlight>
                  <a:srgbClr val="6AA84F"/>
                </a:highlight>
              </a:rPr>
              <a:t>both processes are finished</a:t>
            </a:r>
            <a:r>
              <a:rPr lang="en"/>
              <a:t>, installer will make a mandatory </a:t>
            </a:r>
            <a:r>
              <a:rPr lang="en">
                <a:highlight>
                  <a:srgbClr val="3D85C6"/>
                </a:highlight>
              </a:rPr>
              <a:t>update of the installed software</a:t>
            </a:r>
            <a:r>
              <a:rPr lang="en"/>
              <a:t>. After a successful update, user will be </a:t>
            </a:r>
            <a:r>
              <a:rPr lang="en">
                <a:highlight>
                  <a:srgbClr val="3D85C6"/>
                </a:highlight>
              </a:rPr>
              <a:t>shown a confirmation message</a:t>
            </a:r>
            <a:r>
              <a:rPr lang="en"/>
              <a:t> and installation process will end.</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8"/>
          <p:cNvPicPr preferRelativeResize="0"/>
          <p:nvPr/>
        </p:nvPicPr>
        <p:blipFill>
          <a:blip r:embed="rId3">
            <a:alphaModFix/>
          </a:blip>
          <a:stretch>
            <a:fillRect/>
          </a:stretch>
        </p:blipFill>
        <p:spPr>
          <a:xfrm>
            <a:off x="3202100" y="236925"/>
            <a:ext cx="2343150"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588050" y="215950"/>
            <a:ext cx="4991100" cy="45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20"/>
          <p:cNvPicPr preferRelativeResize="0"/>
          <p:nvPr/>
        </p:nvPicPr>
        <p:blipFill>
          <a:blip r:embed="rId3">
            <a:alphaModFix/>
          </a:blip>
          <a:stretch>
            <a:fillRect/>
          </a:stretch>
        </p:blipFill>
        <p:spPr>
          <a:xfrm>
            <a:off x="3195575" y="158900"/>
            <a:ext cx="2343150" cy="45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1"/>
          <p:cNvPicPr preferRelativeResize="0"/>
          <p:nvPr/>
        </p:nvPicPr>
        <p:blipFill>
          <a:blip r:embed="rId3">
            <a:alphaModFix/>
          </a:blip>
          <a:stretch>
            <a:fillRect/>
          </a:stretch>
        </p:blipFill>
        <p:spPr>
          <a:xfrm>
            <a:off x="3202075" y="165400"/>
            <a:ext cx="2676525" cy="458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