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72011284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972011284d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972011284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972011284d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972011284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972011284d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972011284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972011284d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972011284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972011284d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972011284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972011284d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972011284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972011284d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2bf6b2ba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92bf6b2ba0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7201128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972011284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972011284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972011284d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972011284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972011284d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72011284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972011284d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972011284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972011284d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972011284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972011284d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9514fab69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9514fab696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2"/>
              <a:chOff x="7343003" y="4453711"/>
              <a:chExt cx="316800" cy="688512"/>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
          <p:cNvGrpSpPr/>
          <p:nvPr/>
        </p:nvGrpSpPr>
        <p:grpSpPr>
          <a:xfrm>
            <a:off x="5043503" y="0"/>
            <a:ext cx="3814072" cy="3839101"/>
            <a:chOff x="5043503" y="0"/>
            <a:chExt cx="3814072" cy="3839101"/>
          </a:xfrm>
        </p:grpSpPr>
        <p:sp>
          <p:nvSpPr>
            <p:cNvPr id="30" name="Google Shape;30;p2"/>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
            <p:cNvGrpSpPr/>
            <p:nvPr/>
          </p:nvGrpSpPr>
          <p:grpSpPr>
            <a:xfrm>
              <a:off x="7952721"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11"/>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1600"/>
              </a:spcBef>
              <a:spcAft>
                <a:spcPts val="0"/>
              </a:spcAft>
              <a:buClr>
                <a:schemeClr val="lt1"/>
              </a:buClr>
              <a:buSzPts val="1100"/>
              <a:buChar char="○"/>
              <a:defRPr>
                <a:solidFill>
                  <a:schemeClr val="lt1"/>
                </a:solidFill>
              </a:defRPr>
            </a:lvl2pPr>
            <a:lvl3pPr indent="-298450" lvl="2" marL="1371600" algn="ctr">
              <a:lnSpc>
                <a:spcPct val="115000"/>
              </a:lnSpc>
              <a:spcBef>
                <a:spcPts val="1600"/>
              </a:spcBef>
              <a:spcAft>
                <a:spcPts val="0"/>
              </a:spcAft>
              <a:buClr>
                <a:schemeClr val="lt1"/>
              </a:buClr>
              <a:buSzPts val="1100"/>
              <a:buChar char="■"/>
              <a:defRPr>
                <a:solidFill>
                  <a:schemeClr val="lt1"/>
                </a:solidFill>
              </a:defRPr>
            </a:lvl3pPr>
            <a:lvl4pPr indent="-298450" lvl="3" marL="1828800" algn="ctr">
              <a:lnSpc>
                <a:spcPct val="115000"/>
              </a:lnSpc>
              <a:spcBef>
                <a:spcPts val="1600"/>
              </a:spcBef>
              <a:spcAft>
                <a:spcPts val="0"/>
              </a:spcAft>
              <a:buClr>
                <a:schemeClr val="lt1"/>
              </a:buClr>
              <a:buSzPts val="1100"/>
              <a:buChar char="●"/>
              <a:defRPr>
                <a:solidFill>
                  <a:schemeClr val="lt1"/>
                </a:solidFill>
              </a:defRPr>
            </a:lvl4pPr>
            <a:lvl5pPr indent="-298450" lvl="4" marL="2286000" algn="ctr">
              <a:lnSpc>
                <a:spcPct val="115000"/>
              </a:lnSpc>
              <a:spcBef>
                <a:spcPts val="1600"/>
              </a:spcBef>
              <a:spcAft>
                <a:spcPts val="0"/>
              </a:spcAft>
              <a:buClr>
                <a:schemeClr val="lt1"/>
              </a:buClr>
              <a:buSzPts val="1100"/>
              <a:buChar char="○"/>
              <a:defRPr>
                <a:solidFill>
                  <a:schemeClr val="lt1"/>
                </a:solidFill>
              </a:defRPr>
            </a:lvl5pPr>
            <a:lvl6pPr indent="-298450" lvl="5" marL="2743200" algn="ctr">
              <a:lnSpc>
                <a:spcPct val="115000"/>
              </a:lnSpc>
              <a:spcBef>
                <a:spcPts val="1600"/>
              </a:spcBef>
              <a:spcAft>
                <a:spcPts val="0"/>
              </a:spcAft>
              <a:buClr>
                <a:schemeClr val="lt1"/>
              </a:buClr>
              <a:buSzPts val="1100"/>
              <a:buChar char="■"/>
              <a:defRPr>
                <a:solidFill>
                  <a:schemeClr val="lt1"/>
                </a:solidFill>
              </a:defRPr>
            </a:lvl6pPr>
            <a:lvl7pPr indent="-298450" lvl="6" marL="3200400" algn="ctr">
              <a:lnSpc>
                <a:spcPct val="115000"/>
              </a:lnSpc>
              <a:spcBef>
                <a:spcPts val="1600"/>
              </a:spcBef>
              <a:spcAft>
                <a:spcPts val="0"/>
              </a:spcAft>
              <a:buClr>
                <a:schemeClr val="lt1"/>
              </a:buClr>
              <a:buSzPts val="1100"/>
              <a:buChar char="●"/>
              <a:defRPr>
                <a:solidFill>
                  <a:schemeClr val="lt1"/>
                </a:solidFill>
              </a:defRPr>
            </a:lvl7pPr>
            <a:lvl8pPr indent="-298450" lvl="7" marL="3657600" algn="ctr">
              <a:lnSpc>
                <a:spcPct val="115000"/>
              </a:lnSpc>
              <a:spcBef>
                <a:spcPts val="1600"/>
              </a:spcBef>
              <a:spcAft>
                <a:spcPts val="0"/>
              </a:spcAft>
              <a:buClr>
                <a:schemeClr val="lt1"/>
              </a:buClr>
              <a:buSzPts val="1100"/>
              <a:buChar char="○"/>
              <a:defRPr>
                <a:solidFill>
                  <a:schemeClr val="lt1"/>
                </a:solidFill>
              </a:defRPr>
            </a:lvl8pPr>
            <a:lvl9pPr indent="-298450" lvl="8" marL="4114800" algn="ctr">
              <a:lnSpc>
                <a:spcPct val="115000"/>
              </a:lnSpc>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4" cy="1384535"/>
            <a:chOff x="146769" y="3406"/>
            <a:chExt cx="1233214"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3" name="Google Shape;63;p3"/>
          <p:cNvGrpSpPr/>
          <p:nvPr/>
        </p:nvGrpSpPr>
        <p:grpSpPr>
          <a:xfrm>
            <a:off x="6775084" y="2904008"/>
            <a:ext cx="2186147" cy="2239500"/>
            <a:chOff x="6775084" y="2904008"/>
            <a:chExt cx="2186147"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2" name="Google Shape;82;p3"/>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7"/>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256"/>
            <a:ext cx="2267379" cy="2601741"/>
            <a:chOff x="6790514" y="1256"/>
            <a:chExt cx="2267379" cy="2601741"/>
          </a:xfrm>
        </p:grpSpPr>
        <p:grpSp>
          <p:nvGrpSpPr>
            <p:cNvPr id="114" name="Google Shape;114;p8"/>
            <p:cNvGrpSpPr/>
            <p:nvPr/>
          </p:nvGrpSpPr>
          <p:grpSpPr>
            <a:xfrm>
              <a:off x="7067535" y="1256"/>
              <a:ext cx="1990358" cy="1990303"/>
              <a:chOff x="7067535" y="1256"/>
              <a:chExt cx="1990358" cy="1990303"/>
            </a:xfrm>
          </p:grpSpPr>
          <p:sp>
            <p:nvSpPr>
              <p:cNvPr id="115" name="Google Shape;115;p8"/>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8"/>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8"/>
            <p:cNvGrpSpPr/>
            <p:nvPr/>
          </p:nvGrpSpPr>
          <p:grpSpPr>
            <a:xfrm>
              <a:off x="8207126" y="1807997"/>
              <a:ext cx="795000" cy="795000"/>
              <a:chOff x="8207126" y="1807997"/>
              <a:chExt cx="795000" cy="795000"/>
            </a:xfrm>
          </p:grpSpPr>
          <p:sp>
            <p:nvSpPr>
              <p:cNvPr id="119" name="Google Shape;119;p8"/>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8"/>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8"/>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9"/>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0"/>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06400" y="619449"/>
            <a:ext cx="4255500" cy="1099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CSE 471 - Lab 08</a:t>
            </a:r>
            <a:endParaRPr/>
          </a:p>
        </p:txBody>
      </p:sp>
      <p:sp>
        <p:nvSpPr>
          <p:cNvPr id="278" name="Google Shape;278;p13"/>
          <p:cNvSpPr txBox="1"/>
          <p:nvPr>
            <p:ph type="ctrTitle"/>
          </p:nvPr>
        </p:nvSpPr>
        <p:spPr>
          <a:xfrm>
            <a:off x="1424975" y="2571750"/>
            <a:ext cx="4041900" cy="768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Data Flow Diagram</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22"/>
          <p:cNvPicPr preferRelativeResize="0"/>
          <p:nvPr/>
        </p:nvPicPr>
        <p:blipFill>
          <a:blip r:embed="rId3">
            <a:alphaModFix/>
          </a:blip>
          <a:stretch>
            <a:fillRect/>
          </a:stretch>
        </p:blipFill>
        <p:spPr>
          <a:xfrm>
            <a:off x="926175" y="321450"/>
            <a:ext cx="6962775" cy="4295775"/>
          </a:xfrm>
          <a:prstGeom prst="rect">
            <a:avLst/>
          </a:prstGeom>
          <a:noFill/>
          <a:ln>
            <a:noFill/>
          </a:ln>
        </p:spPr>
      </p:pic>
      <p:pic>
        <p:nvPicPr>
          <p:cNvPr id="331" name="Google Shape;331;p22"/>
          <p:cNvPicPr preferRelativeResize="0"/>
          <p:nvPr/>
        </p:nvPicPr>
        <p:blipFill>
          <a:blip r:embed="rId4">
            <a:alphaModFix/>
          </a:blip>
          <a:stretch>
            <a:fillRect/>
          </a:stretch>
        </p:blipFill>
        <p:spPr>
          <a:xfrm>
            <a:off x="1090600" y="423850"/>
            <a:ext cx="6962775" cy="4295775"/>
          </a:xfrm>
          <a:prstGeom prst="rect">
            <a:avLst/>
          </a:prstGeom>
          <a:noFill/>
          <a:ln>
            <a:noFill/>
          </a:ln>
        </p:spPr>
      </p:pic>
      <p:pic>
        <p:nvPicPr>
          <p:cNvPr id="332" name="Google Shape;332;p22"/>
          <p:cNvPicPr preferRelativeResize="0"/>
          <p:nvPr/>
        </p:nvPicPr>
        <p:blipFill>
          <a:blip r:embed="rId5">
            <a:alphaModFix/>
          </a:blip>
          <a:stretch>
            <a:fillRect/>
          </a:stretch>
        </p:blipFill>
        <p:spPr>
          <a:xfrm>
            <a:off x="4892725" y="4429850"/>
            <a:ext cx="1224562" cy="289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23"/>
          <p:cNvPicPr preferRelativeResize="0"/>
          <p:nvPr/>
        </p:nvPicPr>
        <p:blipFill>
          <a:blip r:embed="rId3">
            <a:alphaModFix/>
          </a:blip>
          <a:stretch>
            <a:fillRect/>
          </a:stretch>
        </p:blipFill>
        <p:spPr>
          <a:xfrm>
            <a:off x="628650" y="328613"/>
            <a:ext cx="7886700" cy="4486275"/>
          </a:xfrm>
          <a:prstGeom prst="rect">
            <a:avLst/>
          </a:prstGeom>
          <a:noFill/>
          <a:ln>
            <a:noFill/>
          </a:ln>
        </p:spPr>
      </p:pic>
      <p:pic>
        <p:nvPicPr>
          <p:cNvPr id="338" name="Google Shape;338;p23"/>
          <p:cNvPicPr preferRelativeResize="0"/>
          <p:nvPr/>
        </p:nvPicPr>
        <p:blipFill>
          <a:blip r:embed="rId4">
            <a:alphaModFix/>
          </a:blip>
          <a:stretch>
            <a:fillRect/>
          </a:stretch>
        </p:blipFill>
        <p:spPr>
          <a:xfrm>
            <a:off x="5360900" y="4525125"/>
            <a:ext cx="1224562" cy="289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24"/>
          <p:cNvPicPr preferRelativeResize="0"/>
          <p:nvPr/>
        </p:nvPicPr>
        <p:blipFill>
          <a:blip r:embed="rId3">
            <a:alphaModFix/>
          </a:blip>
          <a:stretch>
            <a:fillRect/>
          </a:stretch>
        </p:blipFill>
        <p:spPr>
          <a:xfrm>
            <a:off x="628650" y="328613"/>
            <a:ext cx="7886700" cy="4486275"/>
          </a:xfrm>
          <a:prstGeom prst="rect">
            <a:avLst/>
          </a:prstGeom>
          <a:noFill/>
          <a:ln>
            <a:noFill/>
          </a:ln>
        </p:spPr>
      </p:pic>
      <p:pic>
        <p:nvPicPr>
          <p:cNvPr id="344" name="Google Shape;344;p24"/>
          <p:cNvPicPr preferRelativeResize="0"/>
          <p:nvPr/>
        </p:nvPicPr>
        <p:blipFill>
          <a:blip r:embed="rId4">
            <a:alphaModFix/>
          </a:blip>
          <a:stretch>
            <a:fillRect/>
          </a:stretch>
        </p:blipFill>
        <p:spPr>
          <a:xfrm>
            <a:off x="5360900" y="4525125"/>
            <a:ext cx="1224562" cy="289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25"/>
          <p:cNvPicPr preferRelativeResize="0"/>
          <p:nvPr/>
        </p:nvPicPr>
        <p:blipFill>
          <a:blip r:embed="rId3">
            <a:alphaModFix/>
          </a:blip>
          <a:stretch>
            <a:fillRect/>
          </a:stretch>
        </p:blipFill>
        <p:spPr>
          <a:xfrm>
            <a:off x="628650" y="328613"/>
            <a:ext cx="7886700" cy="4486275"/>
          </a:xfrm>
          <a:prstGeom prst="rect">
            <a:avLst/>
          </a:prstGeom>
          <a:noFill/>
          <a:ln>
            <a:noFill/>
          </a:ln>
        </p:spPr>
      </p:pic>
      <p:pic>
        <p:nvPicPr>
          <p:cNvPr id="350" name="Google Shape;350;p25"/>
          <p:cNvPicPr preferRelativeResize="0"/>
          <p:nvPr/>
        </p:nvPicPr>
        <p:blipFill>
          <a:blip r:embed="rId4">
            <a:alphaModFix/>
          </a:blip>
          <a:stretch>
            <a:fillRect/>
          </a:stretch>
        </p:blipFill>
        <p:spPr>
          <a:xfrm>
            <a:off x="5367400" y="4525125"/>
            <a:ext cx="1224562" cy="289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26"/>
          <p:cNvPicPr preferRelativeResize="0"/>
          <p:nvPr/>
        </p:nvPicPr>
        <p:blipFill>
          <a:blip r:embed="rId3">
            <a:alphaModFix/>
          </a:blip>
          <a:stretch>
            <a:fillRect/>
          </a:stretch>
        </p:blipFill>
        <p:spPr>
          <a:xfrm>
            <a:off x="628650" y="328613"/>
            <a:ext cx="7886700" cy="4486275"/>
          </a:xfrm>
          <a:prstGeom prst="rect">
            <a:avLst/>
          </a:prstGeom>
          <a:noFill/>
          <a:ln>
            <a:noFill/>
          </a:ln>
        </p:spPr>
      </p:pic>
      <p:pic>
        <p:nvPicPr>
          <p:cNvPr id="356" name="Google Shape;356;p26"/>
          <p:cNvPicPr preferRelativeResize="0"/>
          <p:nvPr/>
        </p:nvPicPr>
        <p:blipFill>
          <a:blip r:embed="rId4">
            <a:alphaModFix/>
          </a:blip>
          <a:stretch>
            <a:fillRect/>
          </a:stretch>
        </p:blipFill>
        <p:spPr>
          <a:xfrm>
            <a:off x="5367400" y="4525125"/>
            <a:ext cx="1224562" cy="289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27"/>
          <p:cNvPicPr preferRelativeResize="0"/>
          <p:nvPr/>
        </p:nvPicPr>
        <p:blipFill>
          <a:blip r:embed="rId3">
            <a:alphaModFix/>
          </a:blip>
          <a:stretch>
            <a:fillRect/>
          </a:stretch>
        </p:blipFill>
        <p:spPr>
          <a:xfrm>
            <a:off x="636400" y="152400"/>
            <a:ext cx="7871206" cy="4838700"/>
          </a:xfrm>
          <a:prstGeom prst="rect">
            <a:avLst/>
          </a:prstGeom>
          <a:noFill/>
          <a:ln>
            <a:noFill/>
          </a:ln>
        </p:spPr>
      </p:pic>
      <p:pic>
        <p:nvPicPr>
          <p:cNvPr id="362" name="Google Shape;362;p27"/>
          <p:cNvPicPr preferRelativeResize="0"/>
          <p:nvPr/>
        </p:nvPicPr>
        <p:blipFill>
          <a:blip r:embed="rId4">
            <a:alphaModFix/>
          </a:blip>
          <a:stretch>
            <a:fillRect/>
          </a:stretch>
        </p:blipFill>
        <p:spPr>
          <a:xfrm>
            <a:off x="5360900" y="4338825"/>
            <a:ext cx="1224562" cy="289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8"/>
          <p:cNvSpPr txBox="1"/>
          <p:nvPr>
            <p:ph idx="1" type="subTitle"/>
          </p:nvPr>
        </p:nvSpPr>
        <p:spPr>
          <a:xfrm>
            <a:off x="396725" y="1208300"/>
            <a:ext cx="8268600" cy="365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References</a:t>
            </a:r>
            <a:endParaRPr/>
          </a:p>
          <a:p>
            <a:pPr indent="0" lvl="0" marL="0" rtl="0" algn="l">
              <a:lnSpc>
                <a:spcPct val="100000"/>
              </a:lnSpc>
              <a:spcBef>
                <a:spcPts val="0"/>
              </a:spcBef>
              <a:spcAft>
                <a:spcPts val="0"/>
              </a:spcAft>
              <a:buNone/>
            </a:pPr>
            <a:r>
              <a:rPr lang="en"/>
              <a:t> </a:t>
            </a:r>
            <a:endParaRPr/>
          </a:p>
          <a:p>
            <a:pPr indent="-330200" lvl="0" marL="457200" rtl="0" algn="l">
              <a:lnSpc>
                <a:spcPct val="100000"/>
              </a:lnSpc>
              <a:spcBef>
                <a:spcPts val="0"/>
              </a:spcBef>
              <a:spcAft>
                <a:spcPts val="0"/>
              </a:spcAft>
              <a:buSzPts val="1600"/>
              <a:buChar char="-"/>
            </a:pPr>
            <a:r>
              <a:rPr lang="en"/>
              <a:t>https://www.cs.uct.ac.za/mit_notes/software/htmls/ch06s06.html</a:t>
            </a:r>
            <a:endParaRPr/>
          </a:p>
          <a:p>
            <a:pPr indent="-330200" lvl="0" marL="457200" rtl="0" algn="l">
              <a:lnSpc>
                <a:spcPct val="100000"/>
              </a:lnSpc>
              <a:spcBef>
                <a:spcPts val="0"/>
              </a:spcBef>
              <a:spcAft>
                <a:spcPts val="0"/>
              </a:spcAft>
              <a:buSzPts val="1600"/>
              <a:buChar char="-"/>
            </a:pPr>
            <a:r>
              <a:rPr lang="en"/>
              <a:t>UML Distilled A Brief Guide to the Standard Object Modeling Language, Martin Fowler</a:t>
            </a:r>
            <a:endParaRPr/>
          </a:p>
          <a:p>
            <a:pPr indent="0" lvl="0" marL="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410650"/>
            <a:ext cx="76257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Data Flow Diagram</a:t>
            </a:r>
            <a:endParaRPr/>
          </a:p>
        </p:txBody>
      </p:sp>
      <p:sp>
        <p:nvSpPr>
          <p:cNvPr id="284" name="Google Shape;284;p14"/>
          <p:cNvSpPr txBox="1"/>
          <p:nvPr>
            <p:ph idx="1" type="subTitle"/>
          </p:nvPr>
        </p:nvSpPr>
        <p:spPr>
          <a:xfrm>
            <a:off x="396725" y="1208300"/>
            <a:ext cx="8268600" cy="36510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Process modeling</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Flow of information among processes, external entities, data stores</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Context Diagram</a:t>
            </a:r>
            <a:endParaRPr/>
          </a:p>
          <a:p>
            <a:pPr indent="-330200" lvl="1" marL="914400" rtl="0" algn="l">
              <a:lnSpc>
                <a:spcPct val="100000"/>
              </a:lnSpc>
              <a:spcBef>
                <a:spcPts val="0"/>
              </a:spcBef>
              <a:spcAft>
                <a:spcPts val="0"/>
              </a:spcAft>
              <a:buSzPts val="1600"/>
              <a:buChar char="-"/>
            </a:pPr>
            <a:r>
              <a:rPr lang="en"/>
              <a:t>Overview of entire system</a:t>
            </a:r>
            <a:endParaRPr/>
          </a:p>
          <a:p>
            <a:pPr indent="-330200" lvl="1" marL="914400" rtl="0" algn="l">
              <a:lnSpc>
                <a:spcPct val="100000"/>
              </a:lnSpc>
              <a:spcBef>
                <a:spcPts val="0"/>
              </a:spcBef>
              <a:spcAft>
                <a:spcPts val="0"/>
              </a:spcAft>
              <a:buSzPts val="1600"/>
              <a:buChar char="-"/>
            </a:pPr>
            <a:r>
              <a:rPr lang="en"/>
              <a:t>System as a single process</a:t>
            </a:r>
            <a:endParaRPr/>
          </a:p>
          <a:p>
            <a:pPr indent="-330200" lvl="1" marL="914400" rtl="0" algn="l">
              <a:lnSpc>
                <a:spcPct val="100000"/>
              </a:lnSpc>
              <a:spcBef>
                <a:spcPts val="0"/>
              </a:spcBef>
              <a:spcAft>
                <a:spcPts val="0"/>
              </a:spcAft>
              <a:buSzPts val="1600"/>
              <a:buChar char="-"/>
            </a:pPr>
            <a:r>
              <a:rPr lang="en"/>
              <a:t>Identify external entities and data flow</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Level 1 Diagram</a:t>
            </a:r>
            <a:endParaRPr/>
          </a:p>
          <a:p>
            <a:pPr indent="-330200" lvl="1" marL="914400" rtl="0" algn="l">
              <a:lnSpc>
                <a:spcPct val="100000"/>
              </a:lnSpc>
              <a:spcBef>
                <a:spcPts val="0"/>
              </a:spcBef>
              <a:spcAft>
                <a:spcPts val="0"/>
              </a:spcAft>
              <a:buSzPts val="1600"/>
              <a:buChar char="-"/>
            </a:pPr>
            <a:r>
              <a:rPr lang="en"/>
              <a:t>Major sub-processes of the system represented by Context diagram</a:t>
            </a:r>
            <a:endParaRPr/>
          </a:p>
          <a:p>
            <a:pPr indent="-330200" lvl="1" marL="914400" rtl="0" algn="l">
              <a:lnSpc>
                <a:spcPct val="100000"/>
              </a:lnSpc>
              <a:spcBef>
                <a:spcPts val="0"/>
              </a:spcBef>
              <a:spcAft>
                <a:spcPts val="0"/>
              </a:spcAft>
              <a:buSzPts val="1600"/>
              <a:buChar char="-"/>
            </a:pPr>
            <a:r>
              <a:rPr lang="en"/>
              <a:t>Must balance in accordance with Context diagram</a:t>
            </a:r>
            <a:endParaRPr/>
          </a:p>
          <a:p>
            <a:pPr indent="0" lvl="0" marL="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871350" y="410650"/>
            <a:ext cx="76404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Course Registration System</a:t>
            </a:r>
            <a:endParaRPr/>
          </a:p>
        </p:txBody>
      </p:sp>
      <p:sp>
        <p:nvSpPr>
          <p:cNvPr id="290" name="Google Shape;290;p15"/>
          <p:cNvSpPr txBox="1"/>
          <p:nvPr>
            <p:ph idx="1" type="subTitle"/>
          </p:nvPr>
        </p:nvSpPr>
        <p:spPr>
          <a:xfrm>
            <a:off x="396725" y="1033900"/>
            <a:ext cx="8268600" cy="3901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pic>
        <p:nvPicPr>
          <p:cNvPr id="291" name="Google Shape;291;p15"/>
          <p:cNvPicPr preferRelativeResize="0"/>
          <p:nvPr/>
        </p:nvPicPr>
        <p:blipFill>
          <a:blip r:embed="rId3">
            <a:alphaModFix/>
          </a:blip>
          <a:stretch>
            <a:fillRect/>
          </a:stretch>
        </p:blipFill>
        <p:spPr>
          <a:xfrm>
            <a:off x="416225" y="1004638"/>
            <a:ext cx="8229600" cy="3960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idx="1" type="subTitle"/>
          </p:nvPr>
        </p:nvSpPr>
        <p:spPr>
          <a:xfrm>
            <a:off x="396725" y="1033900"/>
            <a:ext cx="8268600" cy="3901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pic>
        <p:nvPicPr>
          <p:cNvPr id="297" name="Google Shape;297;p16"/>
          <p:cNvPicPr preferRelativeResize="0"/>
          <p:nvPr/>
        </p:nvPicPr>
        <p:blipFill>
          <a:blip r:embed="rId3">
            <a:alphaModFix/>
          </a:blip>
          <a:stretch>
            <a:fillRect/>
          </a:stretch>
        </p:blipFill>
        <p:spPr>
          <a:xfrm>
            <a:off x="597863" y="130050"/>
            <a:ext cx="7948274" cy="4883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ctrTitle"/>
          </p:nvPr>
        </p:nvSpPr>
        <p:spPr>
          <a:xfrm>
            <a:off x="824000" y="410650"/>
            <a:ext cx="76257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Scenario : Movie Rental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ctrTitle"/>
          </p:nvPr>
        </p:nvSpPr>
        <p:spPr>
          <a:xfrm>
            <a:off x="824000" y="410650"/>
            <a:ext cx="76257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Scenario : Movie Rental System</a:t>
            </a:r>
            <a:endParaRPr/>
          </a:p>
        </p:txBody>
      </p:sp>
      <p:sp>
        <p:nvSpPr>
          <p:cNvPr id="308" name="Google Shape;308;p18"/>
          <p:cNvSpPr txBox="1"/>
          <p:nvPr>
            <p:ph idx="1" type="subTitle"/>
          </p:nvPr>
        </p:nvSpPr>
        <p:spPr>
          <a:xfrm>
            <a:off x="182075" y="1208300"/>
            <a:ext cx="8720100" cy="379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MovieMania is a small movie rental store. The store lends movies to </a:t>
            </a:r>
            <a:r>
              <a:rPr lang="en">
                <a:highlight>
                  <a:srgbClr val="6D9EEB"/>
                </a:highlight>
              </a:rPr>
              <a:t>customers</a:t>
            </a:r>
            <a:r>
              <a:rPr lang="en"/>
              <a:t> for a fee, and purchases its movies from a DVD </a:t>
            </a:r>
            <a:r>
              <a:rPr lang="en">
                <a:highlight>
                  <a:srgbClr val="6D9EEB"/>
                </a:highlight>
              </a:rPr>
              <a:t>supplier corporation</a:t>
            </a:r>
            <a:r>
              <a:rPr lang="en"/>
              <a:t>. A customer wishing to borrow a movie provides the </a:t>
            </a:r>
            <a:r>
              <a:rPr lang="en">
                <a:highlight>
                  <a:srgbClr val="8E7CC3"/>
                </a:highlight>
              </a:rPr>
              <a:t>empty box of the movie they desire</a:t>
            </a:r>
            <a:r>
              <a:rPr lang="en"/>
              <a:t>, their </a:t>
            </a:r>
            <a:r>
              <a:rPr lang="en">
                <a:highlight>
                  <a:srgbClr val="8E7CC3"/>
                </a:highlight>
              </a:rPr>
              <a:t>membership card</a:t>
            </a:r>
            <a:r>
              <a:rPr lang="en"/>
              <a:t>, and </a:t>
            </a:r>
            <a:r>
              <a:rPr lang="en">
                <a:highlight>
                  <a:srgbClr val="8E7CC3"/>
                </a:highlight>
              </a:rPr>
              <a:t>payment</a:t>
            </a:r>
            <a:r>
              <a:rPr lang="en"/>
              <a:t> – payment is always with the credit card used to open the customer account. The customer then </a:t>
            </a:r>
            <a:r>
              <a:rPr lang="en">
                <a:highlight>
                  <a:srgbClr val="8E7CC3"/>
                </a:highlight>
              </a:rPr>
              <a:t>returns the movie</a:t>
            </a:r>
            <a:r>
              <a:rPr lang="en"/>
              <a:t> to the store after watching it. If a loaned movie is overdue by a day the customer's credit card is charged, and a </a:t>
            </a:r>
            <a:r>
              <a:rPr lang="en">
                <a:highlight>
                  <a:srgbClr val="C27BA0"/>
                </a:highlight>
              </a:rPr>
              <a:t>reminder letter</a:t>
            </a:r>
            <a:r>
              <a:rPr lang="en"/>
              <a:t> is sent to them. Each day after that a further card is made, and each week a reminder letter is sent. This continues until either the customer </a:t>
            </a:r>
            <a:r>
              <a:rPr lang="en">
                <a:highlight>
                  <a:srgbClr val="C27BA0"/>
                </a:highlight>
              </a:rPr>
              <a:t>returns the movie</a:t>
            </a:r>
            <a:r>
              <a:rPr lang="en"/>
              <a:t>, or the charges are equal to the cost of replacing the movie. New customers fill out a form with their </a:t>
            </a:r>
            <a:r>
              <a:rPr lang="en">
                <a:highlight>
                  <a:srgbClr val="8E7CC3"/>
                </a:highlight>
              </a:rPr>
              <a:t>personal details and credit card details</a:t>
            </a:r>
            <a:r>
              <a:rPr lang="en"/>
              <a:t>, and the counter staff give the new customer a </a:t>
            </a:r>
            <a:r>
              <a:rPr lang="en">
                <a:highlight>
                  <a:srgbClr val="C27BA0"/>
                </a:highlight>
              </a:rPr>
              <a:t>membership card</a:t>
            </a:r>
            <a:r>
              <a:rPr lang="en"/>
              <a:t>. Each new customer’s form is added to the customer file. The movie supplier sends a list of available titles to MovieMania, who decide whether to send them an order and payment. If an order is sent then the supplier sends the requested movies to the store. For each new movie a new stock form is completed and placed in the stock file.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ctrTitle"/>
          </p:nvPr>
        </p:nvSpPr>
        <p:spPr>
          <a:xfrm>
            <a:off x="824000" y="410650"/>
            <a:ext cx="76257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Scenario : Movie Rental System</a:t>
            </a:r>
            <a:endParaRPr/>
          </a:p>
        </p:txBody>
      </p:sp>
      <p:sp>
        <p:nvSpPr>
          <p:cNvPr id="314" name="Google Shape;314;p19"/>
          <p:cNvSpPr txBox="1"/>
          <p:nvPr>
            <p:ph idx="1" type="subTitle"/>
          </p:nvPr>
        </p:nvSpPr>
        <p:spPr>
          <a:xfrm>
            <a:off x="182075" y="1208300"/>
            <a:ext cx="8720100" cy="379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MovieMania is a small movie rental store. The store lends movies to customers for a fee, and purchases its movies from a DVD </a:t>
            </a:r>
            <a:r>
              <a:rPr lang="en">
                <a:highlight>
                  <a:srgbClr val="134F5C"/>
                </a:highlight>
              </a:rPr>
              <a:t>supplier corporation</a:t>
            </a:r>
            <a:r>
              <a:rPr lang="en"/>
              <a:t>. A customer wishing to borrow a movie provides the empty box of the movie they desire, their membership card, and payment – payment is always with the credit card used to open the customer account. The customer then returns the movie to the store after watching it. If a loaned movie is overdue by a day the customer's credit card is charged, and a reminder letter is sent to them. Each day after that a further card is made, and each week a reminder letter is sent. This continues until either the customer returns the movie, or the charges are equal to the cost of replacing the movie. New customers fill out a form with their personal details and credit card details, and the counter staff give the new customer a membership card. Each new customer’s form is added to the customer file. The movie supplier sends a list of </a:t>
            </a:r>
            <a:r>
              <a:rPr lang="en">
                <a:highlight>
                  <a:srgbClr val="783F04"/>
                </a:highlight>
              </a:rPr>
              <a:t>available titles</a:t>
            </a:r>
            <a:r>
              <a:rPr lang="en"/>
              <a:t> to MovieMania, who decide whether to send them an </a:t>
            </a:r>
            <a:r>
              <a:rPr lang="en">
                <a:highlight>
                  <a:srgbClr val="E06666"/>
                </a:highlight>
              </a:rPr>
              <a:t>order</a:t>
            </a:r>
            <a:r>
              <a:rPr lang="en"/>
              <a:t> and </a:t>
            </a:r>
            <a:r>
              <a:rPr lang="en">
                <a:highlight>
                  <a:srgbClr val="E06666"/>
                </a:highlight>
              </a:rPr>
              <a:t>payment</a:t>
            </a:r>
            <a:r>
              <a:rPr lang="en"/>
              <a:t>. If an order is sent then the supplier sends the </a:t>
            </a:r>
            <a:r>
              <a:rPr lang="en">
                <a:highlight>
                  <a:srgbClr val="783F04"/>
                </a:highlight>
              </a:rPr>
              <a:t>requested movies</a:t>
            </a:r>
            <a:r>
              <a:rPr lang="en"/>
              <a:t> to the store. For each new movie a new stock form is completed and placed in the stock file.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ctrTitle"/>
          </p:nvPr>
        </p:nvSpPr>
        <p:spPr>
          <a:xfrm>
            <a:off x="824000" y="410650"/>
            <a:ext cx="76257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Scenario : Movie Rental System</a:t>
            </a:r>
            <a:endParaRPr/>
          </a:p>
        </p:txBody>
      </p:sp>
      <p:sp>
        <p:nvSpPr>
          <p:cNvPr id="320" name="Google Shape;320;p20"/>
          <p:cNvSpPr txBox="1"/>
          <p:nvPr>
            <p:ph idx="1" type="subTitle"/>
          </p:nvPr>
        </p:nvSpPr>
        <p:spPr>
          <a:xfrm>
            <a:off x="182075" y="1208300"/>
            <a:ext cx="8720100" cy="379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MovieMania is a small movie rental store. The store lends movies to customers for a fee, and purchases its movies from a DVD supplier corporation. A customer wishing to borrow a movie provides the empty box of the movie they desire, their membership card, and payment – payment is always with the credit card used to open the customer account. The customer then returns the movie to the store after watching it. If a loaned movie is overdue by a day the customer's credit card is charged, and a reminder letter is sent to them. Each day after that a further card is made, and each week a reminder letter is sent. This continues until either the customer returns the movie, or the charges are equal to the cost of replacing the movie. New customers fill out a form with their personal details and credit card details, and the counter staff give the new customer a membership card. Each new customer’s form is added to the </a:t>
            </a:r>
            <a:r>
              <a:rPr lang="en">
                <a:highlight>
                  <a:srgbClr val="666666"/>
                </a:highlight>
              </a:rPr>
              <a:t>customer file</a:t>
            </a:r>
            <a:r>
              <a:rPr lang="en"/>
              <a:t>. The movie supplier sends a list of available titles to MovieMania, who decide whether to send them an order and payment. If an order is sent then the supplier sends the requested movies to the store. For each new movie a new stock form is completed and placed in the </a:t>
            </a:r>
            <a:r>
              <a:rPr lang="en">
                <a:highlight>
                  <a:srgbClr val="666666"/>
                </a:highlight>
              </a:rPr>
              <a:t>stock file</a:t>
            </a:r>
            <a:r>
              <a:rPr lang="en"/>
              <a:t>.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21"/>
          <p:cNvPicPr preferRelativeResize="0"/>
          <p:nvPr/>
        </p:nvPicPr>
        <p:blipFill>
          <a:blip r:embed="rId3">
            <a:alphaModFix/>
          </a:blip>
          <a:stretch>
            <a:fillRect/>
          </a:stretch>
        </p:blipFill>
        <p:spPr>
          <a:xfrm>
            <a:off x="995363" y="1200150"/>
            <a:ext cx="7153275" cy="274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