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/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/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/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/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aksarav@middlewareinventory.com" TargetMode="Externa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ecure Tomcat JDBC…"/>
          <p:cNvSpPr/>
          <p:nvPr/>
        </p:nvSpPr>
        <p:spPr>
          <a:xfrm>
            <a:off x="2853715" y="3638549"/>
            <a:ext cx="7297370" cy="2476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 sz="4800">
                <a:latin typeface="Helvetica"/>
                <a:ea typeface="Helvetica"/>
                <a:cs typeface="Helvetica"/>
                <a:sym typeface="Helvetica"/>
              </a:defRPr>
            </a:pPr>
            <a:r>
              <a:t>Secure Tomcat JDBC </a:t>
            </a:r>
          </a:p>
          <a:p>
            <a:pPr/>
            <a:r>
              <a:t>By</a:t>
            </a:r>
          </a:p>
          <a:p>
            <a:pPr/>
            <a:r>
              <a:t>AK Sarav</a:t>
            </a:r>
          </a:p>
          <a:p>
            <a:pPr/>
            <a:r>
              <a:rPr u="sng">
                <a:hlinkClick r:id="rId2" invalidUrl="" action="" tgtFrame="" tooltip="" history="1" highlightClick="0" endSnd="0"/>
              </a:rPr>
              <a:t>aksarav@middlewareinventory.com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What is Secure Tomcat JDBC"/>
          <p:cNvSpPr/>
          <p:nvPr>
            <p:ph type="subTitle" sz="quarter" idx="1"/>
          </p:nvPr>
        </p:nvSpPr>
        <p:spPr>
          <a:xfrm>
            <a:off x="1270000" y="186721"/>
            <a:ext cx="10464801" cy="1130301"/>
          </a:xfrm>
          <a:prstGeom prst="rect">
            <a:avLst/>
          </a:prstGeom>
        </p:spPr>
        <p:txBody>
          <a:bodyPr/>
          <a:lstStyle/>
          <a:p>
            <a:pPr lvl="1">
              <a:defRPr b="1" sz="3600">
                <a:latin typeface="Helvetica"/>
                <a:ea typeface="Helvetica"/>
                <a:cs typeface="Helvetica"/>
                <a:sym typeface="Helvetica"/>
              </a:defRPr>
            </a:pPr>
            <a:r>
              <a:t>What is Secure Tomcat JDBC</a:t>
            </a:r>
          </a:p>
        </p:txBody>
      </p:sp>
      <p:sp>
        <p:nvSpPr>
          <p:cNvPr id="122" name="A Solution to use Encrypted Password in tomcat JDBC…"/>
          <p:cNvSpPr/>
          <p:nvPr/>
        </p:nvSpPr>
        <p:spPr>
          <a:xfrm>
            <a:off x="756883" y="1095917"/>
            <a:ext cx="12189948" cy="930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635000" indent="-635000" algn="l">
              <a:buSzPct val="100000"/>
              <a:buAutoNum type="arabicPeriod" startAt="1"/>
              <a:defRPr sz="2400"/>
            </a:pPr>
            <a:r>
              <a:t>A Solution to use Encrypted Password in tomcat JDBC</a:t>
            </a:r>
          </a:p>
          <a:p>
            <a:pPr algn="l">
              <a:defRPr sz="2400"/>
            </a:pPr>
          </a:p>
          <a:p>
            <a:pPr marL="635000" indent="-635000" algn="l">
              <a:buSzPct val="100000"/>
              <a:buAutoNum type="arabicPeriod" startAt="2"/>
              <a:defRPr sz="2400"/>
            </a:pPr>
            <a:r>
              <a:t>An extension of traditional </a:t>
            </a:r>
            <a:r>
              <a:rPr i="1">
                <a:solidFill>
                  <a:srgbClr val="EC3832"/>
                </a:solidFill>
                <a:latin typeface="Helvetica"/>
                <a:ea typeface="Helvetica"/>
                <a:cs typeface="Helvetica"/>
                <a:sym typeface="Helvetica"/>
              </a:rPr>
              <a:t>org.apache.tomcat.jdbc.pool.DataSourceFactory</a:t>
            </a:r>
            <a:endParaRPr i="1">
              <a:solidFill>
                <a:srgbClr val="EC3832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algn="l">
              <a:defRPr sz="2400"/>
            </a:pPr>
            <a:endParaRPr i="1">
              <a:latin typeface="Helvetica"/>
              <a:ea typeface="Helvetica"/>
              <a:cs typeface="Helvetica"/>
              <a:sym typeface="Helvetica"/>
            </a:endParaRPr>
          </a:p>
          <a:p>
            <a:pPr marL="635000" indent="-635000" algn="l">
              <a:buSzPct val="100000"/>
              <a:buAutoNum type="arabicPeriod" startAt="3"/>
              <a:defRPr sz="2400"/>
            </a:pPr>
            <a:r>
              <a:t>Uses AES Algorithm to Encrypt and Decrypt Password</a:t>
            </a:r>
          </a:p>
          <a:p>
            <a:pPr algn="l">
              <a:defRPr sz="2400"/>
            </a:pPr>
          </a:p>
          <a:p>
            <a:pPr marL="635000" indent="-635000" algn="l">
              <a:buSzPct val="100000"/>
              <a:buAutoNum type="arabicPeriod" startAt="4"/>
              <a:defRPr sz="2400"/>
            </a:pPr>
            <a:r>
              <a:t>It is a Connection Factory alternative to </a:t>
            </a:r>
            <a:r>
              <a:rPr i="1">
                <a:solidFill>
                  <a:srgbClr val="ED3E33"/>
                </a:solidFill>
                <a:latin typeface="Helvetica"/>
                <a:ea typeface="Helvetica"/>
                <a:cs typeface="Helvetica"/>
                <a:sym typeface="Helvetica"/>
              </a:rPr>
              <a:t>org.apache.tomcat.jdbc.pool.DataSourceFactory</a:t>
            </a:r>
            <a:r>
              <a:rPr i="1">
                <a:latin typeface="Helvetica"/>
                <a:ea typeface="Helvetica"/>
                <a:cs typeface="Helvetica"/>
                <a:sym typeface="Helvetica"/>
              </a:rPr>
              <a:t> </a:t>
            </a:r>
            <a:endParaRPr i="1">
              <a:latin typeface="Helvetica"/>
              <a:ea typeface="Helvetica"/>
              <a:cs typeface="Helvetica"/>
              <a:sym typeface="Helvetica"/>
            </a:endParaRPr>
          </a:p>
          <a:p>
            <a:pPr algn="l">
              <a:defRPr sz="2400"/>
            </a:pPr>
            <a:endParaRPr i="1">
              <a:latin typeface="Helvetica"/>
              <a:ea typeface="Helvetica"/>
              <a:cs typeface="Helvetica"/>
              <a:sym typeface="Helvetica"/>
            </a:endParaRPr>
          </a:p>
          <a:p>
            <a:pPr marL="635000" indent="-635000" algn="l">
              <a:buSzPct val="100000"/>
              <a:buAutoNum type="arabicPeriod" startAt="5"/>
              <a:defRPr sz="2400"/>
            </a:pPr>
            <a:r>
              <a:t>All the configuration parameters can be retained and can be used.</a:t>
            </a:r>
          </a:p>
          <a:p>
            <a:pPr algn="l">
              <a:defRPr sz="2400"/>
            </a:pPr>
          </a:p>
          <a:p>
            <a:pPr marL="635000" indent="-635000" algn="l">
              <a:buSzPct val="100000"/>
              <a:buAutoNum type="arabicPeriod" startAt="6"/>
              <a:defRPr sz="2400"/>
            </a:pPr>
            <a:r>
              <a:t>Built with Shell Script and Java files</a:t>
            </a:r>
          </a:p>
          <a:p>
            <a:pPr algn="l">
              <a:defRPr sz="2400"/>
            </a:pPr>
          </a:p>
          <a:p>
            <a:pPr marL="635000" indent="-635000" algn="l">
              <a:buSzPct val="100000"/>
              <a:buAutoNum type="arabicPeriod" startAt="7"/>
              <a:defRPr sz="2400"/>
            </a:pPr>
            <a:r>
              <a:t>Works with </a:t>
            </a:r>
            <a:r>
              <a:rPr>
                <a:solidFill>
                  <a:srgbClr val="EC3F7A"/>
                </a:solidFill>
              </a:rPr>
              <a:t>Tomcat7</a:t>
            </a:r>
            <a:r>
              <a:t> and </a:t>
            </a:r>
            <a:r>
              <a:rPr>
                <a:solidFill>
                  <a:srgbClr val="ED3C64"/>
                </a:solidFill>
              </a:rPr>
              <a:t>Tomcat8</a:t>
            </a:r>
            <a:r>
              <a:t> and May not be applicable for Tomcat6 as it uses dbcp pool configuration</a:t>
            </a:r>
          </a:p>
          <a:p>
            <a:pPr algn="l">
              <a:defRPr sz="2400"/>
            </a:pPr>
          </a:p>
          <a:p>
            <a:pPr marL="635000" indent="-635000" algn="l">
              <a:buSzPct val="100000"/>
              <a:buAutoNum type="arabicPeriod" startAt="8"/>
              <a:defRPr sz="2400"/>
            </a:pPr>
            <a:r>
              <a:t>Leave No Foot Print of </a:t>
            </a:r>
            <a:r>
              <a:rPr>
                <a:solidFill>
                  <a:srgbClr val="E83731"/>
                </a:solidFill>
              </a:rPr>
              <a:t>SecurityKey</a:t>
            </a:r>
            <a:r>
              <a:t> or </a:t>
            </a:r>
            <a:r>
              <a:rPr>
                <a:solidFill>
                  <a:srgbClr val="E84032"/>
                </a:solidFill>
              </a:rPr>
              <a:t>Password</a:t>
            </a:r>
            <a:r>
              <a:t> anywhere on the filesystem</a:t>
            </a:r>
          </a:p>
          <a:p>
            <a:pPr algn="l">
              <a:defRPr sz="2400"/>
            </a:pPr>
          </a:p>
          <a:p>
            <a:pPr marL="635000" indent="-635000" algn="l">
              <a:buSzPct val="100000"/>
              <a:buAutoNum type="arabicPeriod" startAt="9"/>
              <a:defRPr sz="2400"/>
            </a:pPr>
            <a:r>
              <a:t>Enable Additional Logging, and log useful information like ConnectionURL and username upon successful ConnectionPool Creation. Helpful to troubleshoot</a:t>
            </a:r>
          </a:p>
          <a:p>
            <a:pPr algn="l">
              <a:defRPr sz="2400"/>
            </a:pPr>
          </a:p>
          <a:p>
            <a:pPr marL="635000" indent="-635000" algn="l">
              <a:buSzPct val="100000"/>
              <a:buAutoNum type="arabicPeriod" startAt="10"/>
              <a:defRPr sz="2400"/>
            </a:pPr>
            <a:r>
              <a:t>Completely Open Source - Can be tweaked to suit your needs</a:t>
            </a:r>
          </a:p>
          <a:p>
            <a:pPr algn="l">
              <a:defRPr sz="2400"/>
            </a:pPr>
          </a:p>
          <a:p>
            <a:pPr algn="l">
              <a:defRPr sz="24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In Regular Context.xml…"/>
          <p:cNvSpPr/>
          <p:nvPr/>
        </p:nvSpPr>
        <p:spPr>
          <a:xfrm>
            <a:off x="1318015" y="1759815"/>
            <a:ext cx="10133296" cy="685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lnSpc>
                <a:spcPts val="3500"/>
              </a:lnSpc>
              <a:spcBef>
                <a:spcPts val="1200"/>
              </a:spcBef>
              <a:defRPr b="1" sz="1800">
                <a:latin typeface="Times"/>
                <a:ea typeface="Times"/>
                <a:cs typeface="Times"/>
                <a:sym typeface="Times"/>
              </a:defRPr>
            </a:pPr>
            <a:r>
              <a:t>In Regular Context.xml</a:t>
            </a:r>
            <a:endParaRPr b="0"/>
          </a:p>
          <a:p>
            <a:pPr algn="l" defTabSz="457200">
              <a:lnSpc>
                <a:spcPts val="3500"/>
              </a:lnSpc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t>&lt;Resource name="jdbc/TestDB"</a:t>
            </a:r>
          </a:p>
          <a:p>
            <a:pPr algn="l" defTabSz="457200">
              <a:lnSpc>
                <a:spcPts val="3500"/>
              </a:lnSpc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t>          auth="Container"</a:t>
            </a:r>
          </a:p>
          <a:p>
            <a:pPr algn="l" defTabSz="457200">
              <a:lnSpc>
                <a:spcPts val="3500"/>
              </a:lnSpc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t>          type="javax.sql.DataSource"</a:t>
            </a:r>
          </a:p>
          <a:p>
            <a:pPr algn="l" defTabSz="457200">
              <a:lnSpc>
                <a:spcPts val="3500"/>
              </a:lnSpc>
              <a:defRPr b="1" sz="1800">
                <a:solidFill>
                  <a:srgbClr val="DB167C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  factory="org.apache.tomcat.jdbc.pool.DataSourceFactory"</a:t>
            </a:r>
            <a:endParaRPr b="0">
              <a:solidFill>
                <a:srgbClr val="000000"/>
              </a:solidFill>
            </a:endParaRPr>
          </a:p>
          <a:p>
            <a:pPr algn="l" defTabSz="457200">
              <a:lnSpc>
                <a:spcPts val="3500"/>
              </a:lnSpc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t>          testWhileIdle="true"</a:t>
            </a:r>
          </a:p>
          <a:p>
            <a:pPr algn="l" defTabSz="457200">
              <a:lnSpc>
                <a:spcPts val="3500"/>
              </a:lnSpc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t>          testOnBorrow="true"</a:t>
            </a:r>
          </a:p>
          <a:p>
            <a:pPr algn="l" defTabSz="457200">
              <a:lnSpc>
                <a:spcPts val="3500"/>
              </a:lnSpc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t>          testOnReturn=“false"</a:t>
            </a:r>
          </a:p>
          <a:p>
            <a:pPr algn="l" defTabSz="457200">
              <a:lnSpc>
                <a:spcPts val="3500"/>
              </a:lnSpc>
              <a:defRPr b="1" sz="1800">
                <a:solidFill>
                  <a:srgbClr val="DE385E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  password="S3CuR3"</a:t>
            </a:r>
          </a:p>
          <a:p>
            <a:pPr algn="l" defTabSz="457200">
              <a:lnSpc>
                <a:spcPts val="3500"/>
              </a:lnSpc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t>........</a:t>
            </a:r>
          </a:p>
          <a:p>
            <a:pPr algn="l" defTabSz="457200">
              <a:lnSpc>
                <a:spcPts val="3500"/>
              </a:lnSpc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t>........</a:t>
            </a:r>
          </a:p>
          <a:p>
            <a:pPr algn="l" defTabSz="457200">
              <a:lnSpc>
                <a:spcPts val="3500"/>
              </a:lnSpc>
              <a:spcBef>
                <a:spcPts val="1200"/>
              </a:spcBef>
              <a:defRPr b="1" sz="1800">
                <a:latin typeface="Times"/>
                <a:ea typeface="Times"/>
                <a:cs typeface="Times"/>
                <a:sym typeface="Times"/>
              </a:defRPr>
            </a:pPr>
            <a:r>
              <a:t>With SecureTomcatJDBC in Context.xml</a:t>
            </a:r>
            <a:endParaRPr b="0"/>
          </a:p>
          <a:p>
            <a:pPr algn="l" defTabSz="457200">
              <a:lnSpc>
                <a:spcPts val="3500"/>
              </a:lnSpc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t>&lt;Resource name="jdbc/TestDB"</a:t>
            </a:r>
          </a:p>
          <a:p>
            <a:pPr algn="l" defTabSz="457200">
              <a:lnSpc>
                <a:spcPts val="3500"/>
              </a:lnSpc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t>          auth="Container"</a:t>
            </a:r>
          </a:p>
          <a:p>
            <a:pPr algn="l" defTabSz="457200">
              <a:lnSpc>
                <a:spcPts val="3500"/>
              </a:lnSpc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t>          type="javax.sql.DataSource"</a:t>
            </a:r>
          </a:p>
          <a:p>
            <a:pPr algn="l" defTabSz="457200">
              <a:lnSpc>
                <a:spcPts val="3500"/>
              </a:lnSpc>
              <a:defRPr b="1" sz="1800">
                <a:solidFill>
                  <a:srgbClr val="DB167C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  factory="SecureTomcatDataSourceImpl"</a:t>
            </a:r>
            <a:endParaRPr b="0">
              <a:solidFill>
                <a:srgbClr val="000000"/>
              </a:solidFill>
            </a:endParaRPr>
          </a:p>
          <a:p>
            <a:pPr algn="l" defTabSz="457200">
              <a:lnSpc>
                <a:spcPts val="3500"/>
              </a:lnSpc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t>          testWhileIdle="true"</a:t>
            </a:r>
          </a:p>
          <a:p>
            <a:pPr algn="l" defTabSz="457200">
              <a:lnSpc>
                <a:spcPts val="3500"/>
              </a:lnSpc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t>          testOnBorrow="true"</a:t>
            </a:r>
          </a:p>
          <a:p>
            <a:pPr algn="l" defTabSz="457200">
              <a:lnSpc>
                <a:spcPts val="3500"/>
              </a:lnSpc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t>          testOnReturn=“false"</a:t>
            </a:r>
          </a:p>
          <a:p>
            <a:pPr algn="l" defTabSz="457200">
              <a:lnSpc>
                <a:spcPts val="3500"/>
              </a:lnSpc>
              <a:defRPr b="1" sz="1800">
                <a:solidFill>
                  <a:srgbClr val="C53155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  password="5d89fd5f9b0b3542a795873ac9c029e7"</a:t>
            </a:r>
          </a:p>
          <a:p>
            <a:pPr algn="l" defTabSz="457200">
              <a:lnSpc>
                <a:spcPts val="3500"/>
              </a:lnSpc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t>........</a:t>
            </a:r>
          </a:p>
          <a:p>
            <a:pPr algn="l" defTabSz="457200">
              <a:lnSpc>
                <a:spcPts val="3500"/>
              </a:lnSpc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t>........</a:t>
            </a:r>
          </a:p>
        </p:txBody>
      </p:sp>
      <p:sp>
        <p:nvSpPr>
          <p:cNvPr id="125" name="The Difference"/>
          <p:cNvSpPr/>
          <p:nvPr>
            <p:ph type="ctrTitle"/>
          </p:nvPr>
        </p:nvSpPr>
        <p:spPr>
          <a:xfrm>
            <a:off x="1269999" y="302874"/>
            <a:ext cx="10464801" cy="1130301"/>
          </a:xfrm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pPr/>
            <a:r>
              <a:t>The Difference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How to use it"/>
          <p:cNvSpPr/>
          <p:nvPr>
            <p:ph type="ctrTitle"/>
          </p:nvPr>
        </p:nvSpPr>
        <p:spPr>
          <a:xfrm>
            <a:off x="1270000" y="527525"/>
            <a:ext cx="10464801" cy="1130301"/>
          </a:xfrm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pPr/>
            <a:r>
              <a:t>How to use it</a:t>
            </a:r>
          </a:p>
        </p:txBody>
      </p:sp>
      <p:sp>
        <p:nvSpPr>
          <p:cNvPr id="128" name="Download the Zip distribution of SecureTomcatJDBC…"/>
          <p:cNvSpPr/>
          <p:nvPr/>
        </p:nvSpPr>
        <p:spPr>
          <a:xfrm>
            <a:off x="920412" y="1747181"/>
            <a:ext cx="11689900" cy="74774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635000" indent="-635000" algn="l">
              <a:buSzPct val="100000"/>
              <a:buAutoNum type="arabicPeriod" startAt="1"/>
              <a:defRPr sz="2400"/>
            </a:pPr>
            <a:r>
              <a:t>Download the Zip distribution of SecureTomcatJDBC</a:t>
            </a:r>
          </a:p>
          <a:p>
            <a:pPr algn="l">
              <a:defRPr sz="2400"/>
            </a:pPr>
          </a:p>
          <a:p>
            <a:pPr marL="635000" indent="-635000" algn="l">
              <a:buSzPct val="100000"/>
              <a:buAutoNum type="arabicPeriod" startAt="2"/>
              <a:defRPr sz="2400"/>
            </a:pPr>
            <a:r>
              <a:t>UnCompress/Unzip to any Directory</a:t>
            </a:r>
          </a:p>
          <a:p>
            <a:pPr algn="l">
              <a:defRPr sz="2400"/>
            </a:pPr>
          </a:p>
          <a:p>
            <a:pPr marL="635000" indent="-635000" algn="l">
              <a:buSzPct val="100000"/>
              <a:buAutoNum type="arabicPeriod" startAt="3"/>
              <a:defRPr sz="2400"/>
            </a:pPr>
            <a:r>
              <a:t>Start the Script </a:t>
            </a:r>
            <a:r>
              <a:rPr i="1">
                <a:latin typeface="Helvetica"/>
                <a:ea typeface="Helvetica"/>
                <a:cs typeface="Helvetica"/>
                <a:sym typeface="Helvetica"/>
              </a:rPr>
              <a:t>SecureTomcatJDBC.sh</a:t>
            </a:r>
            <a:endParaRPr i="1">
              <a:latin typeface="Helvetica"/>
              <a:ea typeface="Helvetica"/>
              <a:cs typeface="Helvetica"/>
              <a:sym typeface="Helvetica"/>
            </a:endParaRPr>
          </a:p>
          <a:p>
            <a:pPr algn="l">
              <a:defRPr sz="2400"/>
            </a:pPr>
            <a:endParaRPr i="1">
              <a:latin typeface="Helvetica"/>
              <a:ea typeface="Helvetica"/>
              <a:cs typeface="Helvetica"/>
              <a:sym typeface="Helvetica"/>
            </a:endParaRPr>
          </a:p>
          <a:p>
            <a:pPr marL="635000" indent="-635000" algn="l">
              <a:buSzPct val="100000"/>
              <a:buAutoNum type="arabicPeriod" startAt="4"/>
              <a:defRPr sz="2400"/>
            </a:pPr>
            <a:r>
              <a:t>Enter the CATALINA_HOME directory as an Input and JAVA_HOME and All other</a:t>
            </a:r>
          </a:p>
          <a:p>
            <a:pPr algn="l">
              <a:defRPr sz="2400"/>
            </a:pPr>
            <a:r>
              <a:t>        Required Parameters will be auto fetched</a:t>
            </a:r>
          </a:p>
          <a:p>
            <a:pPr algn="l">
              <a:defRPr sz="2400"/>
            </a:pPr>
          </a:p>
          <a:p>
            <a:pPr marL="635000" indent="-635000" algn="l">
              <a:buSzPct val="100000"/>
              <a:buAutoNum type="arabicPeriod" startAt="5"/>
              <a:defRPr sz="2400"/>
            </a:pPr>
            <a:r>
              <a:t>Enter the Password to Encrypt including the Pass Phrase</a:t>
            </a:r>
          </a:p>
          <a:p>
            <a:pPr algn="l">
              <a:defRPr sz="2400"/>
            </a:pPr>
          </a:p>
          <a:p>
            <a:pPr marL="635000" indent="-635000" algn="l">
              <a:buSzPct val="100000"/>
              <a:buAutoNum type="arabicPeriod" startAt="6"/>
              <a:defRPr sz="2400"/>
            </a:pPr>
            <a:r>
              <a:t>Copy the Generated SecureTomcatJDBC.jar into the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$CATALINA_HOME/lib</a:t>
            </a:r>
            <a:r>
              <a:t> directory</a:t>
            </a:r>
          </a:p>
          <a:p>
            <a:pPr algn="l">
              <a:defRPr sz="2400"/>
            </a:pPr>
          </a:p>
          <a:p>
            <a:pPr marL="635000" indent="-635000" algn="l">
              <a:buSzPct val="100000"/>
              <a:buAutoNum type="arabicPeriod" startAt="7"/>
              <a:defRPr sz="2400"/>
            </a:pPr>
            <a:r>
              <a:t>Replace the Factory element in Context.xml with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factory=“SecureTomcatDataSourceImpl”</a:t>
            </a:r>
            <a:endParaRPr>
              <a:latin typeface="Courier"/>
              <a:ea typeface="Courier"/>
              <a:cs typeface="Courier"/>
              <a:sym typeface="Courier"/>
            </a:endParaRPr>
          </a:p>
          <a:p>
            <a:pPr algn="l">
              <a:defRPr sz="2400"/>
            </a:pPr>
            <a:endParaRPr>
              <a:latin typeface="Courier"/>
              <a:ea typeface="Courier"/>
              <a:cs typeface="Courier"/>
              <a:sym typeface="Courier"/>
            </a:endParaRPr>
          </a:p>
          <a:p>
            <a:pPr marL="635000" indent="-635000" algn="l">
              <a:buSzPct val="100000"/>
              <a:buAutoNum type="arabicPeriod" startAt="8"/>
              <a:defRPr sz="2400"/>
            </a:pPr>
            <a:r>
              <a:t>Replace the Encrypted Password in place of Clear Text Password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 password="ENCRYPTED PASSWORD”</a:t>
            </a:r>
            <a:endParaRPr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