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4"/>
  </p:sldMasterIdLst>
  <p:notesMasterIdLst>
    <p:notesMasterId r:id="rId50"/>
  </p:notesMasterIdLst>
  <p:handoutMasterIdLst>
    <p:handoutMasterId r:id="rId51"/>
  </p:handoutMasterIdLst>
  <p:sldIdLst>
    <p:sldId id="303" r:id="rId5"/>
    <p:sldId id="258" r:id="rId6"/>
    <p:sldId id="275" r:id="rId7"/>
    <p:sldId id="273" r:id="rId8"/>
    <p:sldId id="267" r:id="rId9"/>
    <p:sldId id="268" r:id="rId10"/>
    <p:sldId id="272" r:id="rId11"/>
    <p:sldId id="276" r:id="rId12"/>
    <p:sldId id="274" r:id="rId13"/>
    <p:sldId id="269" r:id="rId14"/>
    <p:sldId id="270" r:id="rId15"/>
    <p:sldId id="271" r:id="rId16"/>
    <p:sldId id="277" r:id="rId17"/>
    <p:sldId id="282" r:id="rId18"/>
    <p:sldId id="278" r:id="rId19"/>
    <p:sldId id="279" r:id="rId20"/>
    <p:sldId id="286" r:id="rId21"/>
    <p:sldId id="283" r:id="rId22"/>
    <p:sldId id="284" r:id="rId23"/>
    <p:sldId id="288" r:id="rId24"/>
    <p:sldId id="289" r:id="rId25"/>
    <p:sldId id="304" r:id="rId26"/>
    <p:sldId id="291" r:id="rId27"/>
    <p:sldId id="290" r:id="rId28"/>
    <p:sldId id="301" r:id="rId29"/>
    <p:sldId id="285" r:id="rId30"/>
    <p:sldId id="287" r:id="rId31"/>
    <p:sldId id="292" r:id="rId32"/>
    <p:sldId id="293" r:id="rId33"/>
    <p:sldId id="294" r:id="rId34"/>
    <p:sldId id="266" r:id="rId35"/>
    <p:sldId id="260" r:id="rId36"/>
    <p:sldId id="264" r:id="rId37"/>
    <p:sldId id="265" r:id="rId38"/>
    <p:sldId id="259" r:id="rId39"/>
    <p:sldId id="261" r:id="rId40"/>
    <p:sldId id="262" r:id="rId41"/>
    <p:sldId id="263" r:id="rId42"/>
    <p:sldId id="295" r:id="rId43"/>
    <p:sldId id="296" r:id="rId44"/>
    <p:sldId id="297" r:id="rId45"/>
    <p:sldId id="298" r:id="rId46"/>
    <p:sldId id="299" r:id="rId47"/>
    <p:sldId id="300" r:id="rId48"/>
    <p:sldId id="302" r:id="rId49"/>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EDC7A1C-0D93-4A91-84F5-E71462ECEA98}">
          <p14:sldIdLst>
            <p14:sldId id="303"/>
            <p14:sldId id="258"/>
            <p14:sldId id="275"/>
          </p14:sldIdLst>
        </p14:section>
        <p14:section name="Anti Patterns" id="{35B1A625-26B8-4070-A35A-893E2925351C}">
          <p14:sldIdLst>
            <p14:sldId id="273"/>
            <p14:sldId id="267"/>
            <p14:sldId id="268"/>
            <p14:sldId id="272"/>
            <p14:sldId id="276"/>
          </p14:sldIdLst>
        </p14:section>
        <p14:section name="Project Preparation" id="{754A064C-A8DF-438A-AAE7-B77A7EE9B128}">
          <p14:sldIdLst>
            <p14:sldId id="274"/>
            <p14:sldId id="269"/>
            <p14:sldId id="270"/>
            <p14:sldId id="271"/>
            <p14:sldId id="277"/>
            <p14:sldId id="282"/>
          </p14:sldIdLst>
        </p14:section>
        <p14:section name="Influencers" id="{3FC67D9F-0655-440F-B940-F684737E1C86}">
          <p14:sldIdLst>
            <p14:sldId id="278"/>
            <p14:sldId id="279"/>
            <p14:sldId id="286"/>
          </p14:sldIdLst>
        </p14:section>
        <p14:section name="Storage" id="{20E303C1-E1A0-4D5A-B532-3F5B53CA6F42}">
          <p14:sldIdLst>
            <p14:sldId id="283"/>
            <p14:sldId id="284"/>
            <p14:sldId id="288"/>
            <p14:sldId id="289"/>
            <p14:sldId id="304"/>
            <p14:sldId id="291"/>
            <p14:sldId id="290"/>
            <p14:sldId id="301"/>
            <p14:sldId id="285"/>
            <p14:sldId id="287"/>
          </p14:sldIdLst>
        </p14:section>
        <p14:section name="Services and Networks" id="{FB195575-9A15-44BF-8211-6530EC914453}">
          <p14:sldIdLst>
            <p14:sldId id="292"/>
            <p14:sldId id="293"/>
            <p14:sldId id="294"/>
          </p14:sldIdLst>
        </p14:section>
        <p14:section name="JIT" id="{0F83334B-2F95-4DCC-9E76-A8F36D47B00F}">
          <p14:sldIdLst>
            <p14:sldId id="266"/>
            <p14:sldId id="260"/>
            <p14:sldId id="264"/>
            <p14:sldId id="265"/>
            <p14:sldId id="259"/>
            <p14:sldId id="261"/>
            <p14:sldId id="262"/>
            <p14:sldId id="263"/>
          </p14:sldIdLst>
        </p14:section>
        <p14:section name="Garbage Collector" id="{8D149291-6954-40F6-A933-F442F326E9A5}">
          <p14:sldIdLst>
            <p14:sldId id="295"/>
            <p14:sldId id="296"/>
            <p14:sldId id="297"/>
            <p14:sldId id="298"/>
            <p14:sldId id="299"/>
          </p14:sldIdLst>
        </p14:section>
        <p14:section name="Summary" id="{DFCBA73A-A780-4A51-A6FC-CA24CC6D652C}">
          <p14:sldIdLst>
            <p14:sldId id="300"/>
            <p14:sldId id="30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1357" autoAdjust="0"/>
  </p:normalViewPr>
  <p:slideViewPr>
    <p:cSldViewPr>
      <p:cViewPr varScale="1">
        <p:scale>
          <a:sx n="101" d="100"/>
          <a:sy n="101" d="100"/>
        </p:scale>
        <p:origin x="874" y="72"/>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351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01.02.2016</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‹Nr.›</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01.02.2016</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‹Nr.›</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78135" y="3337915"/>
            <a:ext cx="2909454" cy="490450"/>
          </a:xfrm>
          <a:prstGeom prst="rect">
            <a:avLst/>
          </a:prstGeom>
        </p:spPr>
      </p:pic>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tx1">
                    <a:lumMod val="50000"/>
                  </a:schemeClr>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rgbClr val="12B4FF"/>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p:nvSpPr>
        <p:spPr>
          <a:xfrm>
            <a:off x="0" y="1496184"/>
            <a:ext cx="5148064" cy="2485246"/>
          </a:xfrm>
          <a:prstGeom prst="rect">
            <a:avLst/>
          </a:prstGeom>
          <a:solidFill>
            <a:srgbClr val="12B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bg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bg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rgbClr val="12B4FF"/>
          </a:solidFill>
        </p:spPr>
        <p:txBody>
          <a:bodyPr lIns="46800" rIns="46800" anchor="ctr"/>
          <a:lstStyle>
            <a:lvl1pPr marL="0" indent="0" algn="r">
              <a:buFontTx/>
              <a:buNone/>
              <a:defRPr sz="1000">
                <a:solidFill>
                  <a:schemeClr val="bg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p:nvSpPr>
        <p:spPr>
          <a:xfrm>
            <a:off x="5218187" y="3184851"/>
            <a:ext cx="793885" cy="796579"/>
          </a:xfrm>
          <a:prstGeom prst="rect">
            <a:avLst/>
          </a:prstGeom>
          <a:solidFill>
            <a:srgbClr val="12B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hteck 7"/>
          <p:cNvSpPr/>
          <p:nvPr/>
        </p:nvSpPr>
        <p:spPr>
          <a:xfrm>
            <a:off x="7524328" y="4659982"/>
            <a:ext cx="1619672" cy="4835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8160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3" name="Rectangle 2"/>
          <p:cNvSpPr/>
          <p:nvPr/>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lumMod val="75000"/>
                  </a:schemeClr>
                </a:solidFill>
                <a:latin typeface="+mj-lt"/>
              </a:defRPr>
            </a:lvl1pPr>
            <a:lvl2pPr marL="361950" indent="-180975">
              <a:spcBef>
                <a:spcPts val="0"/>
              </a:spcBef>
              <a:buFontTx/>
              <a:buNone/>
              <a:defRPr sz="1600">
                <a:solidFill>
                  <a:schemeClr val="tx1">
                    <a:lumMod val="75000"/>
                  </a:schemeClr>
                </a:solidFill>
                <a:latin typeface="+mj-lt"/>
              </a:defRPr>
            </a:lvl2pPr>
            <a:lvl3pPr marL="534988" indent="-173038">
              <a:spcBef>
                <a:spcPts val="0"/>
              </a:spcBef>
              <a:buFontTx/>
              <a:buNone/>
              <a:defRPr sz="1200">
                <a:solidFill>
                  <a:schemeClr val="tx1">
                    <a:lumMod val="75000"/>
                  </a:schemeClr>
                </a:solidFill>
                <a:latin typeface="+mj-lt"/>
              </a:defRPr>
            </a:lvl3pPr>
            <a:lvl4pPr marL="715963" indent="-180975">
              <a:spcBef>
                <a:spcPts val="0"/>
              </a:spcBef>
              <a:buFontTx/>
              <a:buNone/>
              <a:defRPr sz="1000">
                <a:solidFill>
                  <a:schemeClr val="tx1">
                    <a:lumMod val="75000"/>
                  </a:schemeClr>
                </a:solidFill>
                <a:latin typeface="+mj-lt"/>
              </a:defRPr>
            </a:lvl4pPr>
            <a:lvl5pPr marL="898525" indent="-182563">
              <a:spcBef>
                <a:spcPts val="0"/>
              </a:spcBef>
              <a:buFontTx/>
              <a:buNone/>
              <a:defRPr sz="1000">
                <a:solidFill>
                  <a:schemeClr val="tx1">
                    <a:lumMod val="75000"/>
                  </a:schemeClr>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lumMod val="50000"/>
                  </a:schemeClr>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lumMod val="50000"/>
                  </a:schemeClr>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r>
              <a:rPr lang="de-DE" smtClean="0"/>
              <a:t>Formatvorlagen des Textmasters bearbeiten</a:t>
            </a:r>
          </a:p>
        </p:txBody>
      </p:sp>
      <p:sp>
        <p:nvSpPr>
          <p:cNvPr id="7" name="Rectangle 2"/>
          <p:cNvSpPr/>
          <p:nvPr userDrawn="1"/>
        </p:nvSpPr>
        <p:spPr>
          <a:xfrm>
            <a:off x="-6350" y="0"/>
            <a:ext cx="9165105" cy="4787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68511096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3" name="Rectangle 2"/>
          <p:cNvSpPr/>
          <p:nvPr/>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lumMod val="50000"/>
                  </a:schemeClr>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lumMod val="75000"/>
                  </a:schemeClr>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lumMod val="50000"/>
                  </a:schemeClr>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lumMod val="75000"/>
                  </a:schemeClr>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lumMod val="75000"/>
                  </a:schemeClr>
                </a:solidFill>
                <a:latin typeface="+mj-lt"/>
                <a:cs typeface="Segoe UI Semilight" panose="020B0402040204020203" pitchFamily="34" charset="0"/>
              </a:defRPr>
            </a:lvl2pPr>
            <a:lvl3pPr marL="534988" indent="-173038">
              <a:spcBef>
                <a:spcPts val="0"/>
              </a:spcBef>
              <a:buFontTx/>
              <a:buNone/>
              <a:defRPr sz="1200">
                <a:solidFill>
                  <a:schemeClr val="tx1">
                    <a:lumMod val="75000"/>
                  </a:schemeClr>
                </a:solidFill>
                <a:latin typeface="+mj-lt"/>
                <a:cs typeface="Segoe UI Semilight" panose="020B0402040204020203" pitchFamily="34" charset="0"/>
              </a:defRPr>
            </a:lvl3pPr>
            <a:lvl4pPr marL="715963" indent="-180975">
              <a:spcBef>
                <a:spcPts val="0"/>
              </a:spcBef>
              <a:buFontTx/>
              <a:buNone/>
              <a:defRPr sz="1050">
                <a:solidFill>
                  <a:schemeClr val="tx1">
                    <a:lumMod val="75000"/>
                  </a:schemeClr>
                </a:solidFill>
                <a:latin typeface="+mj-lt"/>
                <a:cs typeface="Segoe UI Semilight" panose="020B0402040204020203" pitchFamily="34" charset="0"/>
              </a:defRPr>
            </a:lvl4pPr>
            <a:lvl5pPr marL="898525" indent="-182563">
              <a:spcBef>
                <a:spcPts val="0"/>
              </a:spcBef>
              <a:buFontTx/>
              <a:buNone/>
              <a:defRPr sz="1000">
                <a:solidFill>
                  <a:schemeClr val="tx1">
                    <a:lumMod val="75000"/>
                  </a:schemeClr>
                </a:solidFill>
                <a:latin typeface="+mj-lt"/>
                <a:cs typeface="Segoe UI Semilight" panose="020B0402040204020203" pitchFamily="34" charset="0"/>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de-DE" smtClean="0"/>
              <a:t>Formatvorlagen des Textmasters bearbeiten</a:t>
            </a:r>
          </a:p>
        </p:txBody>
      </p:sp>
      <p:sp>
        <p:nvSpPr>
          <p:cNvPr id="11" name="Rectangle 2"/>
          <p:cNvSpPr/>
          <p:nvPr userDrawn="1"/>
        </p:nvSpPr>
        <p:spPr>
          <a:xfrm>
            <a:off x="0" y="0"/>
            <a:ext cx="6012072" cy="4787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Tree>
    <p:extLst>
      <p:ext uri="{BB962C8B-B14F-4D97-AF65-F5344CB8AC3E}">
        <p14:creationId xmlns:p14="http://schemas.microsoft.com/office/powerpoint/2010/main" val="14173132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Rectangle 2"/>
          <p:cNvSpPr/>
          <p:nvPr/>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lumMod val="50000"/>
                  </a:schemeClr>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lumMod val="75000"/>
                  </a:schemeClr>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lumMod val="75000"/>
                  </a:schemeClr>
                </a:solidFill>
                <a:latin typeface="+mj-lt"/>
                <a:cs typeface="Segoe UI Semilight" panose="020B0402040204020203" pitchFamily="34" charset="0"/>
              </a:defRPr>
            </a:lvl2pPr>
            <a:lvl3pPr marL="534988" indent="-173038">
              <a:spcBef>
                <a:spcPts val="0"/>
              </a:spcBef>
              <a:buFontTx/>
              <a:buNone/>
              <a:defRPr sz="1200">
                <a:solidFill>
                  <a:schemeClr val="tx1">
                    <a:lumMod val="75000"/>
                  </a:schemeClr>
                </a:solidFill>
                <a:latin typeface="+mj-lt"/>
                <a:cs typeface="Segoe UI Semilight" panose="020B0402040204020203" pitchFamily="34" charset="0"/>
              </a:defRPr>
            </a:lvl3pPr>
            <a:lvl4pPr marL="715963" indent="-180975">
              <a:spcBef>
                <a:spcPts val="0"/>
              </a:spcBef>
              <a:buFontTx/>
              <a:buNone/>
              <a:defRPr sz="1050">
                <a:solidFill>
                  <a:schemeClr val="tx1">
                    <a:lumMod val="75000"/>
                  </a:schemeClr>
                </a:solidFill>
                <a:latin typeface="+mj-lt"/>
                <a:cs typeface="Segoe UI Semilight" panose="020B0402040204020203" pitchFamily="34" charset="0"/>
              </a:defRPr>
            </a:lvl4pPr>
            <a:lvl5pPr marL="898525" indent="-182563">
              <a:spcBef>
                <a:spcPts val="0"/>
              </a:spcBef>
              <a:buFontTx/>
              <a:buNone/>
              <a:defRPr sz="1000">
                <a:solidFill>
                  <a:schemeClr val="tx1">
                    <a:lumMod val="75000"/>
                  </a:schemeClr>
                </a:solidFill>
                <a:latin typeface="+mj-lt"/>
                <a:cs typeface="Segoe UI Semilight" panose="020B0402040204020203" pitchFamily="34" charset="0"/>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2" name="TextBox 1"/>
          <p:cNvSpPr txBox="1"/>
          <p:nvPr/>
        </p:nvSpPr>
        <p:spPr>
          <a:xfrm>
            <a:off x="251520" y="3884031"/>
            <a:ext cx="2198038" cy="1015663"/>
          </a:xfrm>
          <a:prstGeom prst="rect">
            <a:avLst/>
          </a:prstGeom>
          <a:noFill/>
        </p:spPr>
        <p:txBody>
          <a:bodyPr wrap="none" rtlCol="0">
            <a:spAutoFit/>
          </a:bodyPr>
          <a:lstStyle/>
          <a:p>
            <a:r>
              <a:rPr lang="de-AT" sz="6000" kern="1200" dirty="0" smtClean="0">
                <a:solidFill>
                  <a:srgbClr val="449ADC"/>
                </a:solidFill>
                <a:latin typeface="Segoe UI Semilight" panose="020B0402040204020203" pitchFamily="34" charset="0"/>
                <a:ea typeface="+mj-ea"/>
                <a:cs typeface="Segoe UI Semilight" panose="020B0402040204020203" pitchFamily="34" charset="0"/>
              </a:rPr>
              <a:t>Demo</a:t>
            </a:r>
            <a:endParaRPr lang="en-US" sz="6000" kern="1200" dirty="0">
              <a:solidFill>
                <a:srgbClr val="449ADC"/>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lumMod val="50000"/>
                  </a:schemeClr>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de-DE" smtClean="0"/>
              <a:t>Formatvorlagen des Textmasters bearbeiten</a:t>
            </a:r>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0" name="TextBox 1"/>
          <p:cNvSpPr txBox="1"/>
          <p:nvPr userDrawn="1"/>
        </p:nvSpPr>
        <p:spPr>
          <a:xfrm>
            <a:off x="251520" y="3884031"/>
            <a:ext cx="2198038" cy="1015663"/>
          </a:xfrm>
          <a:prstGeom prst="rect">
            <a:avLst/>
          </a:prstGeom>
          <a:noFill/>
        </p:spPr>
        <p:txBody>
          <a:bodyPr wrap="none" rtlCol="0">
            <a:spAutoFit/>
          </a:bodyPr>
          <a:lstStyle/>
          <a:p>
            <a:r>
              <a:rPr lang="de-AT" sz="60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Tree>
    <p:extLst>
      <p:ext uri="{BB962C8B-B14F-4D97-AF65-F5344CB8AC3E}">
        <p14:creationId xmlns:p14="http://schemas.microsoft.com/office/powerpoint/2010/main" val="98429849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smtClean="0">
                <a:solidFill>
                  <a:schemeClr val="accent1"/>
                </a:solidFill>
              </a:rPr>
              <a:t>Saves the day.</a:t>
            </a:r>
            <a:endParaRPr lang="en-US" sz="1200" b="1" noProof="0" dirty="0">
              <a:solidFill>
                <a:schemeClr val="accent1"/>
              </a:solidFill>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Rectangle 2"/>
          <p:cNvSpPr/>
          <p:nvPr/>
        </p:nvSpPr>
        <p:spPr>
          <a:xfrm>
            <a:off x="0" y="1496184"/>
            <a:ext cx="9144000" cy="2485246"/>
          </a:xfrm>
          <a:prstGeom prst="rect">
            <a:avLst/>
          </a:prstGeom>
          <a:solidFill>
            <a:srgbClr val="12B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bg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bg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74293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Illustration">
    <p:spTree>
      <p:nvGrpSpPr>
        <p:cNvPr id="1" name=""/>
        <p:cNvGrpSpPr/>
        <p:nvPr/>
      </p:nvGrpSpPr>
      <p:grpSpPr>
        <a:xfrm>
          <a:off x="0" y="0"/>
          <a:ext cx="0" cy="0"/>
          <a:chOff x="0" y="0"/>
          <a:chExt cx="0" cy="0"/>
        </a:xfrm>
      </p:grpSpPr>
      <p:sp>
        <p:nvSpPr>
          <p:cNvPr id="3" name="Rectangle 2"/>
          <p:cNvSpPr/>
          <p:nvPr userDrawn="1"/>
        </p:nvSpPr>
        <p:spPr>
          <a:xfrm>
            <a:off x="0" y="0"/>
            <a:ext cx="6012072" cy="4787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58430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400971"/>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Illustration (Empty)">
    <p:spTree>
      <p:nvGrpSpPr>
        <p:cNvPr id="1" name=""/>
        <p:cNvGrpSpPr/>
        <p:nvPr/>
      </p:nvGrpSpPr>
      <p:grpSpPr>
        <a:xfrm>
          <a:off x="0" y="0"/>
          <a:ext cx="0" cy="0"/>
          <a:chOff x="0" y="0"/>
          <a:chExt cx="0" cy="0"/>
        </a:xfrm>
      </p:grpSpPr>
      <p:sp>
        <p:nvSpPr>
          <p:cNvPr id="3" name="Rectangle 2"/>
          <p:cNvSpPr/>
          <p:nvPr userDrawn="1"/>
        </p:nvSpPr>
        <p:spPr>
          <a:xfrm>
            <a:off x="0" y="0"/>
            <a:ext cx="6012072" cy="4787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4787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de">
    <p:spTree>
      <p:nvGrpSpPr>
        <p:cNvPr id="1" name=""/>
        <p:cNvGrpSpPr/>
        <p:nvPr/>
      </p:nvGrpSpPr>
      <p:grpSpPr>
        <a:xfrm>
          <a:off x="0" y="0"/>
          <a:ext cx="0" cy="0"/>
          <a:chOff x="0" y="0"/>
          <a:chExt cx="0" cy="0"/>
        </a:xfrm>
      </p:grpSpPr>
      <p:sp>
        <p:nvSpPr>
          <p:cNvPr id="3" name="Rectangle 2"/>
          <p:cNvSpPr/>
          <p:nvPr userDrawn="1"/>
        </p:nvSpPr>
        <p:spPr>
          <a:xfrm>
            <a:off x="0" y="0"/>
            <a:ext cx="6012072" cy="4787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456384"/>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368999"/>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smtClean="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smtClean="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smtClean="0">
                <a:latin typeface="Segoe UI Semilight" panose="020B0402040204020203" pitchFamily="34" charset="0"/>
                <a:ea typeface="ＭＳ Ｐゴシック" charset="0"/>
                <a:cs typeface="Segoe UI Semilight" panose="020B0402040204020203" pitchFamily="34" charset="0"/>
              </a:rPr>
              <a:t>Knowledge</a:t>
            </a:r>
            <a:r>
              <a:rPr lang="de-AT" sz="1800" dirty="0" smtClean="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smtClean="0">
                <a:latin typeface="Segoe UI Semilight" panose="020B0402040204020203" pitchFamily="34" charset="0"/>
                <a:ea typeface="ＭＳ Ｐゴシック" charset="0"/>
                <a:cs typeface="Segoe UI Semilight" panose="020B0402040204020203" pitchFamily="34" charset="0"/>
              </a:rPr>
              <a:t>Tracker</a:t>
            </a:r>
            <a:r>
              <a:rPr lang="de-AT" sz="1800" dirty="0" smtClean="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56990742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tx1">
                    <a:lumMod val="50000"/>
                  </a:schemeClr>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rgbClr val="12B4FF"/>
              </a:buClr>
              <a:buSzPct val="75000"/>
              <a:buFont typeface="Wingdings 3" pitchFamily="18" charset="2"/>
              <a:buChar char=""/>
              <a:defRPr sz="2400">
                <a:solidFill>
                  <a:schemeClr val="tx1">
                    <a:lumMod val="75000"/>
                  </a:schemeClr>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tx1">
                    <a:lumMod val="75000"/>
                  </a:schemeClr>
                </a:solidFill>
                <a:latin typeface="+mj-lt"/>
                <a:ea typeface="Segoe UI" pitchFamily="34" charset="0"/>
                <a:cs typeface="Segoe UI" pitchFamily="34" charset="0"/>
              </a:defRPr>
            </a:lvl2pPr>
            <a:lvl3pPr marL="541338" indent="0">
              <a:spcBef>
                <a:spcPts val="0"/>
              </a:spcBef>
              <a:buNone/>
              <a:defRPr sz="1400">
                <a:solidFill>
                  <a:schemeClr val="tx1">
                    <a:lumMod val="75000"/>
                  </a:schemeClr>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Formatvorlagen des Textmasters bearbeiten</a:t>
            </a:r>
          </a:p>
          <a:p>
            <a:pPr lvl="1"/>
            <a:r>
              <a:rPr lang="de-DE" smtClean="0"/>
              <a:t>Zweite Ebene</a:t>
            </a:r>
          </a:p>
          <a:p>
            <a:pPr lvl="2"/>
            <a:r>
              <a:rPr lang="de-DE" smtClean="0"/>
              <a:t>Dritte Ebene</a:t>
            </a:r>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de-DE" smtClean="0"/>
              <a:t>Formatvorlagen des Textmasters bearbeiten</a:t>
            </a:r>
          </a:p>
        </p:txBody>
      </p:sp>
    </p:spTree>
    <p:extLst>
      <p:ext uri="{BB962C8B-B14F-4D97-AF65-F5344CB8AC3E}">
        <p14:creationId xmlns:p14="http://schemas.microsoft.com/office/powerpoint/2010/main" val="125990353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084540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069044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903817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8325671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45798122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5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653193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6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30960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3822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7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769335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8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106564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tx1">
                    <a:lumMod val="50000"/>
                  </a:schemeClr>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rgbClr val="12B4FF"/>
              </a:buClr>
              <a:buSzPct val="75000"/>
              <a:buFont typeface="Wingdings 3" pitchFamily="18" charset="2"/>
              <a:buChar char=""/>
              <a:defRPr sz="2400">
                <a:solidFill>
                  <a:schemeClr val="tx1">
                    <a:lumMod val="75000"/>
                  </a:schemeClr>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tx1">
                    <a:lumMod val="75000"/>
                  </a:schemeClr>
                </a:solidFill>
                <a:latin typeface="+mj-lt"/>
                <a:ea typeface="Segoe UI" pitchFamily="34" charset="0"/>
                <a:cs typeface="Segoe UI" pitchFamily="34" charset="0"/>
              </a:defRPr>
            </a:lvl2pPr>
            <a:lvl3pPr marL="541338" indent="0">
              <a:spcBef>
                <a:spcPts val="0"/>
              </a:spcBef>
              <a:buNone/>
              <a:defRPr sz="1400">
                <a:solidFill>
                  <a:schemeClr val="tx1">
                    <a:lumMod val="75000"/>
                  </a:schemeClr>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Formatvorlagen des Textmasters bearbeiten</a:t>
            </a:r>
          </a:p>
          <a:p>
            <a:pPr lvl="1"/>
            <a:r>
              <a:rPr lang="de-DE" smtClean="0"/>
              <a:t>Zweite Ebene</a:t>
            </a:r>
          </a:p>
          <a:p>
            <a:pPr lvl="2"/>
            <a:r>
              <a:rPr lang="de-DE" smtClean="0"/>
              <a:t>Dritte Ebene</a:t>
            </a:r>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rgbClr val="12B4FF"/>
              </a:buClr>
              <a:buSzPct val="75000"/>
              <a:buFont typeface="Wingdings 3" pitchFamily="18" charset="2"/>
              <a:buChar char=""/>
              <a:defRPr sz="2400">
                <a:solidFill>
                  <a:schemeClr val="tx1">
                    <a:lumMod val="75000"/>
                  </a:schemeClr>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tx1">
                    <a:lumMod val="75000"/>
                  </a:schemeClr>
                </a:solidFill>
                <a:latin typeface="+mj-lt"/>
                <a:ea typeface="Segoe UI" pitchFamily="34" charset="0"/>
                <a:cs typeface="Segoe UI" pitchFamily="34" charset="0"/>
              </a:defRPr>
            </a:lvl2pPr>
            <a:lvl3pPr marL="541338" indent="0">
              <a:spcBef>
                <a:spcPts val="0"/>
              </a:spcBef>
              <a:buNone/>
              <a:defRPr sz="1400">
                <a:solidFill>
                  <a:schemeClr val="tx1">
                    <a:lumMod val="75000"/>
                  </a:schemeClr>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Formatvorlagen des Textmasters bearbeiten</a:t>
            </a:r>
          </a:p>
          <a:p>
            <a:pPr lvl="1"/>
            <a:r>
              <a:rPr lang="de-DE" smtClean="0"/>
              <a:t>Zweite Ebene</a:t>
            </a:r>
          </a:p>
          <a:p>
            <a:pPr lvl="2"/>
            <a:r>
              <a:rPr lang="de-DE" smtClean="0"/>
              <a:t>Dritte Ebene</a:t>
            </a:r>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de-DE" smtClean="0"/>
              <a:t>Formatvorlagen des Textmasters bearbeiten</a:t>
            </a:r>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de-DE" smtClean="0"/>
              <a:t>Formatvorlagen des Textmasters bearbeiten</a:t>
            </a:r>
          </a:p>
        </p:txBody>
      </p:sp>
    </p:spTree>
    <p:extLst>
      <p:ext uri="{BB962C8B-B14F-4D97-AF65-F5344CB8AC3E}">
        <p14:creationId xmlns:p14="http://schemas.microsoft.com/office/powerpoint/2010/main" val="18101636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9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274801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9685455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55698853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smtClean="0"/>
              <a:t>Textmasterformate durch Klicken bearbeiten</a:t>
            </a:r>
          </a:p>
          <a:p>
            <a:pPr marL="358775" lvl="1" indent="-176213">
              <a:tabLst/>
            </a:pPr>
            <a:r>
              <a:rPr lang="de-DE" dirty="0" smtClean="0"/>
              <a:t>Zweite Ebene</a:t>
            </a:r>
          </a:p>
          <a:p>
            <a:pPr marL="541338" lvl="2" indent="-182563">
              <a:tabLst>
                <a:tab pos="358775" algn="l"/>
              </a:tabLst>
            </a:pPr>
            <a:r>
              <a:rPr lang="de-DE" dirty="0" smtClean="0"/>
              <a:t>Dritte Ebene</a:t>
            </a:r>
          </a:p>
          <a:p>
            <a:pPr marL="715963" lvl="3" indent="-174625">
              <a:tabLst>
                <a:tab pos="358775" algn="l"/>
              </a:tabLst>
            </a:pPr>
            <a:r>
              <a:rPr lang="de-DE" dirty="0" smtClean="0"/>
              <a:t>Vierte Ebene</a:t>
            </a:r>
          </a:p>
          <a:p>
            <a:pPr marL="898525" lvl="4" indent="-182563">
              <a:tabLst>
                <a:tab pos="358775" algn="l"/>
              </a:tabLst>
            </a:pPr>
            <a:r>
              <a:rPr lang="de-DE" dirty="0" smtClean="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Tree>
    <p:extLst>
      <p:ext uri="{BB962C8B-B14F-4D97-AF65-F5344CB8AC3E}">
        <p14:creationId xmlns:p14="http://schemas.microsoft.com/office/powerpoint/2010/main" val="345657444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endParaRPr lang="de-DE"/>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fld id="{4042AC8B-4C04-404C-8F05-C0BC1D1BF6FE}" type="slidenum">
              <a:rPr lang="de-DE"/>
              <a:pPr/>
              <a:t>‹Nr.›</a:t>
            </a:fld>
            <a:endParaRPr lang="de-DE"/>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1055215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hree Items">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de-AT" sz="1800">
              <a:solidFill>
                <a:prstClr val="white"/>
              </a:solidFill>
            </a:endParaRPr>
          </a:p>
        </p:txBody>
      </p:sp>
      <p:sp>
        <p:nvSpPr>
          <p:cNvPr id="7" name="Titel 1"/>
          <p:cNvSpPr>
            <a:spLocks noGrp="1"/>
          </p:cNvSpPr>
          <p:nvPr>
            <p:ph type="title" hasCustomPrompt="1"/>
          </p:nvPr>
        </p:nvSpPr>
        <p:spPr>
          <a:xfrm>
            <a:off x="467544" y="4011910"/>
            <a:ext cx="5328592" cy="499080"/>
          </a:xfrm>
          <a:prstGeom prst="rect">
            <a:avLst/>
          </a:prstGeom>
        </p:spPr>
        <p:txBody>
          <a:bodyPr wrap="square" lIns="0" tIns="0" rIns="0" bIns="0" anchor="b"/>
          <a:lstStyle>
            <a:lvl1pPr>
              <a:defRPr sz="2400">
                <a:solidFill>
                  <a:schemeClr val="tx1">
                    <a:lumMod val="65000"/>
                    <a:lumOff val="35000"/>
                  </a:schemeClr>
                </a:solidFill>
              </a:defRPr>
            </a:lvl1pPr>
          </a:lstStyle>
          <a:p>
            <a:r>
              <a:rPr lang="de-DE" dirty="0" smtClean="0"/>
              <a:t>Title</a:t>
            </a:r>
            <a:endParaRPr lang="en-US" dirty="0"/>
          </a:p>
        </p:txBody>
      </p:sp>
      <p:sp>
        <p:nvSpPr>
          <p:cNvPr id="16" name="Text Placeholder 11"/>
          <p:cNvSpPr>
            <a:spLocks noGrp="1"/>
          </p:cNvSpPr>
          <p:nvPr>
            <p:ph type="body" sz="quarter" idx="16" hasCustomPrompt="1"/>
          </p:nvPr>
        </p:nvSpPr>
        <p:spPr>
          <a:xfrm>
            <a:off x="6175648" y="877466"/>
            <a:ext cx="2716832" cy="396000"/>
          </a:xfrm>
          <a:prstGeom prst="rect">
            <a:avLst/>
          </a:prstGeom>
        </p:spPr>
        <p:txBody>
          <a:bodyPr lIns="0" tIns="0" rIns="0" bIns="0">
            <a:noAutofit/>
          </a:bodyPr>
          <a:lstStyle>
            <a:lvl1pPr marL="0" indent="0">
              <a:buNone/>
              <a:defRPr sz="2400">
                <a:solidFill>
                  <a:schemeClr val="tx1">
                    <a:lumMod val="65000"/>
                    <a:lumOff val="35000"/>
                  </a:schemeClr>
                </a:solidFill>
                <a:latin typeface="Segoe UI" pitchFamily="34" charset="0"/>
                <a:ea typeface="Segoe UI" pitchFamily="34" charset="0"/>
                <a:cs typeface="Segoe UI" pitchFamily="34" charset="0"/>
              </a:defRPr>
            </a:lvl1pPr>
          </a:lstStyle>
          <a:p>
            <a:pPr lvl="0"/>
            <a:r>
              <a:rPr lang="de-AT" dirty="0" smtClean="0"/>
              <a:t>Text</a:t>
            </a:r>
            <a:endParaRPr lang="de-AT" dirty="0"/>
          </a:p>
        </p:txBody>
      </p:sp>
      <p:sp>
        <p:nvSpPr>
          <p:cNvPr id="17" name="Text Placeholder 11"/>
          <p:cNvSpPr>
            <a:spLocks noGrp="1"/>
          </p:cNvSpPr>
          <p:nvPr>
            <p:ph type="body" sz="quarter" idx="17" hasCustomPrompt="1"/>
          </p:nvPr>
        </p:nvSpPr>
        <p:spPr>
          <a:xfrm>
            <a:off x="6176432" y="1491630"/>
            <a:ext cx="2716048" cy="3456384"/>
          </a:xfrm>
          <a:prstGeom prst="rect">
            <a:avLst/>
          </a:prstGeom>
        </p:spPr>
        <p:txBody>
          <a:bodyPr lIns="0" tIns="0" rIns="0" bIns="0" anchor="t">
            <a:noAutofit/>
          </a:bodyPr>
          <a:lstStyle>
            <a:lvl1pPr marL="0" indent="0">
              <a:spcBef>
                <a:spcPts val="600"/>
              </a:spcBef>
              <a:spcAft>
                <a:spcPts val="600"/>
              </a:spcAft>
              <a:buNone/>
              <a:defRPr lang="de-AT" sz="1600" kern="1200" dirty="0" smtClean="0">
                <a:solidFill>
                  <a:schemeClr val="tx1">
                    <a:lumMod val="65000"/>
                    <a:lumOff val="35000"/>
                  </a:schemeClr>
                </a:solidFill>
                <a:latin typeface="Segoe UI" pitchFamily="34" charset="0"/>
                <a:ea typeface="Segoe UI" pitchFamily="34" charset="0"/>
                <a:cs typeface="Segoe UI" pitchFamily="34" charset="0"/>
              </a:defRPr>
            </a:lvl1pPr>
            <a:lvl2pPr>
              <a:defRPr lang="de-AT" sz="1400" kern="1200" dirty="0">
                <a:solidFill>
                  <a:schemeClr val="tx1">
                    <a:lumMod val="65000"/>
                    <a:lumOff val="35000"/>
                  </a:schemeClr>
                </a:solidFill>
                <a:latin typeface="Segoe UI" pitchFamily="34" charset="0"/>
                <a:ea typeface="Segoe UI" pitchFamily="34" charset="0"/>
                <a:cs typeface="Segoe UI" pitchFamily="34" charset="0"/>
              </a:defRPr>
            </a:lvl2pPr>
          </a:lstStyle>
          <a:p>
            <a:pPr marL="182551" lvl="0" indent="-182551" algn="l" defTabSz="914340" rtl="0" eaLnBrk="1" latinLnBrk="0" hangingPunct="1">
              <a:spcBef>
                <a:spcPts val="1800"/>
              </a:spcBef>
              <a:spcAft>
                <a:spcPts val="0"/>
              </a:spcAft>
              <a:buFont typeface="Arial" pitchFamily="34" charset="0"/>
              <a:buNone/>
            </a:pPr>
            <a:r>
              <a:rPr lang="de-AT" dirty="0" smtClean="0"/>
              <a:t>Text</a:t>
            </a:r>
          </a:p>
          <a:p>
            <a:pPr marL="742902" lvl="1" indent="-560350" algn="l" defTabSz="914340" rtl="0" eaLnBrk="1" latinLnBrk="0" hangingPunct="1">
              <a:spcBef>
                <a:spcPts val="0"/>
              </a:spcBef>
              <a:buFont typeface="Arial" pitchFamily="34" charset="0"/>
              <a:buNone/>
            </a:pPr>
            <a:r>
              <a:rPr lang="de-AT" dirty="0" smtClean="0"/>
              <a:t>Text</a:t>
            </a:r>
            <a:endParaRPr lang="de-AT" dirty="0"/>
          </a:p>
        </p:txBody>
      </p:sp>
      <p:sp>
        <p:nvSpPr>
          <p:cNvPr id="19" name="Text Placeholder 18"/>
          <p:cNvSpPr>
            <a:spLocks noGrp="1"/>
          </p:cNvSpPr>
          <p:nvPr>
            <p:ph type="body" sz="quarter" idx="18"/>
          </p:nvPr>
        </p:nvSpPr>
        <p:spPr>
          <a:xfrm>
            <a:off x="467544" y="4515966"/>
            <a:ext cx="5328592" cy="377626"/>
          </a:xfrm>
          <a:prstGeom prst="rect">
            <a:avLst/>
          </a:prstGeom>
        </p:spPr>
        <p:txBody>
          <a:bodyPr vert="horz" wrap="square" lIns="0" tIns="0" rIns="0" bIns="0" rtlCol="0">
            <a:noAutofit/>
          </a:bodyPr>
          <a:lstStyle>
            <a:lvl1pPr>
              <a:defRPr lang="en-US" sz="1400" smtClean="0">
                <a:solidFill>
                  <a:schemeClr val="tx1">
                    <a:lumMod val="65000"/>
                    <a:lumOff val="35000"/>
                  </a:schemeClr>
                </a:solidFill>
                <a:latin typeface="Segoe UI" pitchFamily="34" charset="0"/>
                <a:ea typeface="Segoe UI" pitchFamily="34" charset="0"/>
                <a:cs typeface="Segoe UI" pitchFamily="34" charset="0"/>
              </a:defRPr>
            </a:lvl1pPr>
            <a:lvl2pPr>
              <a:defRPr lang="en-US" smtClean="0"/>
            </a:lvl2pPr>
            <a:lvl3pPr>
              <a:defRPr lang="en-US" smtClean="0"/>
            </a:lvl3pPr>
            <a:lvl4pPr>
              <a:defRPr lang="en-US" smtClean="0"/>
            </a:lvl4pPr>
            <a:lvl5pPr>
              <a:defRPr lang="de-AT"/>
            </a:lvl5pPr>
          </a:lstStyle>
          <a:p>
            <a:pPr marL="0" lvl="0" indent="0">
              <a:buNone/>
            </a:pPr>
            <a:r>
              <a:rPr lang="en-US" dirty="0" smtClean="0"/>
              <a:t>Click to edit Master text styles</a:t>
            </a:r>
            <a:endParaRPr lang="de-AT" dirty="0"/>
          </a:p>
        </p:txBody>
      </p:sp>
      <p:sp>
        <p:nvSpPr>
          <p:cNvPr id="21" name="Text Placeholder 20"/>
          <p:cNvSpPr>
            <a:spLocks noGrp="1"/>
          </p:cNvSpPr>
          <p:nvPr>
            <p:ph type="body" sz="quarter" idx="19"/>
          </p:nvPr>
        </p:nvSpPr>
        <p:spPr>
          <a:xfrm>
            <a:off x="467544" y="195486"/>
            <a:ext cx="8630736" cy="648072"/>
          </a:xfrm>
          <a:prstGeom prst="rect">
            <a:avLst/>
          </a:prstGeom>
        </p:spPr>
        <p:txBody>
          <a:bodyPr vert="horz" wrap="square" lIns="0" tIns="0" rIns="0" bIns="0" rtlCol="0" anchor="t">
            <a:noAutofit/>
          </a:bodyPr>
          <a:lstStyle>
            <a:lvl1pPr>
              <a:defRPr lang="en-US" sz="1400" dirty="0" smtClean="0">
                <a:solidFill>
                  <a:schemeClr val="accent6">
                    <a:lumMod val="75000"/>
                  </a:schemeClr>
                </a:solidFill>
                <a:latin typeface="Segoe UI" pitchFamily="34" charset="0"/>
                <a:ea typeface="Segoe UI" pitchFamily="34" charset="0"/>
                <a:cs typeface="Segoe UI" pitchFamily="34" charset="0"/>
              </a:defRPr>
            </a:lvl1pPr>
            <a:lvl2pPr>
              <a:defRPr lang="en-US" dirty="0" smtClean="0"/>
            </a:lvl2pPr>
            <a:lvl3pPr>
              <a:defRPr lang="en-US" dirty="0" smtClean="0"/>
            </a:lvl3pPr>
            <a:lvl4pPr>
              <a:defRPr lang="en-US" dirty="0" smtClean="0"/>
            </a:lvl4pPr>
            <a:lvl5pPr>
              <a:defRPr lang="de-AT" dirty="0"/>
            </a:lvl5pPr>
          </a:lstStyle>
          <a:p>
            <a:pPr marL="0" lvl="0" indent="0">
              <a:buNone/>
            </a:pPr>
            <a:r>
              <a:rPr lang="en-US" dirty="0" smtClean="0"/>
              <a:t>Click to edit Master text styles</a:t>
            </a:r>
            <a:endParaRPr lang="de-AT" dirty="0"/>
          </a:p>
        </p:txBody>
      </p:sp>
      <p:sp>
        <p:nvSpPr>
          <p:cNvPr id="5" name="Content Placeholder 4"/>
          <p:cNvSpPr>
            <a:spLocks noGrp="1"/>
          </p:cNvSpPr>
          <p:nvPr>
            <p:ph sz="quarter" idx="20"/>
          </p:nvPr>
        </p:nvSpPr>
        <p:spPr>
          <a:xfrm>
            <a:off x="467544" y="937260"/>
            <a:ext cx="5328592" cy="3002642"/>
          </a:xfrm>
          <a:prstGeom prst="rect">
            <a:avLst/>
          </a:prstGeom>
        </p:spPr>
        <p:txBody>
          <a:bodyPr wrap="square" lIns="0" tIns="0" rIns="0" bIns="0" anchor="b"/>
          <a:lstStyle>
            <a:lvl1pPr>
              <a:defRPr lang="de-AT" sz="2400" dirty="0" smtClean="0">
                <a:solidFill>
                  <a:schemeClr val="tx1">
                    <a:lumMod val="65000"/>
                    <a:lumOff val="35000"/>
                  </a:schemeClr>
                </a:solidFill>
                <a:latin typeface="Segoe UI Light" pitchFamily="34" charset="0"/>
                <a:ea typeface="+mj-ea"/>
                <a:cs typeface="+mj-cs"/>
              </a:defRPr>
            </a:lvl1pPr>
          </a:lstStyle>
          <a:p>
            <a:pPr lvl="0">
              <a:spcBef>
                <a:spcPct val="0"/>
              </a:spcBef>
              <a:buNone/>
            </a:pPr>
            <a:endParaRPr lang="de-AT" dirty="0"/>
          </a:p>
        </p:txBody>
      </p:sp>
    </p:spTree>
    <p:extLst>
      <p:ext uri="{BB962C8B-B14F-4D97-AF65-F5344CB8AC3E}">
        <p14:creationId xmlns:p14="http://schemas.microsoft.com/office/powerpoint/2010/main" val="132862941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tx1">
                    <a:lumMod val="50000"/>
                  </a:schemeClr>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de-DE" smtClean="0"/>
              <a:t>Formatvorlagen des Textmasters bearbeiten</a:t>
            </a:r>
          </a:p>
        </p:txBody>
      </p:sp>
    </p:spTree>
    <p:extLst>
      <p:ext uri="{BB962C8B-B14F-4D97-AF65-F5344CB8AC3E}">
        <p14:creationId xmlns:p14="http://schemas.microsoft.com/office/powerpoint/2010/main" val="2796181750"/>
      </p:ext>
    </p:extLst>
  </p:cSld>
  <p:clrMapOvr>
    <a:masterClrMapping/>
  </p:clrMapOvr>
  <p:transition spd="slow">
    <p:push/>
  </p:transition>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de-DE" smtClean="0"/>
              <a:t>Formatvorlagen des Textmasters bearbeiten</a:t>
            </a:r>
          </a:p>
        </p:txBody>
      </p:sp>
    </p:spTree>
    <p:extLst>
      <p:ext uri="{BB962C8B-B14F-4D97-AF65-F5344CB8AC3E}">
        <p14:creationId xmlns:p14="http://schemas.microsoft.com/office/powerpoint/2010/main" val="2640423454"/>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tx1">
                    <a:lumMod val="50000"/>
                  </a:schemeClr>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rgbClr val="12B4FF"/>
              </a:buClr>
              <a:buSzPct val="75000"/>
              <a:buFont typeface="Wingdings 3" pitchFamily="18" charset="2"/>
              <a:buChar char=""/>
              <a:defRPr sz="2400">
                <a:solidFill>
                  <a:schemeClr val="tx1">
                    <a:lumMod val="75000"/>
                  </a:schemeClr>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tx1">
                    <a:lumMod val="75000"/>
                  </a:schemeClr>
                </a:solidFill>
                <a:latin typeface="+mj-lt"/>
                <a:ea typeface="Segoe UI" pitchFamily="34" charset="0"/>
                <a:cs typeface="Segoe UI" pitchFamily="34" charset="0"/>
              </a:defRPr>
            </a:lvl2pPr>
            <a:lvl3pPr marL="541338" indent="0">
              <a:spcBef>
                <a:spcPts val="0"/>
              </a:spcBef>
              <a:buNone/>
              <a:defRPr sz="1400">
                <a:solidFill>
                  <a:schemeClr val="tx1">
                    <a:lumMod val="75000"/>
                  </a:schemeClr>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Formatvorlagen des Textmasters bearbeiten</a:t>
            </a:r>
          </a:p>
          <a:p>
            <a:pPr lvl="1"/>
            <a:r>
              <a:rPr lang="de-DE" smtClean="0"/>
              <a:t>Zweite Ebene</a:t>
            </a:r>
          </a:p>
          <a:p>
            <a:pPr lvl="2"/>
            <a:r>
              <a:rPr lang="de-DE" smtClean="0"/>
              <a:t>Dritte Ebene</a:t>
            </a:r>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tx1">
                    <a:lumMod val="50000"/>
                  </a:schemeClr>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rgbClr val="12B4FF"/>
              </a:buClr>
              <a:buSzPct val="75000"/>
              <a:buFont typeface="Wingdings 3" pitchFamily="18" charset="2"/>
              <a:buChar char=""/>
              <a:defRPr sz="2400">
                <a:solidFill>
                  <a:schemeClr val="tx1">
                    <a:lumMod val="75000"/>
                  </a:schemeClr>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tx1">
                    <a:lumMod val="75000"/>
                  </a:schemeClr>
                </a:solidFill>
                <a:latin typeface="+mj-lt"/>
                <a:ea typeface="Segoe UI" pitchFamily="34" charset="0"/>
                <a:cs typeface="Segoe UI" pitchFamily="34" charset="0"/>
              </a:defRPr>
            </a:lvl2pPr>
            <a:lvl3pPr marL="541338" indent="0">
              <a:spcBef>
                <a:spcPts val="0"/>
              </a:spcBef>
              <a:buNone/>
              <a:defRPr sz="1400">
                <a:solidFill>
                  <a:schemeClr val="tx1">
                    <a:lumMod val="75000"/>
                  </a:schemeClr>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Formatvorlagen des Textmasters bearbeiten</a:t>
            </a:r>
          </a:p>
          <a:p>
            <a:pPr lvl="1"/>
            <a:r>
              <a:rPr lang="de-DE" smtClean="0"/>
              <a:t>Zweite Ebene</a:t>
            </a:r>
          </a:p>
          <a:p>
            <a:pPr lvl="2"/>
            <a:r>
              <a:rPr lang="de-DE" smtClean="0"/>
              <a:t>Dritte Ebene</a:t>
            </a:r>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de-DE" smtClean="0"/>
              <a:t>Formatvorlagen des Textmasters bearbeiten</a:t>
            </a:r>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de-DE" smtClean="0"/>
              <a:t>Formatvorlagen des Textmasters bearbeiten</a:t>
            </a:r>
          </a:p>
        </p:txBody>
      </p:sp>
    </p:spTree>
    <p:extLst>
      <p:ext uri="{BB962C8B-B14F-4D97-AF65-F5344CB8AC3E}">
        <p14:creationId xmlns:p14="http://schemas.microsoft.com/office/powerpoint/2010/main" val="168146555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llustration">
    <p:spTree>
      <p:nvGrpSpPr>
        <p:cNvPr id="1" name=""/>
        <p:cNvGrpSpPr/>
        <p:nvPr/>
      </p:nvGrpSpPr>
      <p:grpSpPr>
        <a:xfrm>
          <a:off x="0" y="0"/>
          <a:ext cx="0" cy="0"/>
          <a:chOff x="0" y="0"/>
          <a:chExt cx="0" cy="0"/>
        </a:xfrm>
      </p:grpSpPr>
      <p:sp>
        <p:nvSpPr>
          <p:cNvPr id="3" name="Rectangle 2"/>
          <p:cNvSpPr/>
          <p:nvPr/>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lumMod val="50000"/>
                  </a:schemeClr>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lumMod val="75000"/>
                  </a:schemeClr>
                </a:solidFill>
                <a:latin typeface="+mj-lt"/>
              </a:defRPr>
            </a:lvl1pPr>
            <a:lvl2pPr marL="361950" indent="-180975">
              <a:spcBef>
                <a:spcPts val="0"/>
              </a:spcBef>
              <a:buFontTx/>
              <a:buNone/>
              <a:defRPr sz="1600">
                <a:solidFill>
                  <a:schemeClr val="tx1">
                    <a:lumMod val="75000"/>
                  </a:schemeClr>
                </a:solidFill>
                <a:latin typeface="+mj-lt"/>
              </a:defRPr>
            </a:lvl2pPr>
            <a:lvl3pPr marL="534988" indent="-173038">
              <a:spcBef>
                <a:spcPts val="0"/>
              </a:spcBef>
              <a:buFontTx/>
              <a:buNone/>
              <a:defRPr sz="1200">
                <a:solidFill>
                  <a:schemeClr val="tx1">
                    <a:lumMod val="75000"/>
                  </a:schemeClr>
                </a:solidFill>
                <a:latin typeface="+mj-lt"/>
              </a:defRPr>
            </a:lvl3pPr>
            <a:lvl4pPr marL="715963" indent="-180975">
              <a:spcBef>
                <a:spcPts val="0"/>
              </a:spcBef>
              <a:buFontTx/>
              <a:buNone/>
              <a:defRPr sz="1000">
                <a:solidFill>
                  <a:schemeClr val="tx1">
                    <a:lumMod val="75000"/>
                  </a:schemeClr>
                </a:solidFill>
                <a:latin typeface="+mj-lt"/>
              </a:defRPr>
            </a:lvl4pPr>
            <a:lvl5pPr marL="898525" indent="-182563">
              <a:spcBef>
                <a:spcPts val="0"/>
              </a:spcBef>
              <a:buFontTx/>
              <a:buNone/>
              <a:defRPr sz="1000">
                <a:solidFill>
                  <a:schemeClr val="tx1">
                    <a:lumMod val="75000"/>
                  </a:schemeClr>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lumMod val="50000"/>
                  </a:schemeClr>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lumMod val="75000"/>
                  </a:schemeClr>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lumMod val="75000"/>
                  </a:schemeClr>
                </a:solidFill>
                <a:latin typeface="+mj-lt"/>
                <a:cs typeface="Segoe UI Semilight" panose="020B0402040204020203" pitchFamily="34" charset="0"/>
              </a:defRPr>
            </a:lvl2pPr>
            <a:lvl3pPr marL="534988" indent="-173038">
              <a:spcBef>
                <a:spcPts val="0"/>
              </a:spcBef>
              <a:buFontTx/>
              <a:buNone/>
              <a:defRPr sz="1200">
                <a:solidFill>
                  <a:schemeClr val="tx1">
                    <a:lumMod val="75000"/>
                  </a:schemeClr>
                </a:solidFill>
                <a:latin typeface="+mj-lt"/>
                <a:cs typeface="Segoe UI Semilight" panose="020B0402040204020203" pitchFamily="34" charset="0"/>
              </a:defRPr>
            </a:lvl3pPr>
            <a:lvl4pPr marL="715963" indent="-180975">
              <a:spcBef>
                <a:spcPts val="0"/>
              </a:spcBef>
              <a:buFontTx/>
              <a:buNone/>
              <a:defRPr sz="1050">
                <a:solidFill>
                  <a:schemeClr val="tx1">
                    <a:lumMod val="75000"/>
                  </a:schemeClr>
                </a:solidFill>
                <a:latin typeface="+mj-lt"/>
                <a:cs typeface="Segoe UI Semilight" panose="020B0402040204020203" pitchFamily="34" charset="0"/>
              </a:defRPr>
            </a:lvl4pPr>
            <a:lvl5pPr marL="898525" indent="-182563">
              <a:spcBef>
                <a:spcPts val="0"/>
              </a:spcBef>
              <a:buFontTx/>
              <a:buNone/>
              <a:defRPr sz="1000">
                <a:solidFill>
                  <a:schemeClr val="tx1">
                    <a:lumMod val="75000"/>
                  </a:schemeClr>
                </a:solidFill>
                <a:latin typeface="+mj-lt"/>
                <a:cs typeface="Segoe UI Semilight" panose="020B0402040204020203" pitchFamily="34" charset="0"/>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de-DE" smtClean="0"/>
              <a:t>Formatvorlagen des Textmasters bearbeiten</a:t>
            </a:r>
          </a:p>
        </p:txBody>
      </p:sp>
      <p:sp>
        <p:nvSpPr>
          <p:cNvPr id="11" name="Rectangle 2"/>
          <p:cNvSpPr/>
          <p:nvPr userDrawn="1"/>
        </p:nvSpPr>
        <p:spPr>
          <a:xfrm>
            <a:off x="0" y="0"/>
            <a:ext cx="6012072" cy="4787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Tree>
    <p:extLst>
      <p:ext uri="{BB962C8B-B14F-4D97-AF65-F5344CB8AC3E}">
        <p14:creationId xmlns:p14="http://schemas.microsoft.com/office/powerpoint/2010/main" val="213796416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llustration (Empty)">
    <p:spTree>
      <p:nvGrpSpPr>
        <p:cNvPr id="1" name=""/>
        <p:cNvGrpSpPr/>
        <p:nvPr/>
      </p:nvGrpSpPr>
      <p:grpSpPr>
        <a:xfrm>
          <a:off x="0" y="0"/>
          <a:ext cx="0" cy="0"/>
          <a:chOff x="0" y="0"/>
          <a:chExt cx="0" cy="0"/>
        </a:xfrm>
      </p:grpSpPr>
      <p:sp>
        <p:nvSpPr>
          <p:cNvPr id="3" name="Rectangle 2"/>
          <p:cNvSpPr/>
          <p:nvPr/>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lumMod val="50000"/>
                  </a:schemeClr>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lumMod val="50000"/>
                  </a:schemeClr>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lumMod val="75000"/>
                  </a:schemeClr>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lumMod val="75000"/>
                  </a:schemeClr>
                </a:solidFill>
                <a:latin typeface="+mj-lt"/>
                <a:cs typeface="Segoe UI Semilight" panose="020B0402040204020203" pitchFamily="34" charset="0"/>
              </a:defRPr>
            </a:lvl2pPr>
            <a:lvl3pPr marL="534988" indent="-173038">
              <a:spcBef>
                <a:spcPts val="0"/>
              </a:spcBef>
              <a:buFontTx/>
              <a:buNone/>
              <a:defRPr sz="1200">
                <a:solidFill>
                  <a:schemeClr val="tx1">
                    <a:lumMod val="75000"/>
                  </a:schemeClr>
                </a:solidFill>
                <a:latin typeface="+mj-lt"/>
                <a:cs typeface="Segoe UI Semilight" panose="020B0402040204020203" pitchFamily="34" charset="0"/>
              </a:defRPr>
            </a:lvl3pPr>
            <a:lvl4pPr marL="715963" indent="-180975">
              <a:spcBef>
                <a:spcPts val="0"/>
              </a:spcBef>
              <a:buFontTx/>
              <a:buNone/>
              <a:defRPr sz="1050">
                <a:solidFill>
                  <a:schemeClr val="tx1">
                    <a:lumMod val="75000"/>
                  </a:schemeClr>
                </a:solidFill>
                <a:latin typeface="+mj-lt"/>
                <a:cs typeface="Segoe UI Semilight" panose="020B0402040204020203" pitchFamily="34" charset="0"/>
              </a:defRPr>
            </a:lvl4pPr>
            <a:lvl5pPr marL="898525" indent="-182563">
              <a:spcBef>
                <a:spcPts val="0"/>
              </a:spcBef>
              <a:buFontTx/>
              <a:buNone/>
              <a:defRPr sz="1000">
                <a:solidFill>
                  <a:schemeClr val="tx1">
                    <a:lumMod val="75000"/>
                  </a:schemeClr>
                </a:solidFill>
                <a:latin typeface="+mj-lt"/>
                <a:cs typeface="Segoe UI Semilight" panose="020B0402040204020203" pitchFamily="34" charset="0"/>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r>
              <a:rPr lang="de-DE" smtClean="0"/>
              <a:t>Formatvorlagen des Textmasters bearbeiten</a:t>
            </a:r>
          </a:p>
        </p:txBody>
      </p:sp>
      <p:sp>
        <p:nvSpPr>
          <p:cNvPr id="8" name="Rectangle 2"/>
          <p:cNvSpPr/>
          <p:nvPr userDrawn="1"/>
        </p:nvSpPr>
        <p:spPr>
          <a:xfrm>
            <a:off x="0" y="0"/>
            <a:ext cx="6012072" cy="4787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Tree>
    <p:extLst>
      <p:ext uri="{BB962C8B-B14F-4D97-AF65-F5344CB8AC3E}">
        <p14:creationId xmlns:p14="http://schemas.microsoft.com/office/powerpoint/2010/main" val="383828726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jpe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pic>
        <p:nvPicPr>
          <p:cNvPr id="10" name="Grafik 9"/>
          <p:cNvPicPr>
            <a:picLocks noChangeAspect="1"/>
          </p:cNvPicPr>
          <p:nvPr/>
        </p:nvPicPr>
        <p:blipFill>
          <a:blip r:embed="rId47" cstate="print">
            <a:extLst>
              <a:ext uri="{28A0092B-C50C-407E-A947-70E740481C1C}">
                <a14:useLocalDpi xmlns:a14="http://schemas.microsoft.com/office/drawing/2010/main" val="0"/>
              </a:ext>
            </a:extLst>
          </a:blip>
          <a:stretch>
            <a:fillRect/>
          </a:stretch>
        </p:blipFill>
        <p:spPr>
          <a:xfrm>
            <a:off x="7689273" y="4877243"/>
            <a:ext cx="1454727" cy="245225"/>
          </a:xfrm>
          <a:prstGeom prst="rect">
            <a:avLst/>
          </a:prstGeom>
        </p:spPr>
      </p:pic>
      <p:cxnSp>
        <p:nvCxnSpPr>
          <p:cNvPr id="11"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2"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3"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4"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6"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7"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8"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0"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67039"/>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670" r:id="rId13"/>
    <p:sldLayoutId id="2147483684" r:id="rId14"/>
    <p:sldLayoutId id="2147483672" r:id="rId15"/>
    <p:sldLayoutId id="2147483688" r:id="rId16"/>
    <p:sldLayoutId id="2147483686" r:id="rId17"/>
    <p:sldLayoutId id="2147483685" r:id="rId18"/>
    <p:sldLayoutId id="2147483689" r:id="rId19"/>
    <p:sldLayoutId id="2147483675" r:id="rId20"/>
    <p:sldLayoutId id="2147483678" r:id="rId21"/>
    <p:sldLayoutId id="2147483671" r:id="rId22"/>
    <p:sldLayoutId id="2147483687" r:id="rId23"/>
    <p:sldLayoutId id="2147483674" r:id="rId24"/>
    <p:sldLayoutId id="2147483679" r:id="rId25"/>
    <p:sldLayoutId id="2147483680" r:id="rId26"/>
    <p:sldLayoutId id="2147483681" r:id="rId27"/>
    <p:sldLayoutId id="2147483682" r:id="rId28"/>
    <p:sldLayoutId id="2147483694" r:id="rId29"/>
    <p:sldLayoutId id="2147483695" r:id="rId30"/>
    <p:sldLayoutId id="2147483696" r:id="rId31"/>
    <p:sldLayoutId id="2147483697" r:id="rId32"/>
    <p:sldLayoutId id="2147483698" r:id="rId33"/>
    <p:sldLayoutId id="2147483699" r:id="rId34"/>
    <p:sldLayoutId id="2147483700" r:id="rId35"/>
    <p:sldLayoutId id="2147483701" r:id="rId36"/>
    <p:sldLayoutId id="2147483702" r:id="rId37"/>
    <p:sldLayoutId id="2147483703" r:id="rId38"/>
    <p:sldLayoutId id="2147483704" r:id="rId39"/>
    <p:sldLayoutId id="2147483705" r:id="rId40"/>
    <p:sldLayoutId id="2147483707" r:id="rId41"/>
    <p:sldLayoutId id="2147483708" r:id="rId42"/>
    <p:sldLayoutId id="2147483710" r:id="rId43"/>
    <p:sldLayoutId id="2147483712" r:id="rId44"/>
    <p:sldLayoutId id="2147483714" r:id="rId45"/>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http://en.wikipedia.org/wiki/Timeboxing"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Throughput" TargetMode="External"/><Relationship Id="rId2" Type="http://schemas.openxmlformats.org/officeDocument/2006/relationships/hyperlink" Target="http://en.wikipedia.org/wiki/Latency_(engineering)"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msdn.microsoft.com/en-us/library/bb630282.aspx" TargetMode="External"/><Relationship Id="rId2" Type="http://schemas.openxmlformats.org/officeDocument/2006/relationships/hyperlink" Target="https://msdn.microsoft.com/de-de/library/ms181091.aspx" TargetMode="External"/><Relationship Id="rId1" Type="http://schemas.openxmlformats.org/officeDocument/2006/relationships/slideLayout" Target="../slideLayouts/slideLayout3.xml"/><Relationship Id="rId6" Type="http://schemas.openxmlformats.org/officeDocument/2006/relationships/hyperlink" Target="https://msdn.microsoft.com/en-us/library/azure/ff394114.aspx" TargetMode="External"/><Relationship Id="rId5" Type="http://schemas.openxmlformats.org/officeDocument/2006/relationships/hyperlink" Target="https://msdn.microsoft.com/en-us/library/ms187404.aspx" TargetMode="External"/><Relationship Id="rId4" Type="http://schemas.openxmlformats.org/officeDocument/2006/relationships/hyperlink" Target="https://msdn.microsoft.com/en-us/library/ms189741.aspx"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msdn.microsoft.com/en-us/library/dn817826.aspx"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msdn.microsoft.com/en-us/library/azure/ff394114.aspx" TargetMode="Externa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azure.microsoft.com/en-us/services/cache/"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www.wireshark.org/" TargetMode="External"/><Relationship Id="rId2" Type="http://schemas.openxmlformats.org/officeDocument/2006/relationships/hyperlink" Target="http://www.telerik.com/fiddler"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msdn.microsoft.com/en-us/magazine/cc163791.aspx" TargetMode="External"/><Relationship Id="rId2" Type="http://schemas.openxmlformats.org/officeDocument/2006/relationships/image" Target="../media/image12.gif"/><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msdn.microsoft.com/en-us/library/6t9t5wcf(v=vs.110).aspx" TargetMode="Externa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hyperlink" Target="https://msdn.microsoft.com/en-us/library/hh873180(v=vs.110).aspx" TargetMode="External"/><Relationship Id="rId2" Type="http://schemas.openxmlformats.org/officeDocument/2006/relationships/hyperlink" Target="http://wixtoolset.org/documentation/manual/v3/howtos/files_and_registry/ngen_managed_assemblies.html" TargetMode="External"/><Relationship Id="rId1" Type="http://schemas.openxmlformats.org/officeDocument/2006/relationships/slideLayout" Target="../slideLayouts/slideLayout3.xml"/><Relationship Id="rId4" Type="http://schemas.openxmlformats.org/officeDocument/2006/relationships/hyperlink" Target="https://msdn.microsoft.com/en-us/library/system.runtime.profileoptimization(v=vs.110).aspx"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msdn.microsoft.com/en-us/library/ee787088(v=vs.110).aspx" TargetMode="External"/><Relationship Id="rId2" Type="http://schemas.openxmlformats.org/officeDocument/2006/relationships/hyperlink" Target="https://msdn.microsoft.com/en-us/library/ms229357(v=vs.110).aspx"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msdn.microsoft.com/en-us/library/x2tyfybc(v=vs.110).aspx" TargetMode="External"/><Relationship Id="rId2" Type="http://schemas.openxmlformats.org/officeDocument/2006/relationships/hyperlink" Target="https://msdn.microsoft.com/en-us/library/ms404247(v=vs.110).aspx" TargetMode="External"/><Relationship Id="rId1" Type="http://schemas.openxmlformats.org/officeDocument/2006/relationships/slideLayout" Target="../slideLayouts/slideLayout3.xml"/><Relationship Id="rId4" Type="http://schemas.openxmlformats.org/officeDocument/2006/relationships/hyperlink" Target="https://msdn.microsoft.com/en-us/library/system.gc.collect(v=vs.110).aspx"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msdn.microsoft.com/en-us/library/bb384202(v=vs.110).aspx" TargetMode="External"/><Relationship Id="rId2" Type="http://schemas.openxmlformats.org/officeDocument/2006/relationships/hyperlink" Target="http://www.codeproject.com/Articles/870053/Challenge-How-many-memory-leaks-can-you-find"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en.wikipedia.org/wiki/Pareto_principle"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smtClean="0"/>
              <a:t>.NET und C# Tuning und Troubleshooting</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smtClean="0"/>
              <a:t>Einleitung</a:t>
            </a:r>
            <a:endParaRPr lang="en-US" dirty="0"/>
          </a:p>
        </p:txBody>
      </p:sp>
      <p:sp>
        <p:nvSpPr>
          <p:cNvPr id="14" name="Text Placeholder 13"/>
          <p:cNvSpPr>
            <a:spLocks noGrp="1"/>
          </p:cNvSpPr>
          <p:nvPr>
            <p:ph type="body" sz="quarter" idx="12"/>
          </p:nvPr>
        </p:nvSpPr>
        <p:spPr/>
        <p:txBody>
          <a:bodyPr/>
          <a:lstStyle/>
          <a:p>
            <a:r>
              <a:rPr lang="de-AT" dirty="0" smtClean="0"/>
              <a:t>Rainer Stropek</a:t>
            </a:r>
            <a:endParaRPr lang="en-US" dirty="0"/>
          </a:p>
        </p:txBody>
      </p:sp>
      <p:sp>
        <p:nvSpPr>
          <p:cNvPr id="31" name="Text Placeholder 30"/>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en-US" dirty="0"/>
          </a:p>
        </p:txBody>
      </p:sp>
      <p:sp>
        <p:nvSpPr>
          <p:cNvPr id="16" name="Text Placeholder 15"/>
          <p:cNvSpPr>
            <a:spLocks noGrp="1"/>
          </p:cNvSpPr>
          <p:nvPr>
            <p:ph type="body" sz="quarter" idx="15"/>
          </p:nvPr>
        </p:nvSpPr>
        <p:spPr/>
        <p:txBody>
          <a:bodyPr/>
          <a:lstStyle/>
          <a:p>
            <a:r>
              <a:rPr lang="de-AT" smtClean="0">
                <a:hlinkClick r:id="rId3"/>
              </a:rPr>
              <a:t>http://www.timecockpit.com</a:t>
            </a:r>
            <a:endParaRPr lang="de-AT" smtClean="0"/>
          </a:p>
          <a:p>
            <a:r>
              <a:rPr lang="de-AT" smtClean="0">
                <a:hlinkClick r:id="rId4"/>
              </a:rPr>
              <a:t>rainer@timecockpit.com</a:t>
            </a:r>
            <a:endParaRPr lang="de-AT" smtClean="0"/>
          </a:p>
          <a:p>
            <a:r>
              <a:rPr lang="de-AT" smtClean="0"/>
              <a:t>@rstropek</a:t>
            </a:r>
            <a:endParaRPr lang="en-US" dirty="0"/>
          </a:p>
        </p:txBody>
      </p:sp>
      <p:sp>
        <p:nvSpPr>
          <p:cNvPr id="19" name="Text Placeholder 18"/>
          <p:cNvSpPr>
            <a:spLocks noGrp="1"/>
          </p:cNvSpPr>
          <p:nvPr>
            <p:ph type="body" sz="quarter" idx="25"/>
          </p:nvPr>
        </p:nvSpPr>
        <p:spPr/>
        <p:txBody>
          <a:bodyPr/>
          <a:lstStyle/>
          <a:p>
            <a:r>
              <a:rPr lang="de-AT" dirty="0" smtClean="0"/>
              <a:t>Begrüßung </a:t>
            </a:r>
            <a:r>
              <a:rPr lang="de-AT" smtClean="0"/>
              <a:t>und Agenda</a:t>
            </a:r>
            <a:endParaRPr lang="en-US" dirty="0"/>
          </a:p>
        </p:txBody>
      </p:sp>
      <p:sp>
        <p:nvSpPr>
          <p:cNvPr id="20" name="Text Placeholder 19"/>
          <p:cNvSpPr>
            <a:spLocks noGrp="1"/>
          </p:cNvSpPr>
          <p:nvPr>
            <p:ph type="body" sz="quarter" idx="26"/>
          </p:nvPr>
        </p:nvSpPr>
        <p:spPr/>
        <p:txBody>
          <a:bodyPr/>
          <a:lstStyle/>
          <a:p>
            <a:r>
              <a:rPr lang="de-AT" dirty="0" smtClean="0"/>
              <a:t>Web</a:t>
            </a:r>
          </a:p>
          <a:p>
            <a:r>
              <a:rPr lang="de-AT" dirty="0" smtClean="0"/>
              <a:t>Mail</a:t>
            </a:r>
          </a:p>
          <a:p>
            <a:r>
              <a:rPr lang="de-AT" dirty="0" smtClean="0"/>
              <a:t>Twitter</a:t>
            </a:r>
            <a:endParaRPr lang="en-US" dirty="0"/>
          </a:p>
        </p:txBody>
      </p:sp>
    </p:spTree>
    <p:extLst>
      <p:ext uri="{BB962C8B-B14F-4D97-AF65-F5344CB8AC3E}">
        <p14:creationId xmlns:p14="http://schemas.microsoft.com/office/powerpoint/2010/main" val="105329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Good Optimization Projects</a:t>
            </a:r>
            <a:endParaRPr lang="en-US" dirty="0"/>
          </a:p>
        </p:txBody>
      </p:sp>
      <p:sp>
        <p:nvSpPr>
          <p:cNvPr id="3" name="Inhaltsplatzhalter 2"/>
          <p:cNvSpPr>
            <a:spLocks noGrp="1"/>
          </p:cNvSpPr>
          <p:nvPr>
            <p:ph sz="quarter" idx="12"/>
          </p:nvPr>
        </p:nvSpPr>
        <p:spPr/>
        <p:txBody>
          <a:bodyPr/>
          <a:lstStyle/>
          <a:p>
            <a:pPr marL="6350"/>
            <a:r>
              <a:rPr lang="en-US" dirty="0"/>
              <a:t>1. </a:t>
            </a:r>
            <a:r>
              <a:rPr lang="en-US" dirty="0" smtClean="0">
                <a:solidFill>
                  <a:srgbClr val="0070C0"/>
                </a:solidFill>
              </a:rPr>
              <a:t>Plan</a:t>
            </a:r>
            <a:r>
              <a:rPr lang="en-US" dirty="0" smtClean="0"/>
              <a:t> for it</a:t>
            </a:r>
          </a:p>
          <a:p>
            <a:pPr lvl="1"/>
            <a:r>
              <a:rPr lang="en-US" dirty="0" smtClean="0"/>
              <a:t>Put it on your backlog</a:t>
            </a:r>
          </a:p>
          <a:p>
            <a:pPr lvl="1"/>
            <a:r>
              <a:rPr lang="en-US" dirty="0" smtClean="0"/>
              <a:t>Get (time) budget for it (</a:t>
            </a:r>
            <a:r>
              <a:rPr lang="en-US" dirty="0" smtClean="0">
                <a:hlinkClick r:id="rId2"/>
              </a:rPr>
              <a:t>time-boxing</a:t>
            </a:r>
            <a:r>
              <a:rPr lang="en-US" dirty="0" smtClean="0"/>
              <a:t>); consider business case for your optimization project</a:t>
            </a:r>
          </a:p>
          <a:p>
            <a:pPr lvl="1"/>
            <a:r>
              <a:rPr lang="en-US" dirty="0" smtClean="0"/>
              <a:t>Follow Design-to-Cost approach</a:t>
            </a:r>
          </a:p>
          <a:p>
            <a:pPr lvl="1"/>
            <a:r>
              <a:rPr lang="en-US" dirty="0" smtClean="0"/>
              <a:t>Make yourself familiar with corresponding tools</a:t>
            </a:r>
          </a:p>
          <a:p>
            <a:pPr marL="6350"/>
            <a:r>
              <a:rPr lang="en-US" dirty="0" smtClean="0"/>
              <a:t>2. Prepare a </a:t>
            </a:r>
            <a:r>
              <a:rPr lang="en-US" dirty="0" smtClean="0">
                <a:solidFill>
                  <a:srgbClr val="0070C0"/>
                </a:solidFill>
              </a:rPr>
              <a:t>defined, reproducible test scenario</a:t>
            </a:r>
          </a:p>
          <a:p>
            <a:pPr lvl="1"/>
            <a:r>
              <a:rPr lang="en-US" dirty="0" smtClean="0"/>
              <a:t>Hardware, software, network</a:t>
            </a:r>
          </a:p>
          <a:p>
            <a:pPr lvl="1"/>
            <a:r>
              <a:rPr lang="en-US" dirty="0" smtClean="0"/>
              <a:t>Test data (e.g. database)</a:t>
            </a:r>
          </a:p>
          <a:p>
            <a:pPr lvl="1"/>
            <a:r>
              <a:rPr lang="en-US" dirty="0" smtClean="0"/>
              <a:t>Application scenarios (automate if possible)</a:t>
            </a:r>
          </a:p>
          <a:p>
            <a:pPr marL="6350"/>
            <a:r>
              <a:rPr lang="en-US" dirty="0" smtClean="0"/>
              <a:t>3. Measure </a:t>
            </a:r>
            <a:r>
              <a:rPr lang="en-US" dirty="0" smtClean="0">
                <a:solidFill>
                  <a:srgbClr val="0070C0"/>
                </a:solidFill>
              </a:rPr>
              <a:t>performance baseline</a:t>
            </a:r>
          </a:p>
          <a:p>
            <a:pPr lvl="1"/>
            <a:r>
              <a:rPr lang="en-US" dirty="0" smtClean="0"/>
              <a:t>E.g. CPU%, memory footprint, throughput, response time</a:t>
            </a:r>
          </a:p>
          <a:p>
            <a:pPr lvl="1"/>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182338422"/>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Good Optimization Projects</a:t>
            </a:r>
            <a:endParaRPr lang="en-US" dirty="0"/>
          </a:p>
        </p:txBody>
      </p:sp>
      <p:sp>
        <p:nvSpPr>
          <p:cNvPr id="3" name="Inhaltsplatzhalter 2"/>
          <p:cNvSpPr>
            <a:spLocks noGrp="1"/>
          </p:cNvSpPr>
          <p:nvPr>
            <p:ph sz="quarter" idx="12"/>
          </p:nvPr>
        </p:nvSpPr>
        <p:spPr/>
        <p:txBody>
          <a:bodyPr/>
          <a:lstStyle/>
          <a:p>
            <a:pPr marL="6350"/>
            <a:r>
              <a:rPr lang="en-US" dirty="0" smtClean="0"/>
              <a:t>4. Define </a:t>
            </a:r>
            <a:r>
              <a:rPr lang="en-US" dirty="0" smtClean="0">
                <a:solidFill>
                  <a:srgbClr val="0070C0"/>
                </a:solidFill>
              </a:rPr>
              <a:t>performance goals</a:t>
            </a:r>
          </a:p>
          <a:p>
            <a:pPr lvl="1"/>
            <a:r>
              <a:rPr lang="en-US" dirty="0" smtClean="0"/>
              <a:t>Must be measurable</a:t>
            </a:r>
          </a:p>
          <a:p>
            <a:pPr lvl="1"/>
            <a:r>
              <a:rPr lang="en-US" dirty="0" smtClean="0"/>
              <a:t>Involve stakeholders (e.g. product owners, customers, partners, etc.)</a:t>
            </a:r>
          </a:p>
          <a:p>
            <a:pPr marL="6350"/>
            <a:r>
              <a:rPr lang="en-US" dirty="0"/>
              <a:t>5. </a:t>
            </a:r>
            <a:r>
              <a:rPr lang="en-US" dirty="0" smtClean="0">
                <a:solidFill>
                  <a:srgbClr val="0070C0"/>
                </a:solidFill>
              </a:rPr>
              <a:t>Optimize – Measure – Analyze Cycle</a:t>
            </a:r>
          </a:p>
          <a:p>
            <a:pPr lvl="1"/>
            <a:r>
              <a:rPr lang="en-US" dirty="0" smtClean="0"/>
              <a:t>Don’t change too many things at the same time</a:t>
            </a:r>
          </a:p>
          <a:p>
            <a:pPr lvl="1"/>
            <a:r>
              <a:rPr lang="en-US" dirty="0" smtClean="0"/>
              <a:t>Measure after optimizing</a:t>
            </a:r>
          </a:p>
          <a:p>
            <a:pPr lvl="1"/>
            <a:r>
              <a:rPr lang="en-US" dirty="0" smtClean="0"/>
              <a:t>Compare against baseline; if necessary, reset your baseline</a:t>
            </a:r>
          </a:p>
          <a:p>
            <a:pPr lvl="1"/>
            <a:r>
              <a:rPr lang="en-US" dirty="0" smtClean="0"/>
              <a:t>Check if you have reached performance goals/time-box</a:t>
            </a:r>
          </a:p>
          <a:p>
            <a:r>
              <a:rPr lang="en-US" dirty="0" smtClean="0"/>
              <a:t>6. Ask for </a:t>
            </a:r>
            <a:r>
              <a:rPr lang="en-US" dirty="0" smtClean="0">
                <a:solidFill>
                  <a:srgbClr val="0070C0"/>
                </a:solidFill>
              </a:rPr>
              <a:t>feedback</a:t>
            </a:r>
            <a:r>
              <a:rPr lang="en-US" dirty="0" smtClean="0">
                <a:solidFill>
                  <a:srgbClr val="00B050"/>
                </a:solidFill>
              </a:rPr>
              <a:t> </a:t>
            </a:r>
            <a:r>
              <a:rPr lang="en-US" dirty="0" smtClean="0"/>
              <a:t>in real-world environments</a:t>
            </a:r>
          </a:p>
          <a:p>
            <a:pPr lvl="1"/>
            <a:r>
              <a:rPr lang="en-US" dirty="0" smtClean="0"/>
              <a:t>E.g. friendly customers, testing team</a:t>
            </a:r>
          </a:p>
          <a:p>
            <a:pPr lvl="1"/>
            <a:r>
              <a:rPr lang="en-US" dirty="0" smtClean="0"/>
              <a:t>Telemetry (e.g. Application Insights)</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722430455"/>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Good Optimization Projects</a:t>
            </a:r>
            <a:endParaRPr lang="en-US" dirty="0"/>
          </a:p>
        </p:txBody>
      </p:sp>
      <p:sp>
        <p:nvSpPr>
          <p:cNvPr id="3" name="Inhaltsplatzhalter 2"/>
          <p:cNvSpPr>
            <a:spLocks noGrp="1"/>
          </p:cNvSpPr>
          <p:nvPr>
            <p:ph sz="quarter" idx="12"/>
          </p:nvPr>
        </p:nvSpPr>
        <p:spPr/>
        <p:txBody>
          <a:bodyPr/>
          <a:lstStyle/>
          <a:p>
            <a:r>
              <a:rPr lang="en-US" dirty="0"/>
              <a:t>7. </a:t>
            </a:r>
            <a:r>
              <a:rPr lang="en-US" dirty="0" smtClean="0">
                <a:solidFill>
                  <a:srgbClr val="0070C0"/>
                </a:solidFill>
              </a:rPr>
              <a:t>Document and present </a:t>
            </a:r>
            <a:r>
              <a:rPr lang="en-US" dirty="0" smtClean="0"/>
              <a:t>your work</a:t>
            </a:r>
          </a:p>
          <a:p>
            <a:pPr lvl="1"/>
            <a:r>
              <a:rPr lang="en-US" dirty="0" smtClean="0"/>
              <a:t>Architecture, code, measurement results</a:t>
            </a:r>
          </a:p>
          <a:p>
            <a:pPr lvl="1"/>
            <a:r>
              <a:rPr lang="en-US" dirty="0" smtClean="0"/>
              <a:t>Potentially change your system requirements, guidelines for admins, etc.</a:t>
            </a:r>
          </a:p>
          <a:p>
            <a:pPr lvl="1"/>
            <a:r>
              <a:rPr lang="en-US" dirty="0" smtClean="0"/>
              <a:t>Share best/worst practices with your peers</a:t>
            </a:r>
          </a:p>
          <a:p>
            <a:r>
              <a:rPr lang="en-US" dirty="0" smtClean="0"/>
              <a:t>8. </a:t>
            </a:r>
            <a:r>
              <a:rPr lang="en-US" dirty="0" smtClean="0">
                <a:solidFill>
                  <a:srgbClr val="0070C0"/>
                </a:solidFill>
              </a:rPr>
              <a:t>Ship</a:t>
            </a:r>
            <a:r>
              <a:rPr lang="en-US" dirty="0" smtClean="0"/>
              <a:t> your results</a:t>
            </a:r>
          </a:p>
          <a:p>
            <a:pPr lvl="1"/>
            <a:r>
              <a:rPr lang="en-US" dirty="0" smtClean="0"/>
              <a:t>Remember: Ship release builds</a:t>
            </a:r>
          </a:p>
          <a:p>
            <a:pPr lvl="1"/>
            <a:r>
              <a:rPr lang="en-US" dirty="0" smtClean="0"/>
              <a:t>Continuous deployment/short release cycles let customers benefit from </a:t>
            </a:r>
            <a:r>
              <a:rPr lang="en-US" dirty="0" err="1" smtClean="0"/>
              <a:t>perf</a:t>
            </a:r>
            <a:r>
              <a:rPr lang="en-US" dirty="0" smtClean="0"/>
              <a:t> optimizations</a:t>
            </a:r>
          </a:p>
          <a:p>
            <a:pPr lvl="1"/>
            <a:r>
              <a:rPr lang="en-US" dirty="0" smtClean="0"/>
              <a:t>Consider hotfixes</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338642145"/>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Use the Cloud</a:t>
            </a:r>
            <a:endParaRPr lang="en-US" dirty="0"/>
          </a:p>
        </p:txBody>
      </p:sp>
      <p:sp>
        <p:nvSpPr>
          <p:cNvPr id="3" name="Inhaltsplatzhalter 2"/>
          <p:cNvSpPr>
            <a:spLocks noGrp="1"/>
          </p:cNvSpPr>
          <p:nvPr>
            <p:ph sz="quarter" idx="12"/>
          </p:nvPr>
        </p:nvSpPr>
        <p:spPr/>
        <p:txBody>
          <a:bodyPr/>
          <a:lstStyle/>
          <a:p>
            <a:r>
              <a:rPr lang="en-US" dirty="0" smtClean="0"/>
              <a:t>Easy to build different execution environments</a:t>
            </a:r>
          </a:p>
          <a:p>
            <a:pPr lvl="1"/>
            <a:r>
              <a:rPr lang="en-US" dirty="0" smtClean="0"/>
              <a:t>Number of processors, RAM, different operating systems, etc.</a:t>
            </a:r>
          </a:p>
          <a:p>
            <a:pPr lvl="1"/>
            <a:r>
              <a:rPr lang="en-US" dirty="0" smtClean="0"/>
              <a:t>Performance of database clusters</a:t>
            </a:r>
          </a:p>
          <a:p>
            <a:pPr lvl="1"/>
            <a:r>
              <a:rPr lang="en-US" dirty="0" smtClean="0"/>
              <a:t>Don’t wait for admins to setup/deliver test machines/VMs</a:t>
            </a:r>
          </a:p>
          <a:p>
            <a:r>
              <a:rPr lang="en-US" dirty="0" smtClean="0"/>
              <a:t>Design for scale-out and micro-services</a:t>
            </a:r>
          </a:p>
          <a:p>
            <a:pPr lvl="1"/>
            <a:r>
              <a:rPr lang="en-US" dirty="0" smtClean="0"/>
              <a:t>Easier to add/remove VMs/containers than scaling up/down</a:t>
            </a:r>
          </a:p>
          <a:p>
            <a:pPr lvl="1"/>
            <a:r>
              <a:rPr lang="en-US" dirty="0" smtClean="0"/>
              <a:t>Use micro-services and use e.g. Azure Websites or Docker to map to server farms</a:t>
            </a:r>
          </a:p>
          <a:p>
            <a:r>
              <a:rPr lang="en-US" dirty="0" smtClean="0"/>
              <a:t>Extremely cost efficient</a:t>
            </a:r>
          </a:p>
          <a:p>
            <a:pPr lvl="1"/>
            <a:r>
              <a:rPr lang="en-US" dirty="0" smtClean="0"/>
              <a:t>You only pay for the time your </a:t>
            </a:r>
            <a:r>
              <a:rPr lang="en-US" dirty="0" err="1" smtClean="0"/>
              <a:t>perf</a:t>
            </a:r>
            <a:r>
              <a:rPr lang="en-US" dirty="0" smtClean="0"/>
              <a:t> tests last</a:t>
            </a:r>
          </a:p>
          <a:p>
            <a:pPr lvl="1"/>
            <a:r>
              <a:rPr lang="en-US" dirty="0" smtClean="0"/>
              <a:t>You can use your partner benefits, </a:t>
            </a:r>
            <a:r>
              <a:rPr lang="en-US" dirty="0" err="1" smtClean="0"/>
              <a:t>BizSpark</a:t>
            </a:r>
            <a:r>
              <a:rPr lang="en-US" dirty="0" smtClean="0"/>
              <a:t> benefits, etc.</a:t>
            </a:r>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827560045"/>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Use the Cloud</a:t>
            </a:r>
            <a:endParaRPr lang="en-US" dirty="0"/>
          </a:p>
        </p:txBody>
      </p:sp>
      <p:sp>
        <p:nvSpPr>
          <p:cNvPr id="3" name="Inhaltsplatzhalter 2"/>
          <p:cNvSpPr>
            <a:spLocks noGrp="1"/>
          </p:cNvSpPr>
          <p:nvPr>
            <p:ph sz="quarter" idx="12"/>
          </p:nvPr>
        </p:nvSpPr>
        <p:spPr/>
        <p:txBody>
          <a:bodyPr/>
          <a:lstStyle/>
          <a:p>
            <a:r>
              <a:rPr lang="en-US" dirty="0"/>
              <a:t>Less data security issues if you use artificial test </a:t>
            </a:r>
            <a:r>
              <a:rPr lang="en-US" dirty="0" smtClean="0"/>
              <a:t>data</a:t>
            </a:r>
          </a:p>
          <a:p>
            <a:r>
              <a:rPr lang="en-US" dirty="0" smtClean="0"/>
              <a:t>Ability to run large-scale load tests</a:t>
            </a:r>
          </a:p>
          <a:p>
            <a:pPr lvl="1"/>
            <a:r>
              <a:rPr lang="en-US" dirty="0" smtClean="0"/>
              <a:t>Gather </a:t>
            </a:r>
            <a:r>
              <a:rPr lang="en-US" dirty="0" err="1" smtClean="0"/>
              <a:t>perf</a:t>
            </a:r>
            <a:r>
              <a:rPr lang="en-US" dirty="0" smtClean="0"/>
              <a:t> data during long-running, large-scale load tests</a:t>
            </a:r>
          </a:p>
          <a:p>
            <a:r>
              <a:rPr lang="en-US" dirty="0" smtClean="0"/>
              <a:t>SaaS enables you to optimize for a concrete environment</a:t>
            </a:r>
          </a:p>
          <a:p>
            <a:pPr lvl="1"/>
            <a:r>
              <a:rPr lang="en-US" dirty="0" smtClean="0"/>
              <a:t>Economy of scale</a:t>
            </a:r>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280785108"/>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Perf</a:t>
            </a:r>
            <a:r>
              <a:rPr lang="en-US" dirty="0" smtClean="0"/>
              <a:t> Influencers</a:t>
            </a:r>
            <a:endParaRPr lang="en-US" dirty="0"/>
          </a:p>
        </p:txBody>
      </p:sp>
      <p:sp>
        <p:nvSpPr>
          <p:cNvPr id="3" name="Textplatzhalter 2"/>
          <p:cNvSpPr>
            <a:spLocks noGrp="1"/>
          </p:cNvSpPr>
          <p:nvPr>
            <p:ph type="body" sz="quarter" idx="25"/>
          </p:nvPr>
        </p:nvSpPr>
        <p:spPr/>
        <p:txBody>
          <a:bodyPr/>
          <a:lstStyle/>
          <a:p>
            <a:r>
              <a:rPr lang="en-US" dirty="0" smtClean="0"/>
              <a:t>What influences the performance of your applications?</a:t>
            </a:r>
            <a:endParaRPr lang="en-US" dirty="0"/>
          </a:p>
        </p:txBody>
      </p:sp>
    </p:spTree>
    <p:extLst>
      <p:ext uri="{BB962C8B-B14F-4D97-AF65-F5344CB8AC3E}">
        <p14:creationId xmlns:p14="http://schemas.microsoft.com/office/powerpoint/2010/main" val="1181150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Performance influencers</a:t>
            </a:r>
            <a:endParaRPr lang="en-US" dirty="0"/>
          </a:p>
        </p:txBody>
      </p:sp>
      <p:sp>
        <p:nvSpPr>
          <p:cNvPr id="5" name="Inhaltsplatzhalter 4"/>
          <p:cNvSpPr>
            <a:spLocks noGrp="1"/>
          </p:cNvSpPr>
          <p:nvPr>
            <p:ph sz="quarter" idx="12"/>
          </p:nvPr>
        </p:nvSpPr>
        <p:spPr/>
        <p:txBody>
          <a:bodyPr/>
          <a:lstStyle/>
          <a:p>
            <a:r>
              <a:rPr lang="en-US" dirty="0" smtClean="0"/>
              <a:t>Performance of </a:t>
            </a:r>
            <a:r>
              <a:rPr lang="en-US" dirty="0" smtClean="0">
                <a:solidFill>
                  <a:srgbClr val="0070C0"/>
                </a:solidFill>
              </a:rPr>
              <a:t>storage</a:t>
            </a:r>
            <a:r>
              <a:rPr lang="en-US" dirty="0" smtClean="0">
                <a:solidFill>
                  <a:srgbClr val="00B050"/>
                </a:solidFill>
              </a:rPr>
              <a:t> </a:t>
            </a:r>
            <a:r>
              <a:rPr lang="en-US" dirty="0" smtClean="0"/>
              <a:t>system</a:t>
            </a:r>
          </a:p>
          <a:p>
            <a:pPr lvl="1"/>
            <a:r>
              <a:rPr lang="en-US" dirty="0" smtClean="0"/>
              <a:t>Database, file system, etc.</a:t>
            </a:r>
          </a:p>
          <a:p>
            <a:r>
              <a:rPr lang="en-US" dirty="0" smtClean="0"/>
              <a:t>Performance of </a:t>
            </a:r>
            <a:r>
              <a:rPr lang="en-US" dirty="0" smtClean="0">
                <a:solidFill>
                  <a:srgbClr val="0070C0"/>
                </a:solidFill>
              </a:rPr>
              <a:t>services</a:t>
            </a:r>
            <a:r>
              <a:rPr lang="en-US" dirty="0" smtClean="0">
                <a:solidFill>
                  <a:srgbClr val="00B050"/>
                </a:solidFill>
              </a:rPr>
              <a:t> </a:t>
            </a:r>
            <a:r>
              <a:rPr lang="en-US" dirty="0" smtClean="0"/>
              <a:t>used</a:t>
            </a:r>
          </a:p>
          <a:p>
            <a:pPr lvl="1"/>
            <a:r>
              <a:rPr lang="en-US" dirty="0" smtClean="0"/>
              <a:t>E.g. external web services</a:t>
            </a:r>
          </a:p>
          <a:p>
            <a:r>
              <a:rPr lang="en-US" dirty="0" smtClean="0">
                <a:solidFill>
                  <a:srgbClr val="0070C0"/>
                </a:solidFill>
              </a:rPr>
              <a:t>Network</a:t>
            </a:r>
            <a:r>
              <a:rPr lang="en-US" dirty="0" smtClean="0">
                <a:solidFill>
                  <a:srgbClr val="00B050"/>
                </a:solidFill>
              </a:rPr>
              <a:t> </a:t>
            </a:r>
            <a:r>
              <a:rPr lang="en-US" dirty="0" smtClean="0"/>
              <a:t>characteristics</a:t>
            </a:r>
          </a:p>
          <a:p>
            <a:pPr lvl="1"/>
            <a:r>
              <a:rPr lang="en-US" dirty="0" smtClean="0"/>
              <a:t>How chatty is your application?</a:t>
            </a:r>
          </a:p>
          <a:p>
            <a:pPr lvl="1"/>
            <a:r>
              <a:rPr lang="en-US" dirty="0" smtClean="0">
                <a:hlinkClick r:id="rId2"/>
              </a:rPr>
              <a:t>Latency</a:t>
            </a:r>
            <a:r>
              <a:rPr lang="en-US" dirty="0" smtClean="0"/>
              <a:t>, </a:t>
            </a:r>
            <a:r>
              <a:rPr lang="en-US" dirty="0" smtClean="0">
                <a:hlinkClick r:id="rId3"/>
              </a:rPr>
              <a:t>throughput</a:t>
            </a:r>
            <a:r>
              <a:rPr lang="en-US" dirty="0" smtClean="0"/>
              <a:t>, bandwidth</a:t>
            </a:r>
          </a:p>
          <a:p>
            <a:pPr lvl="1"/>
            <a:r>
              <a:rPr lang="en-US" dirty="0" smtClean="0"/>
              <a:t>Especially important in multi-tier applications</a:t>
            </a:r>
          </a:p>
        </p:txBody>
      </p:sp>
      <p:sp>
        <p:nvSpPr>
          <p:cNvPr id="6" name="Textplatzhalter 5"/>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708674826"/>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Performance influencers</a:t>
            </a:r>
            <a:endParaRPr lang="en-US" dirty="0"/>
          </a:p>
        </p:txBody>
      </p:sp>
      <p:sp>
        <p:nvSpPr>
          <p:cNvPr id="5" name="Inhaltsplatzhalter 4"/>
          <p:cNvSpPr>
            <a:spLocks noGrp="1"/>
          </p:cNvSpPr>
          <p:nvPr>
            <p:ph sz="quarter" idx="12"/>
          </p:nvPr>
        </p:nvSpPr>
        <p:spPr/>
        <p:txBody>
          <a:bodyPr/>
          <a:lstStyle/>
          <a:p>
            <a:r>
              <a:rPr lang="en-US" dirty="0"/>
              <a:t>Efficiency of your </a:t>
            </a:r>
            <a:r>
              <a:rPr lang="en-US" dirty="0" smtClean="0">
                <a:solidFill>
                  <a:srgbClr val="0070C0"/>
                </a:solidFill>
              </a:rPr>
              <a:t>algorithms</a:t>
            </a:r>
          </a:p>
          <a:p>
            <a:pPr lvl="1"/>
            <a:r>
              <a:rPr lang="en-US" dirty="0" smtClean="0"/>
              <a:t>Core algorithms</a:t>
            </a:r>
          </a:p>
          <a:p>
            <a:pPr lvl="1"/>
            <a:r>
              <a:rPr lang="en-US" dirty="0" smtClean="0"/>
              <a:t>Parallel vs. sequential</a:t>
            </a:r>
            <a:endParaRPr lang="en-US" dirty="0"/>
          </a:p>
          <a:p>
            <a:r>
              <a:rPr lang="en-US" dirty="0" smtClean="0">
                <a:solidFill>
                  <a:srgbClr val="0070C0"/>
                </a:solidFill>
              </a:rPr>
              <a:t>Platform</a:t>
            </a:r>
            <a:r>
              <a:rPr lang="en-US" dirty="0" smtClean="0">
                <a:solidFill>
                  <a:srgbClr val="00B050"/>
                </a:solidFill>
              </a:rPr>
              <a:t> </a:t>
            </a:r>
            <a:r>
              <a:rPr lang="en-US" dirty="0" smtClean="0"/>
              <a:t>characteristics</a:t>
            </a:r>
          </a:p>
          <a:p>
            <a:pPr lvl="1"/>
            <a:r>
              <a:rPr lang="en-US" dirty="0" smtClean="0"/>
              <a:t>JIT compiler</a:t>
            </a:r>
          </a:p>
          <a:p>
            <a:pPr lvl="1"/>
            <a:r>
              <a:rPr lang="en-US" dirty="0" smtClean="0"/>
              <a:t>Garbage collector</a:t>
            </a:r>
          </a:p>
          <a:p>
            <a:r>
              <a:rPr lang="en-US" dirty="0" smtClean="0">
                <a:solidFill>
                  <a:srgbClr val="0070C0"/>
                </a:solidFill>
              </a:rPr>
              <a:t>Hardware</a:t>
            </a:r>
          </a:p>
          <a:p>
            <a:pPr lvl="1"/>
            <a:r>
              <a:rPr lang="en-US" dirty="0" smtClean="0"/>
              <a:t>Number of cores, 64 vs. 32 bits, RAM, SSDs, etc.</a:t>
            </a:r>
          </a:p>
        </p:txBody>
      </p:sp>
      <p:sp>
        <p:nvSpPr>
          <p:cNvPr id="6" name="Textplatzhalter 5"/>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45551741"/>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Database</a:t>
            </a:r>
            <a:endParaRPr lang="en-US" dirty="0"/>
          </a:p>
        </p:txBody>
      </p:sp>
      <p:sp>
        <p:nvSpPr>
          <p:cNvPr id="6" name="Textplatzhalter 5"/>
          <p:cNvSpPr>
            <a:spLocks noGrp="1"/>
          </p:cNvSpPr>
          <p:nvPr>
            <p:ph type="body" sz="quarter" idx="25"/>
          </p:nvPr>
        </p:nvSpPr>
        <p:spPr/>
        <p:txBody>
          <a:bodyPr/>
          <a:lstStyle/>
          <a:p>
            <a:r>
              <a:rPr lang="en-US" dirty="0" smtClean="0"/>
              <a:t>DB performance considerations</a:t>
            </a:r>
            <a:endParaRPr lang="en-US" dirty="0"/>
          </a:p>
        </p:txBody>
      </p:sp>
    </p:spTree>
    <p:extLst>
      <p:ext uri="{BB962C8B-B14F-4D97-AF65-F5344CB8AC3E}">
        <p14:creationId xmlns:p14="http://schemas.microsoft.com/office/powerpoint/2010/main" val="2048340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Influencers</a:t>
            </a:r>
            <a:endParaRPr lang="en-US" dirty="0"/>
          </a:p>
        </p:txBody>
      </p:sp>
      <p:sp>
        <p:nvSpPr>
          <p:cNvPr id="5" name="Inhaltsplatzhalter 4"/>
          <p:cNvSpPr>
            <a:spLocks noGrp="1"/>
          </p:cNvSpPr>
          <p:nvPr>
            <p:ph sz="quarter" idx="12"/>
          </p:nvPr>
        </p:nvSpPr>
        <p:spPr/>
        <p:txBody>
          <a:bodyPr/>
          <a:lstStyle/>
          <a:p>
            <a:r>
              <a:rPr lang="en-US" dirty="0" smtClean="0"/>
              <a:t>Network connection to the database</a:t>
            </a:r>
          </a:p>
          <a:p>
            <a:pPr lvl="1"/>
            <a:r>
              <a:rPr lang="en-US" dirty="0" smtClean="0"/>
              <a:t>Latency, throughput</a:t>
            </a:r>
          </a:p>
          <a:p>
            <a:pPr lvl="1"/>
            <a:r>
              <a:rPr lang="en-US" dirty="0" smtClean="0">
                <a:solidFill>
                  <a:srgbClr val="0070C0"/>
                </a:solidFill>
              </a:rPr>
              <a:t>Do you really need all the data you read from the database (e.g. unnecessary columns)?</a:t>
            </a:r>
          </a:p>
          <a:p>
            <a:r>
              <a:rPr lang="en-US" dirty="0" smtClean="0"/>
              <a:t>Generation of execution plan</a:t>
            </a:r>
          </a:p>
          <a:p>
            <a:pPr lvl="1"/>
            <a:r>
              <a:rPr lang="en-US" dirty="0" smtClean="0"/>
              <a:t>Statement parsing, compilation of execution plan</a:t>
            </a:r>
          </a:p>
          <a:p>
            <a:pPr lvl="1"/>
            <a:r>
              <a:rPr lang="en-US" dirty="0" smtClean="0"/>
              <a:t>Bound to CPU-power of database server</a:t>
            </a:r>
          </a:p>
          <a:p>
            <a:pPr lvl="1"/>
            <a:r>
              <a:rPr lang="en-US" dirty="0" smtClean="0">
                <a:solidFill>
                  <a:srgbClr val="0070C0"/>
                </a:solidFill>
              </a:rPr>
              <a:t>Can’t you simplify your query to speed up parse and compile time?</a:t>
            </a:r>
          </a:p>
          <a:p>
            <a:r>
              <a:rPr lang="en-US" dirty="0" smtClean="0"/>
              <a:t>Query execution</a:t>
            </a:r>
          </a:p>
          <a:p>
            <a:pPr lvl="1"/>
            <a:r>
              <a:rPr lang="en-US" dirty="0" smtClean="0"/>
              <a:t>Complexity of query, index optimization, etc.</a:t>
            </a:r>
          </a:p>
          <a:p>
            <a:pPr lvl="1"/>
            <a:r>
              <a:rPr lang="en-US" dirty="0" smtClean="0"/>
              <a:t>You might need a database expert/admin to </a:t>
            </a:r>
            <a:r>
              <a:rPr lang="en-US" dirty="0" smtClean="0">
                <a:solidFill>
                  <a:srgbClr val="0070C0"/>
                </a:solidFill>
              </a:rPr>
              <a:t>tune your SQL statements</a:t>
            </a:r>
            <a:endParaRPr lang="en-US" dirty="0">
              <a:solidFill>
                <a:srgbClr val="0070C0"/>
              </a:solidFill>
            </a:endParaRPr>
          </a:p>
        </p:txBody>
      </p:sp>
      <p:sp>
        <p:nvSpPr>
          <p:cNvPr id="6" name="Textplatzhalter 5"/>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693130348"/>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Agenda (German)</a:t>
            </a:r>
            <a:endParaRPr lang="en-US" dirty="0"/>
          </a:p>
        </p:txBody>
      </p:sp>
      <p:sp>
        <p:nvSpPr>
          <p:cNvPr id="8" name="Inhaltsplatzhalter 7"/>
          <p:cNvSpPr>
            <a:spLocks noGrp="1"/>
          </p:cNvSpPr>
          <p:nvPr>
            <p:ph sz="quarter" idx="12"/>
          </p:nvPr>
        </p:nvSpPr>
        <p:spPr/>
        <p:txBody>
          <a:bodyPr/>
          <a:lstStyle/>
          <a:p>
            <a:pPr marL="6900" indent="0">
              <a:buNone/>
            </a:pPr>
            <a:r>
              <a:rPr lang="de-AT" sz="2000" dirty="0"/>
              <a:t>Die Software ist fertig, Kunden beschweren sich aber über schlechte Performance. Was nun? In seinem Vortrag spricht Rainer Stropek über Strategien, wie man die Performance von C#-Code strukturiert verbessern kann. Er erklärt, wie man ein Optimierungsprojekt gut vorbereitet und welche Fallen dem Erfolg im Weg stehen. Im Praxisteil zeigt Rainer verschiedene Tools anhand von Programmbeispielen. Sie sehen unter anderen Visual Studio </a:t>
            </a:r>
            <a:r>
              <a:rPr lang="de-AT" sz="2000" dirty="0" err="1"/>
              <a:t>Profiler</a:t>
            </a:r>
            <a:r>
              <a:rPr lang="de-AT" sz="2000" dirty="0"/>
              <a:t>, Visual Studio Load </a:t>
            </a:r>
            <a:r>
              <a:rPr lang="de-AT" sz="2000" dirty="0" err="1"/>
              <a:t>Testing</a:t>
            </a:r>
            <a:r>
              <a:rPr lang="de-AT" sz="2000" dirty="0"/>
              <a:t>, </a:t>
            </a:r>
            <a:r>
              <a:rPr lang="de-AT" sz="2000" dirty="0" err="1"/>
              <a:t>PerfView</a:t>
            </a:r>
            <a:r>
              <a:rPr lang="de-AT" sz="2000" dirty="0"/>
              <a:t> und den Performance </a:t>
            </a:r>
            <a:r>
              <a:rPr lang="de-AT" sz="2000" dirty="0" err="1"/>
              <a:t>Profiler</a:t>
            </a:r>
            <a:r>
              <a:rPr lang="de-AT" sz="2000" dirty="0"/>
              <a:t> von </a:t>
            </a:r>
            <a:r>
              <a:rPr lang="de-AT" sz="2000" dirty="0" err="1"/>
              <a:t>Red</a:t>
            </a:r>
            <a:r>
              <a:rPr lang="de-AT" sz="2000" dirty="0"/>
              <a:t> Gate.</a:t>
            </a:r>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23862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Influencers</a:t>
            </a:r>
            <a:endParaRPr lang="en-US" dirty="0"/>
          </a:p>
        </p:txBody>
      </p:sp>
      <p:sp>
        <p:nvSpPr>
          <p:cNvPr id="5" name="Inhaltsplatzhalter 4"/>
          <p:cNvSpPr>
            <a:spLocks noGrp="1"/>
          </p:cNvSpPr>
          <p:nvPr>
            <p:ph sz="quarter" idx="12"/>
          </p:nvPr>
        </p:nvSpPr>
        <p:spPr/>
        <p:txBody>
          <a:bodyPr/>
          <a:lstStyle/>
          <a:p>
            <a:r>
              <a:rPr lang="en-US" dirty="0" smtClean="0"/>
              <a:t>Process DB results</a:t>
            </a:r>
          </a:p>
          <a:p>
            <a:pPr lvl="1"/>
            <a:r>
              <a:rPr lang="en-US" dirty="0" smtClean="0"/>
              <a:t>Turn DB results into .NET objects (O/R mappers)</a:t>
            </a:r>
          </a:p>
          <a:p>
            <a:r>
              <a:rPr lang="en-US" dirty="0" smtClean="0"/>
              <a:t>DB access characteristics</a:t>
            </a:r>
          </a:p>
          <a:p>
            <a:pPr lvl="1"/>
            <a:r>
              <a:rPr lang="en-US" dirty="0" smtClean="0"/>
              <a:t>Many small vs. few large statements</a:t>
            </a:r>
          </a:p>
          <a:p>
            <a:pPr lvl="1"/>
            <a:r>
              <a:rPr lang="en-US" dirty="0" smtClean="0"/>
              <a:t>Lazy loading</a:t>
            </a:r>
          </a:p>
          <a:p>
            <a:pPr lvl="1"/>
            <a:r>
              <a:rPr lang="en-US" dirty="0" smtClean="0">
                <a:solidFill>
                  <a:srgbClr val="0070C0"/>
                </a:solidFill>
              </a:rPr>
              <a:t>DB latency influences DB access strategy</a:t>
            </a:r>
          </a:p>
        </p:txBody>
      </p:sp>
      <p:sp>
        <p:nvSpPr>
          <p:cNvPr id="6" name="Textplatzhalter 5"/>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971146432"/>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Finding problematic queries</a:t>
            </a:r>
            <a:endParaRPr lang="en-US" dirty="0"/>
          </a:p>
        </p:txBody>
      </p:sp>
      <p:sp>
        <p:nvSpPr>
          <p:cNvPr id="3" name="Inhaltsplatzhalter 2"/>
          <p:cNvSpPr>
            <a:spLocks noGrp="1"/>
          </p:cNvSpPr>
          <p:nvPr>
            <p:ph sz="quarter" idx="12"/>
          </p:nvPr>
        </p:nvSpPr>
        <p:spPr/>
        <p:txBody>
          <a:bodyPr/>
          <a:lstStyle/>
          <a:p>
            <a:r>
              <a:rPr lang="en-US" dirty="0" smtClean="0">
                <a:hlinkClick r:id="rId2"/>
              </a:rPr>
              <a:t>SQL Server Profiler</a:t>
            </a:r>
            <a:endParaRPr lang="en-US" dirty="0" smtClean="0"/>
          </a:p>
          <a:p>
            <a:pPr lvl="1"/>
            <a:r>
              <a:rPr lang="en-US" dirty="0" smtClean="0"/>
              <a:t>Create and manage traces, replay trace results</a:t>
            </a:r>
          </a:p>
          <a:p>
            <a:pPr lvl="1"/>
            <a:r>
              <a:rPr lang="en-US" dirty="0" smtClean="0"/>
              <a:t>Will pre deprecated</a:t>
            </a:r>
          </a:p>
          <a:p>
            <a:r>
              <a:rPr lang="en-US" dirty="0" smtClean="0">
                <a:hlinkClick r:id="rId3"/>
              </a:rPr>
              <a:t>SQL Server Extended Events</a:t>
            </a:r>
            <a:endParaRPr lang="en-US" dirty="0" smtClean="0"/>
          </a:p>
          <a:p>
            <a:pPr lvl="1"/>
            <a:r>
              <a:rPr lang="en-US" dirty="0" smtClean="0"/>
              <a:t>Collect information to </a:t>
            </a:r>
            <a:r>
              <a:rPr lang="en-US" dirty="0"/>
              <a:t>troubleshoot or identify </a:t>
            </a:r>
            <a:r>
              <a:rPr lang="en-US" dirty="0" smtClean="0"/>
              <a:t>performance problems</a:t>
            </a:r>
          </a:p>
          <a:p>
            <a:r>
              <a:rPr lang="en-US" dirty="0" smtClean="0"/>
              <a:t>Dynamic Management Views (DMV)</a:t>
            </a:r>
          </a:p>
          <a:p>
            <a:pPr lvl="1"/>
            <a:r>
              <a:rPr lang="en-US" dirty="0" err="1" smtClean="0">
                <a:hlinkClick r:id="rId4"/>
              </a:rPr>
              <a:t>sys.dm_exec_query_stats</a:t>
            </a:r>
            <a:endParaRPr lang="en-US" dirty="0" smtClean="0"/>
          </a:p>
          <a:p>
            <a:pPr lvl="1"/>
            <a:r>
              <a:rPr lang="en-US" dirty="0" err="1" smtClean="0">
                <a:hlinkClick r:id="rId5"/>
              </a:rPr>
              <a:t>sys.dm_exec_cached_plans</a:t>
            </a:r>
            <a:endParaRPr lang="en-US" dirty="0" smtClean="0"/>
          </a:p>
          <a:p>
            <a:pPr lvl="1"/>
            <a:r>
              <a:rPr lang="en-US" dirty="0">
                <a:hlinkClick r:id="rId6"/>
              </a:rPr>
              <a:t>Monitoring Azure SQL Database Using </a:t>
            </a:r>
            <a:r>
              <a:rPr lang="en-US" dirty="0" smtClean="0">
                <a:hlinkClick r:id="rId6"/>
              </a:rPr>
              <a:t>DMVs</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035698013"/>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Finding problematic queries</a:t>
            </a:r>
            <a:endParaRPr lang="en-US" dirty="0"/>
          </a:p>
        </p:txBody>
      </p:sp>
      <p:sp>
        <p:nvSpPr>
          <p:cNvPr id="3" name="Inhaltsplatzhalter 2"/>
          <p:cNvSpPr>
            <a:spLocks noGrp="1"/>
          </p:cNvSpPr>
          <p:nvPr>
            <p:ph sz="quarter" idx="12"/>
          </p:nvPr>
        </p:nvSpPr>
        <p:spPr/>
        <p:txBody>
          <a:bodyPr/>
          <a:lstStyle/>
          <a:p>
            <a:r>
              <a:rPr lang="en-US" dirty="0" smtClean="0">
                <a:hlinkClick r:id="rId2"/>
              </a:rPr>
              <a:t>SQL Server Query Store</a:t>
            </a:r>
            <a:r>
              <a:rPr lang="en-US" dirty="0" smtClean="0"/>
              <a:t> (SQL 2016, Azure SQL DB)</a:t>
            </a:r>
          </a:p>
          <a:p>
            <a:pPr lvl="1"/>
            <a:r>
              <a:rPr lang="en-US" dirty="0" smtClean="0"/>
              <a:t>Query history incl. execution plans</a:t>
            </a:r>
          </a:p>
          <a:p>
            <a:pPr lvl="1"/>
            <a:r>
              <a:rPr lang="en-US" dirty="0" smtClean="0"/>
              <a:t>Get insights into query plans and performance</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096784128"/>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DMVs</a:t>
            </a:r>
            <a:endParaRPr lang="en-US" dirty="0"/>
          </a:p>
        </p:txBody>
      </p:sp>
      <p:sp>
        <p:nvSpPr>
          <p:cNvPr id="8" name="Inhaltsplatzhalter 7"/>
          <p:cNvSpPr>
            <a:spLocks noGrp="1"/>
          </p:cNvSpPr>
          <p:nvPr>
            <p:ph sz="quarter" idx="22"/>
          </p:nvPr>
        </p:nvSpPr>
        <p:spPr/>
        <p:txBody>
          <a:bodyPr/>
          <a:lstStyle/>
          <a:p>
            <a:r>
              <a:rPr lang="en-US" sz="1050" noProof="1" smtClean="0"/>
              <a:t>SELECT TOP 10 query_stats.query_hash AS "Query Hash",</a:t>
            </a:r>
          </a:p>
          <a:p>
            <a:r>
              <a:rPr lang="en-US" sz="1050" noProof="1" smtClean="0"/>
              <a:t>	SUM(query_stats.execution_count) AS "Execution Count", </a:t>
            </a:r>
          </a:p>
          <a:p>
            <a:r>
              <a:rPr lang="en-US" sz="1050" noProof="1" smtClean="0"/>
              <a:t>    MAX(query_stats.total_worker_time) AS "Max CPU Time",</a:t>
            </a:r>
          </a:p>
          <a:p>
            <a:r>
              <a:rPr lang="en-US" sz="1050" noProof="1" smtClean="0"/>
              <a:t>    MIN(query_stats.statement_text) AS "Statement Text"</a:t>
            </a:r>
          </a:p>
          <a:p>
            <a:r>
              <a:rPr lang="en-US" sz="1050" noProof="1" smtClean="0"/>
              <a:t>FROM </a:t>
            </a:r>
          </a:p>
          <a:p>
            <a:r>
              <a:rPr lang="en-US" sz="1050" noProof="1" smtClean="0"/>
              <a:t>    (SELECT QS.*, SUBSTRING(ST.text, (QS.statement_start_offset/2) + 1,</a:t>
            </a:r>
          </a:p>
          <a:p>
            <a:r>
              <a:rPr lang="en-US" sz="1050" noProof="1" smtClean="0"/>
              <a:t>			((CASE statement_end_offset WHEN -1 </a:t>
            </a:r>
          </a:p>
          <a:p>
            <a:r>
              <a:rPr lang="en-US" sz="1050" noProof="1"/>
              <a:t>	</a:t>
            </a:r>
            <a:r>
              <a:rPr lang="en-US" sz="1050" noProof="1" smtClean="0"/>
              <a:t>			THEN DATALENGTH(st.text) </a:t>
            </a:r>
          </a:p>
          <a:p>
            <a:r>
              <a:rPr lang="en-US" sz="1050" noProof="1"/>
              <a:t>	</a:t>
            </a:r>
            <a:r>
              <a:rPr lang="en-US" sz="1050" noProof="1" smtClean="0"/>
              <a:t>			ELSE QS.statement_end_offset END </a:t>
            </a:r>
          </a:p>
          <a:p>
            <a:r>
              <a:rPr lang="en-US" sz="1050" noProof="1"/>
              <a:t>	</a:t>
            </a:r>
            <a:r>
              <a:rPr lang="en-US" sz="1050" noProof="1" smtClean="0"/>
              <a:t>		- QS.statement_start_offset)/2) + 1) AS statement_text</a:t>
            </a:r>
          </a:p>
          <a:p>
            <a:r>
              <a:rPr lang="en-US" sz="1050" noProof="1" smtClean="0"/>
              <a:t>     FROM </a:t>
            </a:r>
            <a:r>
              <a:rPr lang="en-US" sz="1050" noProof="1" smtClean="0">
                <a:solidFill>
                  <a:srgbClr val="00B050"/>
                </a:solidFill>
              </a:rPr>
              <a:t>sys.dm_exec_query_stats</a:t>
            </a:r>
            <a:r>
              <a:rPr lang="en-US" sz="1050" noProof="1" smtClean="0"/>
              <a:t> AS QS</a:t>
            </a:r>
          </a:p>
          <a:p>
            <a:r>
              <a:rPr lang="en-US" sz="1050" noProof="1" smtClean="0"/>
              <a:t>     CROSS APPLY </a:t>
            </a:r>
            <a:r>
              <a:rPr lang="en-US" sz="1050" noProof="1" smtClean="0">
                <a:solidFill>
                  <a:srgbClr val="00B050"/>
                </a:solidFill>
              </a:rPr>
              <a:t>sys.dm_exec_sql_text</a:t>
            </a:r>
            <a:r>
              <a:rPr lang="en-US" sz="1050" noProof="1" smtClean="0"/>
              <a:t>(QS.sql_handle) as ST) </a:t>
            </a:r>
          </a:p>
          <a:p>
            <a:r>
              <a:rPr lang="en-US" sz="1050" noProof="1"/>
              <a:t>	</a:t>
            </a:r>
            <a:r>
              <a:rPr lang="en-US" sz="1050" noProof="1" smtClean="0"/>
              <a:t>		as query_stats</a:t>
            </a:r>
          </a:p>
          <a:p>
            <a:r>
              <a:rPr lang="en-US" sz="1050" noProof="1" smtClean="0"/>
              <a:t>GROUP BY query_stats.query_hash</a:t>
            </a:r>
          </a:p>
          <a:p>
            <a:r>
              <a:rPr lang="en-US" sz="1050" noProof="1" smtClean="0"/>
              <a:t>ORDER BY 3 DESC;</a:t>
            </a:r>
          </a:p>
          <a:p>
            <a:r>
              <a:rPr lang="en-US" sz="1050" noProof="1" smtClean="0"/>
              <a:t>GO</a:t>
            </a:r>
            <a:endParaRPr lang="en-US" sz="1050" noProof="1"/>
          </a:p>
        </p:txBody>
      </p:sp>
      <p:sp>
        <p:nvSpPr>
          <p:cNvPr id="9" name="Textplatzhalter 8"/>
          <p:cNvSpPr>
            <a:spLocks noGrp="1"/>
          </p:cNvSpPr>
          <p:nvPr>
            <p:ph type="body" sz="quarter" idx="23"/>
          </p:nvPr>
        </p:nvSpPr>
        <p:spPr/>
        <p:txBody>
          <a:bodyPr/>
          <a:lstStyle/>
          <a:p>
            <a:r>
              <a:rPr lang="en-US" dirty="0" smtClean="0"/>
              <a:t>Find long running queries in Azure</a:t>
            </a:r>
            <a:endParaRPr lang="en-US" dirty="0"/>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r>
              <a:rPr lang="en-US" dirty="0"/>
              <a:t>See also </a:t>
            </a:r>
            <a:r>
              <a:rPr lang="en-US" dirty="0">
                <a:hlinkClick r:id="rId2"/>
              </a:rPr>
              <a:t>https://</a:t>
            </a:r>
            <a:r>
              <a:rPr lang="en-US" dirty="0" smtClean="0">
                <a:hlinkClick r:id="rId2"/>
              </a:rPr>
              <a:t>msdn.microsoft.com/en-us/library/azure/ff394114.aspx</a:t>
            </a:r>
            <a:r>
              <a:rPr lang="en-US" dirty="0" smtClean="0"/>
              <a:t> </a:t>
            </a:r>
            <a:endParaRPr lang="en-US" dirty="0"/>
          </a:p>
        </p:txBody>
      </p:sp>
    </p:spTree>
    <p:extLst>
      <p:ext uri="{BB962C8B-B14F-4D97-AF65-F5344CB8AC3E}">
        <p14:creationId xmlns:p14="http://schemas.microsoft.com/office/powerpoint/2010/main" val="2886076243"/>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600" dirty="0" smtClean="0"/>
              <a:t>Finding problematic queries</a:t>
            </a:r>
            <a:endParaRPr lang="en-US" sz="1600" dirty="0"/>
          </a:p>
        </p:txBody>
      </p:sp>
      <p:pic>
        <p:nvPicPr>
          <p:cNvPr id="9" name="Content Placeholder 8"/>
          <p:cNvPicPr>
            <a:picLocks noGrp="1" noChangeAspect="1"/>
          </p:cNvPicPr>
          <p:nvPr>
            <p:ph sz="quarter" idx="22"/>
          </p:nvPr>
        </p:nvPicPr>
        <p:blipFill>
          <a:blip r:embed="rId2"/>
          <a:stretch>
            <a:fillRect/>
          </a:stretch>
        </p:blipFill>
        <p:spPr>
          <a:xfrm>
            <a:off x="539552" y="267494"/>
            <a:ext cx="4613177" cy="4214812"/>
          </a:xfrm>
          <a:prstGeom prst="rect">
            <a:avLst/>
          </a:prstGeom>
        </p:spPr>
      </p:pic>
      <p:sp>
        <p:nvSpPr>
          <p:cNvPr id="5" name="Text Placeholder 4"/>
          <p:cNvSpPr>
            <a:spLocks noGrp="1"/>
          </p:cNvSpPr>
          <p:nvPr>
            <p:ph type="body" sz="quarter" idx="23"/>
          </p:nvPr>
        </p:nvSpPr>
        <p:spPr/>
        <p:txBody>
          <a:bodyPr/>
          <a:lstStyle/>
          <a:p>
            <a:r>
              <a:rPr lang="de-AT" dirty="0" err="1" smtClean="0"/>
              <a:t>Diagnostic</a:t>
            </a:r>
            <a:r>
              <a:rPr lang="de-AT" dirty="0" smtClean="0"/>
              <a:t> Tools in Visual Studio 2015</a:t>
            </a:r>
            <a:endParaRPr lang="de-AT" dirty="0"/>
          </a:p>
        </p:txBody>
      </p:sp>
      <p:sp>
        <p:nvSpPr>
          <p:cNvPr id="6" name="Text Placeholder 5"/>
          <p:cNvSpPr>
            <a:spLocks noGrp="1"/>
          </p:cNvSpPr>
          <p:nvPr>
            <p:ph type="body" sz="quarter" idx="24"/>
          </p:nvPr>
        </p:nvSpPr>
        <p:spPr/>
        <p:txBody>
          <a:bodyPr/>
          <a:lstStyle/>
          <a:p>
            <a:endParaRPr lang="de-AT" dirty="0"/>
          </a:p>
        </p:txBody>
      </p:sp>
      <p:sp>
        <p:nvSpPr>
          <p:cNvPr id="7" name="Text Placeholder 6"/>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4241032280"/>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600" dirty="0" smtClean="0"/>
              <a:t>Finding problematic queries</a:t>
            </a:r>
            <a:endParaRPr lang="en-US" sz="1600" dirty="0"/>
          </a:p>
        </p:txBody>
      </p:sp>
      <p:pic>
        <p:nvPicPr>
          <p:cNvPr id="4" name="Content Placeholder 3"/>
          <p:cNvPicPr>
            <a:picLocks noGrp="1" noChangeAspect="1"/>
          </p:cNvPicPr>
          <p:nvPr>
            <p:ph sz="quarter" idx="22"/>
          </p:nvPr>
        </p:nvPicPr>
        <p:blipFill>
          <a:blip r:embed="rId2"/>
          <a:stretch>
            <a:fillRect/>
          </a:stretch>
        </p:blipFill>
        <p:spPr>
          <a:xfrm>
            <a:off x="323528" y="718619"/>
            <a:ext cx="5327650" cy="3163772"/>
          </a:xfrm>
          <a:prstGeom prst="rect">
            <a:avLst/>
          </a:prstGeom>
        </p:spPr>
      </p:pic>
      <p:sp>
        <p:nvSpPr>
          <p:cNvPr id="5" name="Text Placeholder 4"/>
          <p:cNvSpPr>
            <a:spLocks noGrp="1"/>
          </p:cNvSpPr>
          <p:nvPr>
            <p:ph type="body" sz="quarter" idx="23"/>
          </p:nvPr>
        </p:nvSpPr>
        <p:spPr/>
        <p:txBody>
          <a:bodyPr/>
          <a:lstStyle/>
          <a:p>
            <a:r>
              <a:rPr lang="de-AT" dirty="0" smtClean="0"/>
              <a:t>ANTS Performance </a:t>
            </a:r>
            <a:r>
              <a:rPr lang="de-AT" dirty="0" err="1" smtClean="0"/>
              <a:t>Profiler</a:t>
            </a:r>
            <a:endParaRPr lang="de-AT" dirty="0"/>
          </a:p>
        </p:txBody>
      </p:sp>
      <p:sp>
        <p:nvSpPr>
          <p:cNvPr id="6" name="Text Placeholder 5"/>
          <p:cNvSpPr>
            <a:spLocks noGrp="1"/>
          </p:cNvSpPr>
          <p:nvPr>
            <p:ph type="body" sz="quarter" idx="24"/>
          </p:nvPr>
        </p:nvSpPr>
        <p:spPr/>
        <p:txBody>
          <a:bodyPr/>
          <a:lstStyle/>
          <a:p>
            <a:endParaRPr lang="de-AT" dirty="0"/>
          </a:p>
        </p:txBody>
      </p:sp>
      <p:sp>
        <p:nvSpPr>
          <p:cNvPr id="7" name="Text Placeholder 6"/>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230476829"/>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en-US" dirty="0" smtClean="0"/>
              <a:t>Client Statistics</a:t>
            </a:r>
            <a:endParaRPr lang="en-US" dirty="0"/>
          </a:p>
        </p:txBody>
      </p:sp>
      <p:pic>
        <p:nvPicPr>
          <p:cNvPr id="14" name="Inhaltsplatzhalter 13"/>
          <p:cNvPicPr>
            <a:picLocks noGrp="1" noChangeAspect="1"/>
          </p:cNvPicPr>
          <p:nvPr>
            <p:ph sz="quarter" idx="22"/>
          </p:nvPr>
        </p:nvPicPr>
        <p:blipFill>
          <a:blip r:embed="rId2"/>
          <a:stretch>
            <a:fillRect/>
          </a:stretch>
        </p:blipFill>
        <p:spPr>
          <a:xfrm>
            <a:off x="395536" y="411510"/>
            <a:ext cx="4248472" cy="2539989"/>
          </a:xfrm>
          <a:prstGeom prst="rect">
            <a:avLst/>
          </a:prstGeom>
        </p:spPr>
      </p:pic>
      <p:sp>
        <p:nvSpPr>
          <p:cNvPr id="11" name="Textplatzhalter 10"/>
          <p:cNvSpPr>
            <a:spLocks noGrp="1"/>
          </p:cNvSpPr>
          <p:nvPr>
            <p:ph type="body" sz="quarter" idx="23"/>
          </p:nvPr>
        </p:nvSpPr>
        <p:spPr/>
        <p:txBody>
          <a:bodyPr/>
          <a:lstStyle/>
          <a:p>
            <a:r>
              <a:rPr lang="en-US" dirty="0" smtClean="0"/>
              <a:t>Query analysis</a:t>
            </a:r>
            <a:endParaRPr lang="en-US" dirty="0"/>
          </a:p>
        </p:txBody>
      </p:sp>
      <p:sp>
        <p:nvSpPr>
          <p:cNvPr id="12" name="Textplatzhalter 11"/>
          <p:cNvSpPr>
            <a:spLocks noGrp="1"/>
          </p:cNvSpPr>
          <p:nvPr>
            <p:ph type="body" sz="quarter" idx="24"/>
          </p:nvPr>
        </p:nvSpPr>
        <p:spPr/>
        <p:txBody>
          <a:bodyPr/>
          <a:lstStyle/>
          <a:p>
            <a:endParaRPr lang="en-US"/>
          </a:p>
        </p:txBody>
      </p:sp>
      <p:sp>
        <p:nvSpPr>
          <p:cNvPr id="13" name="Textplatzhalter 12"/>
          <p:cNvSpPr>
            <a:spLocks noGrp="1"/>
          </p:cNvSpPr>
          <p:nvPr>
            <p:ph type="body" sz="quarter" idx="25"/>
          </p:nvPr>
        </p:nvSpPr>
        <p:spPr/>
        <p:txBody>
          <a:bodyPr/>
          <a:lstStyle/>
          <a:p>
            <a:endParaRPr lang="en-US"/>
          </a:p>
        </p:txBody>
      </p:sp>
      <p:pic>
        <p:nvPicPr>
          <p:cNvPr id="15" name="Grafik 14"/>
          <p:cNvPicPr>
            <a:picLocks noChangeAspect="1"/>
          </p:cNvPicPr>
          <p:nvPr/>
        </p:nvPicPr>
        <p:blipFill>
          <a:blip r:embed="rId3"/>
          <a:stretch>
            <a:fillRect/>
          </a:stretch>
        </p:blipFill>
        <p:spPr>
          <a:xfrm>
            <a:off x="3779912" y="2027762"/>
            <a:ext cx="4357177" cy="2590240"/>
          </a:xfrm>
          <a:prstGeom prst="rect">
            <a:avLst/>
          </a:prstGeom>
        </p:spPr>
      </p:pic>
    </p:spTree>
    <p:extLst>
      <p:ext uri="{BB962C8B-B14F-4D97-AF65-F5344CB8AC3E}">
        <p14:creationId xmlns:p14="http://schemas.microsoft.com/office/powerpoint/2010/main" val="121506962"/>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en-US" dirty="0" smtClean="0"/>
              <a:t>Execution Plans</a:t>
            </a:r>
            <a:endParaRPr lang="en-US" dirty="0"/>
          </a:p>
        </p:txBody>
      </p:sp>
      <p:pic>
        <p:nvPicPr>
          <p:cNvPr id="3" name="Inhaltsplatzhalter 2"/>
          <p:cNvPicPr>
            <a:picLocks noGrp="1" noChangeAspect="1"/>
          </p:cNvPicPr>
          <p:nvPr>
            <p:ph sz="quarter" idx="22"/>
          </p:nvPr>
        </p:nvPicPr>
        <p:blipFill>
          <a:blip r:embed="rId2"/>
          <a:stretch>
            <a:fillRect/>
          </a:stretch>
        </p:blipFill>
        <p:spPr>
          <a:xfrm>
            <a:off x="6035030" y="1203163"/>
            <a:ext cx="2998068" cy="1147586"/>
          </a:xfrm>
          <a:prstGeom prst="rect">
            <a:avLst/>
          </a:prstGeom>
        </p:spPr>
      </p:pic>
      <p:sp>
        <p:nvSpPr>
          <p:cNvPr id="11" name="Textplatzhalter 10"/>
          <p:cNvSpPr>
            <a:spLocks noGrp="1"/>
          </p:cNvSpPr>
          <p:nvPr>
            <p:ph type="body" sz="quarter" idx="23"/>
          </p:nvPr>
        </p:nvSpPr>
        <p:spPr/>
        <p:txBody>
          <a:bodyPr/>
          <a:lstStyle/>
          <a:p>
            <a:r>
              <a:rPr lang="en-US" dirty="0"/>
              <a:t>Query </a:t>
            </a:r>
            <a:r>
              <a:rPr lang="en-US" dirty="0" smtClean="0"/>
              <a:t>analysis</a:t>
            </a:r>
            <a:endParaRPr lang="en-US" dirty="0"/>
          </a:p>
        </p:txBody>
      </p:sp>
      <p:sp>
        <p:nvSpPr>
          <p:cNvPr id="12" name="Textplatzhalter 11"/>
          <p:cNvSpPr>
            <a:spLocks noGrp="1"/>
          </p:cNvSpPr>
          <p:nvPr>
            <p:ph type="body" sz="quarter" idx="24"/>
          </p:nvPr>
        </p:nvSpPr>
        <p:spPr/>
        <p:txBody>
          <a:bodyPr/>
          <a:lstStyle/>
          <a:p>
            <a:endParaRPr lang="en-US"/>
          </a:p>
        </p:txBody>
      </p:sp>
      <p:sp>
        <p:nvSpPr>
          <p:cNvPr id="13" name="Textplatzhalter 12"/>
          <p:cNvSpPr>
            <a:spLocks noGrp="1"/>
          </p:cNvSpPr>
          <p:nvPr>
            <p:ph type="body" sz="quarter" idx="25"/>
          </p:nvPr>
        </p:nvSpPr>
        <p:spPr/>
        <p:txBody>
          <a:bodyPr/>
          <a:lstStyle/>
          <a:p>
            <a:endParaRPr lang="en-US"/>
          </a:p>
        </p:txBody>
      </p:sp>
      <p:pic>
        <p:nvPicPr>
          <p:cNvPr id="4" name="Grafik 3"/>
          <p:cNvPicPr>
            <a:picLocks noChangeAspect="1"/>
          </p:cNvPicPr>
          <p:nvPr/>
        </p:nvPicPr>
        <p:blipFill>
          <a:blip r:embed="rId3"/>
          <a:stretch>
            <a:fillRect/>
          </a:stretch>
        </p:blipFill>
        <p:spPr>
          <a:xfrm>
            <a:off x="179511" y="210886"/>
            <a:ext cx="5568861" cy="3729015"/>
          </a:xfrm>
          <a:prstGeom prst="rect">
            <a:avLst/>
          </a:prstGeom>
        </p:spPr>
      </p:pic>
      <p:pic>
        <p:nvPicPr>
          <p:cNvPr id="5" name="Grafik 4"/>
          <p:cNvPicPr>
            <a:picLocks noChangeAspect="1"/>
          </p:cNvPicPr>
          <p:nvPr/>
        </p:nvPicPr>
        <p:blipFill>
          <a:blip r:embed="rId4"/>
          <a:stretch>
            <a:fillRect/>
          </a:stretch>
        </p:blipFill>
        <p:spPr>
          <a:xfrm>
            <a:off x="4614577" y="2633280"/>
            <a:ext cx="3126494" cy="1950030"/>
          </a:xfrm>
          <a:prstGeom prst="rect">
            <a:avLst/>
          </a:prstGeom>
        </p:spPr>
      </p:pic>
    </p:spTree>
    <p:extLst>
      <p:ext uri="{BB962C8B-B14F-4D97-AF65-F5344CB8AC3E}">
        <p14:creationId xmlns:p14="http://schemas.microsoft.com/office/powerpoint/2010/main" val="245484022"/>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Services, Network</a:t>
            </a:r>
            <a:endParaRPr lang="en-US" dirty="0"/>
          </a:p>
        </p:txBody>
      </p:sp>
      <p:sp>
        <p:nvSpPr>
          <p:cNvPr id="3" name="Textplatzhalter 2"/>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20677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Things to Consider</a:t>
            </a:r>
            <a:endParaRPr lang="en-US" dirty="0"/>
          </a:p>
        </p:txBody>
      </p:sp>
      <p:sp>
        <p:nvSpPr>
          <p:cNvPr id="5" name="Inhaltsplatzhalter 4"/>
          <p:cNvSpPr>
            <a:spLocks noGrp="1"/>
          </p:cNvSpPr>
          <p:nvPr>
            <p:ph sz="quarter" idx="12"/>
          </p:nvPr>
        </p:nvSpPr>
        <p:spPr/>
        <p:txBody>
          <a:bodyPr/>
          <a:lstStyle/>
          <a:p>
            <a:r>
              <a:rPr lang="en-US" dirty="0" smtClean="0"/>
              <a:t>How often do you call over the network?</a:t>
            </a:r>
          </a:p>
          <a:p>
            <a:pPr lvl="1"/>
            <a:r>
              <a:rPr lang="en-US" dirty="0" smtClean="0"/>
              <a:t>Latency, speed-of-light problem</a:t>
            </a:r>
          </a:p>
          <a:p>
            <a:pPr lvl="1"/>
            <a:r>
              <a:rPr lang="en-US" dirty="0" smtClean="0"/>
              <a:t>Ratio between latency and service operation</a:t>
            </a:r>
          </a:p>
          <a:p>
            <a:pPr lvl="1"/>
            <a:r>
              <a:rPr lang="en-US" dirty="0" smtClean="0"/>
              <a:t>Consider reducing network calls with caching (e.g. </a:t>
            </a:r>
            <a:r>
              <a:rPr lang="en-US" dirty="0" err="1" smtClean="0">
                <a:hlinkClick r:id="rId2"/>
              </a:rPr>
              <a:t>Redis</a:t>
            </a:r>
            <a:r>
              <a:rPr lang="en-US" dirty="0" smtClean="0">
                <a:hlinkClick r:id="rId2"/>
              </a:rPr>
              <a:t> cache</a:t>
            </a:r>
            <a:r>
              <a:rPr lang="en-US" dirty="0" smtClean="0"/>
              <a:t>) …</a:t>
            </a:r>
          </a:p>
          <a:p>
            <a:pPr lvl="1"/>
            <a:r>
              <a:rPr lang="en-US" dirty="0" smtClean="0"/>
              <a:t>   … but make sure that you cache doesn’t make </a:t>
            </a:r>
            <a:r>
              <a:rPr lang="en-US" dirty="0" err="1" smtClean="0"/>
              <a:t>perf</a:t>
            </a:r>
            <a:r>
              <a:rPr lang="en-US" dirty="0" smtClean="0"/>
              <a:t> worse!</a:t>
            </a:r>
          </a:p>
          <a:p>
            <a:r>
              <a:rPr lang="en-US" dirty="0" smtClean="0"/>
              <a:t>How much data do you transfer?</a:t>
            </a:r>
          </a:p>
          <a:p>
            <a:pPr lvl="1"/>
            <a:r>
              <a:rPr lang="en-US" dirty="0" smtClean="0"/>
              <a:t>Transfer less data (e.g. unnecessary database columns)</a:t>
            </a:r>
          </a:p>
          <a:p>
            <a:pPr lvl="1"/>
            <a:r>
              <a:rPr lang="en-US" dirty="0" smtClean="0"/>
              <a:t>Make protocol more efficient (e.g. specific REST services or OData instead of generic services)</a:t>
            </a:r>
          </a:p>
          <a:p>
            <a:r>
              <a:rPr lang="en-US" dirty="0" smtClean="0"/>
              <a:t>Measuring is important</a:t>
            </a:r>
          </a:p>
          <a:p>
            <a:pPr lvl="1"/>
            <a:r>
              <a:rPr lang="en-US" dirty="0" smtClean="0"/>
              <a:t>The tools you use might do things you are not aware of (e.g. OR-mapper)</a:t>
            </a:r>
          </a:p>
        </p:txBody>
      </p:sp>
      <p:sp>
        <p:nvSpPr>
          <p:cNvPr id="6" name="Textplatzhalter 5"/>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598774816"/>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Why Optimizing? Examples …</a:t>
            </a:r>
            <a:endParaRPr lang="en-US" dirty="0"/>
          </a:p>
        </p:txBody>
      </p:sp>
      <p:sp>
        <p:nvSpPr>
          <p:cNvPr id="3" name="Inhaltsplatzhalter 2"/>
          <p:cNvSpPr>
            <a:spLocks noGrp="1"/>
          </p:cNvSpPr>
          <p:nvPr>
            <p:ph sz="quarter" idx="12"/>
          </p:nvPr>
        </p:nvSpPr>
        <p:spPr/>
        <p:txBody>
          <a:bodyPr/>
          <a:lstStyle/>
          <a:p>
            <a:r>
              <a:rPr lang="en-US" sz="2000" dirty="0" smtClean="0"/>
              <a:t>Customer satisfaction</a:t>
            </a:r>
          </a:p>
          <a:p>
            <a:pPr lvl="1"/>
            <a:r>
              <a:rPr lang="en-US" sz="1400" dirty="0" smtClean="0"/>
              <a:t>Customers report performance problems</a:t>
            </a:r>
          </a:p>
          <a:p>
            <a:pPr lvl="1"/>
            <a:r>
              <a:rPr lang="en-US" sz="1400" dirty="0" smtClean="0"/>
              <a:t>Reduce churn rate</a:t>
            </a:r>
          </a:p>
          <a:p>
            <a:pPr lvl="1"/>
            <a:r>
              <a:rPr lang="en-US" sz="1400" dirty="0" smtClean="0"/>
              <a:t>Tip: Ask you users if they are leaving because of poor performance</a:t>
            </a:r>
          </a:p>
          <a:p>
            <a:r>
              <a:rPr lang="en-US" sz="2000" dirty="0"/>
              <a:t>Raise conversion rate</a:t>
            </a:r>
          </a:p>
          <a:p>
            <a:pPr lvl="1"/>
            <a:r>
              <a:rPr lang="en-US" sz="1400" dirty="0"/>
              <a:t>Consider the first impression potential users have from your software</a:t>
            </a:r>
          </a:p>
          <a:p>
            <a:pPr lvl="1"/>
            <a:r>
              <a:rPr lang="en-US" sz="1400" dirty="0"/>
              <a:t>Tip: Ask your users why they are not buying</a:t>
            </a:r>
          </a:p>
          <a:p>
            <a:r>
              <a:rPr lang="en-US" sz="2000" dirty="0" smtClean="0"/>
              <a:t>Reduce TCO of your application</a:t>
            </a:r>
          </a:p>
          <a:p>
            <a:pPr lvl="1"/>
            <a:r>
              <a:rPr lang="en-US" sz="1400" dirty="0" smtClean="0"/>
              <a:t>Performance problems waste your user’s time = money</a:t>
            </a:r>
          </a:p>
          <a:p>
            <a:pPr lvl="1"/>
            <a:r>
              <a:rPr lang="en-US" sz="1400" dirty="0" smtClean="0"/>
              <a:t>Reduce TCO for your customers by lowering system requirements</a:t>
            </a:r>
          </a:p>
          <a:p>
            <a:pPr lvl="1"/>
            <a:r>
              <a:rPr lang="en-US" sz="1400" dirty="0" smtClean="0"/>
              <a:t>Cloud environment is too expensive</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563503026"/>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Tools</a:t>
            </a:r>
            <a:endParaRPr lang="en-US" dirty="0"/>
          </a:p>
        </p:txBody>
      </p:sp>
      <p:sp>
        <p:nvSpPr>
          <p:cNvPr id="3" name="Inhaltsplatzhalter 2"/>
          <p:cNvSpPr>
            <a:spLocks noGrp="1"/>
          </p:cNvSpPr>
          <p:nvPr>
            <p:ph sz="quarter" idx="12"/>
          </p:nvPr>
        </p:nvSpPr>
        <p:spPr/>
        <p:txBody>
          <a:bodyPr/>
          <a:lstStyle/>
          <a:p>
            <a:r>
              <a:rPr lang="en-US" dirty="0" err="1" smtClean="0">
                <a:hlinkClick r:id="rId2"/>
              </a:rPr>
              <a:t>Telerik</a:t>
            </a:r>
            <a:r>
              <a:rPr lang="en-US" dirty="0" smtClean="0">
                <a:hlinkClick r:id="rId2"/>
              </a:rPr>
              <a:t> Fiddler</a:t>
            </a:r>
            <a:endParaRPr lang="en-US" dirty="0" smtClean="0"/>
          </a:p>
          <a:p>
            <a:pPr lvl="1"/>
            <a:r>
              <a:rPr lang="en-US" dirty="0" smtClean="0"/>
              <a:t>Web debugging proxy</a:t>
            </a:r>
          </a:p>
          <a:p>
            <a:r>
              <a:rPr lang="en-US" dirty="0" smtClean="0">
                <a:hlinkClick r:id="rId3"/>
              </a:rPr>
              <a:t>Wireshark</a:t>
            </a:r>
            <a:endParaRPr lang="en-US" dirty="0" smtClean="0"/>
          </a:p>
          <a:p>
            <a:pPr lvl="1"/>
            <a:r>
              <a:rPr lang="en-US" dirty="0" smtClean="0"/>
              <a:t>Network packet analyzer</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184333419"/>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Just in Time Compiler</a:t>
            </a:r>
            <a:endParaRPr lang="en-US" dirty="0"/>
          </a:p>
        </p:txBody>
      </p:sp>
      <p:sp>
        <p:nvSpPr>
          <p:cNvPr id="3" name="Textplatzhalter 2"/>
          <p:cNvSpPr>
            <a:spLocks noGrp="1"/>
          </p:cNvSpPr>
          <p:nvPr>
            <p:ph type="body" sz="quarter" idx="25"/>
          </p:nvPr>
        </p:nvSpPr>
        <p:spPr/>
        <p:txBody>
          <a:bodyPr/>
          <a:lstStyle/>
          <a:p>
            <a:r>
              <a:rPr lang="en-US" dirty="0" smtClean="0"/>
              <a:t>Influencing startup time through the </a:t>
            </a:r>
            <a:r>
              <a:rPr lang="en-US" dirty="0" err="1" smtClean="0"/>
              <a:t>JITer</a:t>
            </a:r>
            <a:endParaRPr lang="en-US" dirty="0"/>
          </a:p>
        </p:txBody>
      </p:sp>
    </p:spTree>
    <p:extLst>
      <p:ext uri="{BB962C8B-B14F-4D97-AF65-F5344CB8AC3E}">
        <p14:creationId xmlns:p14="http://schemas.microsoft.com/office/powerpoint/2010/main" val="176065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JIT Compiler</a:t>
            </a:r>
            <a:endParaRPr lang="en-US" dirty="0"/>
          </a:p>
        </p:txBody>
      </p:sp>
      <p:pic>
        <p:nvPicPr>
          <p:cNvPr id="1026" name="Picture 2" descr="https://msdn.microsoft.com/cc163791.fig09(en-us).gif"/>
          <p:cNvPicPr>
            <a:picLocks noGrp="1" noChangeAspect="1" noChangeArrowheads="1"/>
          </p:cNvPicPr>
          <p:nvPr>
            <p:ph sz="quarter" idx="22"/>
          </p:nvPr>
        </p:nvPicPr>
        <p:blipFill rotWithShape="1">
          <a:blip r:embed="rId2">
            <a:extLst>
              <a:ext uri="{28A0092B-C50C-407E-A947-70E740481C1C}">
                <a14:useLocalDpi xmlns:a14="http://schemas.microsoft.com/office/drawing/2010/main" val="0"/>
              </a:ext>
            </a:extLst>
          </a:blip>
          <a:srcRect l="-3659" t="-2650" r="-2458" b="-1566"/>
          <a:stretch/>
        </p:blipFill>
        <p:spPr bwMode="auto">
          <a:xfrm>
            <a:off x="899592" y="267494"/>
            <a:ext cx="4176464" cy="4392488"/>
          </a:xfrm>
          <a:prstGeom prst="rect">
            <a:avLst/>
          </a:prstGeom>
          <a:solidFill>
            <a:schemeClr val="bg1"/>
          </a:solidFill>
        </p:spPr>
      </p:pic>
      <p:sp>
        <p:nvSpPr>
          <p:cNvPr id="7" name="Textplatzhalter 6"/>
          <p:cNvSpPr>
            <a:spLocks noGrp="1"/>
          </p:cNvSpPr>
          <p:nvPr>
            <p:ph type="body" sz="quarter" idx="23"/>
          </p:nvPr>
        </p:nvSpPr>
        <p:spPr/>
        <p:txBody>
          <a:bodyPr/>
          <a:lstStyle/>
          <a:p>
            <a:r>
              <a:rPr lang="en-US" dirty="0" smtClean="0"/>
              <a:t>Just in Time Compiler</a:t>
            </a:r>
            <a:endParaRPr lang="en-US" dirty="0"/>
          </a:p>
        </p:txBody>
      </p:sp>
      <p:sp>
        <p:nvSpPr>
          <p:cNvPr id="8" name="Textplatzhalter 7"/>
          <p:cNvSpPr>
            <a:spLocks noGrp="1"/>
          </p:cNvSpPr>
          <p:nvPr>
            <p:ph type="body" sz="quarter" idx="24"/>
          </p:nvPr>
        </p:nvSpPr>
        <p:spPr/>
        <p:txBody>
          <a:bodyPr/>
          <a:lstStyle/>
          <a:p>
            <a:r>
              <a:rPr lang="en-US" dirty="0" err="1" smtClean="0"/>
              <a:t>PreJITStub</a:t>
            </a:r>
            <a:r>
              <a:rPr lang="en-US" dirty="0" smtClean="0"/>
              <a:t> responsible for triggering JIT</a:t>
            </a:r>
          </a:p>
          <a:p>
            <a:r>
              <a:rPr lang="en-US" dirty="0" smtClean="0"/>
              <a:t>Overwritten with a jump to JIT compiled code</a:t>
            </a:r>
            <a:endParaRPr lang="en-US" dirty="0"/>
          </a:p>
        </p:txBody>
      </p:sp>
      <p:sp>
        <p:nvSpPr>
          <p:cNvPr id="9" name="Textplatzhalter 8"/>
          <p:cNvSpPr>
            <a:spLocks noGrp="1"/>
          </p:cNvSpPr>
          <p:nvPr>
            <p:ph type="body" sz="quarter" idx="25"/>
          </p:nvPr>
        </p:nvSpPr>
        <p:spPr/>
        <p:txBody>
          <a:bodyPr/>
          <a:lstStyle/>
          <a:p>
            <a:r>
              <a:rPr lang="en-US" dirty="0"/>
              <a:t>Image Source</a:t>
            </a:r>
            <a:r>
              <a:rPr lang="en-US" dirty="0" smtClean="0"/>
              <a:t>:</a:t>
            </a:r>
            <a:br>
              <a:rPr lang="en-US" dirty="0" smtClean="0"/>
            </a:br>
            <a:r>
              <a:rPr lang="en-US" dirty="0" smtClean="0">
                <a:hlinkClick r:id="rId3"/>
              </a:rPr>
              <a:t>https</a:t>
            </a:r>
            <a:r>
              <a:rPr lang="en-US" dirty="0">
                <a:hlinkClick r:id="rId3"/>
              </a:rPr>
              <a:t>://</a:t>
            </a:r>
            <a:r>
              <a:rPr lang="en-US" dirty="0" smtClean="0">
                <a:hlinkClick r:id="rId3"/>
              </a:rPr>
              <a:t>msdn.microsoft.com/en-us/magazine/cc163791.aspx</a:t>
            </a:r>
            <a:endParaRPr lang="en-US" dirty="0"/>
          </a:p>
        </p:txBody>
      </p:sp>
      <p:sp>
        <p:nvSpPr>
          <p:cNvPr id="10" name="Rechteck 9"/>
          <p:cNvSpPr/>
          <p:nvPr/>
        </p:nvSpPr>
        <p:spPr>
          <a:xfrm>
            <a:off x="3779912" y="2254102"/>
            <a:ext cx="1512168" cy="1587796"/>
          </a:xfrm>
          <a:prstGeom prst="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17108223"/>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PerfMon</a:t>
            </a:r>
            <a:endParaRPr lang="en-US" dirty="0"/>
          </a:p>
        </p:txBody>
      </p:sp>
      <p:pic>
        <p:nvPicPr>
          <p:cNvPr id="7" name="Inhaltsplatzhalter 6"/>
          <p:cNvPicPr>
            <a:picLocks noGrp="1" noChangeAspect="1"/>
          </p:cNvPicPr>
          <p:nvPr>
            <p:ph sz="quarter" idx="22"/>
          </p:nvPr>
        </p:nvPicPr>
        <p:blipFill>
          <a:blip r:embed="rId2"/>
          <a:stretch>
            <a:fillRect/>
          </a:stretch>
        </p:blipFill>
        <p:spPr>
          <a:xfrm>
            <a:off x="251520" y="339502"/>
            <a:ext cx="3528391" cy="2857705"/>
          </a:xfrm>
          <a:prstGeom prst="rect">
            <a:avLst/>
          </a:prstGeom>
        </p:spPr>
      </p:pic>
      <p:sp>
        <p:nvSpPr>
          <p:cNvPr id="4" name="Textplatzhalter 3"/>
          <p:cNvSpPr>
            <a:spLocks noGrp="1"/>
          </p:cNvSpPr>
          <p:nvPr>
            <p:ph type="body" sz="quarter" idx="23"/>
          </p:nvPr>
        </p:nvSpPr>
        <p:spPr/>
        <p:txBody>
          <a:bodyPr/>
          <a:lstStyle/>
          <a:p>
            <a:r>
              <a:rPr lang="en-US" dirty="0" smtClean="0"/>
              <a:t>Collect JIT data with </a:t>
            </a:r>
            <a:r>
              <a:rPr lang="en-US" dirty="0" err="1" smtClean="0"/>
              <a:t>PerfMon</a:t>
            </a:r>
            <a:endParaRPr lang="en-US" dirty="0"/>
          </a:p>
        </p:txBody>
      </p:sp>
      <p:sp>
        <p:nvSpPr>
          <p:cNvPr id="5" name="Textplatzhalter 4"/>
          <p:cNvSpPr>
            <a:spLocks noGrp="1"/>
          </p:cNvSpPr>
          <p:nvPr>
            <p:ph type="body" sz="quarter" idx="24"/>
          </p:nvPr>
        </p:nvSpPr>
        <p:spPr/>
        <p:txBody>
          <a:bodyPr/>
          <a:lstStyle/>
          <a:p>
            <a:endParaRPr lang="en-US"/>
          </a:p>
        </p:txBody>
      </p:sp>
      <p:sp>
        <p:nvSpPr>
          <p:cNvPr id="6" name="Textplatzhalter 5"/>
          <p:cNvSpPr>
            <a:spLocks noGrp="1"/>
          </p:cNvSpPr>
          <p:nvPr>
            <p:ph type="body" sz="quarter" idx="25"/>
          </p:nvPr>
        </p:nvSpPr>
        <p:spPr/>
        <p:txBody>
          <a:bodyPr/>
          <a:lstStyle/>
          <a:p>
            <a:endParaRPr lang="en-US"/>
          </a:p>
        </p:txBody>
      </p:sp>
      <p:pic>
        <p:nvPicPr>
          <p:cNvPr id="8" name="Grafik 7"/>
          <p:cNvPicPr>
            <a:picLocks noChangeAspect="1"/>
          </p:cNvPicPr>
          <p:nvPr/>
        </p:nvPicPr>
        <p:blipFill>
          <a:blip r:embed="rId3"/>
          <a:stretch>
            <a:fillRect/>
          </a:stretch>
        </p:blipFill>
        <p:spPr>
          <a:xfrm>
            <a:off x="2267744" y="2931790"/>
            <a:ext cx="4381275" cy="1604632"/>
          </a:xfrm>
          <a:prstGeom prst="rect">
            <a:avLst/>
          </a:prstGeom>
        </p:spPr>
      </p:pic>
    </p:spTree>
    <p:extLst>
      <p:ext uri="{BB962C8B-B14F-4D97-AF65-F5344CB8AC3E}">
        <p14:creationId xmlns:p14="http://schemas.microsoft.com/office/powerpoint/2010/main" val="1910486393"/>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JIT Analysis</a:t>
            </a:r>
            <a:endParaRPr lang="en-US" dirty="0"/>
          </a:p>
        </p:txBody>
      </p:sp>
      <p:pic>
        <p:nvPicPr>
          <p:cNvPr id="9" name="Inhaltsplatzhalter 8"/>
          <p:cNvPicPr>
            <a:picLocks noGrp="1" noChangeAspect="1"/>
          </p:cNvPicPr>
          <p:nvPr>
            <p:ph sz="quarter" idx="22"/>
          </p:nvPr>
        </p:nvPicPr>
        <p:blipFill>
          <a:blip r:embed="rId2"/>
          <a:stretch>
            <a:fillRect/>
          </a:stretch>
        </p:blipFill>
        <p:spPr>
          <a:xfrm>
            <a:off x="179512" y="185166"/>
            <a:ext cx="2808312" cy="3672408"/>
          </a:xfrm>
          <a:prstGeom prst="rect">
            <a:avLst/>
          </a:prstGeom>
        </p:spPr>
      </p:pic>
      <p:sp>
        <p:nvSpPr>
          <p:cNvPr id="4" name="Textplatzhalter 3"/>
          <p:cNvSpPr>
            <a:spLocks noGrp="1"/>
          </p:cNvSpPr>
          <p:nvPr>
            <p:ph type="body" sz="quarter" idx="23"/>
          </p:nvPr>
        </p:nvSpPr>
        <p:spPr/>
        <p:txBody>
          <a:bodyPr/>
          <a:lstStyle/>
          <a:p>
            <a:r>
              <a:rPr lang="en-US" dirty="0" err="1" smtClean="0"/>
              <a:t>PerfView</a:t>
            </a:r>
            <a:endParaRPr lang="en-US" dirty="0"/>
          </a:p>
        </p:txBody>
      </p:sp>
      <p:sp>
        <p:nvSpPr>
          <p:cNvPr id="5" name="Textplatzhalter 4"/>
          <p:cNvSpPr>
            <a:spLocks noGrp="1"/>
          </p:cNvSpPr>
          <p:nvPr>
            <p:ph type="body" sz="quarter" idx="24"/>
          </p:nvPr>
        </p:nvSpPr>
        <p:spPr/>
        <p:txBody>
          <a:bodyPr/>
          <a:lstStyle/>
          <a:p>
            <a:endParaRPr lang="en-US"/>
          </a:p>
        </p:txBody>
      </p:sp>
      <p:sp>
        <p:nvSpPr>
          <p:cNvPr id="6" name="Textplatzhalter 5"/>
          <p:cNvSpPr>
            <a:spLocks noGrp="1"/>
          </p:cNvSpPr>
          <p:nvPr>
            <p:ph type="body" sz="quarter" idx="25"/>
          </p:nvPr>
        </p:nvSpPr>
        <p:spPr/>
        <p:txBody>
          <a:bodyPr/>
          <a:lstStyle/>
          <a:p>
            <a:endParaRPr lang="en-US"/>
          </a:p>
        </p:txBody>
      </p:sp>
      <p:pic>
        <p:nvPicPr>
          <p:cNvPr id="10" name="Grafik 9"/>
          <p:cNvPicPr>
            <a:picLocks noChangeAspect="1"/>
          </p:cNvPicPr>
          <p:nvPr/>
        </p:nvPicPr>
        <p:blipFill>
          <a:blip r:embed="rId3"/>
          <a:stretch>
            <a:fillRect/>
          </a:stretch>
        </p:blipFill>
        <p:spPr>
          <a:xfrm>
            <a:off x="2267744" y="1524766"/>
            <a:ext cx="5562863" cy="3398768"/>
          </a:xfrm>
          <a:prstGeom prst="rect">
            <a:avLst/>
          </a:prstGeom>
        </p:spPr>
      </p:pic>
    </p:spTree>
    <p:extLst>
      <p:ext uri="{BB962C8B-B14F-4D97-AF65-F5344CB8AC3E}">
        <p14:creationId xmlns:p14="http://schemas.microsoft.com/office/powerpoint/2010/main" val="3926620021"/>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NGEN – Native Image Generator</a:t>
            </a:r>
            <a:endParaRPr lang="en-US" dirty="0"/>
          </a:p>
        </p:txBody>
      </p:sp>
      <p:sp>
        <p:nvSpPr>
          <p:cNvPr id="3" name="Inhaltsplatzhalter 2"/>
          <p:cNvSpPr>
            <a:spLocks noGrp="1"/>
          </p:cNvSpPr>
          <p:nvPr>
            <p:ph sz="quarter" idx="12"/>
          </p:nvPr>
        </p:nvSpPr>
        <p:spPr/>
        <p:txBody>
          <a:bodyPr/>
          <a:lstStyle/>
          <a:p>
            <a:r>
              <a:rPr lang="en-US" dirty="0"/>
              <a:t>Generates native images for assembly and dependencies</a:t>
            </a:r>
          </a:p>
          <a:p>
            <a:pPr lvl="1"/>
            <a:r>
              <a:rPr lang="en-US" dirty="0"/>
              <a:t>Reference counting</a:t>
            </a:r>
          </a:p>
          <a:p>
            <a:r>
              <a:rPr lang="en-US" dirty="0" smtClean="0"/>
              <a:t>Advantages</a:t>
            </a:r>
          </a:p>
          <a:p>
            <a:pPr lvl="1"/>
            <a:r>
              <a:rPr lang="en-US" dirty="0" smtClean="0"/>
              <a:t>Better startup time (no </a:t>
            </a:r>
            <a:r>
              <a:rPr lang="en-US" dirty="0" err="1" smtClean="0"/>
              <a:t>JITing</a:t>
            </a:r>
            <a:r>
              <a:rPr lang="en-US" dirty="0" smtClean="0"/>
              <a:t>, faster assembly loading)</a:t>
            </a:r>
          </a:p>
          <a:p>
            <a:pPr lvl="1"/>
            <a:r>
              <a:rPr lang="en-US" dirty="0" smtClean="0"/>
              <a:t>Smaller memory footprint (code sharing between processes, important in RDS scenarios)</a:t>
            </a:r>
          </a:p>
          <a:p>
            <a:r>
              <a:rPr lang="en-US" dirty="0" smtClean="0"/>
              <a:t>Disadvantages</a:t>
            </a:r>
          </a:p>
          <a:p>
            <a:pPr lvl="1"/>
            <a:r>
              <a:rPr lang="en-US" dirty="0" smtClean="0"/>
              <a:t>NGEN has to be called (also for updates) – requires installer (incl. admin privileges)</a:t>
            </a:r>
          </a:p>
          <a:p>
            <a:pPr lvl="1"/>
            <a:r>
              <a:rPr lang="en-US" dirty="0" smtClean="0"/>
              <a:t>NGEN takes time (longer install time)</a:t>
            </a:r>
          </a:p>
          <a:p>
            <a:pPr lvl="1"/>
            <a:r>
              <a:rPr lang="en-US" dirty="0" smtClean="0"/>
              <a:t>NGEN images are larger on disk</a:t>
            </a:r>
          </a:p>
          <a:p>
            <a:pPr lvl="1"/>
            <a:r>
              <a:rPr lang="en-US" dirty="0" smtClean="0"/>
              <a:t>Native code slightly less performant than </a:t>
            </a:r>
            <a:r>
              <a:rPr lang="en-US" dirty="0" err="1" smtClean="0"/>
              <a:t>JIT’ed</a:t>
            </a:r>
            <a:r>
              <a:rPr lang="en-US" dirty="0" smtClean="0"/>
              <a:t> code</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08987657"/>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NGEN</a:t>
            </a:r>
            <a:endParaRPr lang="en-US" dirty="0"/>
          </a:p>
        </p:txBody>
      </p:sp>
      <p:sp>
        <p:nvSpPr>
          <p:cNvPr id="6" name="Inhaltsplatzhalter 5"/>
          <p:cNvSpPr>
            <a:spLocks noGrp="1"/>
          </p:cNvSpPr>
          <p:nvPr>
            <p:ph sz="quarter" idx="22"/>
          </p:nvPr>
        </p:nvSpPr>
        <p:spPr/>
        <p:txBody>
          <a:bodyPr/>
          <a:lstStyle/>
          <a:p>
            <a:r>
              <a:rPr lang="en-US" dirty="0" smtClean="0"/>
              <a:t># Display </a:t>
            </a:r>
            <a:r>
              <a:rPr lang="en-US" dirty="0" err="1" smtClean="0"/>
              <a:t>NGEN’ed</a:t>
            </a:r>
            <a:r>
              <a:rPr lang="en-US" dirty="0" smtClean="0"/>
              <a:t> images</a:t>
            </a:r>
          </a:p>
          <a:p>
            <a:r>
              <a:rPr lang="en-US" dirty="0" err="1" smtClean="0"/>
              <a:t>ngen</a:t>
            </a:r>
            <a:r>
              <a:rPr lang="en-US" dirty="0" smtClean="0"/>
              <a:t> display</a:t>
            </a:r>
          </a:p>
          <a:p>
            <a:endParaRPr lang="en-US" dirty="0"/>
          </a:p>
          <a:p>
            <a:r>
              <a:rPr lang="en-US" dirty="0" smtClean="0"/>
              <a:t># Install assembly</a:t>
            </a:r>
          </a:p>
          <a:p>
            <a:r>
              <a:rPr lang="en-US" dirty="0" err="1"/>
              <a:t>ngen</a:t>
            </a:r>
            <a:r>
              <a:rPr lang="en-US" dirty="0"/>
              <a:t> install </a:t>
            </a:r>
            <a:r>
              <a:rPr lang="en-US" dirty="0" smtClean="0"/>
              <a:t>StockTraderRI.exe</a:t>
            </a:r>
          </a:p>
          <a:p>
            <a:endParaRPr lang="en-US" dirty="0"/>
          </a:p>
          <a:p>
            <a:r>
              <a:rPr lang="en-US" dirty="0" smtClean="0"/>
              <a:t># Uninstall assembly</a:t>
            </a:r>
          </a:p>
          <a:p>
            <a:r>
              <a:rPr lang="en-US" dirty="0" err="1" smtClean="0"/>
              <a:t>ngen</a:t>
            </a:r>
            <a:r>
              <a:rPr lang="en-US" dirty="0" smtClean="0"/>
              <a:t> uninstall StockTraderRI.exe</a:t>
            </a:r>
          </a:p>
        </p:txBody>
      </p:sp>
      <p:sp>
        <p:nvSpPr>
          <p:cNvPr id="7" name="Textplatzhalter 6"/>
          <p:cNvSpPr>
            <a:spLocks noGrp="1"/>
          </p:cNvSpPr>
          <p:nvPr>
            <p:ph type="body" sz="quarter" idx="23"/>
          </p:nvPr>
        </p:nvSpPr>
        <p:spPr/>
        <p:txBody>
          <a:bodyPr/>
          <a:lstStyle/>
          <a:p>
            <a:r>
              <a:rPr lang="en-US" dirty="0" smtClean="0"/>
              <a:t>Ahead-of-time Compilation</a:t>
            </a:r>
            <a:endParaRPr lang="en-US" dirty="0"/>
          </a:p>
        </p:txBody>
      </p:sp>
      <p:sp>
        <p:nvSpPr>
          <p:cNvPr id="8" name="Textplatzhalter 7"/>
          <p:cNvSpPr>
            <a:spLocks noGrp="1"/>
          </p:cNvSpPr>
          <p:nvPr>
            <p:ph type="body" sz="quarter" idx="24"/>
          </p:nvPr>
        </p:nvSpPr>
        <p:spPr/>
        <p:txBody>
          <a:bodyPr/>
          <a:lstStyle/>
          <a:p>
            <a:r>
              <a:rPr lang="en-US" dirty="0" smtClean="0"/>
              <a:t>Note </a:t>
            </a:r>
            <a:r>
              <a:rPr lang="en-US" dirty="0"/>
              <a:t>that it is </a:t>
            </a:r>
            <a:r>
              <a:rPr lang="en-US" dirty="0">
                <a:solidFill>
                  <a:srgbClr val="00B050"/>
                </a:solidFill>
              </a:rPr>
              <a:t>important</a:t>
            </a:r>
            <a:r>
              <a:rPr lang="en-US" dirty="0"/>
              <a:t> to use the correct version of </a:t>
            </a:r>
            <a:r>
              <a:rPr lang="en-US" dirty="0">
                <a:hlinkClick r:id="rId2"/>
              </a:rPr>
              <a:t>NGEN</a:t>
            </a:r>
            <a:endParaRPr lang="en-US" dirty="0"/>
          </a:p>
          <a:p>
            <a:pPr lvl="1"/>
            <a:r>
              <a:rPr lang="en-US" dirty="0" smtClean="0"/>
              <a:t>64bit: c</a:t>
            </a:r>
            <a:r>
              <a:rPr lang="en-US" dirty="0"/>
              <a:t>:\Windows\Microsoft.NET\</a:t>
            </a:r>
            <a:r>
              <a:rPr lang="en-US" dirty="0">
                <a:solidFill>
                  <a:srgbClr val="00B050"/>
                </a:solidFill>
              </a:rPr>
              <a:t>Framework64</a:t>
            </a:r>
            <a:r>
              <a:rPr lang="en-US" dirty="0"/>
              <a:t>\v4.0.30319\</a:t>
            </a:r>
          </a:p>
          <a:p>
            <a:pPr lvl="1"/>
            <a:r>
              <a:rPr lang="en-US" dirty="0"/>
              <a:t>32bit: C:\Windows\Microsoft.NET\</a:t>
            </a:r>
            <a:r>
              <a:rPr lang="en-US" dirty="0">
                <a:solidFill>
                  <a:srgbClr val="00B050"/>
                </a:solidFill>
              </a:rPr>
              <a:t>Framework</a:t>
            </a:r>
            <a:r>
              <a:rPr lang="en-US" dirty="0"/>
              <a:t>\v4.0.30319</a:t>
            </a:r>
            <a:r>
              <a:rPr lang="en-US" dirty="0" smtClean="0"/>
              <a:t>\</a:t>
            </a:r>
            <a:endParaRPr lang="en-US" dirty="0"/>
          </a:p>
        </p:txBody>
      </p:sp>
      <p:sp>
        <p:nvSpPr>
          <p:cNvPr id="9" name="Textplatzhalter 8"/>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778772893"/>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NGEN</a:t>
            </a:r>
            <a:endParaRPr lang="en-US" dirty="0"/>
          </a:p>
        </p:txBody>
      </p:sp>
      <p:sp>
        <p:nvSpPr>
          <p:cNvPr id="6" name="Inhaltsplatzhalter 5"/>
          <p:cNvSpPr>
            <a:spLocks noGrp="1"/>
          </p:cNvSpPr>
          <p:nvPr>
            <p:ph sz="quarter" idx="22"/>
          </p:nvPr>
        </p:nvSpPr>
        <p:spPr/>
        <p:txBody>
          <a:bodyPr/>
          <a:lstStyle/>
          <a:p>
            <a:r>
              <a:rPr lang="en-US" sz="600" dirty="0"/>
              <a:t>c:\Windows\Microsoft.NET\Framework64\v4.0.30319\ngen install StockTraderRI.exe</a:t>
            </a:r>
          </a:p>
          <a:p>
            <a:r>
              <a:rPr lang="en-US" sz="600" dirty="0"/>
              <a:t>c:\Windows\Microsoft.NET\Framework64\v4.0.30319\ngen install Microsoft.Practices.EnterpriseLibrary.Common.dll</a:t>
            </a:r>
          </a:p>
          <a:p>
            <a:r>
              <a:rPr lang="en-US" sz="600" dirty="0"/>
              <a:t>c:\Windows\Microsoft.NET\Framework64\v4.0.30319\ngen install Microsoft.Practices.EnterpriseLibrary.ExceptionHandling.dll</a:t>
            </a:r>
          </a:p>
          <a:p>
            <a:r>
              <a:rPr lang="en-US" sz="600" dirty="0"/>
              <a:t>c:\Windows\Microsoft.NET\Framework64\v4.0.30319\ngen install Microsoft.Practices.EnterpriseLibrary.Logging.dll</a:t>
            </a:r>
          </a:p>
          <a:p>
            <a:r>
              <a:rPr lang="en-US" sz="600" dirty="0"/>
              <a:t>c:\Windows\Microsoft.NET\Framework64\v4.0.30319\ngen install Microsoft.Practices.Prism.Composition.dll</a:t>
            </a:r>
          </a:p>
          <a:p>
            <a:r>
              <a:rPr lang="en-US" sz="600" dirty="0"/>
              <a:t>c:\Windows\Microsoft.NET\Framework64\v4.0.30319\ngen install Microsoft.Practices.Prism.Interactivity.dll</a:t>
            </a:r>
          </a:p>
          <a:p>
            <a:r>
              <a:rPr lang="en-US" sz="600" dirty="0"/>
              <a:t>c:\Windows\Microsoft.NET\Framework64\v4.0.30319\ngen install Microsoft.Practices.Prism.MefExtensions.dll</a:t>
            </a:r>
          </a:p>
          <a:p>
            <a:r>
              <a:rPr lang="en-US" sz="600" dirty="0"/>
              <a:t>c:\Windows\Microsoft.NET\Framework64\v4.0.30319\ngen install Microsoft.Practices.Prism.Mvvm.Desktop.dll</a:t>
            </a:r>
          </a:p>
          <a:p>
            <a:r>
              <a:rPr lang="en-US" sz="600" dirty="0"/>
              <a:t>c:\Windows\Microsoft.NET\Framework64\v4.0.30319\ngen install Microsoft.Practices.Prism.Mvvm.dll</a:t>
            </a:r>
          </a:p>
          <a:p>
            <a:r>
              <a:rPr lang="en-US" sz="600" dirty="0"/>
              <a:t>c:\Windows\Microsoft.NET\Framework64\v4.0.30319\ngen install Microsoft.Practices.Prism.PubSubEvents.dll</a:t>
            </a:r>
          </a:p>
          <a:p>
            <a:r>
              <a:rPr lang="en-US" sz="600" dirty="0"/>
              <a:t>c:\Windows\Microsoft.NET\Framework64\v4.0.30319\ngen install Microsoft.Practices.Prism.SharedInterfaces.dll</a:t>
            </a:r>
          </a:p>
          <a:p>
            <a:r>
              <a:rPr lang="en-US" sz="600" dirty="0"/>
              <a:t>c:\Windows\Microsoft.NET\Framework64\v4.0.30319\ngen install Microsoft.Practices.ServiceLocation.dll</a:t>
            </a:r>
          </a:p>
          <a:p>
            <a:r>
              <a:rPr lang="en-US" sz="600" dirty="0"/>
              <a:t>c:\Windows\Microsoft.NET\Framework64\v4.0.30319\ngen install StockTraderRI.ChartControls.dll</a:t>
            </a:r>
          </a:p>
          <a:p>
            <a:r>
              <a:rPr lang="en-US" sz="600" dirty="0"/>
              <a:t>c:\Windows\Microsoft.NET\Framework64\v4.0.30319\ngen install StockTraderRI.Infrastructure.dll</a:t>
            </a:r>
          </a:p>
          <a:p>
            <a:r>
              <a:rPr lang="en-US" sz="600" dirty="0"/>
              <a:t>c:\Windows\Microsoft.NET\Framework64\v4.0.30319\ngen install StockTraderRI.Modules.Market.dll</a:t>
            </a:r>
          </a:p>
          <a:p>
            <a:r>
              <a:rPr lang="en-US" sz="600" dirty="0"/>
              <a:t>c:\Windows\Microsoft.NET\Framework64\v4.0.30319\ngen install StockTraderRI.Modules.News.dll</a:t>
            </a:r>
          </a:p>
          <a:p>
            <a:r>
              <a:rPr lang="en-US" sz="600" dirty="0"/>
              <a:t>c:\Windows\Microsoft.NET\Framework64\v4.0.30319\ngen install StockTraderRI.Modules.Position.dll</a:t>
            </a:r>
          </a:p>
          <a:p>
            <a:r>
              <a:rPr lang="en-US" sz="600" dirty="0"/>
              <a:t>c:\Windows\Microsoft.NET\Framework64\v4.0.30319\ngen install </a:t>
            </a:r>
            <a:r>
              <a:rPr lang="en-US" sz="600" dirty="0" smtClean="0"/>
              <a:t>StockTraderRI.Modules.Watch.dll</a:t>
            </a:r>
          </a:p>
          <a:p>
            <a:endParaRPr lang="en-US" sz="600" dirty="0" smtClean="0"/>
          </a:p>
          <a:p>
            <a:endParaRPr lang="en-US" sz="600" dirty="0"/>
          </a:p>
          <a:p>
            <a:endParaRPr lang="en-US" sz="600" dirty="0" smtClean="0"/>
          </a:p>
          <a:p>
            <a:endParaRPr lang="en-US" sz="600" dirty="0"/>
          </a:p>
          <a:p>
            <a:r>
              <a:rPr lang="en-US" sz="600" dirty="0"/>
              <a:t>c:\Windows\Microsoft.NET\Framework64\v4.0.30319\ngen uninstall StockTraderRI.exe</a:t>
            </a:r>
          </a:p>
          <a:p>
            <a:r>
              <a:rPr lang="en-US" sz="600" dirty="0"/>
              <a:t>c:\Windows\Microsoft.NET\Framework64\v4.0.30319\ngen uninstall Microsoft.Practices.EnterpriseLibrary.Common.dll</a:t>
            </a:r>
          </a:p>
          <a:p>
            <a:r>
              <a:rPr lang="en-US" sz="600" dirty="0"/>
              <a:t>c:\Windows\Microsoft.NET\Framework64\v4.0.30319\ngen uninstall Microsoft.Practices.EnterpriseLibrary.ExceptionHandling.dll</a:t>
            </a:r>
          </a:p>
          <a:p>
            <a:r>
              <a:rPr lang="en-US" sz="600" dirty="0"/>
              <a:t>c:\Windows\Microsoft.NET\Framework64\v4.0.30319\ngen uninstall Microsoft.Practices.EnterpriseLibrary.Logging.dll</a:t>
            </a:r>
          </a:p>
          <a:p>
            <a:r>
              <a:rPr lang="en-US" sz="600" dirty="0"/>
              <a:t>c:\Windows\Microsoft.NET\Framework64\v4.0.30319\ngen uninstall Microsoft.Practices.Prism.Composition.dll</a:t>
            </a:r>
          </a:p>
          <a:p>
            <a:r>
              <a:rPr lang="en-US" sz="600" dirty="0"/>
              <a:t>c:\Windows\Microsoft.NET\Framework64\v4.0.30319\ngen uninstall Microsoft.Practices.Prism.Interactivity.dll</a:t>
            </a:r>
          </a:p>
          <a:p>
            <a:r>
              <a:rPr lang="en-US" sz="600" dirty="0"/>
              <a:t>c:\Windows\Microsoft.NET\Framework64\v4.0.30319\ngen uninstall Microsoft.Practices.Prism.MefExtensions.dll</a:t>
            </a:r>
          </a:p>
          <a:p>
            <a:r>
              <a:rPr lang="en-US" sz="600" dirty="0"/>
              <a:t>c:\Windows\Microsoft.NET\Framework64\v4.0.30319\ngen uninstall Microsoft.Practices.Prism.Mvvm.Desktop.dll</a:t>
            </a:r>
          </a:p>
          <a:p>
            <a:r>
              <a:rPr lang="en-US" sz="600" dirty="0"/>
              <a:t>c:\Windows\Microsoft.NET\Framework64\v4.0.30319\ngen uninstall Microsoft.Practices.Prism.Mvvm.dll</a:t>
            </a:r>
          </a:p>
          <a:p>
            <a:r>
              <a:rPr lang="en-US" sz="600" dirty="0"/>
              <a:t>c:\Windows\Microsoft.NET\Framework64\v4.0.30319\ngen uninstall Microsoft.Practices.Prism.PubSubEvents.dll</a:t>
            </a:r>
          </a:p>
          <a:p>
            <a:r>
              <a:rPr lang="en-US" sz="600" dirty="0"/>
              <a:t>c:\Windows\Microsoft.NET\Framework64\v4.0.30319\ngen uninstall Microsoft.Practices.Prism.SharedInterfaces.dll</a:t>
            </a:r>
          </a:p>
          <a:p>
            <a:r>
              <a:rPr lang="en-US" sz="600" dirty="0"/>
              <a:t>c:\Windows\Microsoft.NET\Framework64\v4.0.30319\ngen uninstall Microsoft.Practices.ServiceLocation.dll</a:t>
            </a:r>
          </a:p>
          <a:p>
            <a:r>
              <a:rPr lang="en-US" sz="600" dirty="0"/>
              <a:t>c:\Windows\Microsoft.NET\Framework64\v4.0.30319\ngen uninstall StockTraderRI.ChartControls.dll</a:t>
            </a:r>
          </a:p>
          <a:p>
            <a:r>
              <a:rPr lang="en-US" sz="600" dirty="0"/>
              <a:t>c:\Windows\Microsoft.NET\Framework64\v4.0.30319\ngen uninstall StockTraderRI.Infrastructure.dll</a:t>
            </a:r>
          </a:p>
          <a:p>
            <a:r>
              <a:rPr lang="en-US" sz="600" dirty="0"/>
              <a:t>c:\Windows\Microsoft.NET\Framework64\v4.0.30319\ngen uninstall StockTraderRI.Modules.Market.dll</a:t>
            </a:r>
          </a:p>
          <a:p>
            <a:r>
              <a:rPr lang="en-US" sz="600" dirty="0"/>
              <a:t>c:\Windows\Microsoft.NET\Framework64\v4.0.30319\ngen uninstall StockTraderRI.Modules.News.dll</a:t>
            </a:r>
          </a:p>
          <a:p>
            <a:r>
              <a:rPr lang="en-US" sz="600" dirty="0"/>
              <a:t>c:\Windows\Microsoft.NET\Framework64\v4.0.30319\ngen uninstall StockTraderRI.Modules.Position.dll</a:t>
            </a:r>
          </a:p>
          <a:p>
            <a:r>
              <a:rPr lang="en-US" sz="600" dirty="0"/>
              <a:t>c:\Windows\Microsoft.NET\Framework64\v4.0.30319\ngen uninstall StockTraderRI.Modules.Watch.dll</a:t>
            </a:r>
          </a:p>
          <a:p>
            <a:endParaRPr lang="en-US" sz="600" dirty="0"/>
          </a:p>
        </p:txBody>
      </p:sp>
      <p:sp>
        <p:nvSpPr>
          <p:cNvPr id="7" name="Textplatzhalter 6"/>
          <p:cNvSpPr>
            <a:spLocks noGrp="1"/>
          </p:cNvSpPr>
          <p:nvPr>
            <p:ph type="body" sz="quarter" idx="23"/>
          </p:nvPr>
        </p:nvSpPr>
        <p:spPr/>
        <p:txBody>
          <a:bodyPr/>
          <a:lstStyle/>
          <a:p>
            <a:r>
              <a:rPr lang="en-US" dirty="0" smtClean="0"/>
              <a:t>Sample Script (Hidden Slide)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607443675"/>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NGEN/JIT Tips</a:t>
            </a:r>
            <a:endParaRPr lang="en-US" dirty="0"/>
          </a:p>
        </p:txBody>
      </p:sp>
      <p:sp>
        <p:nvSpPr>
          <p:cNvPr id="8" name="Inhaltsplatzhalter 7"/>
          <p:cNvSpPr>
            <a:spLocks noGrp="1"/>
          </p:cNvSpPr>
          <p:nvPr>
            <p:ph sz="quarter" idx="12"/>
          </p:nvPr>
        </p:nvSpPr>
        <p:spPr/>
        <p:txBody>
          <a:bodyPr/>
          <a:lstStyle/>
          <a:p>
            <a:r>
              <a:rPr lang="en-US" dirty="0" smtClean="0"/>
              <a:t>WiX installer framework supports </a:t>
            </a:r>
            <a:r>
              <a:rPr lang="en-US" dirty="0" err="1" smtClean="0"/>
              <a:t>NGEN’ing</a:t>
            </a:r>
            <a:endParaRPr lang="en-US" dirty="0"/>
          </a:p>
          <a:p>
            <a:pPr lvl="1"/>
            <a:r>
              <a:rPr lang="en-US" dirty="0">
                <a:hlinkClick r:id="rId2"/>
              </a:rPr>
              <a:t>How To: </a:t>
            </a:r>
            <a:r>
              <a:rPr lang="en-US" dirty="0" err="1">
                <a:hlinkClick r:id="rId2"/>
              </a:rPr>
              <a:t>NGen</a:t>
            </a:r>
            <a:r>
              <a:rPr lang="en-US" dirty="0">
                <a:hlinkClick r:id="rId2"/>
              </a:rPr>
              <a:t> Managed Assemblies During </a:t>
            </a:r>
            <a:r>
              <a:rPr lang="en-US" dirty="0" smtClean="0">
                <a:hlinkClick r:id="rId2"/>
              </a:rPr>
              <a:t>Installation</a:t>
            </a:r>
            <a:endParaRPr lang="en-US" dirty="0" smtClean="0"/>
          </a:p>
          <a:p>
            <a:r>
              <a:rPr lang="en-US" dirty="0" smtClean="0"/>
              <a:t>Further optimization with </a:t>
            </a:r>
            <a:r>
              <a:rPr lang="en-US" dirty="0" smtClean="0">
                <a:hlinkClick r:id="rId3"/>
              </a:rPr>
              <a:t>MPGO</a:t>
            </a:r>
            <a:r>
              <a:rPr lang="en-US" dirty="0" smtClean="0"/>
              <a:t> (.NET 4.5)</a:t>
            </a:r>
          </a:p>
          <a:p>
            <a:pPr lvl="1"/>
            <a:r>
              <a:rPr lang="en-US" dirty="0"/>
              <a:t>Managed Profile Guided Optimization </a:t>
            </a:r>
            <a:r>
              <a:rPr lang="en-US" dirty="0" smtClean="0"/>
              <a:t>Tool</a:t>
            </a:r>
          </a:p>
          <a:p>
            <a:pPr lvl="1"/>
            <a:r>
              <a:rPr lang="en-US" dirty="0" smtClean="0"/>
              <a:t>Generate profile data consumed by NGEN to optimize native images (disk layout)</a:t>
            </a:r>
          </a:p>
          <a:p>
            <a:r>
              <a:rPr lang="en-US" dirty="0" smtClean="0"/>
              <a:t>Opt-in to background JIT (.NET 4.5)</a:t>
            </a:r>
          </a:p>
          <a:p>
            <a:pPr lvl="1"/>
            <a:r>
              <a:rPr lang="en-US" dirty="0" smtClean="0"/>
              <a:t>Use </a:t>
            </a:r>
            <a:r>
              <a:rPr lang="en-US" dirty="0" err="1" smtClean="0">
                <a:hlinkClick r:id="rId4"/>
              </a:rPr>
              <a:t>System.Runtime.ProfileOptimization</a:t>
            </a:r>
            <a:r>
              <a:rPr lang="en-US" dirty="0" smtClean="0"/>
              <a:t> class</a:t>
            </a:r>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33955156"/>
      </p:ext>
    </p:extLst>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Garbage Collector</a:t>
            </a:r>
            <a:endParaRPr lang="en-US" dirty="0"/>
          </a:p>
        </p:txBody>
      </p:sp>
      <p:sp>
        <p:nvSpPr>
          <p:cNvPr id="3" name="Textplatzhalter 2"/>
          <p:cNvSpPr>
            <a:spLocks noGrp="1"/>
          </p:cNvSpPr>
          <p:nvPr>
            <p:ph type="body" sz="quarter" idx="25"/>
          </p:nvPr>
        </p:nvSpPr>
        <p:spPr/>
        <p:txBody>
          <a:bodyPr/>
          <a:lstStyle/>
          <a:p>
            <a:r>
              <a:rPr lang="en-US" dirty="0" smtClean="0"/>
              <a:t>How memory management influences performance</a:t>
            </a:r>
            <a:endParaRPr lang="en-US" dirty="0"/>
          </a:p>
        </p:txBody>
      </p:sp>
    </p:spTree>
    <p:extLst>
      <p:ext uri="{BB962C8B-B14F-4D97-AF65-F5344CB8AC3E}">
        <p14:creationId xmlns:p14="http://schemas.microsoft.com/office/powerpoint/2010/main" val="361411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Anti-Patterns</a:t>
            </a:r>
            <a:endParaRPr lang="en-US" dirty="0"/>
          </a:p>
        </p:txBody>
      </p:sp>
      <p:sp>
        <p:nvSpPr>
          <p:cNvPr id="3" name="Textplatzhalter 2"/>
          <p:cNvSpPr>
            <a:spLocks noGrp="1"/>
          </p:cNvSpPr>
          <p:nvPr>
            <p:ph type="body" sz="quarter" idx="25"/>
          </p:nvPr>
        </p:nvSpPr>
        <p:spPr/>
        <p:txBody>
          <a:bodyPr/>
          <a:lstStyle/>
          <a:p>
            <a:r>
              <a:rPr lang="en-US" dirty="0" smtClean="0"/>
              <a:t>How to ruin every optimization project</a:t>
            </a:r>
            <a:endParaRPr lang="en-US" dirty="0"/>
          </a:p>
        </p:txBody>
      </p:sp>
    </p:spTree>
    <p:extLst>
      <p:ext uri="{BB962C8B-B14F-4D97-AF65-F5344CB8AC3E}">
        <p14:creationId xmlns:p14="http://schemas.microsoft.com/office/powerpoint/2010/main" val="398484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CLR Memory Management</a:t>
            </a:r>
            <a:endParaRPr lang="en-US" dirty="0"/>
          </a:p>
        </p:txBody>
      </p:sp>
      <p:sp>
        <p:nvSpPr>
          <p:cNvPr id="5" name="Inhaltsplatzhalter 4"/>
          <p:cNvSpPr>
            <a:spLocks noGrp="1"/>
          </p:cNvSpPr>
          <p:nvPr>
            <p:ph sz="quarter" idx="12"/>
          </p:nvPr>
        </p:nvSpPr>
        <p:spPr/>
        <p:txBody>
          <a:bodyPr/>
          <a:lstStyle/>
          <a:p>
            <a:r>
              <a:rPr lang="en-US" dirty="0" smtClean="0"/>
              <a:t>CLR is a stack-based runtime</a:t>
            </a:r>
          </a:p>
          <a:p>
            <a:pPr lvl="1"/>
            <a:r>
              <a:rPr lang="en-US" dirty="0" smtClean="0"/>
              <a:t>Value types</a:t>
            </a:r>
          </a:p>
          <a:p>
            <a:r>
              <a:rPr lang="en-US" dirty="0" smtClean="0"/>
              <a:t>Managed heap</a:t>
            </a:r>
          </a:p>
          <a:p>
            <a:pPr lvl="1"/>
            <a:r>
              <a:rPr lang="en-US" dirty="0" smtClean="0"/>
              <a:t>Managed by the CLR</a:t>
            </a:r>
          </a:p>
          <a:p>
            <a:pPr lvl="1"/>
            <a:r>
              <a:rPr lang="en-US" dirty="0" smtClean="0"/>
              <a:t>Allocating memory is usually very fast</a:t>
            </a:r>
          </a:p>
          <a:p>
            <a:pPr lvl="1"/>
            <a:r>
              <a:rPr lang="en-US" dirty="0" smtClean="0"/>
              <a:t>When necessary (e.g. thresholds, memory pressure, etc.), unreferenced memory is freed</a:t>
            </a:r>
          </a:p>
          <a:p>
            <a:r>
              <a:rPr lang="en-US" dirty="0" smtClean="0"/>
              <a:t>Generations of objects</a:t>
            </a:r>
          </a:p>
          <a:p>
            <a:pPr lvl="1"/>
            <a:r>
              <a:rPr lang="en-US" dirty="0" smtClean="0"/>
              <a:t>Gen 0, 1, and 2</a:t>
            </a:r>
          </a:p>
          <a:p>
            <a:pPr lvl="1"/>
            <a:r>
              <a:rPr lang="en-US" dirty="0" smtClean="0"/>
              <a:t>Large objects (&gt;85k bytes) are handled differently (large object heap)</a:t>
            </a:r>
          </a:p>
        </p:txBody>
      </p:sp>
      <p:sp>
        <p:nvSpPr>
          <p:cNvPr id="6" name="Textplatzhalter 5"/>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930176384"/>
      </p:ext>
    </p:extLst>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CLR Memory Management</a:t>
            </a:r>
            <a:endParaRPr lang="en-US" dirty="0"/>
          </a:p>
        </p:txBody>
      </p:sp>
      <p:sp>
        <p:nvSpPr>
          <p:cNvPr id="5" name="Inhaltsplatzhalter 4"/>
          <p:cNvSpPr>
            <a:spLocks noGrp="1"/>
          </p:cNvSpPr>
          <p:nvPr>
            <p:ph sz="quarter" idx="12"/>
          </p:nvPr>
        </p:nvSpPr>
        <p:spPr/>
        <p:txBody>
          <a:bodyPr/>
          <a:lstStyle/>
          <a:p>
            <a:r>
              <a:rPr lang="en-US" dirty="0" smtClean="0"/>
              <a:t>Different GC strategies</a:t>
            </a:r>
          </a:p>
          <a:p>
            <a:pPr lvl="1"/>
            <a:r>
              <a:rPr lang="en-US" dirty="0" smtClean="0"/>
              <a:t>Workstation (background) garbage collection</a:t>
            </a:r>
          </a:p>
          <a:p>
            <a:pPr lvl="1"/>
            <a:r>
              <a:rPr lang="en-US" dirty="0" smtClean="0"/>
              <a:t>Server garbage collection (optimized for throughput)</a:t>
            </a:r>
          </a:p>
          <a:p>
            <a:pPr lvl="1"/>
            <a:r>
              <a:rPr lang="en-US" dirty="0" smtClean="0"/>
              <a:t>Choose via </a:t>
            </a:r>
            <a:r>
              <a:rPr lang="en-US" dirty="0" err="1" smtClean="0">
                <a:hlinkClick r:id="rId2"/>
              </a:rPr>
              <a:t>config</a:t>
            </a:r>
            <a:r>
              <a:rPr lang="en-US" dirty="0" smtClean="0">
                <a:hlinkClick r:id="rId2"/>
              </a:rPr>
              <a:t> setting</a:t>
            </a:r>
            <a:endParaRPr lang="en-US" dirty="0" smtClean="0"/>
          </a:p>
          <a:p>
            <a:r>
              <a:rPr lang="en-US" dirty="0"/>
              <a:t>Concurrent collection for Gen 2 collections</a:t>
            </a:r>
          </a:p>
          <a:p>
            <a:pPr lvl="1"/>
            <a:r>
              <a:rPr lang="en-US" dirty="0" smtClean="0"/>
              <a:t>You can allocate small objects during Gen 2 collection</a:t>
            </a:r>
          </a:p>
          <a:p>
            <a:r>
              <a:rPr lang="en-US" dirty="0" smtClean="0"/>
              <a:t>Background GC</a:t>
            </a:r>
          </a:p>
          <a:p>
            <a:pPr lvl="1"/>
            <a:r>
              <a:rPr lang="en-US" dirty="0" smtClean="0"/>
              <a:t>For workstation in .NET &gt;= 4, for server in .NET &gt;= 4.5</a:t>
            </a:r>
          </a:p>
          <a:p>
            <a:pPr lvl="1"/>
            <a:r>
              <a:rPr lang="en-US" dirty="0" smtClean="0"/>
              <a:t>For details see </a:t>
            </a:r>
            <a:r>
              <a:rPr lang="en-US" dirty="0" smtClean="0">
                <a:hlinkClick r:id="rId3"/>
              </a:rPr>
              <a:t>MSDN</a:t>
            </a:r>
            <a:endParaRPr lang="en-US" dirty="0" smtClean="0"/>
          </a:p>
        </p:txBody>
      </p:sp>
      <p:sp>
        <p:nvSpPr>
          <p:cNvPr id="6" name="Textplatzhalter 5"/>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758392509"/>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Memory Management Tips</a:t>
            </a:r>
            <a:endParaRPr lang="en-US" dirty="0"/>
          </a:p>
        </p:txBody>
      </p:sp>
      <p:sp>
        <p:nvSpPr>
          <p:cNvPr id="3" name="Inhaltsplatzhalter 2"/>
          <p:cNvSpPr>
            <a:spLocks noGrp="1"/>
          </p:cNvSpPr>
          <p:nvPr>
            <p:ph sz="quarter" idx="12"/>
          </p:nvPr>
        </p:nvSpPr>
        <p:spPr/>
        <p:txBody>
          <a:bodyPr/>
          <a:lstStyle/>
          <a:p>
            <a:r>
              <a:rPr lang="en-US" dirty="0" smtClean="0"/>
              <a:t>Avoid allocating unnecessary memory</a:t>
            </a:r>
          </a:p>
          <a:p>
            <a:pPr lvl="1"/>
            <a:r>
              <a:rPr lang="en-US" dirty="0" smtClean="0"/>
              <a:t>This would raise GC pressure</a:t>
            </a:r>
          </a:p>
          <a:p>
            <a:pPr lvl="1"/>
            <a:r>
              <a:rPr lang="en-US" dirty="0" smtClean="0"/>
              <a:t>Consider </a:t>
            </a:r>
            <a:r>
              <a:rPr lang="en-US" dirty="0" smtClean="0">
                <a:hlinkClick r:id="rId2"/>
              </a:rPr>
              <a:t>weak references</a:t>
            </a:r>
            <a:r>
              <a:rPr lang="en-US" dirty="0" smtClean="0"/>
              <a:t> for large objects</a:t>
            </a:r>
          </a:p>
          <a:p>
            <a:r>
              <a:rPr lang="en-US" dirty="0" smtClean="0"/>
              <a:t>Reuse large objects</a:t>
            </a:r>
          </a:p>
          <a:p>
            <a:r>
              <a:rPr lang="en-US" dirty="0" smtClean="0"/>
              <a:t>Use memory </a:t>
            </a:r>
            <a:r>
              <a:rPr lang="en-US" dirty="0" err="1" smtClean="0"/>
              <a:t>perf</a:t>
            </a:r>
            <a:r>
              <a:rPr lang="en-US" dirty="0" smtClean="0"/>
              <a:t> counters for analysis</a:t>
            </a:r>
          </a:p>
          <a:p>
            <a:pPr lvl="1"/>
            <a:r>
              <a:rPr lang="en-US" dirty="0" smtClean="0"/>
              <a:t>See </a:t>
            </a:r>
            <a:r>
              <a:rPr lang="en-US" dirty="0" smtClean="0">
                <a:hlinkClick r:id="rId3"/>
              </a:rPr>
              <a:t>MSDN</a:t>
            </a:r>
            <a:r>
              <a:rPr lang="en-US" dirty="0" smtClean="0"/>
              <a:t> for details</a:t>
            </a:r>
          </a:p>
          <a:p>
            <a:r>
              <a:rPr lang="en-US" dirty="0" smtClean="0"/>
              <a:t>Be careful when inducing GC with </a:t>
            </a:r>
            <a:r>
              <a:rPr lang="en-US" i="1" dirty="0" err="1" smtClean="0">
                <a:hlinkClick r:id="rId4"/>
              </a:rPr>
              <a:t>GC.Collect</a:t>
            </a:r>
            <a:endParaRPr lang="en-US" i="1" dirty="0" smtClean="0"/>
          </a:p>
          <a:p>
            <a:pPr lvl="1"/>
            <a:r>
              <a:rPr lang="en-US" dirty="0" smtClean="0"/>
              <a:t>Add </a:t>
            </a:r>
            <a:r>
              <a:rPr lang="en-US" i="1" dirty="0" err="1" smtClean="0"/>
              <a:t>GC.Collect</a:t>
            </a:r>
            <a:r>
              <a:rPr lang="en-US" dirty="0" smtClean="0"/>
              <a:t> only if you are sure that it makes sense</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488714030"/>
      </p:ext>
    </p:extLst>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Memory Management Tips</a:t>
            </a:r>
            <a:endParaRPr lang="en-US" dirty="0"/>
          </a:p>
        </p:txBody>
      </p:sp>
      <p:sp>
        <p:nvSpPr>
          <p:cNvPr id="3" name="Inhaltsplatzhalter 2"/>
          <p:cNvSpPr>
            <a:spLocks noGrp="1"/>
          </p:cNvSpPr>
          <p:nvPr>
            <p:ph sz="quarter" idx="12"/>
          </p:nvPr>
        </p:nvSpPr>
        <p:spPr/>
        <p:txBody>
          <a:bodyPr/>
          <a:lstStyle/>
          <a:p>
            <a:r>
              <a:rPr lang="en-US" dirty="0" smtClean="0"/>
              <a:t>Hunt memory leaks and remove them</a:t>
            </a:r>
          </a:p>
          <a:p>
            <a:pPr lvl="1"/>
            <a:r>
              <a:rPr lang="en-US" dirty="0" smtClean="0"/>
              <a:t>See my </a:t>
            </a:r>
            <a:r>
              <a:rPr lang="en-US" dirty="0" smtClean="0">
                <a:hlinkClick r:id="rId2"/>
              </a:rPr>
              <a:t>memory leak hunting challenge on </a:t>
            </a:r>
            <a:r>
              <a:rPr lang="en-US" dirty="0" err="1" smtClean="0">
                <a:hlinkClick r:id="rId2"/>
              </a:rPr>
              <a:t>Codeproject</a:t>
            </a:r>
            <a:endParaRPr lang="en-US" dirty="0" smtClean="0"/>
          </a:p>
          <a:p>
            <a:r>
              <a:rPr lang="en-US" dirty="0" smtClean="0"/>
              <a:t>Suppress GC during </a:t>
            </a:r>
            <a:r>
              <a:rPr lang="en-US" dirty="0" err="1" smtClean="0"/>
              <a:t>perf</a:t>
            </a:r>
            <a:r>
              <a:rPr lang="en-US" dirty="0" smtClean="0"/>
              <a:t> critical operations</a:t>
            </a:r>
          </a:p>
          <a:p>
            <a:pPr lvl="1"/>
            <a:r>
              <a:rPr lang="en-US" dirty="0" smtClean="0"/>
              <a:t>Use </a:t>
            </a:r>
            <a:r>
              <a:rPr lang="en-US" dirty="0" smtClean="0">
                <a:hlinkClick r:id="rId3"/>
              </a:rPr>
              <a:t>GC latency modes</a:t>
            </a:r>
            <a:r>
              <a:rPr lang="en-US" dirty="0" smtClean="0"/>
              <a:t> for that</a:t>
            </a:r>
          </a:p>
          <a:p>
            <a:pPr lvl="1"/>
            <a:r>
              <a:rPr lang="en-US" dirty="0" smtClean="0"/>
              <a:t>Use this feature with care</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775910943"/>
      </p:ext>
    </p:extLst>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Summary</a:t>
            </a:r>
            <a:endParaRPr lang="en-US" dirty="0"/>
          </a:p>
        </p:txBody>
      </p:sp>
      <p:sp>
        <p:nvSpPr>
          <p:cNvPr id="3" name="Inhaltsplatzhalter 2"/>
          <p:cNvSpPr>
            <a:spLocks noGrp="1"/>
          </p:cNvSpPr>
          <p:nvPr>
            <p:ph sz="quarter" idx="12"/>
          </p:nvPr>
        </p:nvSpPr>
        <p:spPr/>
        <p:txBody>
          <a:bodyPr/>
          <a:lstStyle/>
          <a:p>
            <a:r>
              <a:rPr lang="en-US" dirty="0" smtClean="0"/>
              <a:t>Prepare your optimization projects appropriately</a:t>
            </a:r>
          </a:p>
          <a:p>
            <a:r>
              <a:rPr lang="en-US" dirty="0" smtClean="0"/>
              <a:t>Write obvious code first</a:t>
            </a:r>
          </a:p>
          <a:p>
            <a:pPr lvl="1"/>
            <a:r>
              <a:rPr lang="en-US" dirty="0" smtClean="0"/>
              <a:t>Measure to find the right places to optimize</a:t>
            </a:r>
          </a:p>
          <a:p>
            <a:r>
              <a:rPr lang="en-US" dirty="0" smtClean="0"/>
              <a:t>Use profilers</a:t>
            </a:r>
          </a:p>
          <a:p>
            <a:r>
              <a:rPr lang="en-US" dirty="0" smtClean="0"/>
              <a:t>Make small steps and gather feedback</a:t>
            </a:r>
          </a:p>
          <a:p>
            <a:r>
              <a:rPr lang="en-US" dirty="0" smtClean="0"/>
              <a:t>Use the cloud</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248039012"/>
      </p:ext>
    </p:extLst>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p:txBody>
          <a:bodyPr/>
          <a:lstStyle/>
          <a:p>
            <a:r>
              <a:rPr lang="de-AT" dirty="0"/>
              <a:t>.NET und C# Tuning und Troubleshooting</a:t>
            </a:r>
            <a:endParaRPr lang="en-US" dirty="0"/>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sz="quarter" idx="12"/>
          </p:nvPr>
        </p:nvSpPr>
        <p:spPr/>
        <p:txBody>
          <a:bodyPr/>
          <a:lstStyle/>
          <a:p>
            <a:r>
              <a:rPr lang="en-US" smtClean="0"/>
              <a:t>Rainer Stropek</a:t>
            </a:r>
            <a:endParaRPr lang="en-US"/>
          </a:p>
        </p:txBody>
      </p:sp>
      <p:sp>
        <p:nvSpPr>
          <p:cNvPr id="4" name="Text Placeholder 3"/>
          <p:cNvSpPr>
            <a:spLocks noGrp="1"/>
          </p:cNvSpPr>
          <p:nvPr>
            <p:ph type="body" sz="quarter" idx="13"/>
          </p:nvPr>
        </p:nvSpPr>
        <p:spPr/>
        <p:txBody>
          <a:bodyPr/>
          <a:lstStyle/>
          <a:p>
            <a:r>
              <a:rPr lang="en-US" smtClean="0"/>
              <a:t>software architects gmbh</a:t>
            </a:r>
            <a:endParaRPr lang="en-US"/>
          </a:p>
        </p:txBody>
      </p:sp>
      <p:sp>
        <p:nvSpPr>
          <p:cNvPr id="18" name="Text Placeholder 17"/>
          <p:cNvSpPr>
            <a:spLocks noGrp="1"/>
          </p:cNvSpPr>
          <p:nvPr>
            <p:ph type="body" sz="quarter" idx="15"/>
          </p:nvPr>
        </p:nvSpPr>
        <p:spPr/>
        <p:txBody>
          <a:bodyPr/>
          <a:lstStyle/>
          <a:p>
            <a:r>
              <a:rPr lang="en-US" smtClean="0"/>
              <a:t>rainer@timecockpit.com</a:t>
            </a:r>
            <a:br>
              <a:rPr lang="en-US" smtClean="0"/>
            </a:br>
            <a:r>
              <a:rPr lang="en-US" smtClean="0"/>
              <a:t>http://www.timecockpit.com</a:t>
            </a:r>
            <a:br>
              <a:rPr lang="en-US" smtClean="0"/>
            </a:br>
            <a:r>
              <a:rPr lang="en-US" smtClean="0"/>
              <a:t>@rstropek</a:t>
            </a:r>
            <a:endParaRPr lang="en-US"/>
          </a:p>
        </p:txBody>
      </p:sp>
      <p:sp>
        <p:nvSpPr>
          <p:cNvPr id="10" name="Text Placeholder 9"/>
          <p:cNvSpPr>
            <a:spLocks noGrp="1"/>
          </p:cNvSpPr>
          <p:nvPr>
            <p:ph type="body" sz="quarter" idx="25"/>
          </p:nvPr>
        </p:nvSpPr>
        <p:spPr/>
        <p:txBody>
          <a:bodyPr/>
          <a:lstStyle/>
          <a:p>
            <a:r>
              <a:rPr lang="en-US" dirty="0" smtClean="0"/>
              <a:t>Thank your for coming!</a:t>
            </a:r>
            <a:endParaRPr lang="en-US" dirty="0"/>
          </a:p>
        </p:txBody>
      </p:sp>
      <p:sp>
        <p:nvSpPr>
          <p:cNvPr id="22" name="Content Placeholder 21"/>
          <p:cNvSpPr>
            <a:spLocks noGrp="1"/>
          </p:cNvSpPr>
          <p:nvPr>
            <p:ph type="body" sz="quarter" idx="26"/>
          </p:nvPr>
        </p:nvSpPr>
        <p:spPr/>
        <p:txBody>
          <a:bodyPr/>
          <a:lstStyle/>
          <a:p>
            <a:r>
              <a:rPr lang="en-US" smtClean="0"/>
              <a:t>Mail</a:t>
            </a:r>
            <a:br>
              <a:rPr lang="en-US" smtClean="0"/>
            </a:br>
            <a:r>
              <a:rPr lang="en-US" smtClean="0"/>
              <a:t>Web</a:t>
            </a:r>
            <a:br>
              <a:rPr lang="en-US" smtClean="0"/>
            </a:br>
            <a:r>
              <a:rPr lang="en-US" smtClean="0"/>
              <a:t>Twitter</a:t>
            </a:r>
            <a:endParaRPr lang="en-US"/>
          </a:p>
        </p:txBody>
      </p:sp>
    </p:spTree>
    <p:extLst>
      <p:ext uri="{BB962C8B-B14F-4D97-AF65-F5344CB8AC3E}">
        <p14:creationId xmlns:p14="http://schemas.microsoft.com/office/powerpoint/2010/main" val="355944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en-US" dirty="0" smtClean="0"/>
              <a:t>Optimization Anti-Patterns</a:t>
            </a:r>
            <a:endParaRPr lang="en-US" dirty="0"/>
          </a:p>
        </p:txBody>
      </p:sp>
      <p:sp>
        <p:nvSpPr>
          <p:cNvPr id="10" name="Inhaltsplatzhalter 9"/>
          <p:cNvSpPr>
            <a:spLocks noGrp="1"/>
          </p:cNvSpPr>
          <p:nvPr>
            <p:ph sz="quarter" idx="12"/>
          </p:nvPr>
        </p:nvSpPr>
        <p:spPr/>
        <p:txBody>
          <a:bodyPr/>
          <a:lstStyle/>
          <a:p>
            <a:r>
              <a:rPr lang="en-US" dirty="0" smtClean="0"/>
              <a:t>Add optimizations during initial development</a:t>
            </a:r>
          </a:p>
          <a:p>
            <a:pPr lvl="1"/>
            <a:r>
              <a:rPr lang="en-US" dirty="0" smtClean="0"/>
              <a:t>Aka “premature optimization”</a:t>
            </a:r>
          </a:p>
          <a:p>
            <a:pPr lvl="1"/>
            <a:r>
              <a:rPr lang="en-US" dirty="0" smtClean="0"/>
              <a:t>Write obvious (</a:t>
            </a:r>
            <a:r>
              <a:rPr lang="en-US" u="sng" dirty="0" smtClean="0"/>
              <a:t>not</a:t>
            </a:r>
            <a:r>
              <a:rPr lang="en-US" dirty="0" smtClean="0"/>
              <a:t> naïve) code first </a:t>
            </a:r>
            <a:r>
              <a:rPr lang="en-US" dirty="0" smtClean="0">
                <a:sym typeface="Wingdings" panose="05000000000000000000" pitchFamily="2" charset="2"/>
              </a:rPr>
              <a:t></a:t>
            </a:r>
            <a:r>
              <a:rPr lang="en-US" dirty="0" smtClean="0"/>
              <a:t> measure </a:t>
            </a:r>
            <a:r>
              <a:rPr lang="en-US" dirty="0" smtClean="0">
                <a:sym typeface="Wingdings" panose="05000000000000000000" pitchFamily="2" charset="2"/>
              </a:rPr>
              <a:t></a:t>
            </a:r>
            <a:r>
              <a:rPr lang="en-US" dirty="0" smtClean="0"/>
              <a:t> optimize if necessary</a:t>
            </a:r>
          </a:p>
          <a:p>
            <a:pPr lvl="1"/>
            <a:r>
              <a:rPr lang="en-US" dirty="0" err="1" smtClean="0"/>
              <a:t>Perf</a:t>
            </a:r>
            <a:r>
              <a:rPr lang="en-US" dirty="0" smtClean="0"/>
              <a:t> problems will always be where you don’t expect them</a:t>
            </a:r>
          </a:p>
          <a:p>
            <a:r>
              <a:rPr lang="en-US" dirty="0" smtClean="0"/>
              <a:t>Optimize code without measuring</a:t>
            </a:r>
          </a:p>
          <a:p>
            <a:pPr lvl="1"/>
            <a:r>
              <a:rPr lang="en-US" dirty="0" smtClean="0"/>
              <a:t>Without measuring, optimized code is often slower</a:t>
            </a:r>
          </a:p>
          <a:p>
            <a:pPr lvl="1"/>
            <a:r>
              <a:rPr lang="en-US" dirty="0" smtClean="0"/>
              <a:t>Make sure to know if your optimization brought you closer to your goals</a:t>
            </a:r>
          </a:p>
          <a:p>
            <a:r>
              <a:rPr lang="en-US" dirty="0" smtClean="0"/>
              <a:t>Optimize for non-representative environments</a:t>
            </a:r>
          </a:p>
          <a:p>
            <a:pPr lvl="1"/>
            <a:r>
              <a:rPr lang="en-US" dirty="0" smtClean="0"/>
              <a:t>Specify problematic environments as accurate as possible</a:t>
            </a:r>
          </a:p>
          <a:p>
            <a:pPr lvl="1"/>
            <a:r>
              <a:rPr lang="en-US" dirty="0" smtClean="0"/>
              <a:t>Test your application on systems similar to your customers’ environments</a:t>
            </a:r>
          </a:p>
          <a:p>
            <a:pPr lvl="1"/>
            <a:r>
              <a:rPr lang="en-US" dirty="0" smtClean="0"/>
              <a:t>Hardware, software, test data (consider data security)</a:t>
            </a:r>
          </a:p>
        </p:txBody>
      </p:sp>
      <p:sp>
        <p:nvSpPr>
          <p:cNvPr id="11" name="Textplatzhalter 10"/>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016061264"/>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en-US" dirty="0" smtClean="0"/>
              <a:t>Optimization Anti-Patterns</a:t>
            </a:r>
            <a:endParaRPr lang="en-US" dirty="0"/>
          </a:p>
        </p:txBody>
      </p:sp>
      <p:sp>
        <p:nvSpPr>
          <p:cNvPr id="10" name="Inhaltsplatzhalter 9"/>
          <p:cNvSpPr>
            <a:spLocks noGrp="1"/>
          </p:cNvSpPr>
          <p:nvPr>
            <p:ph sz="quarter" idx="12"/>
          </p:nvPr>
        </p:nvSpPr>
        <p:spPr/>
        <p:txBody>
          <a:bodyPr/>
          <a:lstStyle/>
          <a:p>
            <a:r>
              <a:rPr lang="en-US" dirty="0" smtClean="0"/>
              <a:t>Optimization projects without concrete goals</a:t>
            </a:r>
          </a:p>
          <a:p>
            <a:pPr lvl="1"/>
            <a:r>
              <a:rPr lang="en-US" dirty="0" smtClean="0"/>
              <a:t>Add </a:t>
            </a:r>
            <a:r>
              <a:rPr lang="en-US" dirty="0" err="1" smtClean="0"/>
              <a:t>perf</a:t>
            </a:r>
            <a:r>
              <a:rPr lang="en-US" dirty="0" smtClean="0"/>
              <a:t> goals (quantifiable) in requirements</a:t>
            </a:r>
          </a:p>
          <a:p>
            <a:pPr lvl="1"/>
            <a:r>
              <a:rPr lang="en-US" dirty="0" smtClean="0"/>
              <a:t>You could spend endless time optimizing your applications</a:t>
            </a:r>
          </a:p>
          <a:p>
            <a:pPr lvl="1"/>
            <a:r>
              <a:rPr lang="en-US" dirty="0" smtClean="0"/>
              <a:t>Optimize to solve concrete problems (e.g. for memory, for throughput, for response time)</a:t>
            </a:r>
          </a:p>
          <a:p>
            <a:r>
              <a:rPr lang="en-US" dirty="0" smtClean="0"/>
              <a:t>Soft problems or goals</a:t>
            </a:r>
          </a:p>
          <a:p>
            <a:pPr lvl="1"/>
            <a:r>
              <a:rPr lang="en-US" dirty="0" smtClean="0"/>
              <a:t>Strive for quantifiable </a:t>
            </a:r>
            <a:r>
              <a:rPr lang="en-US" dirty="0" err="1" smtClean="0"/>
              <a:t>perf</a:t>
            </a:r>
            <a:r>
              <a:rPr lang="en-US" dirty="0" smtClean="0"/>
              <a:t> metrics in problem statements and goals</a:t>
            </a:r>
          </a:p>
          <a:p>
            <a:pPr lvl="1"/>
            <a:r>
              <a:rPr lang="en-US" dirty="0" smtClean="0"/>
              <a:t>Objective </a:t>
            </a:r>
            <a:r>
              <a:rPr lang="en-US" dirty="0" err="1" smtClean="0"/>
              <a:t>perf</a:t>
            </a:r>
            <a:r>
              <a:rPr lang="en-US" dirty="0" smtClean="0"/>
              <a:t> problems instead of subjective stories</a:t>
            </a:r>
          </a:p>
          <a:p>
            <a:r>
              <a:rPr lang="en-US" dirty="0" smtClean="0"/>
              <a:t>Optimize without a performance baseline</a:t>
            </a:r>
          </a:p>
          <a:p>
            <a:pPr lvl="1"/>
            <a:r>
              <a:rPr lang="en-US" dirty="0" smtClean="0"/>
              <a:t>Always know your performance baseline and compare against it</a:t>
            </a:r>
          </a:p>
          <a:p>
            <a:pPr lvl="1"/>
            <a:r>
              <a:rPr lang="en-US" dirty="0" smtClean="0"/>
              <a:t>Reproducible test scenarios are important</a:t>
            </a:r>
          </a:p>
        </p:txBody>
      </p:sp>
      <p:sp>
        <p:nvSpPr>
          <p:cNvPr id="11" name="Textplatzhalter 10"/>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17700948"/>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en-US" dirty="0" smtClean="0"/>
              <a:t>Optimization Anti-Patterns</a:t>
            </a:r>
            <a:endParaRPr lang="en-US" dirty="0"/>
          </a:p>
        </p:txBody>
      </p:sp>
      <p:sp>
        <p:nvSpPr>
          <p:cNvPr id="10" name="Inhaltsplatzhalter 9"/>
          <p:cNvSpPr>
            <a:spLocks noGrp="1"/>
          </p:cNvSpPr>
          <p:nvPr>
            <p:ph sz="quarter" idx="12"/>
          </p:nvPr>
        </p:nvSpPr>
        <p:spPr/>
        <p:txBody>
          <a:bodyPr/>
          <a:lstStyle/>
          <a:p>
            <a:r>
              <a:rPr lang="en-US" dirty="0" smtClean="0"/>
              <a:t>Optimize without profound knowledge about your platform</a:t>
            </a:r>
          </a:p>
          <a:p>
            <a:pPr lvl="1"/>
            <a:r>
              <a:rPr lang="en-US" dirty="0" smtClean="0"/>
              <a:t>Know your runtime, platform, hardware, and tools</a:t>
            </a:r>
          </a:p>
          <a:p>
            <a:r>
              <a:rPr lang="en-US" dirty="0" smtClean="0"/>
              <a:t>Optimize the wrong places</a:t>
            </a:r>
          </a:p>
          <a:p>
            <a:pPr lvl="1"/>
            <a:r>
              <a:rPr lang="en-US" dirty="0" smtClean="0"/>
              <a:t>E.g. optimize C# code when you have a DB-related problem</a:t>
            </a:r>
          </a:p>
          <a:p>
            <a:pPr lvl="1"/>
            <a:r>
              <a:rPr lang="en-US" dirty="0" smtClean="0"/>
              <a:t>Spend enough time on root-cause analysis for your </a:t>
            </a:r>
            <a:r>
              <a:rPr lang="en-US" dirty="0" err="1" smtClean="0"/>
              <a:t>perf</a:t>
            </a:r>
            <a:r>
              <a:rPr lang="en-US" dirty="0" smtClean="0"/>
              <a:t> problems</a:t>
            </a:r>
          </a:p>
          <a:p>
            <a:r>
              <a:rPr lang="en-US" dirty="0" smtClean="0"/>
              <a:t>Ship </a:t>
            </a:r>
            <a:r>
              <a:rPr lang="en-US" dirty="0"/>
              <a:t>debug builds</a:t>
            </a:r>
          </a:p>
          <a:p>
            <a:pPr lvl="1"/>
            <a:r>
              <a:rPr lang="en-US" dirty="0" smtClean="0"/>
              <a:t>Release builds are much faster than debug builds</a:t>
            </a:r>
          </a:p>
        </p:txBody>
      </p:sp>
      <p:sp>
        <p:nvSpPr>
          <p:cNvPr id="11" name="Textplatzhalter 10"/>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568874811"/>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en-US" dirty="0" smtClean="0"/>
              <a:t>Optimization Anti-Patterns</a:t>
            </a:r>
            <a:endParaRPr lang="en-US" dirty="0"/>
          </a:p>
        </p:txBody>
      </p:sp>
      <p:sp>
        <p:nvSpPr>
          <p:cNvPr id="10" name="Inhaltsplatzhalter 9"/>
          <p:cNvSpPr>
            <a:spLocks noGrp="1"/>
          </p:cNvSpPr>
          <p:nvPr>
            <p:ph sz="quarter" idx="12"/>
          </p:nvPr>
        </p:nvSpPr>
        <p:spPr/>
        <p:txBody>
          <a:bodyPr/>
          <a:lstStyle/>
          <a:p>
            <a:r>
              <a:rPr lang="en-US" dirty="0" smtClean="0"/>
              <a:t>Optimize everything</a:t>
            </a:r>
          </a:p>
          <a:p>
            <a:pPr lvl="1"/>
            <a:r>
              <a:rPr lang="en-US" dirty="0" smtClean="0"/>
              <a:t>Focus on performance-critical aspects of your application instead</a:t>
            </a:r>
          </a:p>
          <a:p>
            <a:pPr lvl="1"/>
            <a:r>
              <a:rPr lang="en-US" dirty="0" smtClean="0">
                <a:hlinkClick r:id="rId2"/>
              </a:rPr>
              <a:t>Pareto principle</a:t>
            </a:r>
            <a:r>
              <a:rPr lang="en-US" dirty="0" smtClean="0"/>
              <a:t> (80/20)</a:t>
            </a:r>
          </a:p>
          <a:p>
            <a:r>
              <a:rPr lang="en-US" dirty="0" smtClean="0"/>
              <a:t>Architect without performance in mind</a:t>
            </a:r>
          </a:p>
          <a:p>
            <a:pPr lvl="1"/>
            <a:r>
              <a:rPr lang="en-US" dirty="0" smtClean="0"/>
              <a:t>Avoid architecture with inherent performance problems</a:t>
            </a:r>
          </a:p>
          <a:p>
            <a:pPr lvl="1"/>
            <a:r>
              <a:rPr lang="en-US" dirty="0" smtClean="0"/>
              <a:t>If necessary, consider prototyping in early project stages</a:t>
            </a:r>
          </a:p>
          <a:p>
            <a:r>
              <a:rPr lang="en-US" dirty="0" smtClean="0"/>
              <a:t>Confuse performance and user experience</a:t>
            </a:r>
          </a:p>
          <a:p>
            <a:pPr lvl="1"/>
            <a:r>
              <a:rPr lang="en-US" dirty="0" err="1" smtClean="0"/>
              <a:t>Async</a:t>
            </a:r>
            <a:r>
              <a:rPr lang="en-US" dirty="0" smtClean="0"/>
              <a:t> programming might not be faster but delivers better user experience</a:t>
            </a:r>
          </a:p>
          <a:p>
            <a:r>
              <a:rPr lang="en-US" dirty="0" smtClean="0"/>
              <a:t>Ignore Telemetry</a:t>
            </a:r>
          </a:p>
          <a:p>
            <a:pPr lvl="1"/>
            <a:r>
              <a:rPr lang="en-US" dirty="0" smtClean="0"/>
              <a:t>Real-world performance data (especially in SaaS-scenarios)</a:t>
            </a:r>
          </a:p>
        </p:txBody>
      </p:sp>
      <p:sp>
        <p:nvSpPr>
          <p:cNvPr id="11" name="Textplatzhalter 10"/>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801314066"/>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Optimization Projects</a:t>
            </a:r>
            <a:endParaRPr lang="en-US" dirty="0"/>
          </a:p>
        </p:txBody>
      </p:sp>
      <p:sp>
        <p:nvSpPr>
          <p:cNvPr id="3" name="Textplatzhalter 2"/>
          <p:cNvSpPr>
            <a:spLocks noGrp="1"/>
          </p:cNvSpPr>
          <p:nvPr>
            <p:ph type="body" sz="quarter" idx="25"/>
          </p:nvPr>
        </p:nvSpPr>
        <p:spPr/>
        <p:txBody>
          <a:bodyPr/>
          <a:lstStyle/>
          <a:p>
            <a:r>
              <a:rPr lang="en-US" dirty="0" smtClean="0"/>
              <a:t>Prepare optimization projects for success</a:t>
            </a:r>
            <a:endParaRPr lang="en-US" dirty="0"/>
          </a:p>
        </p:txBody>
      </p:sp>
    </p:spTree>
    <p:extLst>
      <p:ext uri="{BB962C8B-B14F-4D97-AF65-F5344CB8AC3E}">
        <p14:creationId xmlns:p14="http://schemas.microsoft.com/office/powerpoint/2010/main" val="112654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Design">
  <a:themeElements>
    <a:clrScheme name="Benutzerdefiniert 1">
      <a:dk1>
        <a:srgbClr val="424242"/>
      </a:dk1>
      <a:lt1>
        <a:srgbClr val="FFFFFF"/>
      </a:lt1>
      <a:dk2>
        <a:srgbClr val="7F7F7F"/>
      </a:dk2>
      <a:lt2>
        <a:srgbClr val="F2F2F2"/>
      </a:lt2>
      <a:accent1>
        <a:srgbClr val="12B4FF"/>
      </a:accent1>
      <a:accent2>
        <a:srgbClr val="72BF44"/>
      </a:accent2>
      <a:accent3>
        <a:srgbClr val="C52A1C"/>
      </a:accent3>
      <a:accent4>
        <a:srgbClr val="FFCC00"/>
      </a:accent4>
      <a:accent5>
        <a:srgbClr val="449A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3D43D4A-F5F8-47F6-A4EC-521F433C91BF}">
  <ds:schemaRefs>
    <ds:schemaRef ds:uri="http://purl.org/dc/terms/"/>
    <ds:schemaRef ds:uri="http://purl.org/dc/dcmitype/"/>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 ds:uri="http://purl.org/dc/elements/1.1/"/>
  </ds:schemaRefs>
</ds:datastoreItem>
</file>

<file path=customXml/itemProps2.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3.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it-visions-at Vorlage</Template>
  <TotalTime>0</TotalTime>
  <Words>1951</Words>
  <Application>Microsoft Office PowerPoint</Application>
  <PresentationFormat>Bildschirmpräsentation (16:9)</PresentationFormat>
  <Paragraphs>355</Paragraphs>
  <Slides>45</Slides>
  <Notes>0</Notes>
  <HiddenSlides>1</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45</vt:i4>
      </vt:variant>
    </vt:vector>
  </HeadingPairs>
  <TitlesOfParts>
    <vt:vector size="56" baseType="lpstr">
      <vt:lpstr>Arial</vt:lpstr>
      <vt:lpstr>Calibri</vt:lpstr>
      <vt:lpstr>Consolas</vt:lpstr>
      <vt:lpstr>Courier New</vt:lpstr>
      <vt:lpstr>ＭＳ Ｐゴシック</vt:lpstr>
      <vt:lpstr>Segoe UI</vt:lpstr>
      <vt:lpstr>Segoe UI Light</vt:lpstr>
      <vt:lpstr>Segoe UI Semilight</vt:lpstr>
      <vt:lpstr>Wingdings</vt:lpstr>
      <vt:lpstr>Wingdings 3</vt:lpstr>
      <vt:lpstr>Larissa-Design</vt:lpstr>
      <vt:lpstr>Einleitung</vt:lpstr>
      <vt:lpstr>Agenda (German)</vt:lpstr>
      <vt:lpstr>Why Optimizing? Examples …</vt:lpstr>
      <vt:lpstr>Anti-Patterns</vt:lpstr>
      <vt:lpstr>Optimization Anti-Patterns</vt:lpstr>
      <vt:lpstr>Optimization Anti-Patterns</vt:lpstr>
      <vt:lpstr>Optimization Anti-Patterns</vt:lpstr>
      <vt:lpstr>Optimization Anti-Patterns</vt:lpstr>
      <vt:lpstr>Optimization Projects</vt:lpstr>
      <vt:lpstr>Good Optimization Projects</vt:lpstr>
      <vt:lpstr>Good Optimization Projects</vt:lpstr>
      <vt:lpstr>Good Optimization Projects</vt:lpstr>
      <vt:lpstr>Use the Cloud</vt:lpstr>
      <vt:lpstr>Use the Cloud</vt:lpstr>
      <vt:lpstr>Perf Influencers</vt:lpstr>
      <vt:lpstr>Performance influencers</vt:lpstr>
      <vt:lpstr>Performance influencers</vt:lpstr>
      <vt:lpstr>Database</vt:lpstr>
      <vt:lpstr>Influencers</vt:lpstr>
      <vt:lpstr>Influencers</vt:lpstr>
      <vt:lpstr>Finding problematic queries</vt:lpstr>
      <vt:lpstr>Finding problematic queries</vt:lpstr>
      <vt:lpstr>DMVs</vt:lpstr>
      <vt:lpstr>Finding problematic queries</vt:lpstr>
      <vt:lpstr>Finding problematic queries</vt:lpstr>
      <vt:lpstr>Client Statistics</vt:lpstr>
      <vt:lpstr>Execution Plans</vt:lpstr>
      <vt:lpstr>Services, Network</vt:lpstr>
      <vt:lpstr>Things to Consider</vt:lpstr>
      <vt:lpstr>Tools</vt:lpstr>
      <vt:lpstr>Just in Time Compiler</vt:lpstr>
      <vt:lpstr>JIT Compiler</vt:lpstr>
      <vt:lpstr>PerfMon</vt:lpstr>
      <vt:lpstr>JIT Analysis</vt:lpstr>
      <vt:lpstr>NGEN – Native Image Generator</vt:lpstr>
      <vt:lpstr>NGEN</vt:lpstr>
      <vt:lpstr>NGEN</vt:lpstr>
      <vt:lpstr>NGEN/JIT Tips</vt:lpstr>
      <vt:lpstr>Garbage Collector</vt:lpstr>
      <vt:lpstr>CLR Memory Management</vt:lpstr>
      <vt:lpstr>CLR Memory Management</vt:lpstr>
      <vt:lpstr>Memory Management Tips</vt:lpstr>
      <vt:lpstr>Memory Management Tips</vt:lpstr>
      <vt:lpstr>Summary</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dc:title>
  <dc:subject/>
  <dc:creator>Rainer Stropek</dc:creator>
  <cp:keywords/>
  <dc:description/>
  <cp:lastModifiedBy>Rainer Stropek</cp:lastModifiedBy>
  <cp:revision>631</cp:revision>
  <dcterms:created xsi:type="dcterms:W3CDTF">2008-12-21T08:14:37Z</dcterms:created>
  <dcterms:modified xsi:type="dcterms:W3CDTF">2016-02-01T10:34:10Z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