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6" r:id="rId1"/>
    <p:sldMasterId id="2147483842" r:id="rId2"/>
  </p:sldMasterIdLst>
  <p:sldIdLst>
    <p:sldId id="297" r:id="rId3"/>
    <p:sldId id="266" r:id="rId4"/>
    <p:sldId id="323" r:id="rId5"/>
    <p:sldId id="406" r:id="rId6"/>
    <p:sldId id="324" r:id="rId7"/>
    <p:sldId id="408" r:id="rId8"/>
    <p:sldId id="430" r:id="rId9"/>
    <p:sldId id="429" r:id="rId10"/>
    <p:sldId id="409" r:id="rId11"/>
    <p:sldId id="410" r:id="rId12"/>
    <p:sldId id="411" r:id="rId13"/>
    <p:sldId id="413" r:id="rId14"/>
    <p:sldId id="414" r:id="rId15"/>
    <p:sldId id="415" r:id="rId16"/>
    <p:sldId id="416" r:id="rId17"/>
    <p:sldId id="417" r:id="rId18"/>
    <p:sldId id="421" r:id="rId19"/>
    <p:sldId id="419" r:id="rId20"/>
    <p:sldId id="418" r:id="rId21"/>
    <p:sldId id="420" r:id="rId22"/>
    <p:sldId id="424" r:id="rId23"/>
    <p:sldId id="407" r:id="rId24"/>
    <p:sldId id="425" r:id="rId25"/>
    <p:sldId id="426" r:id="rId26"/>
    <p:sldId id="422" r:id="rId27"/>
    <p:sldId id="423" r:id="rId28"/>
    <p:sldId id="427" r:id="rId29"/>
    <p:sldId id="428" r:id="rId30"/>
    <p:sldId id="322" r:id="rId31"/>
  </p:sldIdLst>
  <p:sldSz cx="9144000" cy="5143500" type="screen16x9"/>
  <p:notesSz cx="6858000" cy="9144000"/>
  <p:defaultTextStyle>
    <a:defPPr>
      <a:defRPr lang="en-GB"/>
    </a:defPPr>
    <a:lvl1pPr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1pPr>
    <a:lvl2pPr marL="602855" indent="-231867"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2pPr>
    <a:lvl3pPr marL="927469"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3pPr>
    <a:lvl4pPr marL="1298457"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4pPr>
    <a:lvl5pPr marL="1669445"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5pPr>
    <a:lvl6pPr marL="1854939" algn="l" defTabSz="741975" rtl="0" eaLnBrk="1" latinLnBrk="0" hangingPunct="1">
      <a:defRPr kern="1200">
        <a:solidFill>
          <a:schemeClr val="bg1"/>
        </a:solidFill>
        <a:latin typeface="Arial" pitchFamily="34" charset="0"/>
        <a:ea typeface="SimSun" pitchFamily="2" charset="-122"/>
        <a:cs typeface="+mn-cs"/>
      </a:defRPr>
    </a:lvl6pPr>
    <a:lvl7pPr marL="2225927" algn="l" defTabSz="741975" rtl="0" eaLnBrk="1" latinLnBrk="0" hangingPunct="1">
      <a:defRPr kern="1200">
        <a:solidFill>
          <a:schemeClr val="bg1"/>
        </a:solidFill>
        <a:latin typeface="Arial" pitchFamily="34" charset="0"/>
        <a:ea typeface="SimSun" pitchFamily="2" charset="-122"/>
        <a:cs typeface="+mn-cs"/>
      </a:defRPr>
    </a:lvl7pPr>
    <a:lvl8pPr marL="2596914" algn="l" defTabSz="741975" rtl="0" eaLnBrk="1" latinLnBrk="0" hangingPunct="1">
      <a:defRPr kern="1200">
        <a:solidFill>
          <a:schemeClr val="bg1"/>
        </a:solidFill>
        <a:latin typeface="Arial" pitchFamily="34" charset="0"/>
        <a:ea typeface="SimSun" pitchFamily="2" charset="-122"/>
        <a:cs typeface="+mn-cs"/>
      </a:defRPr>
    </a:lvl8pPr>
    <a:lvl9pPr marL="2967902" algn="l" defTabSz="741975" rtl="0" eaLnBrk="1" latinLnBrk="0" hangingPunct="1">
      <a:defRPr kern="1200">
        <a:solidFill>
          <a:schemeClr val="bg1"/>
        </a:solidFill>
        <a:latin typeface="Arial" pitchFamily="34" charset="0"/>
        <a:ea typeface="SimSun" pitchFamily="2" charset="-122"/>
        <a:cs typeface="+mn-cs"/>
      </a:defRPr>
    </a:lvl9pPr>
  </p:defaultTextStyle>
  <p:extLst>
    <p:ext uri="{521415D9-36F7-43E2-AB2F-B90AF26B5E84}">
      <p14:sectionLst xmlns:p14="http://schemas.microsoft.com/office/powerpoint/2010/main">
        <p14:section name="Introduction" id="{40ADD3A2-C4F5-466B-BD85-2774134D805E}">
          <p14:sldIdLst>
            <p14:sldId id="297"/>
            <p14:sldId id="266"/>
            <p14:sldId id="323"/>
            <p14:sldId id="406"/>
            <p14:sldId id="324"/>
            <p14:sldId id="408"/>
            <p14:sldId id="430"/>
            <p14:sldId id="429"/>
            <p14:sldId id="409"/>
            <p14:sldId id="410"/>
            <p14:sldId id="411"/>
            <p14:sldId id="413"/>
            <p14:sldId id="414"/>
            <p14:sldId id="415"/>
            <p14:sldId id="416"/>
            <p14:sldId id="417"/>
            <p14:sldId id="421"/>
            <p14:sldId id="419"/>
            <p14:sldId id="418"/>
            <p14:sldId id="420"/>
            <p14:sldId id="424"/>
            <p14:sldId id="407"/>
            <p14:sldId id="425"/>
            <p14:sldId id="426"/>
            <p14:sldId id="422"/>
            <p14:sldId id="423"/>
            <p14:sldId id="427"/>
            <p14:sldId id="428"/>
          </p14:sldIdLst>
        </p14:section>
        <p14:section name="Summary" id="{8F29695A-6C56-42BD-A9FB-696D3723D3AD}">
          <p14:sldIdLst>
            <p14:sldId id="32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AA3"/>
    <a:srgbClr val="A8C1A3"/>
    <a:srgbClr val="F0EBDB"/>
    <a:srgbClr val="5F8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435" autoAdjust="0"/>
  </p:normalViewPr>
  <p:slideViewPr>
    <p:cSldViewPr snapToGrid="0" snapToObjects="1">
      <p:cViewPr varScale="1">
        <p:scale>
          <a:sx n="109" d="100"/>
          <a:sy n="109" d="100"/>
        </p:scale>
        <p:origin x="622" y="41"/>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defTabSz="914400" fontAlgn="auto">
              <a:spcBef>
                <a:spcPts val="0"/>
              </a:spcBef>
              <a:spcAft>
                <a:spcPts val="0"/>
              </a:spcAft>
              <a:buClrTx/>
              <a:buSzTx/>
              <a:buFontTx/>
              <a:buNone/>
            </a:pPr>
            <a:r>
              <a:rPr lang="en-US" sz="1200" b="1" dirty="0">
                <a:solidFill>
                  <a:srgbClr val="0071BC"/>
                </a:solidFill>
                <a:latin typeface="Segoe UI"/>
                <a:ea typeface="+mn-ea"/>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03441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528392"/>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9999" y="4736851"/>
            <a:ext cx="2716832"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12480020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8"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28641567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6350" y="0"/>
            <a:ext cx="9165105"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a:solidFill>
                <a:srgbClr val="FFFFFF"/>
              </a:solidFill>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3808502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1"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36637746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9"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2" name="TextBox 1"/>
          <p:cNvSpPr txBox="1"/>
          <p:nvPr userDrawn="1"/>
        </p:nvSpPr>
        <p:spPr>
          <a:xfrm>
            <a:off x="251520" y="3519352"/>
            <a:ext cx="2198038" cy="1015663"/>
          </a:xfrm>
          <a:prstGeom prst="rect">
            <a:avLst/>
          </a:prstGeom>
          <a:noFill/>
        </p:spPr>
        <p:txBody>
          <a:bodyPr wrap="none" rtlCol="0">
            <a:spAutoFit/>
          </a:bodyPr>
          <a:lstStyle/>
          <a:p>
            <a:pPr defTabSz="914400" fontAlgn="auto">
              <a:spcBef>
                <a:spcPts val="0"/>
              </a:spcBef>
              <a:spcAft>
                <a:spcPts val="0"/>
              </a:spcAft>
              <a:buClrTx/>
              <a:buSzTx/>
              <a:buFontTx/>
              <a:buNone/>
            </a:pPr>
            <a:r>
              <a:rPr lang="de-AT" sz="6000" dirty="0">
                <a:solidFill>
                  <a:srgbClr val="595959"/>
                </a:solidFill>
                <a:latin typeface="Segoe UI Semilight" panose="020B0402040204020203" pitchFamily="34" charset="0"/>
                <a:ea typeface="+mn-ea"/>
                <a:cs typeface="Segoe UI Semilight" panose="020B0402040204020203" pitchFamily="34" charset="0"/>
              </a:rPr>
              <a:t>Demo</a:t>
            </a:r>
            <a:endParaRPr lang="en-US" sz="6000" dirty="0">
              <a:solidFill>
                <a:srgbClr val="595959"/>
              </a:solidFill>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6561855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defTabSz="914400" fontAlgn="auto">
              <a:spcBef>
                <a:spcPts val="0"/>
              </a:spcBef>
              <a:spcAft>
                <a:spcPts val="0"/>
              </a:spcAft>
              <a:buClrTx/>
              <a:buSzTx/>
              <a:buFontTx/>
              <a:buNone/>
            </a:pPr>
            <a:endParaRPr lang="en-US"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134920218"/>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Knowledge</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Tracker</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defTabSz="914400" fontAlgn="auto">
              <a:spcBef>
                <a:spcPts val="0"/>
              </a:spcBef>
              <a:spcAft>
                <a:spcPts val="0"/>
              </a:spcAft>
              <a:buClrTx/>
              <a:buSzTx/>
              <a:buFontTx/>
              <a:buNone/>
            </a:pPr>
            <a:endParaRPr lang="de-AT"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328193606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11842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36293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4838507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224138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AT"/>
          </a:p>
        </p:txBody>
      </p:sp>
    </p:spTree>
    <p:extLst>
      <p:ext uri="{BB962C8B-B14F-4D97-AF65-F5344CB8AC3E}">
        <p14:creationId xmlns:p14="http://schemas.microsoft.com/office/powerpoint/2010/main" val="2964146507"/>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Vergleich">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662879" y="1635646"/>
            <a:ext cx="4040188" cy="3240360"/>
          </a:xfrm>
          <a:prstGeom prst="rect">
            <a:avLst/>
          </a:prstGeom>
        </p:spPr>
        <p:txBody>
          <a:bodyPr/>
          <a:lstStyle>
            <a:lvl1pPr marL="135731" indent="-135731">
              <a:buFont typeface="Arial" pitchFamily="34" charset="0"/>
              <a:buChar char="•"/>
              <a:tabLst>
                <a:tab pos="358775" algn="l"/>
              </a:tabLst>
              <a:defRPr sz="1500">
                <a:latin typeface="+mj-lt"/>
              </a:defRPr>
            </a:lvl1pPr>
            <a:lvl2pPr marL="358775" indent="-176213">
              <a:tabLst/>
              <a:defRPr sz="1350">
                <a:latin typeface="+mj-lt"/>
              </a:defRPr>
            </a:lvl2pPr>
            <a:lvl3pPr marL="541338" indent="-182563">
              <a:tabLst>
                <a:tab pos="358775" algn="l"/>
              </a:tabLst>
              <a:defRPr sz="1200">
                <a:latin typeface="+mj-lt"/>
              </a:defRPr>
            </a:lvl3pPr>
            <a:lvl4pPr marL="715963" indent="-174625">
              <a:tabLst>
                <a:tab pos="358775" algn="l"/>
              </a:tabLst>
              <a:defRPr sz="1050">
                <a:latin typeface="+mj-lt"/>
              </a:defRPr>
            </a:lvl4pPr>
            <a:lvl5pPr marL="898525" indent="-182563">
              <a:tabLst>
                <a:tab pos="358775" algn="l"/>
              </a:tabLst>
              <a:defRPr sz="1050">
                <a:latin typeface="+mj-lt"/>
              </a:defRPr>
            </a:lvl5pPr>
            <a:lvl6pPr>
              <a:defRPr sz="1200"/>
            </a:lvl6pPr>
            <a:lvl7pPr>
              <a:defRPr sz="1200"/>
            </a:lvl7pPr>
            <a:lvl8pPr>
              <a:defRPr sz="1200"/>
            </a:lvl8pPr>
            <a:lvl9pPr>
              <a:defRPr sz="12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Inhaltsplatzhalter 5"/>
          <p:cNvSpPr>
            <a:spLocks noGrp="1"/>
          </p:cNvSpPr>
          <p:nvPr>
            <p:ph sz="quarter" idx="4"/>
          </p:nvPr>
        </p:nvSpPr>
        <p:spPr>
          <a:xfrm>
            <a:off x="4850705" y="1635646"/>
            <a:ext cx="4041775" cy="3240360"/>
          </a:xfrm>
          <a:prstGeom prst="rect">
            <a:avLst/>
          </a:prstGeom>
        </p:spPr>
        <p:txBody>
          <a:bodyPr/>
          <a:lstStyle>
            <a:lvl1pPr>
              <a:defRPr lang="de-DE" sz="1500" dirty="0" smtClean="0">
                <a:latin typeface="+mj-lt"/>
              </a:defRPr>
            </a:lvl1pPr>
            <a:lvl2pPr>
              <a:defRPr lang="de-DE" sz="1350" dirty="0" smtClean="0">
                <a:latin typeface="+mj-lt"/>
              </a:defRPr>
            </a:lvl2pPr>
            <a:lvl3pPr>
              <a:defRPr lang="de-DE" sz="1200" dirty="0" smtClean="0">
                <a:latin typeface="+mj-lt"/>
              </a:defRPr>
            </a:lvl3pPr>
            <a:lvl4pPr>
              <a:defRPr lang="de-DE" sz="1050" dirty="0" smtClean="0">
                <a:latin typeface="+mj-lt"/>
              </a:defRPr>
            </a:lvl4pPr>
            <a:lvl5pPr>
              <a:defRPr lang="en-US" sz="1050" dirty="0">
                <a:latin typeface="+mj-lt"/>
              </a:defRPr>
            </a:lvl5pPr>
          </a:lstStyle>
          <a:p>
            <a:pPr marL="135731" lvl="0" indent="-135731">
              <a:tabLst>
                <a:tab pos="358775" algn="l"/>
              </a:tabLst>
            </a:pPr>
            <a:r>
              <a:rPr lang="de-DE" dirty="0"/>
              <a:t>Textmasterformate durch Klicken bearbeiten</a:t>
            </a:r>
          </a:p>
          <a:p>
            <a:pPr marL="358775" lvl="1" indent="-176213">
              <a:tabLst/>
            </a:pPr>
            <a:r>
              <a:rPr lang="de-DE" dirty="0"/>
              <a:t>Zweite Ebene</a:t>
            </a:r>
          </a:p>
          <a:p>
            <a:pPr marL="541338" lvl="2" indent="-182563">
              <a:tabLst>
                <a:tab pos="358775" algn="l"/>
              </a:tabLst>
            </a:pPr>
            <a:r>
              <a:rPr lang="de-DE" dirty="0"/>
              <a:t>Dritte Ebene</a:t>
            </a:r>
          </a:p>
          <a:p>
            <a:pPr marL="715963" lvl="3" indent="-174625">
              <a:tabLst>
                <a:tab pos="358775" algn="l"/>
              </a:tabLst>
            </a:pPr>
            <a:r>
              <a:rPr lang="de-DE" dirty="0"/>
              <a:t>Vierte Ebene</a:t>
            </a:r>
          </a:p>
          <a:p>
            <a:pPr marL="898525" lvl="4" indent="-182563">
              <a:tabLst>
                <a:tab pos="358775" algn="l"/>
              </a:tabLst>
            </a:pPr>
            <a:r>
              <a:rPr lang="de-DE" dirty="0"/>
              <a:t>Fünfte Ebene</a:t>
            </a:r>
            <a:endParaRPr lang="en-US" dirty="0"/>
          </a:p>
        </p:txBody>
      </p:sp>
      <p:sp>
        <p:nvSpPr>
          <p:cNvPr id="7" name="Titel 1"/>
          <p:cNvSpPr>
            <a:spLocks noGrp="1"/>
          </p:cNvSpPr>
          <p:nvPr>
            <p:ph type="title" hasCustomPrompt="1"/>
          </p:nvPr>
        </p:nvSpPr>
        <p:spPr>
          <a:xfrm>
            <a:off x="662880" y="771550"/>
            <a:ext cx="8229602"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Tree>
    <p:extLst>
      <p:ext uri="{BB962C8B-B14F-4D97-AF65-F5344CB8AC3E}">
        <p14:creationId xmlns:p14="http://schemas.microsoft.com/office/powerpoint/2010/main" val="345058091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dirty="0"/>
              <a:t>Click to edit Master title style</a:t>
            </a:r>
            <a:endParaRPr lang="de-DE" dirty="0"/>
          </a:p>
        </p:txBody>
      </p:sp>
      <p:sp>
        <p:nvSpPr>
          <p:cNvPr id="3" name="Inhaltsplatzhalter 2"/>
          <p:cNvSpPr>
            <a:spLocks noGrp="1"/>
          </p:cNvSpPr>
          <p:nvPr>
            <p:ph idx="1"/>
          </p:nvPr>
        </p:nvSpPr>
        <p:spPr>
          <a:xfrm>
            <a:off x="685800" y="1657350"/>
            <a:ext cx="7772400" cy="32575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356677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de-DE" dirty="0"/>
              <a:t>Titelmasterformat durch Klicken bearbeiten</a:t>
            </a:r>
            <a:endParaRPr lang="de-AT" dirty="0"/>
          </a:p>
        </p:txBody>
      </p:sp>
      <p:sp>
        <p:nvSpPr>
          <p:cNvPr id="3" name="Inhaltsplatzhalter 2"/>
          <p:cNvSpPr>
            <a:spLocks noGrp="1"/>
          </p:cNvSpPr>
          <p:nvPr>
            <p:ph idx="1"/>
          </p:nvPr>
        </p:nvSpPr>
        <p:spPr>
          <a:xfrm>
            <a:off x="285720" y="1125130"/>
            <a:ext cx="8553480" cy="3504020"/>
          </a:xfrm>
          <a:prstGeom prst="rect">
            <a:avLst/>
          </a:prstGeom>
        </p:spPr>
        <p:txBody>
          <a:bodyPr/>
          <a:lstStyle>
            <a:lvl1pPr marL="0" indent="0">
              <a:spcBef>
                <a:spcPts val="0"/>
              </a:spcBef>
              <a:buNone/>
              <a:defRPr sz="1050">
                <a:latin typeface="Courier New" pitchFamily="49" charset="0"/>
                <a:cs typeface="Courier New" pitchFamily="49" charset="0"/>
              </a:defRPr>
            </a:lvl1pPr>
          </a:lstStyle>
          <a:p>
            <a:pPr lvl="0"/>
            <a:endParaRPr lang="de-AT" dirty="0"/>
          </a:p>
        </p:txBody>
      </p:sp>
      <p:sp>
        <p:nvSpPr>
          <p:cNvPr id="4" name="Fußzeilenplatzhalter 3"/>
          <p:cNvSpPr>
            <a:spLocks noGrp="1"/>
          </p:cNvSpPr>
          <p:nvPr>
            <p:ph type="ftr" sz="quarter" idx="10"/>
          </p:nvPr>
        </p:nvSpPr>
        <p:spPr>
          <a:xfrm>
            <a:off x="990600" y="4800600"/>
            <a:ext cx="6172200" cy="228600"/>
          </a:xfrm>
          <a:prstGeom prst="rect">
            <a:avLst/>
          </a:prstGeom>
        </p:spPr>
        <p:txBody>
          <a:bodyPr/>
          <a:lstStyle>
            <a:lvl1pPr>
              <a:defRPr/>
            </a:lvl1pPr>
          </a:lstStyle>
          <a:p>
            <a:pPr defTabSz="914400" fontAlgn="auto">
              <a:spcBef>
                <a:spcPts val="0"/>
              </a:spcBef>
              <a:spcAft>
                <a:spcPts val="0"/>
              </a:spcAft>
              <a:buClrTx/>
              <a:buSzTx/>
              <a:buFontTx/>
              <a:buNone/>
            </a:pPr>
            <a:endParaRPr lang="de-DE">
              <a:solidFill>
                <a:srgbClr val="595959"/>
              </a:solidFill>
              <a:latin typeface="Segoe UI"/>
              <a:ea typeface="+mn-ea"/>
            </a:endParaRPr>
          </a:p>
        </p:txBody>
      </p:sp>
      <p:sp>
        <p:nvSpPr>
          <p:cNvPr id="5" name="Foliennummernplatzhalter 4"/>
          <p:cNvSpPr>
            <a:spLocks noGrp="1"/>
          </p:cNvSpPr>
          <p:nvPr>
            <p:ph type="sldNum" sz="quarter" idx="11"/>
          </p:nvPr>
        </p:nvSpPr>
        <p:spPr>
          <a:xfrm>
            <a:off x="381000" y="4800600"/>
            <a:ext cx="381000" cy="228600"/>
          </a:xfrm>
          <a:prstGeom prst="rect">
            <a:avLst/>
          </a:prstGeom>
        </p:spPr>
        <p:txBody>
          <a:bodyPr/>
          <a:lstStyle>
            <a:lvl1pPr>
              <a:defRPr/>
            </a:lvl1pPr>
          </a:lstStyle>
          <a:p>
            <a:pPr defTabSz="914400" fontAlgn="auto">
              <a:spcBef>
                <a:spcPts val="0"/>
              </a:spcBef>
              <a:spcAft>
                <a:spcPts val="0"/>
              </a:spcAft>
              <a:buClrTx/>
              <a:buSzTx/>
              <a:buFontTx/>
              <a:buNone/>
            </a:pPr>
            <a:fld id="{4042AC8B-4C04-404C-8F05-C0BC1D1BF6FE}" type="slidenum">
              <a:rPr lang="de-DE">
                <a:solidFill>
                  <a:srgbClr val="595959"/>
                </a:solidFill>
                <a:latin typeface="Segoe UI"/>
                <a:ea typeface="+mn-ea"/>
              </a:rPr>
              <a:pPr defTabSz="914400" fontAlgn="auto">
                <a:spcBef>
                  <a:spcPts val="0"/>
                </a:spcBef>
                <a:spcAft>
                  <a:spcPts val="0"/>
                </a:spcAft>
                <a:buClrTx/>
                <a:buSzTx/>
                <a:buFontTx/>
                <a:buNone/>
              </a:pPr>
              <a:t>‹#›</a:t>
            </a:fld>
            <a:endParaRPr lang="de-DE">
              <a:solidFill>
                <a:srgbClr val="595959"/>
              </a:solidFill>
              <a:latin typeface="Segoe UI"/>
              <a:ea typeface="+mn-ea"/>
            </a:endParaRPr>
          </a:p>
        </p:txBody>
      </p:sp>
      <p:sp>
        <p:nvSpPr>
          <p:cNvPr id="7" name="Textplatzhalter 6"/>
          <p:cNvSpPr>
            <a:spLocks noGrp="1"/>
          </p:cNvSpPr>
          <p:nvPr>
            <p:ph type="body" sz="quarter" idx="12"/>
          </p:nvPr>
        </p:nvSpPr>
        <p:spPr>
          <a:xfrm>
            <a:off x="285720" y="696516"/>
            <a:ext cx="8572530" cy="375047"/>
          </a:xfrm>
          <a:prstGeom prst="rect">
            <a:avLst/>
          </a:prstGeom>
        </p:spPr>
        <p:style>
          <a:lnRef idx="1">
            <a:schemeClr val="accent4"/>
          </a:lnRef>
          <a:fillRef idx="2">
            <a:schemeClr val="accent4"/>
          </a:fillRef>
          <a:effectRef idx="1">
            <a:schemeClr val="accent4"/>
          </a:effectRef>
          <a:fontRef idx="none"/>
        </p:style>
        <p:txBody>
          <a:bodyPr/>
          <a:lstStyle>
            <a:lvl1pPr>
              <a:buNone/>
              <a:defRPr sz="1800">
                <a:latin typeface="+mj-lt"/>
              </a:defRPr>
            </a:lvl1pPr>
          </a:lstStyle>
          <a:p>
            <a:pPr lvl="0"/>
            <a:endParaRPr lang="de-AT" dirty="0"/>
          </a:p>
        </p:txBody>
      </p:sp>
    </p:spTree>
    <p:extLst>
      <p:ext uri="{BB962C8B-B14F-4D97-AF65-F5344CB8AC3E}">
        <p14:creationId xmlns:p14="http://schemas.microsoft.com/office/powerpoint/2010/main" val="3270735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DE"/>
          </a:p>
        </p:txBody>
      </p:sp>
      <p:sp>
        <p:nvSpPr>
          <p:cNvPr id="3" name="Inhaltsplatzhalter 2"/>
          <p:cNvSpPr>
            <a:spLocks noGrp="1"/>
          </p:cNvSpPr>
          <p:nvPr>
            <p:ph sz="half" idx="1"/>
          </p:nvPr>
        </p:nvSpPr>
        <p:spPr>
          <a:xfrm>
            <a:off x="6858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6482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18024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1BC"/>
                </a:solidFill>
                <a:effectLst/>
                <a:uLnTx/>
                <a:uFillTx/>
                <a:latin typeface="Segoe UI"/>
                <a:ea typeface="+mn-ea"/>
                <a:cs typeface="+mn-cs"/>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80055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313506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625652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0913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209218610"/>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0" y="195486"/>
            <a:ext cx="801618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36454118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455478"/>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2134847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088701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2398158"/>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597159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641270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526757923"/>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1913635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533551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hlinkClick r:id="rId2"/>
              </a:rPr>
              <a:t>http://www.timecockpit.com</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982091656"/>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6180"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tabLst/>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4041664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ist die führende Projektzeiterfassung für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Knowledge</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Tracker</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454318219"/>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31385770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49026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7925498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732230"/>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95923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a:prstGeom prst="rect">
            <a:avLst/>
          </a:prstGeom>
        </p:spPr>
        <p:txBody>
          <a:bodyPr anchor="t"/>
          <a:lstStyle>
            <a:lvl1pPr algn="l">
              <a:defRPr sz="3000" b="1" cap="all"/>
            </a:lvl1pPr>
          </a:lstStyle>
          <a:p>
            <a:r>
              <a:rPr lang="de-DE"/>
              <a:t>Titelmasterformat durch Klicken bearbeiten</a:t>
            </a:r>
          </a:p>
        </p:txBody>
      </p:sp>
      <p:sp>
        <p:nvSpPr>
          <p:cNvPr id="3" name="Textplatzhalter 2"/>
          <p:cNvSpPr>
            <a:spLocks noGrp="1"/>
          </p:cNvSpPr>
          <p:nvPr>
            <p:ph type="body" idx="1"/>
          </p:nvPr>
        </p:nvSpPr>
        <p:spPr>
          <a:xfrm>
            <a:off x="722313" y="2180035"/>
            <a:ext cx="7772400" cy="1125140"/>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de-DE"/>
              <a:t>Textmasterformat bearbeiten</a:t>
            </a:r>
          </a:p>
        </p:txBody>
      </p:sp>
    </p:spTree>
    <p:extLst>
      <p:ext uri="{BB962C8B-B14F-4D97-AF65-F5344CB8AC3E}">
        <p14:creationId xmlns:p14="http://schemas.microsoft.com/office/powerpoint/2010/main" val="26660047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35546"/>
            <a:ext cx="7772400" cy="578904"/>
          </a:xfrm>
          <a:prstGeom prst="rect">
            <a:avLst/>
          </a:prstGeom>
        </p:spPr>
        <p:txBody>
          <a:bodyPr/>
          <a:lstStyle/>
          <a:p>
            <a:r>
              <a:rPr lang="de-DE"/>
              <a:t>Titelmasterformat durch Klicken bearbeiten</a:t>
            </a:r>
          </a:p>
        </p:txBody>
      </p:sp>
      <p:sp>
        <p:nvSpPr>
          <p:cNvPr id="3" name="Inhaltsplatzhalter 2"/>
          <p:cNvSpPr>
            <a:spLocks noGrp="1"/>
          </p:cNvSpPr>
          <p:nvPr>
            <p:ph idx="1"/>
          </p:nvPr>
        </p:nvSpPr>
        <p:spPr>
          <a:xfrm>
            <a:off x="685800" y="1485900"/>
            <a:ext cx="7772400" cy="3429000"/>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262062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53877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27584" y="195486"/>
            <a:ext cx="806489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37839875"/>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1983666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2534"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876302" y="915566"/>
            <a:ext cx="8016180"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2712239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751978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4219581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74068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5" r:id="rId17"/>
    <p:sldLayoutId id="2147483818" r:id="rId18"/>
    <p:sldLayoutId id="2147483827" r:id="rId19"/>
    <p:sldLayoutId id="2147483828" r:id="rId20"/>
    <p:sldLayoutId id="2147483829" r:id="rId21"/>
    <p:sldLayoutId id="2147483830" r:id="rId22"/>
    <p:sldLayoutId id="2147483831" r:id="rId23"/>
    <p:sldLayoutId id="2147483832"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52065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1" r:id="rId18"/>
    <p:sldLayoutId id="2147483863" r:id="rId19"/>
    <p:sldLayoutId id="2147483891" r:id="rId20"/>
    <p:sldLayoutId id="2147483892" r:id="rId21"/>
    <p:sldLayoutId id="2147483903" r:id="rId22"/>
    <p:sldLayoutId id="2147483904" r:id="rId23"/>
    <p:sldLayoutId id="2147483905"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25.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swagger.io/specification/#dataTypes" TargetMode="External"/><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tools.ietf.org/html/draft-pbryan-zyp-json-ref-03"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hyperlink" Target="https://app.swaggerhub.com/" TargetMode="External"/><Relationship Id="rId3" Type="http://schemas.openxmlformats.org/officeDocument/2006/relationships/hyperlink" Target="https://swagger.io/specification/#serverObject" TargetMode="External"/><Relationship Id="rId7" Type="http://schemas.openxmlformats.org/officeDocument/2006/relationships/hyperlink" Target="https://editor.swagger.io/" TargetMode="External"/><Relationship Id="rId2" Type="http://schemas.openxmlformats.org/officeDocument/2006/relationships/hyperlink" Target="https://swagger.io/specification/#infoObject" TargetMode="External"/><Relationship Id="rId1" Type="http://schemas.openxmlformats.org/officeDocument/2006/relationships/slideLayout" Target="../slideLayouts/slideLayout13.xml"/><Relationship Id="rId6" Type="http://schemas.openxmlformats.org/officeDocument/2006/relationships/hyperlink" Target="https://swagger.io/specification/#externalDocumentationObject" TargetMode="External"/><Relationship Id="rId11" Type="http://schemas.openxmlformats.org/officeDocument/2006/relationships/hyperlink" Target="https://swagger.io/specification/#oasObject" TargetMode="External"/><Relationship Id="rId5" Type="http://schemas.openxmlformats.org/officeDocument/2006/relationships/hyperlink" Target="https://swagger.io/specification/#tagObject" TargetMode="External"/><Relationship Id="rId10" Type="http://schemas.openxmlformats.org/officeDocument/2006/relationships/hyperlink" Target="https://www.npmjs.com/package/swagger-editor" TargetMode="External"/><Relationship Id="rId4" Type="http://schemas.openxmlformats.org/officeDocument/2006/relationships/hyperlink" Target="https://swagger.io/specification/#securitySchemeObject" TargetMode="External"/><Relationship Id="rId9" Type="http://schemas.openxmlformats.org/officeDocument/2006/relationships/hyperlink" Target="https://hub.docker.com/r/swaggerapi/swagger-editor/"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swagger.io/specification/#parameterObject" TargetMode="External"/><Relationship Id="rId2" Type="http://schemas.openxmlformats.org/officeDocument/2006/relationships/hyperlink" Target="https://swagger.io/specification/#operationObject" TargetMode="External"/><Relationship Id="rId1" Type="http://schemas.openxmlformats.org/officeDocument/2006/relationships/slideLayout" Target="../slideLayouts/slideLayout13.xml"/><Relationship Id="rId5" Type="http://schemas.openxmlformats.org/officeDocument/2006/relationships/hyperlink" Target="https://swagger.io/specification/#pathItemObject" TargetMode="External"/><Relationship Id="rId4" Type="http://schemas.openxmlformats.org/officeDocument/2006/relationships/hyperlink" Target="https://swagger.io/specification/#requestBodyObject"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swagger.io/specification/#schemaComposition" TargetMode="External"/><Relationship Id="rId2" Type="http://schemas.openxmlformats.org/officeDocument/2006/relationships/hyperlink" Target="https://swagger.io/specification/#schemaObject" TargetMode="External"/><Relationship Id="rId1" Type="http://schemas.openxmlformats.org/officeDocument/2006/relationships/slideLayout" Target="../slideLayouts/slideLayout13.xml"/><Relationship Id="rId4" Type="http://schemas.openxmlformats.org/officeDocument/2006/relationships/hyperlink" Target="https://swagger.io/specification/#xmlObject"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awgit.com/rstropek/node-mongo-sample/master/api.yaml"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3.xml"/><Relationship Id="rId6" Type="http://schemas.openxmlformats.org/officeDocument/2006/relationships/hyperlink" Target="https://github.com/rstropek/node-mongo-sample/blob/master/demo.http" TargetMode="External"/><Relationship Id="rId5" Type="http://schemas.openxmlformats.org/officeDocument/2006/relationships/hyperlink" Target="https://swagger-workshop.azurewebsites.net/" TargetMode="External"/><Relationship Id="rId4" Type="http://schemas.openxmlformats.org/officeDocument/2006/relationships/hyperlink" Target="https://github.com/rstropek/node-mongo-sampl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swaggerworkshop.blob.core.windows.net/swagger/api3.json" TargetMode="External"/><Relationship Id="rId2" Type="http://schemas.openxmlformats.org/officeDocument/2006/relationships/hyperlink" Target="https://github.com/rstropek/node-mongo-sample/blob/master/api3.yaml" TargetMode="External"/><Relationship Id="rId1" Type="http://schemas.openxmlformats.org/officeDocument/2006/relationships/slideLayout" Target="../slideLayouts/slideLayout3.xml"/><Relationship Id="rId5" Type="http://schemas.openxmlformats.org/officeDocument/2006/relationships/hyperlink" Target="https://swaggerworkshop.blob.core.windows.net/swagger/api2.json" TargetMode="External"/><Relationship Id="rId4" Type="http://schemas.openxmlformats.org/officeDocument/2006/relationships/hyperlink" Target="https://github.com/rstropek/node-mongo-sample/blob/master/api2.yaml"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hub.docker.com/search/?isAutomated=0&amp;isOfficial=0&amp;page=1&amp;pullCount=0&amp;q=swagger&amp;starCount=0"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openapi.tools/" TargetMode="External"/><Relationship Id="rId2" Type="http://schemas.openxmlformats.org/officeDocument/2006/relationships/hyperlink" Target="https://swagger.io/tools/"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RSuter/NSwag" TargetMode="External"/><Relationship Id="rId2" Type="http://schemas.openxmlformats.org/officeDocument/2006/relationships/hyperlink" Target="https://github.com/domaindrivendev/Swashbuckle.AspNetCore" TargetMode="External"/><Relationship Id="rId1" Type="http://schemas.openxmlformats.org/officeDocument/2006/relationships/slideLayout" Target="../slideLayouts/slideLayout3.xml"/><Relationship Id="rId5" Type="http://schemas.openxmlformats.org/officeDocument/2006/relationships/hyperlink" Target="https://docs.microsoft.com/en-us/aspnet/core/tutorials/web-api-help-pages-using-swagger?view=aspnetcore-2.1" TargetMode="External"/><Relationship Id="rId4" Type="http://schemas.openxmlformats.org/officeDocument/2006/relationships/hyperlink" Target="https://github.com/Azure/autorest"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https://docs.microsoft.com/en-us/aspnet/core/tutorials/web-api-help-pages-using-swagger?view=aspnetcore-2.2" TargetMode="Externa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Azure/autorest" TargetMode="Externa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wagger.io/resources/open-api/" TargetMode="External"/><Relationship Id="rId2" Type="http://schemas.openxmlformats.org/officeDocument/2006/relationships/hyperlink" Target="https://github.com/OAI/OpenAPI-Specification" TargetMode="Externa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eccy.io/" TargetMode="External"/><Relationship Id="rId2" Type="http://schemas.openxmlformats.org/officeDocument/2006/relationships/hyperlink" Target="https://marketplace.visualstudio.com/items?itemName=mermade.openapi-lint" TargetMode="External"/><Relationship Id="rId1" Type="http://schemas.openxmlformats.org/officeDocument/2006/relationships/slideLayout" Target="../slideLayouts/slideLayout3.xml"/><Relationship Id="rId4" Type="http://schemas.openxmlformats.org/officeDocument/2006/relationships/hyperlink" Target="https://marketplace.visualstudio.com/items?itemName=philosowaffle.openapi-designer"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yaml.org/"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Workshop</a:t>
            </a:r>
            <a:endParaRPr lang="en-US" dirty="0"/>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err="1"/>
              <a:t>Swagger</a:t>
            </a:r>
            <a:endParaRPr lang="en-US"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err="1"/>
              <a:t>OpenAPI</a:t>
            </a:r>
            <a:r>
              <a:rPr lang="de-AT" dirty="0"/>
              <a:t> Workshop</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16707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17FC4-A03A-4B78-ACDF-D59E69A3FE7A}"/>
              </a:ext>
            </a:extLst>
          </p:cNvPr>
          <p:cNvSpPr>
            <a:spLocks noGrp="1"/>
          </p:cNvSpPr>
          <p:nvPr>
            <p:ph type="title"/>
          </p:nvPr>
        </p:nvSpPr>
        <p:spPr/>
        <p:txBody>
          <a:bodyPr/>
          <a:lstStyle/>
          <a:p>
            <a:r>
              <a:rPr lang="de-AT" dirty="0"/>
              <a:t>Data </a:t>
            </a:r>
            <a:r>
              <a:rPr lang="de-AT" dirty="0" err="1"/>
              <a:t>Types</a:t>
            </a:r>
            <a:endParaRPr lang="de-AT" dirty="0"/>
          </a:p>
        </p:txBody>
      </p:sp>
      <p:pic>
        <p:nvPicPr>
          <p:cNvPr id="5" name="Content Placeholder 4">
            <a:extLst>
              <a:ext uri="{FF2B5EF4-FFF2-40B4-BE49-F238E27FC236}">
                <a16:creationId xmlns:a16="http://schemas.microsoft.com/office/drawing/2014/main" id="{4BBDAA24-7DAC-4E2D-8CF3-83715B9A69C3}"/>
              </a:ext>
            </a:extLst>
          </p:cNvPr>
          <p:cNvPicPr>
            <a:picLocks noGrp="1" noChangeAspect="1"/>
          </p:cNvPicPr>
          <p:nvPr>
            <p:ph sz="quarter" idx="12"/>
          </p:nvPr>
        </p:nvPicPr>
        <p:blipFill>
          <a:blip r:embed="rId2"/>
          <a:stretch>
            <a:fillRect/>
          </a:stretch>
        </p:blipFill>
        <p:spPr>
          <a:xfrm>
            <a:off x="876300" y="994064"/>
            <a:ext cx="4077506" cy="3498272"/>
          </a:xfrm>
          <a:prstGeom prst="rect">
            <a:avLst/>
          </a:prstGeom>
        </p:spPr>
      </p:pic>
      <p:sp>
        <p:nvSpPr>
          <p:cNvPr id="4" name="Text Placeholder 3">
            <a:extLst>
              <a:ext uri="{FF2B5EF4-FFF2-40B4-BE49-F238E27FC236}">
                <a16:creationId xmlns:a16="http://schemas.microsoft.com/office/drawing/2014/main" id="{13D4D48F-660C-4CB4-83DD-7811F03C51B1}"/>
              </a:ext>
            </a:extLst>
          </p:cNvPr>
          <p:cNvSpPr>
            <a:spLocks noGrp="1"/>
          </p:cNvSpPr>
          <p:nvPr>
            <p:ph type="body" sz="quarter" idx="23"/>
          </p:nvPr>
        </p:nvSpPr>
        <p:spPr/>
        <p:txBody>
          <a:bodyPr/>
          <a:lstStyle/>
          <a:p>
            <a:r>
              <a:rPr lang="de-AT" dirty="0">
                <a:hlinkClick r:id="rId3"/>
              </a:rPr>
              <a:t>https://swagger.io/specification/#dataTypes</a:t>
            </a:r>
            <a:r>
              <a:rPr lang="de-AT" dirty="0"/>
              <a:t> </a:t>
            </a:r>
          </a:p>
        </p:txBody>
      </p:sp>
    </p:spTree>
    <p:extLst>
      <p:ext uri="{BB962C8B-B14F-4D97-AF65-F5344CB8AC3E}">
        <p14:creationId xmlns:p14="http://schemas.microsoft.com/office/powerpoint/2010/main" val="3214566695"/>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F86D3-8E6E-4873-A112-F818B8D717A7}"/>
              </a:ext>
            </a:extLst>
          </p:cNvPr>
          <p:cNvSpPr>
            <a:spLocks noGrp="1"/>
          </p:cNvSpPr>
          <p:nvPr>
            <p:ph type="title"/>
          </p:nvPr>
        </p:nvSpPr>
        <p:spPr/>
        <p:txBody>
          <a:bodyPr/>
          <a:lstStyle/>
          <a:p>
            <a:r>
              <a:rPr lang="de-AT" dirty="0"/>
              <a:t>References</a:t>
            </a:r>
          </a:p>
        </p:txBody>
      </p:sp>
      <p:sp>
        <p:nvSpPr>
          <p:cNvPr id="3" name="Content Placeholder 2">
            <a:extLst>
              <a:ext uri="{FF2B5EF4-FFF2-40B4-BE49-F238E27FC236}">
                <a16:creationId xmlns:a16="http://schemas.microsoft.com/office/drawing/2014/main" id="{BF4DDA0B-82C1-441B-97D0-2E44928FE3FD}"/>
              </a:ext>
            </a:extLst>
          </p:cNvPr>
          <p:cNvSpPr>
            <a:spLocks noGrp="1"/>
          </p:cNvSpPr>
          <p:nvPr>
            <p:ph sz="quarter" idx="12"/>
          </p:nvPr>
        </p:nvSpPr>
        <p:spPr/>
        <p:txBody>
          <a:bodyPr/>
          <a:lstStyle/>
          <a:p>
            <a:r>
              <a:rPr lang="de-AT" i="1" dirty="0"/>
              <a:t>$</a:t>
            </a:r>
            <a:r>
              <a:rPr lang="de-AT" i="1" dirty="0" err="1"/>
              <a:t>ref</a:t>
            </a:r>
            <a:endParaRPr lang="de-AT" i="1" dirty="0"/>
          </a:p>
          <a:p>
            <a:pPr lvl="1"/>
            <a:r>
              <a:rPr lang="de-AT" dirty="0">
                <a:hlinkClick r:id="rId2"/>
              </a:rPr>
              <a:t>JSON Reference</a:t>
            </a:r>
            <a:endParaRPr lang="de-AT" dirty="0"/>
          </a:p>
          <a:p>
            <a:r>
              <a:rPr lang="de-AT" dirty="0"/>
              <a:t>Relative (</a:t>
            </a:r>
            <a:r>
              <a:rPr lang="de-AT" dirty="0" err="1"/>
              <a:t>inside</a:t>
            </a:r>
            <a:r>
              <a:rPr lang="de-AT" dirty="0"/>
              <a:t> </a:t>
            </a:r>
            <a:r>
              <a:rPr lang="de-AT" dirty="0" err="1"/>
              <a:t>file</a:t>
            </a:r>
            <a:r>
              <a:rPr lang="de-AT" dirty="0"/>
              <a:t>) and absolute</a:t>
            </a:r>
          </a:p>
          <a:p>
            <a:pPr lvl="1"/>
            <a:r>
              <a:rPr lang="de-AT" i="1" dirty="0"/>
              <a:t>$</a:t>
            </a:r>
            <a:r>
              <a:rPr lang="de-AT" i="1" dirty="0" err="1"/>
              <a:t>ref</a:t>
            </a:r>
            <a:r>
              <a:rPr lang="de-AT" i="1" dirty="0"/>
              <a:t>: '#/</a:t>
            </a:r>
            <a:r>
              <a:rPr lang="de-AT" i="1" dirty="0" err="1"/>
              <a:t>components</a:t>
            </a:r>
            <a:r>
              <a:rPr lang="de-AT" i="1" dirty="0"/>
              <a:t>/</a:t>
            </a:r>
            <a:r>
              <a:rPr lang="de-AT" i="1" dirty="0" err="1"/>
              <a:t>schemas</a:t>
            </a:r>
            <a:r>
              <a:rPr lang="de-AT" i="1" dirty="0"/>
              <a:t>/</a:t>
            </a:r>
            <a:r>
              <a:rPr lang="de-AT" i="1" dirty="0" err="1"/>
              <a:t>Pet</a:t>
            </a:r>
            <a:r>
              <a:rPr lang="de-AT" i="1" dirty="0"/>
              <a:t>‘</a:t>
            </a:r>
          </a:p>
          <a:p>
            <a:pPr lvl="1"/>
            <a:r>
              <a:rPr lang="de-AT" i="1" dirty="0"/>
              <a:t>$</a:t>
            </a:r>
            <a:r>
              <a:rPr lang="de-AT" i="1" dirty="0" err="1"/>
              <a:t>ref</a:t>
            </a:r>
            <a:r>
              <a:rPr lang="de-AT" i="1" dirty="0"/>
              <a:t>: </a:t>
            </a:r>
            <a:r>
              <a:rPr lang="de-AT" i="1" dirty="0" err="1"/>
              <a:t>definitions.yaml</a:t>
            </a:r>
            <a:r>
              <a:rPr lang="de-AT" i="1" dirty="0"/>
              <a:t>#/</a:t>
            </a:r>
            <a:r>
              <a:rPr lang="de-AT" i="1" dirty="0" err="1"/>
              <a:t>Pet</a:t>
            </a:r>
            <a:endParaRPr lang="de-AT" i="1" dirty="0"/>
          </a:p>
        </p:txBody>
      </p:sp>
      <p:sp>
        <p:nvSpPr>
          <p:cNvPr id="4" name="Text Placeholder 3">
            <a:extLst>
              <a:ext uri="{FF2B5EF4-FFF2-40B4-BE49-F238E27FC236}">
                <a16:creationId xmlns:a16="http://schemas.microsoft.com/office/drawing/2014/main" id="{83B199B2-72F0-4555-9095-07AA9640555C}"/>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549786776"/>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F43DAA-69EB-4EA7-AEEB-CD58A2FDC835}"/>
              </a:ext>
            </a:extLst>
          </p:cNvPr>
          <p:cNvSpPr>
            <a:spLocks noGrp="1"/>
          </p:cNvSpPr>
          <p:nvPr>
            <p:ph type="title"/>
          </p:nvPr>
        </p:nvSpPr>
        <p:spPr/>
        <p:txBody>
          <a:bodyPr/>
          <a:lstStyle/>
          <a:p>
            <a:r>
              <a:rPr lang="en-US"/>
              <a:t>Document Structure</a:t>
            </a:r>
          </a:p>
        </p:txBody>
      </p:sp>
      <p:sp>
        <p:nvSpPr>
          <p:cNvPr id="6" name="Content Placeholder 5">
            <a:extLst>
              <a:ext uri="{FF2B5EF4-FFF2-40B4-BE49-F238E27FC236}">
                <a16:creationId xmlns:a16="http://schemas.microsoft.com/office/drawing/2014/main" id="{D26EDAE2-9F27-4FE7-B19C-B770C6C434B4}"/>
              </a:ext>
            </a:extLst>
          </p:cNvPr>
          <p:cNvSpPr>
            <a:spLocks noGrp="1"/>
          </p:cNvSpPr>
          <p:nvPr>
            <p:ph sz="quarter" idx="22"/>
          </p:nvPr>
        </p:nvSpPr>
        <p:spPr/>
        <p:txBody>
          <a:bodyPr/>
          <a:lstStyle/>
          <a:p>
            <a:r>
              <a:rPr lang="en-US" sz="1600" dirty="0" err="1"/>
              <a:t>openapi</a:t>
            </a:r>
            <a:r>
              <a:rPr lang="en-US" sz="1600" dirty="0"/>
              <a:t>: &lt;version&gt;</a:t>
            </a:r>
          </a:p>
          <a:p>
            <a:r>
              <a:rPr lang="en-US" sz="1600" dirty="0"/>
              <a:t>info:</a:t>
            </a:r>
          </a:p>
          <a:p>
            <a:r>
              <a:rPr lang="en-US" sz="1100" i="1" dirty="0"/>
              <a:t>	Metadata about the API</a:t>
            </a:r>
          </a:p>
          <a:p>
            <a:r>
              <a:rPr lang="en-US" sz="1100" dirty="0"/>
              <a:t>	</a:t>
            </a:r>
            <a:r>
              <a:rPr lang="en-US" sz="1100" dirty="0">
                <a:hlinkClick r:id="rId2"/>
              </a:rPr>
              <a:t>https://swagger.io/specification/#infoObject</a:t>
            </a:r>
            <a:endParaRPr lang="en-US" sz="1100" dirty="0"/>
          </a:p>
          <a:p>
            <a:r>
              <a:rPr lang="en-US" sz="1600" dirty="0"/>
              <a:t>servers:</a:t>
            </a:r>
          </a:p>
          <a:p>
            <a:r>
              <a:rPr lang="en-US" sz="1100" i="1" dirty="0"/>
              <a:t>	Servers implementing the REST API</a:t>
            </a:r>
          </a:p>
          <a:p>
            <a:r>
              <a:rPr lang="en-US" sz="1100" dirty="0"/>
              <a:t>	</a:t>
            </a:r>
            <a:r>
              <a:rPr lang="en-US" sz="1100" dirty="0">
                <a:hlinkClick r:id="rId3"/>
              </a:rPr>
              <a:t>https://swagger.io/specification/#serverObject</a:t>
            </a:r>
            <a:r>
              <a:rPr lang="en-US" sz="1100" dirty="0"/>
              <a:t> </a:t>
            </a:r>
          </a:p>
          <a:p>
            <a:r>
              <a:rPr lang="en-US" sz="1600" dirty="0"/>
              <a:t>paths: </a:t>
            </a:r>
          </a:p>
          <a:p>
            <a:r>
              <a:rPr lang="en-US" sz="1100" i="1" dirty="0"/>
              <a:t>	Endpoints and there implementation</a:t>
            </a:r>
          </a:p>
          <a:p>
            <a:r>
              <a:rPr lang="en-US" sz="1600" dirty="0"/>
              <a:t>components:</a:t>
            </a:r>
          </a:p>
          <a:p>
            <a:r>
              <a:rPr lang="en-US" sz="1100" i="1" dirty="0"/>
              <a:t>	Reusable objects referenced in other parts of the API specification</a:t>
            </a:r>
          </a:p>
          <a:p>
            <a:r>
              <a:rPr lang="en-US" sz="1600" dirty="0"/>
              <a:t>security:</a:t>
            </a:r>
          </a:p>
          <a:p>
            <a:r>
              <a:rPr lang="en-US" sz="1100" i="1" dirty="0"/>
              <a:t>	Security scheme used by the operations</a:t>
            </a:r>
          </a:p>
          <a:p>
            <a:r>
              <a:rPr lang="en-US" sz="1100" dirty="0"/>
              <a:t>	</a:t>
            </a:r>
            <a:r>
              <a:rPr lang="en-US" sz="1100" dirty="0">
                <a:hlinkClick r:id="rId4"/>
              </a:rPr>
              <a:t>https://swagger.io/specification/#securitySchemeObject</a:t>
            </a:r>
            <a:r>
              <a:rPr lang="en-US" sz="1100" dirty="0"/>
              <a:t> </a:t>
            </a:r>
          </a:p>
          <a:p>
            <a:r>
              <a:rPr lang="en-US" sz="1600" dirty="0"/>
              <a:t>tags:</a:t>
            </a:r>
          </a:p>
          <a:p>
            <a:r>
              <a:rPr lang="en-US" sz="1100" i="1" dirty="0"/>
              <a:t>  Additional metadata</a:t>
            </a:r>
          </a:p>
          <a:p>
            <a:r>
              <a:rPr lang="en-US" sz="1100" dirty="0"/>
              <a:t>	</a:t>
            </a:r>
            <a:r>
              <a:rPr lang="en-US" sz="1100" dirty="0">
                <a:hlinkClick r:id="rId5"/>
              </a:rPr>
              <a:t>https://swagger.io/specification/#tagObject</a:t>
            </a:r>
            <a:r>
              <a:rPr lang="en-US" sz="1100" dirty="0"/>
              <a:t> </a:t>
            </a:r>
          </a:p>
          <a:p>
            <a:r>
              <a:rPr lang="en-US" sz="1600" dirty="0" err="1"/>
              <a:t>externalDocs</a:t>
            </a:r>
            <a:r>
              <a:rPr lang="en-US" sz="1600" dirty="0"/>
              <a:t>:</a:t>
            </a:r>
          </a:p>
          <a:p>
            <a:r>
              <a:rPr lang="en-US" sz="1100" i="1" dirty="0"/>
              <a:t>	Link to additional documentation</a:t>
            </a:r>
          </a:p>
          <a:p>
            <a:r>
              <a:rPr lang="en-US" sz="1100" dirty="0"/>
              <a:t>	</a:t>
            </a:r>
            <a:r>
              <a:rPr lang="en-US" sz="1100" dirty="0">
                <a:hlinkClick r:id="rId6"/>
              </a:rPr>
              <a:t>https://swagger.io/specification/#externalDocumentationObject</a:t>
            </a:r>
            <a:r>
              <a:rPr lang="en-US" sz="1100" dirty="0"/>
              <a:t> </a:t>
            </a:r>
          </a:p>
        </p:txBody>
      </p:sp>
      <p:sp>
        <p:nvSpPr>
          <p:cNvPr id="7" name="Text Placeholder 6">
            <a:extLst>
              <a:ext uri="{FF2B5EF4-FFF2-40B4-BE49-F238E27FC236}">
                <a16:creationId xmlns:a16="http://schemas.microsoft.com/office/drawing/2014/main" id="{B52F711E-6CE0-46B0-BBEA-1A426BB9D90F}"/>
              </a:ext>
            </a:extLst>
          </p:cNvPr>
          <p:cNvSpPr>
            <a:spLocks noGrp="1"/>
          </p:cNvSpPr>
          <p:nvPr>
            <p:ph type="body" sz="quarter" idx="23"/>
          </p:nvPr>
        </p:nvSpPr>
        <p:spPr/>
        <p:txBody>
          <a:bodyPr/>
          <a:lstStyle/>
          <a:p>
            <a:endParaRPr lang="en-US"/>
          </a:p>
        </p:txBody>
      </p:sp>
      <p:sp>
        <p:nvSpPr>
          <p:cNvPr id="8" name="Text Placeholder 7">
            <a:extLst>
              <a:ext uri="{FF2B5EF4-FFF2-40B4-BE49-F238E27FC236}">
                <a16:creationId xmlns:a16="http://schemas.microsoft.com/office/drawing/2014/main" id="{6142D4AC-0F9D-4F34-8B98-B68CBDF3EBEB}"/>
              </a:ext>
            </a:extLst>
          </p:cNvPr>
          <p:cNvSpPr>
            <a:spLocks noGrp="1"/>
          </p:cNvSpPr>
          <p:nvPr>
            <p:ph type="body" sz="quarter" idx="24"/>
          </p:nvPr>
        </p:nvSpPr>
        <p:spPr/>
        <p:txBody>
          <a:bodyPr/>
          <a:lstStyle/>
          <a:p>
            <a:r>
              <a:rPr lang="en-US" dirty="0"/>
              <a:t>Swagger Editor</a:t>
            </a:r>
          </a:p>
          <a:p>
            <a:pPr lvl="1"/>
            <a:r>
              <a:rPr lang="en-US" dirty="0">
                <a:hlinkClick r:id="rId7"/>
              </a:rPr>
              <a:t>https://editor.swagger.io</a:t>
            </a:r>
            <a:r>
              <a:rPr lang="en-US" dirty="0"/>
              <a:t> </a:t>
            </a:r>
          </a:p>
          <a:p>
            <a:r>
              <a:rPr lang="en-US" dirty="0"/>
              <a:t>Swagger Hub</a:t>
            </a:r>
          </a:p>
          <a:p>
            <a:pPr lvl="1"/>
            <a:r>
              <a:rPr lang="en-US" dirty="0">
                <a:hlinkClick r:id="rId8"/>
              </a:rPr>
              <a:t>https://app.swaggerhub.com/</a:t>
            </a:r>
            <a:r>
              <a:rPr lang="en-US" dirty="0"/>
              <a:t> </a:t>
            </a:r>
          </a:p>
          <a:p>
            <a:r>
              <a:rPr lang="en-US" dirty="0"/>
              <a:t>Docker Image</a:t>
            </a:r>
          </a:p>
          <a:p>
            <a:pPr lvl="1"/>
            <a:r>
              <a:rPr lang="en-US" dirty="0" err="1">
                <a:hlinkClick r:id="rId9"/>
              </a:rPr>
              <a:t>swaggerapi</a:t>
            </a:r>
            <a:r>
              <a:rPr lang="en-US" dirty="0">
                <a:hlinkClick r:id="rId9"/>
              </a:rPr>
              <a:t>/swagger-editor</a:t>
            </a:r>
            <a:endParaRPr lang="en-US" dirty="0"/>
          </a:p>
          <a:p>
            <a:r>
              <a:rPr lang="en-US" dirty="0"/>
              <a:t>NPM Package</a:t>
            </a:r>
          </a:p>
          <a:p>
            <a:pPr lvl="1"/>
            <a:r>
              <a:rPr lang="en-US" dirty="0">
                <a:hlinkClick r:id="rId10"/>
              </a:rPr>
              <a:t>swagger-editor</a:t>
            </a:r>
            <a:endParaRPr lang="en-US" dirty="0"/>
          </a:p>
        </p:txBody>
      </p:sp>
      <p:sp>
        <p:nvSpPr>
          <p:cNvPr id="9" name="Text Placeholder 8">
            <a:extLst>
              <a:ext uri="{FF2B5EF4-FFF2-40B4-BE49-F238E27FC236}">
                <a16:creationId xmlns:a16="http://schemas.microsoft.com/office/drawing/2014/main" id="{D11BCDF4-B82B-4EC3-A978-8864E4D7E45B}"/>
              </a:ext>
            </a:extLst>
          </p:cNvPr>
          <p:cNvSpPr>
            <a:spLocks noGrp="1"/>
          </p:cNvSpPr>
          <p:nvPr>
            <p:ph type="body" sz="quarter" idx="25"/>
          </p:nvPr>
        </p:nvSpPr>
        <p:spPr/>
        <p:txBody>
          <a:bodyPr/>
          <a:lstStyle/>
          <a:p>
            <a:r>
              <a:rPr lang="en-US">
                <a:hlinkClick r:id="rId11"/>
              </a:rPr>
              <a:t>https://swagger.io/specification/#oasObject</a:t>
            </a:r>
            <a:r>
              <a:rPr lang="en-US"/>
              <a:t> </a:t>
            </a:r>
          </a:p>
        </p:txBody>
      </p:sp>
    </p:spTree>
    <p:extLst>
      <p:ext uri="{BB962C8B-B14F-4D97-AF65-F5344CB8AC3E}">
        <p14:creationId xmlns:p14="http://schemas.microsoft.com/office/powerpoint/2010/main" val="1385446084"/>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F43DAA-69EB-4EA7-AEEB-CD58A2FDC835}"/>
              </a:ext>
            </a:extLst>
          </p:cNvPr>
          <p:cNvSpPr>
            <a:spLocks noGrp="1"/>
          </p:cNvSpPr>
          <p:nvPr>
            <p:ph type="title"/>
          </p:nvPr>
        </p:nvSpPr>
        <p:spPr/>
        <p:txBody>
          <a:bodyPr/>
          <a:lstStyle/>
          <a:p>
            <a:r>
              <a:rPr lang="en-US" dirty="0"/>
              <a:t>Path Items</a:t>
            </a:r>
          </a:p>
        </p:txBody>
      </p:sp>
      <p:sp>
        <p:nvSpPr>
          <p:cNvPr id="6" name="Content Placeholder 5">
            <a:extLst>
              <a:ext uri="{FF2B5EF4-FFF2-40B4-BE49-F238E27FC236}">
                <a16:creationId xmlns:a16="http://schemas.microsoft.com/office/drawing/2014/main" id="{D26EDAE2-9F27-4FE7-B19C-B770C6C434B4}"/>
              </a:ext>
            </a:extLst>
          </p:cNvPr>
          <p:cNvSpPr>
            <a:spLocks noGrp="1"/>
          </p:cNvSpPr>
          <p:nvPr>
            <p:ph sz="quarter" idx="22"/>
          </p:nvPr>
        </p:nvSpPr>
        <p:spPr/>
        <p:txBody>
          <a:bodyPr/>
          <a:lstStyle/>
          <a:p>
            <a:r>
              <a:rPr lang="en-US" sz="1600" dirty="0"/>
              <a:t>summary: …</a:t>
            </a:r>
          </a:p>
          <a:p>
            <a:r>
              <a:rPr lang="en-US" sz="1600" dirty="0"/>
              <a:t>description: …</a:t>
            </a:r>
          </a:p>
          <a:p>
            <a:r>
              <a:rPr lang="en-US" sz="1600" dirty="0"/>
              <a:t>get | post | put | delete …:</a:t>
            </a:r>
          </a:p>
          <a:p>
            <a:r>
              <a:rPr lang="en-US" sz="1100" i="1" dirty="0"/>
              <a:t>	Definition of operations</a:t>
            </a:r>
          </a:p>
          <a:p>
            <a:r>
              <a:rPr lang="en-US" sz="1100" dirty="0"/>
              <a:t>	</a:t>
            </a:r>
            <a:r>
              <a:rPr lang="en-US" sz="1100" dirty="0">
                <a:hlinkClick r:id="rId2"/>
              </a:rPr>
              <a:t>https://swagger.io/specification/#operationObject</a:t>
            </a:r>
            <a:r>
              <a:rPr lang="en-US" sz="1100" dirty="0"/>
              <a:t> </a:t>
            </a:r>
          </a:p>
          <a:p>
            <a:r>
              <a:rPr lang="en-US" sz="1600" dirty="0"/>
              <a:t>	</a:t>
            </a:r>
            <a:r>
              <a:rPr lang="en-US" sz="1100" i="1" dirty="0" err="1"/>
              <a:t>Metdata</a:t>
            </a:r>
            <a:r>
              <a:rPr lang="en-US" sz="1100" i="1" dirty="0"/>
              <a:t> like </a:t>
            </a:r>
            <a:r>
              <a:rPr lang="en-US" sz="1600" dirty="0"/>
              <a:t>tags, summary, description…</a:t>
            </a:r>
          </a:p>
          <a:p>
            <a:r>
              <a:rPr lang="en-US" sz="1600" dirty="0"/>
              <a:t>	</a:t>
            </a:r>
            <a:r>
              <a:rPr lang="en-US" sz="1600" dirty="0" err="1"/>
              <a:t>operationId</a:t>
            </a:r>
            <a:r>
              <a:rPr lang="en-US" sz="1600" dirty="0"/>
              <a:t>:</a:t>
            </a:r>
          </a:p>
          <a:p>
            <a:r>
              <a:rPr lang="en-US" sz="1100" dirty="0"/>
              <a:t>		Unique string used to identify the operation</a:t>
            </a:r>
          </a:p>
          <a:p>
            <a:r>
              <a:rPr lang="en-US" sz="1600" dirty="0"/>
              <a:t>	parameters:</a:t>
            </a:r>
          </a:p>
          <a:p>
            <a:r>
              <a:rPr lang="en-US" sz="1100" dirty="0"/>
              <a:t>		A list of parameters that are applicable for this operation</a:t>
            </a:r>
          </a:p>
          <a:p>
            <a:r>
              <a:rPr lang="en-US" sz="1100" dirty="0"/>
              <a:t>		</a:t>
            </a:r>
            <a:r>
              <a:rPr lang="en-US" sz="1100" dirty="0">
                <a:hlinkClick r:id="rId3"/>
              </a:rPr>
              <a:t>https://swagger.io/specification/#parameterObject</a:t>
            </a:r>
            <a:r>
              <a:rPr lang="en-US" sz="1100" dirty="0"/>
              <a:t> </a:t>
            </a:r>
          </a:p>
          <a:p>
            <a:r>
              <a:rPr lang="en-US" sz="1600" dirty="0"/>
              <a:t>	</a:t>
            </a:r>
            <a:r>
              <a:rPr lang="en-US" sz="1600" dirty="0" err="1"/>
              <a:t>requestBody</a:t>
            </a:r>
            <a:r>
              <a:rPr lang="en-US" sz="1600" dirty="0"/>
              <a:t>:</a:t>
            </a:r>
          </a:p>
          <a:p>
            <a:r>
              <a:rPr lang="en-US" sz="1100" dirty="0"/>
              <a:t>		</a:t>
            </a:r>
            <a:r>
              <a:rPr lang="en-US" sz="1100" dirty="0">
                <a:hlinkClick r:id="rId4"/>
              </a:rPr>
              <a:t>https://swagger.io/specification/#requestBodyObject</a:t>
            </a:r>
            <a:r>
              <a:rPr lang="en-US" sz="1100" dirty="0"/>
              <a:t> </a:t>
            </a:r>
          </a:p>
          <a:p>
            <a:r>
              <a:rPr lang="en-US" sz="1600" dirty="0"/>
              <a:t>	responses:</a:t>
            </a:r>
          </a:p>
          <a:p>
            <a:r>
              <a:rPr lang="en-US" sz="1100" dirty="0"/>
              <a:t>		https://swagger.io/specification/#responsesObject</a:t>
            </a:r>
          </a:p>
          <a:p>
            <a:r>
              <a:rPr lang="en-US" sz="1600" dirty="0"/>
              <a:t>	deprecated: …</a:t>
            </a:r>
          </a:p>
          <a:p>
            <a:r>
              <a:rPr lang="en-US" sz="1600" dirty="0"/>
              <a:t>	security: …</a:t>
            </a:r>
          </a:p>
          <a:p>
            <a:r>
              <a:rPr lang="en-US" sz="1600" dirty="0"/>
              <a:t>	servers: …</a:t>
            </a:r>
          </a:p>
          <a:p>
            <a:r>
              <a:rPr lang="en-US" sz="1600" dirty="0"/>
              <a:t>servers: </a:t>
            </a:r>
          </a:p>
          <a:p>
            <a:r>
              <a:rPr lang="en-US" sz="1100" i="1" dirty="0"/>
              <a:t>	Alternative servers</a:t>
            </a:r>
          </a:p>
          <a:p>
            <a:r>
              <a:rPr lang="en-US" sz="1600" dirty="0"/>
              <a:t>parameters:</a:t>
            </a:r>
          </a:p>
          <a:p>
            <a:r>
              <a:rPr lang="en-US" sz="1100" i="1" dirty="0"/>
              <a:t>	Parameters applicable for all operations of this path</a:t>
            </a:r>
          </a:p>
        </p:txBody>
      </p:sp>
      <p:sp>
        <p:nvSpPr>
          <p:cNvPr id="7" name="Text Placeholder 6">
            <a:extLst>
              <a:ext uri="{FF2B5EF4-FFF2-40B4-BE49-F238E27FC236}">
                <a16:creationId xmlns:a16="http://schemas.microsoft.com/office/drawing/2014/main" id="{B52F711E-6CE0-46B0-BBEA-1A426BB9D90F}"/>
              </a:ext>
            </a:extLst>
          </p:cNvPr>
          <p:cNvSpPr>
            <a:spLocks noGrp="1"/>
          </p:cNvSpPr>
          <p:nvPr>
            <p:ph type="body" sz="quarter" idx="23"/>
          </p:nvPr>
        </p:nvSpPr>
        <p:spPr/>
        <p:txBody>
          <a:bodyPr/>
          <a:lstStyle/>
          <a:p>
            <a:endParaRPr lang="en-US"/>
          </a:p>
        </p:txBody>
      </p:sp>
      <p:sp>
        <p:nvSpPr>
          <p:cNvPr id="8" name="Text Placeholder 7">
            <a:extLst>
              <a:ext uri="{FF2B5EF4-FFF2-40B4-BE49-F238E27FC236}">
                <a16:creationId xmlns:a16="http://schemas.microsoft.com/office/drawing/2014/main" id="{6142D4AC-0F9D-4F34-8B98-B68CBDF3EBEB}"/>
              </a:ext>
            </a:extLst>
          </p:cNvPr>
          <p:cNvSpPr>
            <a:spLocks noGrp="1"/>
          </p:cNvSpPr>
          <p:nvPr>
            <p:ph type="body" sz="quarter" idx="24"/>
          </p:nvPr>
        </p:nvSpPr>
        <p:spPr/>
        <p:txBody>
          <a:bodyPr/>
          <a:lstStyle/>
          <a:p>
            <a:r>
              <a:rPr lang="en-US" dirty="0"/>
              <a:t>Tip: Use </a:t>
            </a:r>
            <a:r>
              <a:rPr lang="en-US" i="1" dirty="0"/>
              <a:t>$ref</a:t>
            </a:r>
            <a:r>
              <a:rPr lang="en-US" dirty="0"/>
              <a:t> to reference external document</a:t>
            </a:r>
          </a:p>
        </p:txBody>
      </p:sp>
      <p:sp>
        <p:nvSpPr>
          <p:cNvPr id="9" name="Text Placeholder 8">
            <a:extLst>
              <a:ext uri="{FF2B5EF4-FFF2-40B4-BE49-F238E27FC236}">
                <a16:creationId xmlns:a16="http://schemas.microsoft.com/office/drawing/2014/main" id="{D11BCDF4-B82B-4EC3-A978-8864E4D7E45B}"/>
              </a:ext>
            </a:extLst>
          </p:cNvPr>
          <p:cNvSpPr>
            <a:spLocks noGrp="1"/>
          </p:cNvSpPr>
          <p:nvPr>
            <p:ph type="body" sz="quarter" idx="25"/>
          </p:nvPr>
        </p:nvSpPr>
        <p:spPr/>
        <p:txBody>
          <a:bodyPr/>
          <a:lstStyle/>
          <a:p>
            <a:r>
              <a:rPr lang="en-US" dirty="0">
                <a:hlinkClick r:id="rId5"/>
              </a:rPr>
              <a:t>https://swagger.io/specification/#pathItemObject</a:t>
            </a:r>
            <a:r>
              <a:rPr lang="en-US" dirty="0"/>
              <a:t> </a:t>
            </a:r>
          </a:p>
        </p:txBody>
      </p:sp>
    </p:spTree>
    <p:extLst>
      <p:ext uri="{BB962C8B-B14F-4D97-AF65-F5344CB8AC3E}">
        <p14:creationId xmlns:p14="http://schemas.microsoft.com/office/powerpoint/2010/main" val="19930296"/>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F43DAA-69EB-4EA7-AEEB-CD58A2FDC835}"/>
              </a:ext>
            </a:extLst>
          </p:cNvPr>
          <p:cNvSpPr>
            <a:spLocks noGrp="1"/>
          </p:cNvSpPr>
          <p:nvPr>
            <p:ph type="title"/>
          </p:nvPr>
        </p:nvSpPr>
        <p:spPr/>
        <p:txBody>
          <a:bodyPr/>
          <a:lstStyle/>
          <a:p>
            <a:r>
              <a:rPr lang="en-US" dirty="0"/>
              <a:t>Schema</a:t>
            </a:r>
          </a:p>
        </p:txBody>
      </p:sp>
      <p:sp>
        <p:nvSpPr>
          <p:cNvPr id="6" name="Content Placeholder 5">
            <a:extLst>
              <a:ext uri="{FF2B5EF4-FFF2-40B4-BE49-F238E27FC236}">
                <a16:creationId xmlns:a16="http://schemas.microsoft.com/office/drawing/2014/main" id="{D26EDAE2-9F27-4FE7-B19C-B770C6C434B4}"/>
              </a:ext>
            </a:extLst>
          </p:cNvPr>
          <p:cNvSpPr>
            <a:spLocks noGrp="1"/>
          </p:cNvSpPr>
          <p:nvPr>
            <p:ph sz="quarter" idx="22"/>
          </p:nvPr>
        </p:nvSpPr>
        <p:spPr/>
        <p:txBody>
          <a:bodyPr/>
          <a:lstStyle/>
          <a:p>
            <a:r>
              <a:rPr lang="en-US" sz="1600" dirty="0"/>
              <a:t>type: object | array | </a:t>
            </a:r>
            <a:r>
              <a:rPr lang="en-US" sz="1600" i="1" dirty="0"/>
              <a:t>primitive data type</a:t>
            </a:r>
          </a:p>
          <a:p>
            <a:r>
              <a:rPr lang="en-US" sz="1600" dirty="0"/>
              <a:t>format: …</a:t>
            </a:r>
            <a:r>
              <a:rPr lang="en-US" sz="1100" i="1" dirty="0"/>
              <a:t> (see data types)</a:t>
            </a:r>
            <a:endParaRPr lang="en-US" sz="1600" i="1" dirty="0"/>
          </a:p>
          <a:p>
            <a:r>
              <a:rPr lang="en-US" sz="1600" dirty="0"/>
              <a:t>properties:</a:t>
            </a:r>
          </a:p>
          <a:p>
            <a:r>
              <a:rPr lang="en-US" sz="1100" dirty="0"/>
              <a:t>	Property definitions</a:t>
            </a:r>
          </a:p>
          <a:p>
            <a:r>
              <a:rPr lang="en-US" sz="1100" dirty="0"/>
              <a:t>	</a:t>
            </a:r>
            <a:r>
              <a:rPr lang="en-US" sz="1100" dirty="0">
                <a:hlinkClick r:id="rId2"/>
              </a:rPr>
              <a:t>https://swagger.io/specification/#schemaObject</a:t>
            </a:r>
            <a:r>
              <a:rPr lang="en-US" sz="1100" dirty="0"/>
              <a:t> </a:t>
            </a:r>
          </a:p>
          <a:p>
            <a:r>
              <a:rPr lang="en-US" sz="1600" dirty="0"/>
              <a:t>nullable: …</a:t>
            </a:r>
          </a:p>
          <a:p>
            <a:r>
              <a:rPr lang="en-US" sz="1600" dirty="0"/>
              <a:t>discriminator:</a:t>
            </a:r>
          </a:p>
          <a:p>
            <a:r>
              <a:rPr lang="en-US" sz="1100" i="1" dirty="0"/>
              <a:t>	Support for polymorphism</a:t>
            </a:r>
          </a:p>
          <a:p>
            <a:r>
              <a:rPr lang="en-US" sz="1100" dirty="0"/>
              <a:t>	</a:t>
            </a:r>
            <a:r>
              <a:rPr lang="en-US" sz="1100" dirty="0">
                <a:hlinkClick r:id="rId3"/>
              </a:rPr>
              <a:t>https://swagger.io/specification/#schemaComposition</a:t>
            </a:r>
            <a:r>
              <a:rPr lang="en-US" sz="1100" dirty="0"/>
              <a:t> </a:t>
            </a:r>
          </a:p>
          <a:p>
            <a:r>
              <a:rPr lang="en-US" sz="1600" dirty="0" err="1"/>
              <a:t>readOnly</a:t>
            </a:r>
            <a:r>
              <a:rPr lang="en-US" sz="1600" dirty="0"/>
              <a:t>: …</a:t>
            </a:r>
          </a:p>
          <a:p>
            <a:r>
              <a:rPr lang="en-US" sz="1600" dirty="0" err="1"/>
              <a:t>writeOnly</a:t>
            </a:r>
            <a:r>
              <a:rPr lang="en-US" sz="1600" dirty="0"/>
              <a:t>: …</a:t>
            </a:r>
          </a:p>
          <a:p>
            <a:r>
              <a:rPr lang="en-US" sz="1600" dirty="0"/>
              <a:t>xml:</a:t>
            </a:r>
          </a:p>
          <a:p>
            <a:r>
              <a:rPr lang="en-US" sz="1100" dirty="0"/>
              <a:t>	Describes XML representation of property</a:t>
            </a:r>
          </a:p>
          <a:p>
            <a:r>
              <a:rPr lang="en-US" sz="1100" dirty="0"/>
              <a:t>	</a:t>
            </a:r>
            <a:r>
              <a:rPr lang="en-US" sz="1100" dirty="0">
                <a:hlinkClick r:id="rId4"/>
              </a:rPr>
              <a:t>https://swagger.io/specification/#xmlObject</a:t>
            </a:r>
            <a:r>
              <a:rPr lang="en-US" sz="1100" dirty="0"/>
              <a:t> </a:t>
            </a:r>
          </a:p>
          <a:p>
            <a:r>
              <a:rPr lang="en-US" sz="1600" dirty="0" err="1"/>
              <a:t>externalDocs</a:t>
            </a:r>
            <a:r>
              <a:rPr lang="en-US" sz="1600" dirty="0"/>
              <a:t>: …</a:t>
            </a:r>
          </a:p>
          <a:p>
            <a:r>
              <a:rPr lang="en-US" sz="1600" dirty="0"/>
              <a:t>example: …</a:t>
            </a:r>
          </a:p>
          <a:p>
            <a:r>
              <a:rPr lang="en-US" sz="1600" dirty="0"/>
              <a:t>deprecated: …</a:t>
            </a:r>
          </a:p>
          <a:p>
            <a:endParaRPr lang="en-US" sz="1100" i="1" dirty="0"/>
          </a:p>
        </p:txBody>
      </p:sp>
      <p:sp>
        <p:nvSpPr>
          <p:cNvPr id="7" name="Text Placeholder 6">
            <a:extLst>
              <a:ext uri="{FF2B5EF4-FFF2-40B4-BE49-F238E27FC236}">
                <a16:creationId xmlns:a16="http://schemas.microsoft.com/office/drawing/2014/main" id="{B52F711E-6CE0-46B0-BBEA-1A426BB9D90F}"/>
              </a:ext>
            </a:extLst>
          </p:cNvPr>
          <p:cNvSpPr>
            <a:spLocks noGrp="1"/>
          </p:cNvSpPr>
          <p:nvPr>
            <p:ph type="body" sz="quarter" idx="23"/>
          </p:nvPr>
        </p:nvSpPr>
        <p:spPr/>
        <p:txBody>
          <a:bodyPr/>
          <a:lstStyle/>
          <a:p>
            <a:endParaRPr lang="en-US" dirty="0"/>
          </a:p>
        </p:txBody>
      </p:sp>
      <p:sp>
        <p:nvSpPr>
          <p:cNvPr id="8" name="Text Placeholder 7">
            <a:extLst>
              <a:ext uri="{FF2B5EF4-FFF2-40B4-BE49-F238E27FC236}">
                <a16:creationId xmlns:a16="http://schemas.microsoft.com/office/drawing/2014/main" id="{6142D4AC-0F9D-4F34-8B98-B68CBDF3EBEB}"/>
              </a:ext>
            </a:extLst>
          </p:cNvPr>
          <p:cNvSpPr>
            <a:spLocks noGrp="1"/>
          </p:cNvSpPr>
          <p:nvPr>
            <p:ph type="body" sz="quarter" idx="24"/>
          </p:nvPr>
        </p:nvSpPr>
        <p:spPr/>
        <p:txBody>
          <a:bodyPr/>
          <a:lstStyle/>
          <a:p>
            <a:r>
              <a:rPr lang="en-US" dirty="0"/>
              <a:t>Input and output data types</a:t>
            </a:r>
          </a:p>
          <a:p>
            <a:r>
              <a:rPr lang="en-US" dirty="0"/>
              <a:t>Tip: Use </a:t>
            </a:r>
            <a:r>
              <a:rPr lang="en-US" i="1" dirty="0"/>
              <a:t>$ref</a:t>
            </a:r>
            <a:r>
              <a:rPr lang="en-US" dirty="0"/>
              <a:t> to reference schema objects that are used in multiple locations</a:t>
            </a:r>
          </a:p>
          <a:p>
            <a:r>
              <a:rPr lang="en-US" dirty="0"/>
              <a:t>Derive from other schemas</a:t>
            </a:r>
          </a:p>
          <a:p>
            <a:pPr lvl="1"/>
            <a:r>
              <a:rPr lang="en-US" dirty="0" err="1"/>
              <a:t>allOf</a:t>
            </a:r>
            <a:r>
              <a:rPr lang="en-US" dirty="0"/>
              <a:t>, </a:t>
            </a:r>
            <a:r>
              <a:rPr lang="en-US" dirty="0" err="1"/>
              <a:t>oneOf</a:t>
            </a:r>
            <a:r>
              <a:rPr lang="en-US" dirty="0"/>
              <a:t>, …</a:t>
            </a:r>
          </a:p>
        </p:txBody>
      </p:sp>
      <p:sp>
        <p:nvSpPr>
          <p:cNvPr id="9" name="Text Placeholder 8">
            <a:extLst>
              <a:ext uri="{FF2B5EF4-FFF2-40B4-BE49-F238E27FC236}">
                <a16:creationId xmlns:a16="http://schemas.microsoft.com/office/drawing/2014/main" id="{D11BCDF4-B82B-4EC3-A978-8864E4D7E45B}"/>
              </a:ext>
            </a:extLst>
          </p:cNvPr>
          <p:cNvSpPr>
            <a:spLocks noGrp="1"/>
          </p:cNvSpPr>
          <p:nvPr>
            <p:ph type="body" sz="quarter" idx="25"/>
          </p:nvPr>
        </p:nvSpPr>
        <p:spPr/>
        <p:txBody>
          <a:bodyPr/>
          <a:lstStyle/>
          <a:p>
            <a:r>
              <a:rPr lang="en-US" dirty="0">
                <a:hlinkClick r:id="rId2"/>
              </a:rPr>
              <a:t>https://swagger.io/specification/#schemaObject</a:t>
            </a:r>
            <a:r>
              <a:rPr lang="en-US" dirty="0"/>
              <a:t> </a:t>
            </a:r>
          </a:p>
        </p:txBody>
      </p:sp>
    </p:spTree>
    <p:extLst>
      <p:ext uri="{BB962C8B-B14F-4D97-AF65-F5344CB8AC3E}">
        <p14:creationId xmlns:p14="http://schemas.microsoft.com/office/powerpoint/2010/main" val="3121785905"/>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04960-A50B-4DC7-B461-8B3B9C996395}"/>
              </a:ext>
            </a:extLst>
          </p:cNvPr>
          <p:cNvSpPr>
            <a:spLocks noGrp="1"/>
          </p:cNvSpPr>
          <p:nvPr>
            <p:ph type="title"/>
          </p:nvPr>
        </p:nvSpPr>
        <p:spPr/>
        <p:txBody>
          <a:bodyPr/>
          <a:lstStyle/>
          <a:p>
            <a:r>
              <a:rPr lang="de-AT" dirty="0" err="1"/>
              <a:t>Exercise</a:t>
            </a:r>
            <a:endParaRPr lang="de-AT" dirty="0"/>
          </a:p>
        </p:txBody>
      </p:sp>
      <p:sp>
        <p:nvSpPr>
          <p:cNvPr id="3" name="Text Placeholder 2">
            <a:extLst>
              <a:ext uri="{FF2B5EF4-FFF2-40B4-BE49-F238E27FC236}">
                <a16:creationId xmlns:a16="http://schemas.microsoft.com/office/drawing/2014/main" id="{1F54B1B6-5D23-4BC3-9690-F81D3FE0CE61}"/>
              </a:ext>
            </a:extLst>
          </p:cNvPr>
          <p:cNvSpPr>
            <a:spLocks noGrp="1"/>
          </p:cNvSpPr>
          <p:nvPr>
            <p:ph type="body" sz="quarter" idx="25"/>
          </p:nvPr>
        </p:nvSpPr>
        <p:spPr/>
        <p:txBody>
          <a:bodyPr/>
          <a:lstStyle/>
          <a:p>
            <a:endParaRPr lang="de-AT"/>
          </a:p>
        </p:txBody>
      </p:sp>
      <p:pic>
        <p:nvPicPr>
          <p:cNvPr id="4" name="Picture 2" descr="OpenAPI Initiative">
            <a:extLst>
              <a:ext uri="{FF2B5EF4-FFF2-40B4-BE49-F238E27FC236}">
                <a16:creationId xmlns:a16="http://schemas.microsoft.com/office/drawing/2014/main" id="{16AEC36F-4141-4945-B9C0-C1A506882F0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99899" y="569906"/>
            <a:ext cx="3012037" cy="909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219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48AC8-38CE-4D20-9906-9C3EAEE4AF69}"/>
              </a:ext>
            </a:extLst>
          </p:cNvPr>
          <p:cNvSpPr>
            <a:spLocks noGrp="1"/>
          </p:cNvSpPr>
          <p:nvPr>
            <p:ph type="title"/>
          </p:nvPr>
        </p:nvSpPr>
        <p:spPr/>
        <p:txBody>
          <a:bodyPr/>
          <a:lstStyle/>
          <a:p>
            <a:r>
              <a:rPr lang="en-US"/>
              <a:t>Exercise</a:t>
            </a:r>
          </a:p>
        </p:txBody>
      </p:sp>
      <p:sp>
        <p:nvSpPr>
          <p:cNvPr id="5" name="Content Placeholder 4">
            <a:extLst>
              <a:ext uri="{FF2B5EF4-FFF2-40B4-BE49-F238E27FC236}">
                <a16:creationId xmlns:a16="http://schemas.microsoft.com/office/drawing/2014/main" id="{841E4D78-0962-4D1B-84A4-D93F90D98F33}"/>
              </a:ext>
            </a:extLst>
          </p:cNvPr>
          <p:cNvSpPr>
            <a:spLocks noGrp="1"/>
          </p:cNvSpPr>
          <p:nvPr>
            <p:ph sz="quarter" idx="12"/>
          </p:nvPr>
        </p:nvSpPr>
        <p:spPr/>
        <p:txBody>
          <a:bodyPr/>
          <a:lstStyle/>
          <a:p>
            <a:r>
              <a:rPr lang="en-US" dirty="0"/>
              <a:t>Write an </a:t>
            </a:r>
            <a:r>
              <a:rPr lang="en-US" dirty="0" err="1"/>
              <a:t>OpenAPI</a:t>
            </a:r>
            <a:r>
              <a:rPr lang="en-US" dirty="0"/>
              <a:t> spec for the following RESTful Web API</a:t>
            </a:r>
          </a:p>
          <a:p>
            <a:pPr lvl="1"/>
            <a:r>
              <a:rPr lang="en-US" dirty="0"/>
              <a:t>Use a Swagger tool (e.g. Editor, Hub) or </a:t>
            </a:r>
            <a:r>
              <a:rPr lang="en-US" dirty="0">
                <a:hlinkClick r:id="rId2"/>
              </a:rPr>
              <a:t>Visual Studio Code</a:t>
            </a:r>
            <a:endParaRPr lang="en-US" dirty="0"/>
          </a:p>
          <a:p>
            <a:pPr lvl="1"/>
            <a:r>
              <a:rPr lang="en-US" dirty="0"/>
              <a:t>Verify your spec with </a:t>
            </a:r>
            <a:r>
              <a:rPr lang="en-US" i="1" dirty="0"/>
              <a:t>Swagger Editor </a:t>
            </a:r>
            <a:r>
              <a:rPr lang="en-US" dirty="0"/>
              <a:t>or </a:t>
            </a:r>
            <a:r>
              <a:rPr lang="en-US" i="1" dirty="0"/>
              <a:t>Hub</a:t>
            </a:r>
          </a:p>
          <a:p>
            <a:r>
              <a:rPr lang="en-US" dirty="0"/>
              <a:t>See API description on the following slides</a:t>
            </a:r>
          </a:p>
          <a:p>
            <a:r>
              <a:rPr lang="en-US" dirty="0"/>
              <a:t>Make proper assumptions for min, max, length, etc.</a:t>
            </a:r>
          </a:p>
          <a:p>
            <a:r>
              <a:rPr lang="en-US" dirty="0"/>
              <a:t>Sample Implementation</a:t>
            </a:r>
          </a:p>
          <a:p>
            <a:pPr lvl="1"/>
            <a:r>
              <a:rPr lang="en-US" dirty="0">
                <a:hlinkClick r:id="rId3"/>
              </a:rPr>
              <a:t>API Spec YAML</a:t>
            </a:r>
            <a:endParaRPr lang="en-US" dirty="0">
              <a:hlinkClick r:id="rId4"/>
            </a:endParaRPr>
          </a:p>
          <a:p>
            <a:pPr lvl="1"/>
            <a:r>
              <a:rPr lang="en-US" dirty="0">
                <a:hlinkClick r:id="rId4"/>
              </a:rPr>
              <a:t>Source on GitHub</a:t>
            </a:r>
            <a:r>
              <a:rPr lang="en-US" dirty="0"/>
              <a:t> (API spec, implementation with Node.js)</a:t>
            </a:r>
          </a:p>
          <a:p>
            <a:pPr lvl="1"/>
            <a:r>
              <a:rPr lang="en-US" dirty="0"/>
              <a:t>Deployment in Azure at </a:t>
            </a:r>
            <a:r>
              <a:rPr lang="de-AT" dirty="0">
                <a:hlinkClick r:id="rId5"/>
              </a:rPr>
              <a:t>https://swagger-workshop.azurewebsites.net</a:t>
            </a:r>
            <a:endParaRPr lang="en-US" dirty="0"/>
          </a:p>
          <a:p>
            <a:pPr lvl="1"/>
            <a:r>
              <a:rPr lang="en-US" dirty="0">
                <a:hlinkClick r:id="rId6"/>
              </a:rPr>
              <a:t>Sample requests</a:t>
            </a:r>
            <a:endParaRPr lang="de-AT" dirty="0"/>
          </a:p>
        </p:txBody>
      </p:sp>
      <p:sp>
        <p:nvSpPr>
          <p:cNvPr id="6" name="Text Placeholder 5">
            <a:extLst>
              <a:ext uri="{FF2B5EF4-FFF2-40B4-BE49-F238E27FC236}">
                <a16:creationId xmlns:a16="http://schemas.microsoft.com/office/drawing/2014/main" id="{DAD2EAA3-264B-4536-A382-0310647BC181}"/>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964134005"/>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48AC8-38CE-4D20-9906-9C3EAEE4AF69}"/>
              </a:ext>
            </a:extLst>
          </p:cNvPr>
          <p:cNvSpPr>
            <a:spLocks noGrp="1"/>
          </p:cNvSpPr>
          <p:nvPr>
            <p:ph type="title"/>
          </p:nvPr>
        </p:nvSpPr>
        <p:spPr/>
        <p:txBody>
          <a:bodyPr/>
          <a:lstStyle/>
          <a:p>
            <a:r>
              <a:rPr lang="en-US" dirty="0"/>
              <a:t>Endpoints and Operations</a:t>
            </a:r>
          </a:p>
        </p:txBody>
      </p:sp>
      <p:sp>
        <p:nvSpPr>
          <p:cNvPr id="5" name="Content Placeholder 4">
            <a:extLst>
              <a:ext uri="{FF2B5EF4-FFF2-40B4-BE49-F238E27FC236}">
                <a16:creationId xmlns:a16="http://schemas.microsoft.com/office/drawing/2014/main" id="{841E4D78-0962-4D1B-84A4-D93F90D98F33}"/>
              </a:ext>
            </a:extLst>
          </p:cNvPr>
          <p:cNvSpPr>
            <a:spLocks noGrp="1"/>
          </p:cNvSpPr>
          <p:nvPr>
            <p:ph sz="quarter" idx="12"/>
          </p:nvPr>
        </p:nvSpPr>
        <p:spPr/>
        <p:txBody>
          <a:bodyPr/>
          <a:lstStyle/>
          <a:p>
            <a:r>
              <a:rPr lang="en-US" dirty="0"/>
              <a:t>Event management</a:t>
            </a:r>
          </a:p>
          <a:p>
            <a:pPr lvl="1"/>
            <a:r>
              <a:rPr lang="en-US" dirty="0"/>
              <a:t>Get a list of all events with optional parameter indicating whether to return past events</a:t>
            </a:r>
          </a:p>
          <a:p>
            <a:pPr lvl="1"/>
            <a:r>
              <a:rPr lang="en-US" dirty="0"/>
              <a:t>Add an event</a:t>
            </a:r>
          </a:p>
          <a:p>
            <a:pPr lvl="1"/>
            <a:r>
              <a:rPr lang="en-US" dirty="0"/>
              <a:t>Get data of a specific event</a:t>
            </a:r>
          </a:p>
          <a:p>
            <a:r>
              <a:rPr lang="en-US" dirty="0"/>
              <a:t>Registrations</a:t>
            </a:r>
          </a:p>
          <a:p>
            <a:pPr lvl="1"/>
            <a:r>
              <a:rPr lang="en-US" dirty="0"/>
              <a:t>Let participants register for an event</a:t>
            </a:r>
          </a:p>
          <a:p>
            <a:pPr lvl="1"/>
            <a:r>
              <a:rPr lang="en-US" dirty="0"/>
              <a:t>Get all registrations for an event</a:t>
            </a:r>
          </a:p>
          <a:p>
            <a:r>
              <a:rPr lang="en-US" dirty="0"/>
              <a:t>Check in</a:t>
            </a:r>
          </a:p>
          <a:p>
            <a:pPr lvl="1"/>
            <a:r>
              <a:rPr lang="en-US" dirty="0"/>
              <a:t>Let a participant check in for an event</a:t>
            </a:r>
          </a:p>
        </p:txBody>
      </p:sp>
      <p:sp>
        <p:nvSpPr>
          <p:cNvPr id="6" name="Text Placeholder 5">
            <a:extLst>
              <a:ext uri="{FF2B5EF4-FFF2-40B4-BE49-F238E27FC236}">
                <a16:creationId xmlns:a16="http://schemas.microsoft.com/office/drawing/2014/main" id="{DAD2EAA3-264B-4536-A382-0310647BC181}"/>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855563734"/>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48AC8-38CE-4D20-9906-9C3EAEE4AF69}"/>
              </a:ext>
            </a:extLst>
          </p:cNvPr>
          <p:cNvSpPr>
            <a:spLocks noGrp="1"/>
          </p:cNvSpPr>
          <p:nvPr>
            <p:ph type="title"/>
          </p:nvPr>
        </p:nvSpPr>
        <p:spPr/>
        <p:txBody>
          <a:bodyPr/>
          <a:lstStyle/>
          <a:p>
            <a:r>
              <a:rPr lang="en-US" dirty="0"/>
              <a:t>Data Types</a:t>
            </a:r>
          </a:p>
        </p:txBody>
      </p:sp>
      <p:sp>
        <p:nvSpPr>
          <p:cNvPr id="5" name="Content Placeholder 4">
            <a:extLst>
              <a:ext uri="{FF2B5EF4-FFF2-40B4-BE49-F238E27FC236}">
                <a16:creationId xmlns:a16="http://schemas.microsoft.com/office/drawing/2014/main" id="{841E4D78-0962-4D1B-84A4-D93F90D98F33}"/>
              </a:ext>
            </a:extLst>
          </p:cNvPr>
          <p:cNvSpPr>
            <a:spLocks noGrp="1"/>
          </p:cNvSpPr>
          <p:nvPr>
            <p:ph sz="quarter" idx="12"/>
          </p:nvPr>
        </p:nvSpPr>
        <p:spPr/>
        <p:txBody>
          <a:bodyPr/>
          <a:lstStyle/>
          <a:p>
            <a:r>
              <a:rPr lang="en-US" dirty="0"/>
              <a:t>Event</a:t>
            </a:r>
          </a:p>
          <a:p>
            <a:pPr lvl="1"/>
            <a:r>
              <a:rPr lang="en-US" i="1" dirty="0"/>
              <a:t>ID</a:t>
            </a:r>
            <a:r>
              <a:rPr lang="en-US" dirty="0"/>
              <a:t> (generated by server)</a:t>
            </a:r>
          </a:p>
          <a:p>
            <a:pPr lvl="1"/>
            <a:r>
              <a:rPr lang="en-US" i="1" dirty="0"/>
              <a:t>Event date</a:t>
            </a:r>
          </a:p>
          <a:p>
            <a:pPr lvl="1"/>
            <a:r>
              <a:rPr lang="en-US" i="1" dirty="0"/>
              <a:t>Location</a:t>
            </a:r>
          </a:p>
          <a:p>
            <a:pPr lvl="1"/>
            <a:r>
              <a:rPr lang="en-US" i="1" dirty="0"/>
              <a:t>Eventbrite ID</a:t>
            </a:r>
            <a:r>
              <a:rPr lang="en-US" dirty="0"/>
              <a:t> (ID of event in the external system Eventbrite)</a:t>
            </a:r>
          </a:p>
          <a:p>
            <a:pPr lvl="1"/>
            <a:r>
              <a:rPr lang="en-US" i="1" dirty="0"/>
              <a:t>Quantity Sold</a:t>
            </a:r>
          </a:p>
          <a:p>
            <a:pPr lvl="1"/>
            <a:r>
              <a:rPr lang="en-US" i="1" dirty="0"/>
              <a:t>Quantity Total</a:t>
            </a:r>
            <a:endParaRPr lang="en-US" dirty="0"/>
          </a:p>
        </p:txBody>
      </p:sp>
      <p:sp>
        <p:nvSpPr>
          <p:cNvPr id="6" name="Text Placeholder 5">
            <a:extLst>
              <a:ext uri="{FF2B5EF4-FFF2-40B4-BE49-F238E27FC236}">
                <a16:creationId xmlns:a16="http://schemas.microsoft.com/office/drawing/2014/main" id="{DAD2EAA3-264B-4536-A382-0310647BC181}"/>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610919828"/>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48AC8-38CE-4D20-9906-9C3EAEE4AF69}"/>
              </a:ext>
            </a:extLst>
          </p:cNvPr>
          <p:cNvSpPr>
            <a:spLocks noGrp="1"/>
          </p:cNvSpPr>
          <p:nvPr>
            <p:ph type="title"/>
          </p:nvPr>
        </p:nvSpPr>
        <p:spPr/>
        <p:txBody>
          <a:bodyPr/>
          <a:lstStyle/>
          <a:p>
            <a:r>
              <a:rPr lang="en-US" dirty="0"/>
              <a:t>Data Types</a:t>
            </a:r>
          </a:p>
        </p:txBody>
      </p:sp>
      <p:sp>
        <p:nvSpPr>
          <p:cNvPr id="5" name="Content Placeholder 4">
            <a:extLst>
              <a:ext uri="{FF2B5EF4-FFF2-40B4-BE49-F238E27FC236}">
                <a16:creationId xmlns:a16="http://schemas.microsoft.com/office/drawing/2014/main" id="{841E4D78-0962-4D1B-84A4-D93F90D98F33}"/>
              </a:ext>
            </a:extLst>
          </p:cNvPr>
          <p:cNvSpPr>
            <a:spLocks noGrp="1"/>
          </p:cNvSpPr>
          <p:nvPr>
            <p:ph sz="quarter" idx="12"/>
          </p:nvPr>
        </p:nvSpPr>
        <p:spPr/>
        <p:txBody>
          <a:bodyPr/>
          <a:lstStyle/>
          <a:p>
            <a:r>
              <a:rPr lang="en-US" dirty="0"/>
              <a:t>Participant</a:t>
            </a:r>
          </a:p>
          <a:p>
            <a:pPr lvl="1"/>
            <a:r>
              <a:rPr lang="en-US" i="1" dirty="0"/>
              <a:t>ID</a:t>
            </a:r>
            <a:r>
              <a:rPr lang="en-US" dirty="0"/>
              <a:t> (generated by server)</a:t>
            </a:r>
          </a:p>
          <a:p>
            <a:pPr lvl="1"/>
            <a:r>
              <a:rPr lang="en-US" i="1" dirty="0"/>
              <a:t>Given Name</a:t>
            </a:r>
          </a:p>
          <a:p>
            <a:pPr lvl="1"/>
            <a:r>
              <a:rPr lang="en-US" i="1" dirty="0" err="1"/>
              <a:t>Familiy</a:t>
            </a:r>
            <a:r>
              <a:rPr lang="en-US" i="1" dirty="0"/>
              <a:t> Name</a:t>
            </a:r>
          </a:p>
          <a:p>
            <a:pPr lvl="1"/>
            <a:r>
              <a:rPr lang="en-US" i="1" dirty="0"/>
              <a:t>Email</a:t>
            </a:r>
          </a:p>
          <a:p>
            <a:pPr lvl="1"/>
            <a:r>
              <a:rPr lang="en-US" i="1" dirty="0" err="1"/>
              <a:t>GoogleSubject</a:t>
            </a:r>
            <a:r>
              <a:rPr lang="en-US" dirty="0"/>
              <a:t> (ID of the associated Google account)</a:t>
            </a:r>
          </a:p>
          <a:p>
            <a:pPr lvl="1"/>
            <a:r>
              <a:rPr lang="en-US" i="1" dirty="0"/>
              <a:t>Eventbrite ID</a:t>
            </a:r>
            <a:r>
              <a:rPr lang="en-US" dirty="0"/>
              <a:t> (ID of event in the external system Eventbrite)</a:t>
            </a:r>
          </a:p>
          <a:p>
            <a:pPr lvl="1"/>
            <a:r>
              <a:rPr lang="en-US" i="1" dirty="0"/>
              <a:t>Year of Birth</a:t>
            </a:r>
          </a:p>
          <a:p>
            <a:pPr lvl="1"/>
            <a:r>
              <a:rPr lang="en-US" i="1" dirty="0"/>
              <a:t>Gender</a:t>
            </a:r>
            <a:r>
              <a:rPr lang="en-US" dirty="0"/>
              <a:t> (male, female, unknown)</a:t>
            </a:r>
          </a:p>
        </p:txBody>
      </p:sp>
      <p:sp>
        <p:nvSpPr>
          <p:cNvPr id="6" name="Text Placeholder 5">
            <a:extLst>
              <a:ext uri="{FF2B5EF4-FFF2-40B4-BE49-F238E27FC236}">
                <a16:creationId xmlns:a16="http://schemas.microsoft.com/office/drawing/2014/main" id="{DAD2EAA3-264B-4536-A382-0310647BC181}"/>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34218113"/>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Azure MVP, MS Regional Director</a:t>
            </a:r>
          </a:p>
          <a:p>
            <a:pPr lvl="1"/>
            <a:r>
              <a:rPr lang="en-US" dirty="0"/>
              <a:t>IT-Visions</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48AC8-38CE-4D20-9906-9C3EAEE4AF69}"/>
              </a:ext>
            </a:extLst>
          </p:cNvPr>
          <p:cNvSpPr>
            <a:spLocks noGrp="1"/>
          </p:cNvSpPr>
          <p:nvPr>
            <p:ph type="title"/>
          </p:nvPr>
        </p:nvSpPr>
        <p:spPr/>
        <p:txBody>
          <a:bodyPr/>
          <a:lstStyle/>
          <a:p>
            <a:r>
              <a:rPr lang="en-US" dirty="0"/>
              <a:t>Data Types</a:t>
            </a:r>
          </a:p>
        </p:txBody>
      </p:sp>
      <p:sp>
        <p:nvSpPr>
          <p:cNvPr id="5" name="Content Placeholder 4">
            <a:extLst>
              <a:ext uri="{FF2B5EF4-FFF2-40B4-BE49-F238E27FC236}">
                <a16:creationId xmlns:a16="http://schemas.microsoft.com/office/drawing/2014/main" id="{841E4D78-0962-4D1B-84A4-D93F90D98F33}"/>
              </a:ext>
            </a:extLst>
          </p:cNvPr>
          <p:cNvSpPr>
            <a:spLocks noGrp="1"/>
          </p:cNvSpPr>
          <p:nvPr>
            <p:ph sz="quarter" idx="12"/>
          </p:nvPr>
        </p:nvSpPr>
        <p:spPr/>
        <p:txBody>
          <a:bodyPr/>
          <a:lstStyle/>
          <a:p>
            <a:r>
              <a:rPr lang="en-US" dirty="0"/>
              <a:t>Registration</a:t>
            </a:r>
          </a:p>
          <a:p>
            <a:pPr lvl="1"/>
            <a:r>
              <a:rPr lang="en-US" i="1" dirty="0"/>
              <a:t>Event</a:t>
            </a:r>
            <a:endParaRPr lang="en-US" dirty="0"/>
          </a:p>
          <a:p>
            <a:pPr lvl="1"/>
            <a:r>
              <a:rPr lang="en-US" i="1" dirty="0"/>
              <a:t>Participant</a:t>
            </a:r>
          </a:p>
          <a:p>
            <a:pPr lvl="1"/>
            <a:r>
              <a:rPr lang="en-US" i="1" dirty="0"/>
              <a:t>Needs computer</a:t>
            </a:r>
            <a:r>
              <a:rPr lang="en-US" dirty="0"/>
              <a:t> (indicating whether the participant needs a rental computer)</a:t>
            </a:r>
          </a:p>
          <a:p>
            <a:pPr lvl="1"/>
            <a:r>
              <a:rPr lang="en-US" i="1" dirty="0"/>
              <a:t>Check in</a:t>
            </a:r>
            <a:r>
              <a:rPr lang="en-US" dirty="0"/>
              <a:t> (indicating whether the participant is already checked in)</a:t>
            </a:r>
          </a:p>
          <a:p>
            <a:r>
              <a:rPr lang="en-US" dirty="0"/>
              <a:t>Error</a:t>
            </a:r>
          </a:p>
          <a:p>
            <a:pPr lvl="1"/>
            <a:r>
              <a:rPr lang="en-US" i="1" dirty="0"/>
              <a:t>Error Message</a:t>
            </a:r>
          </a:p>
        </p:txBody>
      </p:sp>
      <p:sp>
        <p:nvSpPr>
          <p:cNvPr id="6" name="Text Placeholder 5">
            <a:extLst>
              <a:ext uri="{FF2B5EF4-FFF2-40B4-BE49-F238E27FC236}">
                <a16:creationId xmlns:a16="http://schemas.microsoft.com/office/drawing/2014/main" id="{DAD2EAA3-264B-4536-A382-0310647BC181}"/>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580681741"/>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33FE-E8A8-4393-A30B-5E88ABB7F3E2}"/>
              </a:ext>
            </a:extLst>
          </p:cNvPr>
          <p:cNvSpPr>
            <a:spLocks noGrp="1"/>
          </p:cNvSpPr>
          <p:nvPr>
            <p:ph type="title"/>
          </p:nvPr>
        </p:nvSpPr>
        <p:spPr/>
        <p:txBody>
          <a:bodyPr/>
          <a:lstStyle/>
          <a:p>
            <a:r>
              <a:rPr lang="de-AT" dirty="0"/>
              <a:t>Solutions</a:t>
            </a:r>
          </a:p>
        </p:txBody>
      </p:sp>
      <p:sp>
        <p:nvSpPr>
          <p:cNvPr id="3" name="Content Placeholder 2">
            <a:extLst>
              <a:ext uri="{FF2B5EF4-FFF2-40B4-BE49-F238E27FC236}">
                <a16:creationId xmlns:a16="http://schemas.microsoft.com/office/drawing/2014/main" id="{72FFBB5C-5E13-4CC9-BB0B-E833D0125FCD}"/>
              </a:ext>
            </a:extLst>
          </p:cNvPr>
          <p:cNvSpPr>
            <a:spLocks noGrp="1"/>
          </p:cNvSpPr>
          <p:nvPr>
            <p:ph sz="quarter" idx="12"/>
          </p:nvPr>
        </p:nvSpPr>
        <p:spPr/>
        <p:txBody>
          <a:bodyPr/>
          <a:lstStyle/>
          <a:p>
            <a:r>
              <a:rPr lang="de-AT" dirty="0" err="1"/>
              <a:t>OpenAPI</a:t>
            </a:r>
            <a:r>
              <a:rPr lang="de-AT" dirty="0"/>
              <a:t> </a:t>
            </a:r>
            <a:r>
              <a:rPr lang="de-AT" dirty="0" err="1"/>
              <a:t>Spec</a:t>
            </a:r>
            <a:r>
              <a:rPr lang="de-AT" dirty="0"/>
              <a:t> (V3)</a:t>
            </a:r>
          </a:p>
          <a:p>
            <a:pPr lvl="1"/>
            <a:r>
              <a:rPr lang="de-AT" dirty="0">
                <a:hlinkClick r:id="rId2"/>
              </a:rPr>
              <a:t>GitHub</a:t>
            </a:r>
            <a:r>
              <a:rPr lang="de-AT" dirty="0"/>
              <a:t> (YAML)</a:t>
            </a:r>
          </a:p>
          <a:p>
            <a:pPr lvl="1"/>
            <a:r>
              <a:rPr lang="de-AT" dirty="0">
                <a:hlinkClick r:id="rId3"/>
              </a:rPr>
              <a:t>Raw</a:t>
            </a:r>
            <a:r>
              <a:rPr lang="de-AT" dirty="0"/>
              <a:t> (JSON)</a:t>
            </a:r>
          </a:p>
          <a:p>
            <a:r>
              <a:rPr lang="de-AT" dirty="0" err="1"/>
              <a:t>Swagger</a:t>
            </a:r>
            <a:r>
              <a:rPr lang="de-AT" dirty="0"/>
              <a:t> </a:t>
            </a:r>
            <a:r>
              <a:rPr lang="de-AT" dirty="0" err="1"/>
              <a:t>Spec</a:t>
            </a:r>
            <a:r>
              <a:rPr lang="de-AT" dirty="0"/>
              <a:t> (V2)</a:t>
            </a:r>
          </a:p>
          <a:p>
            <a:pPr lvl="1"/>
            <a:r>
              <a:rPr lang="de-AT" dirty="0">
                <a:hlinkClick r:id="rId4"/>
              </a:rPr>
              <a:t>GitHub</a:t>
            </a:r>
            <a:r>
              <a:rPr lang="de-AT" dirty="0"/>
              <a:t> (YAML)</a:t>
            </a:r>
          </a:p>
          <a:p>
            <a:pPr lvl="1"/>
            <a:r>
              <a:rPr lang="de-AT" dirty="0">
                <a:hlinkClick r:id="rId5"/>
              </a:rPr>
              <a:t>Raw</a:t>
            </a:r>
            <a:r>
              <a:rPr lang="de-AT" dirty="0"/>
              <a:t> (JSON)</a:t>
            </a:r>
          </a:p>
        </p:txBody>
      </p:sp>
      <p:sp>
        <p:nvSpPr>
          <p:cNvPr id="4" name="Text Placeholder 3">
            <a:extLst>
              <a:ext uri="{FF2B5EF4-FFF2-40B4-BE49-F238E27FC236}">
                <a16:creationId xmlns:a16="http://schemas.microsoft.com/office/drawing/2014/main" id="{483E5237-0CCF-401F-AD13-7BBF5CB4B29F}"/>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410033673"/>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FB19D6-7D45-4E89-AC34-1F1F23B31A3D}"/>
              </a:ext>
            </a:extLst>
          </p:cNvPr>
          <p:cNvSpPr>
            <a:spLocks noGrp="1"/>
          </p:cNvSpPr>
          <p:nvPr>
            <p:ph type="title"/>
          </p:nvPr>
        </p:nvSpPr>
        <p:spPr/>
        <p:txBody>
          <a:bodyPr/>
          <a:lstStyle/>
          <a:p>
            <a:r>
              <a:rPr lang="de-AT" dirty="0"/>
              <a:t>Tools</a:t>
            </a:r>
          </a:p>
        </p:txBody>
      </p:sp>
      <p:sp>
        <p:nvSpPr>
          <p:cNvPr id="8" name="Text Placeholder 7">
            <a:extLst>
              <a:ext uri="{FF2B5EF4-FFF2-40B4-BE49-F238E27FC236}">
                <a16:creationId xmlns:a16="http://schemas.microsoft.com/office/drawing/2014/main" id="{1E71170D-7EE5-4D56-A4FA-DFBC1D67B251}"/>
              </a:ext>
            </a:extLst>
          </p:cNvPr>
          <p:cNvSpPr>
            <a:spLocks noGrp="1"/>
          </p:cNvSpPr>
          <p:nvPr>
            <p:ph type="body" sz="quarter" idx="25"/>
          </p:nvPr>
        </p:nvSpPr>
        <p:spPr/>
        <p:txBody>
          <a:bodyPr/>
          <a:lstStyle/>
          <a:p>
            <a:r>
              <a:rPr lang="de-AT" dirty="0"/>
              <a:t>Here: </a:t>
            </a:r>
            <a:r>
              <a:rPr lang="de-AT" dirty="0">
                <a:hlinkClick r:id="rId2"/>
              </a:rPr>
              <a:t>Docker </a:t>
            </a:r>
            <a:r>
              <a:rPr lang="de-AT" dirty="0" err="1">
                <a:hlinkClick r:id="rId2"/>
              </a:rPr>
              <a:t>images</a:t>
            </a:r>
            <a:endParaRPr lang="de-AT" dirty="0"/>
          </a:p>
        </p:txBody>
      </p:sp>
    </p:spTree>
    <p:extLst>
      <p:ext uri="{BB962C8B-B14F-4D97-AF65-F5344CB8AC3E}">
        <p14:creationId xmlns:p14="http://schemas.microsoft.com/office/powerpoint/2010/main" val="70678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EF6300-010F-42E5-BD04-4876785594ED}"/>
              </a:ext>
            </a:extLst>
          </p:cNvPr>
          <p:cNvSpPr>
            <a:spLocks noGrp="1"/>
          </p:cNvSpPr>
          <p:nvPr>
            <p:ph type="title"/>
          </p:nvPr>
        </p:nvSpPr>
        <p:spPr/>
        <p:txBody>
          <a:bodyPr/>
          <a:lstStyle/>
          <a:p>
            <a:r>
              <a:rPr lang="de-AT" dirty="0"/>
              <a:t>Tools</a:t>
            </a:r>
          </a:p>
        </p:txBody>
      </p:sp>
      <p:sp>
        <p:nvSpPr>
          <p:cNvPr id="5" name="Content Placeholder 4">
            <a:extLst>
              <a:ext uri="{FF2B5EF4-FFF2-40B4-BE49-F238E27FC236}">
                <a16:creationId xmlns:a16="http://schemas.microsoft.com/office/drawing/2014/main" id="{876B1BB0-88F5-4623-BC8B-9E2144E5E693}"/>
              </a:ext>
            </a:extLst>
          </p:cNvPr>
          <p:cNvSpPr>
            <a:spLocks noGrp="1"/>
          </p:cNvSpPr>
          <p:nvPr>
            <p:ph sz="quarter" idx="12"/>
          </p:nvPr>
        </p:nvSpPr>
        <p:spPr/>
        <p:txBody>
          <a:bodyPr/>
          <a:lstStyle/>
          <a:p>
            <a:r>
              <a:rPr lang="de-AT" dirty="0"/>
              <a:t>Tools </a:t>
            </a:r>
            <a:r>
              <a:rPr lang="de-AT" dirty="0" err="1"/>
              <a:t>by</a:t>
            </a:r>
            <a:r>
              <a:rPr lang="de-AT" dirty="0"/>
              <a:t> </a:t>
            </a:r>
            <a:r>
              <a:rPr lang="de-AT" dirty="0" err="1"/>
              <a:t>SmartBear</a:t>
            </a:r>
            <a:endParaRPr lang="de-AT" dirty="0"/>
          </a:p>
          <a:p>
            <a:pPr lvl="1"/>
            <a:r>
              <a:rPr lang="de-AT" dirty="0"/>
              <a:t>Open Source and </a:t>
            </a:r>
            <a:r>
              <a:rPr lang="de-AT" dirty="0" err="1"/>
              <a:t>commercial</a:t>
            </a:r>
            <a:endParaRPr lang="de-AT" dirty="0"/>
          </a:p>
          <a:p>
            <a:pPr lvl="1"/>
            <a:r>
              <a:rPr lang="de-AT" dirty="0"/>
              <a:t>See </a:t>
            </a:r>
            <a:r>
              <a:rPr lang="de-AT" dirty="0">
                <a:hlinkClick r:id="rId2"/>
              </a:rPr>
              <a:t>https://swagger.io/tools/</a:t>
            </a:r>
            <a:endParaRPr lang="de-AT" dirty="0"/>
          </a:p>
          <a:p>
            <a:r>
              <a:rPr lang="de-AT" dirty="0" err="1"/>
              <a:t>Various</a:t>
            </a:r>
            <a:r>
              <a:rPr lang="de-AT" dirty="0"/>
              <a:t> </a:t>
            </a:r>
            <a:r>
              <a:rPr lang="de-AT" dirty="0" err="1"/>
              <a:t>OpenAPI</a:t>
            </a:r>
            <a:r>
              <a:rPr lang="de-AT" dirty="0"/>
              <a:t> Tools</a:t>
            </a:r>
          </a:p>
          <a:p>
            <a:pPr lvl="1"/>
            <a:r>
              <a:rPr lang="de-AT" dirty="0">
                <a:hlinkClick r:id="rId3"/>
              </a:rPr>
              <a:t>https://openapi.tools/</a:t>
            </a:r>
            <a:r>
              <a:rPr lang="de-AT" dirty="0"/>
              <a:t> </a:t>
            </a:r>
          </a:p>
        </p:txBody>
      </p:sp>
      <p:sp>
        <p:nvSpPr>
          <p:cNvPr id="6" name="Text Placeholder 5">
            <a:extLst>
              <a:ext uri="{FF2B5EF4-FFF2-40B4-BE49-F238E27FC236}">
                <a16:creationId xmlns:a16="http://schemas.microsoft.com/office/drawing/2014/main" id="{B3083473-F98F-414C-BC46-5DA452A9AC9A}"/>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762990416"/>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C15D73F-78E0-405D-8C8F-8862E4ACF68A}"/>
              </a:ext>
            </a:extLst>
          </p:cNvPr>
          <p:cNvSpPr>
            <a:spLocks noGrp="1"/>
          </p:cNvSpPr>
          <p:nvPr>
            <p:ph type="body" sz="quarter" idx="16"/>
          </p:nvPr>
        </p:nvSpPr>
        <p:spPr/>
        <p:txBody>
          <a:bodyPr/>
          <a:lstStyle/>
          <a:p>
            <a:r>
              <a:rPr lang="de-AT" dirty="0"/>
              <a:t>OSS </a:t>
            </a:r>
            <a:r>
              <a:rPr lang="de-AT" dirty="0" err="1"/>
              <a:t>Swagger</a:t>
            </a:r>
            <a:r>
              <a:rPr lang="de-AT" dirty="0"/>
              <a:t> Tools</a:t>
            </a:r>
          </a:p>
        </p:txBody>
      </p:sp>
      <p:sp>
        <p:nvSpPr>
          <p:cNvPr id="6" name="Text Placeholder 5">
            <a:extLst>
              <a:ext uri="{FF2B5EF4-FFF2-40B4-BE49-F238E27FC236}">
                <a16:creationId xmlns:a16="http://schemas.microsoft.com/office/drawing/2014/main" id="{E38ABDD8-C206-462D-8051-E25F6FA70762}"/>
              </a:ext>
            </a:extLst>
          </p:cNvPr>
          <p:cNvSpPr>
            <a:spLocks noGrp="1"/>
          </p:cNvSpPr>
          <p:nvPr>
            <p:ph type="body" sz="quarter" idx="24"/>
          </p:nvPr>
        </p:nvSpPr>
        <p:spPr/>
        <p:txBody>
          <a:bodyPr/>
          <a:lstStyle/>
          <a:p>
            <a:r>
              <a:rPr lang="de-AT" dirty="0"/>
              <a:t>Run </a:t>
            </a:r>
            <a:r>
              <a:rPr lang="de-AT" dirty="0" err="1"/>
              <a:t>Swagger</a:t>
            </a:r>
            <a:r>
              <a:rPr lang="de-AT" dirty="0"/>
              <a:t> Editor </a:t>
            </a:r>
            <a:r>
              <a:rPr lang="de-AT" dirty="0" err="1"/>
              <a:t>locally</a:t>
            </a:r>
            <a:r>
              <a:rPr lang="de-AT" dirty="0"/>
              <a:t> </a:t>
            </a:r>
            <a:r>
              <a:rPr lang="de-AT" dirty="0" err="1"/>
              <a:t>with</a:t>
            </a:r>
            <a:r>
              <a:rPr lang="de-AT" dirty="0"/>
              <a:t> Docker</a:t>
            </a:r>
          </a:p>
          <a:p>
            <a:pPr lvl="1"/>
            <a:r>
              <a:rPr lang="de-AT" dirty="0"/>
              <a:t>V3 and V2</a:t>
            </a:r>
          </a:p>
          <a:p>
            <a:r>
              <a:rPr lang="de-AT" dirty="0"/>
              <a:t>Run </a:t>
            </a:r>
            <a:r>
              <a:rPr lang="de-AT" dirty="0" err="1"/>
              <a:t>Swagger</a:t>
            </a:r>
            <a:r>
              <a:rPr lang="de-AT" dirty="0"/>
              <a:t> UI </a:t>
            </a:r>
            <a:r>
              <a:rPr lang="de-AT" dirty="0" err="1"/>
              <a:t>locally</a:t>
            </a:r>
            <a:r>
              <a:rPr lang="de-AT" dirty="0"/>
              <a:t> </a:t>
            </a:r>
            <a:r>
              <a:rPr lang="de-AT" dirty="0" err="1"/>
              <a:t>with</a:t>
            </a:r>
            <a:r>
              <a:rPr lang="de-AT" dirty="0"/>
              <a:t> Docker</a:t>
            </a:r>
          </a:p>
          <a:p>
            <a:r>
              <a:rPr lang="de-AT" dirty="0"/>
              <a:t>Run </a:t>
            </a:r>
            <a:r>
              <a:rPr lang="de-AT" dirty="0" err="1"/>
              <a:t>Swagger</a:t>
            </a:r>
            <a:r>
              <a:rPr lang="de-AT" dirty="0"/>
              <a:t> </a:t>
            </a:r>
            <a:r>
              <a:rPr lang="de-AT" dirty="0" err="1"/>
              <a:t>Codegen</a:t>
            </a:r>
            <a:endParaRPr lang="de-AT" dirty="0"/>
          </a:p>
          <a:p>
            <a:pPr lvl="1"/>
            <a:r>
              <a:rPr lang="de-AT" dirty="0"/>
              <a:t>Node.js </a:t>
            </a:r>
            <a:r>
              <a:rPr lang="de-AT" dirty="0" err="1"/>
              <a:t>with</a:t>
            </a:r>
            <a:r>
              <a:rPr lang="de-AT" dirty="0"/>
              <a:t> TypeScript</a:t>
            </a:r>
          </a:p>
        </p:txBody>
      </p:sp>
      <p:sp>
        <p:nvSpPr>
          <p:cNvPr id="7" name="Text Placeholder 6">
            <a:extLst>
              <a:ext uri="{FF2B5EF4-FFF2-40B4-BE49-F238E27FC236}">
                <a16:creationId xmlns:a16="http://schemas.microsoft.com/office/drawing/2014/main" id="{BE674DFB-5FE7-4F7E-9161-70880DE05CA5}"/>
              </a:ext>
            </a:extLst>
          </p:cNvPr>
          <p:cNvSpPr>
            <a:spLocks noGrp="1"/>
          </p:cNvSpPr>
          <p:nvPr>
            <p:ph type="body" sz="quarter" idx="25"/>
          </p:nvPr>
        </p:nvSpPr>
        <p:spPr/>
        <p:txBody>
          <a:bodyPr/>
          <a:lstStyle/>
          <a:p>
            <a:endParaRPr lang="de-AT"/>
          </a:p>
        </p:txBody>
      </p:sp>
      <p:sp>
        <p:nvSpPr>
          <p:cNvPr id="8" name="Text Placeholder 7">
            <a:extLst>
              <a:ext uri="{FF2B5EF4-FFF2-40B4-BE49-F238E27FC236}">
                <a16:creationId xmlns:a16="http://schemas.microsoft.com/office/drawing/2014/main" id="{B5A730D4-E820-4D9F-B14E-9483647DA28B}"/>
              </a:ext>
            </a:extLst>
          </p:cNvPr>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4108299113"/>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DB2422-96D0-408E-AA95-DB97DCE759CD}"/>
              </a:ext>
            </a:extLst>
          </p:cNvPr>
          <p:cNvSpPr>
            <a:spLocks noGrp="1"/>
          </p:cNvSpPr>
          <p:nvPr>
            <p:ph type="title"/>
          </p:nvPr>
        </p:nvSpPr>
        <p:spPr/>
        <p:txBody>
          <a:bodyPr/>
          <a:lstStyle/>
          <a:p>
            <a:r>
              <a:rPr lang="de-AT" dirty="0" err="1"/>
              <a:t>Swagger</a:t>
            </a:r>
            <a:r>
              <a:rPr lang="de-AT" dirty="0"/>
              <a:t> Tools</a:t>
            </a:r>
          </a:p>
        </p:txBody>
      </p:sp>
      <p:sp>
        <p:nvSpPr>
          <p:cNvPr id="2" name="Content Placeholder 1">
            <a:extLst>
              <a:ext uri="{FF2B5EF4-FFF2-40B4-BE49-F238E27FC236}">
                <a16:creationId xmlns:a16="http://schemas.microsoft.com/office/drawing/2014/main" id="{F092F166-FCA9-4229-A1C7-7F0A33D5E288}"/>
              </a:ext>
            </a:extLst>
          </p:cNvPr>
          <p:cNvSpPr>
            <a:spLocks noGrp="1"/>
          </p:cNvSpPr>
          <p:nvPr>
            <p:ph sz="quarter" idx="22"/>
          </p:nvPr>
        </p:nvSpPr>
        <p:spPr/>
        <p:txBody>
          <a:bodyPr/>
          <a:lstStyle/>
          <a:p>
            <a:r>
              <a:rPr lang="en-US" dirty="0"/>
              <a:t># Run Swagger Editor </a:t>
            </a:r>
            <a:r>
              <a:rPr lang="en-US" dirty="0">
                <a:solidFill>
                  <a:srgbClr val="FF0000"/>
                </a:solidFill>
              </a:rPr>
              <a:t>(V3)</a:t>
            </a:r>
          </a:p>
          <a:p>
            <a:r>
              <a:rPr lang="en-US" dirty="0"/>
              <a:t>docker run -d -p 8080:8080 </a:t>
            </a:r>
            <a:r>
              <a:rPr lang="en-US" dirty="0" err="1"/>
              <a:t>swaggerapi</a:t>
            </a:r>
            <a:r>
              <a:rPr lang="en-US" dirty="0"/>
              <a:t>/swagger-editor</a:t>
            </a:r>
          </a:p>
          <a:p>
            <a:endParaRPr lang="en-US" dirty="0"/>
          </a:p>
          <a:p>
            <a:r>
              <a:rPr lang="en-US" dirty="0"/>
              <a:t># Run Swagger Editor </a:t>
            </a:r>
            <a:r>
              <a:rPr lang="en-US" dirty="0">
                <a:solidFill>
                  <a:srgbClr val="FF0000"/>
                </a:solidFill>
              </a:rPr>
              <a:t>(V2)</a:t>
            </a:r>
          </a:p>
          <a:p>
            <a:r>
              <a:rPr lang="en-US" dirty="0"/>
              <a:t>docker run -d -p 8080:8080 </a:t>
            </a:r>
            <a:r>
              <a:rPr lang="en-US" dirty="0" err="1"/>
              <a:t>swaggerapi</a:t>
            </a:r>
            <a:r>
              <a:rPr lang="en-US" dirty="0"/>
              <a:t>/swagger-editor</a:t>
            </a:r>
            <a:r>
              <a:rPr lang="en-US" dirty="0">
                <a:solidFill>
                  <a:srgbClr val="FF0000"/>
                </a:solidFill>
              </a:rPr>
              <a:t>:</a:t>
            </a:r>
            <a:r>
              <a:rPr lang="de-AT" dirty="0">
                <a:solidFill>
                  <a:srgbClr val="FF0000"/>
                </a:solidFill>
              </a:rPr>
              <a:t>v2.10.5</a:t>
            </a:r>
            <a:endParaRPr lang="en-US" dirty="0">
              <a:solidFill>
                <a:srgbClr val="FF0000"/>
              </a:solidFill>
            </a:endParaRPr>
          </a:p>
          <a:p>
            <a:endParaRPr lang="en-US" dirty="0"/>
          </a:p>
          <a:p>
            <a:r>
              <a:rPr lang="en-US" dirty="0"/>
              <a:t># Run Swagger UI for our API (V3)</a:t>
            </a:r>
          </a:p>
          <a:p>
            <a:r>
              <a:rPr lang="de-AT" dirty="0" err="1"/>
              <a:t>docker</a:t>
            </a:r>
            <a:r>
              <a:rPr lang="de-AT" dirty="0"/>
              <a:t> </a:t>
            </a:r>
            <a:r>
              <a:rPr lang="de-AT" dirty="0" err="1"/>
              <a:t>run</a:t>
            </a:r>
            <a:r>
              <a:rPr lang="de-AT" dirty="0"/>
              <a:t> -d -p 8081:8080 -e API_URL=https://raw.githack.com/rstropek/node-mongo-sample/master/api3.json </a:t>
            </a:r>
            <a:r>
              <a:rPr lang="de-AT" dirty="0" err="1"/>
              <a:t>swaggerapi</a:t>
            </a:r>
            <a:r>
              <a:rPr lang="de-AT" dirty="0"/>
              <a:t>/</a:t>
            </a:r>
            <a:r>
              <a:rPr lang="de-AT" dirty="0" err="1"/>
              <a:t>swagger-ui</a:t>
            </a:r>
            <a:endParaRPr lang="de-AT" dirty="0"/>
          </a:p>
          <a:p>
            <a:endParaRPr lang="de-AT" dirty="0"/>
          </a:p>
          <a:p>
            <a:r>
              <a:rPr lang="de-AT" dirty="0"/>
              <a:t># Run </a:t>
            </a:r>
            <a:r>
              <a:rPr lang="de-AT" dirty="0" err="1"/>
              <a:t>Swagger</a:t>
            </a:r>
            <a:r>
              <a:rPr lang="de-AT" dirty="0"/>
              <a:t> </a:t>
            </a:r>
            <a:r>
              <a:rPr lang="de-AT" dirty="0" err="1"/>
              <a:t>CodeGen</a:t>
            </a:r>
            <a:endParaRPr lang="de-AT" dirty="0"/>
          </a:p>
          <a:p>
            <a:r>
              <a:rPr lang="de-AT" dirty="0" err="1"/>
              <a:t>docker</a:t>
            </a:r>
            <a:r>
              <a:rPr lang="de-AT" dirty="0"/>
              <a:t> </a:t>
            </a:r>
            <a:r>
              <a:rPr lang="de-AT" dirty="0" err="1"/>
              <a:t>run</a:t>
            </a:r>
            <a:r>
              <a:rPr lang="de-AT" dirty="0"/>
              <a:t> --</a:t>
            </a:r>
            <a:r>
              <a:rPr lang="de-AT" dirty="0" err="1"/>
              <a:t>rm</a:t>
            </a:r>
            <a:r>
              <a:rPr lang="de-AT" dirty="0"/>
              <a:t> </a:t>
            </a:r>
            <a:r>
              <a:rPr lang="de-AT" dirty="0" err="1"/>
              <a:t>swaggerapi</a:t>
            </a:r>
            <a:r>
              <a:rPr lang="de-AT" dirty="0"/>
              <a:t>/swagger-codegen-cli-v3:3.0.8 </a:t>
            </a:r>
            <a:r>
              <a:rPr lang="de-AT" dirty="0" err="1"/>
              <a:t>langs</a:t>
            </a:r>
            <a:endParaRPr lang="de-AT" dirty="0"/>
          </a:p>
          <a:p>
            <a:r>
              <a:rPr lang="de-AT" dirty="0" err="1"/>
              <a:t>docker</a:t>
            </a:r>
            <a:r>
              <a:rPr lang="de-AT" dirty="0"/>
              <a:t> </a:t>
            </a:r>
            <a:r>
              <a:rPr lang="de-AT" dirty="0" err="1"/>
              <a:t>run</a:t>
            </a:r>
            <a:r>
              <a:rPr lang="de-AT" dirty="0"/>
              <a:t> --</a:t>
            </a:r>
            <a:r>
              <a:rPr lang="de-AT" dirty="0" err="1"/>
              <a:t>rm</a:t>
            </a:r>
            <a:r>
              <a:rPr lang="de-AT" dirty="0"/>
              <a:t> --mount type=</a:t>
            </a:r>
            <a:r>
              <a:rPr lang="de-AT" dirty="0" err="1"/>
              <a:t>bind,src</a:t>
            </a:r>
            <a:r>
              <a:rPr lang="de-AT" dirty="0"/>
              <a:t>=c:\</a:t>
            </a:r>
            <a:r>
              <a:rPr lang="de-AT" dirty="0" err="1"/>
              <a:t>temp</a:t>
            </a:r>
            <a:r>
              <a:rPr lang="de-AT" dirty="0"/>
              <a:t>\</a:t>
            </a:r>
            <a:r>
              <a:rPr lang="de-AT" dirty="0" err="1"/>
              <a:t>swagger-reh,dst</a:t>
            </a:r>
            <a:r>
              <a:rPr lang="de-AT" dirty="0"/>
              <a:t>=/</a:t>
            </a:r>
            <a:r>
              <a:rPr lang="de-AT" dirty="0" err="1"/>
              <a:t>local</a:t>
            </a:r>
            <a:r>
              <a:rPr lang="de-AT" dirty="0"/>
              <a:t>/out </a:t>
            </a:r>
            <a:r>
              <a:rPr lang="de-AT" dirty="0" err="1"/>
              <a:t>swaggerapi</a:t>
            </a:r>
            <a:r>
              <a:rPr lang="de-AT" dirty="0"/>
              <a:t>/swagger-codegen-cli-v3:3.0.8 </a:t>
            </a:r>
            <a:r>
              <a:rPr lang="de-AT" dirty="0" err="1"/>
              <a:t>generate</a:t>
            </a:r>
            <a:r>
              <a:rPr lang="de-AT" dirty="0"/>
              <a:t> -l </a:t>
            </a:r>
            <a:r>
              <a:rPr lang="de-AT" dirty="0" err="1"/>
              <a:t>typescript</a:t>
            </a:r>
            <a:r>
              <a:rPr lang="de-AT" dirty="0"/>
              <a:t>-angular -i https://raw.githack.com/rstropek/node-mongo-sample/master/api3.json -o /</a:t>
            </a:r>
            <a:r>
              <a:rPr lang="de-AT" dirty="0" err="1"/>
              <a:t>local</a:t>
            </a:r>
            <a:r>
              <a:rPr lang="de-AT" dirty="0"/>
              <a:t>/out/</a:t>
            </a:r>
            <a:r>
              <a:rPr lang="de-AT" dirty="0" err="1"/>
              <a:t>ts</a:t>
            </a:r>
            <a:endParaRPr lang="de-AT" dirty="0"/>
          </a:p>
          <a:p>
            <a:endParaRPr lang="de-AT" dirty="0"/>
          </a:p>
          <a:p>
            <a:endParaRPr lang="de-AT" dirty="0"/>
          </a:p>
        </p:txBody>
      </p:sp>
      <p:sp>
        <p:nvSpPr>
          <p:cNvPr id="3" name="Text Placeholder 2">
            <a:extLst>
              <a:ext uri="{FF2B5EF4-FFF2-40B4-BE49-F238E27FC236}">
                <a16:creationId xmlns:a16="http://schemas.microsoft.com/office/drawing/2014/main" id="{162D5F41-E93D-4D62-BAA3-72E50FF90FD4}"/>
              </a:ext>
            </a:extLst>
          </p:cNvPr>
          <p:cNvSpPr>
            <a:spLocks noGrp="1"/>
          </p:cNvSpPr>
          <p:nvPr>
            <p:ph type="body" sz="quarter" idx="23"/>
          </p:nvPr>
        </p:nvSpPr>
        <p:spPr/>
        <p:txBody>
          <a:bodyPr/>
          <a:lstStyle/>
          <a:p>
            <a:endParaRPr lang="de-AT"/>
          </a:p>
        </p:txBody>
      </p:sp>
      <p:sp>
        <p:nvSpPr>
          <p:cNvPr id="7" name="Text Placeholder 6">
            <a:extLst>
              <a:ext uri="{FF2B5EF4-FFF2-40B4-BE49-F238E27FC236}">
                <a16:creationId xmlns:a16="http://schemas.microsoft.com/office/drawing/2014/main" id="{B338E71E-F1AB-49AB-BAD5-8DE20C112D05}"/>
              </a:ext>
            </a:extLst>
          </p:cNvPr>
          <p:cNvSpPr>
            <a:spLocks noGrp="1"/>
          </p:cNvSpPr>
          <p:nvPr>
            <p:ph type="body" sz="quarter" idx="24"/>
          </p:nvPr>
        </p:nvSpPr>
        <p:spPr/>
        <p:txBody>
          <a:bodyPr/>
          <a:lstStyle/>
          <a:p>
            <a:endParaRPr lang="de-AT"/>
          </a:p>
        </p:txBody>
      </p:sp>
      <p:sp>
        <p:nvSpPr>
          <p:cNvPr id="8" name="Text Placeholder 7">
            <a:extLst>
              <a:ext uri="{FF2B5EF4-FFF2-40B4-BE49-F238E27FC236}">
                <a16:creationId xmlns:a16="http://schemas.microsoft.com/office/drawing/2014/main" id="{D5E758DC-66C0-4BE5-AAFA-23A3E6C83E93}"/>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1502977147"/>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92993B5-DCDF-4C2C-8F09-A9941C5A7513}"/>
              </a:ext>
            </a:extLst>
          </p:cNvPr>
          <p:cNvSpPr>
            <a:spLocks noGrp="1"/>
          </p:cNvSpPr>
          <p:nvPr>
            <p:ph type="title"/>
          </p:nvPr>
        </p:nvSpPr>
        <p:spPr/>
        <p:txBody>
          <a:bodyPr/>
          <a:lstStyle/>
          <a:p>
            <a:r>
              <a:rPr lang="de-AT" dirty="0"/>
              <a:t>.NET (Core)</a:t>
            </a:r>
          </a:p>
        </p:txBody>
      </p:sp>
      <p:sp>
        <p:nvSpPr>
          <p:cNvPr id="8" name="Content Placeholder 7">
            <a:extLst>
              <a:ext uri="{FF2B5EF4-FFF2-40B4-BE49-F238E27FC236}">
                <a16:creationId xmlns:a16="http://schemas.microsoft.com/office/drawing/2014/main" id="{AB46769B-CC52-45B0-82A6-4A7E7030AD0B}"/>
              </a:ext>
            </a:extLst>
          </p:cNvPr>
          <p:cNvSpPr>
            <a:spLocks noGrp="1"/>
          </p:cNvSpPr>
          <p:nvPr>
            <p:ph sz="quarter" idx="12"/>
          </p:nvPr>
        </p:nvSpPr>
        <p:spPr/>
        <p:txBody>
          <a:bodyPr/>
          <a:lstStyle/>
          <a:p>
            <a:r>
              <a:rPr lang="de-AT" dirty="0" err="1">
                <a:solidFill>
                  <a:schemeClr val="accent2"/>
                </a:solidFill>
              </a:rPr>
              <a:t>Swashbuckle</a:t>
            </a:r>
            <a:r>
              <a:rPr lang="de-AT" dirty="0"/>
              <a:t>: Generate </a:t>
            </a:r>
            <a:r>
              <a:rPr lang="de-AT" dirty="0" err="1"/>
              <a:t>Swagger</a:t>
            </a:r>
            <a:r>
              <a:rPr lang="de-AT" dirty="0"/>
              <a:t> from ASP.NET (Core)</a:t>
            </a:r>
          </a:p>
          <a:p>
            <a:r>
              <a:rPr lang="de-AT" i="1" dirty="0" err="1"/>
              <a:t>Swashbuckle.AspNetCore</a:t>
            </a:r>
            <a:endParaRPr lang="de-AT" i="1" dirty="0"/>
          </a:p>
          <a:p>
            <a:pPr lvl="1"/>
            <a:r>
              <a:rPr lang="de-AT" dirty="0">
                <a:hlinkClick r:id="rId2"/>
              </a:rPr>
              <a:t>GitHub</a:t>
            </a:r>
            <a:endParaRPr lang="de-AT" dirty="0"/>
          </a:p>
          <a:p>
            <a:r>
              <a:rPr lang="de-AT" dirty="0"/>
              <a:t>Alternative/</a:t>
            </a:r>
            <a:r>
              <a:rPr lang="de-AT" dirty="0" err="1"/>
              <a:t>extension</a:t>
            </a:r>
            <a:r>
              <a:rPr lang="de-AT" dirty="0"/>
              <a:t>: </a:t>
            </a:r>
            <a:r>
              <a:rPr lang="de-AT" i="1" dirty="0" err="1"/>
              <a:t>NSwag</a:t>
            </a:r>
            <a:endParaRPr lang="de-AT" i="1" dirty="0"/>
          </a:p>
          <a:p>
            <a:pPr lvl="1"/>
            <a:r>
              <a:rPr lang="de-AT" dirty="0">
                <a:hlinkClick r:id="rId3"/>
              </a:rPr>
              <a:t>GitHub</a:t>
            </a:r>
            <a:endParaRPr lang="de-AT" dirty="0"/>
          </a:p>
          <a:p>
            <a:r>
              <a:rPr lang="de-AT" dirty="0" err="1">
                <a:solidFill>
                  <a:schemeClr val="accent2"/>
                </a:solidFill>
              </a:rPr>
              <a:t>AutoRest</a:t>
            </a:r>
            <a:endParaRPr lang="de-AT" dirty="0">
              <a:solidFill>
                <a:schemeClr val="accent2"/>
              </a:solidFill>
            </a:endParaRPr>
          </a:p>
          <a:p>
            <a:pPr lvl="1"/>
            <a:r>
              <a:rPr lang="de-AT" dirty="0"/>
              <a:t>Generate Clients </a:t>
            </a:r>
            <a:r>
              <a:rPr lang="de-AT" dirty="0" err="1"/>
              <a:t>based</a:t>
            </a:r>
            <a:r>
              <a:rPr lang="de-AT" dirty="0"/>
              <a:t> on OAS</a:t>
            </a:r>
          </a:p>
          <a:p>
            <a:pPr lvl="1"/>
            <a:r>
              <a:rPr lang="de-AT" dirty="0">
                <a:hlinkClick r:id="rId4"/>
              </a:rPr>
              <a:t>GitHub</a:t>
            </a:r>
            <a:endParaRPr lang="de-AT" dirty="0"/>
          </a:p>
        </p:txBody>
      </p:sp>
      <p:sp>
        <p:nvSpPr>
          <p:cNvPr id="9" name="Text Placeholder 8">
            <a:extLst>
              <a:ext uri="{FF2B5EF4-FFF2-40B4-BE49-F238E27FC236}">
                <a16:creationId xmlns:a16="http://schemas.microsoft.com/office/drawing/2014/main" id="{2FF8D798-AA0E-4969-8D8A-516AEFF839D0}"/>
              </a:ext>
            </a:extLst>
          </p:cNvPr>
          <p:cNvSpPr>
            <a:spLocks noGrp="1"/>
          </p:cNvSpPr>
          <p:nvPr>
            <p:ph type="body" sz="quarter" idx="23"/>
          </p:nvPr>
        </p:nvSpPr>
        <p:spPr/>
        <p:txBody>
          <a:bodyPr/>
          <a:lstStyle/>
          <a:p>
            <a:r>
              <a:rPr lang="de-AT" dirty="0">
                <a:solidFill>
                  <a:schemeClr val="accent1"/>
                </a:solidFill>
              </a:rPr>
              <a:t>See also </a:t>
            </a:r>
            <a:r>
              <a:rPr lang="de-AT" dirty="0">
                <a:hlinkClick r:id="rId5"/>
              </a:rPr>
              <a:t>https://docs.microsoft.com/en-us/aspnet/core/tutorials/web-api-help-pages-using-swagger?view=aspnetcore-2.1</a:t>
            </a:r>
            <a:r>
              <a:rPr lang="de-AT" dirty="0"/>
              <a:t> </a:t>
            </a:r>
          </a:p>
        </p:txBody>
      </p:sp>
    </p:spTree>
    <p:extLst>
      <p:ext uri="{BB962C8B-B14F-4D97-AF65-F5344CB8AC3E}">
        <p14:creationId xmlns:p14="http://schemas.microsoft.com/office/powerpoint/2010/main" val="25753783"/>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C15D73F-78E0-405D-8C8F-8862E4ACF68A}"/>
              </a:ext>
            </a:extLst>
          </p:cNvPr>
          <p:cNvSpPr>
            <a:spLocks noGrp="1"/>
          </p:cNvSpPr>
          <p:nvPr>
            <p:ph type="body" sz="quarter" idx="16"/>
          </p:nvPr>
        </p:nvSpPr>
        <p:spPr/>
        <p:txBody>
          <a:bodyPr/>
          <a:lstStyle/>
          <a:p>
            <a:r>
              <a:rPr lang="de-AT" dirty="0"/>
              <a:t>.NET Core</a:t>
            </a:r>
          </a:p>
        </p:txBody>
      </p:sp>
      <p:sp>
        <p:nvSpPr>
          <p:cNvPr id="6" name="Text Placeholder 5">
            <a:extLst>
              <a:ext uri="{FF2B5EF4-FFF2-40B4-BE49-F238E27FC236}">
                <a16:creationId xmlns:a16="http://schemas.microsoft.com/office/drawing/2014/main" id="{E38ABDD8-C206-462D-8051-E25F6FA70762}"/>
              </a:ext>
            </a:extLst>
          </p:cNvPr>
          <p:cNvSpPr>
            <a:spLocks noGrp="1"/>
          </p:cNvSpPr>
          <p:nvPr>
            <p:ph type="body" sz="quarter" idx="24"/>
          </p:nvPr>
        </p:nvSpPr>
        <p:spPr/>
        <p:txBody>
          <a:bodyPr/>
          <a:lstStyle/>
          <a:p>
            <a:r>
              <a:rPr lang="de-AT" dirty="0"/>
              <a:t>Add </a:t>
            </a:r>
            <a:r>
              <a:rPr lang="de-AT" dirty="0" err="1"/>
              <a:t>Swashbuckle</a:t>
            </a:r>
            <a:r>
              <a:rPr lang="de-AT" dirty="0"/>
              <a:t>/</a:t>
            </a:r>
            <a:r>
              <a:rPr lang="de-AT" dirty="0" err="1"/>
              <a:t>NSwag</a:t>
            </a:r>
            <a:r>
              <a:rPr lang="de-AT" dirty="0"/>
              <a:t> </a:t>
            </a:r>
            <a:r>
              <a:rPr lang="de-AT" dirty="0" err="1"/>
              <a:t>to</a:t>
            </a:r>
            <a:r>
              <a:rPr lang="de-AT" dirty="0"/>
              <a:t> ASP.NET Core API</a:t>
            </a:r>
          </a:p>
          <a:p>
            <a:pPr lvl="1"/>
            <a:r>
              <a:rPr lang="de-AT" dirty="0" err="1">
                <a:hlinkClick r:id="rId2"/>
              </a:rPr>
              <a:t>Docs</a:t>
            </a:r>
            <a:endParaRPr lang="de-AT" dirty="0"/>
          </a:p>
          <a:p>
            <a:r>
              <a:rPr lang="de-AT" dirty="0"/>
              <a:t>Generate C# Client </a:t>
            </a:r>
            <a:r>
              <a:rPr lang="de-AT" dirty="0" err="1"/>
              <a:t>with</a:t>
            </a:r>
            <a:r>
              <a:rPr lang="de-AT" dirty="0"/>
              <a:t> </a:t>
            </a:r>
            <a:r>
              <a:rPr lang="de-AT" dirty="0" err="1"/>
              <a:t>AutoRest</a:t>
            </a:r>
            <a:endParaRPr lang="de-AT" dirty="0"/>
          </a:p>
        </p:txBody>
      </p:sp>
      <p:sp>
        <p:nvSpPr>
          <p:cNvPr id="7" name="Text Placeholder 6">
            <a:extLst>
              <a:ext uri="{FF2B5EF4-FFF2-40B4-BE49-F238E27FC236}">
                <a16:creationId xmlns:a16="http://schemas.microsoft.com/office/drawing/2014/main" id="{BE674DFB-5FE7-4F7E-9161-70880DE05CA5}"/>
              </a:ext>
            </a:extLst>
          </p:cNvPr>
          <p:cNvSpPr>
            <a:spLocks noGrp="1"/>
          </p:cNvSpPr>
          <p:nvPr>
            <p:ph type="body" sz="quarter" idx="25"/>
          </p:nvPr>
        </p:nvSpPr>
        <p:spPr/>
        <p:txBody>
          <a:bodyPr/>
          <a:lstStyle/>
          <a:p>
            <a:endParaRPr lang="de-AT"/>
          </a:p>
        </p:txBody>
      </p:sp>
      <p:sp>
        <p:nvSpPr>
          <p:cNvPr id="8" name="Text Placeholder 7">
            <a:extLst>
              <a:ext uri="{FF2B5EF4-FFF2-40B4-BE49-F238E27FC236}">
                <a16:creationId xmlns:a16="http://schemas.microsoft.com/office/drawing/2014/main" id="{B5A730D4-E820-4D9F-B14E-9483647DA28B}"/>
              </a:ext>
            </a:extLst>
          </p:cNvPr>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3815343332"/>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DB2422-96D0-408E-AA95-DB97DCE759CD}"/>
              </a:ext>
            </a:extLst>
          </p:cNvPr>
          <p:cNvSpPr>
            <a:spLocks noGrp="1"/>
          </p:cNvSpPr>
          <p:nvPr>
            <p:ph type="title"/>
          </p:nvPr>
        </p:nvSpPr>
        <p:spPr/>
        <p:txBody>
          <a:bodyPr/>
          <a:lstStyle/>
          <a:p>
            <a:r>
              <a:rPr lang="de-AT" dirty="0" err="1"/>
              <a:t>AutoRest</a:t>
            </a:r>
            <a:endParaRPr lang="de-AT" dirty="0"/>
          </a:p>
        </p:txBody>
      </p:sp>
      <p:sp>
        <p:nvSpPr>
          <p:cNvPr id="2" name="Content Placeholder 1">
            <a:extLst>
              <a:ext uri="{FF2B5EF4-FFF2-40B4-BE49-F238E27FC236}">
                <a16:creationId xmlns:a16="http://schemas.microsoft.com/office/drawing/2014/main" id="{F092F166-FCA9-4229-A1C7-7F0A33D5E288}"/>
              </a:ext>
            </a:extLst>
          </p:cNvPr>
          <p:cNvSpPr>
            <a:spLocks noGrp="1"/>
          </p:cNvSpPr>
          <p:nvPr>
            <p:ph sz="quarter" idx="22"/>
          </p:nvPr>
        </p:nvSpPr>
        <p:spPr/>
        <p:txBody>
          <a:bodyPr/>
          <a:lstStyle/>
          <a:p>
            <a:r>
              <a:rPr lang="de-AT" dirty="0" err="1"/>
              <a:t>npm</a:t>
            </a:r>
            <a:r>
              <a:rPr lang="de-AT" dirty="0"/>
              <a:t> </a:t>
            </a:r>
            <a:r>
              <a:rPr lang="de-AT" dirty="0" err="1"/>
              <a:t>install</a:t>
            </a:r>
            <a:r>
              <a:rPr lang="de-AT" dirty="0"/>
              <a:t> </a:t>
            </a:r>
            <a:r>
              <a:rPr lang="de-AT" dirty="0" err="1"/>
              <a:t>autorest@beta</a:t>
            </a:r>
            <a:endParaRPr lang="de-AT" dirty="0"/>
          </a:p>
          <a:p>
            <a:endParaRPr lang="de-AT" dirty="0"/>
          </a:p>
          <a:p>
            <a:r>
              <a:rPr lang="de-AT" dirty="0" err="1"/>
              <a:t>npx</a:t>
            </a:r>
            <a:r>
              <a:rPr lang="de-AT" dirty="0"/>
              <a:t> </a:t>
            </a:r>
            <a:r>
              <a:rPr lang="de-AT" dirty="0" err="1"/>
              <a:t>autorest</a:t>
            </a:r>
            <a:r>
              <a:rPr lang="de-AT" dirty="0"/>
              <a:t> --input-file=C:\Code\GitHub\node-mongo-sample\api3.yaml --</a:t>
            </a:r>
            <a:r>
              <a:rPr lang="de-AT" dirty="0" err="1"/>
              <a:t>csharp</a:t>
            </a:r>
            <a:r>
              <a:rPr lang="de-AT" dirty="0"/>
              <a:t> --output-folder=</a:t>
            </a:r>
            <a:r>
              <a:rPr lang="de-AT" dirty="0" err="1"/>
              <a:t>CSharp</a:t>
            </a:r>
            <a:r>
              <a:rPr lang="de-AT" dirty="0"/>
              <a:t> --namespace=</a:t>
            </a:r>
            <a:r>
              <a:rPr lang="de-AT" dirty="0" err="1"/>
              <a:t>EventMgmt</a:t>
            </a:r>
            <a:endParaRPr lang="de-AT" dirty="0"/>
          </a:p>
        </p:txBody>
      </p:sp>
      <p:sp>
        <p:nvSpPr>
          <p:cNvPr id="3" name="Text Placeholder 2">
            <a:extLst>
              <a:ext uri="{FF2B5EF4-FFF2-40B4-BE49-F238E27FC236}">
                <a16:creationId xmlns:a16="http://schemas.microsoft.com/office/drawing/2014/main" id="{162D5F41-E93D-4D62-BAA3-72E50FF90FD4}"/>
              </a:ext>
            </a:extLst>
          </p:cNvPr>
          <p:cNvSpPr>
            <a:spLocks noGrp="1"/>
          </p:cNvSpPr>
          <p:nvPr>
            <p:ph type="body" sz="quarter" idx="23"/>
          </p:nvPr>
        </p:nvSpPr>
        <p:spPr/>
        <p:txBody>
          <a:bodyPr/>
          <a:lstStyle/>
          <a:p>
            <a:endParaRPr lang="de-AT"/>
          </a:p>
        </p:txBody>
      </p:sp>
      <p:sp>
        <p:nvSpPr>
          <p:cNvPr id="7" name="Text Placeholder 6">
            <a:extLst>
              <a:ext uri="{FF2B5EF4-FFF2-40B4-BE49-F238E27FC236}">
                <a16:creationId xmlns:a16="http://schemas.microsoft.com/office/drawing/2014/main" id="{B338E71E-F1AB-49AB-BAD5-8DE20C112D05}"/>
              </a:ext>
            </a:extLst>
          </p:cNvPr>
          <p:cNvSpPr>
            <a:spLocks noGrp="1"/>
          </p:cNvSpPr>
          <p:nvPr>
            <p:ph type="body" sz="quarter" idx="24"/>
          </p:nvPr>
        </p:nvSpPr>
        <p:spPr/>
        <p:txBody>
          <a:bodyPr/>
          <a:lstStyle/>
          <a:p>
            <a:endParaRPr lang="de-AT" dirty="0"/>
          </a:p>
        </p:txBody>
      </p:sp>
      <p:sp>
        <p:nvSpPr>
          <p:cNvPr id="8" name="Text Placeholder 7">
            <a:extLst>
              <a:ext uri="{FF2B5EF4-FFF2-40B4-BE49-F238E27FC236}">
                <a16:creationId xmlns:a16="http://schemas.microsoft.com/office/drawing/2014/main" id="{D5E758DC-66C0-4BE5-AAFA-23A3E6C83E93}"/>
              </a:ext>
            </a:extLst>
          </p:cNvPr>
          <p:cNvSpPr>
            <a:spLocks noGrp="1"/>
          </p:cNvSpPr>
          <p:nvPr>
            <p:ph type="body" sz="quarter" idx="25"/>
          </p:nvPr>
        </p:nvSpPr>
        <p:spPr/>
        <p:txBody>
          <a:bodyPr/>
          <a:lstStyle/>
          <a:p>
            <a:r>
              <a:rPr lang="de-AT" dirty="0">
                <a:hlinkClick r:id="rId2"/>
              </a:rPr>
              <a:t>https://github.com/Azure/autorest</a:t>
            </a:r>
            <a:endParaRPr lang="de-AT" dirty="0"/>
          </a:p>
        </p:txBody>
      </p:sp>
    </p:spTree>
    <p:extLst>
      <p:ext uri="{BB962C8B-B14F-4D97-AF65-F5344CB8AC3E}">
        <p14:creationId xmlns:p14="http://schemas.microsoft.com/office/powerpoint/2010/main" val="4269140422"/>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dirty="0"/>
              <a:t>Q&amp;A</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dirty="0"/>
              <a:t>Thank you for attending!</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410336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FB19D6-7D45-4E89-AC34-1F1F23B31A3D}"/>
              </a:ext>
            </a:extLst>
          </p:cNvPr>
          <p:cNvSpPr>
            <a:spLocks noGrp="1"/>
          </p:cNvSpPr>
          <p:nvPr>
            <p:ph type="title"/>
          </p:nvPr>
        </p:nvSpPr>
        <p:spPr/>
        <p:txBody>
          <a:bodyPr/>
          <a:lstStyle/>
          <a:p>
            <a:r>
              <a:rPr lang="de-AT" dirty="0" err="1"/>
              <a:t>What‘s</a:t>
            </a:r>
            <a:r>
              <a:rPr lang="de-AT" dirty="0"/>
              <a:t> </a:t>
            </a:r>
            <a:r>
              <a:rPr lang="de-AT" dirty="0" err="1"/>
              <a:t>Swagger</a:t>
            </a:r>
            <a:r>
              <a:rPr lang="de-AT" dirty="0"/>
              <a:t>?</a:t>
            </a:r>
          </a:p>
        </p:txBody>
      </p:sp>
      <p:sp>
        <p:nvSpPr>
          <p:cNvPr id="8" name="Text Placeholder 7">
            <a:extLst>
              <a:ext uri="{FF2B5EF4-FFF2-40B4-BE49-F238E27FC236}">
                <a16:creationId xmlns:a16="http://schemas.microsoft.com/office/drawing/2014/main" id="{1E71170D-7EE5-4D56-A4FA-DFBC1D67B251}"/>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455499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31595-57B0-4057-849B-DEDAE065AD39}"/>
              </a:ext>
            </a:extLst>
          </p:cNvPr>
          <p:cNvSpPr>
            <a:spLocks noGrp="1"/>
          </p:cNvSpPr>
          <p:nvPr>
            <p:ph type="title"/>
          </p:nvPr>
        </p:nvSpPr>
        <p:spPr/>
        <p:txBody>
          <a:bodyPr/>
          <a:lstStyle/>
          <a:p>
            <a:r>
              <a:rPr lang="en-US"/>
              <a:t>OpenAPI</a:t>
            </a:r>
          </a:p>
        </p:txBody>
      </p:sp>
      <p:sp>
        <p:nvSpPr>
          <p:cNvPr id="3" name="Content Placeholder 2">
            <a:extLst>
              <a:ext uri="{FF2B5EF4-FFF2-40B4-BE49-F238E27FC236}">
                <a16:creationId xmlns:a16="http://schemas.microsoft.com/office/drawing/2014/main" id="{B04D923B-8E19-4B18-BF71-2B6325A3E187}"/>
              </a:ext>
            </a:extLst>
          </p:cNvPr>
          <p:cNvSpPr>
            <a:spLocks noGrp="1"/>
          </p:cNvSpPr>
          <p:nvPr>
            <p:ph sz="quarter" idx="12"/>
          </p:nvPr>
        </p:nvSpPr>
        <p:spPr>
          <a:xfrm>
            <a:off x="876300" y="1203598"/>
            <a:ext cx="8016181" cy="3939902"/>
          </a:xfrm>
        </p:spPr>
        <p:txBody>
          <a:bodyPr/>
          <a:lstStyle/>
          <a:p>
            <a:r>
              <a:rPr lang="en-US" dirty="0"/>
              <a:t>Language-agnostic specification for describing REST APIs</a:t>
            </a:r>
          </a:p>
          <a:p>
            <a:r>
              <a:rPr lang="en-US" dirty="0"/>
              <a:t>Originated from Swagger</a:t>
            </a:r>
          </a:p>
          <a:p>
            <a:pPr lvl="1"/>
            <a:r>
              <a:rPr lang="en-US" dirty="0"/>
              <a:t>Donated to Open API Initiative in 2015 by </a:t>
            </a:r>
            <a:r>
              <a:rPr lang="en-US" dirty="0" err="1"/>
              <a:t>SmartBear</a:t>
            </a:r>
            <a:endParaRPr lang="en-US" dirty="0"/>
          </a:p>
          <a:p>
            <a:pPr lvl="1"/>
            <a:r>
              <a:rPr lang="en-US" dirty="0"/>
              <a:t>Swagger 2.0 became the </a:t>
            </a:r>
            <a:r>
              <a:rPr lang="en-US" dirty="0" err="1"/>
              <a:t>OpenAPI</a:t>
            </a:r>
            <a:r>
              <a:rPr lang="en-US" dirty="0"/>
              <a:t> Specification</a:t>
            </a:r>
          </a:p>
          <a:p>
            <a:r>
              <a:rPr lang="en-US" dirty="0"/>
              <a:t>Linux Foundation Collaborative Project</a:t>
            </a:r>
          </a:p>
          <a:p>
            <a:r>
              <a:rPr lang="en-US" dirty="0"/>
              <a:t>Specifications</a:t>
            </a:r>
          </a:p>
          <a:p>
            <a:pPr lvl="1"/>
            <a:r>
              <a:rPr lang="en-US" dirty="0">
                <a:hlinkClick r:id="rId2"/>
              </a:rPr>
              <a:t>GitHub</a:t>
            </a:r>
            <a:endParaRPr lang="en-US" dirty="0"/>
          </a:p>
          <a:p>
            <a:pPr lvl="1"/>
            <a:r>
              <a:rPr lang="en-US" dirty="0">
                <a:hlinkClick r:id="rId3"/>
              </a:rPr>
              <a:t>Read online</a:t>
            </a:r>
            <a:endParaRPr lang="en-US" dirty="0"/>
          </a:p>
          <a:p>
            <a:pPr lvl="1"/>
            <a:endParaRPr lang="en-US" dirty="0"/>
          </a:p>
        </p:txBody>
      </p:sp>
      <p:sp>
        <p:nvSpPr>
          <p:cNvPr id="4" name="Text Placeholder 3">
            <a:extLst>
              <a:ext uri="{FF2B5EF4-FFF2-40B4-BE49-F238E27FC236}">
                <a16:creationId xmlns:a16="http://schemas.microsoft.com/office/drawing/2014/main" id="{59363545-BCBE-406A-93CD-2F2BAAA2301C}"/>
              </a:ext>
            </a:extLst>
          </p:cNvPr>
          <p:cNvSpPr>
            <a:spLocks noGrp="1"/>
          </p:cNvSpPr>
          <p:nvPr>
            <p:ph type="body" sz="quarter" idx="23"/>
          </p:nvPr>
        </p:nvSpPr>
        <p:spPr/>
        <p:txBody>
          <a:bodyPr/>
          <a:lstStyle/>
          <a:p>
            <a:endParaRPr lang="en-US"/>
          </a:p>
        </p:txBody>
      </p:sp>
      <p:pic>
        <p:nvPicPr>
          <p:cNvPr id="1026" name="Picture 2" descr="OpenAPI Initiative">
            <a:extLst>
              <a:ext uri="{FF2B5EF4-FFF2-40B4-BE49-F238E27FC236}">
                <a16:creationId xmlns:a16="http://schemas.microsoft.com/office/drawing/2014/main" id="{28153CA9-5CDA-4244-B284-8943023BDD97}"/>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629735" y="81533"/>
            <a:ext cx="3012037" cy="909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174699"/>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DB5C2D-38F9-45E0-BF5B-88F03182B524}"/>
              </a:ext>
            </a:extLst>
          </p:cNvPr>
          <p:cNvSpPr>
            <a:spLocks noGrp="1"/>
          </p:cNvSpPr>
          <p:nvPr>
            <p:ph type="title"/>
          </p:nvPr>
        </p:nvSpPr>
        <p:spPr/>
        <p:txBody>
          <a:bodyPr/>
          <a:lstStyle/>
          <a:p>
            <a:r>
              <a:rPr lang="en-US" dirty="0"/>
              <a:t>Use Cases</a:t>
            </a:r>
          </a:p>
        </p:txBody>
      </p:sp>
      <p:sp>
        <p:nvSpPr>
          <p:cNvPr id="5" name="Content Placeholder 4">
            <a:extLst>
              <a:ext uri="{FF2B5EF4-FFF2-40B4-BE49-F238E27FC236}">
                <a16:creationId xmlns:a16="http://schemas.microsoft.com/office/drawing/2014/main" id="{853BBCC1-2BAD-456C-AD15-7F2D9E3A0A17}"/>
              </a:ext>
            </a:extLst>
          </p:cNvPr>
          <p:cNvSpPr>
            <a:spLocks noGrp="1"/>
          </p:cNvSpPr>
          <p:nvPr>
            <p:ph sz="quarter" idx="12"/>
          </p:nvPr>
        </p:nvSpPr>
        <p:spPr/>
        <p:txBody>
          <a:bodyPr/>
          <a:lstStyle/>
          <a:p>
            <a:r>
              <a:rPr lang="en-US" sz="2000" dirty="0"/>
              <a:t>API Design</a:t>
            </a:r>
          </a:p>
          <a:p>
            <a:pPr lvl="1"/>
            <a:r>
              <a:rPr lang="en-US" sz="1400" dirty="0"/>
              <a:t>Structured YAML files (</a:t>
            </a:r>
            <a:r>
              <a:rPr lang="en-US" sz="1400" dirty="0" err="1"/>
              <a:t>OpenAPI</a:t>
            </a:r>
            <a:r>
              <a:rPr lang="en-US" sz="1400" dirty="0"/>
              <a:t> specs) instead of plain text</a:t>
            </a:r>
          </a:p>
          <a:p>
            <a:pPr lvl="1"/>
            <a:r>
              <a:rPr lang="en-US" sz="1400" dirty="0"/>
              <a:t>Machine readable, “tool-able”</a:t>
            </a:r>
          </a:p>
          <a:p>
            <a:pPr>
              <a:spcBef>
                <a:spcPts val="1200"/>
              </a:spcBef>
            </a:pPr>
            <a:r>
              <a:rPr lang="en-US" sz="2000" dirty="0"/>
              <a:t>API Development</a:t>
            </a:r>
          </a:p>
          <a:p>
            <a:pPr lvl="1"/>
            <a:r>
              <a:rPr lang="en-US" sz="1400" dirty="0"/>
              <a:t>Code generators for client and server</a:t>
            </a:r>
          </a:p>
          <a:p>
            <a:pPr>
              <a:spcBef>
                <a:spcPts val="1200"/>
              </a:spcBef>
            </a:pPr>
            <a:r>
              <a:rPr lang="en-US" sz="2000" dirty="0"/>
              <a:t>API Documentation</a:t>
            </a:r>
          </a:p>
          <a:p>
            <a:pPr lvl="1"/>
            <a:r>
              <a:rPr lang="en-US" sz="1400" dirty="0"/>
              <a:t>Generate beautiful API docs from </a:t>
            </a:r>
            <a:r>
              <a:rPr lang="en-US" sz="1400" dirty="0" err="1"/>
              <a:t>OpenAPI</a:t>
            </a:r>
            <a:r>
              <a:rPr lang="en-US" sz="1400" dirty="0"/>
              <a:t> specs</a:t>
            </a:r>
          </a:p>
          <a:p>
            <a:pPr lvl="1"/>
            <a:r>
              <a:rPr lang="en-US" sz="1400" dirty="0"/>
              <a:t>Generate </a:t>
            </a:r>
            <a:r>
              <a:rPr lang="en-US" sz="1400" dirty="0" err="1"/>
              <a:t>OpenAPI</a:t>
            </a:r>
            <a:r>
              <a:rPr lang="en-US" sz="1400" dirty="0"/>
              <a:t> specs from existing code</a:t>
            </a:r>
          </a:p>
          <a:p>
            <a:pPr>
              <a:spcBef>
                <a:spcPts val="1200"/>
              </a:spcBef>
            </a:pPr>
            <a:r>
              <a:rPr lang="en-US" sz="2000" dirty="0"/>
              <a:t>API Testing</a:t>
            </a:r>
          </a:p>
          <a:p>
            <a:pPr lvl="1"/>
            <a:r>
              <a:rPr lang="en-US" sz="1400" dirty="0"/>
              <a:t>Verify</a:t>
            </a:r>
          </a:p>
          <a:p>
            <a:pPr lvl="1"/>
            <a:r>
              <a:rPr lang="en-US" sz="1400" dirty="0"/>
              <a:t>Exploratory testing</a:t>
            </a:r>
          </a:p>
        </p:txBody>
      </p:sp>
      <p:sp>
        <p:nvSpPr>
          <p:cNvPr id="6" name="Text Placeholder 5">
            <a:extLst>
              <a:ext uri="{FF2B5EF4-FFF2-40B4-BE49-F238E27FC236}">
                <a16:creationId xmlns:a16="http://schemas.microsoft.com/office/drawing/2014/main" id="{86426B40-EF73-406A-A47C-910ED8E9C4E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255264155"/>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04960-A50B-4DC7-B461-8B3B9C996395}"/>
              </a:ext>
            </a:extLst>
          </p:cNvPr>
          <p:cNvSpPr>
            <a:spLocks noGrp="1"/>
          </p:cNvSpPr>
          <p:nvPr>
            <p:ph type="title"/>
          </p:nvPr>
        </p:nvSpPr>
        <p:spPr/>
        <p:txBody>
          <a:bodyPr/>
          <a:lstStyle/>
          <a:p>
            <a:r>
              <a:rPr lang="de-AT" dirty="0"/>
              <a:t>VS Code</a:t>
            </a:r>
          </a:p>
        </p:txBody>
      </p:sp>
      <p:sp>
        <p:nvSpPr>
          <p:cNvPr id="3" name="Text Placeholder 2">
            <a:extLst>
              <a:ext uri="{FF2B5EF4-FFF2-40B4-BE49-F238E27FC236}">
                <a16:creationId xmlns:a16="http://schemas.microsoft.com/office/drawing/2014/main" id="{1F54B1B6-5D23-4BC3-9690-F81D3FE0CE61}"/>
              </a:ext>
            </a:extLst>
          </p:cNvPr>
          <p:cNvSpPr>
            <a:spLocks noGrp="1"/>
          </p:cNvSpPr>
          <p:nvPr>
            <p:ph type="body" sz="quarter" idx="25"/>
          </p:nvPr>
        </p:nvSpPr>
        <p:spPr/>
        <p:txBody>
          <a:bodyPr/>
          <a:lstStyle/>
          <a:p>
            <a:endParaRPr lang="de-AT"/>
          </a:p>
        </p:txBody>
      </p:sp>
      <p:pic>
        <p:nvPicPr>
          <p:cNvPr id="4" name="Picture 2" descr="OpenAPI Initiative">
            <a:extLst>
              <a:ext uri="{FF2B5EF4-FFF2-40B4-BE49-F238E27FC236}">
                <a16:creationId xmlns:a16="http://schemas.microsoft.com/office/drawing/2014/main" id="{A5221390-FABC-467C-AF8A-AC0E29FA904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024589" y="566442"/>
            <a:ext cx="3012037" cy="909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711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9B63DC-C2A2-4E88-867B-24209ACE5F85}"/>
              </a:ext>
            </a:extLst>
          </p:cNvPr>
          <p:cNvSpPr>
            <a:spLocks noGrp="1"/>
          </p:cNvSpPr>
          <p:nvPr>
            <p:ph type="title"/>
          </p:nvPr>
        </p:nvSpPr>
        <p:spPr/>
        <p:txBody>
          <a:bodyPr/>
          <a:lstStyle/>
          <a:p>
            <a:r>
              <a:rPr lang="en-US"/>
              <a:t>Visual Studio Code</a:t>
            </a:r>
          </a:p>
        </p:txBody>
      </p:sp>
      <p:sp>
        <p:nvSpPr>
          <p:cNvPr id="5" name="Content Placeholder 4">
            <a:extLst>
              <a:ext uri="{FF2B5EF4-FFF2-40B4-BE49-F238E27FC236}">
                <a16:creationId xmlns:a16="http://schemas.microsoft.com/office/drawing/2014/main" id="{0AF2AD62-B378-4EC8-ABD1-9581F891530F}"/>
              </a:ext>
            </a:extLst>
          </p:cNvPr>
          <p:cNvSpPr>
            <a:spLocks noGrp="1"/>
          </p:cNvSpPr>
          <p:nvPr>
            <p:ph sz="quarter" idx="12"/>
          </p:nvPr>
        </p:nvSpPr>
        <p:spPr/>
        <p:txBody>
          <a:bodyPr/>
          <a:lstStyle/>
          <a:p>
            <a:r>
              <a:rPr lang="en-US" dirty="0"/>
              <a:t>Open-Source, Cross-Platform</a:t>
            </a:r>
          </a:p>
          <a:p>
            <a:r>
              <a:rPr lang="en-US" dirty="0"/>
              <a:t>Good </a:t>
            </a:r>
            <a:r>
              <a:rPr lang="en-US" dirty="0" err="1"/>
              <a:t>OpenAPI</a:t>
            </a:r>
            <a:r>
              <a:rPr lang="en-US" dirty="0"/>
              <a:t> support through plugins</a:t>
            </a:r>
          </a:p>
          <a:p>
            <a:pPr lvl="1"/>
            <a:r>
              <a:rPr lang="en-US" dirty="0"/>
              <a:t>Look for </a:t>
            </a:r>
            <a:r>
              <a:rPr lang="en-US" i="1" dirty="0" err="1"/>
              <a:t>openapi</a:t>
            </a:r>
            <a:r>
              <a:rPr lang="en-US" dirty="0"/>
              <a:t> in Plugins</a:t>
            </a:r>
            <a:endParaRPr lang="en-US" dirty="0">
              <a:hlinkClick r:id="rId2"/>
            </a:endParaRPr>
          </a:p>
          <a:p>
            <a:pPr lvl="1"/>
            <a:r>
              <a:rPr lang="en-US" dirty="0" err="1">
                <a:hlinkClick r:id="rId2"/>
              </a:rPr>
              <a:t>openapi</a:t>
            </a:r>
            <a:r>
              <a:rPr lang="en-US" dirty="0">
                <a:hlinkClick r:id="rId2"/>
              </a:rPr>
              <a:t>-lint</a:t>
            </a:r>
            <a:r>
              <a:rPr lang="en-US" dirty="0"/>
              <a:t> (uses </a:t>
            </a:r>
            <a:r>
              <a:rPr lang="en-US" dirty="0" err="1">
                <a:hlinkClick r:id="rId3"/>
              </a:rPr>
              <a:t>Speccy</a:t>
            </a:r>
            <a:r>
              <a:rPr lang="en-US" dirty="0"/>
              <a:t>)</a:t>
            </a:r>
          </a:p>
          <a:p>
            <a:pPr lvl="1"/>
            <a:r>
              <a:rPr lang="en-US" dirty="0" err="1">
                <a:hlinkClick r:id="rId4"/>
              </a:rPr>
              <a:t>openapi</a:t>
            </a:r>
            <a:r>
              <a:rPr lang="en-US" dirty="0">
                <a:hlinkClick r:id="rId4"/>
              </a:rPr>
              <a:t>-designer</a:t>
            </a:r>
            <a:endParaRPr lang="en-US" dirty="0"/>
          </a:p>
          <a:p>
            <a:pPr lvl="1"/>
            <a:endParaRPr lang="en-US" dirty="0"/>
          </a:p>
        </p:txBody>
      </p:sp>
      <p:sp>
        <p:nvSpPr>
          <p:cNvPr id="6" name="Text Placeholder 5">
            <a:extLst>
              <a:ext uri="{FF2B5EF4-FFF2-40B4-BE49-F238E27FC236}">
                <a16:creationId xmlns:a16="http://schemas.microsoft.com/office/drawing/2014/main" id="{D2FF11B2-888C-4AE8-907D-EDD10DA85973}"/>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26148484"/>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04960-A50B-4DC7-B461-8B3B9C996395}"/>
              </a:ext>
            </a:extLst>
          </p:cNvPr>
          <p:cNvSpPr>
            <a:spLocks noGrp="1"/>
          </p:cNvSpPr>
          <p:nvPr>
            <p:ph type="title"/>
          </p:nvPr>
        </p:nvSpPr>
        <p:spPr/>
        <p:txBody>
          <a:bodyPr/>
          <a:lstStyle/>
          <a:p>
            <a:r>
              <a:rPr lang="de-AT" dirty="0" err="1"/>
              <a:t>OpenAPI</a:t>
            </a:r>
            <a:r>
              <a:rPr lang="de-AT" dirty="0"/>
              <a:t> </a:t>
            </a:r>
            <a:r>
              <a:rPr lang="de-AT" dirty="0" err="1"/>
              <a:t>Spec</a:t>
            </a:r>
            <a:endParaRPr lang="de-AT" dirty="0"/>
          </a:p>
        </p:txBody>
      </p:sp>
      <p:sp>
        <p:nvSpPr>
          <p:cNvPr id="3" name="Text Placeholder 2">
            <a:extLst>
              <a:ext uri="{FF2B5EF4-FFF2-40B4-BE49-F238E27FC236}">
                <a16:creationId xmlns:a16="http://schemas.microsoft.com/office/drawing/2014/main" id="{1F54B1B6-5D23-4BC3-9690-F81D3FE0CE61}"/>
              </a:ext>
            </a:extLst>
          </p:cNvPr>
          <p:cNvSpPr>
            <a:spLocks noGrp="1"/>
          </p:cNvSpPr>
          <p:nvPr>
            <p:ph type="body" sz="quarter" idx="25"/>
          </p:nvPr>
        </p:nvSpPr>
        <p:spPr/>
        <p:txBody>
          <a:bodyPr/>
          <a:lstStyle/>
          <a:p>
            <a:endParaRPr lang="de-AT"/>
          </a:p>
        </p:txBody>
      </p:sp>
      <p:pic>
        <p:nvPicPr>
          <p:cNvPr id="4" name="Picture 2" descr="OpenAPI Initiative">
            <a:extLst>
              <a:ext uri="{FF2B5EF4-FFF2-40B4-BE49-F238E27FC236}">
                <a16:creationId xmlns:a16="http://schemas.microsoft.com/office/drawing/2014/main" id="{A5221390-FABC-467C-AF8A-AC0E29FA904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024589" y="566442"/>
            <a:ext cx="3012037" cy="909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03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4E1D9A7-4137-4243-A897-88A2090DBB1D}"/>
              </a:ext>
            </a:extLst>
          </p:cNvPr>
          <p:cNvSpPr>
            <a:spLocks noGrp="1"/>
          </p:cNvSpPr>
          <p:nvPr>
            <p:ph type="title"/>
          </p:nvPr>
        </p:nvSpPr>
        <p:spPr/>
        <p:txBody>
          <a:bodyPr/>
          <a:lstStyle/>
          <a:p>
            <a:r>
              <a:rPr lang="en-US"/>
              <a:t>YAML</a:t>
            </a:r>
          </a:p>
        </p:txBody>
      </p:sp>
      <p:sp>
        <p:nvSpPr>
          <p:cNvPr id="13" name="Text Placeholder 12">
            <a:extLst>
              <a:ext uri="{FF2B5EF4-FFF2-40B4-BE49-F238E27FC236}">
                <a16:creationId xmlns:a16="http://schemas.microsoft.com/office/drawing/2014/main" id="{4BA5E891-7321-4C75-88A2-D386199F6F22}"/>
              </a:ext>
            </a:extLst>
          </p:cNvPr>
          <p:cNvSpPr>
            <a:spLocks noGrp="1"/>
          </p:cNvSpPr>
          <p:nvPr>
            <p:ph sz="quarter" idx="12"/>
          </p:nvPr>
        </p:nvSpPr>
        <p:spPr/>
        <p:txBody>
          <a:bodyPr/>
          <a:lstStyle/>
          <a:p>
            <a:r>
              <a:rPr lang="en-US" dirty="0"/>
              <a:t>Human-friendly JSON</a:t>
            </a:r>
          </a:p>
          <a:p>
            <a:pPr lvl="1"/>
            <a:r>
              <a:rPr lang="en-US" dirty="0"/>
              <a:t>Without {}</a:t>
            </a:r>
          </a:p>
          <a:p>
            <a:pPr lvl="1"/>
            <a:r>
              <a:rPr lang="en-US" dirty="0"/>
              <a:t>Without ,</a:t>
            </a:r>
          </a:p>
          <a:p>
            <a:pPr lvl="1"/>
            <a:r>
              <a:rPr lang="en-US" dirty="0"/>
              <a:t>With tricky indentations</a:t>
            </a:r>
          </a:p>
          <a:p>
            <a:r>
              <a:rPr lang="en-US" dirty="0"/>
              <a:t>Superset of JSON</a:t>
            </a:r>
          </a:p>
          <a:p>
            <a:pPr lvl="1"/>
            <a:r>
              <a:rPr lang="en-US" dirty="0"/>
              <a:t>JSON is valid YAML</a:t>
            </a:r>
          </a:p>
        </p:txBody>
      </p:sp>
      <p:sp>
        <p:nvSpPr>
          <p:cNvPr id="12" name="Text Placeholder 11">
            <a:extLst>
              <a:ext uri="{FF2B5EF4-FFF2-40B4-BE49-F238E27FC236}">
                <a16:creationId xmlns:a16="http://schemas.microsoft.com/office/drawing/2014/main" id="{09EAC6DD-9F51-4B6D-8C2A-0E001DE76A7B}"/>
              </a:ext>
            </a:extLst>
          </p:cNvPr>
          <p:cNvSpPr>
            <a:spLocks noGrp="1"/>
          </p:cNvSpPr>
          <p:nvPr>
            <p:ph type="body" sz="quarter" idx="23"/>
          </p:nvPr>
        </p:nvSpPr>
        <p:spPr/>
        <p:txBody>
          <a:bodyPr/>
          <a:lstStyle/>
          <a:p>
            <a:r>
              <a:rPr lang="en-US" dirty="0">
                <a:hlinkClick r:id="rId2"/>
              </a:rPr>
              <a:t>http://yaml.org/</a:t>
            </a:r>
            <a:endParaRPr lang="en-US" dirty="0"/>
          </a:p>
        </p:txBody>
      </p:sp>
    </p:spTree>
    <p:extLst>
      <p:ext uri="{BB962C8B-B14F-4D97-AF65-F5344CB8AC3E}">
        <p14:creationId xmlns:p14="http://schemas.microsoft.com/office/powerpoint/2010/main" val="4008013784"/>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Techorama powerpoint template 2015</Template>
  <TotalTime>0</TotalTime>
  <Words>985</Words>
  <Application>Microsoft Office PowerPoint</Application>
  <PresentationFormat>On-screen Show (16:9)</PresentationFormat>
  <Paragraphs>254</Paragraphs>
  <Slides>29</Slides>
  <Notes>0</Notes>
  <HiddenSlides>2</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29</vt:i4>
      </vt:variant>
    </vt:vector>
  </HeadingPairs>
  <TitlesOfParts>
    <vt:vector size="40" baseType="lpstr">
      <vt:lpstr>Arial</vt:lpstr>
      <vt:lpstr>Consolas</vt:lpstr>
      <vt:lpstr>Courier New</vt:lpstr>
      <vt:lpstr>Lucida Console</vt:lpstr>
      <vt:lpstr>Segoe UI</vt:lpstr>
      <vt:lpstr>Segoe UI Light</vt:lpstr>
      <vt:lpstr>Segoe UI Semilight</vt:lpstr>
      <vt:lpstr>Times New Roman</vt:lpstr>
      <vt:lpstr>Wingdings 3</vt:lpstr>
      <vt:lpstr>Larissa-Design</vt:lpstr>
      <vt:lpstr>1_Larissa-Design</vt:lpstr>
      <vt:lpstr>Swagger</vt:lpstr>
      <vt:lpstr>Your Host</vt:lpstr>
      <vt:lpstr>What‘s Swagger?</vt:lpstr>
      <vt:lpstr>OpenAPI</vt:lpstr>
      <vt:lpstr>Use Cases</vt:lpstr>
      <vt:lpstr>VS Code</vt:lpstr>
      <vt:lpstr>Visual Studio Code</vt:lpstr>
      <vt:lpstr>OpenAPI Spec</vt:lpstr>
      <vt:lpstr>YAML</vt:lpstr>
      <vt:lpstr>Data Types</vt:lpstr>
      <vt:lpstr>References</vt:lpstr>
      <vt:lpstr>Document Structure</vt:lpstr>
      <vt:lpstr>Path Items</vt:lpstr>
      <vt:lpstr>Schema</vt:lpstr>
      <vt:lpstr>Exercise</vt:lpstr>
      <vt:lpstr>Exercise</vt:lpstr>
      <vt:lpstr>Endpoints and Operations</vt:lpstr>
      <vt:lpstr>Data Types</vt:lpstr>
      <vt:lpstr>Data Types</vt:lpstr>
      <vt:lpstr>Data Types</vt:lpstr>
      <vt:lpstr>Solutions</vt:lpstr>
      <vt:lpstr>Tools</vt:lpstr>
      <vt:lpstr>Tools</vt:lpstr>
      <vt:lpstr>PowerPoint Presentation</vt:lpstr>
      <vt:lpstr>Swagger Tools</vt:lpstr>
      <vt:lpstr>.NET (Core)</vt:lpstr>
      <vt:lpstr>PowerPoint Presentation</vt:lpstr>
      <vt:lpstr>AutoRest</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 why it is relevant for developers</dc:title>
  <dc:creator>Rainer Stropek</dc:creator>
  <cp:lastModifiedBy>Rainer Stropek</cp:lastModifiedBy>
  <cp:revision>199</cp:revision>
  <dcterms:created xsi:type="dcterms:W3CDTF">2015-05-11T14:39:12Z</dcterms:created>
  <dcterms:modified xsi:type="dcterms:W3CDTF">2019-06-17T14:18:58Z</dcterms:modified>
</cp:coreProperties>
</file>