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3"/>
  </p:notesMasterIdLst>
  <p:handoutMasterIdLst>
    <p:handoutMasterId r:id="rId34"/>
  </p:handoutMasterIdLst>
  <p:sldIdLst>
    <p:sldId id="377" r:id="rId5"/>
    <p:sldId id="378" r:id="rId6"/>
    <p:sldId id="389" r:id="rId7"/>
    <p:sldId id="379" r:id="rId8"/>
    <p:sldId id="380" r:id="rId9"/>
    <p:sldId id="381" r:id="rId10"/>
    <p:sldId id="390" r:id="rId11"/>
    <p:sldId id="382" r:id="rId12"/>
    <p:sldId id="384" r:id="rId13"/>
    <p:sldId id="385" r:id="rId14"/>
    <p:sldId id="386" r:id="rId15"/>
    <p:sldId id="383" r:id="rId16"/>
    <p:sldId id="387" r:id="rId17"/>
    <p:sldId id="388" r:id="rId18"/>
    <p:sldId id="396" r:id="rId19"/>
    <p:sldId id="391" r:id="rId20"/>
    <p:sldId id="392" r:id="rId21"/>
    <p:sldId id="393" r:id="rId22"/>
    <p:sldId id="394" r:id="rId23"/>
    <p:sldId id="395" r:id="rId24"/>
    <p:sldId id="397" r:id="rId25"/>
    <p:sldId id="398" r:id="rId26"/>
    <p:sldId id="399" r:id="rId27"/>
    <p:sldId id="400" r:id="rId28"/>
    <p:sldId id="401" r:id="rId29"/>
    <p:sldId id="402" r:id="rId30"/>
    <p:sldId id="403" r:id="rId31"/>
    <p:sldId id="362" r:id="rId32"/>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40" d="100"/>
          <a:sy n="140" d="100"/>
        </p:scale>
        <p:origin x="138" y="21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24.09.2017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24.09.2017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oapatterns.org/design_patterns/trusted_subsystem" TargetMode="External"/><Relationship Id="rId2" Type="http://schemas.openxmlformats.org/officeDocument/2006/relationships/hyperlink" Target="https://developer.microsoft.com/en-us/graph/docs/concepts/overview"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services/api-management/" TargetMode="External"/><Relationship Id="rId2" Type="http://schemas.openxmlformats.org/officeDocument/2006/relationships/hyperlink" Target="https://azure.microsoft.com/en-us/services/application-gateway/" TargetMode="External"/><Relationship Id="rId1" Type="http://schemas.openxmlformats.org/officeDocument/2006/relationships/slideLayout" Target="../slideLayouts/slideLayout3.xml"/><Relationship Id="rId5" Type="http://schemas.openxmlformats.org/officeDocument/2006/relationships/hyperlink" Target="https://www.nginx.com/blog/building-microservices-using-an-api-gateway/" TargetMode="External"/><Relationship Id="rId4" Type="http://schemas.openxmlformats.org/officeDocument/2006/relationships/hyperlink" Target="https://docs.microsoft.com/en-us/azure/azure-functions/functions-proxi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pplication-gateway/application-gateway-web-application-firewall-overview" TargetMode="External"/><Relationship Id="rId2" Type="http://schemas.openxmlformats.org/officeDocument/2006/relationships/hyperlink" Target="https://azure.microsoft.com/en-us/services/application-gateway/" TargetMode="Externa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docs.microsoft.com/en-us/azure/application-gateway/application-gateway-introduc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nginx.com/products/nginx/"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azure/azure-functions/functions-proxie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trends/explore?q=Microservices"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3.xml"/><Relationship Id="rId6" Type="http://schemas.openxmlformats.org/officeDocument/2006/relationships/hyperlink" Target="https://en.wikipedia.org/wiki/Microservices" TargetMode="External"/><Relationship Id="rId5" Type="http://schemas.openxmlformats.org/officeDocument/2006/relationships/hyperlink" Target="http://openid.net/connect/" TargetMode="External"/><Relationship Id="rId4" Type="http://schemas.openxmlformats.org/officeDocument/2006/relationships/hyperlink" Target="http://graphql.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icrosoft.com/en-us/graph/docs/concepts/overview"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err="1"/>
              <a:t>Application</a:t>
            </a:r>
            <a:r>
              <a:rPr lang="de-AT" dirty="0"/>
              <a:t> Gateways</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App Gateways</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for</a:t>
            </a:r>
            <a:r>
              <a:rPr lang="de-AT" dirty="0"/>
              <a:t> Microservices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197-40A7-4F31-BBED-8258BCCF1E46}"/>
              </a:ext>
            </a:extLst>
          </p:cNvPr>
          <p:cNvSpPr>
            <a:spLocks noGrp="1"/>
          </p:cNvSpPr>
          <p:nvPr>
            <p:ph type="title"/>
          </p:nvPr>
        </p:nvSpPr>
        <p:spPr/>
        <p:txBody>
          <a:bodyPr/>
          <a:lstStyle/>
          <a:p>
            <a:r>
              <a:rPr lang="en-US" dirty="0"/>
              <a:t>Challenges and Goals</a:t>
            </a:r>
          </a:p>
        </p:txBody>
      </p:sp>
      <p:sp>
        <p:nvSpPr>
          <p:cNvPr id="4" name="Content Placeholder 3">
            <a:extLst>
              <a:ext uri="{FF2B5EF4-FFF2-40B4-BE49-F238E27FC236}">
                <a16:creationId xmlns:a16="http://schemas.microsoft.com/office/drawing/2014/main" id="{BDE04EEC-AF2F-4389-8A29-1B39717DBE3F}"/>
              </a:ext>
            </a:extLst>
          </p:cNvPr>
          <p:cNvSpPr>
            <a:spLocks noGrp="1"/>
          </p:cNvSpPr>
          <p:nvPr>
            <p:ph sz="quarter" idx="12"/>
          </p:nvPr>
        </p:nvSpPr>
        <p:spPr/>
        <p:txBody>
          <a:bodyPr/>
          <a:lstStyle/>
          <a:p>
            <a:r>
              <a:rPr lang="en-US" dirty="0"/>
              <a:t>Simplify Web API</a:t>
            </a:r>
          </a:p>
          <a:p>
            <a:pPr lvl="1"/>
            <a:r>
              <a:rPr lang="en-US" dirty="0"/>
              <a:t>Single, nicely designed URL scheme</a:t>
            </a:r>
          </a:p>
          <a:p>
            <a:pPr lvl="1"/>
            <a:r>
              <a:rPr lang="en-US" dirty="0"/>
              <a:t>Example: </a:t>
            </a:r>
            <a:r>
              <a:rPr lang="en-US" dirty="0">
                <a:hlinkClick r:id="rId2"/>
              </a:rPr>
              <a:t>Microsoft Graph</a:t>
            </a:r>
            <a:endParaRPr lang="en-US" dirty="0"/>
          </a:p>
          <a:p>
            <a:r>
              <a:rPr lang="en-US" dirty="0"/>
              <a:t>Rewrite Requests</a:t>
            </a:r>
          </a:p>
          <a:p>
            <a:pPr lvl="1"/>
            <a:r>
              <a:rPr lang="en-US" dirty="0"/>
              <a:t>E.g. add/remove headers</a:t>
            </a:r>
          </a:p>
          <a:p>
            <a:r>
              <a:rPr lang="en-US" dirty="0"/>
              <a:t>Add Security Features</a:t>
            </a:r>
          </a:p>
          <a:p>
            <a:pPr lvl="1"/>
            <a:r>
              <a:rPr lang="en-US" dirty="0"/>
              <a:t>Terminate HTTPS</a:t>
            </a:r>
          </a:p>
          <a:p>
            <a:pPr lvl="1"/>
            <a:r>
              <a:rPr lang="en-US" dirty="0"/>
              <a:t>Validate secrets (e.g. JWT with OpenID Connect, API keys)</a:t>
            </a:r>
          </a:p>
          <a:p>
            <a:pPr lvl="1"/>
            <a:r>
              <a:rPr lang="en-US" dirty="0"/>
              <a:t>Building a </a:t>
            </a:r>
            <a:r>
              <a:rPr lang="en-US" dirty="0">
                <a:hlinkClick r:id="rId3"/>
              </a:rPr>
              <a:t>Trusted Subsystem</a:t>
            </a:r>
            <a:endParaRPr lang="en-US" dirty="0"/>
          </a:p>
          <a:p>
            <a:endParaRPr lang="en-US" dirty="0"/>
          </a:p>
        </p:txBody>
      </p:sp>
      <p:sp>
        <p:nvSpPr>
          <p:cNvPr id="5" name="Text Placeholder 4">
            <a:extLst>
              <a:ext uri="{FF2B5EF4-FFF2-40B4-BE49-F238E27FC236}">
                <a16:creationId xmlns:a16="http://schemas.microsoft.com/office/drawing/2014/main" id="{4EC35566-C94F-4B56-AB2B-7C91F5F4C0DE}"/>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57423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fade">
                                      <p:cBhvr>
                                        <p:cTn id="18" dur="500"/>
                                        <p:tgtEl>
                                          <p:spTgt spid="4">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500"/>
                                        <p:tgtEl>
                                          <p:spTgt spid="4">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1660FBB-9380-4AE9-8768-E324173ED8FF}"/>
              </a:ext>
            </a:extLst>
          </p:cNvPr>
          <p:cNvSpPr/>
          <p:nvPr/>
        </p:nvSpPr>
        <p:spPr>
          <a:xfrm>
            <a:off x="3851920" y="771550"/>
            <a:ext cx="3960440" cy="2808312"/>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r>
              <a:rPr lang="de-AT" dirty="0" err="1"/>
              <a:t>Trusted</a:t>
            </a:r>
            <a:r>
              <a:rPr lang="de-AT" dirty="0"/>
              <a:t> Subsystem</a:t>
            </a:r>
          </a:p>
        </p:txBody>
      </p:sp>
      <p:sp>
        <p:nvSpPr>
          <p:cNvPr id="92" name="Text Placeholder 91">
            <a:extLst>
              <a:ext uri="{FF2B5EF4-FFF2-40B4-BE49-F238E27FC236}">
                <a16:creationId xmlns:a16="http://schemas.microsoft.com/office/drawing/2014/main" id="{971E5302-B1CE-4C74-9DF5-5607E95B49BF}"/>
              </a:ext>
            </a:extLst>
          </p:cNvPr>
          <p:cNvSpPr>
            <a:spLocks noGrp="1"/>
          </p:cNvSpPr>
          <p:nvPr>
            <p:ph type="body" sz="quarter" idx="23"/>
          </p:nvPr>
        </p:nvSpPr>
        <p:spPr/>
        <p:txBody>
          <a:bodyPr/>
          <a:lstStyle/>
          <a:p>
            <a:endParaRPr lang="de-AT"/>
          </a:p>
        </p:txBody>
      </p:sp>
      <p:sp>
        <p:nvSpPr>
          <p:cNvPr id="5" name="Title 4">
            <a:extLst>
              <a:ext uri="{FF2B5EF4-FFF2-40B4-BE49-F238E27FC236}">
                <a16:creationId xmlns:a16="http://schemas.microsoft.com/office/drawing/2014/main" id="{517BAC59-DE01-4D48-80F5-19CF9C84BA17}"/>
              </a:ext>
            </a:extLst>
          </p:cNvPr>
          <p:cNvSpPr>
            <a:spLocks noGrp="1"/>
          </p:cNvSpPr>
          <p:nvPr>
            <p:ph type="title"/>
          </p:nvPr>
        </p:nvSpPr>
        <p:spPr/>
        <p:txBody>
          <a:bodyPr/>
          <a:lstStyle/>
          <a:p>
            <a:r>
              <a:rPr lang="de-AT" dirty="0"/>
              <a:t>Security Features</a:t>
            </a:r>
          </a:p>
        </p:txBody>
      </p:sp>
      <p:sp>
        <p:nvSpPr>
          <p:cNvPr id="93" name="Text Placeholder 92">
            <a:extLst>
              <a:ext uri="{FF2B5EF4-FFF2-40B4-BE49-F238E27FC236}">
                <a16:creationId xmlns:a16="http://schemas.microsoft.com/office/drawing/2014/main" id="{50BBE609-5CAB-49AA-8F2B-B82F078745AC}"/>
              </a:ext>
            </a:extLst>
          </p:cNvPr>
          <p:cNvSpPr>
            <a:spLocks noGrp="1"/>
          </p:cNvSpPr>
          <p:nvPr>
            <p:ph type="body" sz="quarter" idx="25"/>
          </p:nvPr>
        </p:nvSpPr>
        <p:spPr/>
        <p:txBody>
          <a:bodyPr/>
          <a:lstStyle/>
          <a:p>
            <a:endParaRPr lang="de-AT"/>
          </a:p>
        </p:txBody>
      </p:sp>
      <p:sp>
        <p:nvSpPr>
          <p:cNvPr id="18" name="Cube 17">
            <a:extLst>
              <a:ext uri="{FF2B5EF4-FFF2-40B4-BE49-F238E27FC236}">
                <a16:creationId xmlns:a16="http://schemas.microsoft.com/office/drawing/2014/main" id="{690C92B2-C0B1-4645-A317-0ADCDE5B255B}"/>
              </a:ext>
            </a:extLst>
          </p:cNvPr>
          <p:cNvSpPr/>
          <p:nvPr/>
        </p:nvSpPr>
        <p:spPr>
          <a:xfrm>
            <a:off x="4444814" y="965909"/>
            <a:ext cx="2129455" cy="813754"/>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r"/>
            <a:r>
              <a:rPr lang="de-AT" sz="1200" dirty="0"/>
              <a:t>HR</a:t>
            </a:r>
          </a:p>
        </p:txBody>
      </p:sp>
      <p:sp>
        <p:nvSpPr>
          <p:cNvPr id="19" name="Cube 18">
            <a:extLst>
              <a:ext uri="{FF2B5EF4-FFF2-40B4-BE49-F238E27FC236}">
                <a16:creationId xmlns:a16="http://schemas.microsoft.com/office/drawing/2014/main" id="{B4E54F09-FD51-4B2E-85DE-09D40B7AC289}"/>
              </a:ext>
            </a:extLst>
          </p:cNvPr>
          <p:cNvSpPr/>
          <p:nvPr/>
        </p:nvSpPr>
        <p:spPr>
          <a:xfrm>
            <a:off x="5940152" y="2139702"/>
            <a:ext cx="1440160"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Microservice A</a:t>
            </a:r>
          </a:p>
        </p:txBody>
      </p:sp>
      <p:sp>
        <p:nvSpPr>
          <p:cNvPr id="2" name="TextBox 1">
            <a:extLst>
              <a:ext uri="{FF2B5EF4-FFF2-40B4-BE49-F238E27FC236}">
                <a16:creationId xmlns:a16="http://schemas.microsoft.com/office/drawing/2014/main" id="{87302F40-90E1-4AA2-909B-81AB7B4A1CD2}"/>
              </a:ext>
            </a:extLst>
          </p:cNvPr>
          <p:cNvSpPr txBox="1"/>
          <p:nvPr/>
        </p:nvSpPr>
        <p:spPr>
          <a:xfrm>
            <a:off x="4402414" y="1187261"/>
            <a:ext cx="1196161" cy="461665"/>
          </a:xfrm>
          <a:prstGeom prst="rect">
            <a:avLst/>
          </a:prstGeom>
          <a:noFill/>
        </p:spPr>
        <p:txBody>
          <a:bodyPr wrap="none" rtlCol="0">
            <a:spAutoFit/>
          </a:bodyPr>
          <a:lstStyle/>
          <a:p>
            <a:r>
              <a:rPr lang="de-AT" sz="1200" dirty="0"/>
              <a:t>http://10.0.0.1/</a:t>
            </a:r>
            <a:br>
              <a:rPr lang="de-AT" sz="1200" dirty="0"/>
            </a:br>
            <a:r>
              <a:rPr lang="de-AT" sz="1200" dirty="0"/>
              <a:t>http://10.0.0.2/</a:t>
            </a:r>
          </a:p>
        </p:txBody>
      </p:sp>
      <p:sp>
        <p:nvSpPr>
          <p:cNvPr id="55" name="Cube 54">
            <a:extLst>
              <a:ext uri="{FF2B5EF4-FFF2-40B4-BE49-F238E27FC236}">
                <a16:creationId xmlns:a16="http://schemas.microsoft.com/office/drawing/2014/main" id="{1054DCCA-6FA4-4B61-8350-C67DB733EA9B}"/>
              </a:ext>
            </a:extLst>
          </p:cNvPr>
          <p:cNvSpPr/>
          <p:nvPr/>
        </p:nvSpPr>
        <p:spPr>
          <a:xfrm>
            <a:off x="1983946" y="1123615"/>
            <a:ext cx="1152128" cy="472217"/>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sz="1200" dirty="0"/>
              <a:t>Gateway</a:t>
            </a:r>
          </a:p>
        </p:txBody>
      </p:sp>
      <p:sp>
        <p:nvSpPr>
          <p:cNvPr id="57" name="TextBox 56">
            <a:extLst>
              <a:ext uri="{FF2B5EF4-FFF2-40B4-BE49-F238E27FC236}">
                <a16:creationId xmlns:a16="http://schemas.microsoft.com/office/drawing/2014/main" id="{A1A11E63-CA7E-4F55-8F20-7B012D09C862}"/>
              </a:ext>
            </a:extLst>
          </p:cNvPr>
          <p:cNvSpPr txBox="1"/>
          <p:nvPr/>
        </p:nvSpPr>
        <p:spPr>
          <a:xfrm>
            <a:off x="870218" y="1595832"/>
            <a:ext cx="2087431" cy="338554"/>
          </a:xfrm>
          <a:prstGeom prst="rect">
            <a:avLst/>
          </a:prstGeom>
          <a:noFill/>
        </p:spPr>
        <p:txBody>
          <a:bodyPr wrap="none" rtlCol="0">
            <a:spAutoFit/>
          </a:bodyPr>
          <a:lstStyle/>
          <a:p>
            <a:r>
              <a:rPr lang="de-AT" sz="1600" dirty="0"/>
              <a:t>https://api.acme.com</a:t>
            </a:r>
          </a:p>
        </p:txBody>
      </p:sp>
      <p:cxnSp>
        <p:nvCxnSpPr>
          <p:cNvPr id="6" name="Straight Arrow Connector 5">
            <a:extLst>
              <a:ext uri="{FF2B5EF4-FFF2-40B4-BE49-F238E27FC236}">
                <a16:creationId xmlns:a16="http://schemas.microsoft.com/office/drawing/2014/main" id="{963CFCB4-0CB7-471D-B232-A064D46F4502}"/>
              </a:ext>
            </a:extLst>
          </p:cNvPr>
          <p:cNvCxnSpPr>
            <a:cxnSpLocks/>
            <a:stCxn id="55" idx="4"/>
            <a:endCxn id="2" idx="1"/>
          </p:cNvCxnSpPr>
          <p:nvPr/>
        </p:nvCxnSpPr>
        <p:spPr>
          <a:xfrm flipV="1">
            <a:off x="3018020" y="1418094"/>
            <a:ext cx="1384394" cy="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be 25">
            <a:extLst>
              <a:ext uri="{FF2B5EF4-FFF2-40B4-BE49-F238E27FC236}">
                <a16:creationId xmlns:a16="http://schemas.microsoft.com/office/drawing/2014/main" id="{11ED79E0-8179-4404-9CC9-80AA62F2DDD1}"/>
              </a:ext>
            </a:extLst>
          </p:cNvPr>
          <p:cNvSpPr/>
          <p:nvPr/>
        </p:nvSpPr>
        <p:spPr>
          <a:xfrm>
            <a:off x="5940152" y="2643641"/>
            <a:ext cx="1440160"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Microservice B</a:t>
            </a:r>
          </a:p>
        </p:txBody>
      </p:sp>
      <p:sp>
        <p:nvSpPr>
          <p:cNvPr id="10" name="Flowchart: Magnetic Disk 9">
            <a:extLst>
              <a:ext uri="{FF2B5EF4-FFF2-40B4-BE49-F238E27FC236}">
                <a16:creationId xmlns:a16="http://schemas.microsoft.com/office/drawing/2014/main" id="{01924F50-25FE-4A21-8653-B887DE386FD7}"/>
              </a:ext>
            </a:extLst>
          </p:cNvPr>
          <p:cNvSpPr/>
          <p:nvPr/>
        </p:nvSpPr>
        <p:spPr>
          <a:xfrm>
            <a:off x="4444814" y="2139702"/>
            <a:ext cx="703250" cy="546978"/>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DB</a:t>
            </a:r>
          </a:p>
        </p:txBody>
      </p:sp>
      <p:cxnSp>
        <p:nvCxnSpPr>
          <p:cNvPr id="28" name="Straight Arrow Connector 27">
            <a:extLst>
              <a:ext uri="{FF2B5EF4-FFF2-40B4-BE49-F238E27FC236}">
                <a16:creationId xmlns:a16="http://schemas.microsoft.com/office/drawing/2014/main" id="{8380F1DD-47D0-43F0-8849-E5B7DFAB26F4}"/>
              </a:ext>
            </a:extLst>
          </p:cNvPr>
          <p:cNvCxnSpPr>
            <a:cxnSpLocks/>
            <a:stCxn id="18" idx="3"/>
            <a:endCxn id="10" idx="1"/>
          </p:cNvCxnSpPr>
          <p:nvPr/>
        </p:nvCxnSpPr>
        <p:spPr>
          <a:xfrm flipH="1">
            <a:off x="4796439" y="1779663"/>
            <a:ext cx="611383" cy="36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3C83204-0B09-4855-B1AF-9D20109D1BDB}"/>
              </a:ext>
            </a:extLst>
          </p:cNvPr>
          <p:cNvCxnSpPr>
            <a:cxnSpLocks/>
            <a:stCxn id="18" idx="3"/>
            <a:endCxn id="19" idx="2"/>
          </p:cNvCxnSpPr>
          <p:nvPr/>
        </p:nvCxnSpPr>
        <p:spPr>
          <a:xfrm>
            <a:off x="5407822" y="1779663"/>
            <a:ext cx="532330" cy="65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E5D44E6-121F-49AD-85A0-E39F6F78517B}"/>
              </a:ext>
            </a:extLst>
          </p:cNvPr>
          <p:cNvCxnSpPr>
            <a:cxnSpLocks/>
            <a:stCxn id="18" idx="3"/>
            <a:endCxn id="26" idx="2"/>
          </p:cNvCxnSpPr>
          <p:nvPr/>
        </p:nvCxnSpPr>
        <p:spPr>
          <a:xfrm>
            <a:off x="5407822" y="1779663"/>
            <a:ext cx="532330" cy="1159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71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197-40A7-4F31-BBED-8258BCCF1E46}"/>
              </a:ext>
            </a:extLst>
          </p:cNvPr>
          <p:cNvSpPr>
            <a:spLocks noGrp="1"/>
          </p:cNvSpPr>
          <p:nvPr>
            <p:ph type="title"/>
          </p:nvPr>
        </p:nvSpPr>
        <p:spPr/>
        <p:txBody>
          <a:bodyPr/>
          <a:lstStyle/>
          <a:p>
            <a:r>
              <a:rPr lang="en-US" dirty="0"/>
              <a:t>Challenges and Goals</a:t>
            </a:r>
          </a:p>
        </p:txBody>
      </p:sp>
      <p:sp>
        <p:nvSpPr>
          <p:cNvPr id="4" name="Content Placeholder 3">
            <a:extLst>
              <a:ext uri="{FF2B5EF4-FFF2-40B4-BE49-F238E27FC236}">
                <a16:creationId xmlns:a16="http://schemas.microsoft.com/office/drawing/2014/main" id="{BDE04EEC-AF2F-4389-8A29-1B39717DBE3F}"/>
              </a:ext>
            </a:extLst>
          </p:cNvPr>
          <p:cNvSpPr>
            <a:spLocks noGrp="1"/>
          </p:cNvSpPr>
          <p:nvPr>
            <p:ph sz="quarter" idx="12"/>
          </p:nvPr>
        </p:nvSpPr>
        <p:spPr/>
        <p:txBody>
          <a:bodyPr/>
          <a:lstStyle/>
          <a:p>
            <a:r>
              <a:rPr lang="en-US" dirty="0"/>
              <a:t>Reduce number of requests</a:t>
            </a:r>
          </a:p>
          <a:p>
            <a:pPr lvl="1"/>
            <a:r>
              <a:rPr lang="en-US" dirty="0"/>
              <a:t>Client’s needs vs. fine-grained microservices</a:t>
            </a:r>
          </a:p>
          <a:p>
            <a:pPr lvl="1"/>
            <a:r>
              <a:rPr lang="en-US" dirty="0"/>
              <a:t>Performance over slow networks</a:t>
            </a:r>
          </a:p>
          <a:p>
            <a:r>
              <a:rPr lang="en-US" dirty="0"/>
              <a:t>Translate Protocols</a:t>
            </a:r>
          </a:p>
          <a:p>
            <a:pPr lvl="1"/>
            <a:r>
              <a:rPr lang="en-US" dirty="0"/>
              <a:t>External HTTP RESTful Web API</a:t>
            </a:r>
          </a:p>
          <a:p>
            <a:pPr lvl="1"/>
            <a:r>
              <a:rPr lang="en-US" dirty="0"/>
              <a:t>Internal AMQP Topic/Subscription</a:t>
            </a:r>
          </a:p>
          <a:p>
            <a:endParaRPr lang="en-US" dirty="0"/>
          </a:p>
          <a:p>
            <a:pPr lvl="1"/>
            <a:endParaRPr lang="en-US" dirty="0"/>
          </a:p>
        </p:txBody>
      </p:sp>
      <p:sp>
        <p:nvSpPr>
          <p:cNvPr id="5" name="Text Placeholder 4">
            <a:extLst>
              <a:ext uri="{FF2B5EF4-FFF2-40B4-BE49-F238E27FC236}">
                <a16:creationId xmlns:a16="http://schemas.microsoft.com/office/drawing/2014/main" id="{4EC35566-C94F-4B56-AB2B-7C91F5F4C0D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87074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 Placeholder 91">
            <a:extLst>
              <a:ext uri="{FF2B5EF4-FFF2-40B4-BE49-F238E27FC236}">
                <a16:creationId xmlns:a16="http://schemas.microsoft.com/office/drawing/2014/main" id="{971E5302-B1CE-4C74-9DF5-5607E95B49BF}"/>
              </a:ext>
            </a:extLst>
          </p:cNvPr>
          <p:cNvSpPr>
            <a:spLocks noGrp="1"/>
          </p:cNvSpPr>
          <p:nvPr>
            <p:ph type="body" sz="quarter" idx="23"/>
          </p:nvPr>
        </p:nvSpPr>
        <p:spPr/>
        <p:txBody>
          <a:bodyPr/>
          <a:lstStyle/>
          <a:p>
            <a:endParaRPr lang="de-AT"/>
          </a:p>
        </p:txBody>
      </p:sp>
      <p:sp>
        <p:nvSpPr>
          <p:cNvPr id="5" name="Title 4">
            <a:extLst>
              <a:ext uri="{FF2B5EF4-FFF2-40B4-BE49-F238E27FC236}">
                <a16:creationId xmlns:a16="http://schemas.microsoft.com/office/drawing/2014/main" id="{517BAC59-DE01-4D48-80F5-19CF9C84BA17}"/>
              </a:ext>
            </a:extLst>
          </p:cNvPr>
          <p:cNvSpPr>
            <a:spLocks noGrp="1"/>
          </p:cNvSpPr>
          <p:nvPr>
            <p:ph type="title"/>
          </p:nvPr>
        </p:nvSpPr>
        <p:spPr/>
        <p:txBody>
          <a:bodyPr/>
          <a:lstStyle/>
          <a:p>
            <a:r>
              <a:rPr lang="de-AT" dirty="0"/>
              <a:t>Security Features</a:t>
            </a:r>
          </a:p>
        </p:txBody>
      </p:sp>
      <p:sp>
        <p:nvSpPr>
          <p:cNvPr id="93" name="Text Placeholder 92">
            <a:extLst>
              <a:ext uri="{FF2B5EF4-FFF2-40B4-BE49-F238E27FC236}">
                <a16:creationId xmlns:a16="http://schemas.microsoft.com/office/drawing/2014/main" id="{50BBE609-5CAB-49AA-8F2B-B82F078745AC}"/>
              </a:ext>
            </a:extLst>
          </p:cNvPr>
          <p:cNvSpPr>
            <a:spLocks noGrp="1"/>
          </p:cNvSpPr>
          <p:nvPr>
            <p:ph type="body" sz="quarter" idx="25"/>
          </p:nvPr>
        </p:nvSpPr>
        <p:spPr/>
        <p:txBody>
          <a:bodyPr/>
          <a:lstStyle/>
          <a:p>
            <a:endParaRPr lang="de-AT"/>
          </a:p>
        </p:txBody>
      </p:sp>
      <p:sp>
        <p:nvSpPr>
          <p:cNvPr id="18" name="Cube 17">
            <a:extLst>
              <a:ext uri="{FF2B5EF4-FFF2-40B4-BE49-F238E27FC236}">
                <a16:creationId xmlns:a16="http://schemas.microsoft.com/office/drawing/2014/main" id="{690C92B2-C0B1-4645-A317-0ADCDE5B255B}"/>
              </a:ext>
            </a:extLst>
          </p:cNvPr>
          <p:cNvSpPr/>
          <p:nvPr/>
        </p:nvSpPr>
        <p:spPr>
          <a:xfrm>
            <a:off x="7196641" y="1682266"/>
            <a:ext cx="775258" cy="629923"/>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HR</a:t>
            </a:r>
          </a:p>
        </p:txBody>
      </p:sp>
      <p:sp>
        <p:nvSpPr>
          <p:cNvPr id="55" name="Cube 54">
            <a:extLst>
              <a:ext uri="{FF2B5EF4-FFF2-40B4-BE49-F238E27FC236}">
                <a16:creationId xmlns:a16="http://schemas.microsoft.com/office/drawing/2014/main" id="{1054DCCA-6FA4-4B61-8350-C67DB733EA9B}"/>
              </a:ext>
            </a:extLst>
          </p:cNvPr>
          <p:cNvSpPr/>
          <p:nvPr/>
        </p:nvSpPr>
        <p:spPr>
          <a:xfrm>
            <a:off x="3275856" y="1779662"/>
            <a:ext cx="1152128" cy="472217"/>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sz="1200" dirty="0"/>
              <a:t>Gateway</a:t>
            </a:r>
          </a:p>
        </p:txBody>
      </p:sp>
      <p:sp>
        <p:nvSpPr>
          <p:cNvPr id="57" name="TextBox 56">
            <a:extLst>
              <a:ext uri="{FF2B5EF4-FFF2-40B4-BE49-F238E27FC236}">
                <a16:creationId xmlns:a16="http://schemas.microsoft.com/office/drawing/2014/main" id="{A1A11E63-CA7E-4F55-8F20-7B012D09C862}"/>
              </a:ext>
            </a:extLst>
          </p:cNvPr>
          <p:cNvSpPr txBox="1"/>
          <p:nvPr/>
        </p:nvSpPr>
        <p:spPr>
          <a:xfrm>
            <a:off x="1110004" y="1501708"/>
            <a:ext cx="2087431" cy="584775"/>
          </a:xfrm>
          <a:prstGeom prst="rect">
            <a:avLst/>
          </a:prstGeom>
          <a:noFill/>
        </p:spPr>
        <p:txBody>
          <a:bodyPr wrap="none" rtlCol="0">
            <a:spAutoFit/>
          </a:bodyPr>
          <a:lstStyle/>
          <a:p>
            <a:pPr algn="r"/>
            <a:r>
              <a:rPr lang="de-AT" sz="1600" dirty="0"/>
              <a:t>RESTful Web API on</a:t>
            </a:r>
            <a:br>
              <a:rPr lang="de-AT" sz="1600" dirty="0"/>
            </a:br>
            <a:r>
              <a:rPr lang="de-AT" sz="1600" dirty="0"/>
              <a:t>https://api.acme.com</a:t>
            </a:r>
          </a:p>
        </p:txBody>
      </p:sp>
      <p:cxnSp>
        <p:nvCxnSpPr>
          <p:cNvPr id="6" name="Straight Arrow Connector 5">
            <a:extLst>
              <a:ext uri="{FF2B5EF4-FFF2-40B4-BE49-F238E27FC236}">
                <a16:creationId xmlns:a16="http://schemas.microsoft.com/office/drawing/2014/main" id="{963CFCB4-0CB7-471D-B232-A064D46F4502}"/>
              </a:ext>
            </a:extLst>
          </p:cNvPr>
          <p:cNvCxnSpPr>
            <a:cxnSpLocks/>
            <a:stCxn id="55" idx="4"/>
            <a:endCxn id="13" idx="1"/>
          </p:cNvCxnSpPr>
          <p:nvPr/>
        </p:nvCxnSpPr>
        <p:spPr>
          <a:xfrm flipV="1">
            <a:off x="4309930" y="2072762"/>
            <a:ext cx="1084072" cy="2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irect Access Storage 12">
            <a:extLst>
              <a:ext uri="{FF2B5EF4-FFF2-40B4-BE49-F238E27FC236}">
                <a16:creationId xmlns:a16="http://schemas.microsoft.com/office/drawing/2014/main" id="{7A346F96-0E39-4467-A82A-419C75784CC5}"/>
              </a:ext>
            </a:extLst>
          </p:cNvPr>
          <p:cNvSpPr/>
          <p:nvPr/>
        </p:nvSpPr>
        <p:spPr>
          <a:xfrm>
            <a:off x="5394002" y="1867521"/>
            <a:ext cx="1355503" cy="410482"/>
          </a:xfrm>
          <a:prstGeom prst="flowChartMagneticDru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err="1"/>
              <a:t>CreateUser</a:t>
            </a:r>
            <a:endParaRPr lang="de-AT" sz="1200" dirty="0"/>
          </a:p>
        </p:txBody>
      </p:sp>
      <p:cxnSp>
        <p:nvCxnSpPr>
          <p:cNvPr id="27" name="Straight Arrow Connector 26">
            <a:extLst>
              <a:ext uri="{FF2B5EF4-FFF2-40B4-BE49-F238E27FC236}">
                <a16:creationId xmlns:a16="http://schemas.microsoft.com/office/drawing/2014/main" id="{E21E2DBD-3558-444D-8493-E9DF5B6BF839}"/>
              </a:ext>
            </a:extLst>
          </p:cNvPr>
          <p:cNvCxnSpPr>
            <a:cxnSpLocks/>
            <a:stCxn id="13" idx="4"/>
            <a:endCxn id="18" idx="2"/>
          </p:cNvCxnSpPr>
          <p:nvPr/>
        </p:nvCxnSpPr>
        <p:spPr>
          <a:xfrm>
            <a:off x="6749505" y="2072762"/>
            <a:ext cx="447136" cy="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Flowchart: Direct Access Storage 31">
            <a:extLst>
              <a:ext uri="{FF2B5EF4-FFF2-40B4-BE49-F238E27FC236}">
                <a16:creationId xmlns:a16="http://schemas.microsoft.com/office/drawing/2014/main" id="{1D4A48CE-440C-420E-AE0C-950A50182B45}"/>
              </a:ext>
            </a:extLst>
          </p:cNvPr>
          <p:cNvSpPr/>
          <p:nvPr/>
        </p:nvSpPr>
        <p:spPr>
          <a:xfrm>
            <a:off x="5386518" y="2312189"/>
            <a:ext cx="1355503" cy="410482"/>
          </a:xfrm>
          <a:prstGeom prst="flowChartMagneticDru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err="1"/>
              <a:t>Result</a:t>
            </a:r>
            <a:endParaRPr lang="de-AT" sz="1200" dirty="0"/>
          </a:p>
        </p:txBody>
      </p:sp>
      <p:cxnSp>
        <p:nvCxnSpPr>
          <p:cNvPr id="33" name="Straight Arrow Connector 32">
            <a:extLst>
              <a:ext uri="{FF2B5EF4-FFF2-40B4-BE49-F238E27FC236}">
                <a16:creationId xmlns:a16="http://schemas.microsoft.com/office/drawing/2014/main" id="{0FB73D4B-2D50-456C-9BC8-6842AACE0D23}"/>
              </a:ext>
            </a:extLst>
          </p:cNvPr>
          <p:cNvCxnSpPr>
            <a:cxnSpLocks/>
            <a:stCxn id="18" idx="2"/>
            <a:endCxn id="32" idx="4"/>
          </p:cNvCxnSpPr>
          <p:nvPr/>
        </p:nvCxnSpPr>
        <p:spPr>
          <a:xfrm flipH="1">
            <a:off x="6742021" y="2075968"/>
            <a:ext cx="454620" cy="441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7F20044-C099-443D-BFD2-BD9AF1E3E009}"/>
              </a:ext>
            </a:extLst>
          </p:cNvPr>
          <p:cNvCxnSpPr>
            <a:cxnSpLocks/>
            <a:stCxn id="32" idx="1"/>
            <a:endCxn id="55" idx="4"/>
          </p:cNvCxnSpPr>
          <p:nvPr/>
        </p:nvCxnSpPr>
        <p:spPr>
          <a:xfrm flipH="1" flipV="1">
            <a:off x="4309930" y="2074798"/>
            <a:ext cx="1076588" cy="44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F5CD495-121C-42AF-9BC0-371691516265}"/>
              </a:ext>
            </a:extLst>
          </p:cNvPr>
          <p:cNvSpPr txBox="1"/>
          <p:nvPr/>
        </p:nvSpPr>
        <p:spPr>
          <a:xfrm>
            <a:off x="4506405" y="1783875"/>
            <a:ext cx="772969" cy="338554"/>
          </a:xfrm>
          <a:prstGeom prst="rect">
            <a:avLst/>
          </a:prstGeom>
          <a:noFill/>
        </p:spPr>
        <p:txBody>
          <a:bodyPr wrap="none" rtlCol="0">
            <a:spAutoFit/>
          </a:bodyPr>
          <a:lstStyle/>
          <a:p>
            <a:pPr algn="r"/>
            <a:r>
              <a:rPr lang="de-AT" sz="1600" dirty="0"/>
              <a:t>AMQP</a:t>
            </a:r>
          </a:p>
        </p:txBody>
      </p:sp>
      <p:cxnSp>
        <p:nvCxnSpPr>
          <p:cNvPr id="39" name="Straight Arrow Connector 38">
            <a:extLst>
              <a:ext uri="{FF2B5EF4-FFF2-40B4-BE49-F238E27FC236}">
                <a16:creationId xmlns:a16="http://schemas.microsoft.com/office/drawing/2014/main" id="{CA85782B-95E2-47A5-99FE-CFDAB79D4213}"/>
              </a:ext>
            </a:extLst>
          </p:cNvPr>
          <p:cNvCxnSpPr>
            <a:cxnSpLocks/>
            <a:endCxn id="55" idx="2"/>
          </p:cNvCxnSpPr>
          <p:nvPr/>
        </p:nvCxnSpPr>
        <p:spPr>
          <a:xfrm>
            <a:off x="1979712" y="2072762"/>
            <a:ext cx="1296144" cy="2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EDD4FE3-AC40-4CF0-8C18-6A6B863C1046}"/>
              </a:ext>
            </a:extLst>
          </p:cNvPr>
          <p:cNvCxnSpPr>
            <a:cxnSpLocks/>
            <a:stCxn id="55" idx="2"/>
          </p:cNvCxnSpPr>
          <p:nvPr/>
        </p:nvCxnSpPr>
        <p:spPr>
          <a:xfrm flipH="1">
            <a:off x="2234127" y="2074798"/>
            <a:ext cx="1041729" cy="57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8C9BA58-E789-4B07-B10E-5DD136832618}"/>
              </a:ext>
            </a:extLst>
          </p:cNvPr>
          <p:cNvSpPr txBox="1"/>
          <p:nvPr/>
        </p:nvSpPr>
        <p:spPr>
          <a:xfrm>
            <a:off x="1204299" y="2443480"/>
            <a:ext cx="1058175" cy="338554"/>
          </a:xfrm>
          <a:prstGeom prst="rect">
            <a:avLst/>
          </a:prstGeom>
          <a:noFill/>
        </p:spPr>
        <p:txBody>
          <a:bodyPr wrap="none" rtlCol="0">
            <a:spAutoFit/>
          </a:bodyPr>
          <a:lstStyle/>
          <a:p>
            <a:pPr algn="r"/>
            <a:r>
              <a:rPr lang="de-AT" sz="1600" dirty="0" err="1"/>
              <a:t>Webhook</a:t>
            </a:r>
            <a:endParaRPr lang="de-AT" sz="1600" dirty="0"/>
          </a:p>
        </p:txBody>
      </p:sp>
    </p:spTree>
    <p:extLst>
      <p:ext uri="{BB962C8B-B14F-4D97-AF65-F5344CB8AC3E}">
        <p14:creationId xmlns:p14="http://schemas.microsoft.com/office/powerpoint/2010/main" val="2852562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197-40A7-4F31-BBED-8258BCCF1E46}"/>
              </a:ext>
            </a:extLst>
          </p:cNvPr>
          <p:cNvSpPr>
            <a:spLocks noGrp="1"/>
          </p:cNvSpPr>
          <p:nvPr>
            <p:ph type="title"/>
          </p:nvPr>
        </p:nvSpPr>
        <p:spPr/>
        <p:txBody>
          <a:bodyPr/>
          <a:lstStyle/>
          <a:p>
            <a:r>
              <a:rPr lang="en-US" dirty="0"/>
              <a:t>Challenges and Goals</a:t>
            </a:r>
          </a:p>
        </p:txBody>
      </p:sp>
      <p:sp>
        <p:nvSpPr>
          <p:cNvPr id="4" name="Content Placeholder 3">
            <a:extLst>
              <a:ext uri="{FF2B5EF4-FFF2-40B4-BE49-F238E27FC236}">
                <a16:creationId xmlns:a16="http://schemas.microsoft.com/office/drawing/2014/main" id="{BDE04EEC-AF2F-4389-8A29-1B39717DBE3F}"/>
              </a:ext>
            </a:extLst>
          </p:cNvPr>
          <p:cNvSpPr>
            <a:spLocks noGrp="1"/>
          </p:cNvSpPr>
          <p:nvPr>
            <p:ph sz="quarter" idx="12"/>
          </p:nvPr>
        </p:nvSpPr>
        <p:spPr/>
        <p:txBody>
          <a:bodyPr/>
          <a:lstStyle/>
          <a:p>
            <a:r>
              <a:rPr lang="en-US" dirty="0"/>
              <a:t>Reduce number of requests</a:t>
            </a:r>
          </a:p>
          <a:p>
            <a:pPr lvl="1"/>
            <a:r>
              <a:rPr lang="en-US" dirty="0"/>
              <a:t>Client’s needs vs. fine-grained microservices</a:t>
            </a:r>
          </a:p>
          <a:p>
            <a:pPr lvl="1"/>
            <a:r>
              <a:rPr lang="en-US" dirty="0"/>
              <a:t>Performance over slow networks</a:t>
            </a:r>
          </a:p>
          <a:p>
            <a:r>
              <a:rPr lang="en-US" dirty="0"/>
              <a:t>Translate Protocols</a:t>
            </a:r>
          </a:p>
          <a:p>
            <a:pPr lvl="1"/>
            <a:r>
              <a:rPr lang="en-US" dirty="0"/>
              <a:t>External HTTP RESTful Web API</a:t>
            </a:r>
          </a:p>
          <a:p>
            <a:pPr lvl="1"/>
            <a:r>
              <a:rPr lang="en-US" dirty="0"/>
              <a:t>Internal AMQP Topic/Subscription</a:t>
            </a:r>
          </a:p>
          <a:p>
            <a:r>
              <a:rPr lang="en-US" dirty="0"/>
              <a:t>Caching</a:t>
            </a:r>
          </a:p>
          <a:p>
            <a:pPr lvl="1"/>
            <a:r>
              <a:rPr lang="en-US" dirty="0"/>
              <a:t>Reduce load on backend servers</a:t>
            </a:r>
          </a:p>
          <a:p>
            <a:endParaRPr lang="en-US" dirty="0"/>
          </a:p>
          <a:p>
            <a:pPr lvl="1"/>
            <a:endParaRPr lang="en-US" dirty="0"/>
          </a:p>
        </p:txBody>
      </p:sp>
      <p:sp>
        <p:nvSpPr>
          <p:cNvPr id="5" name="Text Placeholder 4">
            <a:extLst>
              <a:ext uri="{FF2B5EF4-FFF2-40B4-BE49-F238E27FC236}">
                <a16:creationId xmlns:a16="http://schemas.microsoft.com/office/drawing/2014/main" id="{4EC35566-C94F-4B56-AB2B-7C91F5F4C0D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7025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197-40A7-4F31-BBED-8258BCCF1E46}"/>
              </a:ext>
            </a:extLst>
          </p:cNvPr>
          <p:cNvSpPr>
            <a:spLocks noGrp="1"/>
          </p:cNvSpPr>
          <p:nvPr>
            <p:ph type="title"/>
          </p:nvPr>
        </p:nvSpPr>
        <p:spPr/>
        <p:txBody>
          <a:bodyPr/>
          <a:lstStyle/>
          <a:p>
            <a:r>
              <a:rPr lang="en-US" dirty="0"/>
              <a:t>Challenges and Goals</a:t>
            </a:r>
          </a:p>
        </p:txBody>
      </p:sp>
      <p:sp>
        <p:nvSpPr>
          <p:cNvPr id="4" name="Content Placeholder 3">
            <a:extLst>
              <a:ext uri="{FF2B5EF4-FFF2-40B4-BE49-F238E27FC236}">
                <a16:creationId xmlns:a16="http://schemas.microsoft.com/office/drawing/2014/main" id="{BDE04EEC-AF2F-4389-8A29-1B39717DBE3F}"/>
              </a:ext>
            </a:extLst>
          </p:cNvPr>
          <p:cNvSpPr>
            <a:spLocks noGrp="1"/>
          </p:cNvSpPr>
          <p:nvPr>
            <p:ph sz="quarter" idx="12"/>
          </p:nvPr>
        </p:nvSpPr>
        <p:spPr/>
        <p:txBody>
          <a:bodyPr/>
          <a:lstStyle/>
          <a:p>
            <a:r>
              <a:rPr lang="en-US" dirty="0"/>
              <a:t>Handle downstream errors</a:t>
            </a:r>
          </a:p>
          <a:p>
            <a:pPr lvl="1"/>
            <a:r>
              <a:rPr lang="en-US" dirty="0"/>
              <a:t>Return default values or cached value in case of unavailable microservices</a:t>
            </a:r>
          </a:p>
          <a:p>
            <a:r>
              <a:rPr lang="en-US" dirty="0"/>
              <a:t>Throttling, Quotas</a:t>
            </a:r>
          </a:p>
          <a:p>
            <a:pPr lvl="1"/>
            <a:r>
              <a:rPr lang="en-US" dirty="0"/>
              <a:t>Overuse, </a:t>
            </a:r>
            <a:r>
              <a:rPr lang="en-US" dirty="0" err="1"/>
              <a:t>DoS</a:t>
            </a:r>
            <a:endParaRPr lang="en-US" dirty="0"/>
          </a:p>
        </p:txBody>
      </p:sp>
      <p:sp>
        <p:nvSpPr>
          <p:cNvPr id="5" name="Text Placeholder 4">
            <a:extLst>
              <a:ext uri="{FF2B5EF4-FFF2-40B4-BE49-F238E27FC236}">
                <a16:creationId xmlns:a16="http://schemas.microsoft.com/office/drawing/2014/main" id="{4EC35566-C94F-4B56-AB2B-7C91F5F4C0D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201418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F3E0-8C30-48A2-A902-A13F86A78582}"/>
              </a:ext>
            </a:extLst>
          </p:cNvPr>
          <p:cNvSpPr>
            <a:spLocks noGrp="1"/>
          </p:cNvSpPr>
          <p:nvPr>
            <p:ph type="title"/>
          </p:nvPr>
        </p:nvSpPr>
        <p:spPr/>
        <p:txBody>
          <a:bodyPr/>
          <a:lstStyle/>
          <a:p>
            <a:r>
              <a:rPr lang="de-AT" dirty="0"/>
              <a:t>Solutions</a:t>
            </a:r>
          </a:p>
        </p:txBody>
      </p:sp>
      <p:sp>
        <p:nvSpPr>
          <p:cNvPr id="3" name="Text Placeholder 2">
            <a:extLst>
              <a:ext uri="{FF2B5EF4-FFF2-40B4-BE49-F238E27FC236}">
                <a16:creationId xmlns:a16="http://schemas.microsoft.com/office/drawing/2014/main" id="{068EDFC6-8894-4AAD-B091-2E97D19BD9C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428855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B6A5AF-CFD3-45C4-81B0-156B55CCD0CE}"/>
              </a:ext>
            </a:extLst>
          </p:cNvPr>
          <p:cNvSpPr>
            <a:spLocks noGrp="1"/>
          </p:cNvSpPr>
          <p:nvPr>
            <p:ph type="title"/>
          </p:nvPr>
        </p:nvSpPr>
        <p:spPr/>
        <p:txBody>
          <a:bodyPr/>
          <a:lstStyle/>
          <a:p>
            <a:r>
              <a:rPr lang="de-AT" dirty="0"/>
              <a:t>Solutions</a:t>
            </a:r>
          </a:p>
        </p:txBody>
      </p:sp>
      <p:sp>
        <p:nvSpPr>
          <p:cNvPr id="5" name="Content Placeholder 4">
            <a:extLst>
              <a:ext uri="{FF2B5EF4-FFF2-40B4-BE49-F238E27FC236}">
                <a16:creationId xmlns:a16="http://schemas.microsoft.com/office/drawing/2014/main" id="{4752C9F2-A0C1-4EAA-B376-E2E52084A026}"/>
              </a:ext>
            </a:extLst>
          </p:cNvPr>
          <p:cNvSpPr>
            <a:spLocks noGrp="1"/>
          </p:cNvSpPr>
          <p:nvPr>
            <p:ph sz="quarter" idx="12"/>
          </p:nvPr>
        </p:nvSpPr>
        <p:spPr/>
        <p:txBody>
          <a:bodyPr/>
          <a:lstStyle/>
          <a:p>
            <a:r>
              <a:rPr lang="de-AT" dirty="0"/>
              <a:t>PaaS in Azure</a:t>
            </a:r>
          </a:p>
          <a:p>
            <a:pPr lvl="1"/>
            <a:r>
              <a:rPr lang="de-AT" dirty="0"/>
              <a:t>Azure </a:t>
            </a:r>
            <a:r>
              <a:rPr lang="de-AT" dirty="0" err="1">
                <a:hlinkClick r:id="rId2"/>
              </a:rPr>
              <a:t>Application</a:t>
            </a:r>
            <a:r>
              <a:rPr lang="de-AT" dirty="0">
                <a:hlinkClick r:id="rId2"/>
              </a:rPr>
              <a:t> Gateway</a:t>
            </a:r>
            <a:r>
              <a:rPr lang="de-AT" dirty="0"/>
              <a:t> (</a:t>
            </a:r>
            <a:r>
              <a:rPr lang="de-AT" dirty="0" err="1"/>
              <a:t>optionally</a:t>
            </a:r>
            <a:r>
              <a:rPr lang="de-AT" dirty="0"/>
              <a:t> </a:t>
            </a:r>
            <a:r>
              <a:rPr lang="de-AT" dirty="0" err="1"/>
              <a:t>with</a:t>
            </a:r>
            <a:r>
              <a:rPr lang="de-AT" dirty="0"/>
              <a:t> </a:t>
            </a:r>
            <a:r>
              <a:rPr lang="de-AT" i="1" dirty="0"/>
              <a:t>Web </a:t>
            </a:r>
            <a:r>
              <a:rPr lang="de-AT" i="1" dirty="0" err="1"/>
              <a:t>Application</a:t>
            </a:r>
            <a:r>
              <a:rPr lang="de-AT" i="1" dirty="0"/>
              <a:t> Firewall</a:t>
            </a:r>
            <a:r>
              <a:rPr lang="de-AT" dirty="0"/>
              <a:t>)</a:t>
            </a:r>
          </a:p>
          <a:p>
            <a:pPr lvl="1"/>
            <a:r>
              <a:rPr lang="de-AT" dirty="0"/>
              <a:t>Azure </a:t>
            </a:r>
            <a:r>
              <a:rPr lang="de-AT" dirty="0">
                <a:hlinkClick r:id="rId3"/>
              </a:rPr>
              <a:t>API Management</a:t>
            </a:r>
            <a:r>
              <a:rPr lang="de-AT" dirty="0"/>
              <a:t> (</a:t>
            </a:r>
            <a:r>
              <a:rPr lang="de-AT" dirty="0" err="1"/>
              <a:t>no</a:t>
            </a:r>
            <a:r>
              <a:rPr lang="de-AT" dirty="0"/>
              <a:t> </a:t>
            </a:r>
            <a:r>
              <a:rPr lang="de-AT" dirty="0" err="1"/>
              <a:t>demo</a:t>
            </a:r>
            <a:r>
              <a:rPr lang="de-AT" dirty="0"/>
              <a:t> in </a:t>
            </a:r>
            <a:r>
              <a:rPr lang="de-AT" dirty="0" err="1"/>
              <a:t>this</a:t>
            </a:r>
            <a:r>
              <a:rPr lang="de-AT" dirty="0"/>
              <a:t> </a:t>
            </a:r>
            <a:r>
              <a:rPr lang="de-AT" dirty="0" err="1"/>
              <a:t>session</a:t>
            </a:r>
            <a:r>
              <a:rPr lang="de-AT" dirty="0"/>
              <a:t>)</a:t>
            </a:r>
          </a:p>
          <a:p>
            <a:pPr lvl="1"/>
            <a:r>
              <a:rPr lang="de-AT" dirty="0"/>
              <a:t>Azure </a:t>
            </a:r>
            <a:r>
              <a:rPr lang="de-AT" dirty="0" err="1">
                <a:hlinkClick r:id="rId4"/>
              </a:rPr>
              <a:t>Functions</a:t>
            </a:r>
            <a:r>
              <a:rPr lang="de-AT" dirty="0">
                <a:hlinkClick r:id="rId4"/>
              </a:rPr>
              <a:t> </a:t>
            </a:r>
            <a:r>
              <a:rPr lang="de-AT" dirty="0" err="1">
                <a:hlinkClick r:id="rId4"/>
              </a:rPr>
              <a:t>Proxies</a:t>
            </a:r>
            <a:r>
              <a:rPr lang="de-AT" dirty="0"/>
              <a:t> (Preview)</a:t>
            </a:r>
          </a:p>
          <a:p>
            <a:r>
              <a:rPr lang="de-AT" dirty="0" err="1"/>
              <a:t>Dedicated</a:t>
            </a:r>
            <a:r>
              <a:rPr lang="de-AT" dirty="0"/>
              <a:t> </a:t>
            </a:r>
            <a:r>
              <a:rPr lang="de-AT" dirty="0" err="1"/>
              <a:t>products</a:t>
            </a:r>
            <a:endParaRPr lang="de-AT" dirty="0"/>
          </a:p>
          <a:p>
            <a:pPr lvl="1"/>
            <a:r>
              <a:rPr lang="de-AT" dirty="0" err="1"/>
              <a:t>We</a:t>
            </a:r>
            <a:r>
              <a:rPr lang="de-AT" dirty="0"/>
              <a:t> will </a:t>
            </a:r>
            <a:r>
              <a:rPr lang="de-AT" dirty="0" err="1"/>
              <a:t>discuss</a:t>
            </a:r>
            <a:r>
              <a:rPr lang="de-AT" dirty="0"/>
              <a:t> </a:t>
            </a:r>
            <a:r>
              <a:rPr lang="de-AT" dirty="0" err="1">
                <a:hlinkClick r:id="rId5"/>
              </a:rPr>
              <a:t>nginx</a:t>
            </a:r>
            <a:endParaRPr lang="de-AT" dirty="0"/>
          </a:p>
          <a:p>
            <a:r>
              <a:rPr lang="de-AT" dirty="0"/>
              <a:t>Custom </a:t>
            </a:r>
            <a:r>
              <a:rPr lang="de-AT" dirty="0" err="1"/>
              <a:t>development</a:t>
            </a:r>
            <a:endParaRPr lang="de-AT" dirty="0"/>
          </a:p>
          <a:p>
            <a:pPr lvl="1"/>
            <a:r>
              <a:rPr lang="de-AT" dirty="0"/>
              <a:t>Node.js, .NET Core</a:t>
            </a:r>
          </a:p>
          <a:p>
            <a:pPr lvl="1"/>
            <a:r>
              <a:rPr lang="de-AT" dirty="0" err="1"/>
              <a:t>Serverless</a:t>
            </a:r>
            <a:r>
              <a:rPr lang="de-AT" dirty="0"/>
              <a:t> „Meta-Microservices“</a:t>
            </a:r>
          </a:p>
          <a:p>
            <a:pPr lvl="1"/>
            <a:r>
              <a:rPr lang="de-AT" dirty="0" err="1"/>
              <a:t>Lua</a:t>
            </a:r>
            <a:r>
              <a:rPr lang="de-AT" dirty="0"/>
              <a:t>/JavaScript </a:t>
            </a:r>
            <a:r>
              <a:rPr lang="de-AT" dirty="0" err="1"/>
              <a:t>with</a:t>
            </a:r>
            <a:r>
              <a:rPr lang="de-AT" dirty="0"/>
              <a:t> </a:t>
            </a:r>
            <a:r>
              <a:rPr lang="de-AT" dirty="0" err="1"/>
              <a:t>nginx</a:t>
            </a:r>
            <a:endParaRPr lang="de-AT" dirty="0"/>
          </a:p>
        </p:txBody>
      </p:sp>
      <p:sp>
        <p:nvSpPr>
          <p:cNvPr id="6" name="Text Placeholder 5">
            <a:extLst>
              <a:ext uri="{FF2B5EF4-FFF2-40B4-BE49-F238E27FC236}">
                <a16:creationId xmlns:a16="http://schemas.microsoft.com/office/drawing/2014/main" id="{480851D8-3F3A-45F0-AF13-68B9B94B5510}"/>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4806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EBFD-6A4A-42D7-9E25-CF2E6547DACC}"/>
              </a:ext>
            </a:extLst>
          </p:cNvPr>
          <p:cNvSpPr>
            <a:spLocks noGrp="1"/>
          </p:cNvSpPr>
          <p:nvPr>
            <p:ph type="title"/>
          </p:nvPr>
        </p:nvSpPr>
        <p:spPr/>
        <p:txBody>
          <a:bodyPr/>
          <a:lstStyle/>
          <a:p>
            <a:r>
              <a:rPr lang="en-US"/>
              <a:t>Azure </a:t>
            </a:r>
            <a:r>
              <a:rPr lang="en-US">
                <a:hlinkClick r:id="rId2"/>
              </a:rPr>
              <a:t>Application Gateway</a:t>
            </a:r>
            <a:endParaRPr lang="en-US"/>
          </a:p>
        </p:txBody>
      </p:sp>
      <p:sp>
        <p:nvSpPr>
          <p:cNvPr id="3" name="Content Placeholder 2">
            <a:extLst>
              <a:ext uri="{FF2B5EF4-FFF2-40B4-BE49-F238E27FC236}">
                <a16:creationId xmlns:a16="http://schemas.microsoft.com/office/drawing/2014/main" id="{E9CA8912-EE4A-4053-B622-1E82606B591E}"/>
              </a:ext>
            </a:extLst>
          </p:cNvPr>
          <p:cNvSpPr>
            <a:spLocks noGrp="1"/>
          </p:cNvSpPr>
          <p:nvPr>
            <p:ph sz="quarter" idx="12"/>
          </p:nvPr>
        </p:nvSpPr>
        <p:spPr/>
        <p:txBody>
          <a:bodyPr/>
          <a:lstStyle/>
          <a:p>
            <a:r>
              <a:rPr lang="en-US" dirty="0"/>
              <a:t>Layer 7 Load Balancing Capabilities</a:t>
            </a:r>
          </a:p>
          <a:p>
            <a:pPr lvl="1"/>
            <a:r>
              <a:rPr lang="en-US" dirty="0"/>
              <a:t>HTTP Load Balancing (optional cookie-based session affinity)</a:t>
            </a:r>
          </a:p>
          <a:p>
            <a:pPr lvl="1"/>
            <a:r>
              <a:rPr lang="en-US" dirty="0" err="1"/>
              <a:t>Websockets</a:t>
            </a:r>
            <a:r>
              <a:rPr lang="en-US" dirty="0"/>
              <a:t> support</a:t>
            </a:r>
          </a:p>
          <a:p>
            <a:pPr lvl="1"/>
            <a:r>
              <a:rPr lang="en-US" dirty="0"/>
              <a:t>SSL offload</a:t>
            </a:r>
          </a:p>
          <a:p>
            <a:pPr lvl="1"/>
            <a:r>
              <a:rPr lang="en-US" dirty="0"/>
              <a:t>URL-based routing</a:t>
            </a:r>
          </a:p>
          <a:p>
            <a:pPr lvl="1"/>
            <a:r>
              <a:rPr lang="en-US" dirty="0"/>
              <a:t>Multi-site routing</a:t>
            </a:r>
          </a:p>
          <a:p>
            <a:pPr lvl="1"/>
            <a:r>
              <a:rPr lang="en-US" dirty="0"/>
              <a:t>Health monitoring</a:t>
            </a:r>
          </a:p>
          <a:p>
            <a:pPr lvl="1"/>
            <a:r>
              <a:rPr lang="en-US" dirty="0"/>
              <a:t>Optional </a:t>
            </a:r>
            <a:r>
              <a:rPr lang="en-US" dirty="0">
                <a:hlinkClick r:id="rId3"/>
              </a:rPr>
              <a:t>WAF</a:t>
            </a:r>
            <a:endParaRPr lang="en-US" dirty="0"/>
          </a:p>
          <a:p>
            <a:r>
              <a:rPr lang="en-US" dirty="0"/>
              <a:t>Procs/cons</a:t>
            </a:r>
          </a:p>
          <a:p>
            <a:pPr lvl="1"/>
            <a:r>
              <a:rPr lang="en-US" dirty="0">
                <a:sym typeface="Wingdings" panose="05000000000000000000" pitchFamily="2" charset="2"/>
              </a:rPr>
              <a:t> </a:t>
            </a:r>
            <a:r>
              <a:rPr lang="en-US" dirty="0"/>
              <a:t>Good for load-balancing in IaaS</a:t>
            </a:r>
          </a:p>
          <a:p>
            <a:pPr lvl="1"/>
            <a:r>
              <a:rPr lang="en-US" dirty="0">
                <a:sym typeface="Wingdings" panose="05000000000000000000" pitchFamily="2" charset="2"/>
              </a:rPr>
              <a:t> Limited functionality</a:t>
            </a:r>
          </a:p>
          <a:p>
            <a:pPr lvl="1"/>
            <a:r>
              <a:rPr lang="en-US" dirty="0">
                <a:sym typeface="Wingdings" panose="05000000000000000000" pitchFamily="2" charset="2"/>
              </a:rPr>
              <a:t> Rather slow</a:t>
            </a:r>
            <a:endParaRPr lang="en-US" dirty="0"/>
          </a:p>
          <a:p>
            <a:pPr lvl="1"/>
            <a:r>
              <a:rPr lang="en-US" dirty="0">
                <a:sym typeface="Wingdings" panose="05000000000000000000" pitchFamily="2" charset="2"/>
              </a:rPr>
              <a:t> </a:t>
            </a:r>
            <a:r>
              <a:rPr lang="en-US" dirty="0"/>
              <a:t>Not only choice for non-trivial Microservices environments</a:t>
            </a:r>
          </a:p>
        </p:txBody>
      </p:sp>
      <p:sp>
        <p:nvSpPr>
          <p:cNvPr id="4" name="Text Placeholder 3">
            <a:extLst>
              <a:ext uri="{FF2B5EF4-FFF2-40B4-BE49-F238E27FC236}">
                <a16:creationId xmlns:a16="http://schemas.microsoft.com/office/drawing/2014/main" id="{35A9716C-453E-438A-A236-CEE5FB640320}"/>
              </a:ext>
            </a:extLst>
          </p:cNvPr>
          <p:cNvSpPr>
            <a:spLocks noGrp="1"/>
          </p:cNvSpPr>
          <p:nvPr>
            <p:ph type="body" sz="quarter" idx="23"/>
          </p:nvPr>
        </p:nvSpPr>
        <p:spPr/>
        <p:txBody>
          <a:bodyPr/>
          <a:lstStyle/>
          <a:p>
            <a:r>
              <a:rPr lang="en-US"/>
              <a:t>Image Source: </a:t>
            </a:r>
            <a:r>
              <a:rPr lang="en-US">
                <a:hlinkClick r:id="rId4"/>
              </a:rPr>
              <a:t>https://docs.microsoft.com/en-us/azure/application-gateway/application-gateway-introduction</a:t>
            </a:r>
            <a:r>
              <a:rPr lang="en-US"/>
              <a:t> </a:t>
            </a:r>
          </a:p>
        </p:txBody>
      </p:sp>
      <p:pic>
        <p:nvPicPr>
          <p:cNvPr id="1028" name="Picture 4" descr="traffic manager and application gateway scenario">
            <a:extLst>
              <a:ext uri="{FF2B5EF4-FFF2-40B4-BE49-F238E27FC236}">
                <a16:creationId xmlns:a16="http://schemas.microsoft.com/office/drawing/2014/main" id="{C62663C2-FCA9-4EEF-AABA-308D76F98E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194" y="1419622"/>
            <a:ext cx="3406287" cy="2747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627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E5783D-6B26-431D-A59C-26FC8D6B1ACB}"/>
              </a:ext>
            </a:extLst>
          </p:cNvPr>
          <p:cNvSpPr>
            <a:spLocks noGrp="1"/>
          </p:cNvSpPr>
          <p:nvPr>
            <p:ph type="body" sz="quarter" idx="16"/>
          </p:nvPr>
        </p:nvSpPr>
        <p:spPr/>
        <p:txBody>
          <a:bodyPr/>
          <a:lstStyle/>
          <a:p>
            <a:r>
              <a:rPr lang="de-AT" dirty="0" err="1"/>
              <a:t>Application</a:t>
            </a:r>
            <a:r>
              <a:rPr lang="de-AT" dirty="0"/>
              <a:t> Gateway</a:t>
            </a:r>
          </a:p>
        </p:txBody>
      </p:sp>
      <p:sp>
        <p:nvSpPr>
          <p:cNvPr id="3" name="Text Placeholder 2">
            <a:extLst>
              <a:ext uri="{FF2B5EF4-FFF2-40B4-BE49-F238E27FC236}">
                <a16:creationId xmlns:a16="http://schemas.microsoft.com/office/drawing/2014/main" id="{862D2942-AB9B-42C1-BDEF-ADA241E5C847}"/>
              </a:ext>
            </a:extLst>
          </p:cNvPr>
          <p:cNvSpPr>
            <a:spLocks noGrp="1"/>
          </p:cNvSpPr>
          <p:nvPr>
            <p:ph type="body" sz="quarter" idx="24"/>
          </p:nvPr>
        </p:nvSpPr>
        <p:spPr/>
        <p:txBody>
          <a:bodyPr/>
          <a:lstStyle/>
          <a:p>
            <a:r>
              <a:rPr lang="de-AT" dirty="0" err="1"/>
              <a:t>Configuration</a:t>
            </a:r>
            <a:endParaRPr lang="de-AT" dirty="0"/>
          </a:p>
          <a:p>
            <a:pPr lvl="1"/>
            <a:r>
              <a:rPr lang="de-AT" dirty="0"/>
              <a:t>Size, </a:t>
            </a:r>
            <a:r>
              <a:rPr lang="de-AT" dirty="0" err="1"/>
              <a:t>count</a:t>
            </a:r>
            <a:endParaRPr lang="de-AT" dirty="0"/>
          </a:p>
          <a:p>
            <a:pPr lvl="1"/>
            <a:r>
              <a:rPr lang="de-AT" dirty="0"/>
              <a:t>Backend </a:t>
            </a:r>
            <a:r>
              <a:rPr lang="de-AT" dirty="0" err="1"/>
              <a:t>servers</a:t>
            </a:r>
            <a:endParaRPr lang="de-AT" dirty="0"/>
          </a:p>
          <a:p>
            <a:pPr lvl="1"/>
            <a:r>
              <a:rPr lang="de-AT" dirty="0"/>
              <a:t>Rule </a:t>
            </a:r>
            <a:r>
              <a:rPr lang="de-AT" dirty="0" err="1"/>
              <a:t>configuration</a:t>
            </a:r>
            <a:r>
              <a:rPr lang="de-AT" dirty="0"/>
              <a:t> (</a:t>
            </a:r>
            <a:r>
              <a:rPr lang="de-AT" dirty="0" err="1"/>
              <a:t>basic</a:t>
            </a:r>
            <a:r>
              <a:rPr lang="de-AT" dirty="0"/>
              <a:t>, </a:t>
            </a:r>
            <a:r>
              <a:rPr lang="de-AT" dirty="0" err="1"/>
              <a:t>path-based</a:t>
            </a:r>
            <a:r>
              <a:rPr lang="de-AT" dirty="0"/>
              <a:t>)</a:t>
            </a:r>
          </a:p>
        </p:txBody>
      </p:sp>
      <p:sp>
        <p:nvSpPr>
          <p:cNvPr id="4" name="Text Placeholder 3">
            <a:extLst>
              <a:ext uri="{FF2B5EF4-FFF2-40B4-BE49-F238E27FC236}">
                <a16:creationId xmlns:a16="http://schemas.microsoft.com/office/drawing/2014/main" id="{483E1A20-0853-4255-9BAB-3A2438BE9C8F}"/>
              </a:ext>
            </a:extLst>
          </p:cNvPr>
          <p:cNvSpPr>
            <a:spLocks noGrp="1"/>
          </p:cNvSpPr>
          <p:nvPr>
            <p:ph type="body" sz="quarter" idx="25"/>
          </p:nvPr>
        </p:nvSpPr>
        <p:spPr/>
        <p:txBody>
          <a:bodyPr/>
          <a:lstStyle/>
          <a:p>
            <a:endParaRPr lang="de-AT"/>
          </a:p>
        </p:txBody>
      </p:sp>
      <p:sp>
        <p:nvSpPr>
          <p:cNvPr id="5" name="Text Placeholder 4">
            <a:extLst>
              <a:ext uri="{FF2B5EF4-FFF2-40B4-BE49-F238E27FC236}">
                <a16:creationId xmlns:a16="http://schemas.microsoft.com/office/drawing/2014/main" id="{CFF094B7-8ADD-47B7-B03F-88B523A2A35F}"/>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497414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0AD73A-E03E-4AC3-B5F1-F669047C7694}"/>
              </a:ext>
            </a:extLst>
          </p:cNvPr>
          <p:cNvSpPr>
            <a:spLocks noGrp="1"/>
          </p:cNvSpPr>
          <p:nvPr>
            <p:ph type="title"/>
          </p:nvPr>
        </p:nvSpPr>
        <p:spPr/>
        <p:txBody>
          <a:bodyPr/>
          <a:lstStyle/>
          <a:p>
            <a:r>
              <a:rPr lang="de-AT" dirty="0"/>
              <a:t>Agenda</a:t>
            </a:r>
          </a:p>
        </p:txBody>
      </p:sp>
      <p:sp>
        <p:nvSpPr>
          <p:cNvPr id="5" name="Content Placeholder 4">
            <a:extLst>
              <a:ext uri="{FF2B5EF4-FFF2-40B4-BE49-F238E27FC236}">
                <a16:creationId xmlns:a16="http://schemas.microsoft.com/office/drawing/2014/main" id="{6EDD3A49-31D0-4E28-A057-DBCD3454A53F}"/>
              </a:ext>
            </a:extLst>
          </p:cNvPr>
          <p:cNvSpPr>
            <a:spLocks noGrp="1"/>
          </p:cNvSpPr>
          <p:nvPr>
            <p:ph sz="quarter" idx="12"/>
          </p:nvPr>
        </p:nvSpPr>
        <p:spPr/>
        <p:txBody>
          <a:bodyPr/>
          <a:lstStyle/>
          <a:p>
            <a:r>
              <a:rPr lang="de-AT" sz="1800" dirty="0"/>
              <a:t>Je mehr Microservices es werden, desto dringender brauchen Sie eine verlässliche und sichere Routinglösung, die den Traffic aus dem Web zum richtigen Endpunkt schickt. Rainer Stropek, langjähriger Azure MVP und MS Regional </a:t>
            </a:r>
            <a:r>
              <a:rPr lang="de-AT" sz="1800" dirty="0" err="1"/>
              <a:t>Director</a:t>
            </a:r>
            <a:r>
              <a:rPr lang="de-AT" sz="1800" dirty="0"/>
              <a:t>, startet in seiner Session mit einem Überblick über die Rolle von </a:t>
            </a:r>
            <a:r>
              <a:rPr lang="de-AT" sz="1800" dirty="0" err="1"/>
              <a:t>Application</a:t>
            </a:r>
            <a:r>
              <a:rPr lang="de-AT" sz="1800" dirty="0"/>
              <a:t>-Gateways in Microservices-Architekturen. Welche Aufgaben haben </a:t>
            </a:r>
            <a:r>
              <a:rPr lang="de-AT" sz="1800" dirty="0" err="1"/>
              <a:t>Application</a:t>
            </a:r>
            <a:r>
              <a:rPr lang="de-AT" sz="1800" dirty="0"/>
              <a:t>-Gateways in Verbindung mit Microservices? Welche Vorteile fügt ein professionelles </a:t>
            </a:r>
            <a:r>
              <a:rPr lang="de-AT" sz="1800" dirty="0" err="1"/>
              <a:t>Application</a:t>
            </a:r>
            <a:r>
              <a:rPr lang="de-AT" sz="1800" dirty="0"/>
              <a:t>-Gateway dem Microservices-Ansatz hinzu? Nach dieser Einleitung zeigt Rainer Demos mit dem OSS-Tool </a:t>
            </a:r>
            <a:r>
              <a:rPr lang="de-AT" sz="1800" dirty="0" err="1"/>
              <a:t>nginx</a:t>
            </a:r>
            <a:r>
              <a:rPr lang="de-AT" sz="1800" dirty="0"/>
              <a:t> und im Vergleich dazu den PaaS-Dienst Azure </a:t>
            </a:r>
            <a:r>
              <a:rPr lang="de-AT" sz="1800" dirty="0" err="1"/>
              <a:t>Application</a:t>
            </a:r>
            <a:r>
              <a:rPr lang="de-AT" sz="1800" dirty="0"/>
              <a:t> Gateway.</a:t>
            </a:r>
          </a:p>
        </p:txBody>
      </p:sp>
      <p:sp>
        <p:nvSpPr>
          <p:cNvPr id="6" name="Text Placeholder 5">
            <a:extLst>
              <a:ext uri="{FF2B5EF4-FFF2-40B4-BE49-F238E27FC236}">
                <a16:creationId xmlns:a16="http://schemas.microsoft.com/office/drawing/2014/main" id="{BD19AC1D-C0AA-4187-9B71-15DEE26D3B69}"/>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838875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28E-6AD5-4FAA-86F5-24DB364AC92F}"/>
              </a:ext>
            </a:extLst>
          </p:cNvPr>
          <p:cNvSpPr>
            <a:spLocks noGrp="1"/>
          </p:cNvSpPr>
          <p:nvPr>
            <p:ph type="title"/>
          </p:nvPr>
        </p:nvSpPr>
        <p:spPr/>
        <p:txBody>
          <a:bodyPr/>
          <a:lstStyle/>
          <a:p>
            <a:r>
              <a:rPr lang="de-AT" dirty="0"/>
              <a:t>NGINX</a:t>
            </a:r>
          </a:p>
        </p:txBody>
      </p:sp>
      <p:sp>
        <p:nvSpPr>
          <p:cNvPr id="3" name="Content Placeholder 2">
            <a:extLst>
              <a:ext uri="{FF2B5EF4-FFF2-40B4-BE49-F238E27FC236}">
                <a16:creationId xmlns:a16="http://schemas.microsoft.com/office/drawing/2014/main" id="{516DCD0A-B343-4BEB-8904-A24A521D032B}"/>
              </a:ext>
            </a:extLst>
          </p:cNvPr>
          <p:cNvSpPr>
            <a:spLocks noGrp="1"/>
          </p:cNvSpPr>
          <p:nvPr>
            <p:ph sz="quarter" idx="12"/>
          </p:nvPr>
        </p:nvSpPr>
        <p:spPr/>
        <p:txBody>
          <a:bodyPr/>
          <a:lstStyle/>
          <a:p>
            <a:r>
              <a:rPr lang="de-AT" dirty="0"/>
              <a:t>OSS and </a:t>
            </a:r>
            <a:r>
              <a:rPr lang="de-AT" dirty="0" err="1"/>
              <a:t>commercial</a:t>
            </a:r>
            <a:r>
              <a:rPr lang="de-AT" dirty="0"/>
              <a:t> </a:t>
            </a:r>
            <a:r>
              <a:rPr lang="de-AT" dirty="0" err="1"/>
              <a:t>license</a:t>
            </a:r>
            <a:r>
              <a:rPr lang="de-AT" dirty="0"/>
              <a:t> (NGINX Plus)</a:t>
            </a:r>
          </a:p>
          <a:p>
            <a:pPr lvl="1"/>
            <a:r>
              <a:rPr lang="de-AT" dirty="0"/>
              <a:t>Different </a:t>
            </a:r>
            <a:r>
              <a:rPr lang="de-AT" dirty="0" err="1"/>
              <a:t>feature</a:t>
            </a:r>
            <a:r>
              <a:rPr lang="de-AT" dirty="0"/>
              <a:t> </a:t>
            </a:r>
            <a:r>
              <a:rPr lang="de-AT" dirty="0" err="1"/>
              <a:t>sets</a:t>
            </a:r>
            <a:r>
              <a:rPr lang="de-AT" dirty="0"/>
              <a:t> (</a:t>
            </a:r>
            <a:r>
              <a:rPr lang="de-AT" dirty="0" err="1">
                <a:hlinkClick r:id="rId2"/>
              </a:rPr>
              <a:t>compare</a:t>
            </a:r>
            <a:r>
              <a:rPr lang="de-AT" dirty="0"/>
              <a:t>)</a:t>
            </a:r>
          </a:p>
          <a:p>
            <a:r>
              <a:rPr lang="en-US" dirty="0"/>
              <a:t>Pros/cons</a:t>
            </a:r>
          </a:p>
          <a:p>
            <a:pPr lvl="1"/>
            <a:r>
              <a:rPr lang="en-US" dirty="0">
                <a:sym typeface="Wingdings" panose="05000000000000000000" pitchFamily="2" charset="2"/>
              </a:rPr>
              <a:t> Rich functionality</a:t>
            </a:r>
          </a:p>
          <a:p>
            <a:pPr lvl="1"/>
            <a:r>
              <a:rPr lang="en-US" dirty="0">
                <a:sym typeface="Wingdings" panose="05000000000000000000" pitchFamily="2" charset="2"/>
              </a:rPr>
              <a:t> Programmable (Lua, JavaScript)</a:t>
            </a:r>
          </a:p>
          <a:p>
            <a:pPr lvl="1"/>
            <a:r>
              <a:rPr lang="en-US" dirty="0">
                <a:sym typeface="Wingdings" panose="05000000000000000000" pitchFamily="2" charset="2"/>
              </a:rPr>
              <a:t> Light-weight fast (see demo with </a:t>
            </a:r>
            <a:r>
              <a:rPr lang="en-US" i="1" dirty="0" err="1">
                <a:sym typeface="Wingdings" panose="05000000000000000000" pitchFamily="2" charset="2"/>
              </a:rPr>
              <a:t>nginx</a:t>
            </a:r>
            <a:r>
              <a:rPr lang="en-US" i="1" dirty="0">
                <a:sym typeface="Wingdings" panose="05000000000000000000" pitchFamily="2" charset="2"/>
              </a:rPr>
              <a:t> </a:t>
            </a:r>
            <a:r>
              <a:rPr lang="en-US" dirty="0">
                <a:sym typeface="Wingdings" panose="05000000000000000000" pitchFamily="2" charset="2"/>
              </a:rPr>
              <a:t>on </a:t>
            </a:r>
            <a:r>
              <a:rPr lang="en-US" i="1" dirty="0">
                <a:sym typeface="Wingdings" panose="05000000000000000000" pitchFamily="2" charset="2"/>
              </a:rPr>
              <a:t>Alpine </a:t>
            </a:r>
            <a:r>
              <a:rPr lang="en-US" dirty="0">
                <a:sym typeface="Wingdings" panose="05000000000000000000" pitchFamily="2" charset="2"/>
              </a:rPr>
              <a:t>later)</a:t>
            </a:r>
            <a:endParaRPr lang="en-US" dirty="0"/>
          </a:p>
          <a:p>
            <a:pPr lvl="1"/>
            <a:r>
              <a:rPr lang="en-US" dirty="0">
                <a:sym typeface="Wingdings" panose="05000000000000000000" pitchFamily="2" charset="2"/>
              </a:rPr>
              <a:t> IaaS  you have to care for it yourself</a:t>
            </a:r>
          </a:p>
          <a:p>
            <a:pPr lvl="1"/>
            <a:endParaRPr lang="en-US" dirty="0"/>
          </a:p>
          <a:p>
            <a:pPr lvl="1"/>
            <a:endParaRPr lang="de-AT" dirty="0"/>
          </a:p>
        </p:txBody>
      </p:sp>
      <p:sp>
        <p:nvSpPr>
          <p:cNvPr id="4" name="Text Placeholder 3">
            <a:extLst>
              <a:ext uri="{FF2B5EF4-FFF2-40B4-BE49-F238E27FC236}">
                <a16:creationId xmlns:a16="http://schemas.microsoft.com/office/drawing/2014/main" id="{24D37205-919D-4A17-9E48-2FEFB0342D90}"/>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56416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87F9-8CEB-4D29-BC6D-2399695D177C}"/>
              </a:ext>
            </a:extLst>
          </p:cNvPr>
          <p:cNvSpPr>
            <a:spLocks noGrp="1"/>
          </p:cNvSpPr>
          <p:nvPr>
            <p:ph type="title"/>
          </p:nvPr>
        </p:nvSpPr>
        <p:spPr/>
        <p:txBody>
          <a:bodyPr/>
          <a:lstStyle/>
          <a:p>
            <a:r>
              <a:rPr lang="de-AT" dirty="0" err="1"/>
              <a:t>Config</a:t>
            </a:r>
            <a:r>
              <a:rPr lang="de-AT" dirty="0"/>
              <a:t> </a:t>
            </a:r>
            <a:r>
              <a:rPr lang="de-AT" dirty="0" err="1"/>
              <a:t>Example</a:t>
            </a:r>
            <a:endParaRPr lang="de-AT" dirty="0"/>
          </a:p>
        </p:txBody>
      </p:sp>
      <p:sp>
        <p:nvSpPr>
          <p:cNvPr id="3" name="Content Placeholder 2">
            <a:extLst>
              <a:ext uri="{FF2B5EF4-FFF2-40B4-BE49-F238E27FC236}">
                <a16:creationId xmlns:a16="http://schemas.microsoft.com/office/drawing/2014/main" id="{BC12DB00-5D24-47AF-8261-1BC3716B4E51}"/>
              </a:ext>
            </a:extLst>
          </p:cNvPr>
          <p:cNvSpPr>
            <a:spLocks noGrp="1"/>
          </p:cNvSpPr>
          <p:nvPr>
            <p:ph sz="quarter" idx="22"/>
          </p:nvPr>
        </p:nvSpPr>
        <p:spPr/>
        <p:txBody>
          <a:bodyPr/>
          <a:lstStyle/>
          <a:p>
            <a:r>
              <a:rPr lang="de-AT" sz="1000" noProof="1"/>
              <a:t>events {}</a:t>
            </a:r>
          </a:p>
          <a:p>
            <a:endParaRPr lang="de-AT" sz="1000" noProof="1"/>
          </a:p>
          <a:p>
            <a:r>
              <a:rPr lang="de-AT" sz="1000" noProof="1"/>
              <a:t>http {</a:t>
            </a:r>
          </a:p>
          <a:p>
            <a:r>
              <a:rPr lang="de-AT" sz="1000" noProof="1"/>
              <a:t>    server {</a:t>
            </a:r>
          </a:p>
          <a:p>
            <a:r>
              <a:rPr lang="de-AT" sz="1000" noProof="1"/>
              <a:t>        location /crm/ {</a:t>
            </a:r>
          </a:p>
          <a:p>
            <a:r>
              <a:rPr lang="de-AT" sz="1000" noProof="1"/>
              <a:t>            proxy_pass             http://app-gateway-hr.azurewebsites.net;</a:t>
            </a:r>
          </a:p>
          <a:p>
            <a:r>
              <a:rPr lang="de-AT" sz="1000" noProof="1"/>
              <a:t>            rewrite                /crm/(.*) /$1 break;</a:t>
            </a:r>
          </a:p>
          <a:p>
            <a:r>
              <a:rPr lang="de-AT" sz="1000" noProof="1"/>
              <a:t>            proxy_buffering        off;</a:t>
            </a:r>
          </a:p>
          <a:p>
            <a:r>
              <a:rPr lang="de-AT" sz="1000" noProof="1"/>
              <a:t>            proxy_set_header       Host $proxy_host;</a:t>
            </a:r>
          </a:p>
          <a:p>
            <a:r>
              <a:rPr lang="de-AT" sz="1000" noProof="1"/>
              <a:t>            proxy_set_header       X-API-KEY my-api-key;</a:t>
            </a:r>
          </a:p>
          <a:p>
            <a:r>
              <a:rPr lang="de-AT" sz="1000" noProof="1"/>
              <a:t>        }</a:t>
            </a:r>
          </a:p>
          <a:p>
            <a:endParaRPr lang="de-AT" sz="1000" noProof="1"/>
          </a:p>
          <a:p>
            <a:r>
              <a:rPr lang="de-AT" sz="1000" noProof="1"/>
              <a:t>        location /hr/ {</a:t>
            </a:r>
          </a:p>
          <a:p>
            <a:r>
              <a:rPr lang="de-AT" sz="1000" noProof="1"/>
              <a:t>            proxy_pass             http://app-gateway-hr.azurewebsites.net;</a:t>
            </a:r>
          </a:p>
          <a:p>
            <a:r>
              <a:rPr lang="de-AT" sz="1000" noProof="1"/>
              <a:t>            rewrite                /hr/(.*) /api/$1 break;</a:t>
            </a:r>
          </a:p>
          <a:p>
            <a:r>
              <a:rPr lang="de-AT" sz="1000" noProof="1"/>
              <a:t>            proxy_buffering        off;</a:t>
            </a:r>
          </a:p>
          <a:p>
            <a:r>
              <a:rPr lang="de-AT" sz="1000" noProof="1"/>
              <a:t>            proxy_set_header       Host $proxy_host;</a:t>
            </a:r>
          </a:p>
          <a:p>
            <a:r>
              <a:rPr lang="de-AT" sz="1000" noProof="1"/>
              <a:t>            proxy_set_header       X-API-KEY my-hr-key;</a:t>
            </a:r>
          </a:p>
          <a:p>
            <a:r>
              <a:rPr lang="de-AT" sz="1000" noProof="1"/>
              <a:t>        }</a:t>
            </a:r>
          </a:p>
          <a:p>
            <a:r>
              <a:rPr lang="de-AT" sz="1000" noProof="1"/>
              <a:t>    }</a:t>
            </a:r>
          </a:p>
          <a:p>
            <a:r>
              <a:rPr lang="de-AT" sz="1000" noProof="1"/>
              <a:t>}</a:t>
            </a:r>
          </a:p>
          <a:p>
            <a:endParaRPr lang="de-AT" sz="1000" noProof="1"/>
          </a:p>
          <a:p>
            <a:endParaRPr lang="de-AT" sz="1000" noProof="1"/>
          </a:p>
          <a:p>
            <a:endParaRPr lang="de-AT" sz="1000" noProof="1"/>
          </a:p>
          <a:p>
            <a:r>
              <a:rPr lang="de-AT" sz="1000" noProof="1"/>
              <a:t>docker run -d -p 8080:80 \</a:t>
            </a:r>
          </a:p>
          <a:p>
            <a:r>
              <a:rPr lang="de-AT" sz="1000" noProof="1"/>
              <a:t>  -v C:\temp\AppGateway\nginx\nginx.conf:/etc/nginx/nginx.conf:ro \</a:t>
            </a:r>
          </a:p>
          <a:p>
            <a:r>
              <a:rPr lang="de-AT" sz="1000" noProof="1"/>
              <a:t>  nginx:alpine</a:t>
            </a:r>
          </a:p>
        </p:txBody>
      </p:sp>
      <p:sp>
        <p:nvSpPr>
          <p:cNvPr id="4" name="Text Placeholder 3">
            <a:extLst>
              <a:ext uri="{FF2B5EF4-FFF2-40B4-BE49-F238E27FC236}">
                <a16:creationId xmlns:a16="http://schemas.microsoft.com/office/drawing/2014/main" id="{0816B835-4202-4D5D-A204-FF364C4164A0}"/>
              </a:ext>
            </a:extLst>
          </p:cNvPr>
          <p:cNvSpPr>
            <a:spLocks noGrp="1"/>
          </p:cNvSpPr>
          <p:nvPr>
            <p:ph type="body" sz="quarter" idx="23"/>
          </p:nvPr>
        </p:nvSpPr>
        <p:spPr/>
        <p:txBody>
          <a:bodyPr/>
          <a:lstStyle/>
          <a:p>
            <a:endParaRPr lang="de-AT"/>
          </a:p>
        </p:txBody>
      </p:sp>
      <p:sp>
        <p:nvSpPr>
          <p:cNvPr id="5" name="Text Placeholder 4">
            <a:extLst>
              <a:ext uri="{FF2B5EF4-FFF2-40B4-BE49-F238E27FC236}">
                <a16:creationId xmlns:a16="http://schemas.microsoft.com/office/drawing/2014/main" id="{41AE82CA-9074-4385-AC56-BA567F3727A2}"/>
              </a:ext>
            </a:extLst>
          </p:cNvPr>
          <p:cNvSpPr>
            <a:spLocks noGrp="1"/>
          </p:cNvSpPr>
          <p:nvPr>
            <p:ph type="body" sz="quarter" idx="24"/>
          </p:nvPr>
        </p:nvSpPr>
        <p:spPr/>
        <p:txBody>
          <a:bodyPr/>
          <a:lstStyle/>
          <a:p>
            <a:endParaRPr lang="de-AT"/>
          </a:p>
        </p:txBody>
      </p:sp>
      <p:sp>
        <p:nvSpPr>
          <p:cNvPr id="6" name="Text Placeholder 5">
            <a:extLst>
              <a:ext uri="{FF2B5EF4-FFF2-40B4-BE49-F238E27FC236}">
                <a16:creationId xmlns:a16="http://schemas.microsoft.com/office/drawing/2014/main" id="{CFACA379-A91C-4D15-8EED-BC47E0545C2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30776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E5783D-6B26-431D-A59C-26FC8D6B1ACB}"/>
              </a:ext>
            </a:extLst>
          </p:cNvPr>
          <p:cNvSpPr>
            <a:spLocks noGrp="1"/>
          </p:cNvSpPr>
          <p:nvPr>
            <p:ph type="body" sz="quarter" idx="16"/>
          </p:nvPr>
        </p:nvSpPr>
        <p:spPr/>
        <p:txBody>
          <a:bodyPr/>
          <a:lstStyle/>
          <a:p>
            <a:r>
              <a:rPr lang="de-AT" dirty="0"/>
              <a:t>NGINX</a:t>
            </a:r>
          </a:p>
        </p:txBody>
      </p:sp>
      <p:sp>
        <p:nvSpPr>
          <p:cNvPr id="3" name="Text Placeholder 2">
            <a:extLst>
              <a:ext uri="{FF2B5EF4-FFF2-40B4-BE49-F238E27FC236}">
                <a16:creationId xmlns:a16="http://schemas.microsoft.com/office/drawing/2014/main" id="{862D2942-AB9B-42C1-BDEF-ADA241E5C847}"/>
              </a:ext>
            </a:extLst>
          </p:cNvPr>
          <p:cNvSpPr>
            <a:spLocks noGrp="1"/>
          </p:cNvSpPr>
          <p:nvPr>
            <p:ph type="body" sz="quarter" idx="24"/>
          </p:nvPr>
        </p:nvSpPr>
        <p:spPr/>
        <p:txBody>
          <a:bodyPr/>
          <a:lstStyle/>
          <a:p>
            <a:r>
              <a:rPr lang="de-AT" dirty="0"/>
              <a:t>NGINX in Docker</a:t>
            </a:r>
          </a:p>
          <a:p>
            <a:r>
              <a:rPr lang="de-AT" dirty="0"/>
              <a:t>App Service </a:t>
            </a:r>
            <a:r>
              <a:rPr lang="de-AT" dirty="0" err="1"/>
              <a:t>backends</a:t>
            </a:r>
            <a:endParaRPr lang="de-AT" dirty="0"/>
          </a:p>
        </p:txBody>
      </p:sp>
      <p:sp>
        <p:nvSpPr>
          <p:cNvPr id="4" name="Text Placeholder 3">
            <a:extLst>
              <a:ext uri="{FF2B5EF4-FFF2-40B4-BE49-F238E27FC236}">
                <a16:creationId xmlns:a16="http://schemas.microsoft.com/office/drawing/2014/main" id="{483E1A20-0853-4255-9BAB-3A2438BE9C8F}"/>
              </a:ext>
            </a:extLst>
          </p:cNvPr>
          <p:cNvSpPr>
            <a:spLocks noGrp="1"/>
          </p:cNvSpPr>
          <p:nvPr>
            <p:ph type="body" sz="quarter" idx="25"/>
          </p:nvPr>
        </p:nvSpPr>
        <p:spPr/>
        <p:txBody>
          <a:bodyPr/>
          <a:lstStyle/>
          <a:p>
            <a:endParaRPr lang="de-AT"/>
          </a:p>
        </p:txBody>
      </p:sp>
      <p:sp>
        <p:nvSpPr>
          <p:cNvPr id="5" name="Text Placeholder 4">
            <a:extLst>
              <a:ext uri="{FF2B5EF4-FFF2-40B4-BE49-F238E27FC236}">
                <a16:creationId xmlns:a16="http://schemas.microsoft.com/office/drawing/2014/main" id="{CFF094B7-8ADD-47B7-B03F-88B523A2A35F}"/>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4232606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28E-6AD5-4FAA-86F5-24DB364AC92F}"/>
              </a:ext>
            </a:extLst>
          </p:cNvPr>
          <p:cNvSpPr>
            <a:spLocks noGrp="1"/>
          </p:cNvSpPr>
          <p:nvPr>
            <p:ph type="title"/>
          </p:nvPr>
        </p:nvSpPr>
        <p:spPr/>
        <p:txBody>
          <a:bodyPr/>
          <a:lstStyle/>
          <a:p>
            <a:r>
              <a:rPr lang="de-AT" dirty="0"/>
              <a:t>Azure </a:t>
            </a:r>
            <a:r>
              <a:rPr lang="de-AT" dirty="0" err="1"/>
              <a:t>Functions</a:t>
            </a:r>
            <a:r>
              <a:rPr lang="de-AT" dirty="0"/>
              <a:t> </a:t>
            </a:r>
            <a:r>
              <a:rPr lang="de-AT" dirty="0" err="1"/>
              <a:t>Proxies</a:t>
            </a:r>
            <a:endParaRPr lang="de-AT" dirty="0"/>
          </a:p>
        </p:txBody>
      </p:sp>
      <p:sp>
        <p:nvSpPr>
          <p:cNvPr id="3" name="Content Placeholder 2">
            <a:extLst>
              <a:ext uri="{FF2B5EF4-FFF2-40B4-BE49-F238E27FC236}">
                <a16:creationId xmlns:a16="http://schemas.microsoft.com/office/drawing/2014/main" id="{516DCD0A-B343-4BEB-8904-A24A521D032B}"/>
              </a:ext>
            </a:extLst>
          </p:cNvPr>
          <p:cNvSpPr>
            <a:spLocks noGrp="1"/>
          </p:cNvSpPr>
          <p:nvPr>
            <p:ph sz="quarter" idx="12"/>
          </p:nvPr>
        </p:nvSpPr>
        <p:spPr/>
        <p:txBody>
          <a:bodyPr/>
          <a:lstStyle/>
          <a:p>
            <a:r>
              <a:rPr lang="de-AT" dirty="0"/>
              <a:t>Part </a:t>
            </a:r>
            <a:r>
              <a:rPr lang="de-AT" dirty="0" err="1"/>
              <a:t>of</a:t>
            </a:r>
            <a:r>
              <a:rPr lang="de-AT" dirty="0"/>
              <a:t> Azure </a:t>
            </a:r>
            <a:r>
              <a:rPr lang="de-AT" dirty="0" err="1"/>
              <a:t>Functions</a:t>
            </a:r>
            <a:r>
              <a:rPr lang="de-AT" dirty="0"/>
              <a:t> (=</a:t>
            </a:r>
            <a:r>
              <a:rPr lang="de-AT" dirty="0" err="1"/>
              <a:t>Serverless</a:t>
            </a:r>
            <a:r>
              <a:rPr lang="de-AT" dirty="0"/>
              <a:t> Microservices)</a:t>
            </a:r>
          </a:p>
          <a:p>
            <a:pPr lvl="1"/>
            <a:r>
              <a:rPr lang="de-AT" dirty="0"/>
              <a:t>Routing not limited </a:t>
            </a:r>
            <a:r>
              <a:rPr lang="de-AT" dirty="0" err="1"/>
              <a:t>to</a:t>
            </a:r>
            <a:r>
              <a:rPr lang="de-AT" dirty="0"/>
              <a:t> Azure </a:t>
            </a:r>
            <a:r>
              <a:rPr lang="de-AT" dirty="0" err="1"/>
              <a:t>Functions</a:t>
            </a:r>
            <a:endParaRPr lang="de-AT" dirty="0"/>
          </a:p>
          <a:p>
            <a:r>
              <a:rPr lang="en-US" dirty="0"/>
              <a:t>Pros/cons</a:t>
            </a:r>
          </a:p>
          <a:p>
            <a:pPr lvl="1"/>
            <a:r>
              <a:rPr lang="en-US" dirty="0">
                <a:sym typeface="Wingdings" panose="05000000000000000000" pitchFamily="2" charset="2"/>
              </a:rPr>
              <a:t> Easy to use</a:t>
            </a:r>
          </a:p>
          <a:p>
            <a:pPr lvl="1"/>
            <a:r>
              <a:rPr lang="en-US" dirty="0">
                <a:sym typeface="Wingdings" panose="05000000000000000000" pitchFamily="2" charset="2"/>
              </a:rPr>
              <a:t> Easy to configure (also programmatically</a:t>
            </a:r>
          </a:p>
          <a:p>
            <a:pPr lvl="1"/>
            <a:r>
              <a:rPr lang="en-US" dirty="0">
                <a:sym typeface="Wingdings" panose="05000000000000000000" pitchFamily="2" charset="2"/>
              </a:rPr>
              <a:t> PaaS</a:t>
            </a:r>
          </a:p>
          <a:p>
            <a:pPr lvl="1"/>
            <a:r>
              <a:rPr lang="en-US" dirty="0">
                <a:sym typeface="Wingdings" panose="05000000000000000000" pitchFamily="2" charset="2"/>
              </a:rPr>
              <a:t> Pay what you need (per execution)</a:t>
            </a:r>
          </a:p>
          <a:p>
            <a:pPr lvl="1"/>
            <a:r>
              <a:rPr lang="en-US" dirty="0">
                <a:sym typeface="Wingdings" panose="05000000000000000000" pitchFamily="2" charset="2"/>
              </a:rPr>
              <a:t> Limited functionality</a:t>
            </a:r>
          </a:p>
          <a:p>
            <a:endParaRPr lang="de-AT" dirty="0"/>
          </a:p>
          <a:p>
            <a:pPr lvl="1"/>
            <a:endParaRPr lang="de-AT" dirty="0"/>
          </a:p>
        </p:txBody>
      </p:sp>
      <p:sp>
        <p:nvSpPr>
          <p:cNvPr id="4" name="Text Placeholder 3">
            <a:extLst>
              <a:ext uri="{FF2B5EF4-FFF2-40B4-BE49-F238E27FC236}">
                <a16:creationId xmlns:a16="http://schemas.microsoft.com/office/drawing/2014/main" id="{24D37205-919D-4A17-9E48-2FEFB0342D90}"/>
              </a:ext>
            </a:extLst>
          </p:cNvPr>
          <p:cNvSpPr>
            <a:spLocks noGrp="1"/>
          </p:cNvSpPr>
          <p:nvPr>
            <p:ph type="body" sz="quarter" idx="23"/>
          </p:nvPr>
        </p:nvSpPr>
        <p:spPr/>
        <p:txBody>
          <a:bodyPr/>
          <a:lstStyle/>
          <a:p>
            <a:r>
              <a:rPr lang="de-AT" dirty="0"/>
              <a:t>See also </a:t>
            </a:r>
            <a:r>
              <a:rPr lang="de-AT" dirty="0">
                <a:hlinkClick r:id="rId2"/>
              </a:rPr>
              <a:t>https://docs.microsoft.com/en-us/azure/azure-functions/functions-proxies</a:t>
            </a:r>
            <a:endParaRPr lang="de-AT" dirty="0"/>
          </a:p>
        </p:txBody>
      </p:sp>
    </p:spTree>
    <p:extLst>
      <p:ext uri="{BB962C8B-B14F-4D97-AF65-F5344CB8AC3E}">
        <p14:creationId xmlns:p14="http://schemas.microsoft.com/office/powerpoint/2010/main" val="2145632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87F9-8CEB-4D29-BC6D-2399695D177C}"/>
              </a:ext>
            </a:extLst>
          </p:cNvPr>
          <p:cNvSpPr>
            <a:spLocks noGrp="1"/>
          </p:cNvSpPr>
          <p:nvPr>
            <p:ph type="title"/>
          </p:nvPr>
        </p:nvSpPr>
        <p:spPr/>
        <p:txBody>
          <a:bodyPr/>
          <a:lstStyle/>
          <a:p>
            <a:r>
              <a:rPr lang="de-AT" dirty="0" err="1"/>
              <a:t>Functions</a:t>
            </a:r>
            <a:r>
              <a:rPr lang="de-AT" dirty="0"/>
              <a:t> Proxy</a:t>
            </a:r>
          </a:p>
        </p:txBody>
      </p:sp>
      <p:sp>
        <p:nvSpPr>
          <p:cNvPr id="3" name="Content Placeholder 2">
            <a:extLst>
              <a:ext uri="{FF2B5EF4-FFF2-40B4-BE49-F238E27FC236}">
                <a16:creationId xmlns:a16="http://schemas.microsoft.com/office/drawing/2014/main" id="{BC12DB00-5D24-47AF-8261-1BC3716B4E51}"/>
              </a:ext>
            </a:extLst>
          </p:cNvPr>
          <p:cNvSpPr>
            <a:spLocks noGrp="1"/>
          </p:cNvSpPr>
          <p:nvPr>
            <p:ph sz="quarter" idx="22"/>
          </p:nvPr>
        </p:nvSpPr>
        <p:spPr/>
        <p:txBody>
          <a:bodyPr/>
          <a:lstStyle/>
          <a:p>
            <a:r>
              <a:rPr lang="de-AT" sz="1000" noProof="1"/>
              <a:t>{</a:t>
            </a:r>
          </a:p>
          <a:p>
            <a:r>
              <a:rPr lang="de-AT" sz="1000" noProof="1"/>
              <a:t>    "$schema": "http://json.schemastore.org/proxies",</a:t>
            </a:r>
          </a:p>
          <a:p>
            <a:r>
              <a:rPr lang="de-AT" sz="1000" noProof="1"/>
              <a:t>    "proxies": {</a:t>
            </a:r>
          </a:p>
          <a:p>
            <a:r>
              <a:rPr lang="de-AT" sz="1000" noProof="1"/>
              <a:t>        "CRM": {</a:t>
            </a:r>
          </a:p>
          <a:p>
            <a:r>
              <a:rPr lang="de-AT" sz="1000" noProof="1"/>
              <a:t>            "matchCondition": {</a:t>
            </a:r>
          </a:p>
          <a:p>
            <a:r>
              <a:rPr lang="de-AT" sz="1000" noProof="1"/>
              <a:t>                "route": "/crm/{*restOfPath}"</a:t>
            </a:r>
          </a:p>
          <a:p>
            <a:r>
              <a:rPr lang="de-AT" sz="1000" noProof="1"/>
              <a:t>            },</a:t>
            </a:r>
          </a:p>
          <a:p>
            <a:r>
              <a:rPr lang="de-AT" sz="1000" noProof="1"/>
              <a:t>            "backendUri": </a:t>
            </a:r>
          </a:p>
          <a:p>
            <a:r>
              <a:rPr lang="de-AT" sz="1000" noProof="1"/>
              <a:t>              "https://app-gateway-crm.azurewebsites.net/{restOfPath}",</a:t>
            </a:r>
          </a:p>
          <a:p>
            <a:r>
              <a:rPr lang="de-AT" sz="1000" noProof="1"/>
              <a:t>            "requestOverrides": {</a:t>
            </a:r>
          </a:p>
          <a:p>
            <a:r>
              <a:rPr lang="de-AT" sz="1000" noProof="1"/>
              <a:t>                "backend.request.headers.X-API-KEY": "my-api-key"</a:t>
            </a:r>
          </a:p>
          <a:p>
            <a:r>
              <a:rPr lang="de-AT" sz="1000" noProof="1"/>
              <a:t>            }</a:t>
            </a:r>
          </a:p>
          <a:p>
            <a:r>
              <a:rPr lang="de-AT" sz="1000" noProof="1"/>
              <a:t>        },</a:t>
            </a:r>
          </a:p>
          <a:p>
            <a:r>
              <a:rPr lang="de-AT" sz="1000" noProof="1"/>
              <a:t>        "HR - Get Employee": {</a:t>
            </a:r>
          </a:p>
          <a:p>
            <a:r>
              <a:rPr lang="de-AT" sz="1000" noProof="1"/>
              <a:t>            "matchCondition": {</a:t>
            </a:r>
          </a:p>
          <a:p>
            <a:r>
              <a:rPr lang="de-AT" sz="1000" noProof="1"/>
              <a:t>                "route": "/hr/employees/{eid}",</a:t>
            </a:r>
          </a:p>
          <a:p>
            <a:r>
              <a:rPr lang="de-AT" sz="1000" noProof="1"/>
              <a:t>                "methods": [</a:t>
            </a:r>
          </a:p>
          <a:p>
            <a:r>
              <a:rPr lang="de-AT" sz="1000" noProof="1"/>
              <a:t>                    "GET"</a:t>
            </a:r>
          </a:p>
          <a:p>
            <a:r>
              <a:rPr lang="de-AT" sz="1000" noProof="1"/>
              <a:t>                ]</a:t>
            </a:r>
          </a:p>
          <a:p>
            <a:r>
              <a:rPr lang="de-AT" sz="1000" noProof="1"/>
              <a:t>            },</a:t>
            </a:r>
          </a:p>
          <a:p>
            <a:r>
              <a:rPr lang="de-AT" sz="1000" noProof="1"/>
              <a:t>            "backendUri": </a:t>
            </a:r>
          </a:p>
          <a:p>
            <a:r>
              <a:rPr lang="de-AT" sz="1000" noProof="1"/>
              <a:t>              "https://app-gateway-hr.azurewebsites.net/findEmp",</a:t>
            </a:r>
          </a:p>
          <a:p>
            <a:r>
              <a:rPr lang="de-AT" sz="1000" noProof="1"/>
              <a:t>            "requestOverrides": {</a:t>
            </a:r>
          </a:p>
          <a:p>
            <a:r>
              <a:rPr lang="de-AT" sz="1000" noProof="1"/>
              <a:t>                "backend.request.method": "post",</a:t>
            </a:r>
          </a:p>
          <a:p>
            <a:r>
              <a:rPr lang="de-AT" sz="1000" noProof="1"/>
              <a:t>                "backend.request.querystring.eid": "{eid}"</a:t>
            </a:r>
          </a:p>
          <a:p>
            <a:r>
              <a:rPr lang="de-AT" sz="1000" noProof="1"/>
              <a:t>            }</a:t>
            </a:r>
          </a:p>
          <a:p>
            <a:r>
              <a:rPr lang="de-AT" sz="1000" noProof="1"/>
              <a:t>        }</a:t>
            </a:r>
          </a:p>
          <a:p>
            <a:r>
              <a:rPr lang="de-AT" sz="1000" noProof="1"/>
              <a:t>    }</a:t>
            </a:r>
          </a:p>
          <a:p>
            <a:r>
              <a:rPr lang="de-AT" sz="1000" noProof="1"/>
              <a:t>}</a:t>
            </a:r>
          </a:p>
        </p:txBody>
      </p:sp>
      <p:sp>
        <p:nvSpPr>
          <p:cNvPr id="4" name="Text Placeholder 3">
            <a:extLst>
              <a:ext uri="{FF2B5EF4-FFF2-40B4-BE49-F238E27FC236}">
                <a16:creationId xmlns:a16="http://schemas.microsoft.com/office/drawing/2014/main" id="{0816B835-4202-4D5D-A204-FF364C4164A0}"/>
              </a:ext>
            </a:extLst>
          </p:cNvPr>
          <p:cNvSpPr>
            <a:spLocks noGrp="1"/>
          </p:cNvSpPr>
          <p:nvPr>
            <p:ph type="body" sz="quarter" idx="23"/>
          </p:nvPr>
        </p:nvSpPr>
        <p:spPr/>
        <p:txBody>
          <a:bodyPr/>
          <a:lstStyle/>
          <a:p>
            <a:endParaRPr lang="de-AT"/>
          </a:p>
        </p:txBody>
      </p:sp>
      <p:sp>
        <p:nvSpPr>
          <p:cNvPr id="5" name="Text Placeholder 4">
            <a:extLst>
              <a:ext uri="{FF2B5EF4-FFF2-40B4-BE49-F238E27FC236}">
                <a16:creationId xmlns:a16="http://schemas.microsoft.com/office/drawing/2014/main" id="{41AE82CA-9074-4385-AC56-BA567F3727A2}"/>
              </a:ext>
            </a:extLst>
          </p:cNvPr>
          <p:cNvSpPr>
            <a:spLocks noGrp="1"/>
          </p:cNvSpPr>
          <p:nvPr>
            <p:ph type="body" sz="quarter" idx="24"/>
          </p:nvPr>
        </p:nvSpPr>
        <p:spPr/>
        <p:txBody>
          <a:bodyPr/>
          <a:lstStyle/>
          <a:p>
            <a:endParaRPr lang="de-AT"/>
          </a:p>
        </p:txBody>
      </p:sp>
      <p:sp>
        <p:nvSpPr>
          <p:cNvPr id="6" name="Text Placeholder 5">
            <a:extLst>
              <a:ext uri="{FF2B5EF4-FFF2-40B4-BE49-F238E27FC236}">
                <a16:creationId xmlns:a16="http://schemas.microsoft.com/office/drawing/2014/main" id="{CFACA379-A91C-4D15-8EED-BC47E0545C2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930449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E5783D-6B26-431D-A59C-26FC8D6B1ACB}"/>
              </a:ext>
            </a:extLst>
          </p:cNvPr>
          <p:cNvSpPr>
            <a:spLocks noGrp="1"/>
          </p:cNvSpPr>
          <p:nvPr>
            <p:ph type="body" sz="quarter" idx="16"/>
          </p:nvPr>
        </p:nvSpPr>
        <p:spPr/>
        <p:txBody>
          <a:bodyPr/>
          <a:lstStyle/>
          <a:p>
            <a:r>
              <a:rPr lang="de-AT" dirty="0" err="1"/>
              <a:t>Functions</a:t>
            </a:r>
            <a:r>
              <a:rPr lang="de-AT" dirty="0"/>
              <a:t> Proxy</a:t>
            </a:r>
          </a:p>
        </p:txBody>
      </p:sp>
      <p:sp>
        <p:nvSpPr>
          <p:cNvPr id="3" name="Text Placeholder 2">
            <a:extLst>
              <a:ext uri="{FF2B5EF4-FFF2-40B4-BE49-F238E27FC236}">
                <a16:creationId xmlns:a16="http://schemas.microsoft.com/office/drawing/2014/main" id="{862D2942-AB9B-42C1-BDEF-ADA241E5C847}"/>
              </a:ext>
            </a:extLst>
          </p:cNvPr>
          <p:cNvSpPr>
            <a:spLocks noGrp="1"/>
          </p:cNvSpPr>
          <p:nvPr>
            <p:ph type="body" sz="quarter" idx="24"/>
          </p:nvPr>
        </p:nvSpPr>
        <p:spPr/>
        <p:txBody>
          <a:bodyPr/>
          <a:lstStyle/>
          <a:p>
            <a:r>
              <a:rPr lang="de-AT" dirty="0"/>
              <a:t>Portal </a:t>
            </a:r>
            <a:r>
              <a:rPr lang="de-AT" dirty="0" err="1"/>
              <a:t>configuration</a:t>
            </a:r>
            <a:endParaRPr lang="de-AT" dirty="0"/>
          </a:p>
          <a:p>
            <a:r>
              <a:rPr lang="de-AT" dirty="0" err="1"/>
              <a:t>Advanced</a:t>
            </a:r>
            <a:r>
              <a:rPr lang="de-AT" dirty="0"/>
              <a:t> </a:t>
            </a:r>
            <a:r>
              <a:rPr lang="de-AT" dirty="0" err="1"/>
              <a:t>configuration</a:t>
            </a:r>
            <a:endParaRPr lang="de-AT" dirty="0"/>
          </a:p>
          <a:p>
            <a:pPr lvl="1"/>
            <a:r>
              <a:rPr lang="de-AT" dirty="0"/>
              <a:t>In Code</a:t>
            </a:r>
          </a:p>
        </p:txBody>
      </p:sp>
      <p:sp>
        <p:nvSpPr>
          <p:cNvPr id="4" name="Text Placeholder 3">
            <a:extLst>
              <a:ext uri="{FF2B5EF4-FFF2-40B4-BE49-F238E27FC236}">
                <a16:creationId xmlns:a16="http://schemas.microsoft.com/office/drawing/2014/main" id="{483E1A20-0853-4255-9BAB-3A2438BE9C8F}"/>
              </a:ext>
            </a:extLst>
          </p:cNvPr>
          <p:cNvSpPr>
            <a:spLocks noGrp="1"/>
          </p:cNvSpPr>
          <p:nvPr>
            <p:ph type="body" sz="quarter" idx="25"/>
          </p:nvPr>
        </p:nvSpPr>
        <p:spPr/>
        <p:txBody>
          <a:bodyPr/>
          <a:lstStyle/>
          <a:p>
            <a:endParaRPr lang="de-AT"/>
          </a:p>
        </p:txBody>
      </p:sp>
      <p:sp>
        <p:nvSpPr>
          <p:cNvPr id="5" name="Text Placeholder 4">
            <a:extLst>
              <a:ext uri="{FF2B5EF4-FFF2-40B4-BE49-F238E27FC236}">
                <a16:creationId xmlns:a16="http://schemas.microsoft.com/office/drawing/2014/main" id="{CFF094B7-8ADD-47B7-B03F-88B523A2A35F}"/>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304329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F3E0-8C30-48A2-A902-A13F86A78582}"/>
              </a:ext>
            </a:extLst>
          </p:cNvPr>
          <p:cNvSpPr>
            <a:spLocks noGrp="1"/>
          </p:cNvSpPr>
          <p:nvPr>
            <p:ph type="title"/>
          </p:nvPr>
        </p:nvSpPr>
        <p:spPr/>
        <p:txBody>
          <a:bodyPr/>
          <a:lstStyle/>
          <a:p>
            <a:r>
              <a:rPr lang="de-AT" dirty="0"/>
              <a:t>Summary</a:t>
            </a:r>
          </a:p>
        </p:txBody>
      </p:sp>
      <p:sp>
        <p:nvSpPr>
          <p:cNvPr id="3" name="Text Placeholder 2">
            <a:extLst>
              <a:ext uri="{FF2B5EF4-FFF2-40B4-BE49-F238E27FC236}">
                <a16:creationId xmlns:a16="http://schemas.microsoft.com/office/drawing/2014/main" id="{068EDFC6-8894-4AAD-B091-2E97D19BD9C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650602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57A5-E7CF-4BB5-A3A8-16B650544B91}"/>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05C51DA5-0967-4B84-9E0B-5FB4627B30FA}"/>
              </a:ext>
            </a:extLst>
          </p:cNvPr>
          <p:cNvSpPr>
            <a:spLocks noGrp="1"/>
          </p:cNvSpPr>
          <p:nvPr>
            <p:ph sz="quarter" idx="12"/>
          </p:nvPr>
        </p:nvSpPr>
        <p:spPr/>
        <p:txBody>
          <a:bodyPr/>
          <a:lstStyle/>
          <a:p>
            <a:r>
              <a:rPr lang="en-US"/>
              <a:t>Inevitable in non-trivial microservice environments</a:t>
            </a:r>
          </a:p>
          <a:p>
            <a:pPr>
              <a:spcBef>
                <a:spcPts val="600"/>
              </a:spcBef>
            </a:pPr>
            <a:r>
              <a:rPr lang="en-US"/>
              <a:t>More than just a reverse proxy</a:t>
            </a:r>
          </a:p>
          <a:p>
            <a:pPr lvl="1"/>
            <a:r>
              <a:rPr lang="en-US"/>
              <a:t>E.g. protocol translation</a:t>
            </a:r>
          </a:p>
          <a:p>
            <a:pPr>
              <a:spcBef>
                <a:spcPts val="600"/>
              </a:spcBef>
            </a:pPr>
            <a:r>
              <a:rPr lang="en-US"/>
              <a:t>Dynamic configuration</a:t>
            </a:r>
          </a:p>
          <a:p>
            <a:pPr lvl="1"/>
            <a:r>
              <a:rPr lang="en-US"/>
              <a:t>Reflect changes in microservices environment</a:t>
            </a:r>
          </a:p>
          <a:p>
            <a:pPr>
              <a:spcBef>
                <a:spcPts val="600"/>
              </a:spcBef>
            </a:pPr>
            <a:r>
              <a:rPr lang="en-US"/>
              <a:t>Can be combined with DNS-based traffic manager</a:t>
            </a:r>
          </a:p>
          <a:p>
            <a:pPr lvl="1"/>
            <a:r>
              <a:rPr lang="en-US"/>
              <a:t>For cross-datacenter distribution</a:t>
            </a:r>
          </a:p>
          <a:p>
            <a:pPr>
              <a:spcBef>
                <a:spcPts val="600"/>
              </a:spcBef>
            </a:pPr>
            <a:r>
              <a:rPr lang="en-US"/>
              <a:t>Critical component</a:t>
            </a:r>
          </a:p>
          <a:p>
            <a:pPr lvl="1"/>
            <a:r>
              <a:rPr lang="en-US"/>
              <a:t>Must be highly available</a:t>
            </a:r>
          </a:p>
          <a:p>
            <a:pPr lvl="1"/>
            <a:r>
              <a:rPr lang="en-US"/>
              <a:t>Performance matters</a:t>
            </a:r>
          </a:p>
          <a:p>
            <a:endParaRPr lang="en-US"/>
          </a:p>
        </p:txBody>
      </p:sp>
      <p:sp>
        <p:nvSpPr>
          <p:cNvPr id="4" name="Text Placeholder 3">
            <a:extLst>
              <a:ext uri="{FF2B5EF4-FFF2-40B4-BE49-F238E27FC236}">
                <a16:creationId xmlns:a16="http://schemas.microsoft.com/office/drawing/2014/main" id="{B2642156-3F60-4D5A-883C-6FDEA3D8D649}"/>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160216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Time cockpit eLearning Library</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F3E0-8C30-48A2-A902-A13F86A78582}"/>
              </a:ext>
            </a:extLst>
          </p:cNvPr>
          <p:cNvSpPr>
            <a:spLocks noGrp="1"/>
          </p:cNvSpPr>
          <p:nvPr>
            <p:ph type="title"/>
          </p:nvPr>
        </p:nvSpPr>
        <p:spPr/>
        <p:txBody>
          <a:bodyPr/>
          <a:lstStyle/>
          <a:p>
            <a:r>
              <a:rPr lang="de-AT" dirty="0" err="1"/>
              <a:t>Why</a:t>
            </a:r>
            <a:r>
              <a:rPr lang="de-AT" dirty="0"/>
              <a:t>?</a:t>
            </a:r>
          </a:p>
        </p:txBody>
      </p:sp>
      <p:sp>
        <p:nvSpPr>
          <p:cNvPr id="3" name="Text Placeholder 2">
            <a:extLst>
              <a:ext uri="{FF2B5EF4-FFF2-40B4-BE49-F238E27FC236}">
                <a16:creationId xmlns:a16="http://schemas.microsoft.com/office/drawing/2014/main" id="{068EDFC6-8894-4AAD-B091-2E97D19BD9C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029825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22"/>
          </p:nvPr>
        </p:nvPicPr>
        <p:blipFill>
          <a:blip r:embed="rId2"/>
          <a:stretch>
            <a:fillRect/>
          </a:stretch>
        </p:blipFill>
        <p:spPr>
          <a:xfrm>
            <a:off x="468313" y="967422"/>
            <a:ext cx="8207375" cy="2705419"/>
          </a:xfrm>
          <a:prstGeom prst="rect">
            <a:avLst/>
          </a:prstGeom>
        </p:spPr>
      </p:pic>
      <p:sp>
        <p:nvSpPr>
          <p:cNvPr id="3" name="Text Placeholder 2"/>
          <p:cNvSpPr>
            <a:spLocks noGrp="1"/>
          </p:cNvSpPr>
          <p:nvPr>
            <p:ph type="body" sz="quarter" idx="23"/>
          </p:nvPr>
        </p:nvSpPr>
        <p:spPr/>
        <p:txBody>
          <a:bodyPr/>
          <a:lstStyle/>
          <a:p>
            <a:endParaRPr lang="en-US" dirty="0"/>
          </a:p>
        </p:txBody>
      </p:sp>
      <p:sp>
        <p:nvSpPr>
          <p:cNvPr id="4" name="Title 3"/>
          <p:cNvSpPr>
            <a:spLocks noGrp="1"/>
          </p:cNvSpPr>
          <p:nvPr>
            <p:ph type="title"/>
          </p:nvPr>
        </p:nvSpPr>
        <p:spPr/>
        <p:txBody>
          <a:bodyPr/>
          <a:lstStyle/>
          <a:p>
            <a:r>
              <a:rPr lang="en-US" dirty="0"/>
              <a:t>Microservices are currently hot!</a:t>
            </a:r>
          </a:p>
        </p:txBody>
      </p:sp>
      <p:sp>
        <p:nvSpPr>
          <p:cNvPr id="5" name="Text Placeholder 4"/>
          <p:cNvSpPr>
            <a:spLocks noGrp="1"/>
          </p:cNvSpPr>
          <p:nvPr>
            <p:ph type="body" sz="quarter" idx="25"/>
          </p:nvPr>
        </p:nvSpPr>
        <p:spPr/>
        <p:txBody>
          <a:bodyPr/>
          <a:lstStyle/>
          <a:p>
            <a:r>
              <a:rPr lang="en-US" dirty="0"/>
              <a:t>Source: </a:t>
            </a:r>
            <a:r>
              <a:rPr lang="en-US" dirty="0">
                <a:hlinkClick r:id="rId3"/>
              </a:rPr>
              <a:t>https://www.google.com/trends/explore?q=Microservices</a:t>
            </a:r>
            <a:r>
              <a:rPr lang="en-US" dirty="0"/>
              <a:t>, 2016-10-03</a:t>
            </a:r>
          </a:p>
        </p:txBody>
      </p:sp>
    </p:spTree>
    <p:extLst>
      <p:ext uri="{BB962C8B-B14F-4D97-AF65-F5344CB8AC3E}">
        <p14:creationId xmlns:p14="http://schemas.microsoft.com/office/powerpoint/2010/main" val="344247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Microservices?</a:t>
            </a:r>
          </a:p>
        </p:txBody>
      </p:sp>
      <p:sp>
        <p:nvSpPr>
          <p:cNvPr id="5" name="Content Placeholder 4"/>
          <p:cNvSpPr>
            <a:spLocks noGrp="1"/>
          </p:cNvSpPr>
          <p:nvPr>
            <p:ph sz="quarter" idx="12"/>
          </p:nvPr>
        </p:nvSpPr>
        <p:spPr/>
        <p:txBody>
          <a:bodyPr/>
          <a:lstStyle/>
          <a:p>
            <a:r>
              <a:rPr lang="en-US" dirty="0"/>
              <a:t>Small, autonomous services working together</a:t>
            </a:r>
          </a:p>
          <a:p>
            <a:r>
              <a:rPr lang="en-US" dirty="0"/>
              <a:t>Autonomous = deploy changes without affecting others</a:t>
            </a:r>
          </a:p>
          <a:p>
            <a:pPr lvl="1"/>
            <a:r>
              <a:rPr lang="en-US" dirty="0"/>
              <a:t>Technology- and platform-agnostic APIs</a:t>
            </a:r>
          </a:p>
          <a:p>
            <a:pPr lvl="1"/>
            <a:r>
              <a:rPr lang="en-US" dirty="0"/>
              <a:t>E.g. RESTful Web APIs, Queues, Topics/Subscriptions, Events, Webhooks, etc.</a:t>
            </a:r>
          </a:p>
          <a:p>
            <a:pPr lvl="1"/>
            <a:r>
              <a:rPr lang="en-US" dirty="0"/>
              <a:t>E.g. </a:t>
            </a:r>
            <a:r>
              <a:rPr lang="en-US" dirty="0">
                <a:hlinkClick r:id="rId2"/>
              </a:rPr>
              <a:t>HTTP/REST</a:t>
            </a:r>
            <a:r>
              <a:rPr lang="en-US" dirty="0"/>
              <a:t>, </a:t>
            </a:r>
            <a:r>
              <a:rPr lang="en-US" dirty="0">
                <a:hlinkClick r:id="rId3"/>
              </a:rPr>
              <a:t>OData</a:t>
            </a:r>
            <a:r>
              <a:rPr lang="en-US" dirty="0"/>
              <a:t>, </a:t>
            </a:r>
            <a:r>
              <a:rPr lang="en-US" dirty="0" err="1">
                <a:hlinkClick r:id="rId4"/>
              </a:rPr>
              <a:t>GraphQL</a:t>
            </a:r>
            <a:r>
              <a:rPr lang="en-US" dirty="0"/>
              <a:t>, </a:t>
            </a:r>
            <a:r>
              <a:rPr lang="en-US" dirty="0">
                <a:hlinkClick r:id="rId5"/>
              </a:rPr>
              <a:t>OpenID Connect</a:t>
            </a:r>
            <a:endParaRPr lang="en-US" dirty="0"/>
          </a:p>
          <a:p>
            <a:endParaRPr lang="en-US" dirty="0"/>
          </a:p>
        </p:txBody>
      </p:sp>
      <p:sp>
        <p:nvSpPr>
          <p:cNvPr id="6" name="Text Placeholder 5"/>
          <p:cNvSpPr>
            <a:spLocks noGrp="1"/>
          </p:cNvSpPr>
          <p:nvPr>
            <p:ph type="body" sz="quarter" idx="23"/>
          </p:nvPr>
        </p:nvSpPr>
        <p:spPr/>
        <p:txBody>
          <a:bodyPr/>
          <a:lstStyle/>
          <a:p>
            <a:r>
              <a:rPr lang="en-US" dirty="0"/>
              <a:t>See also </a:t>
            </a:r>
            <a:r>
              <a:rPr lang="en-US" dirty="0">
                <a:hlinkClick r:id="rId6"/>
              </a:rPr>
              <a:t>https://en.wikipedia.org/wiki/Microservices</a:t>
            </a:r>
            <a:endParaRPr lang="en-US" dirty="0"/>
          </a:p>
        </p:txBody>
      </p:sp>
    </p:spTree>
    <p:extLst>
      <p:ext uri="{BB962C8B-B14F-4D97-AF65-F5344CB8AC3E}">
        <p14:creationId xmlns:p14="http://schemas.microsoft.com/office/powerpoint/2010/main" val="1741229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 Placeholder 91">
            <a:extLst>
              <a:ext uri="{FF2B5EF4-FFF2-40B4-BE49-F238E27FC236}">
                <a16:creationId xmlns:a16="http://schemas.microsoft.com/office/drawing/2014/main" id="{971E5302-B1CE-4C74-9DF5-5607E95B49BF}"/>
              </a:ext>
            </a:extLst>
          </p:cNvPr>
          <p:cNvSpPr>
            <a:spLocks noGrp="1"/>
          </p:cNvSpPr>
          <p:nvPr>
            <p:ph type="body" sz="quarter" idx="23"/>
          </p:nvPr>
        </p:nvSpPr>
        <p:spPr/>
        <p:txBody>
          <a:bodyPr/>
          <a:lstStyle/>
          <a:p>
            <a:endParaRPr lang="de-AT"/>
          </a:p>
        </p:txBody>
      </p:sp>
      <p:sp>
        <p:nvSpPr>
          <p:cNvPr id="5" name="Title 4">
            <a:extLst>
              <a:ext uri="{FF2B5EF4-FFF2-40B4-BE49-F238E27FC236}">
                <a16:creationId xmlns:a16="http://schemas.microsoft.com/office/drawing/2014/main" id="{517BAC59-DE01-4D48-80F5-19CF9C84BA17}"/>
              </a:ext>
            </a:extLst>
          </p:cNvPr>
          <p:cNvSpPr>
            <a:spLocks noGrp="1"/>
          </p:cNvSpPr>
          <p:nvPr>
            <p:ph type="title"/>
          </p:nvPr>
        </p:nvSpPr>
        <p:spPr/>
        <p:txBody>
          <a:bodyPr/>
          <a:lstStyle/>
          <a:p>
            <a:r>
              <a:rPr lang="de-AT" dirty="0"/>
              <a:t>Monolith </a:t>
            </a:r>
            <a:r>
              <a:rPr lang="de-AT" dirty="0" err="1"/>
              <a:t>to</a:t>
            </a:r>
            <a:r>
              <a:rPr lang="de-AT" dirty="0"/>
              <a:t> Microservices</a:t>
            </a:r>
          </a:p>
        </p:txBody>
      </p:sp>
      <p:sp>
        <p:nvSpPr>
          <p:cNvPr id="93" name="Text Placeholder 92">
            <a:extLst>
              <a:ext uri="{FF2B5EF4-FFF2-40B4-BE49-F238E27FC236}">
                <a16:creationId xmlns:a16="http://schemas.microsoft.com/office/drawing/2014/main" id="{50BBE609-5CAB-49AA-8F2B-B82F078745AC}"/>
              </a:ext>
            </a:extLst>
          </p:cNvPr>
          <p:cNvSpPr>
            <a:spLocks noGrp="1"/>
          </p:cNvSpPr>
          <p:nvPr>
            <p:ph type="body" sz="quarter" idx="25"/>
          </p:nvPr>
        </p:nvSpPr>
        <p:spPr/>
        <p:txBody>
          <a:bodyPr/>
          <a:lstStyle/>
          <a:p>
            <a:endParaRPr lang="de-AT"/>
          </a:p>
        </p:txBody>
      </p:sp>
      <p:grpSp>
        <p:nvGrpSpPr>
          <p:cNvPr id="94" name="Group 93">
            <a:extLst>
              <a:ext uri="{FF2B5EF4-FFF2-40B4-BE49-F238E27FC236}">
                <a16:creationId xmlns:a16="http://schemas.microsoft.com/office/drawing/2014/main" id="{5FFEDB60-54E2-4CD4-AE38-CDB6A02A178B}"/>
              </a:ext>
            </a:extLst>
          </p:cNvPr>
          <p:cNvGrpSpPr/>
          <p:nvPr/>
        </p:nvGrpSpPr>
        <p:grpSpPr>
          <a:xfrm>
            <a:off x="343866" y="801357"/>
            <a:ext cx="2580806" cy="2420182"/>
            <a:chOff x="343866" y="801357"/>
            <a:chExt cx="2580806" cy="2420182"/>
          </a:xfrm>
        </p:grpSpPr>
        <p:sp>
          <p:nvSpPr>
            <p:cNvPr id="13" name="Pentagon 12">
              <a:extLst>
                <a:ext uri="{FF2B5EF4-FFF2-40B4-BE49-F238E27FC236}">
                  <a16:creationId xmlns:a16="http://schemas.microsoft.com/office/drawing/2014/main" id="{56CEA0A5-AA08-41C7-9810-4F607FA30079}"/>
                </a:ext>
              </a:extLst>
            </p:cNvPr>
            <p:cNvSpPr/>
            <p:nvPr/>
          </p:nvSpPr>
          <p:spPr>
            <a:xfrm>
              <a:off x="343866" y="801357"/>
              <a:ext cx="2580806" cy="2420182"/>
            </a:xfrm>
            <a:prstGeom prst="pentag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AT" dirty="0"/>
                <a:t>ERP</a:t>
              </a:r>
            </a:p>
          </p:txBody>
        </p:sp>
        <p:sp>
          <p:nvSpPr>
            <p:cNvPr id="7" name="Pentagon 6">
              <a:extLst>
                <a:ext uri="{FF2B5EF4-FFF2-40B4-BE49-F238E27FC236}">
                  <a16:creationId xmlns:a16="http://schemas.microsoft.com/office/drawing/2014/main" id="{EB67C5CD-B5E4-43D4-9AFB-426B27923EEA}"/>
                </a:ext>
              </a:extLst>
            </p:cNvPr>
            <p:cNvSpPr/>
            <p:nvPr/>
          </p:nvSpPr>
          <p:spPr>
            <a:xfrm>
              <a:off x="734169" y="1233405"/>
              <a:ext cx="1800200" cy="1656184"/>
            </a:xfrm>
            <a:prstGeom prst="pentag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dirty="0"/>
                <a:t>ERP</a:t>
              </a:r>
            </a:p>
          </p:txBody>
        </p:sp>
        <p:sp>
          <p:nvSpPr>
            <p:cNvPr id="8" name="TextBox 7">
              <a:extLst>
                <a:ext uri="{FF2B5EF4-FFF2-40B4-BE49-F238E27FC236}">
                  <a16:creationId xmlns:a16="http://schemas.microsoft.com/office/drawing/2014/main" id="{DCB62937-ACB7-4541-9705-CE5398EC8704}"/>
                </a:ext>
              </a:extLst>
            </p:cNvPr>
            <p:cNvSpPr txBox="1"/>
            <p:nvPr/>
          </p:nvSpPr>
          <p:spPr>
            <a:xfrm>
              <a:off x="1441748" y="1247652"/>
              <a:ext cx="385042" cy="276999"/>
            </a:xfrm>
            <a:prstGeom prst="rect">
              <a:avLst/>
            </a:prstGeom>
            <a:noFill/>
          </p:spPr>
          <p:txBody>
            <a:bodyPr wrap="none" rtlCol="0">
              <a:spAutoFit/>
            </a:bodyPr>
            <a:lstStyle/>
            <a:p>
              <a:pPr algn="ctr"/>
              <a:r>
                <a:rPr lang="de-AT" sz="1200" dirty="0"/>
                <a:t>HR</a:t>
              </a:r>
            </a:p>
          </p:txBody>
        </p:sp>
        <p:sp>
          <p:nvSpPr>
            <p:cNvPr id="9" name="TextBox 8">
              <a:extLst>
                <a:ext uri="{FF2B5EF4-FFF2-40B4-BE49-F238E27FC236}">
                  <a16:creationId xmlns:a16="http://schemas.microsoft.com/office/drawing/2014/main" id="{CE044C63-4E8E-4A77-A687-DC127F1BCF4B}"/>
                </a:ext>
              </a:extLst>
            </p:cNvPr>
            <p:cNvSpPr txBox="1"/>
            <p:nvPr/>
          </p:nvSpPr>
          <p:spPr>
            <a:xfrm>
              <a:off x="1634269" y="1722372"/>
              <a:ext cx="955711" cy="276999"/>
            </a:xfrm>
            <a:prstGeom prst="rect">
              <a:avLst/>
            </a:prstGeom>
            <a:noFill/>
          </p:spPr>
          <p:txBody>
            <a:bodyPr wrap="none" rtlCol="0">
              <a:spAutoFit/>
            </a:bodyPr>
            <a:lstStyle/>
            <a:p>
              <a:pPr algn="ctr"/>
              <a:r>
                <a:rPr lang="de-AT" sz="1200"/>
                <a:t>Accounting</a:t>
              </a:r>
              <a:endParaRPr lang="de-AT" sz="1200" dirty="0"/>
            </a:p>
          </p:txBody>
        </p:sp>
        <p:sp>
          <p:nvSpPr>
            <p:cNvPr id="10" name="TextBox 9">
              <a:extLst>
                <a:ext uri="{FF2B5EF4-FFF2-40B4-BE49-F238E27FC236}">
                  <a16:creationId xmlns:a16="http://schemas.microsoft.com/office/drawing/2014/main" id="{16BDCD73-EA96-4C9D-8090-E3B9B3F2B4E2}"/>
                </a:ext>
              </a:extLst>
            </p:cNvPr>
            <p:cNvSpPr txBox="1"/>
            <p:nvPr/>
          </p:nvSpPr>
          <p:spPr>
            <a:xfrm>
              <a:off x="1779609" y="2626837"/>
              <a:ext cx="508473" cy="276999"/>
            </a:xfrm>
            <a:prstGeom prst="rect">
              <a:avLst/>
            </a:prstGeom>
            <a:noFill/>
          </p:spPr>
          <p:txBody>
            <a:bodyPr wrap="none" rtlCol="0">
              <a:spAutoFit/>
            </a:bodyPr>
            <a:lstStyle/>
            <a:p>
              <a:pPr algn="ctr"/>
              <a:r>
                <a:rPr lang="de-AT" sz="1200" dirty="0"/>
                <a:t>CRM</a:t>
              </a:r>
            </a:p>
          </p:txBody>
        </p:sp>
        <p:sp>
          <p:nvSpPr>
            <p:cNvPr id="11" name="TextBox 10">
              <a:extLst>
                <a:ext uri="{FF2B5EF4-FFF2-40B4-BE49-F238E27FC236}">
                  <a16:creationId xmlns:a16="http://schemas.microsoft.com/office/drawing/2014/main" id="{FCA351F6-2481-44F0-A868-CEB0CDFB31C5}"/>
                </a:ext>
              </a:extLst>
            </p:cNvPr>
            <p:cNvSpPr txBox="1"/>
            <p:nvPr/>
          </p:nvSpPr>
          <p:spPr>
            <a:xfrm>
              <a:off x="1007462" y="2626837"/>
              <a:ext cx="498855" cy="276999"/>
            </a:xfrm>
            <a:prstGeom prst="rect">
              <a:avLst/>
            </a:prstGeom>
            <a:noFill/>
          </p:spPr>
          <p:txBody>
            <a:bodyPr wrap="none" rtlCol="0">
              <a:spAutoFit/>
            </a:bodyPr>
            <a:lstStyle/>
            <a:p>
              <a:pPr algn="ctr"/>
              <a:r>
                <a:rPr lang="de-AT" sz="1200" dirty="0"/>
                <a:t>SCM</a:t>
              </a:r>
            </a:p>
          </p:txBody>
        </p:sp>
        <p:sp>
          <p:nvSpPr>
            <p:cNvPr id="12" name="TextBox 11">
              <a:extLst>
                <a:ext uri="{FF2B5EF4-FFF2-40B4-BE49-F238E27FC236}">
                  <a16:creationId xmlns:a16="http://schemas.microsoft.com/office/drawing/2014/main" id="{5EF0D027-5264-423D-8952-9B1B5FC951A1}"/>
                </a:ext>
              </a:extLst>
            </p:cNvPr>
            <p:cNvSpPr txBox="1"/>
            <p:nvPr/>
          </p:nvSpPr>
          <p:spPr>
            <a:xfrm>
              <a:off x="766850" y="1722371"/>
              <a:ext cx="481222" cy="276999"/>
            </a:xfrm>
            <a:prstGeom prst="rect">
              <a:avLst/>
            </a:prstGeom>
            <a:noFill/>
          </p:spPr>
          <p:txBody>
            <a:bodyPr wrap="none" rtlCol="0">
              <a:spAutoFit/>
            </a:bodyPr>
            <a:lstStyle/>
            <a:p>
              <a:pPr algn="ctr"/>
              <a:r>
                <a:rPr lang="de-AT" sz="1200" dirty="0"/>
                <a:t>PLM</a:t>
              </a:r>
            </a:p>
          </p:txBody>
        </p:sp>
        <p:sp>
          <p:nvSpPr>
            <p:cNvPr id="14" name="TextBox 13">
              <a:extLst>
                <a:ext uri="{FF2B5EF4-FFF2-40B4-BE49-F238E27FC236}">
                  <a16:creationId xmlns:a16="http://schemas.microsoft.com/office/drawing/2014/main" id="{62253425-0D26-475C-8302-95223B81A74E}"/>
                </a:ext>
              </a:extLst>
            </p:cNvPr>
            <p:cNvSpPr txBox="1"/>
            <p:nvPr/>
          </p:nvSpPr>
          <p:spPr>
            <a:xfrm>
              <a:off x="524572" y="2272892"/>
              <a:ext cx="473206" cy="430887"/>
            </a:xfrm>
            <a:prstGeom prst="rect">
              <a:avLst/>
            </a:prstGeom>
            <a:noFill/>
          </p:spPr>
          <p:txBody>
            <a:bodyPr wrap="none" rtlCol="0">
              <a:spAutoFit/>
            </a:bodyPr>
            <a:lstStyle/>
            <a:p>
              <a:pPr algn="ctr"/>
              <a:r>
                <a:rPr lang="de-AT" sz="1050" dirty="0"/>
                <a:t>Web</a:t>
              </a:r>
              <a:br>
                <a:rPr lang="de-AT" sz="1050" dirty="0"/>
              </a:br>
              <a:r>
                <a:rPr lang="de-AT" sz="1050" dirty="0"/>
                <a:t>UI</a:t>
              </a:r>
            </a:p>
          </p:txBody>
        </p:sp>
        <p:sp>
          <p:nvSpPr>
            <p:cNvPr id="15" name="TextBox 14">
              <a:extLst>
                <a:ext uri="{FF2B5EF4-FFF2-40B4-BE49-F238E27FC236}">
                  <a16:creationId xmlns:a16="http://schemas.microsoft.com/office/drawing/2014/main" id="{0087F9BD-E6F8-432C-8C19-693E7317AA50}"/>
                </a:ext>
              </a:extLst>
            </p:cNvPr>
            <p:cNvSpPr txBox="1"/>
            <p:nvPr/>
          </p:nvSpPr>
          <p:spPr>
            <a:xfrm>
              <a:off x="856331" y="1163466"/>
              <a:ext cx="585417" cy="415498"/>
            </a:xfrm>
            <a:prstGeom prst="rect">
              <a:avLst/>
            </a:prstGeom>
            <a:noFill/>
          </p:spPr>
          <p:txBody>
            <a:bodyPr wrap="none" rtlCol="0">
              <a:spAutoFit/>
            </a:bodyPr>
            <a:lstStyle/>
            <a:p>
              <a:r>
                <a:rPr lang="de-AT" sz="1050" dirty="0"/>
                <a:t>   REST</a:t>
              </a:r>
              <a:br>
                <a:rPr lang="de-AT" sz="1050" dirty="0"/>
              </a:br>
              <a:r>
                <a:rPr lang="de-AT" sz="1050" dirty="0"/>
                <a:t>API</a:t>
              </a:r>
            </a:p>
          </p:txBody>
        </p:sp>
        <p:sp>
          <p:nvSpPr>
            <p:cNvPr id="16" name="TextBox 15">
              <a:extLst>
                <a:ext uri="{FF2B5EF4-FFF2-40B4-BE49-F238E27FC236}">
                  <a16:creationId xmlns:a16="http://schemas.microsoft.com/office/drawing/2014/main" id="{ACA1B1D4-B5A2-4F82-AB1D-6FA74F15BED9}"/>
                </a:ext>
              </a:extLst>
            </p:cNvPr>
            <p:cNvSpPr txBox="1"/>
            <p:nvPr/>
          </p:nvSpPr>
          <p:spPr>
            <a:xfrm>
              <a:off x="2030371" y="1313256"/>
              <a:ext cx="381836" cy="253916"/>
            </a:xfrm>
            <a:prstGeom prst="rect">
              <a:avLst/>
            </a:prstGeom>
            <a:noFill/>
          </p:spPr>
          <p:txBody>
            <a:bodyPr wrap="none" rtlCol="0">
              <a:spAutoFit/>
            </a:bodyPr>
            <a:lstStyle/>
            <a:p>
              <a:r>
                <a:rPr lang="de-AT" sz="1050" dirty="0"/>
                <a:t>EDI</a:t>
              </a:r>
            </a:p>
          </p:txBody>
        </p:sp>
        <p:sp>
          <p:nvSpPr>
            <p:cNvPr id="17" name="TextBox 16">
              <a:extLst>
                <a:ext uri="{FF2B5EF4-FFF2-40B4-BE49-F238E27FC236}">
                  <a16:creationId xmlns:a16="http://schemas.microsoft.com/office/drawing/2014/main" id="{320BB364-FEEA-45F1-9D51-FA9BEFEEC9AF}"/>
                </a:ext>
              </a:extLst>
            </p:cNvPr>
            <p:cNvSpPr txBox="1"/>
            <p:nvPr/>
          </p:nvSpPr>
          <p:spPr>
            <a:xfrm>
              <a:off x="2281670" y="2272743"/>
              <a:ext cx="486031" cy="253916"/>
            </a:xfrm>
            <a:prstGeom prst="rect">
              <a:avLst/>
            </a:prstGeom>
            <a:noFill/>
          </p:spPr>
          <p:txBody>
            <a:bodyPr wrap="none" rtlCol="0">
              <a:spAutoFit/>
            </a:bodyPr>
            <a:lstStyle/>
            <a:p>
              <a:pPr algn="ctr"/>
              <a:r>
                <a:rPr lang="de-AT" sz="1050" dirty="0"/>
                <a:t>Apps</a:t>
              </a:r>
            </a:p>
          </p:txBody>
        </p:sp>
      </p:grpSp>
      <p:grpSp>
        <p:nvGrpSpPr>
          <p:cNvPr id="95" name="Group 94">
            <a:extLst>
              <a:ext uri="{FF2B5EF4-FFF2-40B4-BE49-F238E27FC236}">
                <a16:creationId xmlns:a16="http://schemas.microsoft.com/office/drawing/2014/main" id="{E377E090-59E8-407C-8CB7-645057621937}"/>
              </a:ext>
            </a:extLst>
          </p:cNvPr>
          <p:cNvGrpSpPr/>
          <p:nvPr/>
        </p:nvGrpSpPr>
        <p:grpSpPr>
          <a:xfrm>
            <a:off x="4650430" y="860309"/>
            <a:ext cx="4176464" cy="2754528"/>
            <a:chOff x="4650430" y="860309"/>
            <a:chExt cx="4176464" cy="2754528"/>
          </a:xfrm>
        </p:grpSpPr>
        <p:sp>
          <p:nvSpPr>
            <p:cNvPr id="18" name="Cube 17">
              <a:extLst>
                <a:ext uri="{FF2B5EF4-FFF2-40B4-BE49-F238E27FC236}">
                  <a16:creationId xmlns:a16="http://schemas.microsoft.com/office/drawing/2014/main" id="{690C92B2-C0B1-4645-A317-0ADCDE5B255B}"/>
                </a:ext>
              </a:extLst>
            </p:cNvPr>
            <p:cNvSpPr/>
            <p:nvPr/>
          </p:nvSpPr>
          <p:spPr>
            <a:xfrm>
              <a:off x="6162598" y="860310"/>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HR</a:t>
              </a:r>
            </a:p>
          </p:txBody>
        </p:sp>
        <p:sp>
          <p:nvSpPr>
            <p:cNvPr id="19" name="Cube 18">
              <a:extLst>
                <a:ext uri="{FF2B5EF4-FFF2-40B4-BE49-F238E27FC236}">
                  <a16:creationId xmlns:a16="http://schemas.microsoft.com/office/drawing/2014/main" id="{B4E54F09-FD51-4B2E-85DE-09D40B7AC289}"/>
                </a:ext>
              </a:extLst>
            </p:cNvPr>
            <p:cNvSpPr/>
            <p:nvPr/>
          </p:nvSpPr>
          <p:spPr>
            <a:xfrm>
              <a:off x="6162598" y="1434506"/>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Accounting</a:t>
              </a:r>
            </a:p>
          </p:txBody>
        </p:sp>
        <p:sp>
          <p:nvSpPr>
            <p:cNvPr id="20" name="Cube 19">
              <a:extLst>
                <a:ext uri="{FF2B5EF4-FFF2-40B4-BE49-F238E27FC236}">
                  <a16:creationId xmlns:a16="http://schemas.microsoft.com/office/drawing/2014/main" id="{891A63DD-53A1-4513-97A0-BD2DDFD75F31}"/>
                </a:ext>
              </a:extLst>
            </p:cNvPr>
            <p:cNvSpPr/>
            <p:nvPr/>
          </p:nvSpPr>
          <p:spPr>
            <a:xfrm>
              <a:off x="6162598" y="2000904"/>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CRM</a:t>
              </a:r>
            </a:p>
          </p:txBody>
        </p:sp>
        <p:sp>
          <p:nvSpPr>
            <p:cNvPr id="21" name="Cube 20">
              <a:extLst>
                <a:ext uri="{FF2B5EF4-FFF2-40B4-BE49-F238E27FC236}">
                  <a16:creationId xmlns:a16="http://schemas.microsoft.com/office/drawing/2014/main" id="{CF76C3DB-D5BD-4075-ADB9-0520EED7D5FB}"/>
                </a:ext>
              </a:extLst>
            </p:cNvPr>
            <p:cNvSpPr/>
            <p:nvPr/>
          </p:nvSpPr>
          <p:spPr>
            <a:xfrm>
              <a:off x="6162598" y="2571762"/>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SCM</a:t>
              </a:r>
            </a:p>
          </p:txBody>
        </p:sp>
        <p:sp>
          <p:nvSpPr>
            <p:cNvPr id="22" name="Cube 21">
              <a:extLst>
                <a:ext uri="{FF2B5EF4-FFF2-40B4-BE49-F238E27FC236}">
                  <a16:creationId xmlns:a16="http://schemas.microsoft.com/office/drawing/2014/main" id="{00286F14-5CE2-447F-A2D0-0EB5DA900E11}"/>
                </a:ext>
              </a:extLst>
            </p:cNvPr>
            <p:cNvSpPr/>
            <p:nvPr/>
          </p:nvSpPr>
          <p:spPr>
            <a:xfrm>
              <a:off x="6165032" y="3142620"/>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PLM</a:t>
              </a:r>
            </a:p>
          </p:txBody>
        </p:sp>
        <p:sp>
          <p:nvSpPr>
            <p:cNvPr id="23" name="Cube 22">
              <a:extLst>
                <a:ext uri="{FF2B5EF4-FFF2-40B4-BE49-F238E27FC236}">
                  <a16:creationId xmlns:a16="http://schemas.microsoft.com/office/drawing/2014/main" id="{7F5717BF-5386-4D0A-8B22-ACA311B16958}"/>
                </a:ext>
              </a:extLst>
            </p:cNvPr>
            <p:cNvSpPr/>
            <p:nvPr/>
          </p:nvSpPr>
          <p:spPr>
            <a:xfrm>
              <a:off x="7674766" y="860309"/>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err="1"/>
                <a:t>Notification</a:t>
              </a:r>
              <a:endParaRPr lang="de-AT" sz="1200" dirty="0"/>
            </a:p>
          </p:txBody>
        </p:sp>
        <p:sp>
          <p:nvSpPr>
            <p:cNvPr id="24" name="Cube 23">
              <a:extLst>
                <a:ext uri="{FF2B5EF4-FFF2-40B4-BE49-F238E27FC236}">
                  <a16:creationId xmlns:a16="http://schemas.microsoft.com/office/drawing/2014/main" id="{DB493E0D-9C2F-4E2E-824D-D73875BA4814}"/>
                </a:ext>
              </a:extLst>
            </p:cNvPr>
            <p:cNvSpPr/>
            <p:nvPr/>
          </p:nvSpPr>
          <p:spPr>
            <a:xfrm>
              <a:off x="7674766" y="1431278"/>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Payments</a:t>
              </a:r>
            </a:p>
          </p:txBody>
        </p:sp>
        <p:sp>
          <p:nvSpPr>
            <p:cNvPr id="25" name="Cube 24">
              <a:extLst>
                <a:ext uri="{FF2B5EF4-FFF2-40B4-BE49-F238E27FC236}">
                  <a16:creationId xmlns:a16="http://schemas.microsoft.com/office/drawing/2014/main" id="{728B6AA5-92ED-4ABB-A70B-7D9E2412ECB1}"/>
                </a:ext>
              </a:extLst>
            </p:cNvPr>
            <p:cNvSpPr/>
            <p:nvPr/>
          </p:nvSpPr>
          <p:spPr>
            <a:xfrm>
              <a:off x="7674766" y="2002703"/>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Doc. </a:t>
              </a:r>
              <a:r>
                <a:rPr lang="de-AT" sz="1200" dirty="0" err="1"/>
                <a:t>Mgmt</a:t>
              </a:r>
              <a:r>
                <a:rPr lang="de-AT" sz="1200" dirty="0"/>
                <a:t>.</a:t>
              </a:r>
            </a:p>
          </p:txBody>
        </p:sp>
        <p:sp>
          <p:nvSpPr>
            <p:cNvPr id="26" name="Cube 25">
              <a:extLst>
                <a:ext uri="{FF2B5EF4-FFF2-40B4-BE49-F238E27FC236}">
                  <a16:creationId xmlns:a16="http://schemas.microsoft.com/office/drawing/2014/main" id="{3E6C0695-59BF-4632-831B-F7D952F393E4}"/>
                </a:ext>
              </a:extLst>
            </p:cNvPr>
            <p:cNvSpPr/>
            <p:nvPr/>
          </p:nvSpPr>
          <p:spPr>
            <a:xfrm>
              <a:off x="7674766" y="2571762"/>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Rating</a:t>
              </a:r>
            </a:p>
          </p:txBody>
        </p:sp>
        <p:sp>
          <p:nvSpPr>
            <p:cNvPr id="27" name="Cube 26">
              <a:extLst>
                <a:ext uri="{FF2B5EF4-FFF2-40B4-BE49-F238E27FC236}">
                  <a16:creationId xmlns:a16="http://schemas.microsoft.com/office/drawing/2014/main" id="{9D05ED65-2D1E-49EB-973B-364167723B94}"/>
                </a:ext>
              </a:extLst>
            </p:cNvPr>
            <p:cNvSpPr/>
            <p:nvPr/>
          </p:nvSpPr>
          <p:spPr>
            <a:xfrm>
              <a:off x="7674766" y="3140145"/>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a:t>
              </a:r>
            </a:p>
          </p:txBody>
        </p:sp>
        <p:sp>
          <p:nvSpPr>
            <p:cNvPr id="28" name="Cube 27">
              <a:extLst>
                <a:ext uri="{FF2B5EF4-FFF2-40B4-BE49-F238E27FC236}">
                  <a16:creationId xmlns:a16="http://schemas.microsoft.com/office/drawing/2014/main" id="{AEA471E7-B42A-46FB-A70E-E5B321EFBBAC}"/>
                </a:ext>
              </a:extLst>
            </p:cNvPr>
            <p:cNvSpPr/>
            <p:nvPr/>
          </p:nvSpPr>
          <p:spPr>
            <a:xfrm>
              <a:off x="4650430" y="1431278"/>
              <a:ext cx="1152128" cy="472217"/>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AT" sz="1200" dirty="0"/>
                <a:t>Apps</a:t>
              </a:r>
            </a:p>
          </p:txBody>
        </p:sp>
        <p:sp>
          <p:nvSpPr>
            <p:cNvPr id="29" name="Cube 28">
              <a:extLst>
                <a:ext uri="{FF2B5EF4-FFF2-40B4-BE49-F238E27FC236}">
                  <a16:creationId xmlns:a16="http://schemas.microsoft.com/office/drawing/2014/main" id="{B2AACB3F-5E2C-40DE-9FE9-116534309A89}"/>
                </a:ext>
              </a:extLst>
            </p:cNvPr>
            <p:cNvSpPr/>
            <p:nvPr/>
          </p:nvSpPr>
          <p:spPr>
            <a:xfrm>
              <a:off x="4650430" y="1998878"/>
              <a:ext cx="1152128" cy="472217"/>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AT" sz="1200" dirty="0"/>
                <a:t>Web UI</a:t>
              </a:r>
            </a:p>
          </p:txBody>
        </p:sp>
        <p:sp>
          <p:nvSpPr>
            <p:cNvPr id="30" name="Cube 29">
              <a:extLst>
                <a:ext uri="{FF2B5EF4-FFF2-40B4-BE49-F238E27FC236}">
                  <a16:creationId xmlns:a16="http://schemas.microsoft.com/office/drawing/2014/main" id="{B25776FF-0131-44B5-8DA2-3899493A04C0}"/>
                </a:ext>
              </a:extLst>
            </p:cNvPr>
            <p:cNvSpPr/>
            <p:nvPr/>
          </p:nvSpPr>
          <p:spPr>
            <a:xfrm>
              <a:off x="4650430" y="2571762"/>
              <a:ext cx="1152128" cy="472217"/>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AT" sz="1200" dirty="0"/>
                <a:t>Ext. Partners</a:t>
              </a:r>
            </a:p>
          </p:txBody>
        </p:sp>
        <p:cxnSp>
          <p:nvCxnSpPr>
            <p:cNvPr id="32" name="Straight Arrow Connector 31">
              <a:extLst>
                <a:ext uri="{FF2B5EF4-FFF2-40B4-BE49-F238E27FC236}">
                  <a16:creationId xmlns:a16="http://schemas.microsoft.com/office/drawing/2014/main" id="{A5248FF0-E587-4251-9FFF-B8D54EA4CD67}"/>
                </a:ext>
              </a:extLst>
            </p:cNvPr>
            <p:cNvCxnSpPr>
              <a:stCxn id="28" idx="4"/>
              <a:endCxn id="18" idx="2"/>
            </p:cNvCxnSpPr>
            <p:nvPr/>
          </p:nvCxnSpPr>
          <p:spPr>
            <a:xfrm flipV="1">
              <a:off x="5684504" y="1155446"/>
              <a:ext cx="478094" cy="57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B6FFB4-196D-47D7-B1AE-379AE752BF04}"/>
                </a:ext>
              </a:extLst>
            </p:cNvPr>
            <p:cNvCxnSpPr>
              <a:cxnSpLocks/>
              <a:stCxn id="28" idx="4"/>
              <a:endCxn id="20" idx="2"/>
            </p:cNvCxnSpPr>
            <p:nvPr/>
          </p:nvCxnSpPr>
          <p:spPr>
            <a:xfrm>
              <a:off x="5684504" y="1726414"/>
              <a:ext cx="478094" cy="569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3C80294-EC4F-439C-9537-23492B02E759}"/>
                </a:ext>
              </a:extLst>
            </p:cNvPr>
            <p:cNvCxnSpPr>
              <a:cxnSpLocks/>
              <a:stCxn id="29" idx="4"/>
              <a:endCxn id="18" idx="2"/>
            </p:cNvCxnSpPr>
            <p:nvPr/>
          </p:nvCxnSpPr>
          <p:spPr>
            <a:xfrm flipV="1">
              <a:off x="5684504" y="1155446"/>
              <a:ext cx="478094" cy="1138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5C93A5-7BE0-4C48-BE0B-B8BB117B11B9}"/>
                </a:ext>
              </a:extLst>
            </p:cNvPr>
            <p:cNvCxnSpPr>
              <a:cxnSpLocks/>
              <a:stCxn id="29" idx="4"/>
              <a:endCxn id="19" idx="2"/>
            </p:cNvCxnSpPr>
            <p:nvPr/>
          </p:nvCxnSpPr>
          <p:spPr>
            <a:xfrm flipV="1">
              <a:off x="5684504" y="1729642"/>
              <a:ext cx="478094" cy="56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94A6746-9B8E-49E8-AED5-B3347512C971}"/>
                </a:ext>
              </a:extLst>
            </p:cNvPr>
            <p:cNvCxnSpPr>
              <a:cxnSpLocks/>
              <a:stCxn id="29" idx="4"/>
              <a:endCxn id="20" idx="2"/>
            </p:cNvCxnSpPr>
            <p:nvPr/>
          </p:nvCxnSpPr>
          <p:spPr>
            <a:xfrm>
              <a:off x="5684504" y="2294014"/>
              <a:ext cx="478094" cy="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DB24CB6-8266-4E7A-B258-1CB0369D8014}"/>
                </a:ext>
              </a:extLst>
            </p:cNvPr>
            <p:cNvCxnSpPr>
              <a:cxnSpLocks/>
              <a:stCxn id="29" idx="4"/>
              <a:endCxn id="21" idx="2"/>
            </p:cNvCxnSpPr>
            <p:nvPr/>
          </p:nvCxnSpPr>
          <p:spPr>
            <a:xfrm>
              <a:off x="5684504" y="2294014"/>
              <a:ext cx="478094" cy="57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EBF5636-5446-4EF8-9B2F-82064C705A76}"/>
                </a:ext>
              </a:extLst>
            </p:cNvPr>
            <p:cNvCxnSpPr>
              <a:cxnSpLocks/>
              <a:endCxn id="22" idx="2"/>
            </p:cNvCxnSpPr>
            <p:nvPr/>
          </p:nvCxnSpPr>
          <p:spPr>
            <a:xfrm>
              <a:off x="5684504" y="2294014"/>
              <a:ext cx="480528" cy="114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17B23FA-2F29-4F03-BEA1-6DFDDFD5C09A}"/>
                </a:ext>
              </a:extLst>
            </p:cNvPr>
            <p:cNvCxnSpPr>
              <a:cxnSpLocks/>
              <a:stCxn id="30" idx="4"/>
              <a:endCxn id="21" idx="2"/>
            </p:cNvCxnSpPr>
            <p:nvPr/>
          </p:nvCxnSpPr>
          <p:spPr>
            <a:xfrm>
              <a:off x="5684504" y="2866898"/>
              <a:ext cx="4780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3DC595-0D65-4D45-A6A6-4BBE70016C47}"/>
                </a:ext>
              </a:extLst>
            </p:cNvPr>
            <p:cNvCxnSpPr>
              <a:cxnSpLocks/>
              <a:stCxn id="30" idx="4"/>
              <a:endCxn id="20" idx="2"/>
            </p:cNvCxnSpPr>
            <p:nvPr/>
          </p:nvCxnSpPr>
          <p:spPr>
            <a:xfrm flipV="1">
              <a:off x="5684504" y="2296040"/>
              <a:ext cx="478094" cy="57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226B2F4-3FBA-4502-A91B-063AC79C16AC}"/>
                </a:ext>
              </a:extLst>
            </p:cNvPr>
            <p:cNvCxnSpPr>
              <a:cxnSpLocks/>
              <a:stCxn id="22" idx="2"/>
              <a:endCxn id="30" idx="4"/>
            </p:cNvCxnSpPr>
            <p:nvPr/>
          </p:nvCxnSpPr>
          <p:spPr>
            <a:xfrm flipH="1" flipV="1">
              <a:off x="5684504" y="2866898"/>
              <a:ext cx="480528" cy="57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6B2706E-C104-421C-BD2A-07AEE82977A5}"/>
                </a:ext>
              </a:extLst>
            </p:cNvPr>
            <p:cNvCxnSpPr>
              <a:cxnSpLocks/>
              <a:stCxn id="18" idx="4"/>
              <a:endCxn id="23" idx="2"/>
            </p:cNvCxnSpPr>
            <p:nvPr/>
          </p:nvCxnSpPr>
          <p:spPr>
            <a:xfrm flipV="1">
              <a:off x="7196672" y="1155445"/>
              <a:ext cx="4780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22928AF-BCBF-4628-8D3C-F4E91C2CB444}"/>
                </a:ext>
              </a:extLst>
            </p:cNvPr>
            <p:cNvCxnSpPr>
              <a:cxnSpLocks/>
              <a:stCxn id="18" idx="4"/>
              <a:endCxn id="24" idx="2"/>
            </p:cNvCxnSpPr>
            <p:nvPr/>
          </p:nvCxnSpPr>
          <p:spPr>
            <a:xfrm>
              <a:off x="7196672" y="1155446"/>
              <a:ext cx="478094" cy="57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DA0C756-1089-4DC5-B4DE-4B9764B3FF51}"/>
                </a:ext>
              </a:extLst>
            </p:cNvPr>
            <p:cNvCxnSpPr>
              <a:cxnSpLocks/>
              <a:stCxn id="19" idx="4"/>
              <a:endCxn id="25" idx="2"/>
            </p:cNvCxnSpPr>
            <p:nvPr/>
          </p:nvCxnSpPr>
          <p:spPr>
            <a:xfrm>
              <a:off x="7196672" y="1729642"/>
              <a:ext cx="478094" cy="568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C728107-264E-49CE-8597-079AD773A9B8}"/>
                </a:ext>
              </a:extLst>
            </p:cNvPr>
            <p:cNvCxnSpPr>
              <a:cxnSpLocks/>
              <a:stCxn id="20" idx="4"/>
              <a:endCxn id="26" idx="2"/>
            </p:cNvCxnSpPr>
            <p:nvPr/>
          </p:nvCxnSpPr>
          <p:spPr>
            <a:xfrm>
              <a:off x="7196672" y="2296040"/>
              <a:ext cx="478094" cy="57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CD1CF2F-B4AB-4C31-8FA7-F89BF48A68AB}"/>
                </a:ext>
              </a:extLst>
            </p:cNvPr>
            <p:cNvCxnSpPr>
              <a:cxnSpLocks/>
              <a:stCxn id="20" idx="4"/>
              <a:endCxn id="23" idx="2"/>
            </p:cNvCxnSpPr>
            <p:nvPr/>
          </p:nvCxnSpPr>
          <p:spPr>
            <a:xfrm flipV="1">
              <a:off x="7196672" y="1155445"/>
              <a:ext cx="478094" cy="114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87F591D-EEB3-4565-B5F0-962731997CF6}"/>
                </a:ext>
              </a:extLst>
            </p:cNvPr>
            <p:cNvCxnSpPr>
              <a:cxnSpLocks/>
              <a:stCxn id="21" idx="4"/>
              <a:endCxn id="25" idx="2"/>
            </p:cNvCxnSpPr>
            <p:nvPr/>
          </p:nvCxnSpPr>
          <p:spPr>
            <a:xfrm flipV="1">
              <a:off x="7196672" y="2297839"/>
              <a:ext cx="478094" cy="569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A305938-E077-472F-8B98-24F28E066152}"/>
                </a:ext>
              </a:extLst>
            </p:cNvPr>
            <p:cNvCxnSpPr>
              <a:cxnSpLocks/>
              <a:stCxn id="21" idx="4"/>
              <a:endCxn id="24" idx="2"/>
            </p:cNvCxnSpPr>
            <p:nvPr/>
          </p:nvCxnSpPr>
          <p:spPr>
            <a:xfrm flipV="1">
              <a:off x="7196672" y="1726414"/>
              <a:ext cx="478094" cy="1140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3F33DEC-296E-4CCC-B2D5-A78F3F252697}"/>
                </a:ext>
              </a:extLst>
            </p:cNvPr>
            <p:cNvCxnSpPr>
              <a:cxnSpLocks/>
              <a:stCxn id="22" idx="4"/>
              <a:endCxn id="25" idx="2"/>
            </p:cNvCxnSpPr>
            <p:nvPr/>
          </p:nvCxnSpPr>
          <p:spPr>
            <a:xfrm flipV="1">
              <a:off x="7199106" y="2297839"/>
              <a:ext cx="475660" cy="113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AD4353F-E2BF-42A7-B71C-F0E4505142BF}"/>
                </a:ext>
              </a:extLst>
            </p:cNvPr>
            <p:cNvCxnSpPr>
              <a:cxnSpLocks/>
              <a:stCxn id="22" idx="4"/>
              <a:endCxn id="23" idx="2"/>
            </p:cNvCxnSpPr>
            <p:nvPr/>
          </p:nvCxnSpPr>
          <p:spPr>
            <a:xfrm flipV="1">
              <a:off x="7199106" y="1155445"/>
              <a:ext cx="475660" cy="2282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0" name="Arrow: Right 89">
            <a:extLst>
              <a:ext uri="{FF2B5EF4-FFF2-40B4-BE49-F238E27FC236}">
                <a16:creationId xmlns:a16="http://schemas.microsoft.com/office/drawing/2014/main" id="{B52FADA1-5A85-4EBE-A36F-A22B0A64D452}"/>
              </a:ext>
            </a:extLst>
          </p:cNvPr>
          <p:cNvSpPr/>
          <p:nvPr/>
        </p:nvSpPr>
        <p:spPr>
          <a:xfrm>
            <a:off x="3275856" y="1797943"/>
            <a:ext cx="978408" cy="78251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1631622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F3E0-8C30-48A2-A902-A13F86A78582}"/>
              </a:ext>
            </a:extLst>
          </p:cNvPr>
          <p:cNvSpPr>
            <a:spLocks noGrp="1"/>
          </p:cNvSpPr>
          <p:nvPr>
            <p:ph type="title"/>
          </p:nvPr>
        </p:nvSpPr>
        <p:spPr/>
        <p:txBody>
          <a:bodyPr/>
          <a:lstStyle/>
          <a:p>
            <a:r>
              <a:rPr lang="de-AT" dirty="0" err="1"/>
              <a:t>Challenges</a:t>
            </a:r>
            <a:r>
              <a:rPr lang="de-AT" dirty="0"/>
              <a:t> and Goals</a:t>
            </a:r>
          </a:p>
        </p:txBody>
      </p:sp>
      <p:sp>
        <p:nvSpPr>
          <p:cNvPr id="3" name="Text Placeholder 2">
            <a:extLst>
              <a:ext uri="{FF2B5EF4-FFF2-40B4-BE49-F238E27FC236}">
                <a16:creationId xmlns:a16="http://schemas.microsoft.com/office/drawing/2014/main" id="{068EDFC6-8894-4AAD-B091-2E97D19BD9C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561515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197-40A7-4F31-BBED-8258BCCF1E46}"/>
              </a:ext>
            </a:extLst>
          </p:cNvPr>
          <p:cNvSpPr>
            <a:spLocks noGrp="1"/>
          </p:cNvSpPr>
          <p:nvPr>
            <p:ph type="title"/>
          </p:nvPr>
        </p:nvSpPr>
        <p:spPr/>
        <p:txBody>
          <a:bodyPr/>
          <a:lstStyle/>
          <a:p>
            <a:r>
              <a:rPr lang="en-US" dirty="0"/>
              <a:t>Challenges and Goals</a:t>
            </a:r>
          </a:p>
        </p:txBody>
      </p:sp>
      <p:sp>
        <p:nvSpPr>
          <p:cNvPr id="4" name="Content Placeholder 3">
            <a:extLst>
              <a:ext uri="{FF2B5EF4-FFF2-40B4-BE49-F238E27FC236}">
                <a16:creationId xmlns:a16="http://schemas.microsoft.com/office/drawing/2014/main" id="{BDE04EEC-AF2F-4389-8A29-1B39717DBE3F}"/>
              </a:ext>
            </a:extLst>
          </p:cNvPr>
          <p:cNvSpPr>
            <a:spLocks noGrp="1"/>
          </p:cNvSpPr>
          <p:nvPr>
            <p:ph sz="quarter" idx="12"/>
          </p:nvPr>
        </p:nvSpPr>
        <p:spPr/>
        <p:txBody>
          <a:bodyPr/>
          <a:lstStyle/>
          <a:p>
            <a:r>
              <a:rPr lang="en-US" dirty="0"/>
              <a:t>Simplify Web API</a:t>
            </a:r>
          </a:p>
          <a:p>
            <a:pPr lvl="1"/>
            <a:r>
              <a:rPr lang="en-US" dirty="0"/>
              <a:t>Single, nicely designed URL scheme</a:t>
            </a:r>
          </a:p>
          <a:p>
            <a:pPr lvl="1"/>
            <a:r>
              <a:rPr lang="en-US" dirty="0"/>
              <a:t>Example: </a:t>
            </a:r>
            <a:r>
              <a:rPr lang="en-US" dirty="0">
                <a:hlinkClick r:id="rId2"/>
              </a:rPr>
              <a:t>Microsoft Graph</a:t>
            </a:r>
            <a:endParaRPr lang="en-US" dirty="0"/>
          </a:p>
        </p:txBody>
      </p:sp>
      <p:sp>
        <p:nvSpPr>
          <p:cNvPr id="5" name="Text Placeholder 4">
            <a:extLst>
              <a:ext uri="{FF2B5EF4-FFF2-40B4-BE49-F238E27FC236}">
                <a16:creationId xmlns:a16="http://schemas.microsoft.com/office/drawing/2014/main" id="{4EC35566-C94F-4B56-AB2B-7C91F5F4C0DE}"/>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091408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 Placeholder 91">
            <a:extLst>
              <a:ext uri="{FF2B5EF4-FFF2-40B4-BE49-F238E27FC236}">
                <a16:creationId xmlns:a16="http://schemas.microsoft.com/office/drawing/2014/main" id="{971E5302-B1CE-4C74-9DF5-5607E95B49BF}"/>
              </a:ext>
            </a:extLst>
          </p:cNvPr>
          <p:cNvSpPr>
            <a:spLocks noGrp="1"/>
          </p:cNvSpPr>
          <p:nvPr>
            <p:ph type="body" sz="quarter" idx="23"/>
          </p:nvPr>
        </p:nvSpPr>
        <p:spPr/>
        <p:txBody>
          <a:bodyPr/>
          <a:lstStyle/>
          <a:p>
            <a:endParaRPr lang="de-AT"/>
          </a:p>
        </p:txBody>
      </p:sp>
      <p:sp>
        <p:nvSpPr>
          <p:cNvPr id="5" name="Title 4">
            <a:extLst>
              <a:ext uri="{FF2B5EF4-FFF2-40B4-BE49-F238E27FC236}">
                <a16:creationId xmlns:a16="http://schemas.microsoft.com/office/drawing/2014/main" id="{517BAC59-DE01-4D48-80F5-19CF9C84BA17}"/>
              </a:ext>
            </a:extLst>
          </p:cNvPr>
          <p:cNvSpPr>
            <a:spLocks noGrp="1"/>
          </p:cNvSpPr>
          <p:nvPr>
            <p:ph type="title"/>
          </p:nvPr>
        </p:nvSpPr>
        <p:spPr/>
        <p:txBody>
          <a:bodyPr/>
          <a:lstStyle/>
          <a:p>
            <a:r>
              <a:rPr lang="de-AT" dirty="0" err="1"/>
              <a:t>Simplify</a:t>
            </a:r>
            <a:r>
              <a:rPr lang="de-AT" dirty="0"/>
              <a:t> Web API</a:t>
            </a:r>
          </a:p>
        </p:txBody>
      </p:sp>
      <p:sp>
        <p:nvSpPr>
          <p:cNvPr id="93" name="Text Placeholder 92">
            <a:extLst>
              <a:ext uri="{FF2B5EF4-FFF2-40B4-BE49-F238E27FC236}">
                <a16:creationId xmlns:a16="http://schemas.microsoft.com/office/drawing/2014/main" id="{50BBE609-5CAB-49AA-8F2B-B82F078745AC}"/>
              </a:ext>
            </a:extLst>
          </p:cNvPr>
          <p:cNvSpPr>
            <a:spLocks noGrp="1"/>
          </p:cNvSpPr>
          <p:nvPr>
            <p:ph type="body" sz="quarter" idx="25"/>
          </p:nvPr>
        </p:nvSpPr>
        <p:spPr/>
        <p:txBody>
          <a:bodyPr/>
          <a:lstStyle/>
          <a:p>
            <a:endParaRPr lang="de-AT"/>
          </a:p>
        </p:txBody>
      </p:sp>
      <p:sp>
        <p:nvSpPr>
          <p:cNvPr id="18" name="Cube 17">
            <a:extLst>
              <a:ext uri="{FF2B5EF4-FFF2-40B4-BE49-F238E27FC236}">
                <a16:creationId xmlns:a16="http://schemas.microsoft.com/office/drawing/2014/main" id="{690C92B2-C0B1-4645-A317-0ADCDE5B255B}"/>
              </a:ext>
            </a:extLst>
          </p:cNvPr>
          <p:cNvSpPr/>
          <p:nvPr/>
        </p:nvSpPr>
        <p:spPr>
          <a:xfrm>
            <a:off x="6516216" y="1101571"/>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HR</a:t>
            </a:r>
          </a:p>
        </p:txBody>
      </p:sp>
      <p:sp>
        <p:nvSpPr>
          <p:cNvPr id="19" name="Cube 18">
            <a:extLst>
              <a:ext uri="{FF2B5EF4-FFF2-40B4-BE49-F238E27FC236}">
                <a16:creationId xmlns:a16="http://schemas.microsoft.com/office/drawing/2014/main" id="{B4E54F09-FD51-4B2E-85DE-09D40B7AC289}"/>
              </a:ext>
            </a:extLst>
          </p:cNvPr>
          <p:cNvSpPr/>
          <p:nvPr/>
        </p:nvSpPr>
        <p:spPr>
          <a:xfrm>
            <a:off x="6516216" y="1675767"/>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Accounting</a:t>
            </a:r>
          </a:p>
        </p:txBody>
      </p:sp>
      <p:sp>
        <p:nvSpPr>
          <p:cNvPr id="20" name="Cube 19">
            <a:extLst>
              <a:ext uri="{FF2B5EF4-FFF2-40B4-BE49-F238E27FC236}">
                <a16:creationId xmlns:a16="http://schemas.microsoft.com/office/drawing/2014/main" id="{891A63DD-53A1-4513-97A0-BD2DDFD75F31}"/>
              </a:ext>
            </a:extLst>
          </p:cNvPr>
          <p:cNvSpPr/>
          <p:nvPr/>
        </p:nvSpPr>
        <p:spPr>
          <a:xfrm>
            <a:off x="6516216" y="2242165"/>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CRM</a:t>
            </a:r>
          </a:p>
        </p:txBody>
      </p:sp>
      <p:sp>
        <p:nvSpPr>
          <p:cNvPr id="21" name="Cube 20">
            <a:extLst>
              <a:ext uri="{FF2B5EF4-FFF2-40B4-BE49-F238E27FC236}">
                <a16:creationId xmlns:a16="http://schemas.microsoft.com/office/drawing/2014/main" id="{CF76C3DB-D5BD-4075-ADB9-0520EED7D5FB}"/>
              </a:ext>
            </a:extLst>
          </p:cNvPr>
          <p:cNvSpPr/>
          <p:nvPr/>
        </p:nvSpPr>
        <p:spPr>
          <a:xfrm>
            <a:off x="6516216" y="2813023"/>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SCM</a:t>
            </a:r>
          </a:p>
        </p:txBody>
      </p:sp>
      <p:sp>
        <p:nvSpPr>
          <p:cNvPr id="2" name="TextBox 1">
            <a:extLst>
              <a:ext uri="{FF2B5EF4-FFF2-40B4-BE49-F238E27FC236}">
                <a16:creationId xmlns:a16="http://schemas.microsoft.com/office/drawing/2014/main" id="{87302F40-90E1-4AA2-909B-81AB7B4A1CD2}"/>
              </a:ext>
            </a:extLst>
          </p:cNvPr>
          <p:cNvSpPr txBox="1"/>
          <p:nvPr/>
        </p:nvSpPr>
        <p:spPr>
          <a:xfrm>
            <a:off x="4165102" y="1207808"/>
            <a:ext cx="2382960" cy="338554"/>
          </a:xfrm>
          <a:prstGeom prst="rect">
            <a:avLst/>
          </a:prstGeom>
          <a:noFill/>
        </p:spPr>
        <p:txBody>
          <a:bodyPr wrap="none" rtlCol="0">
            <a:spAutoFit/>
          </a:bodyPr>
          <a:lstStyle/>
          <a:p>
            <a:r>
              <a:rPr lang="de-AT" sz="1600" dirty="0"/>
              <a:t>https://hr.api.acme.com/</a:t>
            </a:r>
          </a:p>
        </p:txBody>
      </p:sp>
      <p:sp>
        <p:nvSpPr>
          <p:cNvPr id="51" name="TextBox 50">
            <a:extLst>
              <a:ext uri="{FF2B5EF4-FFF2-40B4-BE49-F238E27FC236}">
                <a16:creationId xmlns:a16="http://schemas.microsoft.com/office/drawing/2014/main" id="{7EB747A2-BC41-43BF-A483-E9BAEDA052DF}"/>
              </a:ext>
            </a:extLst>
          </p:cNvPr>
          <p:cNvSpPr txBox="1"/>
          <p:nvPr/>
        </p:nvSpPr>
        <p:spPr>
          <a:xfrm>
            <a:off x="4114382" y="1769696"/>
            <a:ext cx="2433680" cy="338554"/>
          </a:xfrm>
          <a:prstGeom prst="rect">
            <a:avLst/>
          </a:prstGeom>
          <a:noFill/>
        </p:spPr>
        <p:txBody>
          <a:bodyPr wrap="none" rtlCol="0">
            <a:spAutoFit/>
          </a:bodyPr>
          <a:lstStyle/>
          <a:p>
            <a:r>
              <a:rPr lang="de-AT" sz="1600" dirty="0"/>
              <a:t>https://acc.us.acme.com/</a:t>
            </a:r>
          </a:p>
        </p:txBody>
      </p:sp>
      <p:sp>
        <p:nvSpPr>
          <p:cNvPr id="52" name="TextBox 51">
            <a:extLst>
              <a:ext uri="{FF2B5EF4-FFF2-40B4-BE49-F238E27FC236}">
                <a16:creationId xmlns:a16="http://schemas.microsoft.com/office/drawing/2014/main" id="{A565CE34-0D0A-4B19-9E3F-5BD86DEC380C}"/>
              </a:ext>
            </a:extLst>
          </p:cNvPr>
          <p:cNvSpPr txBox="1"/>
          <p:nvPr/>
        </p:nvSpPr>
        <p:spPr>
          <a:xfrm>
            <a:off x="3631173" y="2358405"/>
            <a:ext cx="2916889" cy="338554"/>
          </a:xfrm>
          <a:prstGeom prst="rect">
            <a:avLst/>
          </a:prstGeom>
          <a:noFill/>
        </p:spPr>
        <p:txBody>
          <a:bodyPr wrap="none" rtlCol="0">
            <a:spAutoFit/>
          </a:bodyPr>
          <a:lstStyle/>
          <a:p>
            <a:r>
              <a:rPr lang="de-AT" sz="1600" dirty="0"/>
              <a:t>https://crm.azurewebsites.net/</a:t>
            </a:r>
          </a:p>
        </p:txBody>
      </p:sp>
      <p:sp>
        <p:nvSpPr>
          <p:cNvPr id="54" name="TextBox 53">
            <a:extLst>
              <a:ext uri="{FF2B5EF4-FFF2-40B4-BE49-F238E27FC236}">
                <a16:creationId xmlns:a16="http://schemas.microsoft.com/office/drawing/2014/main" id="{1DD6DBFD-AC2E-4448-BC84-85398901066E}"/>
              </a:ext>
            </a:extLst>
          </p:cNvPr>
          <p:cNvSpPr txBox="1"/>
          <p:nvPr/>
        </p:nvSpPr>
        <p:spPr>
          <a:xfrm>
            <a:off x="6180868" y="2937289"/>
            <a:ext cx="335348" cy="338554"/>
          </a:xfrm>
          <a:prstGeom prst="rect">
            <a:avLst/>
          </a:prstGeom>
          <a:noFill/>
        </p:spPr>
        <p:txBody>
          <a:bodyPr wrap="none" rtlCol="0">
            <a:spAutoFit/>
          </a:bodyPr>
          <a:lstStyle/>
          <a:p>
            <a:r>
              <a:rPr lang="de-AT" sz="1600" dirty="0"/>
              <a:t>…</a:t>
            </a:r>
          </a:p>
        </p:txBody>
      </p:sp>
      <p:sp>
        <p:nvSpPr>
          <p:cNvPr id="55" name="Cube 54">
            <a:extLst>
              <a:ext uri="{FF2B5EF4-FFF2-40B4-BE49-F238E27FC236}">
                <a16:creationId xmlns:a16="http://schemas.microsoft.com/office/drawing/2014/main" id="{1054DCCA-6FA4-4B61-8350-C67DB733EA9B}"/>
              </a:ext>
            </a:extLst>
          </p:cNvPr>
          <p:cNvSpPr/>
          <p:nvPr/>
        </p:nvSpPr>
        <p:spPr>
          <a:xfrm>
            <a:off x="1691680" y="1886188"/>
            <a:ext cx="1152128" cy="472217"/>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sz="1200" dirty="0"/>
              <a:t>Gateway</a:t>
            </a:r>
          </a:p>
        </p:txBody>
      </p:sp>
      <p:sp>
        <p:nvSpPr>
          <p:cNvPr id="57" name="TextBox 56">
            <a:extLst>
              <a:ext uri="{FF2B5EF4-FFF2-40B4-BE49-F238E27FC236}">
                <a16:creationId xmlns:a16="http://schemas.microsoft.com/office/drawing/2014/main" id="{A1A11E63-CA7E-4F55-8F20-7B012D09C862}"/>
              </a:ext>
            </a:extLst>
          </p:cNvPr>
          <p:cNvSpPr txBox="1"/>
          <p:nvPr/>
        </p:nvSpPr>
        <p:spPr>
          <a:xfrm>
            <a:off x="577952" y="2358405"/>
            <a:ext cx="2087431" cy="338554"/>
          </a:xfrm>
          <a:prstGeom prst="rect">
            <a:avLst/>
          </a:prstGeom>
          <a:noFill/>
        </p:spPr>
        <p:txBody>
          <a:bodyPr wrap="none" rtlCol="0">
            <a:spAutoFit/>
          </a:bodyPr>
          <a:lstStyle/>
          <a:p>
            <a:r>
              <a:rPr lang="de-AT" sz="1600" dirty="0"/>
              <a:t>https://api.acme.com</a:t>
            </a:r>
          </a:p>
        </p:txBody>
      </p:sp>
      <p:cxnSp>
        <p:nvCxnSpPr>
          <p:cNvPr id="6" name="Straight Arrow Connector 5">
            <a:extLst>
              <a:ext uri="{FF2B5EF4-FFF2-40B4-BE49-F238E27FC236}">
                <a16:creationId xmlns:a16="http://schemas.microsoft.com/office/drawing/2014/main" id="{963CFCB4-0CB7-471D-B232-A064D46F4502}"/>
              </a:ext>
            </a:extLst>
          </p:cNvPr>
          <p:cNvCxnSpPr>
            <a:stCxn id="55" idx="4"/>
            <a:endCxn id="2" idx="1"/>
          </p:cNvCxnSpPr>
          <p:nvPr/>
        </p:nvCxnSpPr>
        <p:spPr>
          <a:xfrm flipV="1">
            <a:off x="2725754" y="1377085"/>
            <a:ext cx="1439348" cy="80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1BA5AD-55DA-444E-9988-3BABE7929D60}"/>
              </a:ext>
            </a:extLst>
          </p:cNvPr>
          <p:cNvCxnSpPr>
            <a:cxnSpLocks/>
            <a:stCxn id="55" idx="4"/>
            <a:endCxn id="51" idx="1"/>
          </p:cNvCxnSpPr>
          <p:nvPr/>
        </p:nvCxnSpPr>
        <p:spPr>
          <a:xfrm flipV="1">
            <a:off x="2725754" y="1938973"/>
            <a:ext cx="1388628" cy="24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E91EBB3-7E0A-4B67-A426-E480838B7714}"/>
              </a:ext>
            </a:extLst>
          </p:cNvPr>
          <p:cNvCxnSpPr>
            <a:cxnSpLocks/>
            <a:stCxn id="55" idx="4"/>
            <a:endCxn id="52" idx="1"/>
          </p:cNvCxnSpPr>
          <p:nvPr/>
        </p:nvCxnSpPr>
        <p:spPr>
          <a:xfrm>
            <a:off x="2725754" y="2181324"/>
            <a:ext cx="905419" cy="34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E3CBEDC-B633-483C-B88B-3ED4A2AB36D9}"/>
              </a:ext>
            </a:extLst>
          </p:cNvPr>
          <p:cNvSpPr txBox="1"/>
          <p:nvPr/>
        </p:nvSpPr>
        <p:spPr>
          <a:xfrm rot="19707957">
            <a:off x="3146257" y="1452547"/>
            <a:ext cx="617477" cy="338554"/>
          </a:xfrm>
          <a:prstGeom prst="rect">
            <a:avLst/>
          </a:prstGeom>
          <a:noFill/>
        </p:spPr>
        <p:txBody>
          <a:bodyPr wrap="none" rtlCol="0">
            <a:spAutoFit/>
          </a:bodyPr>
          <a:lstStyle/>
          <a:p>
            <a:r>
              <a:rPr lang="de-AT" sz="1600" dirty="0"/>
              <a:t>/</a:t>
            </a:r>
            <a:r>
              <a:rPr lang="de-AT" sz="1600" dirty="0" err="1"/>
              <a:t>hr</a:t>
            </a:r>
            <a:r>
              <a:rPr lang="de-AT" sz="1600" dirty="0"/>
              <a:t>/*</a:t>
            </a:r>
          </a:p>
        </p:txBody>
      </p:sp>
      <p:sp>
        <p:nvSpPr>
          <p:cNvPr id="65" name="TextBox 64">
            <a:extLst>
              <a:ext uri="{FF2B5EF4-FFF2-40B4-BE49-F238E27FC236}">
                <a16:creationId xmlns:a16="http://schemas.microsoft.com/office/drawing/2014/main" id="{300DAFA0-F334-4C97-B5D3-FC289075F353}"/>
              </a:ext>
            </a:extLst>
          </p:cNvPr>
          <p:cNvSpPr txBox="1"/>
          <p:nvPr/>
        </p:nvSpPr>
        <p:spPr>
          <a:xfrm rot="21003884">
            <a:off x="3338552" y="1726496"/>
            <a:ext cx="723275" cy="338554"/>
          </a:xfrm>
          <a:prstGeom prst="rect">
            <a:avLst/>
          </a:prstGeom>
          <a:noFill/>
        </p:spPr>
        <p:txBody>
          <a:bodyPr wrap="none" rtlCol="0">
            <a:spAutoFit/>
          </a:bodyPr>
          <a:lstStyle/>
          <a:p>
            <a:r>
              <a:rPr lang="de-AT" sz="1600" dirty="0"/>
              <a:t>/</a:t>
            </a:r>
            <a:r>
              <a:rPr lang="de-AT" sz="1600" dirty="0" err="1"/>
              <a:t>acc</a:t>
            </a:r>
            <a:r>
              <a:rPr lang="de-AT" sz="1600" dirty="0"/>
              <a:t>/*</a:t>
            </a:r>
          </a:p>
        </p:txBody>
      </p:sp>
      <p:sp>
        <p:nvSpPr>
          <p:cNvPr id="67" name="TextBox 66">
            <a:extLst>
              <a:ext uri="{FF2B5EF4-FFF2-40B4-BE49-F238E27FC236}">
                <a16:creationId xmlns:a16="http://schemas.microsoft.com/office/drawing/2014/main" id="{225EE9F7-0788-4439-AEDB-ECA402CD0BFA}"/>
              </a:ext>
            </a:extLst>
          </p:cNvPr>
          <p:cNvSpPr txBox="1"/>
          <p:nvPr/>
        </p:nvSpPr>
        <p:spPr>
          <a:xfrm rot="1275929">
            <a:off x="3007353" y="2130528"/>
            <a:ext cx="772584" cy="338554"/>
          </a:xfrm>
          <a:prstGeom prst="rect">
            <a:avLst/>
          </a:prstGeom>
          <a:noFill/>
        </p:spPr>
        <p:txBody>
          <a:bodyPr wrap="none" rtlCol="0">
            <a:spAutoFit/>
          </a:bodyPr>
          <a:lstStyle/>
          <a:p>
            <a:r>
              <a:rPr lang="de-AT" sz="1600" dirty="0"/>
              <a:t>/</a:t>
            </a:r>
            <a:r>
              <a:rPr lang="de-AT" sz="1600" dirty="0" err="1"/>
              <a:t>crm</a:t>
            </a:r>
            <a:r>
              <a:rPr lang="de-AT" sz="1600" dirty="0"/>
              <a:t>/*</a:t>
            </a:r>
          </a:p>
        </p:txBody>
      </p:sp>
    </p:spTree>
    <p:extLst>
      <p:ext uri="{BB962C8B-B14F-4D97-AF65-F5344CB8AC3E}">
        <p14:creationId xmlns:p14="http://schemas.microsoft.com/office/powerpoint/2010/main" val="4077947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3D43D4A-F5F8-47F6-A4EC-521F433C91BF}">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1160</Words>
  <Application>Microsoft Office PowerPoint</Application>
  <PresentationFormat>On-screen Show (16:9)</PresentationFormat>
  <Paragraphs>249</Paragraphs>
  <Slides>28</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App Gateways</vt:lpstr>
      <vt:lpstr>Agenda</vt:lpstr>
      <vt:lpstr>Why?</vt:lpstr>
      <vt:lpstr>Microservices are currently hot!</vt:lpstr>
      <vt:lpstr>What are Microservices?</vt:lpstr>
      <vt:lpstr>Monolith to Microservices</vt:lpstr>
      <vt:lpstr>Challenges and Goals</vt:lpstr>
      <vt:lpstr>Challenges and Goals</vt:lpstr>
      <vt:lpstr>Simplify Web API</vt:lpstr>
      <vt:lpstr>Challenges and Goals</vt:lpstr>
      <vt:lpstr>Security Features</vt:lpstr>
      <vt:lpstr>Challenges and Goals</vt:lpstr>
      <vt:lpstr>Security Features</vt:lpstr>
      <vt:lpstr>Challenges and Goals</vt:lpstr>
      <vt:lpstr>Challenges and Goals</vt:lpstr>
      <vt:lpstr>Solutions</vt:lpstr>
      <vt:lpstr>Solutions</vt:lpstr>
      <vt:lpstr>Azure Application Gateway</vt:lpstr>
      <vt:lpstr>PowerPoint Presentation</vt:lpstr>
      <vt:lpstr>NGINX</vt:lpstr>
      <vt:lpstr>Config Example</vt:lpstr>
      <vt:lpstr>PowerPoint Presentation</vt:lpstr>
      <vt:lpstr>Azure Functions Proxies</vt:lpstr>
      <vt:lpstr>Functions Proxy</vt:lpstr>
      <vt:lpstr>PowerPoint Presentation</vt:lpstr>
      <vt:lpstr>Summary</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Gateways for Microservices</dc:title>
  <dc:subject/>
  <dc:creator>Rainer Stropek</dc:creator>
  <cp:keywords/>
  <dc:description/>
  <cp:lastModifiedBy>Rainer Stropek</cp:lastModifiedBy>
  <cp:revision>539</cp:revision>
  <dcterms:created xsi:type="dcterms:W3CDTF">2008-12-21T08:14:37Z</dcterms:created>
  <dcterms:modified xsi:type="dcterms:W3CDTF">2017-09-24T11:20:40Z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