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4"/>
    <p:sldMasterId id="2147483692" r:id="rId5"/>
  </p:sldMasterIdLst>
  <p:notesMasterIdLst>
    <p:notesMasterId r:id="rId24"/>
  </p:notesMasterIdLst>
  <p:sldIdLst>
    <p:sldId id="315" r:id="rId6"/>
    <p:sldId id="292"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56"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EAEA"/>
    <a:srgbClr val="F8F8F8"/>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27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A97994-05B9-44FF-AD71-7880C3FA970B}" type="datetimeFigureOut">
              <a:rPr lang="de-DE" smtClean="0"/>
              <a:pPr/>
              <a:t>07.06.2016</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BCFE41-E12A-4E56-BB3F-195A499BE634}" type="slidenum">
              <a:rPr lang="de-DE" smtClean="0"/>
              <a:pPr/>
              <a:t>‹#›</a:t>
            </a:fld>
            <a:endParaRPr lang="de-DE"/>
          </a:p>
        </p:txBody>
      </p:sp>
    </p:spTree>
    <p:extLst>
      <p:ext uri="{BB962C8B-B14F-4D97-AF65-F5344CB8AC3E}">
        <p14:creationId xmlns:p14="http://schemas.microsoft.com/office/powerpoint/2010/main" val="5713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94475"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41964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03613"/>
            <a:ext cx="7104789" cy="562931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3703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dirty="0">
              <a:latin typeface="+mj-lt"/>
            </a:endParaRPr>
          </a:p>
        </p:txBody>
      </p:sp>
      <p:sp>
        <p:nvSpPr>
          <p:cNvPr id="16" name="Text Placeholder 11"/>
          <p:cNvSpPr>
            <a:spLocks noGrp="1"/>
          </p:cNvSpPr>
          <p:nvPr>
            <p:ph type="body" sz="quarter" idx="16" hasCustomPrompt="1"/>
          </p:nvPr>
        </p:nvSpPr>
        <p:spPr>
          <a:xfrm>
            <a:off x="8239999" y="260648"/>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p:nvSpPr>
        <p:spPr>
          <a:xfrm>
            <a:off x="505413" y="5382931"/>
            <a:ext cx="1435008" cy="666786"/>
          </a:xfrm>
          <a:prstGeom prst="rect">
            <a:avLst/>
          </a:prstGeom>
          <a:noFill/>
        </p:spPr>
        <p:txBody>
          <a:bodyPr wrap="none" rtlCol="0">
            <a:spAutoFit/>
          </a:bodyPr>
          <a:lstStyle/>
          <a:p>
            <a:r>
              <a:rPr lang="de-AT" sz="3733" kern="1200" dirty="0">
                <a:solidFill>
                  <a:schemeClr val="tx1"/>
                </a:solidFill>
                <a:latin typeface="Segoe UI Semilight" panose="020B0402040204020203" pitchFamily="34" charset="0"/>
                <a:ea typeface="+mj-ea"/>
                <a:cs typeface="Segoe UI Semilight" panose="020B0402040204020203" pitchFamily="34" charset="0"/>
              </a:rPr>
              <a:t>Demo</a:t>
            </a:r>
            <a:endParaRPr lang="en-US" sz="3733"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3515000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32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3172184"/>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32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3400643645"/>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44772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262518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52800" y="152400"/>
            <a:ext cx="8534400" cy="9906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1219200" y="1524000"/>
            <a:ext cx="52324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654800" y="1524000"/>
            <a:ext cx="52324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460090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761963" y="5500702"/>
            <a:ext cx="10668075" cy="1107996"/>
          </a:xfrm>
          <a:prstGeom prst="rect">
            <a:avLst/>
          </a:prstGeom>
          <a:noFill/>
        </p:spPr>
        <p:txBody>
          <a:bodyPr wrap="square" lIns="0" tIns="0" rIns="0" bIns="0" rtlCol="0">
            <a:spAutoFit/>
          </a:bodyPr>
          <a:lstStyle>
            <a:lvl1pPr marL="0" indent="0">
              <a:spcBef>
                <a:spcPts val="0"/>
              </a:spcBef>
              <a:buNone/>
              <a:defRPr lang="en-US" sz="1800" smtClean="0">
                <a:cs typeface="+mn-cs"/>
              </a:defRPr>
            </a:lvl1pPr>
            <a:lvl2pPr marL="171450" indent="0">
              <a:buNone/>
              <a:defRPr lang="en-US" sz="1800" smtClean="0">
                <a:cs typeface="+mn-cs"/>
              </a:defRPr>
            </a:lvl2pPr>
            <a:lvl3pPr marL="685800" indent="0">
              <a:buNone/>
              <a:defRPr lang="en-US" sz="1800" smtClean="0">
                <a:cs typeface="+mn-cs"/>
              </a:defRPr>
            </a:lvl3pPr>
            <a:lvl4pPr marL="1143000" indent="0">
              <a:buNone/>
              <a:defRPr lang="en-US" sz="1800" smtClean="0">
                <a:cs typeface="+mn-cs"/>
              </a:defRPr>
            </a:lvl4pPr>
            <a:lvl5pPr marL="1600200" indent="0">
              <a:buNone/>
              <a:defRPr lang="de-DE">
                <a:cs typeface="+mn-cs"/>
              </a:defRPr>
            </a:lvl5pPr>
          </a:lstStyle>
          <a:p>
            <a:r>
              <a:rPr lang="de-DE" dirty="0">
                <a:latin typeface="+mn-lt"/>
              </a:rPr>
              <a:t>Vorname Name</a:t>
            </a:r>
            <a:br>
              <a:rPr lang="de-DE" dirty="0">
                <a:latin typeface="+mn-lt"/>
              </a:rPr>
            </a:br>
            <a:r>
              <a:rPr lang="de-DE" dirty="0">
                <a:latin typeface="+mn-lt"/>
              </a:rPr>
              <a:t>ggf. Firmenname</a:t>
            </a:r>
            <a:br>
              <a:rPr lang="de-DE" dirty="0">
                <a:latin typeface="+mn-lt"/>
              </a:rPr>
            </a:br>
            <a:r>
              <a:rPr lang="de-DE" dirty="0">
                <a:latin typeface="+mn-lt"/>
              </a:rPr>
              <a:t>Email-Adresse</a:t>
            </a:r>
            <a:br>
              <a:rPr lang="de-DE" dirty="0">
                <a:latin typeface="+mn-lt"/>
              </a:rPr>
            </a:br>
            <a:r>
              <a:rPr lang="de-DE" dirty="0">
                <a:latin typeface="+mn-lt"/>
              </a:rPr>
              <a:t>Website</a:t>
            </a:r>
            <a:r>
              <a:rPr lang="de-DE" baseline="0" dirty="0">
                <a:latin typeface="+mn-lt"/>
              </a:rPr>
              <a:t> / Blog / Twitter / etc.</a:t>
            </a:r>
            <a:endParaRPr lang="de-DE" dirty="0">
              <a:latin typeface="+mn-lt"/>
            </a:endParaRPr>
          </a:p>
        </p:txBody>
      </p:sp>
      <p:sp>
        <p:nvSpPr>
          <p:cNvPr id="2" name="Title 1"/>
          <p:cNvSpPr>
            <a:spLocks noGrp="1"/>
          </p:cNvSpPr>
          <p:nvPr>
            <p:ph type="ctrTitle"/>
          </p:nvPr>
        </p:nvSpPr>
        <p:spPr>
          <a:xfrm>
            <a:off x="761963" y="1773236"/>
            <a:ext cx="10668075" cy="1470025"/>
          </a:xfrm>
          <a:prstGeom prst="rect">
            <a:avLst/>
          </a:prstGeom>
          <a:effectLst/>
        </p:spPr>
        <p:txBody>
          <a:bodyPr lIns="0" tIns="0" bIns="0"/>
          <a:lstStyle>
            <a:lvl1pPr>
              <a:defRPr sz="3200">
                <a:solidFill>
                  <a:schemeClr val="accent6"/>
                </a:solidFill>
                <a:effectLst>
                  <a:outerShdw blurRad="38100" dist="38100" dir="2700000" algn="tl">
                    <a:srgbClr val="000000">
                      <a:alpha val="43137"/>
                    </a:srgbClr>
                  </a:outerShdw>
                </a:effectLst>
                <a:latin typeface="+mj-lt"/>
              </a:defRPr>
            </a:lvl1pPr>
          </a:lstStyle>
          <a:p>
            <a:r>
              <a:rPr lang="de-DE"/>
              <a:t>Titelmasterformat durch Klicken bearbeiten</a:t>
            </a:r>
            <a:endParaRPr lang="de-DE" dirty="0"/>
          </a:p>
        </p:txBody>
      </p:sp>
      <p:sp>
        <p:nvSpPr>
          <p:cNvPr id="3" name="Subtitle 2"/>
          <p:cNvSpPr>
            <a:spLocks noGrp="1"/>
          </p:cNvSpPr>
          <p:nvPr>
            <p:ph type="subTitle" idx="1"/>
          </p:nvPr>
        </p:nvSpPr>
        <p:spPr>
          <a:xfrm>
            <a:off x="761963" y="3357562"/>
            <a:ext cx="10668075" cy="1643074"/>
          </a:xfrm>
          <a:prstGeom prst="rect">
            <a:avLst/>
          </a:prstGeom>
        </p:spPr>
        <p:txBody>
          <a:bodyPr lIns="0" tIns="0" rIns="0" bIns="0"/>
          <a:lstStyle>
            <a:lvl1pPr marL="0" indent="0" algn="l">
              <a:buNone/>
              <a:defRPr>
                <a:solidFill>
                  <a:schemeClr val="tx1">
                    <a:lumMod val="65000"/>
                    <a:lumOff val="3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en-US" sz="2400" dirty="0">
              <a:solidFill>
                <a:srgbClr val="FFFFFF"/>
              </a:solidFill>
            </a:endParaRPr>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en-US" sz="2400"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pPr defTabSz="1219170" fontAlgn="auto">
              <a:spcBef>
                <a:spcPts val="0"/>
              </a:spcBef>
              <a:spcAft>
                <a:spcPts val="0"/>
              </a:spcAft>
              <a:buClrTx/>
              <a:buSzTx/>
              <a:buFontTx/>
              <a:buNone/>
            </a:pPr>
            <a:r>
              <a:rPr lang="en-US" sz="1600" b="1" dirty="0">
                <a:solidFill>
                  <a:srgbClr val="0071BC"/>
                </a:solidFill>
                <a:latin typeface="Segoe UI"/>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47369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en-US" sz="2400" dirty="0">
              <a:solidFill>
                <a:srgbClr val="FFFFFF"/>
              </a:solidFill>
            </a:endParaRPr>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97668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6210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94155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8466" indent="347125">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p:txBody>
      </p:sp>
    </p:spTree>
    <p:extLst>
      <p:ext uri="{BB962C8B-B14F-4D97-AF65-F5344CB8AC3E}">
        <p14:creationId xmlns:p14="http://schemas.microsoft.com/office/powerpoint/2010/main" val="28462985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180861"/>
            <a:ext cx="10688240" cy="4677139"/>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quarter" idx="13" hasCustomPrompt="1"/>
          </p:nvPr>
        </p:nvSpPr>
        <p:spPr>
          <a:xfrm>
            <a:off x="1520726" y="1421493"/>
            <a:ext cx="10335916" cy="441953"/>
          </a:xfrm>
          <a:prstGeom prst="rect">
            <a:avLst/>
          </a:prstGeom>
        </p:spPr>
        <p:txBody>
          <a:bodyPr lIns="0" tIns="0" rIns="0" bIns="0"/>
          <a:lstStyle>
            <a:lvl1pPr marL="0" indent="0">
              <a:buFontTx/>
              <a:buNone/>
              <a:defRPr sz="32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Tree>
    <p:extLst>
      <p:ext uri="{BB962C8B-B14F-4D97-AF65-F5344CB8AC3E}">
        <p14:creationId xmlns:p14="http://schemas.microsoft.com/office/powerpoint/2010/main" val="104181296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2913443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3412445614"/>
      </p:ext>
    </p:extLst>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6451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a:solidFill>
                <a:srgbClr val="FFFFFF"/>
              </a:solidFill>
            </a:endParaRPr>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Tree>
    <p:extLst>
      <p:ext uri="{BB962C8B-B14F-4D97-AF65-F5344CB8AC3E}">
        <p14:creationId xmlns:p14="http://schemas.microsoft.com/office/powerpoint/2010/main" val="2516320039"/>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03613"/>
            <a:ext cx="7104789" cy="562931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7924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16" name="Text Placeholder 11"/>
          <p:cNvSpPr>
            <a:spLocks noGrp="1"/>
          </p:cNvSpPr>
          <p:nvPr>
            <p:ph type="body" sz="quarter" idx="16" hasCustomPrompt="1"/>
          </p:nvPr>
        </p:nvSpPr>
        <p:spPr>
          <a:xfrm>
            <a:off x="8239999" y="260648"/>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505413" y="5382931"/>
            <a:ext cx="1435008" cy="666786"/>
          </a:xfrm>
          <a:prstGeom prst="rect">
            <a:avLst/>
          </a:prstGeom>
          <a:noFill/>
        </p:spPr>
        <p:txBody>
          <a:bodyPr wrap="none" rtlCol="0">
            <a:spAutoFit/>
          </a:bodyPr>
          <a:lstStyle/>
          <a:p>
            <a:pPr defTabSz="1219170" fontAlgn="auto">
              <a:spcBef>
                <a:spcPts val="0"/>
              </a:spcBef>
              <a:spcAft>
                <a:spcPts val="0"/>
              </a:spcAft>
              <a:buClrTx/>
              <a:buSzTx/>
              <a:buFontTx/>
              <a:buNone/>
            </a:pPr>
            <a:r>
              <a:rPr lang="de-AT" sz="3733" dirty="0">
                <a:solidFill>
                  <a:srgbClr val="595959"/>
                </a:solidFill>
                <a:latin typeface="Segoe UI Semilight" panose="020B0402040204020203" pitchFamily="34" charset="0"/>
                <a:ea typeface="+mj-ea"/>
                <a:cs typeface="Segoe UI Semilight" panose="020B0402040204020203" pitchFamily="34" charset="0"/>
              </a:rPr>
              <a:t>Demo</a:t>
            </a:r>
            <a:endParaRPr lang="en-US" sz="3733" dirty="0">
              <a:solidFill>
                <a:srgbClr val="595959"/>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2159409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defTabSz="1219170" fontAlgn="auto">
              <a:spcBef>
                <a:spcPts val="0"/>
              </a:spcBef>
              <a:spcAft>
                <a:spcPts val="0"/>
              </a:spcAft>
              <a:buClrTx/>
              <a:buSzTx/>
              <a:buFontTx/>
              <a:buNone/>
            </a:pP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1219170" fontAlgn="auto">
              <a:spcBef>
                <a:spcPts val="0"/>
              </a:spcBef>
              <a:spcAft>
                <a:spcPts val="0"/>
              </a:spcAft>
              <a:buClrTx/>
              <a:buSzTx/>
              <a:buFontTx/>
              <a:buNone/>
            </a:pPr>
            <a:endParaRPr lang="en-US" sz="2400"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1219170" fontAlgn="auto">
              <a:spcBef>
                <a:spcPts val="0"/>
              </a:spcBef>
              <a:spcAft>
                <a:spcPts val="0"/>
              </a:spcAft>
              <a:buClrTx/>
              <a:buSzTx/>
              <a:buFontTx/>
              <a:buNone/>
            </a:pP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solidFill>
                <a:srgbClr val="595959"/>
              </a:solidFill>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87435728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332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defTabSz="1219170" fontAlgn="auto">
              <a:spcBef>
                <a:spcPts val="0"/>
              </a:spcBef>
              <a:spcAft>
                <a:spcPts val="0"/>
              </a:spcAft>
              <a:buClrTx/>
              <a:buSzTx/>
              <a:buFontTx/>
              <a:buNone/>
            </a:pP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1219170" fontAlgn="auto">
              <a:spcBef>
                <a:spcPts val="0"/>
              </a:spcBef>
              <a:spcAft>
                <a:spcPts val="0"/>
              </a:spcAft>
              <a:buClrTx/>
              <a:buSzTx/>
              <a:buFontTx/>
              <a:buNone/>
            </a:pPr>
            <a:endParaRPr lang="de-AT" sz="2400"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1219170" fontAlgn="auto">
              <a:spcBef>
                <a:spcPts val="0"/>
              </a:spcBef>
              <a:spcAft>
                <a:spcPts val="0"/>
              </a:spcAft>
              <a:buClrTx/>
              <a:buSzTx/>
              <a:buFontTx/>
              <a:buNone/>
            </a:pP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solidFill>
                <a:srgbClr val="595959"/>
              </a:solidFill>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23047148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8466" indent="347125">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p:txBody>
      </p:sp>
    </p:spTree>
    <p:extLst>
      <p:ext uri="{BB962C8B-B14F-4D97-AF65-F5344CB8AC3E}">
        <p14:creationId xmlns:p14="http://schemas.microsoft.com/office/powerpoint/2010/main" val="10804257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180861"/>
            <a:ext cx="10688240" cy="4677139"/>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quarter" idx="13" hasCustomPrompt="1"/>
          </p:nvPr>
        </p:nvSpPr>
        <p:spPr>
          <a:xfrm>
            <a:off x="1520726" y="1421493"/>
            <a:ext cx="10335916" cy="441953"/>
          </a:xfrm>
          <a:prstGeom prst="rect">
            <a:avLst/>
          </a:prstGeom>
        </p:spPr>
        <p:txBody>
          <a:bodyPr lIns="0" tIns="0" rIns="0" bIns="0"/>
          <a:lstStyle>
            <a:lvl1pPr marL="0" indent="0">
              <a:buFontTx/>
              <a:buNone/>
              <a:defRPr sz="32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Tree>
    <p:extLst>
      <p:ext uri="{BB962C8B-B14F-4D97-AF65-F5344CB8AC3E}">
        <p14:creationId xmlns:p14="http://schemas.microsoft.com/office/powerpoint/2010/main" val="188791122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32606050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305655427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14975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32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Tree>
    <p:extLst>
      <p:ext uri="{BB962C8B-B14F-4D97-AF65-F5344CB8AC3E}">
        <p14:creationId xmlns:p14="http://schemas.microsoft.com/office/powerpoint/2010/main" val="32204597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8150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8" r:id="rId15"/>
    <p:sldLayoutId id="2147483689" r:id="rId16"/>
    <p:sldLayoutId id="2147483670" r:id="rId17"/>
  </p:sldLayoutIdLst>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38917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.NET Training Slides</a:t>
            </a:r>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a:xfrm>
            <a:off x="7094970" y="2129270"/>
            <a:ext cx="789709" cy="789709"/>
          </a:xfrm>
        </p:spPr>
      </p:pic>
      <p:sp>
        <p:nvSpPr>
          <p:cNvPr id="13" name="Title 12"/>
          <p:cNvSpPr>
            <a:spLocks noGrp="1"/>
          </p:cNvSpPr>
          <p:nvPr>
            <p:ph type="title"/>
          </p:nvPr>
        </p:nvSpPr>
        <p:spPr/>
        <p:txBody>
          <a:bodyPr/>
          <a:lstStyle/>
          <a:p>
            <a:r>
              <a:rPr lang="en-US" sz="6000" dirty="0"/>
              <a:t>Custom Controls</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sz="2400" dirty="0"/>
              <a:t>Windows Presentation Foundation</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40903180"/>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a:t>Control</a:t>
            </a:r>
            <a:r>
              <a:rPr lang="de-AT" dirty="0"/>
              <a:t> Template</a:t>
            </a:r>
          </a:p>
        </p:txBody>
      </p:sp>
      <p:sp>
        <p:nvSpPr>
          <p:cNvPr id="5" name="Content Placeholder 4"/>
          <p:cNvSpPr>
            <a:spLocks noGrp="1"/>
          </p:cNvSpPr>
          <p:nvPr>
            <p:ph sz="quarter" idx="22"/>
          </p:nvPr>
        </p:nvSpPr>
        <p:spPr/>
        <p:txBody>
          <a:bodyPr/>
          <a:lstStyle/>
          <a:p>
            <a:r>
              <a:rPr lang="de-AT" sz="1200" noProof="1"/>
              <a:t>&lt;ControlTemplate TargetType="local:NumericUpDown"&gt;</a:t>
            </a:r>
          </a:p>
          <a:p>
            <a:r>
              <a:rPr lang="de-AT" sz="1200" noProof="1"/>
              <a:t>  &lt;Grid  Margin="3" </a:t>
            </a:r>
          </a:p>
          <a:p>
            <a:r>
              <a:rPr lang="de-AT" sz="1200" noProof="1"/>
              <a:t>         Background="{TemplateBinding Background}"&gt;</a:t>
            </a:r>
          </a:p>
          <a:p>
            <a:endParaRPr lang="de-AT" sz="1200" noProof="1"/>
          </a:p>
          <a:p>
            <a:r>
              <a:rPr lang="de-AT" sz="1200" noProof="1"/>
              <a:t>    &lt;</a:t>
            </a:r>
            <a:r>
              <a:rPr lang="de-AT" sz="1200" b="1" noProof="1">
                <a:solidFill>
                  <a:srgbClr val="FF0000"/>
                </a:solidFill>
              </a:rPr>
              <a:t>VisualStateManager.VisualStateGroups</a:t>
            </a:r>
            <a:r>
              <a:rPr lang="de-AT" sz="1200" noProof="1"/>
              <a:t>&gt;</a:t>
            </a:r>
          </a:p>
          <a:p>
            <a:r>
              <a:rPr lang="de-AT" sz="1200" noProof="1"/>
              <a:t>      &lt;</a:t>
            </a:r>
            <a:r>
              <a:rPr lang="de-AT" sz="1200" b="1" noProof="1">
                <a:solidFill>
                  <a:srgbClr val="FF0000"/>
                </a:solidFill>
              </a:rPr>
              <a:t>VisualStateGroup</a:t>
            </a:r>
            <a:r>
              <a:rPr lang="de-AT" sz="1200" noProof="1"/>
              <a:t> Name="ValueStates"&gt;</a:t>
            </a:r>
          </a:p>
          <a:p>
            <a:endParaRPr lang="de-AT" sz="1200" noProof="1"/>
          </a:p>
          <a:p>
            <a:r>
              <a:rPr lang="de-AT" sz="1200" noProof="1"/>
              <a:t>        &lt;!--Make the Value property red when it is negative.--&gt;</a:t>
            </a:r>
          </a:p>
          <a:p>
            <a:r>
              <a:rPr lang="de-AT" sz="1200" noProof="1"/>
              <a:t>        &lt;</a:t>
            </a:r>
            <a:r>
              <a:rPr lang="de-AT" sz="1200" b="1" noProof="1">
                <a:solidFill>
                  <a:srgbClr val="FF0000"/>
                </a:solidFill>
              </a:rPr>
              <a:t>VisualState</a:t>
            </a:r>
            <a:r>
              <a:rPr lang="de-AT" sz="1200" noProof="1"/>
              <a:t> Name="Negative"&gt;</a:t>
            </a:r>
          </a:p>
          <a:p>
            <a:r>
              <a:rPr lang="de-AT" sz="1200" noProof="1"/>
              <a:t>          &lt;Storyboard&gt;</a:t>
            </a:r>
          </a:p>
          <a:p>
            <a:r>
              <a:rPr lang="de-AT" sz="1200" noProof="1"/>
              <a:t>            &lt;ColorAnimation To="Red"</a:t>
            </a:r>
          </a:p>
          <a:p>
            <a:r>
              <a:rPr lang="de-AT" sz="1200" noProof="1"/>
              <a:t>              Storyboard.TargetName="TextBlock" </a:t>
            </a:r>
          </a:p>
          <a:p>
            <a:r>
              <a:rPr lang="de-AT" sz="1200" noProof="1"/>
              <a:t>              Storyboard.TargetProperty="(Foreground).(Color)"/&gt;</a:t>
            </a:r>
          </a:p>
          <a:p>
            <a:r>
              <a:rPr lang="de-AT" sz="1200" noProof="1"/>
              <a:t>          &lt;/Storyboard&gt;</a:t>
            </a:r>
          </a:p>
          <a:p>
            <a:endParaRPr lang="de-AT" sz="1200" noProof="1"/>
          </a:p>
          <a:p>
            <a:r>
              <a:rPr lang="de-AT" sz="1200" noProof="1"/>
              <a:t>        &lt;/VisualState&gt;</a:t>
            </a:r>
          </a:p>
          <a:p>
            <a:endParaRPr lang="de-AT" sz="1200" noProof="1"/>
          </a:p>
          <a:p>
            <a:r>
              <a:rPr lang="de-AT" sz="1200" noProof="1"/>
              <a:t>        &lt;!--Return the TextBlock's Foreground to its </a:t>
            </a:r>
          </a:p>
          <a:p>
            <a:r>
              <a:rPr lang="de-AT" sz="1200" noProof="1"/>
              <a:t>            original color.--&gt;</a:t>
            </a:r>
          </a:p>
          <a:p>
            <a:r>
              <a:rPr lang="de-AT" sz="1200" noProof="1"/>
              <a:t>        &lt;</a:t>
            </a:r>
            <a:r>
              <a:rPr lang="de-AT" sz="1200" b="1" noProof="1">
                <a:solidFill>
                  <a:srgbClr val="FF0000"/>
                </a:solidFill>
              </a:rPr>
              <a:t>VisualState</a:t>
            </a:r>
            <a:r>
              <a:rPr lang="de-AT" sz="1200" noProof="1"/>
              <a:t> Name="Positive"/&gt;</a:t>
            </a:r>
          </a:p>
          <a:p>
            <a:r>
              <a:rPr lang="de-AT" sz="1200" noProof="1"/>
              <a:t>      &lt;/VisualStateGroup&gt;</a:t>
            </a:r>
          </a:p>
          <a:p>
            <a:r>
              <a:rPr lang="de-AT" sz="1200" noProof="1"/>
              <a:t>    &lt;/VisualStateManager.VisualStateGroups&gt;</a:t>
            </a:r>
          </a:p>
          <a:p>
            <a:r>
              <a:rPr lang="de-AT" sz="1200" noProof="1"/>
              <a:t>	…</a:t>
            </a:r>
          </a:p>
          <a:p>
            <a:r>
              <a:rPr lang="de-AT" sz="1200" noProof="1"/>
              <a:t>  &lt;/Grid&gt;</a:t>
            </a:r>
          </a:p>
          <a:p>
            <a:r>
              <a:rPr lang="de-AT" sz="1200" noProof="1"/>
              <a:t>&lt;/ControlTemplate&gt;</a:t>
            </a:r>
          </a:p>
        </p:txBody>
      </p:sp>
      <p:sp>
        <p:nvSpPr>
          <p:cNvPr id="6" name="Text Placeholder 5"/>
          <p:cNvSpPr>
            <a:spLocks noGrp="1"/>
          </p:cNvSpPr>
          <p:nvPr>
            <p:ph type="body" sz="quarter" idx="23"/>
          </p:nvPr>
        </p:nvSpPr>
        <p:spPr/>
        <p:txBody>
          <a:bodyPr/>
          <a:lstStyle/>
          <a:p>
            <a:r>
              <a:rPr lang="de-AT" dirty="0"/>
              <a:t>Visual States</a:t>
            </a:r>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184819995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Template</a:t>
            </a:r>
          </a:p>
        </p:txBody>
      </p:sp>
      <p:sp>
        <p:nvSpPr>
          <p:cNvPr id="5" name="Content Placeholder 4"/>
          <p:cNvSpPr>
            <a:spLocks noGrp="1"/>
          </p:cNvSpPr>
          <p:nvPr>
            <p:ph sz="quarter" idx="22"/>
          </p:nvPr>
        </p:nvSpPr>
        <p:spPr/>
        <p:txBody>
          <a:bodyPr/>
          <a:lstStyle/>
          <a:p>
            <a:r>
              <a:rPr lang="en-US" sz="1400" noProof="1"/>
              <a:t>private RepeatButton upButtonElement;</a:t>
            </a:r>
          </a:p>
          <a:p>
            <a:endParaRPr lang="en-US" sz="1400" noProof="1"/>
          </a:p>
          <a:p>
            <a:r>
              <a:rPr lang="en-US" sz="1400" noProof="1"/>
              <a:t>private </a:t>
            </a:r>
            <a:r>
              <a:rPr lang="en-US" sz="1400" b="1" noProof="1">
                <a:solidFill>
                  <a:srgbClr val="FF0000"/>
                </a:solidFill>
              </a:rPr>
              <a:t>RepeatButton</a:t>
            </a:r>
            <a:r>
              <a:rPr lang="en-US" sz="1400" noProof="1"/>
              <a:t> UpButtonElement</a:t>
            </a:r>
          </a:p>
          <a:p>
            <a:r>
              <a:rPr lang="en-US" sz="1400" noProof="1"/>
              <a:t>{</a:t>
            </a:r>
          </a:p>
          <a:p>
            <a:r>
              <a:rPr lang="en-US" sz="1400" noProof="1"/>
              <a:t>    get</a:t>
            </a:r>
          </a:p>
          <a:p>
            <a:r>
              <a:rPr lang="en-US" sz="1400" noProof="1"/>
              <a:t>    {</a:t>
            </a:r>
          </a:p>
          <a:p>
            <a:r>
              <a:rPr lang="en-US" sz="1400" noProof="1"/>
              <a:t>        return upButtonElement;</a:t>
            </a:r>
          </a:p>
          <a:p>
            <a:r>
              <a:rPr lang="en-US" sz="1400" noProof="1"/>
              <a:t>    }</a:t>
            </a:r>
          </a:p>
          <a:p>
            <a:endParaRPr lang="en-US" sz="1400" noProof="1"/>
          </a:p>
          <a:p>
            <a:r>
              <a:rPr lang="en-US" sz="1400" noProof="1"/>
              <a:t>    set</a:t>
            </a:r>
          </a:p>
          <a:p>
            <a:r>
              <a:rPr lang="en-US" sz="1400" noProof="1"/>
              <a:t>    {</a:t>
            </a:r>
          </a:p>
          <a:p>
            <a:r>
              <a:rPr lang="en-US" sz="1400" noProof="1"/>
              <a:t>        if (upButtonElement != null)</a:t>
            </a:r>
          </a:p>
          <a:p>
            <a:r>
              <a:rPr lang="en-US" sz="1400" noProof="1"/>
              <a:t>        {</a:t>
            </a:r>
          </a:p>
          <a:p>
            <a:r>
              <a:rPr lang="en-US" sz="1400" noProof="1"/>
              <a:t>            upButtonElement.Click </a:t>
            </a:r>
            <a:r>
              <a:rPr lang="en-US" sz="1400" b="1" noProof="1">
                <a:solidFill>
                  <a:srgbClr val="FF0000"/>
                </a:solidFill>
              </a:rPr>
              <a:t>-=</a:t>
            </a:r>
          </a:p>
          <a:p>
            <a:r>
              <a:rPr lang="en-US" sz="1400" b="1" noProof="1">
                <a:solidFill>
                  <a:srgbClr val="FF0000"/>
                </a:solidFill>
              </a:rPr>
              <a:t>                new RoutedEventHandler</a:t>
            </a:r>
            <a:r>
              <a:rPr lang="en-US" sz="1400" noProof="1"/>
              <a:t>(upButtonElement_Click);</a:t>
            </a:r>
          </a:p>
          <a:p>
            <a:r>
              <a:rPr lang="en-US" sz="1400" noProof="1"/>
              <a:t>        }</a:t>
            </a:r>
          </a:p>
          <a:p>
            <a:r>
              <a:rPr lang="en-US" sz="1400" noProof="1"/>
              <a:t>        upButtonElement = value;</a:t>
            </a:r>
          </a:p>
          <a:p>
            <a:endParaRPr lang="en-US" sz="1400" noProof="1"/>
          </a:p>
          <a:p>
            <a:r>
              <a:rPr lang="en-US" sz="1400" noProof="1"/>
              <a:t>        if (upButtonElement != null)</a:t>
            </a:r>
          </a:p>
          <a:p>
            <a:r>
              <a:rPr lang="en-US" sz="1400" noProof="1"/>
              <a:t>        {</a:t>
            </a:r>
          </a:p>
          <a:p>
            <a:r>
              <a:rPr lang="en-US" sz="1400" noProof="1"/>
              <a:t>            upButtonElement.Click </a:t>
            </a:r>
            <a:r>
              <a:rPr lang="en-US" sz="1400" b="1" noProof="1">
                <a:solidFill>
                  <a:srgbClr val="FF0000"/>
                </a:solidFill>
              </a:rPr>
              <a:t>+=</a:t>
            </a:r>
          </a:p>
          <a:p>
            <a:r>
              <a:rPr lang="en-US" sz="1400" b="1" noProof="1">
                <a:solidFill>
                  <a:srgbClr val="FF0000"/>
                </a:solidFill>
              </a:rPr>
              <a:t>                new RoutedEventHandler</a:t>
            </a:r>
            <a:r>
              <a:rPr lang="en-US" sz="1400" noProof="1"/>
              <a:t>(upButtonElement_Click);</a:t>
            </a:r>
          </a:p>
          <a:p>
            <a:r>
              <a:rPr lang="en-US" sz="1400" noProof="1"/>
              <a:t>        }</a:t>
            </a:r>
          </a:p>
          <a:p>
            <a:r>
              <a:rPr lang="en-US" sz="1400" noProof="1"/>
              <a:t>    }</a:t>
            </a:r>
          </a:p>
          <a:p>
            <a:r>
              <a:rPr lang="en-US" sz="1400" noProof="1"/>
              <a:t>}</a:t>
            </a:r>
          </a:p>
        </p:txBody>
      </p:sp>
      <p:sp>
        <p:nvSpPr>
          <p:cNvPr id="6" name="Text Placeholder 5"/>
          <p:cNvSpPr>
            <a:spLocks noGrp="1"/>
          </p:cNvSpPr>
          <p:nvPr>
            <p:ph type="body" sz="quarter" idx="23"/>
          </p:nvPr>
        </p:nvSpPr>
        <p:spPr/>
        <p:txBody>
          <a:bodyPr/>
          <a:lstStyle/>
          <a:p>
            <a:r>
              <a:rPr lang="en-US" dirty="0"/>
              <a:t>Best Practices</a:t>
            </a:r>
          </a:p>
        </p:txBody>
      </p:sp>
      <p:sp>
        <p:nvSpPr>
          <p:cNvPr id="7" name="Text Placeholder 6"/>
          <p:cNvSpPr>
            <a:spLocks noGrp="1"/>
          </p:cNvSpPr>
          <p:nvPr>
            <p:ph type="body" sz="quarter" idx="24"/>
          </p:nvPr>
        </p:nvSpPr>
        <p:spPr/>
        <p:txBody>
          <a:bodyPr/>
          <a:lstStyle/>
          <a:p>
            <a:r>
              <a:rPr lang="en-US" sz="1600" dirty="0"/>
              <a:t>Subscribe to and unsubscribe from any events that your control handles in the </a:t>
            </a:r>
            <a:r>
              <a:rPr lang="en-US" sz="1600" i="1" dirty="0" err="1"/>
              <a:t>FrameworkElement</a:t>
            </a:r>
            <a:r>
              <a:rPr lang="en-US" sz="1600" dirty="0"/>
              <a:t> property's set </a:t>
            </a:r>
            <a:r>
              <a:rPr lang="en-US" sz="1600" dirty="0" err="1"/>
              <a:t>accessor</a:t>
            </a:r>
            <a:endParaRPr lang="en-US" sz="1600" dirty="0"/>
          </a:p>
        </p:txBody>
      </p:sp>
    </p:spTree>
    <p:extLst>
      <p:ext uri="{BB962C8B-B14F-4D97-AF65-F5344CB8AC3E}">
        <p14:creationId xmlns:p14="http://schemas.microsoft.com/office/powerpoint/2010/main" val="13363818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Template</a:t>
            </a:r>
          </a:p>
        </p:txBody>
      </p:sp>
      <p:sp>
        <p:nvSpPr>
          <p:cNvPr id="5" name="Content Placeholder 4"/>
          <p:cNvSpPr>
            <a:spLocks noGrp="1"/>
          </p:cNvSpPr>
          <p:nvPr>
            <p:ph sz="quarter" idx="22"/>
          </p:nvPr>
        </p:nvSpPr>
        <p:spPr/>
        <p:txBody>
          <a:bodyPr/>
          <a:lstStyle/>
          <a:p>
            <a:r>
              <a:rPr lang="en-US" sz="1400" noProof="1"/>
              <a:t>public </a:t>
            </a:r>
            <a:r>
              <a:rPr lang="en-US" sz="1400" b="1" noProof="1">
                <a:solidFill>
                  <a:srgbClr val="FF0000"/>
                </a:solidFill>
              </a:rPr>
              <a:t>override</a:t>
            </a:r>
            <a:r>
              <a:rPr lang="en-US" sz="1400" noProof="1"/>
              <a:t> void </a:t>
            </a:r>
            <a:r>
              <a:rPr lang="en-US" sz="1400" b="1" noProof="1">
                <a:solidFill>
                  <a:srgbClr val="FF0000"/>
                </a:solidFill>
              </a:rPr>
              <a:t>OnApplyTemplate</a:t>
            </a:r>
            <a:r>
              <a:rPr lang="en-US" sz="1400" noProof="1"/>
              <a:t>()</a:t>
            </a:r>
          </a:p>
          <a:p>
            <a:r>
              <a:rPr lang="en-US" sz="1400" noProof="1"/>
              <a:t>{</a:t>
            </a:r>
          </a:p>
          <a:p>
            <a:r>
              <a:rPr lang="en-US" sz="1400" noProof="1"/>
              <a:t>    UpButtonElement = </a:t>
            </a:r>
            <a:r>
              <a:rPr lang="en-US" sz="1400" b="1" noProof="1">
                <a:solidFill>
                  <a:srgbClr val="FF0000"/>
                </a:solidFill>
              </a:rPr>
              <a:t>GetTemplateChild</a:t>
            </a:r>
            <a:r>
              <a:rPr lang="en-US" sz="1400" noProof="1"/>
              <a:t>("UpButton") </a:t>
            </a:r>
            <a:r>
              <a:rPr lang="en-US" sz="1400" b="1" noProof="1">
                <a:solidFill>
                  <a:srgbClr val="FF0000"/>
                </a:solidFill>
              </a:rPr>
              <a:t>as RepeatButton</a:t>
            </a:r>
            <a:r>
              <a:rPr lang="en-US" sz="1400" noProof="1"/>
              <a:t>;</a:t>
            </a:r>
          </a:p>
          <a:p>
            <a:r>
              <a:rPr lang="en-US" sz="1400" noProof="1"/>
              <a:t>    DownButtonElement = GetTemplateChild("DownButton") as RepeatButton;</a:t>
            </a:r>
          </a:p>
          <a:p>
            <a:r>
              <a:rPr lang="en-US" sz="1400" noProof="1"/>
              <a:t>    //TextElement = GetTemplateChild("TextBlock") as TextBlock;</a:t>
            </a:r>
          </a:p>
          <a:p>
            <a:endParaRPr lang="en-US" sz="1400" noProof="1"/>
          </a:p>
          <a:p>
            <a:r>
              <a:rPr lang="en-US" sz="1400" noProof="1"/>
              <a:t>    UpdateStates(false);</a:t>
            </a:r>
          </a:p>
          <a:p>
            <a:r>
              <a:rPr lang="en-US" sz="1400" noProof="1"/>
              <a:t>}</a:t>
            </a:r>
          </a:p>
        </p:txBody>
      </p:sp>
      <p:sp>
        <p:nvSpPr>
          <p:cNvPr id="6" name="Text Placeholder 5"/>
          <p:cNvSpPr>
            <a:spLocks noGrp="1"/>
          </p:cNvSpPr>
          <p:nvPr>
            <p:ph type="body" sz="quarter" idx="23"/>
          </p:nvPr>
        </p:nvSpPr>
        <p:spPr/>
        <p:txBody>
          <a:bodyPr/>
          <a:lstStyle/>
          <a:p>
            <a:r>
              <a:rPr lang="en-US" dirty="0"/>
              <a:t>Best Practices</a:t>
            </a:r>
          </a:p>
        </p:txBody>
      </p:sp>
      <p:sp>
        <p:nvSpPr>
          <p:cNvPr id="7" name="Text Placeholder 6"/>
          <p:cNvSpPr>
            <a:spLocks noGrp="1"/>
          </p:cNvSpPr>
          <p:nvPr>
            <p:ph type="body" sz="quarter" idx="24"/>
          </p:nvPr>
        </p:nvSpPr>
        <p:spPr/>
        <p:txBody>
          <a:bodyPr/>
          <a:lstStyle/>
          <a:p>
            <a:r>
              <a:rPr lang="en-US" sz="1600" dirty="0"/>
              <a:t>Check that the </a:t>
            </a:r>
            <a:r>
              <a:rPr lang="en-US" sz="1600" i="1" dirty="0" err="1"/>
              <a:t>FrameworkElement</a:t>
            </a:r>
            <a:r>
              <a:rPr lang="en-US" sz="1600" dirty="0"/>
              <a:t> is not null before accessing its members</a:t>
            </a:r>
          </a:p>
          <a:p>
            <a:r>
              <a:rPr lang="en-US" sz="1600" dirty="0"/>
              <a:t>Do not report an error if elements are missing in the control template</a:t>
            </a:r>
          </a:p>
        </p:txBody>
      </p:sp>
    </p:spTree>
    <p:extLst>
      <p:ext uri="{BB962C8B-B14F-4D97-AF65-F5344CB8AC3E}">
        <p14:creationId xmlns:p14="http://schemas.microsoft.com/office/powerpoint/2010/main" val="106849704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Template</a:t>
            </a:r>
          </a:p>
        </p:txBody>
      </p:sp>
      <p:sp>
        <p:nvSpPr>
          <p:cNvPr id="5" name="Content Placeholder 4"/>
          <p:cNvSpPr>
            <a:spLocks noGrp="1"/>
          </p:cNvSpPr>
          <p:nvPr>
            <p:ph sz="quarter" idx="22"/>
          </p:nvPr>
        </p:nvSpPr>
        <p:spPr>
          <a:xfrm>
            <a:off x="623392" y="404665"/>
            <a:ext cx="7104789" cy="6128262"/>
          </a:xfrm>
        </p:spPr>
        <p:txBody>
          <a:bodyPr/>
          <a:lstStyle/>
          <a:p>
            <a:r>
              <a:rPr lang="en-US" sz="1050" noProof="1"/>
              <a:t>private void </a:t>
            </a:r>
            <a:r>
              <a:rPr lang="en-US" sz="1050" b="1" noProof="1">
                <a:solidFill>
                  <a:srgbClr val="FF0000"/>
                </a:solidFill>
              </a:rPr>
              <a:t>UpdateStates</a:t>
            </a:r>
            <a:r>
              <a:rPr lang="en-US" sz="1050" noProof="1"/>
              <a:t>(bool useTransitions)</a:t>
            </a:r>
          </a:p>
          <a:p>
            <a:r>
              <a:rPr lang="en-US" sz="1050" noProof="1"/>
              <a:t>{</a:t>
            </a:r>
          </a:p>
          <a:p>
            <a:r>
              <a:rPr lang="en-US" sz="1050" noProof="1"/>
              <a:t>    if (Value &gt;= 0)</a:t>
            </a:r>
          </a:p>
          <a:p>
            <a:r>
              <a:rPr lang="en-US" sz="1050" noProof="1"/>
              <a:t>    {</a:t>
            </a:r>
          </a:p>
          <a:p>
            <a:r>
              <a:rPr lang="en-US" sz="1050" noProof="1"/>
              <a:t>        </a:t>
            </a:r>
            <a:r>
              <a:rPr lang="en-US" sz="1050" b="1" noProof="1">
                <a:solidFill>
                  <a:srgbClr val="FF0000"/>
                </a:solidFill>
              </a:rPr>
              <a:t>VisualStateManager.GoToState</a:t>
            </a:r>
            <a:r>
              <a:rPr lang="en-US" sz="1050" noProof="1"/>
              <a:t>(this, "</a:t>
            </a:r>
            <a:r>
              <a:rPr lang="en-US" sz="1050" b="1" noProof="1">
                <a:solidFill>
                  <a:srgbClr val="FF0000"/>
                </a:solidFill>
              </a:rPr>
              <a:t>Positive</a:t>
            </a:r>
            <a:r>
              <a:rPr lang="en-US" sz="1050" noProof="1"/>
              <a:t>", useTransitions);</a:t>
            </a:r>
          </a:p>
          <a:p>
            <a:r>
              <a:rPr lang="en-US" sz="1050" noProof="1"/>
              <a:t>    }</a:t>
            </a:r>
          </a:p>
          <a:p>
            <a:r>
              <a:rPr lang="en-US" sz="1050" noProof="1"/>
              <a:t>    else</a:t>
            </a:r>
          </a:p>
          <a:p>
            <a:r>
              <a:rPr lang="en-US" sz="1050" noProof="1"/>
              <a:t>    {</a:t>
            </a:r>
          </a:p>
          <a:p>
            <a:r>
              <a:rPr lang="en-US" sz="1050" noProof="1"/>
              <a:t>        VisualStateManager.GoToState(this, "Negative", useTransitions);</a:t>
            </a:r>
          </a:p>
          <a:p>
            <a:r>
              <a:rPr lang="en-US" sz="1050" noProof="1"/>
              <a:t>    }</a:t>
            </a:r>
          </a:p>
          <a:p>
            <a:endParaRPr lang="en-US" sz="1050" noProof="1"/>
          </a:p>
          <a:p>
            <a:r>
              <a:rPr lang="en-US" sz="1050" noProof="1"/>
              <a:t>    if (IsFocused)</a:t>
            </a:r>
          </a:p>
          <a:p>
            <a:r>
              <a:rPr lang="en-US" sz="1050" noProof="1"/>
              <a:t>    {</a:t>
            </a:r>
          </a:p>
          <a:p>
            <a:r>
              <a:rPr lang="en-US" sz="1050" noProof="1"/>
              <a:t>        VisualStateManager.GoToState(this, "Focused", useTransitions);</a:t>
            </a:r>
          </a:p>
          <a:p>
            <a:r>
              <a:rPr lang="en-US" sz="1050" noProof="1"/>
              <a:t>    }</a:t>
            </a:r>
          </a:p>
          <a:p>
            <a:r>
              <a:rPr lang="en-US" sz="1050" noProof="1"/>
              <a:t>    else</a:t>
            </a:r>
          </a:p>
          <a:p>
            <a:r>
              <a:rPr lang="en-US" sz="1050" noProof="1"/>
              <a:t>    {</a:t>
            </a:r>
          </a:p>
          <a:p>
            <a:r>
              <a:rPr lang="en-US" sz="1050" noProof="1"/>
              <a:t>        VisualStateManager.GoToState(this, "Unfocused", useTransitions);</a:t>
            </a:r>
          </a:p>
          <a:p>
            <a:r>
              <a:rPr lang="en-US" sz="1050" noProof="1"/>
              <a:t>    }</a:t>
            </a:r>
          </a:p>
          <a:p>
            <a:endParaRPr lang="en-US" sz="1050" noProof="1"/>
          </a:p>
          <a:p>
            <a:r>
              <a:rPr lang="en-US" sz="1050" noProof="1"/>
              <a:t>}</a:t>
            </a:r>
          </a:p>
          <a:p>
            <a:endParaRPr lang="en-US" sz="1050" noProof="1"/>
          </a:p>
          <a:p>
            <a:r>
              <a:rPr lang="en-US" sz="1050" noProof="1"/>
              <a:t>private static void </a:t>
            </a:r>
            <a:r>
              <a:rPr lang="en-US" sz="1050" b="1" noProof="1">
                <a:solidFill>
                  <a:srgbClr val="FF0000"/>
                </a:solidFill>
              </a:rPr>
              <a:t>ValueChangedCallback</a:t>
            </a:r>
            <a:r>
              <a:rPr lang="en-US" sz="1050" noProof="1"/>
              <a:t>(DependencyObject obj, </a:t>
            </a:r>
          </a:p>
          <a:p>
            <a:r>
              <a:rPr lang="en-US" sz="1050" noProof="1"/>
              <a:t>    DependencyPropertyChangedEventArgs args)</a:t>
            </a:r>
          </a:p>
          <a:p>
            <a:r>
              <a:rPr lang="en-US" sz="1050" noProof="1"/>
              <a:t>{</a:t>
            </a:r>
          </a:p>
          <a:p>
            <a:r>
              <a:rPr lang="en-US" sz="1050" noProof="1"/>
              <a:t>    NumericUpDown ctl = (NumericUpDown)obj;</a:t>
            </a:r>
          </a:p>
          <a:p>
            <a:r>
              <a:rPr lang="en-US" sz="1050" noProof="1"/>
              <a:t>    int newValue = (int)args.NewValue;</a:t>
            </a:r>
          </a:p>
          <a:p>
            <a:endParaRPr lang="en-US" sz="1050" noProof="1"/>
          </a:p>
          <a:p>
            <a:r>
              <a:rPr lang="en-US" sz="1050" noProof="1"/>
              <a:t>    // Call UpdateStates because the Value might have caused the</a:t>
            </a:r>
          </a:p>
          <a:p>
            <a:r>
              <a:rPr lang="en-US" sz="1050" noProof="1"/>
              <a:t>    // control to change ValueStates.</a:t>
            </a:r>
          </a:p>
          <a:p>
            <a:r>
              <a:rPr lang="en-US" sz="1050" noProof="1"/>
              <a:t>    ctl.</a:t>
            </a:r>
            <a:r>
              <a:rPr lang="en-US" sz="1050" b="1" noProof="1">
                <a:solidFill>
                  <a:srgbClr val="FF0000"/>
                </a:solidFill>
              </a:rPr>
              <a:t>UpdateStates</a:t>
            </a:r>
            <a:r>
              <a:rPr lang="en-US" sz="1050" noProof="1"/>
              <a:t>(true);</a:t>
            </a:r>
          </a:p>
          <a:p>
            <a:endParaRPr lang="en-US" sz="1050" noProof="1"/>
          </a:p>
          <a:p>
            <a:r>
              <a:rPr lang="en-US" sz="1050" noProof="1"/>
              <a:t>    // Call OnValueChanged to raise the ValueChanged event.</a:t>
            </a:r>
          </a:p>
          <a:p>
            <a:r>
              <a:rPr lang="en-US" sz="1050" noProof="1"/>
              <a:t>    ctl.OnValueChanged(</a:t>
            </a:r>
          </a:p>
          <a:p>
            <a:r>
              <a:rPr lang="en-US" sz="1050" noProof="1"/>
              <a:t>        new ValueChangedEventArgs(NumericUpDown.ValueChangedEvent, </a:t>
            </a:r>
          </a:p>
          <a:p>
            <a:r>
              <a:rPr lang="en-US" sz="1050" noProof="1"/>
              <a:t>            newValue));</a:t>
            </a:r>
          </a:p>
          <a:p>
            <a:r>
              <a:rPr lang="en-US" sz="1050" noProof="1"/>
              <a:t>}</a:t>
            </a:r>
          </a:p>
        </p:txBody>
      </p:sp>
      <p:sp>
        <p:nvSpPr>
          <p:cNvPr id="6" name="Text Placeholder 5"/>
          <p:cNvSpPr>
            <a:spLocks noGrp="1"/>
          </p:cNvSpPr>
          <p:nvPr>
            <p:ph type="body" sz="quarter" idx="23"/>
          </p:nvPr>
        </p:nvSpPr>
        <p:spPr/>
        <p:txBody>
          <a:bodyPr/>
          <a:lstStyle/>
          <a:p>
            <a:r>
              <a:rPr lang="en-US" dirty="0"/>
              <a:t>Visual States</a:t>
            </a:r>
          </a:p>
        </p:txBody>
      </p:sp>
      <p:sp>
        <p:nvSpPr>
          <p:cNvPr id="7" name="Text Placeholder 6"/>
          <p:cNvSpPr>
            <a:spLocks noGrp="1"/>
          </p:cNvSpPr>
          <p:nvPr>
            <p:ph type="body" sz="quarter" idx="24"/>
          </p:nvPr>
        </p:nvSpPr>
        <p:spPr/>
        <p:txBody>
          <a:bodyPr/>
          <a:lstStyle/>
          <a:p>
            <a:r>
              <a:rPr lang="en-US" sz="2000" dirty="0"/>
              <a:t>Always back your visual states by properties</a:t>
            </a:r>
          </a:p>
          <a:p>
            <a:pPr lvl="1"/>
            <a:r>
              <a:rPr lang="en-US" sz="1200" dirty="0"/>
              <a:t>E.g. </a:t>
            </a:r>
            <a:r>
              <a:rPr lang="en-US" sz="1200" i="1" dirty="0"/>
              <a:t>Value </a:t>
            </a:r>
            <a:r>
              <a:rPr lang="en-US" sz="1200" dirty="0"/>
              <a:t>and </a:t>
            </a:r>
            <a:r>
              <a:rPr lang="en-US" sz="1200" i="1" dirty="0" err="1"/>
              <a:t>IsFocused</a:t>
            </a:r>
            <a:endParaRPr lang="en-US" sz="1200" i="1" dirty="0"/>
          </a:p>
          <a:p>
            <a:r>
              <a:rPr lang="en-US" sz="1733" i="1" dirty="0" err="1"/>
              <a:t>GoToState</a:t>
            </a:r>
            <a:r>
              <a:rPr lang="en-US" sz="1733" dirty="0"/>
              <a:t> is ignored if control is already in the target state</a:t>
            </a:r>
          </a:p>
        </p:txBody>
      </p:sp>
    </p:spTree>
    <p:extLst>
      <p:ext uri="{BB962C8B-B14F-4D97-AF65-F5344CB8AC3E}">
        <p14:creationId xmlns:p14="http://schemas.microsoft.com/office/powerpoint/2010/main" val="364724130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Template</a:t>
            </a:r>
          </a:p>
        </p:txBody>
      </p:sp>
      <p:sp>
        <p:nvSpPr>
          <p:cNvPr id="5" name="Content Placeholder 4"/>
          <p:cNvSpPr>
            <a:spLocks noGrp="1"/>
          </p:cNvSpPr>
          <p:nvPr>
            <p:ph sz="quarter" idx="22"/>
          </p:nvPr>
        </p:nvSpPr>
        <p:spPr>
          <a:xfrm>
            <a:off x="623392" y="404665"/>
            <a:ext cx="7104789" cy="6128262"/>
          </a:xfrm>
        </p:spPr>
        <p:txBody>
          <a:bodyPr/>
          <a:lstStyle/>
          <a:p>
            <a:r>
              <a:rPr lang="en-US" sz="1400" noProof="1"/>
              <a:t>[</a:t>
            </a:r>
            <a:r>
              <a:rPr lang="en-US" sz="1400" b="1" noProof="1">
                <a:solidFill>
                  <a:srgbClr val="FF0000"/>
                </a:solidFill>
              </a:rPr>
              <a:t>TemplatePart</a:t>
            </a:r>
            <a:r>
              <a:rPr lang="en-US" sz="1400" noProof="1"/>
              <a:t>(Name = "UpButtonElement", Type = typeof(RepeatButton))]</a:t>
            </a:r>
          </a:p>
          <a:p>
            <a:r>
              <a:rPr lang="en-US" sz="1400" noProof="1"/>
              <a:t>[TemplatePart(Name = "DownButtonElement", Type = typeof(RepeatButton))]</a:t>
            </a:r>
          </a:p>
          <a:p>
            <a:r>
              <a:rPr lang="en-US" sz="1400" noProof="1"/>
              <a:t>[</a:t>
            </a:r>
            <a:r>
              <a:rPr lang="en-US" sz="1400" b="1" noProof="1">
                <a:solidFill>
                  <a:srgbClr val="FF0000"/>
                </a:solidFill>
              </a:rPr>
              <a:t>TemplateVisualState</a:t>
            </a:r>
            <a:r>
              <a:rPr lang="en-US" sz="1400" noProof="1"/>
              <a:t>(Name = "Positive", GroupName = "ValueStates")]</a:t>
            </a:r>
          </a:p>
          <a:p>
            <a:r>
              <a:rPr lang="en-US" sz="1400" noProof="1"/>
              <a:t>[TemplateVisualState(Name = "Negative", GroupName = "ValueStates")]</a:t>
            </a:r>
          </a:p>
          <a:p>
            <a:r>
              <a:rPr lang="en-US" sz="1400" noProof="1"/>
              <a:t>[TemplateVisualState(Name = "Focused", GroupName = "FocusedStates")]</a:t>
            </a:r>
          </a:p>
          <a:p>
            <a:r>
              <a:rPr lang="en-US" sz="1400" noProof="1"/>
              <a:t>[TemplateVisualState(Name = "Unfocused", GroupName = "FocusedStates")]</a:t>
            </a:r>
          </a:p>
          <a:p>
            <a:r>
              <a:rPr lang="en-US" sz="1400" noProof="1"/>
              <a:t>public class NumericUpDown : Control</a:t>
            </a:r>
          </a:p>
          <a:p>
            <a:r>
              <a:rPr lang="en-US" sz="1400" noProof="1"/>
              <a:t>{</a:t>
            </a:r>
          </a:p>
          <a:p>
            <a:r>
              <a:rPr lang="en-US" sz="1400" noProof="1"/>
              <a:t>	…</a:t>
            </a:r>
          </a:p>
          <a:p>
            <a:r>
              <a:rPr lang="en-US" sz="1400" noProof="1"/>
              <a:t>}</a:t>
            </a:r>
          </a:p>
        </p:txBody>
      </p:sp>
      <p:sp>
        <p:nvSpPr>
          <p:cNvPr id="6" name="Text Placeholder 5"/>
          <p:cNvSpPr>
            <a:spLocks noGrp="1"/>
          </p:cNvSpPr>
          <p:nvPr>
            <p:ph type="body" sz="quarter" idx="23"/>
          </p:nvPr>
        </p:nvSpPr>
        <p:spPr/>
        <p:txBody>
          <a:bodyPr/>
          <a:lstStyle/>
          <a:p>
            <a:r>
              <a:rPr lang="en-US" dirty="0"/>
              <a:t>Control Contract</a:t>
            </a:r>
          </a:p>
        </p:txBody>
      </p:sp>
      <p:sp>
        <p:nvSpPr>
          <p:cNvPr id="7" name="Text Placeholder 6"/>
          <p:cNvSpPr>
            <a:spLocks noGrp="1"/>
          </p:cNvSpPr>
          <p:nvPr>
            <p:ph type="body" sz="quarter" idx="24"/>
          </p:nvPr>
        </p:nvSpPr>
        <p:spPr/>
        <p:txBody>
          <a:bodyPr/>
          <a:lstStyle/>
          <a:p>
            <a:endParaRPr lang="en-US" sz="1733" dirty="0"/>
          </a:p>
        </p:txBody>
      </p:sp>
    </p:spTree>
    <p:extLst>
      <p:ext uri="{BB962C8B-B14F-4D97-AF65-F5344CB8AC3E}">
        <p14:creationId xmlns:p14="http://schemas.microsoft.com/office/powerpoint/2010/main" val="427775584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Custom Panels</a:t>
            </a:r>
          </a:p>
        </p:txBody>
      </p:sp>
      <p:sp>
        <p:nvSpPr>
          <p:cNvPr id="7" name="Text Placehold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16380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AT" dirty="0"/>
              <a:t>Custom Panel</a:t>
            </a:r>
          </a:p>
        </p:txBody>
      </p:sp>
      <p:sp>
        <p:nvSpPr>
          <p:cNvPr id="9" name="Content Placeholder 8"/>
          <p:cNvSpPr>
            <a:spLocks noGrp="1"/>
          </p:cNvSpPr>
          <p:nvPr>
            <p:ph sz="quarter" idx="22"/>
          </p:nvPr>
        </p:nvSpPr>
        <p:spPr/>
        <p:txBody>
          <a:bodyPr/>
          <a:lstStyle/>
          <a:p>
            <a:r>
              <a:rPr lang="de-AT" sz="1100" noProof="1"/>
              <a:t>using System;</a:t>
            </a:r>
          </a:p>
          <a:p>
            <a:r>
              <a:rPr lang="de-AT" sz="1100" noProof="1"/>
              <a:t>using System.Linq;</a:t>
            </a:r>
          </a:p>
          <a:p>
            <a:r>
              <a:rPr lang="de-AT" sz="1100" noProof="1"/>
              <a:t>using System.Windows;</a:t>
            </a:r>
          </a:p>
          <a:p>
            <a:r>
              <a:rPr lang="de-AT" sz="1100" noProof="1"/>
              <a:t>using System.Windows.Controls;</a:t>
            </a:r>
          </a:p>
          <a:p>
            <a:endParaRPr lang="de-AT" sz="1100" noProof="1"/>
          </a:p>
          <a:p>
            <a:r>
              <a:rPr lang="de-AT" sz="1100" noProof="1"/>
              <a:t>namespace ControlLibrary</a:t>
            </a:r>
          </a:p>
          <a:p>
            <a:r>
              <a:rPr lang="de-AT" sz="1100" noProof="1"/>
              <a:t>{</a:t>
            </a:r>
          </a:p>
          <a:p>
            <a:r>
              <a:rPr lang="de-AT" sz="1100" noProof="1"/>
              <a:t>	public class StepPanel : </a:t>
            </a:r>
            <a:r>
              <a:rPr lang="de-AT" sz="1100" b="1" noProof="1">
                <a:solidFill>
                  <a:srgbClr val="FF0000"/>
                </a:solidFill>
              </a:rPr>
              <a:t>Panel</a:t>
            </a:r>
          </a:p>
          <a:p>
            <a:r>
              <a:rPr lang="de-AT" sz="1100" noProof="1"/>
              <a:t>	{</a:t>
            </a:r>
          </a:p>
          <a:p>
            <a:r>
              <a:rPr lang="de-AT" sz="1100" noProof="1"/>
              <a:t>		protected override Size </a:t>
            </a:r>
            <a:r>
              <a:rPr lang="de-AT" sz="1100" b="1" noProof="1">
                <a:solidFill>
                  <a:srgbClr val="FF0000"/>
                </a:solidFill>
              </a:rPr>
              <a:t>MeasureOverride</a:t>
            </a:r>
            <a:r>
              <a:rPr lang="de-AT" sz="1100" noProof="1"/>
              <a:t>(Size availableSize)</a:t>
            </a:r>
          </a:p>
          <a:p>
            <a:r>
              <a:rPr lang="de-AT" sz="1100" noProof="1"/>
              <a:t>		{</a:t>
            </a:r>
          </a:p>
          <a:p>
            <a:r>
              <a:rPr lang="de-AT" sz="1100" noProof="1"/>
              <a:t>			if (InternalChildren.Count == 0)</a:t>
            </a:r>
          </a:p>
          <a:p>
            <a:r>
              <a:rPr lang="de-AT" sz="1100" noProof="1"/>
              <a:t>			{</a:t>
            </a:r>
          </a:p>
          <a:p>
            <a:r>
              <a:rPr lang="de-AT" sz="1100" noProof="1"/>
              <a:t>				// no children -&gt; no size</a:t>
            </a:r>
          </a:p>
          <a:p>
            <a:r>
              <a:rPr lang="de-AT" sz="1100" noProof="1"/>
              <a:t>				return new Size(0, 0);</a:t>
            </a:r>
          </a:p>
          <a:p>
            <a:r>
              <a:rPr lang="de-AT" sz="1100" noProof="1"/>
              <a:t>			}</a:t>
            </a:r>
          </a:p>
          <a:p>
            <a:r>
              <a:rPr lang="de-AT" sz="1100" noProof="1"/>
              <a:t>			else</a:t>
            </a:r>
          </a:p>
          <a:p>
            <a:r>
              <a:rPr lang="de-AT" sz="1100" noProof="1"/>
              <a:t>			{</a:t>
            </a:r>
          </a:p>
          <a:p>
            <a:r>
              <a:rPr lang="de-AT" sz="1100" noProof="1"/>
              <a:t>				// Calculate the ideal size</a:t>
            </a:r>
          </a:p>
          <a:p>
            <a:r>
              <a:rPr lang="de-AT" sz="1100" noProof="1"/>
              <a:t>				var resultSize = new Size(0, 0);</a:t>
            </a:r>
          </a:p>
          <a:p>
            <a:r>
              <a:rPr lang="de-AT" sz="1100" noProof="1"/>
              <a:t>				foreach (var child in InternalChildren.Cast&lt;UIElement&gt;())</a:t>
            </a:r>
          </a:p>
          <a:p>
            <a:r>
              <a:rPr lang="de-AT" sz="1100" noProof="1"/>
              <a:t>				{</a:t>
            </a:r>
          </a:p>
          <a:p>
            <a:r>
              <a:rPr lang="de-AT" sz="1100" noProof="1"/>
              <a:t>					</a:t>
            </a:r>
            <a:r>
              <a:rPr lang="de-AT" sz="1100" b="1" noProof="1">
                <a:solidFill>
                  <a:srgbClr val="FF0000"/>
                </a:solidFill>
              </a:rPr>
              <a:t>child.Measure(availableSize);</a:t>
            </a:r>
          </a:p>
          <a:p>
            <a:r>
              <a:rPr lang="de-AT" sz="1100" noProof="1"/>
              <a:t>					resultSize.Width += child.DesiredSize.Width;</a:t>
            </a:r>
          </a:p>
          <a:p>
            <a:r>
              <a:rPr lang="de-AT" sz="1100" noProof="1"/>
              <a:t>					resultSize.Height += child.DesiredSize.Height;</a:t>
            </a:r>
          </a:p>
          <a:p>
            <a:r>
              <a:rPr lang="de-AT" sz="1100" noProof="1"/>
              <a:t>				}</a:t>
            </a:r>
          </a:p>
          <a:p>
            <a:endParaRPr lang="de-AT" sz="1100" noProof="1"/>
          </a:p>
          <a:p>
            <a:r>
              <a:rPr lang="de-AT" sz="1100" noProof="1"/>
              <a:t>				// Return the minimum of available and desired size</a:t>
            </a:r>
          </a:p>
          <a:p>
            <a:r>
              <a:rPr lang="de-AT" sz="1100" noProof="1"/>
              <a:t>				return new Size(</a:t>
            </a:r>
          </a:p>
          <a:p>
            <a:r>
              <a:rPr lang="de-AT" sz="1100" noProof="1"/>
              <a:t>					Math.Min(availableSize.Width, resultSize.Width),</a:t>
            </a:r>
          </a:p>
          <a:p>
            <a:r>
              <a:rPr lang="de-AT" sz="1100" noProof="1"/>
              <a:t>					Math.Min(availableSize.Height, resultSize.Height));</a:t>
            </a:r>
          </a:p>
          <a:p>
            <a:r>
              <a:rPr lang="de-AT" sz="1100" noProof="1"/>
              <a:t>			}</a:t>
            </a:r>
          </a:p>
          <a:p>
            <a:r>
              <a:rPr lang="de-AT" sz="1100" noProof="1"/>
              <a:t>		}</a:t>
            </a:r>
          </a:p>
        </p:txBody>
      </p:sp>
      <p:sp>
        <p:nvSpPr>
          <p:cNvPr id="10" name="Text Placeholder 9"/>
          <p:cNvSpPr>
            <a:spLocks noGrp="1"/>
          </p:cNvSpPr>
          <p:nvPr>
            <p:ph type="body" sz="quarter" idx="23"/>
          </p:nvPr>
        </p:nvSpPr>
        <p:spPr/>
        <p:txBody>
          <a:bodyPr/>
          <a:lstStyle/>
          <a:p>
            <a:r>
              <a:rPr lang="de-AT" dirty="0" err="1"/>
              <a:t>MeasureOverride</a:t>
            </a:r>
            <a:endParaRPr lang="de-AT" dirty="0"/>
          </a:p>
        </p:txBody>
      </p:sp>
      <p:sp>
        <p:nvSpPr>
          <p:cNvPr id="11" name="Text Placeholder 10"/>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155058092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AT" dirty="0"/>
              <a:t>Custom Panel</a:t>
            </a:r>
          </a:p>
        </p:txBody>
      </p:sp>
      <p:sp>
        <p:nvSpPr>
          <p:cNvPr id="9" name="Content Placeholder 8"/>
          <p:cNvSpPr>
            <a:spLocks noGrp="1"/>
          </p:cNvSpPr>
          <p:nvPr>
            <p:ph sz="quarter" idx="22"/>
          </p:nvPr>
        </p:nvSpPr>
        <p:spPr>
          <a:xfrm>
            <a:off x="623392" y="620689"/>
            <a:ext cx="7104789" cy="5912238"/>
          </a:xfrm>
        </p:spPr>
        <p:txBody>
          <a:bodyPr/>
          <a:lstStyle/>
          <a:p>
            <a:r>
              <a:rPr lang="de-AT" sz="1100" noProof="1"/>
              <a:t>		protected override Size </a:t>
            </a:r>
            <a:r>
              <a:rPr lang="de-AT" sz="1100" b="1" noProof="1">
                <a:solidFill>
                  <a:srgbClr val="FF0000"/>
                </a:solidFill>
              </a:rPr>
              <a:t>ArrangeOverride</a:t>
            </a:r>
            <a:r>
              <a:rPr lang="de-AT" sz="1100" noProof="1"/>
              <a:t>(Size finalSize)</a:t>
            </a:r>
          </a:p>
          <a:p>
            <a:r>
              <a:rPr lang="de-AT" sz="1100" noProof="1"/>
              <a:t>		{</a:t>
            </a:r>
          </a:p>
          <a:p>
            <a:r>
              <a:rPr lang="de-AT" sz="1100" noProof="1"/>
              <a:t>			if (this.InternalChildren.Count == 0)</a:t>
            </a:r>
          </a:p>
          <a:p>
            <a:r>
              <a:rPr lang="de-AT" sz="1100" noProof="1"/>
              <a:t>			{</a:t>
            </a:r>
          </a:p>
          <a:p>
            <a:r>
              <a:rPr lang="de-AT" sz="1100" noProof="1"/>
              <a:t>				return finalSize;</a:t>
            </a:r>
          </a:p>
          <a:p>
            <a:r>
              <a:rPr lang="de-AT" sz="1100" noProof="1"/>
              <a:t>			}</a:t>
            </a:r>
          </a:p>
          <a:p>
            <a:endParaRPr lang="de-AT" sz="1100" noProof="1"/>
          </a:p>
          <a:p>
            <a:r>
              <a:rPr lang="de-AT" sz="1100" noProof="1"/>
              <a:t>			var uiElementChildren = this.InternalChildren.Cast&lt;UIElement&gt;();</a:t>
            </a:r>
          </a:p>
          <a:p>
            <a:r>
              <a:rPr lang="de-AT" sz="1100" noProof="1"/>
              <a:t>			var lastChild = uiElementChildren.LastOrDefault();</a:t>
            </a:r>
          </a:p>
          <a:p>
            <a:endParaRPr lang="de-AT" sz="1100" noProof="1"/>
          </a:p>
          <a:p>
            <a:r>
              <a:rPr lang="de-AT" sz="1100" noProof="1"/>
              <a:t>			var sizeToDistribute = new Size(</a:t>
            </a:r>
          </a:p>
          <a:p>
            <a:r>
              <a:rPr lang="de-AT" sz="1100" noProof="1"/>
              <a:t>				finalSize.Width - lastChild.DesiredSize.Width,</a:t>
            </a:r>
          </a:p>
          <a:p>
            <a:r>
              <a:rPr lang="de-AT" sz="1100" noProof="1"/>
              <a:t>				finalSize.Height - lastChild.DesiredSize.Height);</a:t>
            </a:r>
          </a:p>
          <a:p>
            <a:endParaRPr lang="de-AT" sz="1100" noProof="1"/>
          </a:p>
          <a:p>
            <a:r>
              <a:rPr lang="de-AT" sz="1100" noProof="1"/>
              <a:t>			for (var i = 0; i &lt; (InternalChildren.Count - 1); i++)</a:t>
            </a:r>
          </a:p>
          <a:p>
            <a:r>
              <a:rPr lang="de-AT" sz="1100" noProof="1"/>
              <a:t>			{</a:t>
            </a:r>
          </a:p>
          <a:p>
            <a:r>
              <a:rPr lang="de-AT" sz="1100" noProof="1"/>
              <a:t>				var child = InternalChildren[i];</a:t>
            </a:r>
          </a:p>
          <a:p>
            <a:r>
              <a:rPr lang="de-AT" sz="1100" noProof="1"/>
              <a:t>				child.Arrange(new Rect(</a:t>
            </a:r>
          </a:p>
          <a:p>
            <a:r>
              <a:rPr lang="de-AT" sz="1100" noProof="1"/>
              <a:t>					new Point(</a:t>
            </a:r>
          </a:p>
          <a:p>
            <a:r>
              <a:rPr lang="de-AT" sz="1100" noProof="1"/>
              <a:t>						i * sizeToDistribute.Width / (InternalChildren.Count - 1),</a:t>
            </a:r>
          </a:p>
          <a:p>
            <a:r>
              <a:rPr lang="de-AT" sz="1100" noProof="1"/>
              <a:t>						i * sizeToDistribute.Height / (InternalChildren.Count - 1)),</a:t>
            </a:r>
          </a:p>
          <a:p>
            <a:r>
              <a:rPr lang="de-AT" sz="1100" noProof="1"/>
              <a:t>					child.DesiredSize));</a:t>
            </a:r>
          </a:p>
          <a:p>
            <a:r>
              <a:rPr lang="de-AT" sz="1100" noProof="1"/>
              <a:t>			}</a:t>
            </a:r>
          </a:p>
          <a:p>
            <a:endParaRPr lang="de-AT" sz="1100" noProof="1"/>
          </a:p>
          <a:p>
            <a:r>
              <a:rPr lang="de-AT" sz="1100" noProof="1"/>
              <a:t>			lastChild.</a:t>
            </a:r>
            <a:r>
              <a:rPr lang="de-AT" sz="1100" b="1" noProof="1">
                <a:solidFill>
                  <a:srgbClr val="FF0000"/>
                </a:solidFill>
              </a:rPr>
              <a:t>Arrange</a:t>
            </a:r>
            <a:r>
              <a:rPr lang="de-AT" sz="1100" noProof="1"/>
              <a:t>(new Rect(</a:t>
            </a:r>
          </a:p>
          <a:p>
            <a:r>
              <a:rPr lang="de-AT" sz="1100" noProof="1"/>
              <a:t>				new Point(</a:t>
            </a:r>
          </a:p>
          <a:p>
            <a:r>
              <a:rPr lang="de-AT" sz="1100" noProof="1"/>
              <a:t>					sizeToDistribute.Width,</a:t>
            </a:r>
          </a:p>
          <a:p>
            <a:r>
              <a:rPr lang="de-AT" sz="1100" noProof="1"/>
              <a:t>					sizeToDistribute.Height),</a:t>
            </a:r>
          </a:p>
          <a:p>
            <a:r>
              <a:rPr lang="de-AT" sz="1100" noProof="1"/>
              <a:t>				lastChild.DesiredSize));</a:t>
            </a:r>
          </a:p>
          <a:p>
            <a:endParaRPr lang="de-AT" sz="1100" noProof="1"/>
          </a:p>
          <a:p>
            <a:r>
              <a:rPr lang="de-AT" sz="1100" noProof="1"/>
              <a:t>			return finalSize; // Returns the final Arranged size</a:t>
            </a:r>
          </a:p>
          <a:p>
            <a:r>
              <a:rPr lang="de-AT" sz="1100" noProof="1"/>
              <a:t>		}</a:t>
            </a:r>
          </a:p>
          <a:p>
            <a:r>
              <a:rPr lang="de-AT" sz="1100" noProof="1"/>
              <a:t>	}</a:t>
            </a:r>
          </a:p>
          <a:p>
            <a:r>
              <a:rPr lang="de-AT" sz="1100" noProof="1"/>
              <a:t>}</a:t>
            </a:r>
          </a:p>
          <a:p>
            <a:endParaRPr lang="de-AT" sz="1100" noProof="1"/>
          </a:p>
        </p:txBody>
      </p:sp>
      <p:sp>
        <p:nvSpPr>
          <p:cNvPr id="10" name="Text Placeholder 9"/>
          <p:cNvSpPr>
            <a:spLocks noGrp="1"/>
          </p:cNvSpPr>
          <p:nvPr>
            <p:ph type="body" sz="quarter" idx="23"/>
          </p:nvPr>
        </p:nvSpPr>
        <p:spPr/>
        <p:txBody>
          <a:bodyPr/>
          <a:lstStyle/>
          <a:p>
            <a:r>
              <a:rPr lang="de-AT" dirty="0" err="1"/>
              <a:t>ArrangeOverride</a:t>
            </a:r>
            <a:endParaRPr lang="de-AT" dirty="0"/>
          </a:p>
        </p:txBody>
      </p:sp>
      <p:sp>
        <p:nvSpPr>
          <p:cNvPr id="11" name="Text Placeholder 10"/>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425954638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en-US" dirty="0"/>
              <a:t>.</a:t>
            </a:r>
            <a:r>
              <a:rPr lang="en-US"/>
              <a:t>NET Training Slides</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283627550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2" name="Text Placeholder 1"/>
          <p:cNvSpPr>
            <a:spLocks noGrp="1"/>
          </p:cNvSpPr>
          <p:nvPr>
            <p:ph type="body" sz="quarter" idx="25"/>
          </p:nvPr>
        </p:nvSpPr>
        <p:spPr/>
        <p:txBody>
          <a:bodyPr/>
          <a:lstStyle/>
          <a:p>
            <a:r>
              <a:rPr lang="de-AT" dirty="0" err="1"/>
              <a:t>When</a:t>
            </a:r>
            <a:r>
              <a:rPr lang="de-AT" dirty="0"/>
              <a:t> </a:t>
            </a:r>
            <a:r>
              <a:rPr lang="de-AT" dirty="0" err="1"/>
              <a:t>to</a:t>
            </a:r>
            <a:r>
              <a:rPr lang="de-AT" dirty="0"/>
              <a:t> </a:t>
            </a:r>
            <a:r>
              <a:rPr lang="de-AT" dirty="0" err="1"/>
              <a:t>use</a:t>
            </a:r>
            <a:r>
              <a:rPr lang="de-AT" dirty="0"/>
              <a:t> </a:t>
            </a:r>
            <a:r>
              <a:rPr lang="de-AT" dirty="0" err="1"/>
              <a:t>custom</a:t>
            </a:r>
            <a:r>
              <a:rPr lang="de-AT" dirty="0"/>
              <a:t> </a:t>
            </a:r>
            <a:r>
              <a:rPr lang="de-AT" dirty="0" err="1"/>
              <a:t>controls</a:t>
            </a:r>
            <a:r>
              <a:rPr lang="de-AT" dirty="0"/>
              <a:t>?</a:t>
            </a:r>
          </a:p>
        </p:txBody>
      </p:sp>
    </p:spTree>
    <p:extLst>
      <p:ext uri="{BB962C8B-B14F-4D97-AF65-F5344CB8AC3E}">
        <p14:creationId xmlns:p14="http://schemas.microsoft.com/office/powerpoint/2010/main" val="41474078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Options!</a:t>
            </a:r>
          </a:p>
        </p:txBody>
      </p:sp>
      <p:sp>
        <p:nvSpPr>
          <p:cNvPr id="5" name="Content Placeholder 4"/>
          <p:cNvSpPr>
            <a:spLocks noGrp="1"/>
          </p:cNvSpPr>
          <p:nvPr>
            <p:ph sz="quarter" idx="12"/>
          </p:nvPr>
        </p:nvSpPr>
        <p:spPr/>
        <p:txBody>
          <a:bodyPr/>
          <a:lstStyle/>
          <a:p>
            <a:r>
              <a:rPr lang="en-US" sz="2800" dirty="0"/>
              <a:t>Rich Content</a:t>
            </a:r>
          </a:p>
          <a:p>
            <a:pPr lvl="1"/>
            <a:r>
              <a:rPr lang="en-US" sz="2000" dirty="0"/>
              <a:t>E.g. Content controls like </a:t>
            </a:r>
            <a:r>
              <a:rPr lang="en-US" sz="2000" i="1" dirty="0"/>
              <a:t>Button</a:t>
            </a:r>
          </a:p>
          <a:p>
            <a:r>
              <a:rPr lang="en-US" sz="2800" dirty="0"/>
              <a:t>Styles</a:t>
            </a:r>
          </a:p>
          <a:p>
            <a:pPr lvl="1"/>
            <a:r>
              <a:rPr lang="en-US" sz="2000" dirty="0"/>
              <a:t>Override styles to change look and behavior of existing controls</a:t>
            </a:r>
          </a:p>
          <a:p>
            <a:pPr lvl="1"/>
            <a:r>
              <a:rPr lang="en-US" sz="2000" dirty="0"/>
              <a:t>Triggers</a:t>
            </a:r>
          </a:p>
          <a:p>
            <a:r>
              <a:rPr lang="en-US" sz="2800" dirty="0"/>
              <a:t>Data Templates</a:t>
            </a:r>
          </a:p>
          <a:p>
            <a:pPr lvl="1"/>
            <a:r>
              <a:rPr lang="en-US" sz="2000" dirty="0"/>
              <a:t>Add visual representation to data objects without any kind of control</a:t>
            </a:r>
          </a:p>
          <a:p>
            <a:r>
              <a:rPr lang="en-US" sz="2800" dirty="0"/>
              <a:t>Control Templates</a:t>
            </a:r>
          </a:p>
          <a:p>
            <a:pPr lvl="1"/>
            <a:r>
              <a:rPr lang="en-US" sz="2000" dirty="0"/>
              <a:t>Change the look of existing controls</a:t>
            </a:r>
          </a:p>
        </p:txBody>
      </p:sp>
    </p:spTree>
    <p:extLst>
      <p:ext uri="{BB962C8B-B14F-4D97-AF65-F5344CB8AC3E}">
        <p14:creationId xmlns:p14="http://schemas.microsoft.com/office/powerpoint/2010/main" val="98200201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Classes</a:t>
            </a:r>
          </a:p>
        </p:txBody>
      </p:sp>
      <p:sp>
        <p:nvSpPr>
          <p:cNvPr id="3" name="Content Placeholder 2"/>
          <p:cNvSpPr>
            <a:spLocks noGrp="1"/>
          </p:cNvSpPr>
          <p:nvPr>
            <p:ph sz="quarter" idx="12"/>
          </p:nvPr>
        </p:nvSpPr>
        <p:spPr/>
        <p:txBody>
          <a:bodyPr/>
          <a:lstStyle/>
          <a:p>
            <a:r>
              <a:rPr lang="en-US" i="1" dirty="0" err="1"/>
              <a:t>UserControl</a:t>
            </a:r>
            <a:endParaRPr lang="en-US" i="1" dirty="0"/>
          </a:p>
          <a:p>
            <a:pPr lvl="1"/>
            <a:r>
              <a:rPr lang="en-US" dirty="0"/>
              <a:t>For controls that consist of existing controls</a:t>
            </a:r>
          </a:p>
          <a:p>
            <a:pPr lvl="1"/>
            <a:r>
              <a:rPr lang="en-US" dirty="0"/>
              <a:t>No need for complex customization</a:t>
            </a:r>
          </a:p>
          <a:p>
            <a:r>
              <a:rPr lang="en-US" i="1" dirty="0"/>
              <a:t>Control</a:t>
            </a:r>
          </a:p>
          <a:p>
            <a:pPr lvl="1"/>
            <a:r>
              <a:rPr lang="en-US" dirty="0"/>
              <a:t>Customization through control templates</a:t>
            </a:r>
          </a:p>
          <a:p>
            <a:pPr lvl="1"/>
            <a:r>
              <a:rPr lang="en-US" dirty="0"/>
              <a:t>Support for themes</a:t>
            </a:r>
          </a:p>
          <a:p>
            <a:r>
              <a:rPr lang="en-US" i="1" dirty="0" err="1"/>
              <a:t>FrameworkElement</a:t>
            </a:r>
            <a:endParaRPr lang="en-US" i="1" dirty="0"/>
          </a:p>
          <a:p>
            <a:pPr lvl="1"/>
            <a:r>
              <a:rPr lang="en-US" dirty="0"/>
              <a:t>Custom render logic</a:t>
            </a:r>
          </a:p>
        </p:txBody>
      </p:sp>
    </p:spTree>
    <p:extLst>
      <p:ext uri="{BB962C8B-B14F-4D97-AF65-F5344CB8AC3E}">
        <p14:creationId xmlns:p14="http://schemas.microsoft.com/office/powerpoint/2010/main" val="4670318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sz="2400" dirty="0" err="1"/>
              <a:t>Dependency</a:t>
            </a:r>
            <a:r>
              <a:rPr lang="de-AT" sz="2400" dirty="0"/>
              <a:t> Properties</a:t>
            </a:r>
          </a:p>
        </p:txBody>
      </p:sp>
      <p:sp>
        <p:nvSpPr>
          <p:cNvPr id="8" name="Content Placeholder 7"/>
          <p:cNvSpPr>
            <a:spLocks noGrp="1"/>
          </p:cNvSpPr>
          <p:nvPr>
            <p:ph sz="quarter" idx="22"/>
          </p:nvPr>
        </p:nvSpPr>
        <p:spPr/>
        <p:txBody>
          <a:bodyPr/>
          <a:lstStyle/>
          <a:p>
            <a:r>
              <a:rPr lang="de-AT" sz="1100" noProof="1"/>
              <a:t>public </a:t>
            </a:r>
            <a:r>
              <a:rPr lang="de-AT" sz="1100" b="1" noProof="1">
                <a:solidFill>
                  <a:srgbClr val="FF0000"/>
                </a:solidFill>
              </a:rPr>
              <a:t>static</a:t>
            </a:r>
            <a:r>
              <a:rPr lang="de-AT" sz="1100" noProof="1">
                <a:solidFill>
                  <a:srgbClr val="FF0000"/>
                </a:solidFill>
              </a:rPr>
              <a:t> </a:t>
            </a:r>
            <a:r>
              <a:rPr lang="de-AT" sz="1100" noProof="1"/>
              <a:t>readonly </a:t>
            </a:r>
            <a:r>
              <a:rPr lang="de-AT" sz="1100" b="1" noProof="1">
                <a:solidFill>
                  <a:srgbClr val="FF0000"/>
                </a:solidFill>
              </a:rPr>
              <a:t>DependencyProperty</a:t>
            </a:r>
            <a:r>
              <a:rPr lang="de-AT" sz="1100" noProof="1">
                <a:solidFill>
                  <a:srgbClr val="FF0000"/>
                </a:solidFill>
              </a:rPr>
              <a:t> </a:t>
            </a:r>
            <a:r>
              <a:rPr lang="de-AT" sz="1100" noProof="1"/>
              <a:t>ValueProperty =</a:t>
            </a:r>
          </a:p>
          <a:p>
            <a:r>
              <a:rPr lang="de-AT" sz="1100" noProof="1"/>
              <a:t>    </a:t>
            </a:r>
            <a:r>
              <a:rPr lang="de-AT" sz="1100" b="1" noProof="1">
                <a:solidFill>
                  <a:srgbClr val="FF0000"/>
                </a:solidFill>
              </a:rPr>
              <a:t>DependencyProperty.Register</a:t>
            </a:r>
            <a:r>
              <a:rPr lang="de-AT" sz="1100" noProof="1"/>
              <a:t>(</a:t>
            </a:r>
          </a:p>
          <a:p>
            <a:r>
              <a:rPr lang="de-AT" sz="1100" noProof="1"/>
              <a:t>        "Value", typeof(decimal), typeof(NumericUpDown),</a:t>
            </a:r>
          </a:p>
          <a:p>
            <a:r>
              <a:rPr lang="de-AT" sz="1100" noProof="1"/>
              <a:t>        new FrameworkPropertyMetadata(MinValue, </a:t>
            </a:r>
          </a:p>
          <a:p>
            <a:r>
              <a:rPr lang="de-AT" sz="1100" noProof="1"/>
              <a:t>			new PropertyChangedCallback(OnValueChanged),</a:t>
            </a:r>
          </a:p>
          <a:p>
            <a:r>
              <a:rPr lang="de-AT" sz="1100" noProof="1"/>
              <a:t>			new CoerceValueCallback(CoerceValue)));</a:t>
            </a:r>
          </a:p>
          <a:p>
            <a:endParaRPr lang="de-AT" sz="1100" noProof="1"/>
          </a:p>
          <a:p>
            <a:r>
              <a:rPr lang="de-AT" sz="1100" noProof="1"/>
              <a:t>public decimal Value</a:t>
            </a:r>
          </a:p>
          <a:p>
            <a:r>
              <a:rPr lang="de-AT" sz="1100" noProof="1"/>
              <a:t>{          </a:t>
            </a:r>
          </a:p>
          <a:p>
            <a:r>
              <a:rPr lang="de-AT" sz="1100" noProof="1"/>
              <a:t>    get { return (decimal)</a:t>
            </a:r>
            <a:r>
              <a:rPr lang="de-AT" sz="1100" b="1" noProof="1">
                <a:solidFill>
                  <a:srgbClr val="FF0000"/>
                </a:solidFill>
              </a:rPr>
              <a:t>GetValue</a:t>
            </a:r>
            <a:r>
              <a:rPr lang="de-AT" sz="1100" noProof="1"/>
              <a:t>(ValueProperty); }</a:t>
            </a:r>
          </a:p>
          <a:p>
            <a:r>
              <a:rPr lang="de-AT" sz="1100" noProof="1"/>
              <a:t>    set { </a:t>
            </a:r>
            <a:r>
              <a:rPr lang="de-AT" sz="1100" b="1" noProof="1">
                <a:solidFill>
                  <a:srgbClr val="FF0000"/>
                </a:solidFill>
              </a:rPr>
              <a:t>SetValue</a:t>
            </a:r>
            <a:r>
              <a:rPr lang="de-AT" sz="1100" noProof="1"/>
              <a:t>(ValueProperty, value); }</a:t>
            </a:r>
          </a:p>
          <a:p>
            <a:r>
              <a:rPr lang="de-AT" sz="1100" noProof="1"/>
              <a:t>}</a:t>
            </a:r>
          </a:p>
          <a:p>
            <a:endParaRPr lang="de-AT" sz="1100" noProof="1"/>
          </a:p>
          <a:p>
            <a:r>
              <a:rPr lang="de-AT" sz="1100" noProof="1"/>
              <a:t>private static object </a:t>
            </a:r>
            <a:r>
              <a:rPr lang="de-AT" sz="1100" b="1" noProof="1">
                <a:solidFill>
                  <a:srgbClr val="FF0000"/>
                </a:solidFill>
              </a:rPr>
              <a:t>CoerceValue</a:t>
            </a:r>
            <a:r>
              <a:rPr lang="de-AT" sz="1100" noProof="1"/>
              <a:t>(DependencyObject element, object value)</a:t>
            </a:r>
          </a:p>
          <a:p>
            <a:r>
              <a:rPr lang="de-AT" sz="1100" noProof="1"/>
              <a:t>{</a:t>
            </a:r>
          </a:p>
          <a:p>
            <a:r>
              <a:rPr lang="de-AT" sz="1100" noProof="1"/>
              <a:t>    decimal newValue = (decimal)value;</a:t>
            </a:r>
          </a:p>
          <a:p>
            <a:r>
              <a:rPr lang="de-AT" sz="1100" noProof="1"/>
              <a:t>    NumericUpDown control = (NumericUpDown)element;</a:t>
            </a:r>
          </a:p>
          <a:p>
            <a:endParaRPr lang="de-AT" sz="1100" noProof="1"/>
          </a:p>
          <a:p>
            <a:r>
              <a:rPr lang="de-AT" sz="1100" noProof="1"/>
              <a:t>    newValue = Math.Max(MinValue, Math.Min(MaxValue, newValue));</a:t>
            </a:r>
          </a:p>
          <a:p>
            <a:endParaRPr lang="de-AT" sz="1100" noProof="1"/>
          </a:p>
          <a:p>
            <a:r>
              <a:rPr lang="de-AT" sz="1100" noProof="1"/>
              <a:t>    return newValue;</a:t>
            </a:r>
          </a:p>
          <a:p>
            <a:r>
              <a:rPr lang="de-AT" sz="1100" noProof="1"/>
              <a:t>}</a:t>
            </a:r>
          </a:p>
          <a:p>
            <a:endParaRPr lang="de-AT" sz="1100" noProof="1"/>
          </a:p>
          <a:p>
            <a:r>
              <a:rPr lang="de-AT" sz="1100" noProof="1"/>
              <a:t>private static void </a:t>
            </a:r>
            <a:r>
              <a:rPr lang="de-AT" sz="1100" b="1" noProof="1">
                <a:solidFill>
                  <a:srgbClr val="FF0000"/>
                </a:solidFill>
              </a:rPr>
              <a:t>OnValueChanged</a:t>
            </a:r>
            <a:r>
              <a:rPr lang="de-AT" sz="1100" noProof="1"/>
              <a:t>(DependencyObject obj, </a:t>
            </a:r>
          </a:p>
          <a:p>
            <a:r>
              <a:rPr lang="de-AT" sz="1100" noProof="1"/>
              <a:t>	DependencyPropertyChangedEventArgs args)</a:t>
            </a:r>
          </a:p>
          <a:p>
            <a:r>
              <a:rPr lang="de-AT" sz="1100" noProof="1"/>
              <a:t>{</a:t>
            </a:r>
          </a:p>
          <a:p>
            <a:r>
              <a:rPr lang="de-AT" sz="1100" noProof="1"/>
              <a:t>    NumericUpDown control = (NumericUpDown)obj;            </a:t>
            </a:r>
          </a:p>
          <a:p>
            <a:endParaRPr lang="de-AT" sz="1100" noProof="1"/>
          </a:p>
          <a:p>
            <a:r>
              <a:rPr lang="de-AT" sz="1100" noProof="1"/>
              <a:t>    RoutedPropertyChangedEventArgs&lt;decimal&gt; e </a:t>
            </a:r>
          </a:p>
          <a:p>
            <a:r>
              <a:rPr lang="de-AT" sz="1100" noProof="1"/>
              <a:t>		= new RoutedPropertyChangedEventArgs&lt;decimal&gt;(</a:t>
            </a:r>
          </a:p>
          <a:p>
            <a:r>
              <a:rPr lang="de-AT" sz="1100" noProof="1"/>
              <a:t>        (decimal)args.OldValue, (decimal)args.NewValue, ValueChangedEvent);</a:t>
            </a:r>
          </a:p>
          <a:p>
            <a:r>
              <a:rPr lang="de-AT" sz="1100" noProof="1"/>
              <a:t>    control.OnValueChanged(e);</a:t>
            </a:r>
          </a:p>
          <a:p>
            <a:r>
              <a:rPr lang="de-AT" sz="1100" noProof="1"/>
              <a:t>}</a:t>
            </a:r>
          </a:p>
        </p:txBody>
      </p:sp>
      <p:sp>
        <p:nvSpPr>
          <p:cNvPr id="6" name="Text Placeholder 5"/>
          <p:cNvSpPr>
            <a:spLocks noGrp="1"/>
          </p:cNvSpPr>
          <p:nvPr>
            <p:ph type="body" sz="quarter" idx="23"/>
          </p:nvPr>
        </p:nvSpPr>
        <p:spPr/>
        <p:txBody>
          <a:bodyPr/>
          <a:lstStyle/>
          <a:p>
            <a:r>
              <a:rPr lang="de-AT" dirty="0"/>
              <a:t>See separate </a:t>
            </a:r>
            <a:r>
              <a:rPr lang="de-AT" dirty="0" err="1"/>
              <a:t>presentation</a:t>
            </a:r>
            <a:endParaRPr lang="de-AT" dirty="0"/>
          </a:p>
        </p:txBody>
      </p:sp>
      <p:sp>
        <p:nvSpPr>
          <p:cNvPr id="9" name="Text Placeholder 8"/>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28905195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sz="2400" dirty="0" err="1"/>
              <a:t>Routed</a:t>
            </a:r>
            <a:r>
              <a:rPr lang="de-AT" sz="2400" dirty="0"/>
              <a:t> Events</a:t>
            </a:r>
          </a:p>
        </p:txBody>
      </p:sp>
      <p:sp>
        <p:nvSpPr>
          <p:cNvPr id="8" name="Content Placeholder 7"/>
          <p:cNvSpPr>
            <a:spLocks noGrp="1"/>
          </p:cNvSpPr>
          <p:nvPr>
            <p:ph sz="quarter" idx="22"/>
          </p:nvPr>
        </p:nvSpPr>
        <p:spPr/>
        <p:txBody>
          <a:bodyPr/>
          <a:lstStyle/>
          <a:p>
            <a:r>
              <a:rPr lang="de-AT" sz="1200" noProof="1"/>
              <a:t>public </a:t>
            </a:r>
            <a:r>
              <a:rPr lang="de-AT" sz="1200" b="1" noProof="1">
                <a:solidFill>
                  <a:srgbClr val="FF0000"/>
                </a:solidFill>
              </a:rPr>
              <a:t>static</a:t>
            </a:r>
            <a:r>
              <a:rPr lang="de-AT" sz="1200" noProof="1"/>
              <a:t> readonly </a:t>
            </a:r>
            <a:r>
              <a:rPr lang="de-AT" sz="1200" b="1" noProof="1">
                <a:solidFill>
                  <a:srgbClr val="FF0000"/>
                </a:solidFill>
              </a:rPr>
              <a:t>RoutedEvent</a:t>
            </a:r>
            <a:r>
              <a:rPr lang="de-AT" sz="1200" noProof="1"/>
              <a:t> ValueChangedEvent </a:t>
            </a:r>
          </a:p>
          <a:p>
            <a:r>
              <a:rPr lang="de-AT" sz="1200" noProof="1"/>
              <a:t>	= </a:t>
            </a:r>
            <a:r>
              <a:rPr lang="de-AT" sz="1200" b="1" noProof="1">
                <a:solidFill>
                  <a:srgbClr val="FF0000"/>
                </a:solidFill>
              </a:rPr>
              <a:t>EventManager.RegisterRoutedEvent</a:t>
            </a:r>
            <a:r>
              <a:rPr lang="de-AT" sz="1200" noProof="1"/>
              <a:t>(</a:t>
            </a:r>
          </a:p>
          <a:p>
            <a:r>
              <a:rPr lang="de-AT" sz="1200" noProof="1"/>
              <a:t>    "ValueChanged", RoutingStrategy.Bubble, </a:t>
            </a:r>
          </a:p>
          <a:p>
            <a:r>
              <a:rPr lang="de-AT" sz="1200" noProof="1"/>
              <a:t>    typeof(RoutedPropertyChangedEventHandler&lt;decimal&gt;), typeof(NumericUpDown));</a:t>
            </a:r>
          </a:p>
          <a:p>
            <a:endParaRPr lang="de-AT" sz="1200" noProof="1"/>
          </a:p>
          <a:p>
            <a:r>
              <a:rPr lang="de-AT" sz="1200" noProof="1"/>
              <a:t>public event RoutedPropertyChangedEventHandler&lt;decimal&gt; ValueChanged</a:t>
            </a:r>
          </a:p>
          <a:p>
            <a:r>
              <a:rPr lang="de-AT" sz="1200" noProof="1"/>
              <a:t>{</a:t>
            </a:r>
          </a:p>
          <a:p>
            <a:r>
              <a:rPr lang="de-AT" sz="1200" noProof="1"/>
              <a:t>    add { </a:t>
            </a:r>
            <a:r>
              <a:rPr lang="de-AT" sz="1200" b="1" noProof="1">
                <a:solidFill>
                  <a:srgbClr val="FF0000"/>
                </a:solidFill>
              </a:rPr>
              <a:t>AddHandler</a:t>
            </a:r>
            <a:r>
              <a:rPr lang="de-AT" sz="1200" noProof="1"/>
              <a:t>(ValueChangedEvent, value); }</a:t>
            </a:r>
          </a:p>
          <a:p>
            <a:r>
              <a:rPr lang="de-AT" sz="1200" noProof="1"/>
              <a:t>    remove { </a:t>
            </a:r>
            <a:r>
              <a:rPr lang="de-AT" sz="1200" b="1" noProof="1">
                <a:solidFill>
                  <a:srgbClr val="FF0000"/>
                </a:solidFill>
              </a:rPr>
              <a:t>RemoveHandler</a:t>
            </a:r>
            <a:r>
              <a:rPr lang="de-AT" sz="1200" noProof="1"/>
              <a:t>(ValueChangedEvent, value); }</a:t>
            </a:r>
          </a:p>
          <a:p>
            <a:r>
              <a:rPr lang="de-AT" sz="1200" noProof="1"/>
              <a:t>}</a:t>
            </a:r>
          </a:p>
          <a:p>
            <a:endParaRPr lang="de-AT" sz="1200" noProof="1"/>
          </a:p>
          <a:p>
            <a:r>
              <a:rPr lang="de-AT" sz="1200" noProof="1"/>
              <a:t>protected virtual void OnValueChanged(</a:t>
            </a:r>
          </a:p>
          <a:p>
            <a:r>
              <a:rPr lang="de-AT" sz="1200" noProof="1"/>
              <a:t>	RoutedPropertyChangedEventArgs&lt;decimal&gt; args)</a:t>
            </a:r>
          </a:p>
          <a:p>
            <a:r>
              <a:rPr lang="de-AT" sz="1200" noProof="1"/>
              <a:t>{</a:t>
            </a:r>
          </a:p>
          <a:p>
            <a:r>
              <a:rPr lang="de-AT" sz="1200" noProof="1"/>
              <a:t>    RaiseEvent(args);</a:t>
            </a:r>
          </a:p>
          <a:p>
            <a:r>
              <a:rPr lang="de-AT" sz="1200" noProof="1"/>
              <a:t>}</a:t>
            </a:r>
          </a:p>
        </p:txBody>
      </p:sp>
      <p:sp>
        <p:nvSpPr>
          <p:cNvPr id="6" name="Text Placeholder 5"/>
          <p:cNvSpPr>
            <a:spLocks noGrp="1"/>
          </p:cNvSpPr>
          <p:nvPr>
            <p:ph type="body" sz="quarter" idx="23"/>
          </p:nvPr>
        </p:nvSpPr>
        <p:spPr/>
        <p:txBody>
          <a:bodyPr/>
          <a:lstStyle/>
          <a:p>
            <a:endParaRPr lang="de-AT" dirty="0"/>
          </a:p>
        </p:txBody>
      </p:sp>
      <p:sp>
        <p:nvSpPr>
          <p:cNvPr id="9" name="Text Placeholder 8"/>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114944955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err="1"/>
              <a:t>Customization</a:t>
            </a:r>
            <a:endParaRPr lang="de-AT" dirty="0"/>
          </a:p>
        </p:txBody>
      </p:sp>
      <p:sp>
        <p:nvSpPr>
          <p:cNvPr id="7" name="Text Placeholder 6"/>
          <p:cNvSpPr>
            <a:spLocks noGrp="1"/>
          </p:cNvSpPr>
          <p:nvPr>
            <p:ph type="body" sz="quarter" idx="25"/>
          </p:nvPr>
        </p:nvSpPr>
        <p:spPr/>
        <p:txBody>
          <a:bodyPr/>
          <a:lstStyle/>
          <a:p>
            <a:r>
              <a:rPr lang="de-AT" dirty="0" err="1"/>
              <a:t>Control</a:t>
            </a:r>
            <a:r>
              <a:rPr lang="de-AT" dirty="0"/>
              <a:t> Templates</a:t>
            </a:r>
          </a:p>
        </p:txBody>
      </p:sp>
    </p:spTree>
    <p:extLst>
      <p:ext uri="{BB962C8B-B14F-4D97-AF65-F5344CB8AC3E}">
        <p14:creationId xmlns:p14="http://schemas.microsoft.com/office/powerpoint/2010/main" val="70778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Guidelines</a:t>
            </a:r>
          </a:p>
        </p:txBody>
      </p:sp>
      <p:sp>
        <p:nvSpPr>
          <p:cNvPr id="5" name="Content Placeholder 4"/>
          <p:cNvSpPr>
            <a:spLocks noGrp="1"/>
          </p:cNvSpPr>
          <p:nvPr>
            <p:ph sz="quarter" idx="12"/>
          </p:nvPr>
        </p:nvSpPr>
        <p:spPr/>
        <p:txBody>
          <a:bodyPr/>
          <a:lstStyle/>
          <a:p>
            <a:r>
              <a:rPr lang="en-US" dirty="0"/>
              <a:t>Visual structure and behavior in control template</a:t>
            </a:r>
          </a:p>
          <a:p>
            <a:pPr lvl="1"/>
            <a:r>
              <a:rPr lang="en-US" dirty="0"/>
              <a:t>Put only logic in C# code</a:t>
            </a:r>
          </a:p>
          <a:p>
            <a:r>
              <a:rPr lang="en-US" dirty="0"/>
              <a:t>Follow best practices</a:t>
            </a:r>
          </a:p>
          <a:p>
            <a:pPr lvl="1"/>
            <a:r>
              <a:rPr lang="en-US" dirty="0"/>
              <a:t>See below</a:t>
            </a:r>
          </a:p>
          <a:p>
            <a:r>
              <a:rPr lang="en-US" dirty="0"/>
              <a:t>Provide a control contract</a:t>
            </a:r>
          </a:p>
          <a:p>
            <a:pPr lvl="1"/>
            <a:r>
              <a:rPr lang="en-US" dirty="0"/>
              <a:t>Make it easy for others to customize the control‘s template</a:t>
            </a:r>
          </a:p>
        </p:txBody>
      </p:sp>
    </p:spTree>
    <p:extLst>
      <p:ext uri="{BB962C8B-B14F-4D97-AF65-F5344CB8AC3E}">
        <p14:creationId xmlns:p14="http://schemas.microsoft.com/office/powerpoint/2010/main" val="323542704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a:t>Control</a:t>
            </a:r>
            <a:r>
              <a:rPr lang="de-AT" dirty="0"/>
              <a:t> Template</a:t>
            </a:r>
          </a:p>
        </p:txBody>
      </p:sp>
      <p:sp>
        <p:nvSpPr>
          <p:cNvPr id="5" name="Content Placeholder 4"/>
          <p:cNvSpPr>
            <a:spLocks noGrp="1"/>
          </p:cNvSpPr>
          <p:nvPr>
            <p:ph sz="quarter" idx="22"/>
          </p:nvPr>
        </p:nvSpPr>
        <p:spPr/>
        <p:txBody>
          <a:bodyPr/>
          <a:lstStyle/>
          <a:p>
            <a:r>
              <a:rPr lang="de-AT" sz="1000" noProof="1"/>
              <a:t>&lt;</a:t>
            </a:r>
            <a:r>
              <a:rPr lang="de-AT" sz="1000" b="1" noProof="1">
                <a:solidFill>
                  <a:srgbClr val="FF0000"/>
                </a:solidFill>
              </a:rPr>
              <a:t>ControlTemplate</a:t>
            </a:r>
            <a:r>
              <a:rPr lang="de-AT" sz="1000" noProof="1"/>
              <a:t> TargetType="src:NumericUpDown"&gt;</a:t>
            </a:r>
          </a:p>
          <a:p>
            <a:r>
              <a:rPr lang="de-AT" sz="1000" noProof="1"/>
              <a:t>  &lt;Grid  Margin="3" Background="{</a:t>
            </a:r>
            <a:r>
              <a:rPr lang="de-AT" sz="1000" b="1" noProof="1">
                <a:solidFill>
                  <a:srgbClr val="FF0000"/>
                </a:solidFill>
              </a:rPr>
              <a:t>TemplateBinding</a:t>
            </a:r>
            <a:r>
              <a:rPr lang="de-AT" sz="1000" noProof="1"/>
              <a:t> Background}"&gt;</a:t>
            </a:r>
          </a:p>
          <a:p>
            <a:r>
              <a:rPr lang="de-AT" sz="1000" noProof="1"/>
              <a:t>    &lt;Grid&gt;</a:t>
            </a:r>
          </a:p>
          <a:p>
            <a:r>
              <a:rPr lang="de-AT" sz="1000" noProof="1"/>
              <a:t>      &lt;Grid.RowDefinitions&gt;</a:t>
            </a:r>
          </a:p>
          <a:p>
            <a:r>
              <a:rPr lang="de-AT" sz="1000" noProof="1"/>
              <a:t>        &lt;RowDefinition/&gt;</a:t>
            </a:r>
          </a:p>
          <a:p>
            <a:r>
              <a:rPr lang="de-AT" sz="1000" noProof="1"/>
              <a:t>        &lt;RowDefinition/&gt;</a:t>
            </a:r>
          </a:p>
          <a:p>
            <a:r>
              <a:rPr lang="de-AT" sz="1000" noProof="1"/>
              <a:t>      &lt;/Grid.RowDefinitions&gt;</a:t>
            </a:r>
          </a:p>
          <a:p>
            <a:r>
              <a:rPr lang="de-AT" sz="1000" noProof="1"/>
              <a:t>      &lt;Grid.ColumnDefinitions&gt;</a:t>
            </a:r>
          </a:p>
          <a:p>
            <a:r>
              <a:rPr lang="de-AT" sz="1000" noProof="1"/>
              <a:t>        &lt;ColumnDefinition/&gt;</a:t>
            </a:r>
          </a:p>
          <a:p>
            <a:r>
              <a:rPr lang="de-AT" sz="1000" noProof="1"/>
              <a:t>        &lt;ColumnDefinition/&gt;</a:t>
            </a:r>
          </a:p>
          <a:p>
            <a:r>
              <a:rPr lang="de-AT" sz="1000" noProof="1"/>
              <a:t>      &lt;/Grid.ColumnDefinitions&gt;</a:t>
            </a:r>
          </a:p>
          <a:p>
            <a:endParaRPr lang="de-AT" sz="1000" noProof="1"/>
          </a:p>
          <a:p>
            <a:r>
              <a:rPr lang="de-AT" sz="1000" noProof="1"/>
              <a:t>      &lt;Border BorderThickness="1" BorderBrush="Gray" </a:t>
            </a:r>
          </a:p>
          <a:p>
            <a:r>
              <a:rPr lang="de-AT" sz="1000" noProof="1"/>
              <a:t>              Margin="7,2,2,2" Grid.RowSpan="2" Background="#E0FFFFFF"</a:t>
            </a:r>
          </a:p>
          <a:p>
            <a:r>
              <a:rPr lang="de-AT" sz="1000" noProof="1"/>
              <a:t>              VerticalAlignment="Center" HorizontalAlignment="Stretch"&gt;</a:t>
            </a:r>
          </a:p>
          <a:p>
            <a:endParaRPr lang="de-AT" sz="1000" noProof="1"/>
          </a:p>
          <a:p>
            <a:r>
              <a:rPr lang="de-AT" sz="1000" noProof="1"/>
              <a:t>        &lt;!--Bind the TextBlock to the Value property--&gt;</a:t>
            </a:r>
          </a:p>
          <a:p>
            <a:r>
              <a:rPr lang="de-AT" sz="1000" noProof="1"/>
              <a:t>        &lt;TextBlock </a:t>
            </a:r>
            <a:r>
              <a:rPr lang="de-AT" sz="1000" b="1" noProof="1">
                <a:solidFill>
                  <a:srgbClr val="FF0000"/>
                </a:solidFill>
              </a:rPr>
              <a:t>Name="TextBlock"</a:t>
            </a:r>
          </a:p>
          <a:p>
            <a:r>
              <a:rPr lang="de-AT" sz="1000" noProof="1"/>
              <a:t>                   Width="60" TextAlignment="Right" Padding="5"</a:t>
            </a:r>
          </a:p>
          <a:p>
            <a:r>
              <a:rPr lang="de-AT" sz="1000" noProof="1"/>
              <a:t>                   Text="{Binding </a:t>
            </a:r>
            <a:r>
              <a:rPr lang="de-AT" sz="1000" b="1" noProof="1">
                <a:solidFill>
                  <a:srgbClr val="FF0000"/>
                </a:solidFill>
              </a:rPr>
              <a:t>RelativeSource={RelativeSource FindAncestor, </a:t>
            </a:r>
          </a:p>
          <a:p>
            <a:r>
              <a:rPr lang="de-AT" sz="1000" b="1" noProof="1">
                <a:solidFill>
                  <a:srgbClr val="FF0000"/>
                </a:solidFill>
              </a:rPr>
              <a:t>                     AncestorType={x:Type src:NumericUpDown}}</a:t>
            </a:r>
            <a:r>
              <a:rPr lang="de-AT" sz="1000" noProof="1"/>
              <a:t>, </a:t>
            </a:r>
          </a:p>
          <a:p>
            <a:r>
              <a:rPr lang="de-AT" sz="1000" noProof="1"/>
              <a:t>                     Path=Value}"/&gt;</a:t>
            </a:r>
          </a:p>
          <a:p>
            <a:r>
              <a:rPr lang="de-AT" sz="1000" noProof="1"/>
              <a:t>      &lt;/Border&gt;</a:t>
            </a:r>
          </a:p>
          <a:p>
            <a:endParaRPr lang="de-AT" sz="1000" noProof="1"/>
          </a:p>
          <a:p>
            <a:r>
              <a:rPr lang="de-AT" sz="1000" noProof="1"/>
              <a:t>      &lt;RepeatButton Content="Up" Margin="2,5,5,0"</a:t>
            </a:r>
          </a:p>
          <a:p>
            <a:r>
              <a:rPr lang="de-AT" sz="1000" noProof="1"/>
              <a:t>        </a:t>
            </a:r>
            <a:r>
              <a:rPr lang="de-AT" sz="1000" b="1" noProof="1">
                <a:solidFill>
                  <a:srgbClr val="FF0000"/>
                </a:solidFill>
              </a:rPr>
              <a:t>Name="UpButton"</a:t>
            </a:r>
            <a:r>
              <a:rPr lang="de-AT" sz="1000" noProof="1"/>
              <a:t> Grid.Column="1" Grid.Row="0"/&gt;</a:t>
            </a:r>
          </a:p>
          <a:p>
            <a:r>
              <a:rPr lang="de-AT" sz="1000" noProof="1"/>
              <a:t>      &lt;RepeatButton Content="Down" Margin="2,0,5,5"</a:t>
            </a:r>
          </a:p>
          <a:p>
            <a:r>
              <a:rPr lang="de-AT" sz="1000" noProof="1"/>
              <a:t>        </a:t>
            </a:r>
            <a:r>
              <a:rPr lang="de-AT" sz="1000" b="1" noProof="1">
                <a:solidFill>
                  <a:srgbClr val="FF0000"/>
                </a:solidFill>
              </a:rPr>
              <a:t>Name="DownButton"</a:t>
            </a:r>
            <a:r>
              <a:rPr lang="de-AT" sz="1000" noProof="1"/>
              <a:t> Grid.Column="1" Grid.Row="1"/&gt;</a:t>
            </a:r>
          </a:p>
          <a:p>
            <a:endParaRPr lang="de-AT" sz="1000" noProof="1"/>
          </a:p>
          <a:p>
            <a:r>
              <a:rPr lang="de-AT" sz="1000" noProof="1"/>
              <a:t>      &lt;Rectangle Name="FocusVisual" Grid.ColumnSpan="2" Grid.RowSpan="2" </a:t>
            </a:r>
          </a:p>
          <a:p>
            <a:r>
              <a:rPr lang="de-AT" sz="1000" noProof="1"/>
              <a:t>        Stroke="Black" StrokeThickness="1"  </a:t>
            </a:r>
          </a:p>
          <a:p>
            <a:r>
              <a:rPr lang="de-AT" sz="1000" noProof="1"/>
              <a:t>        Visibility="Collapsed"/&gt;</a:t>
            </a:r>
          </a:p>
          <a:p>
            <a:r>
              <a:rPr lang="de-AT" sz="1000" noProof="1"/>
              <a:t>    &lt;/Grid&gt;</a:t>
            </a:r>
          </a:p>
          <a:p>
            <a:endParaRPr lang="de-AT" sz="1000" noProof="1"/>
          </a:p>
          <a:p>
            <a:r>
              <a:rPr lang="de-AT" sz="1000" noProof="1"/>
              <a:t>  &lt;/Grid&gt;</a:t>
            </a:r>
          </a:p>
          <a:p>
            <a:r>
              <a:rPr lang="de-AT" sz="1000" noProof="1"/>
              <a:t>&lt;/ControlTemplate&gt;</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143358845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AB3060588C2844B6A31FA10FAA7EBE" ma:contentTypeVersion="0" ma:contentTypeDescription="Create a new document." ma:contentTypeScope="" ma:versionID="41c8c90fa1bd749979afcc2440492d7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7C9870-FF8F-4C8D-B815-48F79E93B7B8}">
  <ds:schemaRefs>
    <ds:schemaRef ds:uri="http://purl.org/dc/dcmitype/"/>
    <ds:schemaRef ds:uri="http://www.w3.org/XML/1998/namespace"/>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496EC53-03AE-4FCA-B70E-E482ACBCA8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9A0200C-9CD4-4FA1-9905-B75C479BE0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Managed Extensibility Framework (4.5)</Template>
  <TotalTime>0</TotalTime>
  <Words>947</Words>
  <Application>Microsoft Office PowerPoint</Application>
  <PresentationFormat>Widescreen</PresentationFormat>
  <Paragraphs>330</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ＭＳ Ｐゴシック</vt:lpstr>
      <vt:lpstr>Arial</vt:lpstr>
      <vt:lpstr>Calibri</vt:lpstr>
      <vt:lpstr>Consolas</vt:lpstr>
      <vt:lpstr>Segoe UI</vt:lpstr>
      <vt:lpstr>Segoe UI Light</vt:lpstr>
      <vt:lpstr>Segoe UI Semilight</vt:lpstr>
      <vt:lpstr>Wingdings 3</vt:lpstr>
      <vt:lpstr>Larissa-Design</vt:lpstr>
      <vt:lpstr>1_Larissa-Design</vt:lpstr>
      <vt:lpstr>Custom Controls</vt:lpstr>
      <vt:lpstr>Introduction</vt:lpstr>
      <vt:lpstr>You Have Options!</vt:lpstr>
      <vt:lpstr>Base Classes</vt:lpstr>
      <vt:lpstr>Dependency Properties</vt:lpstr>
      <vt:lpstr>Routed Events</vt:lpstr>
      <vt:lpstr>Customization</vt:lpstr>
      <vt:lpstr>Guidelines</vt:lpstr>
      <vt:lpstr>Control Template</vt:lpstr>
      <vt:lpstr>Control Template</vt:lpstr>
      <vt:lpstr>Control Template</vt:lpstr>
      <vt:lpstr>Control Template</vt:lpstr>
      <vt:lpstr>Control Template</vt:lpstr>
      <vt:lpstr>Control Template</vt:lpstr>
      <vt:lpstr>Custom Panels</vt:lpstr>
      <vt:lpstr>Custom Panel</vt:lpstr>
      <vt:lpstr>Custom Panel</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Prism</dc:title>
  <dc:creator/>
  <cp:lastModifiedBy/>
  <cp:revision>1</cp:revision>
  <dcterms:created xsi:type="dcterms:W3CDTF">2011-05-04T14:52:15Z</dcterms:created>
  <dcterms:modified xsi:type="dcterms:W3CDTF">2016-06-07T13:21:14Z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0x01010067AB3060588C2844B6A31FA10FAA7EBE</vt:lpwstr>
  </property>
</Properties>
</file>