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4"/>
  </p:sldMasterIdLst>
  <p:notesMasterIdLst>
    <p:notesMasterId r:id="rId38"/>
  </p:notesMasterIdLst>
  <p:sldIdLst>
    <p:sldId id="312" r:id="rId5"/>
    <p:sldId id="310" r:id="rId6"/>
    <p:sldId id="280" r:id="rId7"/>
    <p:sldId id="281" r:id="rId8"/>
    <p:sldId id="282" r:id="rId9"/>
    <p:sldId id="285" r:id="rId10"/>
    <p:sldId id="287" r:id="rId11"/>
    <p:sldId id="303" r:id="rId12"/>
    <p:sldId id="283" r:id="rId13"/>
    <p:sldId id="284" r:id="rId14"/>
    <p:sldId id="286" r:id="rId15"/>
    <p:sldId id="304" r:id="rId16"/>
    <p:sldId id="288" r:id="rId17"/>
    <p:sldId id="305" r:id="rId18"/>
    <p:sldId id="289" r:id="rId19"/>
    <p:sldId id="306" r:id="rId20"/>
    <p:sldId id="290" r:id="rId21"/>
    <p:sldId id="307" r:id="rId22"/>
    <p:sldId id="291" r:id="rId23"/>
    <p:sldId id="308" r:id="rId24"/>
    <p:sldId id="309" r:id="rId25"/>
    <p:sldId id="292" r:id="rId26"/>
    <p:sldId id="297" r:id="rId27"/>
    <p:sldId id="299" r:id="rId28"/>
    <p:sldId id="300" r:id="rId29"/>
    <p:sldId id="293" r:id="rId30"/>
    <p:sldId id="294" r:id="rId31"/>
    <p:sldId id="311" r:id="rId32"/>
    <p:sldId id="295" r:id="rId33"/>
    <p:sldId id="296" r:id="rId34"/>
    <p:sldId id="298" r:id="rId35"/>
    <p:sldId id="301" r:id="rId36"/>
    <p:sldId id="314"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41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62" autoAdjust="0"/>
  </p:normalViewPr>
  <p:slideViewPr>
    <p:cSldViewPr>
      <p:cViewPr varScale="1">
        <p:scale>
          <a:sx n="115" d="100"/>
          <a:sy n="115" d="100"/>
        </p:scale>
        <p:origin x="396" y="11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B49B9B-0720-4161-8FFF-6EC9379F1819}" type="datetimeFigureOut">
              <a:rPr lang="de-DE" smtClean="0"/>
              <a:pPr/>
              <a:t>07.06.2016</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BAF6A-A91C-48EF-ACFA-4D7E428CB6BD}" type="slidenum">
              <a:rPr lang="de-AT" smtClean="0"/>
              <a:pPr/>
              <a:t>‹#›</a:t>
            </a:fld>
            <a:endParaRPr lang="de-AT"/>
          </a:p>
        </p:txBody>
      </p:sp>
    </p:spTree>
    <p:extLst>
      <p:ext uri="{BB962C8B-B14F-4D97-AF65-F5344CB8AC3E}">
        <p14:creationId xmlns:p14="http://schemas.microsoft.com/office/powerpoint/2010/main" val="246774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a:t>Contact</a:t>
            </a:r>
          </a:p>
        </p:txBody>
      </p:sp>
      <p:sp>
        <p:nvSpPr>
          <p:cNvPr id="31" name="Rectangle 30"/>
          <p:cNvSpPr/>
          <p:nvPr/>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p:nvPicPr>
        <p:blipFill rotWithShape="1">
          <a:blip r:embed="rId2" cstate="print"/>
          <a:srcRect r="83641"/>
          <a:stretch/>
        </p:blipFill>
        <p:spPr>
          <a:xfrm>
            <a:off x="7057095" y="4347777"/>
            <a:ext cx="859487" cy="859487"/>
          </a:xfrm>
          <a:prstGeom prst="rect">
            <a:avLst/>
          </a:prstGeom>
        </p:spPr>
      </p:pic>
      <p:sp>
        <p:nvSpPr>
          <p:cNvPr id="32" name="Textfeld 12"/>
          <p:cNvSpPr txBox="1"/>
          <p:nvPr/>
        </p:nvSpPr>
        <p:spPr>
          <a:xfrm>
            <a:off x="8016214" y="4833071"/>
            <a:ext cx="1538691" cy="338554"/>
          </a:xfrm>
          <a:prstGeom prst="rect">
            <a:avLst/>
          </a:prstGeom>
          <a:noFill/>
        </p:spPr>
        <p:txBody>
          <a:bodyPr wrap="none" rtlCol="0">
            <a:spAutoFit/>
          </a:bodyPr>
          <a:lstStyle/>
          <a:p>
            <a:r>
              <a:rPr lang="en-US" sz="1600" b="1" noProof="0" dirty="0">
                <a:solidFill>
                  <a:schemeClr val="accent1"/>
                </a:solidFill>
              </a:rPr>
              <a:t>Saves the day.</a:t>
            </a:r>
          </a:p>
        </p:txBody>
      </p:sp>
      <p:pic>
        <p:nvPicPr>
          <p:cNvPr id="33" name="Grafik 3" descr="timecockpit_horizontal_rgb.png"/>
          <p:cNvPicPr>
            <a:picLocks noChangeAspect="1"/>
          </p:cNvPicPr>
          <p:nvPr/>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292626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56071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Tree>
    <p:extLst>
      <p:ext uri="{BB962C8B-B14F-4D97-AF65-F5344CB8AC3E}">
        <p14:creationId xmlns:p14="http://schemas.microsoft.com/office/powerpoint/2010/main" val="3534478484"/>
      </p:ext>
    </p:extLst>
  </p:cSld>
  <p:clrMapOvr>
    <a:masterClrMapping/>
  </p:clrMapOvr>
  <p:transition spd="slow">
    <p:push dir="u"/>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03613"/>
            <a:ext cx="7104789" cy="562931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67501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60648"/>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623392" y="6014653"/>
            <a:ext cx="7104789"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p:nvSpPr>
        <p:spPr>
          <a:xfrm>
            <a:off x="505413" y="5382931"/>
            <a:ext cx="1435008" cy="666786"/>
          </a:xfrm>
          <a:prstGeom prst="rect">
            <a:avLst/>
          </a:prstGeom>
          <a:noFill/>
        </p:spPr>
        <p:txBody>
          <a:bodyPr wrap="none" rtlCol="0">
            <a:spAutoFit/>
          </a:bodyPr>
          <a:lstStyle/>
          <a:p>
            <a:r>
              <a:rPr lang="de-AT" sz="3733" kern="1200" dirty="0">
                <a:solidFill>
                  <a:schemeClr val="tx1"/>
                </a:solidFill>
                <a:latin typeface="Segoe UI Semilight" panose="020B0402040204020203" pitchFamily="34" charset="0"/>
                <a:ea typeface="+mj-ea"/>
                <a:cs typeface="Segoe UI Semilight" panose="020B0402040204020203" pitchFamily="34" charset="0"/>
              </a:rPr>
              <a:t>Demo</a:t>
            </a:r>
            <a:endParaRPr lang="en-US" sz="3733" kern="1200" dirty="0">
              <a:solidFill>
                <a:schemeClr val="tx1"/>
              </a:solidFill>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4065818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3112940435"/>
      </p:ext>
    </p:extLst>
  </p:cSld>
  <p:clrMapOvr>
    <a:masterClrMapping/>
  </p:clrMapOvr>
  <p:transition spd="slow">
    <p:push/>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a:latin typeface="Segoe UI Semilight" panose="020B0402040204020203" pitchFamily="34" charset="0"/>
                <a:ea typeface="ＭＳ Ｐゴシック" charset="0"/>
                <a:cs typeface="Segoe UI Semilight" panose="020B0402040204020203" pitchFamily="34" charset="0"/>
              </a:rPr>
              <a:t>Knowledge</a:t>
            </a:r>
            <a:r>
              <a:rPr lang="de-AT" sz="24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a:latin typeface="Segoe UI Semilight" panose="020B0402040204020203" pitchFamily="34" charset="0"/>
                <a:ea typeface="ＭＳ Ｐゴシック" charset="0"/>
                <a:cs typeface="Segoe UI Semilight" panose="020B0402040204020203" pitchFamily="34" charset="0"/>
              </a:rPr>
              <a:t>Tracker</a:t>
            </a:r>
            <a:r>
              <a:rPr lang="de-AT" sz="24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3488781329"/>
      </p:ext>
    </p:extLst>
  </p:cSld>
  <p:clrMapOvr>
    <a:masterClrMapping/>
  </p:clrMapOvr>
  <p:transition spd="slow">
    <p:push/>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de-DE"/>
          </a:p>
        </p:txBody>
      </p:sp>
      <p:sp>
        <p:nvSpPr>
          <p:cNvPr id="3" name="Textplatzhalt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87628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Inhaltsplatzhalter 2"/>
          <p:cNvSpPr>
            <a:spLocks noGrp="1"/>
          </p:cNvSpPr>
          <p:nvPr>
            <p:ph idx="1"/>
          </p:nvPr>
        </p:nvSpPr>
        <p:spPr>
          <a:xfrm>
            <a:off x="1219200" y="1524000"/>
            <a:ext cx="10668000" cy="46482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511283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Inhaltsplatzhalter 2"/>
          <p:cNvSpPr>
            <a:spLocks noGrp="1"/>
          </p:cNvSpPr>
          <p:nvPr>
            <p:ph idx="1"/>
          </p:nvPr>
        </p:nvSpPr>
        <p:spPr>
          <a:xfrm>
            <a:off x="1219200" y="1524000"/>
            <a:ext cx="10668000" cy="46482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66802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Inhaltsplatzhalter 2"/>
          <p:cNvSpPr>
            <a:spLocks noGrp="1"/>
          </p:cNvSpPr>
          <p:nvPr>
            <p:ph idx="1"/>
          </p:nvPr>
        </p:nvSpPr>
        <p:spPr>
          <a:xfrm>
            <a:off x="1219200" y="1524000"/>
            <a:ext cx="10668000" cy="46482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196830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157550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Inhaltsplatzhalter 2"/>
          <p:cNvSpPr>
            <a:spLocks noGrp="1"/>
          </p:cNvSpPr>
          <p:nvPr>
            <p:ph idx="1"/>
          </p:nvPr>
        </p:nvSpPr>
        <p:spPr>
          <a:xfrm>
            <a:off x="1219200" y="1524000"/>
            <a:ext cx="10668000" cy="46482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3918455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Inhaltsplatzhalter 2"/>
          <p:cNvSpPr>
            <a:spLocks noGrp="1"/>
          </p:cNvSpPr>
          <p:nvPr>
            <p:ph idx="1"/>
          </p:nvPr>
        </p:nvSpPr>
        <p:spPr>
          <a:xfrm>
            <a:off x="1219200" y="1524000"/>
            <a:ext cx="10668000" cy="46482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197561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Inhaltsplatzhalter 2"/>
          <p:cNvSpPr>
            <a:spLocks noGrp="1"/>
          </p:cNvSpPr>
          <p:nvPr>
            <p:ph idx="1"/>
          </p:nvPr>
        </p:nvSpPr>
        <p:spPr>
          <a:xfrm>
            <a:off x="1219200" y="1524000"/>
            <a:ext cx="10668000" cy="46482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838073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Inhaltsplatzhalter 2"/>
          <p:cNvSpPr>
            <a:spLocks noGrp="1"/>
          </p:cNvSpPr>
          <p:nvPr>
            <p:ph idx="1"/>
          </p:nvPr>
        </p:nvSpPr>
        <p:spPr>
          <a:xfrm>
            <a:off x="1219200" y="1524000"/>
            <a:ext cx="10668000" cy="46482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2953621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4047696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19720188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3188503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3814832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17875307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_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47105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892829"/>
            <a:ext cx="10688240" cy="4965171"/>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162795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Inhaltsplatzhalter 2"/>
          <p:cNvSpPr>
            <a:spLocks noGrp="1"/>
          </p:cNvSpPr>
          <p:nvPr>
            <p:ph idx="1"/>
          </p:nvPr>
        </p:nvSpPr>
        <p:spPr>
          <a:xfrm>
            <a:off x="1219200" y="1524000"/>
            <a:ext cx="10668000" cy="46482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14738024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Inhaltsplatzhalter 2"/>
          <p:cNvSpPr>
            <a:spLocks noGrp="1"/>
          </p:cNvSpPr>
          <p:nvPr>
            <p:ph idx="1"/>
          </p:nvPr>
        </p:nvSpPr>
        <p:spPr>
          <a:xfrm>
            <a:off x="1219200" y="1524000"/>
            <a:ext cx="10668000" cy="46482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16539835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Inhaltsplatzhalter 2"/>
          <p:cNvSpPr>
            <a:spLocks noGrp="1"/>
          </p:cNvSpPr>
          <p:nvPr>
            <p:ph idx="1"/>
          </p:nvPr>
        </p:nvSpPr>
        <p:spPr>
          <a:xfrm>
            <a:off x="1219200" y="1524000"/>
            <a:ext cx="10668000" cy="46482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163096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_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3443766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3149259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9_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37845622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6828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0_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16915814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1_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de-DE"/>
              <a:t>Titelmasterformat durch Klicken bearbeiten</a:t>
            </a:r>
            <a:endParaRPr lang="de-AT"/>
          </a:p>
        </p:txBody>
      </p:sp>
      <p:sp>
        <p:nvSpPr>
          <p:cNvPr id="3" name="Textplatzhalter 5"/>
          <p:cNvSpPr>
            <a:spLocks noGrp="1"/>
          </p:cNvSpPr>
          <p:nvPr>
            <p:ph type="body" sz="quarter" idx="10"/>
          </p:nvPr>
        </p:nvSpPr>
        <p:spPr>
          <a:xfrm>
            <a:off x="666751" y="1071564"/>
            <a:ext cx="10096500" cy="357187"/>
          </a:xfrm>
          <a:prstGeom prst="rect">
            <a:avLst/>
          </a:prstGeom>
        </p:spPr>
        <p:txBody>
          <a:bodyPr/>
          <a:lstStyle>
            <a:lvl1pPr>
              <a:buNone/>
              <a:defRPr sz="1600"/>
            </a:lvl1pPr>
          </a:lstStyle>
          <a:p>
            <a:pPr lvl="0"/>
            <a:r>
              <a:rPr lang="de-DE" dirty="0"/>
              <a:t>Textmasterformate durch Klicken bearbeiten</a:t>
            </a:r>
          </a:p>
        </p:txBody>
      </p:sp>
    </p:spTree>
    <p:extLst>
      <p:ext uri="{BB962C8B-B14F-4D97-AF65-F5344CB8AC3E}">
        <p14:creationId xmlns:p14="http://schemas.microsoft.com/office/powerpoint/2010/main" val="377080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788397044"/>
      </p:ext>
    </p:extLst>
  </p:cSld>
  <p:clrMapOvr>
    <a:masterClrMapping/>
  </p:clrMapOvr>
  <p:transition spd="slow">
    <p:push/>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547771"/>
      </p:ext>
    </p:extLst>
  </p:cSld>
  <p:clrMapOvr>
    <a:masterClrMapping/>
  </p:clrMapOvr>
  <p:transition spd="slow">
    <p:push/>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892829"/>
            <a:ext cx="10688240" cy="4965171"/>
          </a:xfrm>
          <a:prstGeom prst="rect">
            <a:avLst/>
          </a:prstGeom>
        </p:spPr>
        <p:txBody>
          <a:bodyPr lIns="0" tIns="0" rIns="0" bIns="0"/>
          <a:lstStyle>
            <a:lvl1pPr marL="8466" indent="347125">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p:txBody>
      </p:sp>
    </p:spTree>
    <p:extLst>
      <p:ext uri="{BB962C8B-B14F-4D97-AF65-F5344CB8AC3E}">
        <p14:creationId xmlns:p14="http://schemas.microsoft.com/office/powerpoint/2010/main" val="3821243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2180861"/>
            <a:ext cx="10688240" cy="4677139"/>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quarter" idx="13" hasCustomPrompt="1"/>
          </p:nvPr>
        </p:nvSpPr>
        <p:spPr>
          <a:xfrm>
            <a:off x="1520726" y="1421493"/>
            <a:ext cx="10335916" cy="441953"/>
          </a:xfrm>
          <a:prstGeom prst="rect">
            <a:avLst/>
          </a:prstGeom>
        </p:spPr>
        <p:txBody>
          <a:bodyPr lIns="0" tIns="0" rIns="0" bIns="0"/>
          <a:lstStyle>
            <a:lvl1pPr marL="0" indent="0">
              <a:buFontTx/>
              <a:buNone/>
              <a:defRPr sz="32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Subtitle</a:t>
            </a:r>
          </a:p>
        </p:txBody>
      </p:sp>
    </p:spTree>
    <p:extLst>
      <p:ext uri="{BB962C8B-B14F-4D97-AF65-F5344CB8AC3E}">
        <p14:creationId xmlns:p14="http://schemas.microsoft.com/office/powerpoint/2010/main" val="50496030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en-US"/>
              <a:t>Click icon to add picture</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en-US"/>
              <a:t>Click icon to add picture</a:t>
            </a:r>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en-US"/>
              <a:t>Click icon to add picture</a:t>
            </a:r>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en-US"/>
              <a:t>Click icon to add picture</a:t>
            </a:r>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Tree>
    <p:extLst>
      <p:ext uri="{BB962C8B-B14F-4D97-AF65-F5344CB8AC3E}">
        <p14:creationId xmlns:p14="http://schemas.microsoft.com/office/powerpoint/2010/main" val="39723004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en-US"/>
              <a:t>Click icon to add picture</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en-US"/>
              <a:t>Click icon to add picture</a:t>
            </a:r>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en-US"/>
              <a:t>Click icon to add picture</a:t>
            </a:r>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en-US"/>
              <a:t>Click icon to add picture</a:t>
            </a:r>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Tree>
    <p:extLst>
      <p:ext uri="{BB962C8B-B14F-4D97-AF65-F5344CB8AC3E}">
        <p14:creationId xmlns:p14="http://schemas.microsoft.com/office/powerpoint/2010/main" val="313874012"/>
      </p:ext>
    </p:extLst>
  </p:cSld>
  <p:clrMapOvr>
    <a:masterClrMapping/>
  </p:clrMapOvr>
  <p:transition spd="slow">
    <p:push/>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34770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 id="2147483812" r:id="rId27"/>
    <p:sldLayoutId id="2147483813" r:id="rId28"/>
    <p:sldLayoutId id="2147483814" r:id="rId29"/>
    <p:sldLayoutId id="2147483815" r:id="rId30"/>
    <p:sldLayoutId id="2147483816" r:id="rId31"/>
    <p:sldLayoutId id="2147483817" r:id="rId32"/>
    <p:sldLayoutId id="2147483818" r:id="rId33"/>
    <p:sldLayoutId id="2147483819" r:id="rId34"/>
    <p:sldLayoutId id="2147483820" r:id="rId35"/>
    <p:sldLayoutId id="2147483821" r:id="rId36"/>
    <p:sldLayoutId id="2147483822" r:id="rId37"/>
    <p:sldLayoutId id="2147483823" r:id="rId38"/>
  </p:sldLayoutIdLst>
  <p:hf hdr="0"/>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file:///P:\EntwicklerPress_XAMLundWPF\Kap_05\Abbildung%20Kapitel%2005_00a.tif" TargetMode="External"/><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file:///P:\EntwicklerPress_XAMLundWPF\Kap_05\Abbildung%20Kapitel%2005_00.tif" TargetMode="External"/><Relationship Id="rId2" Type="http://schemas.openxmlformats.org/officeDocument/2006/relationships/image" Target="../media/image4.tif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Windows </a:t>
            </a:r>
            <a:r>
              <a:rPr lang="de-AT" dirty="0" err="1"/>
              <a:t>Presentation</a:t>
            </a:r>
            <a:r>
              <a:rPr lang="de-AT" dirty="0"/>
              <a:t> </a:t>
            </a:r>
            <a:r>
              <a:rPr lang="de-AT" dirty="0" err="1"/>
              <a:t>Foundation</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WPF</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sz="2000" dirty="0" err="1"/>
              <a:t>Dependency</a:t>
            </a:r>
            <a:r>
              <a:rPr lang="de-AT" sz="2000" dirty="0"/>
              <a:t> Properties und Data Binding</a:t>
            </a:r>
            <a:endParaRPr lang="en-US" sz="2000"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397133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Dependency</a:t>
            </a:r>
            <a:r>
              <a:rPr lang="de-AT" dirty="0"/>
              <a:t> Properties</a:t>
            </a:r>
          </a:p>
        </p:txBody>
      </p:sp>
      <p:pic>
        <p:nvPicPr>
          <p:cNvPr id="5" name="Inhaltsplatzhalter 4" descr="Abbildung Kapitel 05_01.tif"/>
          <p:cNvPicPr>
            <a:picLocks noGrp="1" noChangeAspect="1"/>
          </p:cNvPicPr>
          <p:nvPr>
            <p:ph sz="quarter" idx="12"/>
          </p:nvPr>
        </p:nvPicPr>
        <p:blipFill>
          <a:blip r:embed="rId2"/>
          <a:stretch>
            <a:fillRect/>
          </a:stretch>
        </p:blipFill>
        <p:spPr>
          <a:xfrm>
            <a:off x="1991545" y="2038374"/>
            <a:ext cx="7344816" cy="4252262"/>
          </a:xfrm>
        </p:spPr>
      </p:pic>
      <p:sp>
        <p:nvSpPr>
          <p:cNvPr id="4" name="Textplatzhalter 3"/>
          <p:cNvSpPr>
            <a:spLocks noGrp="1"/>
          </p:cNvSpPr>
          <p:nvPr>
            <p:ph type="body" sz="quarter" idx="13"/>
          </p:nvPr>
        </p:nvSpPr>
        <p:spPr/>
        <p:txBody>
          <a:bodyPr/>
          <a:lstStyle/>
          <a:p>
            <a:r>
              <a:rPr lang="de-AT" dirty="0" err="1"/>
              <a:t>Dependency</a:t>
            </a:r>
            <a:r>
              <a:rPr lang="de-AT" dirty="0"/>
              <a:t> Property Identifier</a:t>
            </a:r>
          </a:p>
        </p:txBody>
      </p:sp>
      <p:sp>
        <p:nvSpPr>
          <p:cNvPr id="6" name="Abgerundetes Rechteck 5"/>
          <p:cNvSpPr/>
          <p:nvPr/>
        </p:nvSpPr>
        <p:spPr>
          <a:xfrm>
            <a:off x="3738546" y="5715016"/>
            <a:ext cx="6715172" cy="1000132"/>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dirty="0">
                <a:solidFill>
                  <a:srgbClr val="01225F"/>
                </a:solidFill>
                <a:latin typeface="Courier New" pitchFamily="49" charset="0"/>
                <a:cs typeface="Courier New" pitchFamily="49" charset="0"/>
              </a:rPr>
              <a:t>public Object </a:t>
            </a:r>
            <a:r>
              <a:rPr lang="en-US" sz="1400" dirty="0" err="1">
                <a:solidFill>
                  <a:srgbClr val="01225F"/>
                </a:solidFill>
                <a:latin typeface="Courier New" pitchFamily="49" charset="0"/>
                <a:cs typeface="Courier New" pitchFamily="49" charset="0"/>
              </a:rPr>
              <a:t>GetValue</a:t>
            </a:r>
            <a:r>
              <a:rPr lang="en-US" sz="1400" dirty="0">
                <a:solidFill>
                  <a:srgbClr val="01225F"/>
                </a:solidFill>
                <a:latin typeface="Courier New" pitchFamily="49" charset="0"/>
                <a:cs typeface="Courier New" pitchFamily="49" charset="0"/>
              </a:rPr>
              <a:t> (</a:t>
            </a:r>
            <a:r>
              <a:rPr lang="en-US" sz="1400" b="1" dirty="0" err="1">
                <a:solidFill>
                  <a:srgbClr val="01225F"/>
                </a:solidFill>
                <a:latin typeface="Courier New" pitchFamily="49" charset="0"/>
                <a:cs typeface="Courier New" pitchFamily="49" charset="0"/>
              </a:rPr>
              <a:t>DependencyProperty</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dp</a:t>
            </a:r>
            <a:r>
              <a:rPr lang="en-US" sz="1400" dirty="0">
                <a:solidFill>
                  <a:srgbClr val="01225F"/>
                </a:solidFill>
                <a:latin typeface="Courier New" pitchFamily="49" charset="0"/>
                <a:cs typeface="Courier New" pitchFamily="49" charset="0"/>
              </a:rPr>
              <a:t>)</a:t>
            </a:r>
          </a:p>
          <a:p>
            <a:r>
              <a:rPr lang="en-US" sz="1400" dirty="0">
                <a:solidFill>
                  <a:srgbClr val="01225F"/>
                </a:solidFill>
                <a:latin typeface="Courier New" pitchFamily="49" charset="0"/>
                <a:cs typeface="Courier New" pitchFamily="49" charset="0"/>
              </a:rPr>
              <a:t>public void </a:t>
            </a:r>
            <a:r>
              <a:rPr lang="en-US" sz="1400" dirty="0" err="1">
                <a:solidFill>
                  <a:srgbClr val="01225F"/>
                </a:solidFill>
                <a:latin typeface="Courier New" pitchFamily="49" charset="0"/>
                <a:cs typeface="Courier New" pitchFamily="49" charset="0"/>
              </a:rPr>
              <a:t>SetValue</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DependencyProperty</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dp</a:t>
            </a:r>
            <a:r>
              <a:rPr lang="en-US" sz="1400" dirty="0">
                <a:solidFill>
                  <a:srgbClr val="01225F"/>
                </a:solidFill>
                <a:latin typeface="Courier New" pitchFamily="49" charset="0"/>
                <a:cs typeface="Courier New" pitchFamily="49" charset="0"/>
              </a:rPr>
              <a:t>, Object value)</a:t>
            </a:r>
          </a:p>
        </p:txBody>
      </p:sp>
      <p:sp>
        <p:nvSpPr>
          <p:cNvPr id="7" name="Pfeil nach unten 6"/>
          <p:cNvSpPr/>
          <p:nvPr/>
        </p:nvSpPr>
        <p:spPr>
          <a:xfrm rot="18993648">
            <a:off x="6153113" y="4549763"/>
            <a:ext cx="728733" cy="1599338"/>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2800" dirty="0" err="1"/>
              <a:t>Dependency</a:t>
            </a:r>
            <a:r>
              <a:rPr lang="de-AT" sz="2800" dirty="0"/>
              <a:t> Properties</a:t>
            </a:r>
          </a:p>
        </p:txBody>
      </p:sp>
      <p:sp>
        <p:nvSpPr>
          <p:cNvPr id="3" name="Content Placeholder 2"/>
          <p:cNvSpPr>
            <a:spLocks noGrp="1"/>
          </p:cNvSpPr>
          <p:nvPr>
            <p:ph sz="quarter" idx="22"/>
          </p:nvPr>
        </p:nvSpPr>
        <p:spPr/>
        <p:txBody>
          <a:bodyPr/>
          <a:lstStyle/>
          <a:p>
            <a:r>
              <a:rPr lang="en-US" dirty="0">
                <a:solidFill>
                  <a:srgbClr val="01225F"/>
                </a:solidFill>
                <a:latin typeface="Courier New" pitchFamily="49" charset="0"/>
                <a:cs typeface="Courier New" pitchFamily="49" charset="0"/>
              </a:rPr>
              <a:t>&lt;Page</a:t>
            </a:r>
          </a:p>
          <a:p>
            <a:r>
              <a:rPr lang="en-US" dirty="0" err="1">
                <a:solidFill>
                  <a:srgbClr val="01225F"/>
                </a:solidFill>
                <a:latin typeface="Courier New" pitchFamily="49" charset="0"/>
                <a:cs typeface="Courier New" pitchFamily="49" charset="0"/>
              </a:rPr>
              <a:t>xmlns</a:t>
            </a:r>
            <a:r>
              <a:rPr lang="en-US" dirty="0">
                <a:solidFill>
                  <a:srgbClr val="01225F"/>
                </a:solidFill>
                <a:latin typeface="Courier New" pitchFamily="49" charset="0"/>
                <a:cs typeface="Courier New" pitchFamily="49" charset="0"/>
              </a:rPr>
              <a:t>="http://schemas.microsoft.com/</a:t>
            </a:r>
            <a:r>
              <a:rPr lang="en-US" dirty="0" err="1">
                <a:solidFill>
                  <a:srgbClr val="01225F"/>
                </a:solidFill>
                <a:latin typeface="Courier New" pitchFamily="49" charset="0"/>
                <a:cs typeface="Courier New" pitchFamily="49" charset="0"/>
              </a:rPr>
              <a:t>winfx</a:t>
            </a:r>
            <a:r>
              <a:rPr lang="en-US" dirty="0">
                <a:solidFill>
                  <a:srgbClr val="01225F"/>
                </a:solidFill>
                <a:latin typeface="Courier New" pitchFamily="49" charset="0"/>
                <a:cs typeface="Courier New" pitchFamily="49" charset="0"/>
              </a:rPr>
              <a:t>/2006/</a:t>
            </a:r>
            <a:r>
              <a:rPr lang="en-US" dirty="0" err="1">
                <a:solidFill>
                  <a:srgbClr val="01225F"/>
                </a:solidFill>
                <a:latin typeface="Courier New" pitchFamily="49" charset="0"/>
                <a:cs typeface="Courier New" pitchFamily="49" charset="0"/>
              </a:rPr>
              <a:t>xaml</a:t>
            </a:r>
            <a:r>
              <a:rPr lang="en-US" dirty="0">
                <a:solidFill>
                  <a:srgbClr val="01225F"/>
                </a:solidFill>
                <a:latin typeface="Courier New" pitchFamily="49" charset="0"/>
                <a:cs typeface="Courier New" pitchFamily="49" charset="0"/>
              </a:rPr>
              <a:t>/presentation"</a:t>
            </a:r>
          </a:p>
          <a:p>
            <a:r>
              <a:rPr lang="en-US" dirty="0" err="1">
                <a:solidFill>
                  <a:srgbClr val="01225F"/>
                </a:solidFill>
                <a:latin typeface="Courier New" pitchFamily="49" charset="0"/>
                <a:cs typeface="Courier New" pitchFamily="49" charset="0"/>
              </a:rPr>
              <a:t>xmlns:x</a:t>
            </a:r>
            <a:r>
              <a:rPr lang="en-US" dirty="0">
                <a:solidFill>
                  <a:srgbClr val="01225F"/>
                </a:solidFill>
                <a:latin typeface="Courier New" pitchFamily="49" charset="0"/>
                <a:cs typeface="Courier New" pitchFamily="49" charset="0"/>
              </a:rPr>
              <a:t>="http://schemas.microsoft.com/</a:t>
            </a:r>
            <a:r>
              <a:rPr lang="en-US" dirty="0" err="1">
                <a:solidFill>
                  <a:srgbClr val="01225F"/>
                </a:solidFill>
                <a:latin typeface="Courier New" pitchFamily="49" charset="0"/>
                <a:cs typeface="Courier New" pitchFamily="49" charset="0"/>
              </a:rPr>
              <a:t>winfx</a:t>
            </a:r>
            <a:r>
              <a:rPr lang="en-US" dirty="0">
                <a:solidFill>
                  <a:srgbClr val="01225F"/>
                </a:solidFill>
                <a:latin typeface="Courier New" pitchFamily="49" charset="0"/>
                <a:cs typeface="Courier New" pitchFamily="49" charset="0"/>
              </a:rPr>
              <a:t>/2006/</a:t>
            </a:r>
            <a:r>
              <a:rPr lang="en-US" dirty="0" err="1">
                <a:solidFill>
                  <a:srgbClr val="01225F"/>
                </a:solidFill>
                <a:latin typeface="Courier New" pitchFamily="49" charset="0"/>
                <a:cs typeface="Courier New" pitchFamily="49" charset="0"/>
              </a:rPr>
              <a:t>xaml</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Page.Resources</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SolidColorBrush</a:t>
            </a:r>
            <a:r>
              <a:rPr lang="en-US" dirty="0">
                <a:solidFill>
                  <a:srgbClr val="01225F"/>
                </a:solidFill>
                <a:latin typeface="Courier New" pitchFamily="49" charset="0"/>
                <a:cs typeface="Courier New" pitchFamily="49" charset="0"/>
              </a:rPr>
              <a:t> x:Key="MyBrush" Color="</a:t>
            </a:r>
            <a:r>
              <a:rPr lang="en-US" dirty="0" err="1">
                <a:solidFill>
                  <a:srgbClr val="01225F"/>
                </a:solidFill>
                <a:latin typeface="Courier New" pitchFamily="49" charset="0"/>
                <a:cs typeface="Courier New" pitchFamily="49" charset="0"/>
              </a:rPr>
              <a:t>LightBlue</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Page.Resources</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&lt;Canvas Width="300" Height="300"&gt;</a:t>
            </a:r>
          </a:p>
          <a:p>
            <a:r>
              <a:rPr lang="en-US" dirty="0">
                <a:solidFill>
                  <a:srgbClr val="01225F"/>
                </a:solidFill>
                <a:latin typeface="Courier New" pitchFamily="49" charset="0"/>
                <a:cs typeface="Courier New" pitchFamily="49" charset="0"/>
              </a:rPr>
              <a:t>    &lt;Rectangle </a:t>
            </a:r>
            <a:r>
              <a:rPr lang="en-US" dirty="0" err="1">
                <a:solidFill>
                  <a:srgbClr val="01225F"/>
                </a:solidFill>
                <a:latin typeface="Courier New" pitchFamily="49" charset="0"/>
                <a:cs typeface="Courier New" pitchFamily="49" charset="0"/>
              </a:rPr>
              <a:t>Canvas.Top</a:t>
            </a:r>
            <a:r>
              <a:rPr lang="en-US" dirty="0">
                <a:solidFill>
                  <a:srgbClr val="01225F"/>
                </a:solidFill>
                <a:latin typeface="Courier New" pitchFamily="49" charset="0"/>
                <a:cs typeface="Courier New" pitchFamily="49" charset="0"/>
              </a:rPr>
              <a:t>="50" </a:t>
            </a:r>
            <a:r>
              <a:rPr lang="en-US" dirty="0" err="1">
                <a:solidFill>
                  <a:srgbClr val="01225F"/>
                </a:solidFill>
                <a:latin typeface="Courier New" pitchFamily="49" charset="0"/>
                <a:cs typeface="Courier New" pitchFamily="49" charset="0"/>
              </a:rPr>
              <a:t>Canvas.Left</a:t>
            </a:r>
            <a:r>
              <a:rPr lang="en-US" dirty="0">
                <a:solidFill>
                  <a:srgbClr val="01225F"/>
                </a:solidFill>
                <a:latin typeface="Courier New" pitchFamily="49" charset="0"/>
                <a:cs typeface="Courier New" pitchFamily="49" charset="0"/>
              </a:rPr>
              <a:t>="50" </a:t>
            </a:r>
          </a:p>
          <a:p>
            <a:r>
              <a:rPr lang="en-US" dirty="0">
                <a:solidFill>
                  <a:srgbClr val="01225F"/>
                </a:solidFill>
                <a:latin typeface="Courier New" pitchFamily="49" charset="0"/>
                <a:cs typeface="Courier New" pitchFamily="49" charset="0"/>
              </a:rPr>
              <a:t>      Width="200" Height="200" </a:t>
            </a:r>
          </a:p>
          <a:p>
            <a:r>
              <a:rPr lang="en-US" dirty="0">
                <a:solidFill>
                  <a:srgbClr val="01225F"/>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Fill="{</a:t>
            </a:r>
            <a:r>
              <a:rPr lang="en-US" b="1" dirty="0" err="1">
                <a:solidFill>
                  <a:srgbClr val="FF0000"/>
                </a:solidFill>
                <a:latin typeface="Courier New" pitchFamily="49" charset="0"/>
                <a:cs typeface="Courier New" pitchFamily="49" charset="0"/>
              </a:rPr>
              <a:t>StaticResource</a:t>
            </a:r>
            <a:r>
              <a:rPr lang="en-US" b="1" dirty="0">
                <a:solidFill>
                  <a:srgbClr val="FF0000"/>
                </a:solidFill>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MyBrush</a:t>
            </a:r>
            <a:r>
              <a:rPr lang="en-US" b="1" dirty="0">
                <a:solidFill>
                  <a:srgbClr val="FF0000"/>
                </a:solidFill>
                <a:latin typeface="Courier New" pitchFamily="49" charset="0"/>
                <a:cs typeface="Courier New" pitchFamily="49" charset="0"/>
              </a:rPr>
              <a:t>}"</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&lt;/Canvas&gt;</a:t>
            </a:r>
          </a:p>
          <a:p>
            <a:r>
              <a:rPr lang="en-US" dirty="0">
                <a:solidFill>
                  <a:srgbClr val="01225F"/>
                </a:solidFill>
                <a:latin typeface="Courier New" pitchFamily="49" charset="0"/>
                <a:cs typeface="Courier New" pitchFamily="49" charset="0"/>
              </a:rPr>
              <a:t>&lt;/Page&gt;</a:t>
            </a:r>
          </a:p>
          <a:p>
            <a:endParaRPr lang="de-AT" dirty="0"/>
          </a:p>
        </p:txBody>
      </p:sp>
      <p:sp>
        <p:nvSpPr>
          <p:cNvPr id="4" name="Textplatzhalter 3"/>
          <p:cNvSpPr>
            <a:spLocks noGrp="1"/>
          </p:cNvSpPr>
          <p:nvPr>
            <p:ph type="body" sz="quarter" idx="23"/>
          </p:nvPr>
        </p:nvSpPr>
        <p:spPr/>
        <p:txBody>
          <a:bodyPr/>
          <a:lstStyle/>
          <a:p>
            <a:r>
              <a:rPr lang="de-AT" dirty="0"/>
              <a:t>Anwendung bei Ressourcen</a:t>
            </a:r>
          </a:p>
        </p:txBody>
      </p:sp>
      <p:sp>
        <p:nvSpPr>
          <p:cNvPr id="6" name="Text Placeholder 5"/>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de-AT" dirty="0"/>
              <a:t>Demo</a:t>
            </a:r>
          </a:p>
        </p:txBody>
      </p:sp>
      <p:sp>
        <p:nvSpPr>
          <p:cNvPr id="2" name="Text Placeholder 1"/>
          <p:cNvSpPr>
            <a:spLocks noGrp="1"/>
          </p:cNvSpPr>
          <p:nvPr>
            <p:ph type="body" sz="quarter" idx="23"/>
          </p:nvPr>
        </p:nvSpPr>
        <p:spPr/>
        <p:txBody>
          <a:bodyPr/>
          <a:lstStyle/>
          <a:p>
            <a:r>
              <a:rPr lang="de-AT" dirty="0" err="1"/>
              <a:t>Dependency</a:t>
            </a:r>
            <a:r>
              <a:rPr lang="de-AT" dirty="0"/>
              <a:t> Properties und Ressourcen</a:t>
            </a:r>
          </a:p>
        </p:txBody>
      </p:sp>
      <p:sp>
        <p:nvSpPr>
          <p:cNvPr id="3" name="Text Placeholder 2"/>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2800" dirty="0" err="1"/>
              <a:t>Dependency</a:t>
            </a:r>
            <a:r>
              <a:rPr lang="de-AT" sz="2800" dirty="0"/>
              <a:t> Properties</a:t>
            </a:r>
          </a:p>
        </p:txBody>
      </p:sp>
      <p:sp>
        <p:nvSpPr>
          <p:cNvPr id="7" name="Content Placeholder 6"/>
          <p:cNvSpPr>
            <a:spLocks noGrp="1"/>
          </p:cNvSpPr>
          <p:nvPr>
            <p:ph sz="quarter" idx="22"/>
          </p:nvPr>
        </p:nvSpPr>
        <p:spPr/>
        <p:txBody>
          <a:bodyPr/>
          <a:lstStyle/>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CheckBox</a:t>
            </a:r>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Grid.Column</a:t>
            </a:r>
            <a:r>
              <a:rPr lang="en-US" dirty="0">
                <a:solidFill>
                  <a:srgbClr val="01225F"/>
                </a:solidFill>
                <a:latin typeface="Courier New" pitchFamily="49" charset="0"/>
                <a:cs typeface="Courier New" pitchFamily="49" charset="0"/>
              </a:rPr>
              <a:t>="0" </a:t>
            </a:r>
            <a:r>
              <a:rPr lang="en-US" dirty="0" err="1">
                <a:solidFill>
                  <a:srgbClr val="01225F"/>
                </a:solidFill>
                <a:latin typeface="Courier New" pitchFamily="49" charset="0"/>
                <a:cs typeface="Courier New" pitchFamily="49" charset="0"/>
              </a:rPr>
              <a:t>Grid.Row</a:t>
            </a:r>
            <a:r>
              <a:rPr lang="en-US" dirty="0">
                <a:solidFill>
                  <a:srgbClr val="01225F"/>
                </a:solidFill>
                <a:latin typeface="Courier New" pitchFamily="49" charset="0"/>
                <a:cs typeface="Courier New" pitchFamily="49" charset="0"/>
              </a:rPr>
              <a:t>="0" </a:t>
            </a:r>
            <a:r>
              <a:rPr lang="en-US" dirty="0" err="1">
                <a:solidFill>
                  <a:srgbClr val="01225F"/>
                </a:solidFill>
                <a:latin typeface="Courier New" pitchFamily="49" charset="0"/>
                <a:cs typeface="Courier New" pitchFamily="49" charset="0"/>
              </a:rPr>
              <a:t>Grid.ColumnSpan</a:t>
            </a:r>
            <a:r>
              <a:rPr lang="en-US" dirty="0">
                <a:solidFill>
                  <a:srgbClr val="01225F"/>
                </a:solidFill>
                <a:latin typeface="Courier New" pitchFamily="49" charset="0"/>
                <a:cs typeface="Courier New" pitchFamily="49" charset="0"/>
              </a:rPr>
              <a:t>="2" </a:t>
            </a:r>
          </a:p>
          <a:p>
            <a:r>
              <a:rPr lang="en-US" dirty="0">
                <a:solidFill>
                  <a:srgbClr val="01225F"/>
                </a:solidFill>
                <a:latin typeface="Courier New" pitchFamily="49" charset="0"/>
                <a:cs typeface="Courier New" pitchFamily="49" charset="0"/>
              </a:rPr>
              <a:t>      x:Name="Authenticate"&gt;Authenticate with User </a:t>
            </a:r>
          </a:p>
          <a:p>
            <a:r>
              <a:rPr lang="en-US" dirty="0">
                <a:solidFill>
                  <a:srgbClr val="01225F"/>
                </a:solidFill>
                <a:latin typeface="Courier New" pitchFamily="49" charset="0"/>
                <a:cs typeface="Courier New" pitchFamily="49" charset="0"/>
              </a:rPr>
              <a:t>                              and Password&lt;/</a:t>
            </a:r>
            <a:r>
              <a:rPr lang="en-US" dirty="0" err="1">
                <a:solidFill>
                  <a:srgbClr val="01225F"/>
                </a:solidFill>
                <a:latin typeface="Courier New" pitchFamily="49" charset="0"/>
                <a:cs typeface="Courier New" pitchFamily="49" charset="0"/>
              </a:rPr>
              <a:t>CheckBox</a:t>
            </a:r>
            <a:r>
              <a:rPr lang="en-US" dirty="0">
                <a:solidFill>
                  <a:srgbClr val="01225F"/>
                </a:solidFill>
                <a:latin typeface="Courier New" pitchFamily="49" charset="0"/>
                <a:cs typeface="Courier New" pitchFamily="49" charset="0"/>
              </a:rPr>
              <a:t>&gt;</a:t>
            </a:r>
          </a:p>
          <a:p>
            <a:endParaRPr lang="en-US" dirty="0">
              <a:solidFill>
                <a:srgbClr val="01225F"/>
              </a:solidFill>
              <a:latin typeface="Courier New" pitchFamily="49" charset="0"/>
              <a:cs typeface="Courier New" pitchFamily="49" charset="0"/>
            </a:endParaRPr>
          </a:p>
          <a:p>
            <a:r>
              <a:rPr lang="en-US" dirty="0">
                <a:solidFill>
                  <a:srgbClr val="01225F"/>
                </a:solidFill>
                <a:latin typeface="Courier New" pitchFamily="49" charset="0"/>
                <a:cs typeface="Courier New" pitchFamily="49" charset="0"/>
              </a:rPr>
              <a:t>&lt;Label </a:t>
            </a:r>
            <a:r>
              <a:rPr lang="en-US" dirty="0" err="1">
                <a:solidFill>
                  <a:srgbClr val="01225F"/>
                </a:solidFill>
                <a:latin typeface="Courier New" pitchFamily="49" charset="0"/>
                <a:cs typeface="Courier New" pitchFamily="49" charset="0"/>
              </a:rPr>
              <a:t>Grid.Column</a:t>
            </a:r>
            <a:r>
              <a:rPr lang="en-US" dirty="0">
                <a:solidFill>
                  <a:srgbClr val="01225F"/>
                </a:solidFill>
                <a:latin typeface="Courier New" pitchFamily="49" charset="0"/>
                <a:cs typeface="Courier New" pitchFamily="49" charset="0"/>
              </a:rPr>
              <a:t>="0" </a:t>
            </a:r>
            <a:r>
              <a:rPr lang="en-US" dirty="0" err="1">
                <a:solidFill>
                  <a:srgbClr val="01225F"/>
                </a:solidFill>
                <a:latin typeface="Courier New" pitchFamily="49" charset="0"/>
                <a:cs typeface="Courier New" pitchFamily="49" charset="0"/>
              </a:rPr>
              <a:t>Grid.Row</a:t>
            </a:r>
            <a:r>
              <a:rPr lang="en-US" dirty="0">
                <a:solidFill>
                  <a:srgbClr val="01225F"/>
                </a:solidFill>
                <a:latin typeface="Courier New" pitchFamily="49" charset="0"/>
                <a:cs typeface="Courier New" pitchFamily="49" charset="0"/>
              </a:rPr>
              <a:t>="1" </a:t>
            </a:r>
          </a:p>
          <a:p>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HorizontalAlignment</a:t>
            </a:r>
            <a:r>
              <a:rPr lang="en-US" dirty="0">
                <a:solidFill>
                  <a:srgbClr val="01225F"/>
                </a:solidFill>
                <a:latin typeface="Courier New" pitchFamily="49" charset="0"/>
                <a:cs typeface="Courier New" pitchFamily="49" charset="0"/>
              </a:rPr>
              <a:t>="Right"&gt;User:&lt;/Label&gt;</a:t>
            </a:r>
          </a:p>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TextBox</a:t>
            </a:r>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Grid.Column</a:t>
            </a:r>
            <a:r>
              <a:rPr lang="en-US" dirty="0">
                <a:solidFill>
                  <a:srgbClr val="01225F"/>
                </a:solidFill>
                <a:latin typeface="Courier New" pitchFamily="49" charset="0"/>
                <a:cs typeface="Courier New" pitchFamily="49" charset="0"/>
              </a:rPr>
              <a:t>="1" </a:t>
            </a:r>
            <a:r>
              <a:rPr lang="en-US" dirty="0" err="1">
                <a:solidFill>
                  <a:srgbClr val="01225F"/>
                </a:solidFill>
                <a:latin typeface="Courier New" pitchFamily="49" charset="0"/>
                <a:cs typeface="Courier New" pitchFamily="49" charset="0"/>
              </a:rPr>
              <a:t>Grid.Row</a:t>
            </a:r>
            <a:r>
              <a:rPr lang="en-US" dirty="0">
                <a:solidFill>
                  <a:srgbClr val="01225F"/>
                </a:solidFill>
                <a:latin typeface="Courier New" pitchFamily="49" charset="0"/>
                <a:cs typeface="Courier New" pitchFamily="49" charset="0"/>
              </a:rPr>
              <a:t>="1" Text="User" </a:t>
            </a:r>
          </a:p>
          <a:p>
            <a:r>
              <a:rPr lang="en-US" dirty="0">
                <a:solidFill>
                  <a:srgbClr val="01225F"/>
                </a:solidFill>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IsEnabled</a:t>
            </a:r>
            <a:r>
              <a:rPr lang="en-US" b="1" dirty="0">
                <a:solidFill>
                  <a:srgbClr val="FF0000"/>
                </a:solidFill>
                <a:latin typeface="Courier New" pitchFamily="49" charset="0"/>
                <a:cs typeface="Courier New" pitchFamily="49" charset="0"/>
              </a:rPr>
              <a:t>="{Binding </a:t>
            </a:r>
            <a:r>
              <a:rPr lang="en-US" b="1" dirty="0" err="1">
                <a:solidFill>
                  <a:srgbClr val="FF0000"/>
                </a:solidFill>
                <a:latin typeface="Courier New" pitchFamily="49" charset="0"/>
                <a:cs typeface="Courier New" pitchFamily="49" charset="0"/>
              </a:rPr>
              <a:t>ElementName</a:t>
            </a:r>
            <a:r>
              <a:rPr lang="en-US" b="1" dirty="0">
                <a:solidFill>
                  <a:srgbClr val="FF0000"/>
                </a:solidFill>
                <a:latin typeface="Courier New" pitchFamily="49" charset="0"/>
                <a:cs typeface="Courier New" pitchFamily="49" charset="0"/>
              </a:rPr>
              <a:t>=Authenticate, </a:t>
            </a:r>
          </a:p>
          <a:p>
            <a:r>
              <a:rPr lang="en-US" b="1" dirty="0">
                <a:solidFill>
                  <a:srgbClr val="FF0000"/>
                </a:solidFill>
                <a:latin typeface="Courier New" pitchFamily="49" charset="0"/>
                <a:cs typeface="Courier New" pitchFamily="49" charset="0"/>
              </a:rPr>
              <a:t>    Path=</a:t>
            </a:r>
            <a:r>
              <a:rPr lang="en-US" b="1" dirty="0" err="1">
                <a:solidFill>
                  <a:srgbClr val="FF0000"/>
                </a:solidFill>
                <a:latin typeface="Courier New" pitchFamily="49" charset="0"/>
                <a:cs typeface="Courier New" pitchFamily="49" charset="0"/>
              </a:rPr>
              <a:t>IsChecked</a:t>
            </a:r>
            <a:r>
              <a:rPr lang="en-US" b="1" dirty="0">
                <a:solidFill>
                  <a:srgbClr val="FF0000"/>
                </a:solidFill>
                <a:latin typeface="Courier New" pitchFamily="49" charset="0"/>
                <a:cs typeface="Courier New" pitchFamily="49" charset="0"/>
              </a:rPr>
              <a:t>}</a:t>
            </a:r>
            <a:r>
              <a:rPr lang="en-US" dirty="0">
                <a:solidFill>
                  <a:srgbClr val="01225F"/>
                </a:solidFill>
                <a:latin typeface="Courier New" pitchFamily="49" charset="0"/>
                <a:cs typeface="Courier New" pitchFamily="49" charset="0"/>
              </a:rPr>
              <a:t>"/&gt;</a:t>
            </a:r>
          </a:p>
          <a:p>
            <a:endParaRPr lang="en-US" dirty="0">
              <a:solidFill>
                <a:srgbClr val="01225F"/>
              </a:solidFill>
              <a:latin typeface="Courier New" pitchFamily="49" charset="0"/>
              <a:cs typeface="Courier New" pitchFamily="49" charset="0"/>
            </a:endParaRPr>
          </a:p>
          <a:p>
            <a:r>
              <a:rPr lang="en-US" dirty="0">
                <a:solidFill>
                  <a:srgbClr val="01225F"/>
                </a:solidFill>
                <a:latin typeface="Courier New" pitchFamily="49" charset="0"/>
                <a:cs typeface="Courier New" pitchFamily="49" charset="0"/>
              </a:rPr>
              <a:t>&lt;Label </a:t>
            </a:r>
            <a:r>
              <a:rPr lang="en-US" dirty="0" err="1">
                <a:solidFill>
                  <a:srgbClr val="01225F"/>
                </a:solidFill>
                <a:latin typeface="Courier New" pitchFamily="49" charset="0"/>
                <a:cs typeface="Courier New" pitchFamily="49" charset="0"/>
              </a:rPr>
              <a:t>Grid.Column</a:t>
            </a:r>
            <a:r>
              <a:rPr lang="en-US" dirty="0">
                <a:solidFill>
                  <a:srgbClr val="01225F"/>
                </a:solidFill>
                <a:latin typeface="Courier New" pitchFamily="49" charset="0"/>
                <a:cs typeface="Courier New" pitchFamily="49" charset="0"/>
              </a:rPr>
              <a:t>="0" </a:t>
            </a:r>
            <a:r>
              <a:rPr lang="en-US" dirty="0" err="1">
                <a:solidFill>
                  <a:srgbClr val="01225F"/>
                </a:solidFill>
                <a:latin typeface="Courier New" pitchFamily="49" charset="0"/>
                <a:cs typeface="Courier New" pitchFamily="49" charset="0"/>
              </a:rPr>
              <a:t>Grid.Row</a:t>
            </a:r>
            <a:r>
              <a:rPr lang="en-US" dirty="0">
                <a:solidFill>
                  <a:srgbClr val="01225F"/>
                </a:solidFill>
                <a:latin typeface="Courier New" pitchFamily="49" charset="0"/>
                <a:cs typeface="Courier New" pitchFamily="49" charset="0"/>
              </a:rPr>
              <a:t>="2" </a:t>
            </a:r>
          </a:p>
          <a:p>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HorizontalAlignment</a:t>
            </a:r>
            <a:r>
              <a:rPr lang="en-US" dirty="0">
                <a:solidFill>
                  <a:srgbClr val="01225F"/>
                </a:solidFill>
                <a:latin typeface="Courier New" pitchFamily="49" charset="0"/>
                <a:cs typeface="Courier New" pitchFamily="49" charset="0"/>
              </a:rPr>
              <a:t>="Right"&gt;Password:&lt;/Label&gt;</a:t>
            </a:r>
          </a:p>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TextBox</a:t>
            </a:r>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Grid.Column</a:t>
            </a:r>
            <a:r>
              <a:rPr lang="en-US" dirty="0">
                <a:solidFill>
                  <a:srgbClr val="01225F"/>
                </a:solidFill>
                <a:latin typeface="Courier New" pitchFamily="49" charset="0"/>
                <a:cs typeface="Courier New" pitchFamily="49" charset="0"/>
              </a:rPr>
              <a:t>="1" </a:t>
            </a:r>
            <a:r>
              <a:rPr lang="en-US" dirty="0" err="1">
                <a:solidFill>
                  <a:srgbClr val="01225F"/>
                </a:solidFill>
                <a:latin typeface="Courier New" pitchFamily="49" charset="0"/>
                <a:cs typeface="Courier New" pitchFamily="49" charset="0"/>
              </a:rPr>
              <a:t>Grid.Row</a:t>
            </a:r>
            <a:r>
              <a:rPr lang="en-US" dirty="0">
                <a:solidFill>
                  <a:srgbClr val="01225F"/>
                </a:solidFill>
                <a:latin typeface="Courier New" pitchFamily="49" charset="0"/>
                <a:cs typeface="Courier New" pitchFamily="49" charset="0"/>
              </a:rPr>
              <a:t>="2" </a:t>
            </a:r>
          </a:p>
          <a:p>
            <a:r>
              <a:rPr lang="en-US" dirty="0">
                <a:solidFill>
                  <a:srgbClr val="01225F"/>
                </a:solidFill>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IsEnabled</a:t>
            </a:r>
            <a:r>
              <a:rPr lang="en-US" b="1" dirty="0">
                <a:solidFill>
                  <a:srgbClr val="FF0000"/>
                </a:solidFill>
                <a:latin typeface="Courier New" pitchFamily="49" charset="0"/>
                <a:cs typeface="Courier New" pitchFamily="49" charset="0"/>
              </a:rPr>
              <a:t>="{Binding </a:t>
            </a:r>
            <a:r>
              <a:rPr lang="en-US" b="1" dirty="0" err="1">
                <a:solidFill>
                  <a:srgbClr val="FF0000"/>
                </a:solidFill>
                <a:latin typeface="Courier New" pitchFamily="49" charset="0"/>
                <a:cs typeface="Courier New" pitchFamily="49" charset="0"/>
              </a:rPr>
              <a:t>ElementName</a:t>
            </a:r>
            <a:r>
              <a:rPr lang="en-US" b="1" dirty="0">
                <a:solidFill>
                  <a:srgbClr val="FF0000"/>
                </a:solidFill>
                <a:latin typeface="Courier New" pitchFamily="49" charset="0"/>
                <a:cs typeface="Courier New" pitchFamily="49" charset="0"/>
              </a:rPr>
              <a:t>=Authenticate, </a:t>
            </a:r>
          </a:p>
          <a:p>
            <a:r>
              <a:rPr lang="en-US" b="1" dirty="0">
                <a:solidFill>
                  <a:srgbClr val="FF0000"/>
                </a:solidFill>
                <a:latin typeface="Courier New" pitchFamily="49" charset="0"/>
                <a:cs typeface="Courier New" pitchFamily="49" charset="0"/>
              </a:rPr>
              <a:t>    Path=</a:t>
            </a:r>
            <a:r>
              <a:rPr lang="en-US" b="1" dirty="0" err="1">
                <a:solidFill>
                  <a:srgbClr val="FF0000"/>
                </a:solidFill>
                <a:latin typeface="Courier New" pitchFamily="49" charset="0"/>
                <a:cs typeface="Courier New" pitchFamily="49" charset="0"/>
              </a:rPr>
              <a:t>IsChecked</a:t>
            </a:r>
            <a:r>
              <a:rPr lang="en-US" b="1" dirty="0">
                <a:solidFill>
                  <a:srgbClr val="FF0000"/>
                </a:solidFill>
                <a:latin typeface="Courier New" pitchFamily="49" charset="0"/>
                <a:cs typeface="Courier New" pitchFamily="49" charset="0"/>
              </a:rPr>
              <a:t>}"</a:t>
            </a:r>
            <a:r>
              <a:rPr lang="en-US" dirty="0">
                <a:solidFill>
                  <a:srgbClr val="01225F"/>
                </a:solidFill>
                <a:latin typeface="Courier New" pitchFamily="49" charset="0"/>
                <a:cs typeface="Courier New" pitchFamily="49" charset="0"/>
              </a:rPr>
              <a:t>/&gt;</a:t>
            </a:r>
          </a:p>
          <a:p>
            <a:endParaRPr lang="de-AT" dirty="0"/>
          </a:p>
        </p:txBody>
      </p:sp>
      <p:sp>
        <p:nvSpPr>
          <p:cNvPr id="4" name="Textplatzhalter 3"/>
          <p:cNvSpPr>
            <a:spLocks noGrp="1"/>
          </p:cNvSpPr>
          <p:nvPr>
            <p:ph type="body" sz="quarter" idx="23"/>
          </p:nvPr>
        </p:nvSpPr>
        <p:spPr/>
        <p:txBody>
          <a:bodyPr/>
          <a:lstStyle/>
          <a:p>
            <a:r>
              <a:rPr lang="de-AT" dirty="0"/>
              <a:t>Anwendung bei Data Binding</a:t>
            </a:r>
          </a:p>
        </p:txBody>
      </p:sp>
      <p:sp>
        <p:nvSpPr>
          <p:cNvPr id="8" name="Text Placeholder 7"/>
          <p:cNvSpPr>
            <a:spLocks noGrp="1"/>
          </p:cNvSpPr>
          <p:nvPr>
            <p:ph type="body" sz="quarter" idx="24"/>
          </p:nvPr>
        </p:nvSpPr>
        <p:spPr/>
        <p:txBody>
          <a:bodyPr/>
          <a:lstStyle/>
          <a:p>
            <a:endParaRPr lang="de-AT"/>
          </a:p>
        </p:txBody>
      </p:sp>
      <p:pic>
        <p:nvPicPr>
          <p:cNvPr id="6" name="Grafik 5" descr="Abbildung Kapitel 05_04.tif"/>
          <p:cNvPicPr>
            <a:picLocks noChangeAspect="1"/>
          </p:cNvPicPr>
          <p:nvPr/>
        </p:nvPicPr>
        <p:blipFill>
          <a:blip r:embed="rId2"/>
          <a:stretch>
            <a:fillRect/>
          </a:stretch>
        </p:blipFill>
        <p:spPr>
          <a:xfrm>
            <a:off x="5303912" y="4358983"/>
            <a:ext cx="6625314" cy="24454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de-AT" dirty="0"/>
              <a:t>Demo</a:t>
            </a:r>
          </a:p>
        </p:txBody>
      </p:sp>
      <p:sp>
        <p:nvSpPr>
          <p:cNvPr id="2" name="Text Placeholder 1"/>
          <p:cNvSpPr>
            <a:spLocks noGrp="1"/>
          </p:cNvSpPr>
          <p:nvPr>
            <p:ph type="body" sz="quarter" idx="23"/>
          </p:nvPr>
        </p:nvSpPr>
        <p:spPr/>
        <p:txBody>
          <a:bodyPr/>
          <a:lstStyle/>
          <a:p>
            <a:r>
              <a:rPr lang="en-US" dirty="0"/>
              <a:t>Dependency Properties und Data Binding</a:t>
            </a:r>
            <a:endParaRPr lang="de-AT" dirty="0"/>
          </a:p>
        </p:txBody>
      </p:sp>
      <p:sp>
        <p:nvSpPr>
          <p:cNvPr id="3" name="Text Placeholder 2"/>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2800" dirty="0" err="1"/>
              <a:t>Dependency</a:t>
            </a:r>
            <a:r>
              <a:rPr lang="de-AT" sz="2800" dirty="0"/>
              <a:t> Properties</a:t>
            </a:r>
          </a:p>
        </p:txBody>
      </p:sp>
      <p:sp>
        <p:nvSpPr>
          <p:cNvPr id="5" name="Content Placeholder 4"/>
          <p:cNvSpPr>
            <a:spLocks noGrp="1"/>
          </p:cNvSpPr>
          <p:nvPr>
            <p:ph sz="quarter" idx="22"/>
          </p:nvPr>
        </p:nvSpPr>
        <p:spPr/>
        <p:txBody>
          <a:bodyPr/>
          <a:lstStyle/>
          <a:p>
            <a:r>
              <a:rPr lang="en-US" sz="1400" dirty="0">
                <a:solidFill>
                  <a:srgbClr val="01225F"/>
                </a:solidFill>
                <a:latin typeface="Courier New" pitchFamily="49" charset="0"/>
                <a:cs typeface="Courier New" pitchFamily="49" charset="0"/>
              </a:rPr>
              <a:t> &lt;Style </a:t>
            </a:r>
            <a:r>
              <a:rPr lang="en-US" sz="1400" dirty="0" err="1">
                <a:solidFill>
                  <a:srgbClr val="01225F"/>
                </a:solidFill>
                <a:latin typeface="Courier New" pitchFamily="49" charset="0"/>
                <a:cs typeface="Courier New" pitchFamily="49" charset="0"/>
              </a:rPr>
              <a:t>TargetType</a:t>
            </a:r>
            <a:r>
              <a:rPr lang="en-US" sz="1400" dirty="0">
                <a:solidFill>
                  <a:srgbClr val="01225F"/>
                </a:solidFill>
                <a:latin typeface="Courier New" pitchFamily="49" charset="0"/>
                <a:cs typeface="Courier New" pitchFamily="49" charset="0"/>
              </a:rPr>
              <a:t>="Label"&gt;</a:t>
            </a:r>
          </a:p>
          <a:p>
            <a:r>
              <a:rPr lang="en-US" sz="1400" dirty="0">
                <a:solidFill>
                  <a:srgbClr val="01225F"/>
                </a:solidFill>
                <a:latin typeface="Courier New" pitchFamily="49" charset="0"/>
                <a:cs typeface="Courier New" pitchFamily="49" charset="0"/>
              </a:rPr>
              <a:t>      &lt;Setter Property="</a:t>
            </a:r>
            <a:r>
              <a:rPr lang="en-US" sz="1400" b="1" dirty="0" err="1">
                <a:solidFill>
                  <a:srgbClr val="FF0000"/>
                </a:solidFill>
                <a:latin typeface="Courier New" pitchFamily="49" charset="0"/>
                <a:cs typeface="Courier New" pitchFamily="49" charset="0"/>
              </a:rPr>
              <a:t>FontStyle</a:t>
            </a:r>
            <a:r>
              <a:rPr lang="en-US" sz="1400" dirty="0">
                <a:solidFill>
                  <a:srgbClr val="01225F"/>
                </a:solidFill>
                <a:latin typeface="Courier New" pitchFamily="49" charset="0"/>
                <a:cs typeface="Courier New" pitchFamily="49" charset="0"/>
              </a:rPr>
              <a:t>" Value="Italic"/&gt;</a:t>
            </a:r>
          </a:p>
          <a:p>
            <a:r>
              <a:rPr lang="en-US" sz="1400" dirty="0">
                <a:solidFill>
                  <a:srgbClr val="01225F"/>
                </a:solidFill>
                <a:latin typeface="Courier New" pitchFamily="49" charset="0"/>
                <a:cs typeface="Courier New" pitchFamily="49" charset="0"/>
              </a:rPr>
              <a:t>    &lt;/Style&gt;</a:t>
            </a:r>
          </a:p>
          <a:p>
            <a:r>
              <a:rPr lang="en-US" sz="1400" dirty="0">
                <a:solidFill>
                  <a:srgbClr val="01225F"/>
                </a:solidFill>
                <a:latin typeface="Courier New" pitchFamily="49" charset="0"/>
                <a:cs typeface="Courier New" pitchFamily="49" charset="0"/>
              </a:rPr>
              <a:t>    &lt;Style </a:t>
            </a:r>
            <a:r>
              <a:rPr lang="en-US" sz="1400" dirty="0" err="1">
                <a:solidFill>
                  <a:srgbClr val="01225F"/>
                </a:solidFill>
                <a:latin typeface="Courier New" pitchFamily="49" charset="0"/>
                <a:cs typeface="Courier New" pitchFamily="49" charset="0"/>
              </a:rPr>
              <a:t>TargetType</a:t>
            </a:r>
            <a:r>
              <a:rPr lang="en-US" sz="1400" dirty="0">
                <a:solidFill>
                  <a:srgbClr val="01225F"/>
                </a:solidFill>
                <a:latin typeface="Courier New" pitchFamily="49" charset="0"/>
                <a:cs typeface="Courier New" pitchFamily="49" charset="0"/>
              </a:rPr>
              <a:t>="</a:t>
            </a:r>
            <a:r>
              <a:rPr lang="en-US" sz="1400" dirty="0" err="1">
                <a:solidFill>
                  <a:srgbClr val="01225F"/>
                </a:solidFill>
                <a:latin typeface="Courier New" pitchFamily="49" charset="0"/>
                <a:cs typeface="Courier New" pitchFamily="49" charset="0"/>
              </a:rPr>
              <a:t>TextBox</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&lt;Setter Property="</a:t>
            </a:r>
            <a:r>
              <a:rPr lang="en-US" sz="1400" b="1" dirty="0" err="1">
                <a:solidFill>
                  <a:srgbClr val="FF0000"/>
                </a:solidFill>
                <a:latin typeface="Courier New" pitchFamily="49" charset="0"/>
                <a:cs typeface="Courier New" pitchFamily="49" charset="0"/>
              </a:rPr>
              <a:t>BorderBrush</a:t>
            </a:r>
            <a:r>
              <a:rPr lang="en-US" sz="1400" dirty="0">
                <a:solidFill>
                  <a:srgbClr val="01225F"/>
                </a:solidFill>
                <a:latin typeface="Courier New" pitchFamily="49" charset="0"/>
                <a:cs typeface="Courier New" pitchFamily="49" charset="0"/>
              </a:rPr>
              <a:t>" Value="Black"/&gt;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Style.Triggers</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DataTrigger</a:t>
            </a:r>
            <a:r>
              <a:rPr lang="en-US" sz="1400" dirty="0">
                <a:solidFill>
                  <a:srgbClr val="01225F"/>
                </a:solidFill>
                <a:latin typeface="Courier New" pitchFamily="49" charset="0"/>
                <a:cs typeface="Courier New" pitchFamily="49" charset="0"/>
              </a:rPr>
              <a:t> Binding="{Binding </a:t>
            </a:r>
            <a:r>
              <a:rPr lang="en-US" sz="1400" dirty="0" err="1">
                <a:solidFill>
                  <a:srgbClr val="01225F"/>
                </a:solidFill>
                <a:latin typeface="Courier New" pitchFamily="49" charset="0"/>
                <a:cs typeface="Courier New" pitchFamily="49" charset="0"/>
              </a:rPr>
              <a:t>ElementName</a:t>
            </a:r>
            <a:r>
              <a:rPr lang="en-US" sz="1400" dirty="0">
                <a:solidFill>
                  <a:srgbClr val="01225F"/>
                </a:solidFill>
                <a:latin typeface="Courier New" pitchFamily="49" charset="0"/>
                <a:cs typeface="Courier New" pitchFamily="49" charset="0"/>
              </a:rPr>
              <a:t>=Authenticate,</a:t>
            </a:r>
          </a:p>
          <a:p>
            <a:r>
              <a:rPr lang="en-US" sz="1400" dirty="0">
                <a:solidFill>
                  <a:srgbClr val="01225F"/>
                </a:solidFill>
                <a:latin typeface="Courier New" pitchFamily="49" charset="0"/>
                <a:cs typeface="Courier New" pitchFamily="49" charset="0"/>
              </a:rPr>
              <a:t>          Path=</a:t>
            </a:r>
            <a:r>
              <a:rPr lang="en-US" sz="1400" dirty="0" err="1">
                <a:solidFill>
                  <a:srgbClr val="01225F"/>
                </a:solidFill>
                <a:latin typeface="Courier New" pitchFamily="49" charset="0"/>
                <a:cs typeface="Courier New" pitchFamily="49" charset="0"/>
              </a:rPr>
              <a:t>IsChecked</a:t>
            </a:r>
            <a:r>
              <a:rPr lang="en-US" sz="1400" dirty="0">
                <a:solidFill>
                  <a:srgbClr val="01225F"/>
                </a:solidFill>
                <a:latin typeface="Courier New" pitchFamily="49" charset="0"/>
                <a:cs typeface="Courier New" pitchFamily="49" charset="0"/>
              </a:rPr>
              <a:t>}" Value="True"&gt;</a:t>
            </a:r>
          </a:p>
          <a:p>
            <a:r>
              <a:rPr lang="en-US" sz="1400" dirty="0">
                <a:solidFill>
                  <a:srgbClr val="01225F"/>
                </a:solidFill>
                <a:latin typeface="Courier New" pitchFamily="49" charset="0"/>
                <a:cs typeface="Courier New" pitchFamily="49" charset="0"/>
              </a:rPr>
              <a:t>          &lt;Setter Property="</a:t>
            </a:r>
            <a:r>
              <a:rPr lang="en-US" sz="1400" b="1" dirty="0" err="1">
                <a:solidFill>
                  <a:srgbClr val="FF0000"/>
                </a:solidFill>
                <a:latin typeface="Courier New" pitchFamily="49" charset="0"/>
                <a:cs typeface="Courier New" pitchFamily="49" charset="0"/>
              </a:rPr>
              <a:t>BorderThickness</a:t>
            </a:r>
            <a:r>
              <a:rPr lang="en-US" sz="1400" dirty="0">
                <a:solidFill>
                  <a:srgbClr val="01225F"/>
                </a:solidFill>
                <a:latin typeface="Courier New" pitchFamily="49" charset="0"/>
                <a:cs typeface="Courier New" pitchFamily="49" charset="0"/>
              </a:rPr>
              <a:t>" Value="2"/&gt;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DataTrigger</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Style.Triggers</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&lt;/Style&gt;</a:t>
            </a:r>
            <a:endParaRPr lang="de-AT" sz="1400" dirty="0"/>
          </a:p>
        </p:txBody>
      </p:sp>
      <p:sp>
        <p:nvSpPr>
          <p:cNvPr id="3" name="Textplatzhalter 2"/>
          <p:cNvSpPr>
            <a:spLocks noGrp="1"/>
          </p:cNvSpPr>
          <p:nvPr>
            <p:ph type="body" sz="quarter" idx="23"/>
          </p:nvPr>
        </p:nvSpPr>
        <p:spPr/>
        <p:txBody>
          <a:bodyPr/>
          <a:lstStyle/>
          <a:p>
            <a:r>
              <a:rPr lang="de-AT" dirty="0"/>
              <a:t>Anwendung bei Styles</a:t>
            </a:r>
          </a:p>
        </p:txBody>
      </p:sp>
      <p:sp>
        <p:nvSpPr>
          <p:cNvPr id="6" name="Text Placeholder 5"/>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de-AT" dirty="0"/>
              <a:t>Demo</a:t>
            </a:r>
          </a:p>
        </p:txBody>
      </p:sp>
      <p:sp>
        <p:nvSpPr>
          <p:cNvPr id="2" name="Text Placeholder 1"/>
          <p:cNvSpPr>
            <a:spLocks noGrp="1"/>
          </p:cNvSpPr>
          <p:nvPr>
            <p:ph type="body" sz="quarter" idx="23"/>
          </p:nvPr>
        </p:nvSpPr>
        <p:spPr/>
        <p:txBody>
          <a:bodyPr/>
          <a:lstStyle/>
          <a:p>
            <a:r>
              <a:rPr lang="de-AT" dirty="0" err="1"/>
              <a:t>Dependency</a:t>
            </a:r>
            <a:r>
              <a:rPr lang="de-AT" dirty="0"/>
              <a:t> Properties und Styles</a:t>
            </a:r>
          </a:p>
        </p:txBody>
      </p:sp>
      <p:sp>
        <p:nvSpPr>
          <p:cNvPr id="3" name="Text Placeholder 2"/>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2800" dirty="0" err="1"/>
              <a:t>Dependency</a:t>
            </a:r>
            <a:r>
              <a:rPr lang="de-AT" sz="2800" dirty="0"/>
              <a:t> Properties</a:t>
            </a:r>
          </a:p>
        </p:txBody>
      </p:sp>
      <p:sp>
        <p:nvSpPr>
          <p:cNvPr id="5" name="Content Placeholder 4"/>
          <p:cNvSpPr>
            <a:spLocks noGrp="1"/>
          </p:cNvSpPr>
          <p:nvPr>
            <p:ph sz="quarter" idx="22"/>
          </p:nvPr>
        </p:nvSpPr>
        <p:spPr/>
        <p:txBody>
          <a:bodyPr/>
          <a:lstStyle/>
          <a:p>
            <a:r>
              <a:rPr lang="en-US" sz="1400" dirty="0">
                <a:solidFill>
                  <a:srgbClr val="01225F"/>
                </a:solidFill>
                <a:latin typeface="Courier New" pitchFamily="49" charset="0"/>
                <a:cs typeface="Courier New" pitchFamily="49" charset="0"/>
              </a:rPr>
              <a:t>&lt;</a:t>
            </a:r>
            <a:r>
              <a:rPr lang="en-US" sz="1400" dirty="0" err="1">
                <a:solidFill>
                  <a:srgbClr val="01225F"/>
                </a:solidFill>
                <a:latin typeface="Courier New" pitchFamily="49" charset="0"/>
                <a:cs typeface="Courier New" pitchFamily="49" charset="0"/>
              </a:rPr>
              <a:t>CheckBox</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Grid.Column</a:t>
            </a:r>
            <a:r>
              <a:rPr lang="en-US" sz="1400" dirty="0">
                <a:solidFill>
                  <a:srgbClr val="01225F"/>
                </a:solidFill>
                <a:latin typeface="Courier New" pitchFamily="49" charset="0"/>
                <a:cs typeface="Courier New" pitchFamily="49" charset="0"/>
              </a:rPr>
              <a:t>="0" </a:t>
            </a:r>
            <a:r>
              <a:rPr lang="en-US" sz="1400" dirty="0" err="1">
                <a:solidFill>
                  <a:srgbClr val="01225F"/>
                </a:solidFill>
                <a:latin typeface="Courier New" pitchFamily="49" charset="0"/>
                <a:cs typeface="Courier New" pitchFamily="49" charset="0"/>
              </a:rPr>
              <a:t>Grid.Row</a:t>
            </a:r>
            <a:r>
              <a:rPr lang="en-US" sz="1400" dirty="0">
                <a:solidFill>
                  <a:srgbClr val="01225F"/>
                </a:solidFill>
                <a:latin typeface="Courier New" pitchFamily="49" charset="0"/>
                <a:cs typeface="Courier New" pitchFamily="49" charset="0"/>
              </a:rPr>
              <a:t>="0" </a:t>
            </a:r>
            <a:r>
              <a:rPr lang="en-US" sz="1400" dirty="0" err="1">
                <a:solidFill>
                  <a:srgbClr val="01225F"/>
                </a:solidFill>
                <a:latin typeface="Courier New" pitchFamily="49" charset="0"/>
                <a:cs typeface="Courier New" pitchFamily="49" charset="0"/>
              </a:rPr>
              <a:t>Grid.ColumnSpan</a:t>
            </a:r>
            <a:r>
              <a:rPr lang="en-US" sz="1400" dirty="0">
                <a:solidFill>
                  <a:srgbClr val="01225F"/>
                </a:solidFill>
                <a:latin typeface="Courier New" pitchFamily="49" charset="0"/>
                <a:cs typeface="Courier New" pitchFamily="49" charset="0"/>
              </a:rPr>
              <a:t>="2" </a:t>
            </a:r>
          </a:p>
          <a:p>
            <a:r>
              <a:rPr lang="en-US" sz="1400" dirty="0">
                <a:solidFill>
                  <a:srgbClr val="01225F"/>
                </a:solidFill>
                <a:latin typeface="Courier New" pitchFamily="49" charset="0"/>
                <a:cs typeface="Courier New" pitchFamily="49" charset="0"/>
              </a:rPr>
              <a:t>      x:Name="Authenticate" Content="Authenticate with User and Password"&gt;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CheckBox.Triggers</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EventTrigger</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RoutedEvent</a:t>
            </a:r>
            <a:r>
              <a:rPr lang="en-US" sz="1400" dirty="0">
                <a:solidFill>
                  <a:srgbClr val="01225F"/>
                </a:solidFill>
                <a:latin typeface="Courier New" pitchFamily="49" charset="0"/>
                <a:cs typeface="Courier New" pitchFamily="49" charset="0"/>
              </a:rPr>
              <a:t>="</a:t>
            </a:r>
            <a:r>
              <a:rPr lang="en-US" sz="1400" dirty="0" err="1">
                <a:solidFill>
                  <a:srgbClr val="01225F"/>
                </a:solidFill>
                <a:latin typeface="Courier New" pitchFamily="49" charset="0"/>
                <a:cs typeface="Courier New" pitchFamily="49" charset="0"/>
              </a:rPr>
              <a:t>CheckBox.Checked</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BeginStoryboard</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&lt;Storyboard&gt;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ColorAnimation</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Storyboard.TargetName</a:t>
            </a:r>
            <a:r>
              <a:rPr lang="en-US" sz="1400" dirty="0">
                <a:solidFill>
                  <a:srgbClr val="01225F"/>
                </a:solidFill>
                <a:latin typeface="Courier New" pitchFamily="49" charset="0"/>
                <a:cs typeface="Courier New" pitchFamily="49" charset="0"/>
              </a:rPr>
              <a:t>="User" </a:t>
            </a:r>
          </a:p>
          <a:p>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Storyboard.TargetProperty</a:t>
            </a:r>
            <a:r>
              <a:rPr lang="en-US" sz="1400" dirty="0">
                <a:solidFill>
                  <a:srgbClr val="01225F"/>
                </a:solidFill>
                <a:latin typeface="Courier New" pitchFamily="49" charset="0"/>
                <a:cs typeface="Courier New" pitchFamily="49" charset="0"/>
              </a:rPr>
              <a:t>="</a:t>
            </a:r>
            <a:r>
              <a:rPr lang="en-US" sz="1400" b="1" dirty="0" err="1">
                <a:solidFill>
                  <a:srgbClr val="FF0000"/>
                </a:solidFill>
                <a:latin typeface="Courier New" pitchFamily="49" charset="0"/>
                <a:cs typeface="Courier New" pitchFamily="49" charset="0"/>
              </a:rPr>
              <a:t>Background.Color</a:t>
            </a:r>
            <a:r>
              <a:rPr lang="en-US" sz="1400" dirty="0">
                <a:solidFill>
                  <a:srgbClr val="01225F"/>
                </a:solidFill>
                <a:latin typeface="Courier New" pitchFamily="49" charset="0"/>
                <a:cs typeface="Courier New" pitchFamily="49" charset="0"/>
              </a:rPr>
              <a:t>" </a:t>
            </a:r>
            <a:br>
              <a:rPr lang="en-US" sz="1400" dirty="0">
                <a:solidFill>
                  <a:srgbClr val="01225F"/>
                </a:solidFill>
                <a:latin typeface="Courier New" pitchFamily="49" charset="0"/>
                <a:cs typeface="Courier New" pitchFamily="49" charset="0"/>
              </a:rPr>
            </a:br>
            <a:r>
              <a:rPr lang="en-US" sz="1400" dirty="0">
                <a:solidFill>
                  <a:srgbClr val="01225F"/>
                </a:solidFill>
                <a:latin typeface="Courier New" pitchFamily="49" charset="0"/>
                <a:cs typeface="Courier New" pitchFamily="49" charset="0"/>
              </a:rPr>
              <a:t>                From="#FFF0F0F0" </a:t>
            </a:r>
          </a:p>
          <a:p>
            <a:r>
              <a:rPr lang="en-US" sz="1400" dirty="0">
                <a:solidFill>
                  <a:srgbClr val="01225F"/>
                </a:solidFill>
                <a:latin typeface="Courier New" pitchFamily="49" charset="0"/>
                <a:cs typeface="Courier New" pitchFamily="49" charset="0"/>
              </a:rPr>
              <a:t>                To="White" Duration="0:0:1"/&gt; </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ColorAnimation</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Storyboard.TargetName</a:t>
            </a:r>
            <a:r>
              <a:rPr lang="en-US" sz="1400" dirty="0">
                <a:solidFill>
                  <a:srgbClr val="01225F"/>
                </a:solidFill>
                <a:latin typeface="Courier New" pitchFamily="49" charset="0"/>
                <a:cs typeface="Courier New" pitchFamily="49" charset="0"/>
              </a:rPr>
              <a:t>="Password" </a:t>
            </a:r>
          </a:p>
          <a:p>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Storyboard.TargetProperty</a:t>
            </a:r>
            <a:r>
              <a:rPr lang="en-US" sz="1400" dirty="0">
                <a:solidFill>
                  <a:srgbClr val="01225F"/>
                </a:solidFill>
                <a:latin typeface="Courier New" pitchFamily="49" charset="0"/>
                <a:cs typeface="Courier New" pitchFamily="49" charset="0"/>
              </a:rPr>
              <a:t>="</a:t>
            </a:r>
            <a:r>
              <a:rPr lang="en-US" sz="1400" b="1" dirty="0" err="1">
                <a:solidFill>
                  <a:srgbClr val="FF0000"/>
                </a:solidFill>
                <a:latin typeface="Courier New" pitchFamily="49" charset="0"/>
                <a:cs typeface="Courier New" pitchFamily="49" charset="0"/>
              </a:rPr>
              <a:t>Background.Color</a:t>
            </a:r>
            <a:r>
              <a:rPr lang="en-US" sz="1400" dirty="0">
                <a:solidFill>
                  <a:srgbClr val="01225F"/>
                </a:solidFill>
                <a:latin typeface="Courier New" pitchFamily="49" charset="0"/>
                <a:cs typeface="Courier New" pitchFamily="49" charset="0"/>
              </a:rPr>
              <a:t>" </a:t>
            </a:r>
            <a:br>
              <a:rPr lang="en-US" sz="1400" dirty="0">
                <a:solidFill>
                  <a:srgbClr val="01225F"/>
                </a:solidFill>
                <a:latin typeface="Courier New" pitchFamily="49" charset="0"/>
                <a:cs typeface="Courier New" pitchFamily="49" charset="0"/>
              </a:rPr>
            </a:br>
            <a:r>
              <a:rPr lang="en-US" sz="1400" dirty="0">
                <a:solidFill>
                  <a:srgbClr val="01225F"/>
                </a:solidFill>
                <a:latin typeface="Courier New" pitchFamily="49" charset="0"/>
                <a:cs typeface="Courier New" pitchFamily="49" charset="0"/>
              </a:rPr>
              <a:t>                From="#FFF0F0F0" </a:t>
            </a:r>
          </a:p>
          <a:p>
            <a:r>
              <a:rPr lang="en-US" sz="1400" dirty="0">
                <a:solidFill>
                  <a:srgbClr val="01225F"/>
                </a:solidFill>
                <a:latin typeface="Courier New" pitchFamily="49" charset="0"/>
                <a:cs typeface="Courier New" pitchFamily="49" charset="0"/>
              </a:rPr>
              <a:t>                To="White" Duration="0:0:1"/&gt; </a:t>
            </a:r>
          </a:p>
          <a:p>
            <a:r>
              <a:rPr lang="en-US" sz="1400" dirty="0">
                <a:solidFill>
                  <a:srgbClr val="01225F"/>
                </a:solidFill>
                <a:latin typeface="Courier New" pitchFamily="49" charset="0"/>
                <a:cs typeface="Courier New" pitchFamily="49" charset="0"/>
              </a:rPr>
              <a:t>            &lt;/Storyboard&gt;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BeginStoryboard</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EventTrigger</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CheckBox.Triggers</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CheckBox</a:t>
            </a:r>
            <a:r>
              <a:rPr lang="en-US" sz="1400" dirty="0">
                <a:solidFill>
                  <a:srgbClr val="01225F"/>
                </a:solidFill>
                <a:latin typeface="Courier New" pitchFamily="49" charset="0"/>
                <a:cs typeface="Courier New" pitchFamily="49" charset="0"/>
              </a:rPr>
              <a:t>&gt;</a:t>
            </a:r>
          </a:p>
          <a:p>
            <a:endParaRPr lang="de-AT" sz="1400" dirty="0"/>
          </a:p>
        </p:txBody>
      </p:sp>
      <p:sp>
        <p:nvSpPr>
          <p:cNvPr id="3" name="Textplatzhalter 2"/>
          <p:cNvSpPr>
            <a:spLocks noGrp="1"/>
          </p:cNvSpPr>
          <p:nvPr>
            <p:ph type="body" sz="quarter" idx="23"/>
          </p:nvPr>
        </p:nvSpPr>
        <p:spPr/>
        <p:txBody>
          <a:bodyPr/>
          <a:lstStyle/>
          <a:p>
            <a:r>
              <a:rPr lang="de-AT" dirty="0"/>
              <a:t>Anwendung bei Animationen</a:t>
            </a:r>
          </a:p>
        </p:txBody>
      </p:sp>
      <p:sp>
        <p:nvSpPr>
          <p:cNvPr id="6" name="Text Placeholder 5"/>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de-AT" dirty="0"/>
              <a:t>Demo</a:t>
            </a:r>
          </a:p>
        </p:txBody>
      </p:sp>
      <p:sp>
        <p:nvSpPr>
          <p:cNvPr id="2" name="Text Placeholder 1"/>
          <p:cNvSpPr>
            <a:spLocks noGrp="1"/>
          </p:cNvSpPr>
          <p:nvPr>
            <p:ph type="body" sz="quarter" idx="23"/>
          </p:nvPr>
        </p:nvSpPr>
        <p:spPr/>
        <p:txBody>
          <a:bodyPr/>
          <a:lstStyle/>
          <a:p>
            <a:r>
              <a:rPr lang="de-AT" dirty="0" err="1"/>
              <a:t>Dependency</a:t>
            </a:r>
            <a:r>
              <a:rPr lang="de-AT" dirty="0"/>
              <a:t> Properties und Animationen</a:t>
            </a:r>
          </a:p>
        </p:txBody>
      </p:sp>
      <p:sp>
        <p:nvSpPr>
          <p:cNvPr id="3" name="Text Placeholder 2"/>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Dependency</a:t>
            </a:r>
            <a:r>
              <a:rPr lang="de-AT" dirty="0"/>
              <a:t> Properties</a:t>
            </a:r>
          </a:p>
        </p:txBody>
      </p:sp>
      <p:sp>
        <p:nvSpPr>
          <p:cNvPr id="3" name="Textplatzhalter 2"/>
          <p:cNvSpPr>
            <a:spLocks noGrp="1"/>
          </p:cNvSpPr>
          <p:nvPr>
            <p:ph type="body" sz="quarter" idx="13"/>
          </p:nvPr>
        </p:nvSpPr>
        <p:spPr/>
        <p:txBody>
          <a:bodyPr/>
          <a:lstStyle/>
          <a:p>
            <a:r>
              <a:rPr lang="de-AT" dirty="0"/>
              <a:t>Entwickeln eigener </a:t>
            </a:r>
            <a:r>
              <a:rPr lang="de-AT" dirty="0" err="1"/>
              <a:t>Dependency</a:t>
            </a:r>
            <a:r>
              <a:rPr lang="de-AT" dirty="0"/>
              <a:t> Properties</a:t>
            </a:r>
          </a:p>
        </p:txBody>
      </p:sp>
      <p:pic>
        <p:nvPicPr>
          <p:cNvPr id="6" name="Grafik 4" descr="Abbildung Kapitel 05_07.tif"/>
          <p:cNvPicPr>
            <a:picLocks noGrp="1" noChangeAspect="1"/>
          </p:cNvPicPr>
          <p:nvPr>
            <p:ph sz="quarter" idx="12"/>
          </p:nvPr>
        </p:nvPicPr>
        <p:blipFill>
          <a:blip r:embed="rId2"/>
          <a:stretch>
            <a:fillRect/>
          </a:stretch>
        </p:blipFill>
        <p:spPr>
          <a:xfrm>
            <a:off x="1559496" y="2420888"/>
            <a:ext cx="6192688" cy="360249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Dependency</a:t>
            </a:r>
            <a:r>
              <a:rPr lang="de-AT" dirty="0"/>
              <a:t> Properties</a:t>
            </a:r>
          </a:p>
        </p:txBody>
      </p:sp>
      <p:sp>
        <p:nvSpPr>
          <p:cNvPr id="3" name="Textplatzhalter 2"/>
          <p:cNvSpPr>
            <a:spLocks noGrp="1"/>
          </p:cNvSpPr>
          <p:nvPr>
            <p:ph type="body" sz="quarter" idx="25"/>
          </p:nvPr>
        </p:nvSpPr>
        <p:spPr/>
        <p:txBody>
          <a:bodyPr/>
          <a:lstStyle/>
          <a:p>
            <a:r>
              <a:rPr lang="de-AT" dirty="0"/>
              <a:t>WPF für Windows Entwickler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de-AT" dirty="0"/>
              <a:t>Demo</a:t>
            </a:r>
          </a:p>
        </p:txBody>
      </p:sp>
      <p:sp>
        <p:nvSpPr>
          <p:cNvPr id="2" name="Text Placeholder 1"/>
          <p:cNvSpPr>
            <a:spLocks noGrp="1"/>
          </p:cNvSpPr>
          <p:nvPr>
            <p:ph type="body" sz="quarter" idx="23"/>
          </p:nvPr>
        </p:nvSpPr>
        <p:spPr/>
        <p:txBody>
          <a:bodyPr/>
          <a:lstStyle/>
          <a:p>
            <a:r>
              <a:rPr lang="de-AT" dirty="0"/>
              <a:t>Free Space </a:t>
            </a:r>
            <a:r>
              <a:rPr lang="de-AT" dirty="0" err="1"/>
              <a:t>Watcher</a:t>
            </a:r>
            <a:endParaRPr lang="de-AT" dirty="0"/>
          </a:p>
        </p:txBody>
      </p:sp>
      <p:sp>
        <p:nvSpPr>
          <p:cNvPr id="3" name="Text Placeholder 2"/>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Data Binding</a:t>
            </a:r>
          </a:p>
        </p:txBody>
      </p:sp>
      <p:sp>
        <p:nvSpPr>
          <p:cNvPr id="3" name="Textplatzhalter 2"/>
          <p:cNvSpPr>
            <a:spLocks noGrp="1"/>
          </p:cNvSpPr>
          <p:nvPr>
            <p:ph type="body" sz="quarter" idx="25"/>
          </p:nvPr>
        </p:nvSpPr>
        <p:spPr/>
        <p:txBody>
          <a:bodyPr/>
          <a:lstStyle/>
          <a:p>
            <a:r>
              <a:rPr lang="de-AT" dirty="0"/>
              <a:t>WPF für Windows Entwickler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Data Binding</a:t>
            </a:r>
          </a:p>
        </p:txBody>
      </p:sp>
      <p:sp>
        <p:nvSpPr>
          <p:cNvPr id="3" name="Textplatzhalter 2"/>
          <p:cNvSpPr>
            <a:spLocks noGrp="1"/>
          </p:cNvSpPr>
          <p:nvPr>
            <p:ph type="body" sz="quarter" idx="13"/>
          </p:nvPr>
        </p:nvSpPr>
        <p:spPr/>
        <p:txBody>
          <a:bodyPr/>
          <a:lstStyle/>
          <a:p>
            <a:r>
              <a:rPr lang="de-AT" dirty="0"/>
              <a:t>Bestandteile eine Data </a:t>
            </a:r>
            <a:r>
              <a:rPr lang="de-AT" dirty="0" err="1"/>
              <a:t>Bindings</a:t>
            </a:r>
            <a:endParaRPr lang="de-AT" dirty="0"/>
          </a:p>
        </p:txBody>
      </p:sp>
      <p:pic>
        <p:nvPicPr>
          <p:cNvPr id="7" name="Grafik 3" descr="Abbildung Kapitel 05_15.tif"/>
          <p:cNvPicPr>
            <a:picLocks noGrp="1" noChangeAspect="1"/>
          </p:cNvPicPr>
          <p:nvPr>
            <p:ph sz="quarter" idx="12"/>
          </p:nvPr>
        </p:nvPicPr>
        <p:blipFill>
          <a:blip r:embed="rId2"/>
          <a:stretch>
            <a:fillRect/>
          </a:stretch>
        </p:blipFill>
        <p:spPr>
          <a:xfrm>
            <a:off x="1631504" y="2204864"/>
            <a:ext cx="5334000" cy="3810000"/>
          </a:xfrm>
          <a:prstGeom prst="rect">
            <a:avLst/>
          </a:prstGeom>
          <a:ln>
            <a:noFill/>
          </a:ln>
          <a:effectLst>
            <a:outerShdw blurRad="292100" dist="139700" dir="2700000" algn="tl" rotWithShape="0">
              <a:srgbClr val="333333">
                <a:alpha val="65000"/>
              </a:srgbClr>
            </a:outerShdw>
          </a:effectLst>
        </p:spPr>
      </p:pic>
      <p:sp>
        <p:nvSpPr>
          <p:cNvPr id="5" name="Abgerundete rechteckige Legende 4"/>
          <p:cNvSpPr/>
          <p:nvPr/>
        </p:nvSpPr>
        <p:spPr>
          <a:xfrm>
            <a:off x="6965504" y="2060848"/>
            <a:ext cx="2000264" cy="785818"/>
          </a:xfrm>
          <a:prstGeom prst="wedgeRoundRectCallout">
            <a:avLst>
              <a:gd name="adj1" fmla="val -70833"/>
              <a:gd name="adj2" fmla="val 62995"/>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AT" sz="1400" dirty="0"/>
              <a:t>Nur </a:t>
            </a:r>
            <a:r>
              <a:rPr lang="de-AT" sz="1400" dirty="0" err="1"/>
              <a:t>Dependency</a:t>
            </a:r>
            <a:r>
              <a:rPr lang="de-AT" sz="1400" dirty="0"/>
              <a:t> Properties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Data </a:t>
            </a:r>
            <a:r>
              <a:rPr lang="de-AT" dirty="0" err="1"/>
              <a:t>Bindings</a:t>
            </a:r>
            <a:endParaRPr lang="de-AT" dirty="0"/>
          </a:p>
        </p:txBody>
      </p:sp>
      <p:sp>
        <p:nvSpPr>
          <p:cNvPr id="5" name="Inhaltsplatzhalter 4"/>
          <p:cNvSpPr>
            <a:spLocks noGrp="1"/>
          </p:cNvSpPr>
          <p:nvPr>
            <p:ph sz="quarter" idx="12"/>
          </p:nvPr>
        </p:nvSpPr>
        <p:spPr/>
        <p:txBody>
          <a:bodyPr/>
          <a:lstStyle/>
          <a:p>
            <a:r>
              <a:rPr lang="de-AT" dirty="0" err="1"/>
              <a:t>OneWay</a:t>
            </a:r>
            <a:r>
              <a:rPr lang="de-AT" dirty="0"/>
              <a:t>/</a:t>
            </a:r>
            <a:r>
              <a:rPr lang="de-AT" dirty="0" err="1"/>
              <a:t>OneTime</a:t>
            </a:r>
            <a:endParaRPr lang="de-AT" dirty="0"/>
          </a:p>
          <a:p>
            <a:pPr lvl="1"/>
            <a:r>
              <a:rPr lang="de-DE" dirty="0"/>
              <a:t>Binding Target wird aktualisiert sobald sich die Binding Source verändert</a:t>
            </a:r>
          </a:p>
          <a:p>
            <a:pPr lvl="1"/>
            <a:r>
              <a:rPr lang="de-DE" dirty="0"/>
              <a:t>Bei </a:t>
            </a:r>
            <a:r>
              <a:rPr lang="de-DE" dirty="0" err="1"/>
              <a:t>OneTime</a:t>
            </a:r>
            <a:r>
              <a:rPr lang="de-DE" dirty="0"/>
              <a:t> nur einmal</a:t>
            </a:r>
          </a:p>
          <a:p>
            <a:endParaRPr lang="de-AT" sz="2000" dirty="0"/>
          </a:p>
        </p:txBody>
      </p:sp>
      <p:sp>
        <p:nvSpPr>
          <p:cNvPr id="3" name="Textplatzhalter 2"/>
          <p:cNvSpPr>
            <a:spLocks noGrp="1"/>
          </p:cNvSpPr>
          <p:nvPr>
            <p:ph type="body" sz="quarter" idx="13"/>
          </p:nvPr>
        </p:nvSpPr>
        <p:spPr/>
        <p:txBody>
          <a:bodyPr/>
          <a:lstStyle/>
          <a:p>
            <a:r>
              <a:rPr lang="de-AT" dirty="0"/>
              <a:t>Binding Modes</a:t>
            </a:r>
          </a:p>
        </p:txBody>
      </p:sp>
      <p:pic>
        <p:nvPicPr>
          <p:cNvPr id="6" name="Grafik 5" descr="Abbildung Kapitel 05_27.tif"/>
          <p:cNvPicPr>
            <a:picLocks noChangeAspect="1"/>
          </p:cNvPicPr>
          <p:nvPr/>
        </p:nvPicPr>
        <p:blipFill>
          <a:blip r:embed="rId2"/>
          <a:stretch>
            <a:fillRect/>
          </a:stretch>
        </p:blipFill>
        <p:spPr>
          <a:xfrm>
            <a:off x="1547265" y="3789040"/>
            <a:ext cx="4459446" cy="192882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Data </a:t>
            </a:r>
            <a:r>
              <a:rPr lang="de-AT" dirty="0" err="1"/>
              <a:t>Bindings</a:t>
            </a:r>
            <a:endParaRPr lang="de-AT" dirty="0"/>
          </a:p>
        </p:txBody>
      </p:sp>
      <p:sp>
        <p:nvSpPr>
          <p:cNvPr id="5" name="Inhaltsplatzhalter 4"/>
          <p:cNvSpPr>
            <a:spLocks noGrp="1"/>
          </p:cNvSpPr>
          <p:nvPr>
            <p:ph sz="quarter" idx="12"/>
          </p:nvPr>
        </p:nvSpPr>
        <p:spPr/>
        <p:txBody>
          <a:bodyPr/>
          <a:lstStyle/>
          <a:p>
            <a:r>
              <a:rPr lang="de-DE" dirty="0" err="1"/>
              <a:t>TwoWay</a:t>
            </a:r>
            <a:endParaRPr lang="de-DE" dirty="0"/>
          </a:p>
          <a:p>
            <a:pPr lvl="1"/>
            <a:r>
              <a:rPr lang="de-DE" dirty="0"/>
              <a:t>Änderungen im Binding Target oder in der Binding Source werden jeweils zum anderen Partner des </a:t>
            </a:r>
            <a:r>
              <a:rPr lang="de-DE" dirty="0" err="1"/>
              <a:t>Bindings</a:t>
            </a:r>
            <a:r>
              <a:rPr lang="de-DE" dirty="0"/>
              <a:t> übertragen</a:t>
            </a:r>
          </a:p>
        </p:txBody>
      </p:sp>
      <p:sp>
        <p:nvSpPr>
          <p:cNvPr id="3" name="Textplatzhalter 2"/>
          <p:cNvSpPr>
            <a:spLocks noGrp="1"/>
          </p:cNvSpPr>
          <p:nvPr>
            <p:ph type="body" sz="quarter" idx="13"/>
          </p:nvPr>
        </p:nvSpPr>
        <p:spPr/>
        <p:txBody>
          <a:bodyPr/>
          <a:lstStyle/>
          <a:p>
            <a:r>
              <a:rPr lang="de-AT" dirty="0"/>
              <a:t>Binding Modes</a:t>
            </a:r>
          </a:p>
        </p:txBody>
      </p:sp>
      <p:pic>
        <p:nvPicPr>
          <p:cNvPr id="8" name="Grafik 7" descr="Abbildung Kapitel 05_29.tif"/>
          <p:cNvPicPr>
            <a:picLocks noChangeAspect="1"/>
          </p:cNvPicPr>
          <p:nvPr/>
        </p:nvPicPr>
        <p:blipFill>
          <a:blip r:embed="rId2"/>
          <a:stretch>
            <a:fillRect/>
          </a:stretch>
        </p:blipFill>
        <p:spPr>
          <a:xfrm>
            <a:off x="1568580" y="3789040"/>
            <a:ext cx="5120104" cy="2214578"/>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Data </a:t>
            </a:r>
            <a:r>
              <a:rPr lang="de-AT" dirty="0" err="1"/>
              <a:t>Bindings</a:t>
            </a:r>
            <a:endParaRPr lang="de-AT" dirty="0"/>
          </a:p>
        </p:txBody>
      </p:sp>
      <p:sp>
        <p:nvSpPr>
          <p:cNvPr id="5" name="Inhaltsplatzhalter 4"/>
          <p:cNvSpPr>
            <a:spLocks noGrp="1"/>
          </p:cNvSpPr>
          <p:nvPr>
            <p:ph sz="quarter" idx="12"/>
          </p:nvPr>
        </p:nvSpPr>
        <p:spPr/>
        <p:txBody>
          <a:bodyPr/>
          <a:lstStyle/>
          <a:p>
            <a:r>
              <a:rPr lang="de-DE" dirty="0" err="1"/>
              <a:t>OneWayToSource</a:t>
            </a:r>
            <a:endParaRPr lang="de-DE" dirty="0"/>
          </a:p>
          <a:p>
            <a:pPr lvl="1"/>
            <a:r>
              <a:rPr lang="de-DE" dirty="0"/>
              <a:t>Änderungen im Binding Target werden an die Binding Source übertragen</a:t>
            </a:r>
            <a:endParaRPr lang="de-AT" dirty="0"/>
          </a:p>
        </p:txBody>
      </p:sp>
      <p:sp>
        <p:nvSpPr>
          <p:cNvPr id="3" name="Textplatzhalter 2"/>
          <p:cNvSpPr>
            <a:spLocks noGrp="1"/>
          </p:cNvSpPr>
          <p:nvPr>
            <p:ph type="body" sz="quarter" idx="13"/>
          </p:nvPr>
        </p:nvSpPr>
        <p:spPr/>
        <p:txBody>
          <a:bodyPr/>
          <a:lstStyle/>
          <a:p>
            <a:r>
              <a:rPr lang="de-AT" dirty="0"/>
              <a:t>Binding Modes</a:t>
            </a:r>
          </a:p>
        </p:txBody>
      </p:sp>
      <p:pic>
        <p:nvPicPr>
          <p:cNvPr id="7" name="Grafik 6" descr="Abbildung Kapitel 05_28.tif"/>
          <p:cNvPicPr>
            <a:picLocks noChangeAspect="1"/>
          </p:cNvPicPr>
          <p:nvPr/>
        </p:nvPicPr>
        <p:blipFill>
          <a:blip r:embed="rId2"/>
          <a:stretch>
            <a:fillRect/>
          </a:stretch>
        </p:blipFill>
        <p:spPr>
          <a:xfrm>
            <a:off x="1520726" y="3429000"/>
            <a:ext cx="5285269" cy="228601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Data </a:t>
            </a:r>
            <a:r>
              <a:rPr lang="de-AT" dirty="0" err="1"/>
              <a:t>Bindings</a:t>
            </a:r>
            <a:endParaRPr lang="de-AT" dirty="0"/>
          </a:p>
        </p:txBody>
      </p:sp>
      <p:sp>
        <p:nvSpPr>
          <p:cNvPr id="6" name="Content Placeholder 5"/>
          <p:cNvSpPr>
            <a:spLocks noGrp="1"/>
          </p:cNvSpPr>
          <p:nvPr>
            <p:ph sz="quarter" idx="22"/>
          </p:nvPr>
        </p:nvSpPr>
        <p:spPr/>
        <p:txBody>
          <a:bodyPr/>
          <a:lstStyle/>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TextBlock</a:t>
            </a:r>
            <a:r>
              <a:rPr lang="en-US" dirty="0">
                <a:solidFill>
                  <a:srgbClr val="01225F"/>
                </a:solidFill>
                <a:latin typeface="Courier New" pitchFamily="49" charset="0"/>
                <a:cs typeface="Courier New" pitchFamily="49" charset="0"/>
              </a:rPr>
              <a:t> Text="</a:t>
            </a:r>
            <a:r>
              <a:rPr lang="en-US" b="1" dirty="0">
                <a:solidFill>
                  <a:srgbClr val="FF0000"/>
                </a:solidFill>
                <a:latin typeface="Courier New" pitchFamily="49" charset="0"/>
                <a:cs typeface="Courier New" pitchFamily="49" charset="0"/>
              </a:rPr>
              <a:t>{</a:t>
            </a:r>
            <a:r>
              <a:rPr lang="en-US" dirty="0">
                <a:solidFill>
                  <a:srgbClr val="01225F"/>
                </a:solidFill>
                <a:latin typeface="Courier New" pitchFamily="49" charset="0"/>
                <a:cs typeface="Courier New" pitchFamily="49" charset="0"/>
              </a:rPr>
              <a:t>Binding </a:t>
            </a:r>
          </a:p>
          <a:p>
            <a:r>
              <a:rPr lang="en-US" dirty="0">
                <a:solidFill>
                  <a:srgbClr val="01225F"/>
                </a:solidFill>
                <a:latin typeface="Courier New" pitchFamily="49" charset="0"/>
                <a:cs typeface="Courier New" pitchFamily="49" charset="0"/>
              </a:rPr>
              <a:t>  Source={</a:t>
            </a:r>
            <a:r>
              <a:rPr lang="en-US" dirty="0" err="1">
                <a:solidFill>
                  <a:srgbClr val="01225F"/>
                </a:solidFill>
                <a:latin typeface="Courier New" pitchFamily="49" charset="0"/>
                <a:cs typeface="Courier New" pitchFamily="49" charset="0"/>
              </a:rPr>
              <a:t>StaticResource</a:t>
            </a:r>
            <a:r>
              <a:rPr lang="en-US" dirty="0">
                <a:solidFill>
                  <a:srgbClr val="01225F"/>
                </a:solidFill>
                <a:latin typeface="Courier New" pitchFamily="49" charset="0"/>
                <a:cs typeface="Courier New" pitchFamily="49" charset="0"/>
              </a:rPr>
              <a:t> Files}, </a:t>
            </a:r>
          </a:p>
          <a:p>
            <a:r>
              <a:rPr lang="en-US" dirty="0">
                <a:solidFill>
                  <a:srgbClr val="01225F"/>
                </a:solidFill>
                <a:latin typeface="Courier New" pitchFamily="49" charset="0"/>
                <a:cs typeface="Courier New" pitchFamily="49" charset="0"/>
              </a:rPr>
              <a:t>  Path=</a:t>
            </a:r>
            <a:r>
              <a:rPr lang="en-US" dirty="0" err="1">
                <a:solidFill>
                  <a:srgbClr val="01225F"/>
                </a:solidFill>
                <a:latin typeface="Courier New" pitchFamily="49" charset="0"/>
                <a:cs typeface="Courier New" pitchFamily="49" charset="0"/>
              </a:rPr>
              <a:t>ConstructorParameters</a:t>
            </a:r>
            <a:r>
              <a:rPr lang="en-US" dirty="0">
                <a:solidFill>
                  <a:srgbClr val="01225F"/>
                </a:solidFill>
                <a:latin typeface="Courier New" pitchFamily="49" charset="0"/>
                <a:cs typeface="Courier New" pitchFamily="49" charset="0"/>
              </a:rPr>
              <a:t>[0], </a:t>
            </a:r>
          </a:p>
          <a:p>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BindsDirectlyToSource</a:t>
            </a:r>
            <a:r>
              <a:rPr lang="en-US" dirty="0">
                <a:solidFill>
                  <a:srgbClr val="01225F"/>
                </a:solidFill>
                <a:latin typeface="Courier New" pitchFamily="49" charset="0"/>
                <a:cs typeface="Courier New" pitchFamily="49" charset="0"/>
              </a:rPr>
              <a:t>=true</a:t>
            </a:r>
            <a:r>
              <a:rPr lang="en-US" b="1" dirty="0">
                <a:solidFill>
                  <a:srgbClr val="FF0000"/>
                </a:solidFill>
                <a:latin typeface="Courier New" pitchFamily="49" charset="0"/>
                <a:cs typeface="Courier New" pitchFamily="49" charset="0"/>
              </a:rPr>
              <a:t>}</a:t>
            </a:r>
            <a:r>
              <a:rPr lang="en-US" dirty="0">
                <a:solidFill>
                  <a:srgbClr val="01225F"/>
                </a:solidFill>
                <a:latin typeface="Courier New" pitchFamily="49" charset="0"/>
                <a:cs typeface="Courier New" pitchFamily="49" charset="0"/>
              </a:rPr>
              <a:t>"/&gt;</a:t>
            </a:r>
          </a:p>
          <a:p>
            <a:endParaRPr lang="de-AT" dirty="0"/>
          </a:p>
          <a:p>
            <a:endParaRPr lang="de-AT" dirty="0"/>
          </a:p>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TextBox</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&lt;Binding</a:t>
            </a:r>
          </a:p>
          <a:p>
            <a:r>
              <a:rPr lang="en-US" dirty="0">
                <a:solidFill>
                  <a:srgbClr val="01225F"/>
                </a:solidFill>
                <a:latin typeface="Courier New" pitchFamily="49" charset="0"/>
                <a:cs typeface="Courier New" pitchFamily="49" charset="0"/>
              </a:rPr>
              <a:t>    Source="{</a:t>
            </a:r>
            <a:r>
              <a:rPr lang="en-US" dirty="0" err="1">
                <a:solidFill>
                  <a:srgbClr val="01225F"/>
                </a:solidFill>
                <a:latin typeface="Courier New" pitchFamily="49" charset="0"/>
                <a:cs typeface="Courier New" pitchFamily="49" charset="0"/>
              </a:rPr>
              <a:t>StaticResource</a:t>
            </a:r>
            <a:r>
              <a:rPr lang="en-US" dirty="0">
                <a:solidFill>
                  <a:srgbClr val="01225F"/>
                </a:solidFill>
                <a:latin typeface="Courier New" pitchFamily="49" charset="0"/>
                <a:cs typeface="Courier New" pitchFamily="49" charset="0"/>
              </a:rPr>
              <a:t> Files}"</a:t>
            </a:r>
          </a:p>
          <a:p>
            <a:r>
              <a:rPr lang="en-US" dirty="0">
                <a:solidFill>
                  <a:srgbClr val="01225F"/>
                </a:solidFill>
                <a:latin typeface="Courier New" pitchFamily="49" charset="0"/>
                <a:cs typeface="Courier New" pitchFamily="49" charset="0"/>
              </a:rPr>
              <a:t>    Path="</a:t>
            </a:r>
            <a:r>
              <a:rPr lang="en-US" dirty="0" err="1">
                <a:solidFill>
                  <a:srgbClr val="01225F"/>
                </a:solidFill>
                <a:latin typeface="Courier New" pitchFamily="49" charset="0"/>
                <a:cs typeface="Courier New" pitchFamily="49" charset="0"/>
              </a:rPr>
              <a:t>ConstructorParameters</a:t>
            </a:r>
            <a:r>
              <a:rPr lang="en-US" dirty="0">
                <a:solidFill>
                  <a:srgbClr val="01225F"/>
                </a:solidFill>
                <a:latin typeface="Courier New" pitchFamily="49" charset="0"/>
                <a:cs typeface="Courier New" pitchFamily="49" charset="0"/>
              </a:rPr>
              <a:t>[0]"</a:t>
            </a:r>
          </a:p>
          <a:p>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BindDirectlyToSource</a:t>
            </a:r>
            <a:r>
              <a:rPr lang="en-US" dirty="0">
                <a:solidFill>
                  <a:srgbClr val="01225F"/>
                </a:solidFill>
                <a:latin typeface="Courier New" pitchFamily="49" charset="0"/>
                <a:cs typeface="Courier New" pitchFamily="49" charset="0"/>
              </a:rPr>
              <a:t>="true" </a:t>
            </a:r>
            <a:r>
              <a:rPr lang="en-US" b="1" dirty="0">
                <a:solidFill>
                  <a:srgbClr val="FF0000"/>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TextBox</a:t>
            </a:r>
            <a:r>
              <a:rPr lang="en-US" dirty="0">
                <a:solidFill>
                  <a:srgbClr val="01225F"/>
                </a:solidFill>
                <a:latin typeface="Courier New" pitchFamily="49" charset="0"/>
                <a:cs typeface="Courier New" pitchFamily="49" charset="0"/>
              </a:rPr>
              <a:t>&gt;</a:t>
            </a:r>
          </a:p>
          <a:p>
            <a:endParaRPr lang="de-AT" dirty="0"/>
          </a:p>
        </p:txBody>
      </p:sp>
      <p:sp>
        <p:nvSpPr>
          <p:cNvPr id="3" name="Textplatzhalter 2"/>
          <p:cNvSpPr>
            <a:spLocks noGrp="1"/>
          </p:cNvSpPr>
          <p:nvPr>
            <p:ph type="body" sz="quarter" idx="23"/>
          </p:nvPr>
        </p:nvSpPr>
        <p:spPr/>
        <p:txBody>
          <a:bodyPr/>
          <a:lstStyle/>
          <a:p>
            <a:r>
              <a:rPr lang="de-AT" dirty="0"/>
              <a:t>Schreibweisen</a:t>
            </a:r>
          </a:p>
        </p:txBody>
      </p:sp>
      <p:sp>
        <p:nvSpPr>
          <p:cNvPr id="7" name="Text Placeholder 6"/>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Data </a:t>
            </a:r>
            <a:r>
              <a:rPr lang="de-AT" dirty="0" err="1"/>
              <a:t>Bindings</a:t>
            </a:r>
            <a:endParaRPr lang="de-AT" dirty="0"/>
          </a:p>
        </p:txBody>
      </p:sp>
      <p:sp>
        <p:nvSpPr>
          <p:cNvPr id="3" name="Textplatzhalter 2"/>
          <p:cNvSpPr>
            <a:spLocks noGrp="1"/>
          </p:cNvSpPr>
          <p:nvPr>
            <p:ph type="body" sz="quarter" idx="13"/>
          </p:nvPr>
        </p:nvSpPr>
        <p:spPr/>
        <p:txBody>
          <a:bodyPr/>
          <a:lstStyle/>
          <a:p>
            <a:r>
              <a:rPr lang="de-AT" dirty="0"/>
              <a:t>Binding </a:t>
            </a:r>
            <a:r>
              <a:rPr lang="de-AT" dirty="0" err="1"/>
              <a:t>Sources</a:t>
            </a:r>
            <a:endParaRPr lang="de-AT" dirty="0"/>
          </a:p>
        </p:txBody>
      </p:sp>
      <p:pic>
        <p:nvPicPr>
          <p:cNvPr id="6" name="Grafik 3" descr="Abbildung Kapitel 05_16.tif"/>
          <p:cNvPicPr>
            <a:picLocks noGrp="1" noChangeAspect="1"/>
          </p:cNvPicPr>
          <p:nvPr>
            <p:ph sz="quarter" idx="12"/>
          </p:nvPr>
        </p:nvPicPr>
        <p:blipFill>
          <a:blip r:embed="rId2"/>
          <a:stretch>
            <a:fillRect/>
          </a:stretch>
        </p:blipFill>
        <p:spPr>
          <a:xfrm>
            <a:off x="1520725" y="2420888"/>
            <a:ext cx="7460029" cy="360040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de-AT" dirty="0"/>
              <a:t>Demo</a:t>
            </a:r>
          </a:p>
        </p:txBody>
      </p:sp>
      <p:sp>
        <p:nvSpPr>
          <p:cNvPr id="2" name="Text Placeholder 1"/>
          <p:cNvSpPr>
            <a:spLocks noGrp="1"/>
          </p:cNvSpPr>
          <p:nvPr>
            <p:ph type="body" sz="quarter" idx="23"/>
          </p:nvPr>
        </p:nvSpPr>
        <p:spPr/>
        <p:txBody>
          <a:bodyPr/>
          <a:lstStyle/>
          <a:p>
            <a:r>
              <a:rPr lang="de-AT" dirty="0"/>
              <a:t>Data Binding Scenarios</a:t>
            </a:r>
          </a:p>
        </p:txBody>
      </p:sp>
      <p:sp>
        <p:nvSpPr>
          <p:cNvPr id="3" name="Text Placeholder 2"/>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Data </a:t>
            </a:r>
            <a:r>
              <a:rPr lang="de-AT" dirty="0" err="1"/>
              <a:t>Bindings</a:t>
            </a:r>
            <a:endParaRPr lang="de-AT" dirty="0"/>
          </a:p>
        </p:txBody>
      </p:sp>
      <p:sp>
        <p:nvSpPr>
          <p:cNvPr id="3" name="Textplatzhalter 2"/>
          <p:cNvSpPr>
            <a:spLocks noGrp="1"/>
          </p:cNvSpPr>
          <p:nvPr>
            <p:ph type="body" sz="quarter" idx="13"/>
          </p:nvPr>
        </p:nvSpPr>
        <p:spPr/>
        <p:txBody>
          <a:bodyPr/>
          <a:lstStyle/>
          <a:p>
            <a:r>
              <a:rPr lang="de-AT" dirty="0" err="1"/>
              <a:t>RelativeSource</a:t>
            </a:r>
            <a:endParaRPr lang="de-AT" dirty="0"/>
          </a:p>
        </p:txBody>
      </p:sp>
      <p:graphicFrame>
        <p:nvGraphicFramePr>
          <p:cNvPr id="6" name="Tabelle 3"/>
          <p:cNvGraphicFramePr>
            <a:graphicFrameLocks noGrp="1"/>
          </p:cNvGraphicFramePr>
          <p:nvPr>
            <p:ph sz="quarter" idx="12"/>
            <p:extLst>
              <p:ext uri="{D42A27DB-BD31-4B8C-83A1-F6EECF244321}">
                <p14:modId xmlns:p14="http://schemas.microsoft.com/office/powerpoint/2010/main" val="1788510273"/>
              </p:ext>
            </p:extLst>
          </p:nvPr>
        </p:nvGraphicFramePr>
        <p:xfrm>
          <a:off x="1524391" y="2348880"/>
          <a:ext cx="7242844" cy="3627120"/>
        </p:xfrm>
        <a:graphic>
          <a:graphicData uri="http://schemas.openxmlformats.org/drawingml/2006/table">
            <a:tbl>
              <a:tblPr/>
              <a:tblGrid>
                <a:gridCol w="2214578">
                  <a:extLst>
                    <a:ext uri="{9D8B030D-6E8A-4147-A177-3AD203B41FA5}">
                      <a16:colId xmlns:a16="http://schemas.microsoft.com/office/drawing/2014/main" val="20000"/>
                    </a:ext>
                  </a:extLst>
                </a:gridCol>
                <a:gridCol w="5028266">
                  <a:extLst>
                    <a:ext uri="{9D8B030D-6E8A-4147-A177-3AD203B41FA5}">
                      <a16:colId xmlns:a16="http://schemas.microsoft.com/office/drawing/2014/main" val="20001"/>
                    </a:ext>
                  </a:extLst>
                </a:gridCol>
              </a:tblGrid>
              <a:tr h="0">
                <a:tc>
                  <a:txBody>
                    <a:bodyPr/>
                    <a:lstStyle/>
                    <a:p>
                      <a:pPr>
                        <a:spcBef>
                          <a:spcPts val="300"/>
                        </a:spcBef>
                        <a:spcAft>
                          <a:spcPts val="300"/>
                        </a:spcAft>
                      </a:pPr>
                      <a:r>
                        <a:rPr lang="de-DE" sz="1400" b="1" dirty="0" err="1">
                          <a:latin typeface="Arial"/>
                          <a:ea typeface="Times New Roman"/>
                          <a:cs typeface="Times New Roman"/>
                        </a:rPr>
                        <a:t>RelativeSource.Mode</a:t>
                      </a:r>
                      <a:r>
                        <a:rPr lang="de-DE" sz="1400" b="1" dirty="0">
                          <a:latin typeface="Arial"/>
                          <a:ea typeface="Times New Roman"/>
                          <a:cs typeface="Times New Roman"/>
                        </a:rPr>
                        <a:t> Werte</a:t>
                      </a:r>
                      <a:endParaRPr lang="de-AT" sz="1400" b="1" dirty="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de-DE" sz="1400" b="1">
                          <a:latin typeface="Arial"/>
                          <a:ea typeface="Times New Roman"/>
                          <a:cs typeface="Times New Roman"/>
                        </a:rPr>
                        <a:t>Beschreibung</a:t>
                      </a:r>
                      <a:endParaRPr lang="de-AT" sz="1400" b="1">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spcBef>
                          <a:spcPts val="300"/>
                        </a:spcBef>
                        <a:spcAft>
                          <a:spcPts val="300"/>
                        </a:spcAft>
                      </a:pPr>
                      <a:r>
                        <a:rPr lang="de-DE" sz="1400" spc="-40" dirty="0" err="1">
                          <a:latin typeface="Courier New"/>
                          <a:ea typeface="Times New Roman"/>
                          <a:cs typeface="Times New Roman"/>
                        </a:rPr>
                        <a:t>FindAncestor</a:t>
                      </a:r>
                      <a:endParaRPr lang="de-AT" sz="1400" dirty="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de-DE" sz="1400">
                          <a:latin typeface="Arial"/>
                          <a:ea typeface="Times New Roman"/>
                          <a:cs typeface="Times New Roman"/>
                        </a:rPr>
                        <a:t>Es wird ausgehend vom Binding Target ein Objekt eines bestimmten Typs im Objektbaum nach oben gesucht (Details zum Objektbaum finden Sie in Kapitel 3). Mit den Eigenschaften </a:t>
                      </a:r>
                      <a:r>
                        <a:rPr lang="de-DE" sz="1400" spc="-40">
                          <a:latin typeface="Courier New"/>
                          <a:ea typeface="Times New Roman"/>
                          <a:cs typeface="Times New Roman"/>
                        </a:rPr>
                        <a:t>RelativeSource.AncestorType</a:t>
                      </a:r>
                      <a:r>
                        <a:rPr lang="de-DE" sz="1400">
                          <a:latin typeface="Arial"/>
                          <a:ea typeface="Times New Roman"/>
                          <a:cs typeface="Times New Roman"/>
                        </a:rPr>
                        <a:t> und </a:t>
                      </a:r>
                      <a:r>
                        <a:rPr lang="de-DE" sz="1400" spc="-40">
                          <a:latin typeface="Courier New"/>
                          <a:ea typeface="Times New Roman"/>
                          <a:cs typeface="Times New Roman"/>
                        </a:rPr>
                        <a:t>RelativeSource.AncestorLevel </a:t>
                      </a:r>
                      <a:r>
                        <a:rPr lang="de-DE" sz="1400">
                          <a:latin typeface="Arial"/>
                          <a:ea typeface="Times New Roman"/>
                          <a:cs typeface="Times New Roman"/>
                        </a:rPr>
                        <a:t>kann genau angegeben werden, auf welcher Ebene und nach welchem Typ zu suchen ist.</a:t>
                      </a:r>
                      <a:endParaRPr lang="de-AT" sz="140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Bef>
                          <a:spcPts val="300"/>
                        </a:spcBef>
                        <a:spcAft>
                          <a:spcPts val="300"/>
                        </a:spcAft>
                      </a:pPr>
                      <a:r>
                        <a:rPr lang="de-DE" sz="1400" spc="-40">
                          <a:latin typeface="Courier New"/>
                          <a:ea typeface="Times New Roman"/>
                          <a:cs typeface="Times New Roman"/>
                        </a:rPr>
                        <a:t>PreviousData</a:t>
                      </a:r>
                      <a:endParaRPr lang="de-AT" sz="140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de-DE" sz="1400">
                          <a:latin typeface="Arial"/>
                          <a:ea typeface="Times New Roman"/>
                          <a:cs typeface="Times New Roman"/>
                        </a:rPr>
                        <a:t>Ermöglicht das Binden an das vorige Data Item aus der Liste an Data Items, die im Binding Target dargestellt werden.</a:t>
                      </a:r>
                      <a:endParaRPr lang="de-AT" sz="140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Bef>
                          <a:spcPts val="300"/>
                        </a:spcBef>
                        <a:spcAft>
                          <a:spcPts val="300"/>
                        </a:spcAft>
                      </a:pPr>
                      <a:r>
                        <a:rPr lang="de-DE" sz="1400" spc="-40">
                          <a:latin typeface="Courier New"/>
                          <a:ea typeface="Times New Roman"/>
                          <a:cs typeface="Times New Roman"/>
                        </a:rPr>
                        <a:t>Self</a:t>
                      </a:r>
                      <a:endParaRPr lang="de-AT" sz="140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de-DE" sz="1400" dirty="0">
                          <a:latin typeface="Arial"/>
                          <a:ea typeface="Times New Roman"/>
                          <a:cs typeface="Times New Roman"/>
                        </a:rPr>
                        <a:t>Mit </a:t>
                      </a:r>
                      <a:r>
                        <a:rPr lang="de-DE" sz="1400" spc="-40" dirty="0" err="1">
                          <a:latin typeface="Courier New"/>
                          <a:ea typeface="Times New Roman"/>
                          <a:cs typeface="Times New Roman"/>
                        </a:rPr>
                        <a:t>Self</a:t>
                      </a:r>
                      <a:r>
                        <a:rPr lang="de-DE" sz="1400" dirty="0">
                          <a:latin typeface="Arial"/>
                          <a:ea typeface="Times New Roman"/>
                          <a:cs typeface="Times New Roman"/>
                        </a:rPr>
                        <a:t> können Sie das Binding Target selbst referenzieren. Dadurch werden Bindungen einer Eigenschaft an eine andere Eigenschaft des selben Objekts möglich.</a:t>
                      </a:r>
                      <a:endParaRPr lang="de-AT" sz="1400" dirty="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Bef>
                          <a:spcPts val="300"/>
                        </a:spcBef>
                        <a:spcAft>
                          <a:spcPts val="300"/>
                        </a:spcAft>
                      </a:pPr>
                      <a:r>
                        <a:rPr lang="de-DE" sz="1400" spc="-40" dirty="0" err="1">
                          <a:latin typeface="Courier New"/>
                          <a:ea typeface="Times New Roman"/>
                          <a:cs typeface="Times New Roman"/>
                        </a:rPr>
                        <a:t>TemplatedParent</a:t>
                      </a:r>
                      <a:endParaRPr lang="de-AT" sz="1400" dirty="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de-DE" sz="1400" dirty="0">
                          <a:latin typeface="Arial"/>
                          <a:ea typeface="Times New Roman"/>
                          <a:cs typeface="Times New Roman"/>
                        </a:rPr>
                        <a:t>Dieser Modus ist nur in Templates anwendbar. Damit können Sie auf das Objekt verweisen, auf das das aktuelle Template angewandt wird.</a:t>
                      </a:r>
                      <a:endParaRPr lang="de-AT" sz="1400" dirty="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CLR vs. </a:t>
            </a:r>
            <a:r>
              <a:rPr lang="de-AT" dirty="0" err="1"/>
              <a:t>Dependency</a:t>
            </a:r>
            <a:r>
              <a:rPr lang="de-AT" dirty="0"/>
              <a:t> Properties</a:t>
            </a:r>
          </a:p>
        </p:txBody>
      </p:sp>
      <p:pic>
        <p:nvPicPr>
          <p:cNvPr id="5" name="Abbildung Kapitel 05_00a.tif" descr="P:\EntwicklerPress_XAMLundWPF\Kap_05\Abbildung Kapitel 05_00a.tif"/>
          <p:cNvPicPr>
            <a:picLocks noGrp="1"/>
          </p:cNvPicPr>
          <p:nvPr>
            <p:ph sz="quarter" idx="12"/>
          </p:nvPr>
        </p:nvPicPr>
        <p:blipFill>
          <a:blip r:embed="rId2" r:link="rId3"/>
          <a:stretch>
            <a:fillRect/>
          </a:stretch>
        </p:blipFill>
        <p:spPr>
          <a:xfrm>
            <a:off x="1553549" y="2492896"/>
            <a:ext cx="3810000" cy="2191512"/>
          </a:xfrm>
          <a:prstGeom prst="rect">
            <a:avLst/>
          </a:prstGeom>
          <a:ln>
            <a:noFill/>
          </a:ln>
          <a:effectLst>
            <a:outerShdw blurRad="292100" dist="139700" dir="2700000" algn="tl" rotWithShape="0">
              <a:srgbClr val="333333">
                <a:alpha val="65000"/>
              </a:srgbClr>
            </a:outerShdw>
          </a:effectLst>
        </p:spPr>
      </p:pic>
      <p:sp>
        <p:nvSpPr>
          <p:cNvPr id="4" name="Textplatzhalter 3"/>
          <p:cNvSpPr>
            <a:spLocks noGrp="1"/>
          </p:cNvSpPr>
          <p:nvPr>
            <p:ph type="body" sz="quarter" idx="13"/>
          </p:nvPr>
        </p:nvSpPr>
        <p:spPr/>
        <p:txBody>
          <a:bodyPr/>
          <a:lstStyle/>
          <a:p>
            <a:r>
              <a:rPr lang="de-AT" dirty="0"/>
              <a:t>CLR Property System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Abbildung Kapitel 05_23.tif"/>
          <p:cNvPicPr>
            <a:picLocks noChangeAspect="1"/>
          </p:cNvPicPr>
          <p:nvPr/>
        </p:nvPicPr>
        <p:blipFill>
          <a:blip r:embed="rId2"/>
          <a:stretch>
            <a:fillRect/>
          </a:stretch>
        </p:blipFill>
        <p:spPr>
          <a:xfrm>
            <a:off x="2207568" y="3573016"/>
            <a:ext cx="5603770" cy="3071834"/>
          </a:xfrm>
          <a:prstGeom prst="rect">
            <a:avLst/>
          </a:prstGeom>
        </p:spPr>
      </p:pic>
      <p:sp>
        <p:nvSpPr>
          <p:cNvPr id="2" name="Title 1"/>
          <p:cNvSpPr>
            <a:spLocks noGrp="1"/>
          </p:cNvSpPr>
          <p:nvPr>
            <p:ph type="title"/>
          </p:nvPr>
        </p:nvSpPr>
        <p:spPr/>
        <p:txBody>
          <a:bodyPr/>
          <a:lstStyle/>
          <a:p>
            <a:r>
              <a:rPr lang="de-AT" dirty="0"/>
              <a:t>Data </a:t>
            </a:r>
            <a:r>
              <a:rPr lang="de-AT" dirty="0" err="1"/>
              <a:t>Bindings</a:t>
            </a:r>
            <a:endParaRPr lang="de-AT" dirty="0"/>
          </a:p>
        </p:txBody>
      </p:sp>
      <p:sp>
        <p:nvSpPr>
          <p:cNvPr id="3" name="Content Placeholder 2"/>
          <p:cNvSpPr>
            <a:spLocks noGrp="1"/>
          </p:cNvSpPr>
          <p:nvPr>
            <p:ph sz="quarter" idx="22"/>
          </p:nvPr>
        </p:nvSpPr>
        <p:spPr/>
        <p:txBody>
          <a:bodyPr/>
          <a:lstStyle/>
          <a:p>
            <a:r>
              <a:rPr lang="en-US" sz="1200" dirty="0">
                <a:solidFill>
                  <a:srgbClr val="01225F"/>
                </a:solidFill>
                <a:latin typeface="Courier New" pitchFamily="49" charset="0"/>
                <a:cs typeface="Courier New" pitchFamily="49" charset="0"/>
              </a:rPr>
              <a:t>&lt;Page </a:t>
            </a:r>
            <a:r>
              <a:rPr lang="en-US" sz="1200" dirty="0" err="1">
                <a:solidFill>
                  <a:srgbClr val="01225F"/>
                </a:solidFill>
                <a:latin typeface="Courier New" pitchFamily="49" charset="0"/>
                <a:cs typeface="Courier New" pitchFamily="49" charset="0"/>
              </a:rPr>
              <a:t>xmlns</a:t>
            </a:r>
            <a:r>
              <a:rPr lang="en-US" sz="1200" dirty="0">
                <a:solidFill>
                  <a:srgbClr val="01225F"/>
                </a:solidFill>
                <a:latin typeface="Courier New" pitchFamily="49" charset="0"/>
                <a:cs typeface="Courier New" pitchFamily="49" charset="0"/>
              </a:rPr>
              <a:t>="http://schemas.microsoft.com/</a:t>
            </a:r>
            <a:r>
              <a:rPr lang="en-US" sz="1200" dirty="0" err="1">
                <a:solidFill>
                  <a:srgbClr val="01225F"/>
                </a:solidFill>
                <a:latin typeface="Courier New" pitchFamily="49" charset="0"/>
                <a:cs typeface="Courier New" pitchFamily="49" charset="0"/>
              </a:rPr>
              <a:t>winfx</a:t>
            </a:r>
            <a:r>
              <a:rPr lang="en-US" sz="1200" dirty="0">
                <a:solidFill>
                  <a:srgbClr val="01225F"/>
                </a:solidFill>
                <a:latin typeface="Courier New" pitchFamily="49" charset="0"/>
                <a:cs typeface="Courier New" pitchFamily="49" charset="0"/>
              </a:rPr>
              <a:t>/2006/</a:t>
            </a:r>
            <a:r>
              <a:rPr lang="en-US" sz="1200" dirty="0" err="1">
                <a:solidFill>
                  <a:srgbClr val="01225F"/>
                </a:solidFill>
                <a:latin typeface="Courier New" pitchFamily="49" charset="0"/>
                <a:cs typeface="Courier New" pitchFamily="49" charset="0"/>
              </a:rPr>
              <a:t>xaml</a:t>
            </a:r>
            <a:r>
              <a:rPr lang="en-US" sz="1200" dirty="0">
                <a:solidFill>
                  <a:srgbClr val="01225F"/>
                </a:solidFill>
                <a:latin typeface="Courier New" pitchFamily="49" charset="0"/>
                <a:cs typeface="Courier New" pitchFamily="49" charset="0"/>
              </a:rPr>
              <a:t>/presentation"&gt;</a:t>
            </a:r>
          </a:p>
          <a:p>
            <a:r>
              <a:rPr lang="en-US" sz="1200" dirty="0">
                <a:solidFill>
                  <a:srgbClr val="01225F"/>
                </a:solidFill>
                <a:latin typeface="Courier New" pitchFamily="49" charset="0"/>
                <a:cs typeface="Courier New" pitchFamily="49" charset="0"/>
              </a:rPr>
              <a:t>  &lt;Canvas Width="300" Height="200" Background="Black"&gt;</a:t>
            </a:r>
          </a:p>
          <a:p>
            <a:r>
              <a:rPr lang="en-US" sz="1200" dirty="0">
                <a:solidFill>
                  <a:srgbClr val="01225F"/>
                </a:solidFill>
                <a:latin typeface="Courier New" pitchFamily="49" charset="0"/>
                <a:cs typeface="Courier New" pitchFamily="49" charset="0"/>
              </a:rPr>
              <a:t>    &lt;Ellipse </a:t>
            </a:r>
            <a:r>
              <a:rPr lang="en-US" sz="1200" dirty="0" err="1">
                <a:solidFill>
                  <a:srgbClr val="01225F"/>
                </a:solidFill>
                <a:latin typeface="Courier New" pitchFamily="49" charset="0"/>
                <a:cs typeface="Courier New" pitchFamily="49" charset="0"/>
              </a:rPr>
              <a:t>Canvas.Top</a:t>
            </a:r>
            <a:r>
              <a:rPr lang="en-US" sz="1200" dirty="0">
                <a:solidFill>
                  <a:srgbClr val="01225F"/>
                </a:solidFill>
                <a:latin typeface="Courier New" pitchFamily="49" charset="0"/>
                <a:cs typeface="Courier New" pitchFamily="49" charset="0"/>
              </a:rPr>
              <a:t>="0" </a:t>
            </a:r>
            <a:r>
              <a:rPr lang="en-US" sz="1200" dirty="0" err="1">
                <a:solidFill>
                  <a:srgbClr val="01225F"/>
                </a:solidFill>
                <a:latin typeface="Courier New" pitchFamily="49" charset="0"/>
                <a:cs typeface="Courier New" pitchFamily="49" charset="0"/>
              </a:rPr>
              <a:t>Canvas.Left</a:t>
            </a:r>
            <a:r>
              <a:rPr lang="en-US" sz="1200" dirty="0">
                <a:solidFill>
                  <a:srgbClr val="01225F"/>
                </a:solidFill>
                <a:latin typeface="Courier New" pitchFamily="49" charset="0"/>
                <a:cs typeface="Courier New" pitchFamily="49" charset="0"/>
              </a:rPr>
              <a:t>="0" Fill="</a:t>
            </a:r>
            <a:r>
              <a:rPr lang="en-US" sz="1200" dirty="0" err="1">
                <a:solidFill>
                  <a:srgbClr val="01225F"/>
                </a:solidFill>
                <a:latin typeface="Courier New" pitchFamily="49" charset="0"/>
                <a:cs typeface="Courier New" pitchFamily="49" charset="0"/>
              </a:rPr>
              <a:t>LightGray</a:t>
            </a:r>
            <a:r>
              <a:rPr lang="en-US" sz="1200" dirty="0">
                <a:solidFill>
                  <a:srgbClr val="01225F"/>
                </a:solidFill>
                <a:latin typeface="Courier New" pitchFamily="49" charset="0"/>
                <a:cs typeface="Courier New" pitchFamily="49" charset="0"/>
              </a:rPr>
              <a:t>"</a:t>
            </a:r>
          </a:p>
          <a:p>
            <a:r>
              <a:rPr lang="en-US" sz="1200" dirty="0">
                <a:solidFill>
                  <a:srgbClr val="01225F"/>
                </a:solidFill>
                <a:latin typeface="Courier New" pitchFamily="49" charset="0"/>
                <a:cs typeface="Courier New" pitchFamily="49" charset="0"/>
              </a:rPr>
              <a:t>    Height="{Binding Path=Height, </a:t>
            </a:r>
          </a:p>
          <a:p>
            <a:r>
              <a:rPr lang="en-US" sz="1200" dirty="0">
                <a:solidFill>
                  <a:srgbClr val="01225F"/>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RelativeSource</a:t>
            </a:r>
            <a:r>
              <a:rPr lang="en-US" sz="1200" b="1" dirty="0">
                <a:solidFill>
                  <a:srgbClr val="FF0000"/>
                </a:solidFill>
                <a:latin typeface="Courier New" pitchFamily="49" charset="0"/>
                <a:cs typeface="Courier New" pitchFamily="49" charset="0"/>
              </a:rPr>
              <a:t>={</a:t>
            </a:r>
            <a:r>
              <a:rPr lang="en-US" sz="1200" b="1" dirty="0" err="1">
                <a:solidFill>
                  <a:srgbClr val="FF0000"/>
                </a:solidFill>
                <a:latin typeface="Courier New" pitchFamily="49" charset="0"/>
                <a:cs typeface="Courier New" pitchFamily="49" charset="0"/>
              </a:rPr>
              <a:t>RelativeSource</a:t>
            </a:r>
            <a:r>
              <a:rPr lang="en-US" sz="1200" b="1" dirty="0">
                <a:solidFill>
                  <a:srgbClr val="FF0000"/>
                </a:solidFill>
                <a:latin typeface="Courier New" pitchFamily="49" charset="0"/>
                <a:cs typeface="Courier New" pitchFamily="49" charset="0"/>
              </a:rPr>
              <a:t> Mode=</a:t>
            </a:r>
            <a:r>
              <a:rPr lang="en-US" sz="1200" b="1" dirty="0" err="1">
                <a:solidFill>
                  <a:srgbClr val="FF0000"/>
                </a:solidFill>
                <a:latin typeface="Courier New" pitchFamily="49" charset="0"/>
                <a:cs typeface="Courier New" pitchFamily="49" charset="0"/>
              </a:rPr>
              <a:t>FindAncestor</a:t>
            </a:r>
            <a:r>
              <a:rPr lang="en-US" sz="1200" b="1" dirty="0">
                <a:solidFill>
                  <a:srgbClr val="FF0000"/>
                </a:solidFill>
                <a:latin typeface="Courier New" pitchFamily="49" charset="0"/>
                <a:cs typeface="Courier New" pitchFamily="49" charset="0"/>
              </a:rPr>
              <a:t>, </a:t>
            </a:r>
            <a:br>
              <a:rPr lang="en-US" sz="1200" b="1" dirty="0">
                <a:solidFill>
                  <a:srgbClr val="FF0000"/>
                </a:solidFill>
                <a:latin typeface="Courier New" pitchFamily="49" charset="0"/>
                <a:cs typeface="Courier New" pitchFamily="49" charset="0"/>
              </a:rPr>
            </a:br>
            <a:r>
              <a:rPr lang="en-US" sz="1200" b="1" dirty="0">
                <a:solidFill>
                  <a:srgbClr val="FF000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AncestorType</a:t>
            </a:r>
            <a:r>
              <a:rPr lang="en-US" sz="1200" b="1" dirty="0">
                <a:solidFill>
                  <a:srgbClr val="FF0000"/>
                </a:solidFill>
                <a:latin typeface="Courier New" pitchFamily="49" charset="0"/>
                <a:cs typeface="Courier New" pitchFamily="49" charset="0"/>
              </a:rPr>
              <a:t>=Canvas}}"</a:t>
            </a:r>
            <a:r>
              <a:rPr lang="en-US" sz="1200" dirty="0">
                <a:solidFill>
                  <a:srgbClr val="01225F"/>
                </a:solidFill>
                <a:latin typeface="Courier New" pitchFamily="49" charset="0"/>
                <a:cs typeface="Courier New" pitchFamily="49" charset="0"/>
              </a:rPr>
              <a:t>&gt;</a:t>
            </a:r>
          </a:p>
          <a:p>
            <a:r>
              <a:rPr lang="en-US" sz="1200" dirty="0">
                <a:solidFill>
                  <a:srgbClr val="01225F"/>
                </a:solidFill>
                <a:latin typeface="Courier New" pitchFamily="49" charset="0"/>
                <a:cs typeface="Courier New" pitchFamily="49" charset="0"/>
              </a:rPr>
              <a:t>      &lt;</a:t>
            </a:r>
            <a:r>
              <a:rPr lang="en-US" sz="1200" dirty="0" err="1">
                <a:solidFill>
                  <a:srgbClr val="01225F"/>
                </a:solidFill>
                <a:latin typeface="Courier New" pitchFamily="49" charset="0"/>
                <a:cs typeface="Courier New" pitchFamily="49" charset="0"/>
              </a:rPr>
              <a:t>Ellipse.Width</a:t>
            </a:r>
            <a:r>
              <a:rPr lang="en-US" sz="1200" dirty="0">
                <a:solidFill>
                  <a:srgbClr val="01225F"/>
                </a:solidFill>
                <a:latin typeface="Courier New" pitchFamily="49" charset="0"/>
                <a:cs typeface="Courier New" pitchFamily="49" charset="0"/>
              </a:rPr>
              <a:t>&gt;</a:t>
            </a:r>
          </a:p>
          <a:p>
            <a:r>
              <a:rPr lang="en-US" sz="1200" dirty="0">
                <a:solidFill>
                  <a:srgbClr val="01225F"/>
                </a:solidFill>
                <a:latin typeface="Courier New" pitchFamily="49" charset="0"/>
                <a:cs typeface="Courier New" pitchFamily="49" charset="0"/>
              </a:rPr>
              <a:t>        &lt;Binding Path="Width"&gt;</a:t>
            </a:r>
          </a:p>
          <a:p>
            <a:r>
              <a:rPr lang="en-US" sz="1200" dirty="0">
                <a:solidFill>
                  <a:srgbClr val="01225F"/>
                </a:solidFill>
                <a:latin typeface="Courier New" pitchFamily="49" charset="0"/>
                <a:cs typeface="Courier New" pitchFamily="49" charset="0"/>
              </a:rPr>
              <a:t>          </a:t>
            </a:r>
            <a:r>
              <a:rPr lang="en-US" sz="1200" b="1" dirty="0">
                <a:solidFill>
                  <a:srgbClr val="FF0000"/>
                </a:solidFill>
                <a:latin typeface="Courier New" pitchFamily="49" charset="0"/>
                <a:cs typeface="Courier New" pitchFamily="49" charset="0"/>
              </a:rPr>
              <a:t>&lt;</a:t>
            </a:r>
            <a:r>
              <a:rPr lang="en-US" sz="1200" b="1" dirty="0" err="1">
                <a:solidFill>
                  <a:srgbClr val="FF0000"/>
                </a:solidFill>
                <a:latin typeface="Courier New" pitchFamily="49" charset="0"/>
                <a:cs typeface="Courier New" pitchFamily="49" charset="0"/>
              </a:rPr>
              <a:t>Binding.RelativeSource</a:t>
            </a:r>
            <a:r>
              <a:rPr lang="en-US" sz="1200" b="1" dirty="0">
                <a:solidFill>
                  <a:srgbClr val="FF0000"/>
                </a:solidFill>
                <a:latin typeface="Courier New" pitchFamily="49" charset="0"/>
                <a:cs typeface="Courier New" pitchFamily="49" charset="0"/>
              </a:rPr>
              <a:t>&gt;</a:t>
            </a:r>
          </a:p>
          <a:p>
            <a:r>
              <a:rPr lang="en-US" sz="1200" b="1" dirty="0">
                <a:solidFill>
                  <a:srgbClr val="FF0000"/>
                </a:solidFill>
                <a:latin typeface="Courier New" pitchFamily="49" charset="0"/>
                <a:cs typeface="Courier New" pitchFamily="49" charset="0"/>
              </a:rPr>
              <a:t>            &lt;</a:t>
            </a:r>
            <a:r>
              <a:rPr lang="en-US" sz="1200" b="1" dirty="0" err="1">
                <a:solidFill>
                  <a:srgbClr val="FF0000"/>
                </a:solidFill>
                <a:latin typeface="Courier New" pitchFamily="49" charset="0"/>
                <a:cs typeface="Courier New" pitchFamily="49" charset="0"/>
              </a:rPr>
              <a:t>RelativeSource</a:t>
            </a:r>
            <a:r>
              <a:rPr lang="en-US" sz="1200" b="1" dirty="0">
                <a:solidFill>
                  <a:srgbClr val="FF0000"/>
                </a:solidFill>
                <a:latin typeface="Courier New" pitchFamily="49" charset="0"/>
                <a:cs typeface="Courier New" pitchFamily="49" charset="0"/>
              </a:rPr>
              <a:t> Mode="</a:t>
            </a:r>
            <a:r>
              <a:rPr lang="en-US" sz="1200" b="1" dirty="0" err="1">
                <a:solidFill>
                  <a:srgbClr val="FF0000"/>
                </a:solidFill>
                <a:latin typeface="Courier New" pitchFamily="49" charset="0"/>
                <a:cs typeface="Courier New" pitchFamily="49" charset="0"/>
              </a:rPr>
              <a:t>FindAncestor</a:t>
            </a:r>
            <a:r>
              <a:rPr lang="en-US" sz="1200" b="1" dirty="0">
                <a:solidFill>
                  <a:srgbClr val="FF000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AncestorType</a:t>
            </a:r>
            <a:r>
              <a:rPr lang="en-US" sz="1200" b="1" dirty="0">
                <a:solidFill>
                  <a:srgbClr val="FF0000"/>
                </a:solidFill>
                <a:latin typeface="Courier New" pitchFamily="49" charset="0"/>
                <a:cs typeface="Courier New" pitchFamily="49" charset="0"/>
              </a:rPr>
              <a:t>="Canvas"/&gt;</a:t>
            </a:r>
          </a:p>
          <a:p>
            <a:r>
              <a:rPr lang="en-US" sz="1200" b="1" dirty="0">
                <a:solidFill>
                  <a:srgbClr val="FF0000"/>
                </a:solidFill>
                <a:latin typeface="Courier New" pitchFamily="49" charset="0"/>
                <a:cs typeface="Courier New" pitchFamily="49" charset="0"/>
              </a:rPr>
              <a:t>          &lt;/</a:t>
            </a:r>
            <a:r>
              <a:rPr lang="en-US" sz="1200" b="1" dirty="0" err="1">
                <a:solidFill>
                  <a:srgbClr val="FF0000"/>
                </a:solidFill>
                <a:latin typeface="Courier New" pitchFamily="49" charset="0"/>
                <a:cs typeface="Courier New" pitchFamily="49" charset="0"/>
              </a:rPr>
              <a:t>Binding.RelativeSource</a:t>
            </a:r>
            <a:r>
              <a:rPr lang="en-US" sz="1200" b="1" dirty="0">
                <a:solidFill>
                  <a:srgbClr val="FF0000"/>
                </a:solidFill>
                <a:latin typeface="Courier New" pitchFamily="49" charset="0"/>
                <a:cs typeface="Courier New" pitchFamily="49" charset="0"/>
              </a:rPr>
              <a:t>&gt;</a:t>
            </a:r>
          </a:p>
          <a:p>
            <a:r>
              <a:rPr lang="en-US" sz="1200" dirty="0">
                <a:solidFill>
                  <a:srgbClr val="01225F"/>
                </a:solidFill>
                <a:latin typeface="Courier New" pitchFamily="49" charset="0"/>
                <a:cs typeface="Courier New" pitchFamily="49" charset="0"/>
              </a:rPr>
              <a:t>        &lt;/Binding&gt;</a:t>
            </a:r>
          </a:p>
          <a:p>
            <a:r>
              <a:rPr lang="en-US" sz="1200" dirty="0">
                <a:solidFill>
                  <a:srgbClr val="01225F"/>
                </a:solidFill>
                <a:latin typeface="Courier New" pitchFamily="49" charset="0"/>
                <a:cs typeface="Courier New" pitchFamily="49" charset="0"/>
              </a:rPr>
              <a:t>      &lt;/</a:t>
            </a:r>
            <a:r>
              <a:rPr lang="en-US" sz="1200" dirty="0" err="1">
                <a:solidFill>
                  <a:srgbClr val="01225F"/>
                </a:solidFill>
                <a:latin typeface="Courier New" pitchFamily="49" charset="0"/>
                <a:cs typeface="Courier New" pitchFamily="49" charset="0"/>
              </a:rPr>
              <a:t>Ellipse.Width</a:t>
            </a:r>
            <a:r>
              <a:rPr lang="en-US" sz="1200" dirty="0">
                <a:solidFill>
                  <a:srgbClr val="01225F"/>
                </a:solidFill>
                <a:latin typeface="Courier New" pitchFamily="49" charset="0"/>
                <a:cs typeface="Courier New" pitchFamily="49" charset="0"/>
              </a:rPr>
              <a:t>&gt;</a:t>
            </a:r>
          </a:p>
          <a:p>
            <a:r>
              <a:rPr lang="en-US" sz="1200" dirty="0">
                <a:solidFill>
                  <a:srgbClr val="01225F"/>
                </a:solidFill>
                <a:latin typeface="Courier New" pitchFamily="49" charset="0"/>
                <a:cs typeface="Courier New" pitchFamily="49" charset="0"/>
              </a:rPr>
              <a:t>    &lt;/Ellipse&gt;</a:t>
            </a:r>
          </a:p>
          <a:p>
            <a:r>
              <a:rPr lang="en-US" sz="1200" dirty="0">
                <a:solidFill>
                  <a:srgbClr val="01225F"/>
                </a:solidFill>
                <a:latin typeface="Courier New" pitchFamily="49" charset="0"/>
                <a:cs typeface="Courier New" pitchFamily="49" charset="0"/>
              </a:rPr>
              <a:t>  &lt;/Canvas&gt;</a:t>
            </a:r>
          </a:p>
          <a:p>
            <a:r>
              <a:rPr lang="en-US" sz="1200" dirty="0">
                <a:solidFill>
                  <a:srgbClr val="01225F"/>
                </a:solidFill>
                <a:latin typeface="Courier New" pitchFamily="49" charset="0"/>
                <a:cs typeface="Courier New" pitchFamily="49" charset="0"/>
              </a:rPr>
              <a:t>&lt;/Page&gt;</a:t>
            </a:r>
          </a:p>
          <a:p>
            <a:endParaRPr lang="de-AT" sz="1200" dirty="0"/>
          </a:p>
        </p:txBody>
      </p:sp>
      <p:sp>
        <p:nvSpPr>
          <p:cNvPr id="6" name="Text Placeholder 5"/>
          <p:cNvSpPr>
            <a:spLocks noGrp="1"/>
          </p:cNvSpPr>
          <p:nvPr>
            <p:ph type="body" sz="quarter" idx="23"/>
          </p:nvPr>
        </p:nvSpPr>
        <p:spPr/>
        <p:txBody>
          <a:bodyPr/>
          <a:lstStyle/>
          <a:p>
            <a:r>
              <a:rPr lang="de-AT" dirty="0" err="1"/>
              <a:t>RelativeSource</a:t>
            </a:r>
            <a:r>
              <a:rPr lang="de-AT" dirty="0"/>
              <a:t> Binding</a:t>
            </a:r>
          </a:p>
        </p:txBody>
      </p:sp>
      <p:sp>
        <p:nvSpPr>
          <p:cNvPr id="7" name="Text Placeholder 6"/>
          <p:cNvSpPr>
            <a:spLocks noGrp="1"/>
          </p:cNvSpPr>
          <p:nvPr>
            <p:ph type="body" sz="quarter" idx="24"/>
          </p:nvPr>
        </p:nvSpPr>
        <p:spPr/>
        <p:txBody>
          <a:bodyPr/>
          <a:lstStyle/>
          <a:p>
            <a:endParaRPr lang="de-AT"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AT" dirty="0"/>
              <a:t>Data </a:t>
            </a:r>
            <a:r>
              <a:rPr lang="de-AT" dirty="0" err="1"/>
              <a:t>Bindings</a:t>
            </a:r>
            <a:endParaRPr lang="de-AT" dirty="0"/>
          </a:p>
        </p:txBody>
      </p:sp>
      <p:sp>
        <p:nvSpPr>
          <p:cNvPr id="2" name="Content Placeholder 1"/>
          <p:cNvSpPr>
            <a:spLocks noGrp="1"/>
          </p:cNvSpPr>
          <p:nvPr>
            <p:ph sz="quarter" idx="22"/>
          </p:nvPr>
        </p:nvSpPr>
        <p:spPr/>
        <p:txBody>
          <a:bodyPr/>
          <a:lstStyle/>
          <a:p>
            <a:r>
              <a:rPr lang="en-US" sz="1400" dirty="0">
                <a:solidFill>
                  <a:srgbClr val="01225F"/>
                </a:solidFill>
                <a:latin typeface="Courier New" pitchFamily="49" charset="0"/>
                <a:cs typeface="Courier New" pitchFamily="49" charset="0"/>
              </a:rPr>
              <a:t>[</a:t>
            </a:r>
            <a:r>
              <a:rPr lang="en-US" sz="1400" dirty="0" err="1">
                <a:solidFill>
                  <a:srgbClr val="01225F"/>
                </a:solidFill>
                <a:latin typeface="Courier New" pitchFamily="49" charset="0"/>
                <a:cs typeface="Courier New" pitchFamily="49" charset="0"/>
              </a:rPr>
              <a:t>ValueConversion</a:t>
            </a:r>
            <a:r>
              <a:rPr lang="en-US" sz="1400" dirty="0">
                <a:solidFill>
                  <a:srgbClr val="01225F"/>
                </a:solidFill>
                <a:latin typeface="Courier New" pitchFamily="49" charset="0"/>
                <a:cs typeface="Courier New" pitchFamily="49" charset="0"/>
              </a:rPr>
              <a:t>(</a:t>
            </a:r>
            <a:r>
              <a:rPr lang="en-US" sz="1400" dirty="0" err="1">
                <a:solidFill>
                  <a:srgbClr val="01225F"/>
                </a:solidFill>
                <a:latin typeface="Courier New" pitchFamily="49" charset="0"/>
                <a:cs typeface="Courier New" pitchFamily="49" charset="0"/>
              </a:rPr>
              <a:t>typeof</a:t>
            </a:r>
            <a:r>
              <a:rPr lang="en-US" sz="1400" dirty="0">
                <a:solidFill>
                  <a:srgbClr val="01225F"/>
                </a:solidFill>
                <a:latin typeface="Courier New" pitchFamily="49" charset="0"/>
                <a:cs typeface="Courier New" pitchFamily="49" charset="0"/>
              </a:rPr>
              <a:t>(Double), </a:t>
            </a:r>
            <a:r>
              <a:rPr lang="en-US" sz="1400" dirty="0" err="1">
                <a:solidFill>
                  <a:srgbClr val="01225F"/>
                </a:solidFill>
                <a:latin typeface="Courier New" pitchFamily="49" charset="0"/>
                <a:cs typeface="Courier New" pitchFamily="49" charset="0"/>
              </a:rPr>
              <a:t>typeof</a:t>
            </a:r>
            <a:r>
              <a:rPr lang="en-US" sz="1400" dirty="0">
                <a:solidFill>
                  <a:srgbClr val="01225F"/>
                </a:solidFill>
                <a:latin typeface="Courier New" pitchFamily="49" charset="0"/>
                <a:cs typeface="Courier New" pitchFamily="49" charset="0"/>
              </a:rPr>
              <a:t>(String))]</a:t>
            </a:r>
          </a:p>
          <a:p>
            <a:r>
              <a:rPr lang="en-US" sz="1400" dirty="0">
                <a:solidFill>
                  <a:srgbClr val="01225F"/>
                </a:solidFill>
                <a:latin typeface="Courier New" pitchFamily="49" charset="0"/>
                <a:cs typeface="Courier New" pitchFamily="49" charset="0"/>
              </a:rPr>
              <a:t>public class </a:t>
            </a:r>
            <a:r>
              <a:rPr lang="en-US" sz="1400" dirty="0" err="1">
                <a:solidFill>
                  <a:srgbClr val="01225F"/>
                </a:solidFill>
                <a:latin typeface="Courier New" pitchFamily="49" charset="0"/>
                <a:cs typeface="Courier New" pitchFamily="49" charset="0"/>
              </a:rPr>
              <a:t>RatioToStringConverter</a:t>
            </a:r>
            <a:r>
              <a:rPr lang="en-US" sz="1400" dirty="0">
                <a:solidFill>
                  <a:srgbClr val="01225F"/>
                </a:solidFill>
                <a:latin typeface="Courier New" pitchFamily="49" charset="0"/>
                <a:cs typeface="Courier New" pitchFamily="49" charset="0"/>
              </a:rPr>
              <a:t> : </a:t>
            </a:r>
            <a:r>
              <a:rPr lang="en-US" sz="1400" b="1" dirty="0" err="1">
                <a:solidFill>
                  <a:srgbClr val="FF0000"/>
                </a:solidFill>
                <a:latin typeface="Courier New" pitchFamily="49" charset="0"/>
                <a:cs typeface="Courier New" pitchFamily="49" charset="0"/>
              </a:rPr>
              <a:t>IValueConverter</a:t>
            </a:r>
            <a:endParaRPr lang="en-US" sz="1400" b="1" dirty="0">
              <a:solidFill>
                <a:srgbClr val="FF0000"/>
              </a:solidFill>
              <a:latin typeface="Courier New" pitchFamily="49" charset="0"/>
              <a:cs typeface="Courier New" pitchFamily="49" charset="0"/>
            </a:endParaRPr>
          </a:p>
          <a:p>
            <a:r>
              <a:rPr lang="en-US" sz="1400" dirty="0">
                <a:solidFill>
                  <a:srgbClr val="01225F"/>
                </a:solidFill>
                <a:latin typeface="Courier New" pitchFamily="49" charset="0"/>
                <a:cs typeface="Courier New" pitchFamily="49" charset="0"/>
              </a:rPr>
              <a:t>{</a:t>
            </a:r>
          </a:p>
          <a:p>
            <a:r>
              <a:rPr lang="en-US" sz="1400" dirty="0">
                <a:solidFill>
                  <a:srgbClr val="01225F"/>
                </a:solidFill>
                <a:latin typeface="Courier New" pitchFamily="49" charset="0"/>
                <a:cs typeface="Courier New" pitchFamily="49" charset="0"/>
              </a:rPr>
              <a:t>  public object Convert(object value, Type </a:t>
            </a:r>
            <a:r>
              <a:rPr lang="en-US" sz="1400" dirty="0" err="1">
                <a:solidFill>
                  <a:srgbClr val="01225F"/>
                </a:solidFill>
                <a:latin typeface="Courier New" pitchFamily="49" charset="0"/>
                <a:cs typeface="Courier New" pitchFamily="49" charset="0"/>
              </a:rPr>
              <a:t>targetType</a:t>
            </a:r>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object parameter, </a:t>
            </a:r>
            <a:r>
              <a:rPr lang="en-US" sz="1400" dirty="0" err="1">
                <a:solidFill>
                  <a:srgbClr val="01225F"/>
                </a:solidFill>
                <a:latin typeface="Courier New" pitchFamily="49" charset="0"/>
                <a:cs typeface="Courier New" pitchFamily="49" charset="0"/>
              </a:rPr>
              <a:t>System.Globalization.CultureInfo</a:t>
            </a:r>
            <a:r>
              <a:rPr lang="en-US" sz="1400" dirty="0">
                <a:solidFill>
                  <a:srgbClr val="01225F"/>
                </a:solidFill>
                <a:latin typeface="Courier New" pitchFamily="49" charset="0"/>
                <a:cs typeface="Courier New" pitchFamily="49" charset="0"/>
              </a:rPr>
              <a:t> culture)</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return ((Double)value).</a:t>
            </a:r>
            <a:r>
              <a:rPr lang="en-US" sz="1400" dirty="0" err="1">
                <a:solidFill>
                  <a:srgbClr val="01225F"/>
                </a:solidFill>
                <a:latin typeface="Courier New" pitchFamily="49" charset="0"/>
                <a:cs typeface="Courier New" pitchFamily="49" charset="0"/>
              </a:rPr>
              <a:t>ToString</a:t>
            </a:r>
            <a:r>
              <a:rPr lang="en-US" sz="1400" dirty="0">
                <a:solidFill>
                  <a:srgbClr val="01225F"/>
                </a:solidFill>
                <a:latin typeface="Courier New" pitchFamily="49" charset="0"/>
                <a:cs typeface="Courier New" pitchFamily="49" charset="0"/>
              </a:rPr>
              <a:t>(parameter as String, </a:t>
            </a:r>
          </a:p>
          <a:p>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culture.NumberFormat</a:t>
            </a:r>
            <a:r>
              <a:rPr lang="en-US" sz="1400" dirty="0">
                <a:solidFill>
                  <a:srgbClr val="01225F"/>
                </a:solidFill>
                <a:latin typeface="Courier New" pitchFamily="49" charset="0"/>
                <a:cs typeface="Courier New" pitchFamily="49" charset="0"/>
              </a:rPr>
              <a:t>);</a:t>
            </a:r>
          </a:p>
          <a:p>
            <a:r>
              <a:rPr lang="en-US" sz="1400" dirty="0">
                <a:solidFill>
                  <a:srgbClr val="01225F"/>
                </a:solidFill>
                <a:latin typeface="Courier New" pitchFamily="49" charset="0"/>
                <a:cs typeface="Courier New" pitchFamily="49" charset="0"/>
              </a:rPr>
              <a:t>  }</a:t>
            </a:r>
          </a:p>
          <a:p>
            <a:endParaRPr lang="en-US" sz="1400" dirty="0">
              <a:solidFill>
                <a:srgbClr val="01225F"/>
              </a:solidFill>
              <a:latin typeface="Courier New" pitchFamily="49" charset="0"/>
              <a:cs typeface="Courier New" pitchFamily="49" charset="0"/>
            </a:endParaRPr>
          </a:p>
          <a:p>
            <a:r>
              <a:rPr lang="en-US" sz="1400" dirty="0">
                <a:solidFill>
                  <a:srgbClr val="01225F"/>
                </a:solidFill>
                <a:latin typeface="Courier New" pitchFamily="49" charset="0"/>
                <a:cs typeface="Courier New" pitchFamily="49" charset="0"/>
              </a:rPr>
              <a:t>  public object </a:t>
            </a:r>
            <a:r>
              <a:rPr lang="en-US" sz="1400" dirty="0" err="1">
                <a:solidFill>
                  <a:srgbClr val="01225F"/>
                </a:solidFill>
                <a:latin typeface="Courier New" pitchFamily="49" charset="0"/>
                <a:cs typeface="Courier New" pitchFamily="49" charset="0"/>
              </a:rPr>
              <a:t>ConvertBack</a:t>
            </a:r>
            <a:r>
              <a:rPr lang="en-US" sz="1400" dirty="0">
                <a:solidFill>
                  <a:srgbClr val="01225F"/>
                </a:solidFill>
                <a:latin typeface="Courier New" pitchFamily="49" charset="0"/>
                <a:cs typeface="Courier New" pitchFamily="49" charset="0"/>
              </a:rPr>
              <a:t>(object value, Type </a:t>
            </a:r>
            <a:r>
              <a:rPr lang="en-US" sz="1400" dirty="0" err="1">
                <a:solidFill>
                  <a:srgbClr val="01225F"/>
                </a:solidFill>
                <a:latin typeface="Courier New" pitchFamily="49" charset="0"/>
                <a:cs typeface="Courier New" pitchFamily="49" charset="0"/>
              </a:rPr>
              <a:t>targetType</a:t>
            </a:r>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object parameter, </a:t>
            </a:r>
            <a:r>
              <a:rPr lang="en-US" sz="1400" dirty="0" err="1">
                <a:solidFill>
                  <a:srgbClr val="01225F"/>
                </a:solidFill>
                <a:latin typeface="Courier New" pitchFamily="49" charset="0"/>
                <a:cs typeface="Courier New" pitchFamily="49" charset="0"/>
              </a:rPr>
              <a:t>System.Globalization.CultureInfo</a:t>
            </a:r>
            <a:r>
              <a:rPr lang="en-US" sz="1400" dirty="0">
                <a:solidFill>
                  <a:srgbClr val="01225F"/>
                </a:solidFill>
                <a:latin typeface="Courier New" pitchFamily="49" charset="0"/>
                <a:cs typeface="Courier New" pitchFamily="49" charset="0"/>
              </a:rPr>
              <a:t> culture)</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return </a:t>
            </a:r>
            <a:r>
              <a:rPr lang="en-US" sz="1400" dirty="0" err="1">
                <a:solidFill>
                  <a:srgbClr val="01225F"/>
                </a:solidFill>
                <a:latin typeface="Courier New" pitchFamily="49" charset="0"/>
                <a:cs typeface="Courier New" pitchFamily="49" charset="0"/>
              </a:rPr>
              <a:t>System.Convert.ToDouble</a:t>
            </a:r>
            <a:r>
              <a:rPr lang="en-US" sz="1400" dirty="0">
                <a:solidFill>
                  <a:srgbClr val="01225F"/>
                </a:solidFill>
                <a:latin typeface="Courier New" pitchFamily="49" charset="0"/>
                <a:cs typeface="Courier New" pitchFamily="49" charset="0"/>
              </a:rPr>
              <a:t>(value as string, </a:t>
            </a:r>
          </a:p>
          <a:p>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culture.NumberFormat</a:t>
            </a:r>
            <a:r>
              <a:rPr lang="en-US" sz="1400" dirty="0">
                <a:solidFill>
                  <a:srgbClr val="01225F"/>
                </a:solidFill>
                <a:latin typeface="Courier New" pitchFamily="49" charset="0"/>
                <a:cs typeface="Courier New" pitchFamily="49" charset="0"/>
              </a:rPr>
              <a:t>);</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a:t>
            </a:r>
          </a:p>
          <a:p>
            <a:endParaRPr lang="de-AT" sz="1400" dirty="0"/>
          </a:p>
          <a:p>
            <a:r>
              <a:rPr lang="en-US" sz="1400" dirty="0">
                <a:solidFill>
                  <a:srgbClr val="01225F"/>
                </a:solidFill>
                <a:latin typeface="Courier New" pitchFamily="49" charset="0"/>
                <a:cs typeface="Courier New" pitchFamily="49" charset="0"/>
              </a:rPr>
              <a:t>&lt;Label </a:t>
            </a:r>
            <a:r>
              <a:rPr lang="en-US" sz="1400" dirty="0" err="1">
                <a:solidFill>
                  <a:srgbClr val="01225F"/>
                </a:solidFill>
                <a:latin typeface="Courier New" pitchFamily="49" charset="0"/>
                <a:cs typeface="Courier New" pitchFamily="49" charset="0"/>
              </a:rPr>
              <a:t>Grid.Column</a:t>
            </a:r>
            <a:r>
              <a:rPr lang="en-US" sz="1400" dirty="0">
                <a:solidFill>
                  <a:srgbClr val="01225F"/>
                </a:solidFill>
                <a:latin typeface="Courier New" pitchFamily="49" charset="0"/>
                <a:cs typeface="Courier New" pitchFamily="49" charset="0"/>
              </a:rPr>
              <a:t>="1" </a:t>
            </a:r>
            <a:r>
              <a:rPr lang="en-US" sz="1400" dirty="0" err="1">
                <a:solidFill>
                  <a:srgbClr val="01225F"/>
                </a:solidFill>
                <a:latin typeface="Courier New" pitchFamily="49" charset="0"/>
                <a:cs typeface="Courier New" pitchFamily="49" charset="0"/>
              </a:rPr>
              <a:t>Grid.Row</a:t>
            </a:r>
            <a:r>
              <a:rPr lang="en-US" sz="1400" dirty="0">
                <a:solidFill>
                  <a:srgbClr val="01225F"/>
                </a:solidFill>
                <a:latin typeface="Courier New" pitchFamily="49" charset="0"/>
                <a:cs typeface="Courier New" pitchFamily="49" charset="0"/>
              </a:rPr>
              <a:t>="2" </a:t>
            </a:r>
          </a:p>
          <a:p>
            <a:r>
              <a:rPr lang="en-US" sz="1400" dirty="0">
                <a:solidFill>
                  <a:srgbClr val="01225F"/>
                </a:solidFill>
                <a:latin typeface="Courier New" pitchFamily="49" charset="0"/>
                <a:cs typeface="Courier New" pitchFamily="49" charset="0"/>
              </a:rPr>
              <a:t>  Content="{Binding Source={</a:t>
            </a:r>
            <a:r>
              <a:rPr lang="en-US" sz="1400" dirty="0" err="1">
                <a:solidFill>
                  <a:srgbClr val="01225F"/>
                </a:solidFill>
                <a:latin typeface="Courier New" pitchFamily="49" charset="0"/>
                <a:cs typeface="Courier New" pitchFamily="49" charset="0"/>
              </a:rPr>
              <a:t>StaticResource</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spaceInfo</a:t>
            </a:r>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Path=</a:t>
            </a:r>
            <a:r>
              <a:rPr lang="en-US" sz="1400" dirty="0" err="1">
                <a:solidFill>
                  <a:srgbClr val="01225F"/>
                </a:solidFill>
                <a:latin typeface="Courier New" pitchFamily="49" charset="0"/>
                <a:cs typeface="Courier New" pitchFamily="49" charset="0"/>
              </a:rPr>
              <a:t>FreeSpaceRatio</a:t>
            </a:r>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Converter={</a:t>
            </a:r>
            <a:r>
              <a:rPr lang="en-US" sz="1400" b="1" dirty="0" err="1">
                <a:solidFill>
                  <a:srgbClr val="FF0000"/>
                </a:solidFill>
                <a:latin typeface="Courier New" pitchFamily="49" charset="0"/>
                <a:cs typeface="Courier New" pitchFamily="49" charset="0"/>
              </a:rPr>
              <a:t>StaticResource</a:t>
            </a:r>
            <a:r>
              <a:rPr lang="en-US" sz="1400" b="1" dirty="0">
                <a:solidFill>
                  <a:srgbClr val="FF0000"/>
                </a:solidFill>
                <a:latin typeface="Courier New" pitchFamily="49" charset="0"/>
                <a:cs typeface="Courier New" pitchFamily="49" charset="0"/>
              </a:rPr>
              <a:t> </a:t>
            </a:r>
            <a:r>
              <a:rPr lang="en-US" sz="1400" b="1" dirty="0" err="1">
                <a:solidFill>
                  <a:srgbClr val="FF0000"/>
                </a:solidFill>
                <a:latin typeface="Courier New" pitchFamily="49" charset="0"/>
                <a:cs typeface="Courier New" pitchFamily="49" charset="0"/>
              </a:rPr>
              <a:t>ratioToStringConverter</a:t>
            </a:r>
            <a:r>
              <a:rPr lang="en-US" sz="1400" b="1" dirty="0">
                <a:solidFill>
                  <a:srgbClr val="FF0000"/>
                </a:solidFill>
                <a:latin typeface="Courier New" pitchFamily="49" charset="0"/>
                <a:cs typeface="Courier New" pitchFamily="49" charset="0"/>
              </a:rPr>
              <a:t>}, </a:t>
            </a:r>
          </a:p>
          <a:p>
            <a:r>
              <a:rPr lang="en-US" sz="1400" b="1" dirty="0">
                <a:solidFill>
                  <a:srgbClr val="FF0000"/>
                </a:solidFill>
                <a:latin typeface="Courier New" pitchFamily="49" charset="0"/>
                <a:cs typeface="Courier New" pitchFamily="49" charset="0"/>
              </a:rPr>
              <a:t>     </a:t>
            </a:r>
            <a:r>
              <a:rPr lang="en-US" sz="1400" b="1" dirty="0" err="1">
                <a:solidFill>
                  <a:srgbClr val="FF0000"/>
                </a:solidFill>
                <a:latin typeface="Courier New" pitchFamily="49" charset="0"/>
                <a:cs typeface="Courier New" pitchFamily="49" charset="0"/>
              </a:rPr>
              <a:t>ConverterParameter</a:t>
            </a:r>
            <a:r>
              <a:rPr lang="en-US" sz="1400" b="1" dirty="0">
                <a:solidFill>
                  <a:srgbClr val="FF0000"/>
                </a:solidFill>
                <a:latin typeface="Courier New" pitchFamily="49" charset="0"/>
                <a:cs typeface="Courier New" pitchFamily="49" charset="0"/>
              </a:rPr>
              <a:t>='#.##%'}"</a:t>
            </a:r>
            <a:r>
              <a:rPr lang="en-US" sz="1400" dirty="0">
                <a:solidFill>
                  <a:srgbClr val="01225F"/>
                </a:solidFill>
                <a:latin typeface="Courier New" pitchFamily="49" charset="0"/>
                <a:cs typeface="Courier New" pitchFamily="49" charset="0"/>
              </a:rPr>
              <a:t>/&gt;</a:t>
            </a:r>
          </a:p>
          <a:p>
            <a:endParaRPr lang="de-AT" sz="1400" dirty="0"/>
          </a:p>
          <a:p>
            <a:endParaRPr lang="de-AT" sz="1400" dirty="0"/>
          </a:p>
        </p:txBody>
      </p:sp>
      <p:sp>
        <p:nvSpPr>
          <p:cNvPr id="6" name="Textplatzhalter 5"/>
          <p:cNvSpPr>
            <a:spLocks noGrp="1"/>
          </p:cNvSpPr>
          <p:nvPr>
            <p:ph type="body" sz="quarter" idx="23"/>
          </p:nvPr>
        </p:nvSpPr>
        <p:spPr/>
        <p:txBody>
          <a:bodyPr/>
          <a:lstStyle/>
          <a:p>
            <a:r>
              <a:rPr lang="de-AT" dirty="0"/>
              <a:t>Type </a:t>
            </a:r>
            <a:r>
              <a:rPr lang="de-AT" dirty="0" err="1"/>
              <a:t>Converter</a:t>
            </a:r>
            <a:endParaRPr lang="de-AT" dirty="0"/>
          </a:p>
        </p:txBody>
      </p:sp>
      <p:sp>
        <p:nvSpPr>
          <p:cNvPr id="3" name="Text Placeholder 2"/>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Data </a:t>
            </a:r>
            <a:r>
              <a:rPr lang="de-AT" dirty="0" err="1"/>
              <a:t>Bindings</a:t>
            </a:r>
            <a:endParaRPr lang="de-AT" dirty="0"/>
          </a:p>
        </p:txBody>
      </p:sp>
      <p:sp>
        <p:nvSpPr>
          <p:cNvPr id="7" name="Content Placeholder 6"/>
          <p:cNvSpPr>
            <a:spLocks noGrp="1"/>
          </p:cNvSpPr>
          <p:nvPr>
            <p:ph sz="quarter" idx="22"/>
          </p:nvPr>
        </p:nvSpPr>
        <p:spPr/>
        <p:txBody>
          <a:bodyPr/>
          <a:lstStyle/>
          <a:p>
            <a:r>
              <a:rPr lang="en-US" sz="1400" dirty="0">
                <a:solidFill>
                  <a:srgbClr val="01225F"/>
                </a:solidFill>
                <a:latin typeface="Courier New" pitchFamily="49" charset="0"/>
                <a:cs typeface="Courier New" pitchFamily="49" charset="0"/>
              </a:rPr>
              <a:t> &lt;Grid Margin="2,2,2,2"&gt;</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ListBox</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Grid.Column</a:t>
            </a:r>
            <a:r>
              <a:rPr lang="en-US" sz="1400" dirty="0">
                <a:solidFill>
                  <a:srgbClr val="01225F"/>
                </a:solidFill>
                <a:latin typeface="Courier New" pitchFamily="49" charset="0"/>
                <a:cs typeface="Courier New" pitchFamily="49" charset="0"/>
              </a:rPr>
              <a:t>="1" </a:t>
            </a:r>
            <a:r>
              <a:rPr lang="en-US" sz="1400" dirty="0" err="1">
                <a:solidFill>
                  <a:srgbClr val="01225F"/>
                </a:solidFill>
                <a:latin typeface="Courier New" pitchFamily="49" charset="0"/>
                <a:cs typeface="Courier New" pitchFamily="49" charset="0"/>
              </a:rPr>
              <a:t>Grid.Row</a:t>
            </a:r>
            <a:r>
              <a:rPr lang="en-US" sz="1400" dirty="0">
                <a:solidFill>
                  <a:srgbClr val="01225F"/>
                </a:solidFill>
                <a:latin typeface="Courier New" pitchFamily="49" charset="0"/>
                <a:cs typeface="Courier New" pitchFamily="49" charset="0"/>
              </a:rPr>
              <a:t>="1"</a:t>
            </a:r>
          </a:p>
          <a:p>
            <a:r>
              <a:rPr lang="en-US" sz="1400" dirty="0">
                <a:solidFill>
                  <a:srgbClr val="01225F"/>
                </a:solidFill>
                <a:latin typeface="Courier New" pitchFamily="49" charset="0"/>
                <a:cs typeface="Courier New" pitchFamily="49" charset="0"/>
              </a:rPr>
              <a:t>      Margin="0,2,0,2"</a:t>
            </a:r>
          </a:p>
          <a:p>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ItemsSource</a:t>
            </a:r>
            <a:r>
              <a:rPr lang="en-US" sz="1400" dirty="0">
                <a:solidFill>
                  <a:srgbClr val="01225F"/>
                </a:solidFill>
                <a:latin typeface="Courier New" pitchFamily="49" charset="0"/>
                <a:cs typeface="Courier New" pitchFamily="49" charset="0"/>
              </a:rPr>
              <a:t>="{Binding Source={</a:t>
            </a:r>
            <a:r>
              <a:rPr lang="en-US" sz="1400" dirty="0" err="1">
                <a:solidFill>
                  <a:srgbClr val="01225F"/>
                </a:solidFill>
                <a:latin typeface="Courier New" pitchFamily="49" charset="0"/>
                <a:cs typeface="Courier New" pitchFamily="49" charset="0"/>
              </a:rPr>
              <a:t>StaticResource</a:t>
            </a:r>
            <a:r>
              <a:rPr lang="en-US" sz="1400" dirty="0">
                <a:solidFill>
                  <a:srgbClr val="01225F"/>
                </a:solidFill>
                <a:latin typeface="Courier New" pitchFamily="49" charset="0"/>
                <a:cs typeface="Courier New" pitchFamily="49" charset="0"/>
              </a:rPr>
              <a:t> Files}}"</a:t>
            </a:r>
          </a:p>
          <a:p>
            <a:r>
              <a:rPr lang="en-US" sz="1400" dirty="0">
                <a:solidFill>
                  <a:srgbClr val="01225F"/>
                </a:solidFill>
                <a:latin typeface="Courier New" pitchFamily="49" charset="0"/>
                <a:cs typeface="Courier New" pitchFamily="49" charset="0"/>
              </a:rPr>
              <a:t>      </a:t>
            </a:r>
            <a:r>
              <a:rPr lang="en-US" sz="1400" b="1" dirty="0" err="1">
                <a:solidFill>
                  <a:srgbClr val="FF0000"/>
                </a:solidFill>
                <a:latin typeface="Courier New" pitchFamily="49" charset="0"/>
                <a:cs typeface="Courier New" pitchFamily="49" charset="0"/>
              </a:rPr>
              <a:t>IsSynchronizedWithCurrentItem</a:t>
            </a:r>
            <a:r>
              <a:rPr lang="en-US" sz="1400" b="1" dirty="0">
                <a:solidFill>
                  <a:srgbClr val="FF0000"/>
                </a:solidFill>
                <a:latin typeface="Courier New" pitchFamily="49" charset="0"/>
                <a:cs typeface="Courier New" pitchFamily="49" charset="0"/>
              </a:rPr>
              <a:t>="true"</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ContentControl</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Grid.Column</a:t>
            </a:r>
            <a:r>
              <a:rPr lang="en-US" sz="1400" dirty="0">
                <a:solidFill>
                  <a:srgbClr val="01225F"/>
                </a:solidFill>
                <a:latin typeface="Courier New" pitchFamily="49" charset="0"/>
                <a:cs typeface="Courier New" pitchFamily="49" charset="0"/>
              </a:rPr>
              <a:t>="1" </a:t>
            </a:r>
            <a:r>
              <a:rPr lang="en-US" sz="1400" dirty="0" err="1">
                <a:solidFill>
                  <a:srgbClr val="01225F"/>
                </a:solidFill>
                <a:latin typeface="Courier New" pitchFamily="49" charset="0"/>
                <a:cs typeface="Courier New" pitchFamily="49" charset="0"/>
              </a:rPr>
              <a:t>Grid.Row</a:t>
            </a:r>
            <a:r>
              <a:rPr lang="en-US" sz="1400" dirty="0">
                <a:solidFill>
                  <a:srgbClr val="01225F"/>
                </a:solidFill>
                <a:latin typeface="Courier New" pitchFamily="49" charset="0"/>
                <a:cs typeface="Courier New" pitchFamily="49" charset="0"/>
              </a:rPr>
              <a:t>="2"</a:t>
            </a:r>
          </a:p>
          <a:p>
            <a:r>
              <a:rPr lang="en-US" sz="1400" dirty="0">
                <a:solidFill>
                  <a:srgbClr val="01225F"/>
                </a:solidFill>
                <a:latin typeface="Courier New" pitchFamily="49" charset="0"/>
                <a:cs typeface="Courier New" pitchFamily="49" charset="0"/>
              </a:rPr>
              <a:t>      Margin="0,2,0,2"</a:t>
            </a:r>
          </a:p>
          <a:p>
            <a:r>
              <a:rPr lang="en-US" sz="1400" dirty="0">
                <a:solidFill>
                  <a:srgbClr val="01225F"/>
                </a:solidFill>
                <a:latin typeface="Courier New" pitchFamily="49" charset="0"/>
                <a:cs typeface="Courier New" pitchFamily="49" charset="0"/>
              </a:rPr>
              <a:t>      Content="{Binding Source={</a:t>
            </a:r>
            <a:r>
              <a:rPr lang="en-US" sz="1400" dirty="0" err="1">
                <a:solidFill>
                  <a:srgbClr val="01225F"/>
                </a:solidFill>
                <a:latin typeface="Courier New" pitchFamily="49" charset="0"/>
                <a:cs typeface="Courier New" pitchFamily="49" charset="0"/>
              </a:rPr>
              <a:t>StaticResource</a:t>
            </a:r>
            <a:r>
              <a:rPr lang="en-US" sz="1400" dirty="0">
                <a:solidFill>
                  <a:srgbClr val="01225F"/>
                </a:solidFill>
                <a:latin typeface="Courier New" pitchFamily="49" charset="0"/>
                <a:cs typeface="Courier New" pitchFamily="49" charset="0"/>
              </a:rPr>
              <a:t> Files}}"</a:t>
            </a:r>
          </a:p>
          <a:p>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ContentTemplate</a:t>
            </a:r>
            <a:r>
              <a:rPr lang="en-US" sz="1400" dirty="0">
                <a:solidFill>
                  <a:srgbClr val="01225F"/>
                </a:solidFill>
                <a:latin typeface="Courier New" pitchFamily="49" charset="0"/>
                <a:cs typeface="Courier New" pitchFamily="49" charset="0"/>
              </a:rPr>
              <a:t>="{</a:t>
            </a:r>
            <a:r>
              <a:rPr lang="en-US" sz="1400" dirty="0" err="1">
                <a:solidFill>
                  <a:srgbClr val="01225F"/>
                </a:solidFill>
                <a:latin typeface="Courier New" pitchFamily="49" charset="0"/>
                <a:cs typeface="Courier New" pitchFamily="49" charset="0"/>
              </a:rPr>
              <a:t>StaticResource</a:t>
            </a:r>
            <a:r>
              <a:rPr lang="en-US" sz="1400" dirty="0">
                <a:solidFill>
                  <a:srgbClr val="01225F"/>
                </a:solidFill>
                <a:latin typeface="Courier New" pitchFamily="49" charset="0"/>
                <a:cs typeface="Courier New" pitchFamily="49" charset="0"/>
              </a:rPr>
              <a:t> Details}"/&gt;</a:t>
            </a:r>
          </a:p>
          <a:p>
            <a:r>
              <a:rPr lang="en-US" sz="1400" dirty="0">
                <a:solidFill>
                  <a:srgbClr val="01225F"/>
                </a:solidFill>
                <a:latin typeface="Courier New" pitchFamily="49" charset="0"/>
                <a:cs typeface="Courier New" pitchFamily="49" charset="0"/>
              </a:rPr>
              <a:t>  &lt;/Grid&gt;</a:t>
            </a:r>
          </a:p>
          <a:p>
            <a:endParaRPr lang="de-AT" sz="1400" dirty="0"/>
          </a:p>
        </p:txBody>
      </p:sp>
      <p:sp>
        <p:nvSpPr>
          <p:cNvPr id="3" name="Textplatzhalter 2"/>
          <p:cNvSpPr>
            <a:spLocks noGrp="1"/>
          </p:cNvSpPr>
          <p:nvPr>
            <p:ph type="body" sz="quarter" idx="23"/>
          </p:nvPr>
        </p:nvSpPr>
        <p:spPr/>
        <p:txBody>
          <a:bodyPr/>
          <a:lstStyle/>
          <a:p>
            <a:r>
              <a:rPr lang="de-AT" dirty="0"/>
              <a:t>Master/Detail </a:t>
            </a:r>
            <a:r>
              <a:rPr lang="de-AT" dirty="0" err="1"/>
              <a:t>Bindings</a:t>
            </a:r>
            <a:endParaRPr lang="de-AT" dirty="0"/>
          </a:p>
        </p:txBody>
      </p:sp>
      <p:sp>
        <p:nvSpPr>
          <p:cNvPr id="8" name="Text Placeholder 7"/>
          <p:cNvSpPr>
            <a:spLocks noGrp="1"/>
          </p:cNvSpPr>
          <p:nvPr>
            <p:ph type="body" sz="quarter" idx="24"/>
          </p:nvPr>
        </p:nvSpPr>
        <p:spPr/>
        <p:txBody>
          <a:bodyPr/>
          <a:lstStyle/>
          <a:p>
            <a:endParaRPr lang="de-AT"/>
          </a:p>
        </p:txBody>
      </p:sp>
      <p:pic>
        <p:nvPicPr>
          <p:cNvPr id="4" name="Grafik 3" descr="Abbildung Kapitel 05_31.tif"/>
          <p:cNvPicPr>
            <a:picLocks noChangeAspect="1"/>
          </p:cNvPicPr>
          <p:nvPr/>
        </p:nvPicPr>
        <p:blipFill>
          <a:blip r:embed="rId2"/>
          <a:stretch>
            <a:fillRect/>
          </a:stretch>
        </p:blipFill>
        <p:spPr>
          <a:xfrm>
            <a:off x="7176120" y="2732458"/>
            <a:ext cx="4890530" cy="4071966"/>
          </a:xfrm>
          <a:prstGeom prst="rect">
            <a:avLst/>
          </a:prstGeom>
        </p:spPr>
      </p:pic>
      <p:sp>
        <p:nvSpPr>
          <p:cNvPr id="6" name="Abgerundete rechteckige Legende 5"/>
          <p:cNvSpPr/>
          <p:nvPr/>
        </p:nvSpPr>
        <p:spPr>
          <a:xfrm>
            <a:off x="4175786" y="3356992"/>
            <a:ext cx="2286016" cy="1143008"/>
          </a:xfrm>
          <a:prstGeom prst="wedgeRoundRectCallout">
            <a:avLst>
              <a:gd name="adj1" fmla="val -25955"/>
              <a:gd name="adj2" fmla="val -95156"/>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AT" sz="1400" dirty="0"/>
              <a:t>Nutzt „</a:t>
            </a:r>
            <a:r>
              <a:rPr lang="de-AT" sz="1400" dirty="0" err="1"/>
              <a:t>CurrentItem</a:t>
            </a:r>
            <a:r>
              <a:rPr lang="de-AT" sz="1400" dirty="0"/>
              <a:t>“-Eigenschaft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521884" y="452967"/>
            <a:ext cx="10335683" cy="914400"/>
          </a:xfrm>
        </p:spPr>
        <p:txBody>
          <a:bodyPr/>
          <a:lstStyle/>
          <a:p>
            <a:r>
              <a:rPr lang="en-US" dirty="0"/>
              <a:t>Windows Presentation Foundation</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526117" y="4180418"/>
            <a:ext cx="5052483" cy="488949"/>
          </a:xfrm>
        </p:spPr>
        <p:txBody>
          <a:bodyPr/>
          <a:lstStyle/>
          <a:p>
            <a:r>
              <a:rPr lang="en-US" dirty="0"/>
              <a:t>Thank your for coming!</a:t>
            </a:r>
          </a:p>
        </p:txBody>
      </p:sp>
      <p:sp>
        <p:nvSpPr>
          <p:cNvPr id="22" name="Content Placeholder 21"/>
          <p:cNvSpPr>
            <a:spLocks noGrp="1"/>
          </p:cNvSpPr>
          <p:nvPr>
            <p:ph sz="quarter" idx="26"/>
          </p:nvPr>
        </p:nvSpPr>
        <p:spPr>
          <a:xfrm>
            <a:off x="6957484" y="3117851"/>
            <a:ext cx="1058333" cy="1062567"/>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151259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6000" dirty="0"/>
              <a:t>CLR vs. </a:t>
            </a:r>
            <a:r>
              <a:rPr lang="de-AT" sz="6000" dirty="0" err="1"/>
              <a:t>Dependency</a:t>
            </a:r>
            <a:r>
              <a:rPr lang="de-AT" sz="6000" dirty="0"/>
              <a:t> Properties</a:t>
            </a:r>
          </a:p>
        </p:txBody>
      </p:sp>
      <p:pic>
        <p:nvPicPr>
          <p:cNvPr id="6" name="Abbildung Kapitel 05_00.tif" descr="P:\EntwicklerPress_XAMLundWPF\Kap_05\Abbildung Kapitel 05_00.tif"/>
          <p:cNvPicPr>
            <a:picLocks noGrp="1"/>
          </p:cNvPicPr>
          <p:nvPr>
            <p:ph sz="quarter" idx="12"/>
          </p:nvPr>
        </p:nvPicPr>
        <p:blipFill>
          <a:blip r:embed="rId2" r:link="rId3"/>
          <a:stretch>
            <a:fillRect/>
          </a:stretch>
        </p:blipFill>
        <p:spPr>
          <a:xfrm>
            <a:off x="3143672" y="2161474"/>
            <a:ext cx="7274983" cy="4676775"/>
          </a:xfrm>
          <a:prstGeom prst="rect">
            <a:avLst/>
          </a:prstGeom>
        </p:spPr>
      </p:pic>
      <p:sp>
        <p:nvSpPr>
          <p:cNvPr id="4" name="Textplatzhalter 3"/>
          <p:cNvSpPr>
            <a:spLocks noGrp="1"/>
          </p:cNvSpPr>
          <p:nvPr>
            <p:ph type="body" sz="quarter" idx="13"/>
          </p:nvPr>
        </p:nvSpPr>
        <p:spPr/>
        <p:txBody>
          <a:bodyPr/>
          <a:lstStyle/>
          <a:p>
            <a:r>
              <a:rPr lang="de-AT" dirty="0"/>
              <a:t>CLR Property System</a:t>
            </a:r>
          </a:p>
        </p:txBody>
      </p:sp>
      <p:sp>
        <p:nvSpPr>
          <p:cNvPr id="5" name="Abgerundetes Rechteck 4"/>
          <p:cNvSpPr/>
          <p:nvPr/>
        </p:nvSpPr>
        <p:spPr>
          <a:xfrm>
            <a:off x="6561003" y="1492482"/>
            <a:ext cx="3857652" cy="2928958"/>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dirty="0">
                <a:solidFill>
                  <a:srgbClr val="01225F"/>
                </a:solidFill>
                <a:latin typeface="Courier New" pitchFamily="49" charset="0"/>
                <a:cs typeface="Courier New" pitchFamily="49" charset="0"/>
              </a:rPr>
              <a:t>namespace </a:t>
            </a:r>
            <a:r>
              <a:rPr lang="en-US" sz="1400" dirty="0" err="1">
                <a:solidFill>
                  <a:srgbClr val="01225F"/>
                </a:solidFill>
                <a:latin typeface="Courier New" pitchFamily="49" charset="0"/>
                <a:cs typeface="Courier New" pitchFamily="49" charset="0"/>
              </a:rPr>
              <a:t>PropertyTest</a:t>
            </a:r>
            <a:endParaRPr lang="en-US" sz="1400" dirty="0">
              <a:solidFill>
                <a:srgbClr val="01225F"/>
              </a:solidFill>
              <a:latin typeface="Courier New" pitchFamily="49" charset="0"/>
              <a:cs typeface="Courier New" pitchFamily="49" charset="0"/>
            </a:endParaRPr>
          </a:p>
          <a:p>
            <a:r>
              <a:rPr lang="en-US" sz="1400" dirty="0">
                <a:solidFill>
                  <a:srgbClr val="01225F"/>
                </a:solidFill>
                <a:latin typeface="Courier New" pitchFamily="49" charset="0"/>
                <a:cs typeface="Courier New" pitchFamily="49" charset="0"/>
              </a:rPr>
              <a:t>{</a:t>
            </a:r>
          </a:p>
          <a:p>
            <a:r>
              <a:rPr lang="en-US" sz="1400" dirty="0">
                <a:solidFill>
                  <a:srgbClr val="01225F"/>
                </a:solidFill>
                <a:latin typeface="Courier New" pitchFamily="49" charset="0"/>
                <a:cs typeface="Courier New" pitchFamily="49" charset="0"/>
              </a:rPr>
              <a:t>  public class Class1</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private </a:t>
            </a:r>
            <a:r>
              <a:rPr lang="en-US" sz="1400" dirty="0" err="1">
                <a:solidFill>
                  <a:srgbClr val="01225F"/>
                </a:solidFill>
                <a:latin typeface="Courier New" pitchFamily="49" charset="0"/>
                <a:cs typeface="Courier New" pitchFamily="49" charset="0"/>
              </a:rPr>
              <a:t>int</a:t>
            </a:r>
            <a:r>
              <a:rPr lang="en-US" sz="1400" dirty="0">
                <a:solidFill>
                  <a:srgbClr val="01225F"/>
                </a:solidFill>
                <a:latin typeface="Courier New" pitchFamily="49" charset="0"/>
                <a:cs typeface="Courier New" pitchFamily="49" charset="0"/>
              </a:rPr>
              <a:t> number;</a:t>
            </a:r>
          </a:p>
          <a:p>
            <a:r>
              <a:rPr lang="en-US" sz="1400" dirty="0">
                <a:solidFill>
                  <a:srgbClr val="01225F"/>
                </a:solidFill>
                <a:latin typeface="Courier New" pitchFamily="49" charset="0"/>
                <a:cs typeface="Courier New" pitchFamily="49" charset="0"/>
              </a:rPr>
              <a:t>    public </a:t>
            </a:r>
            <a:r>
              <a:rPr lang="en-US" sz="1400" dirty="0" err="1">
                <a:solidFill>
                  <a:srgbClr val="01225F"/>
                </a:solidFill>
                <a:latin typeface="Courier New" pitchFamily="49" charset="0"/>
                <a:cs typeface="Courier New" pitchFamily="49" charset="0"/>
              </a:rPr>
              <a:t>int</a:t>
            </a:r>
            <a:r>
              <a:rPr lang="en-US" sz="1400" dirty="0">
                <a:solidFill>
                  <a:srgbClr val="01225F"/>
                </a:solidFill>
                <a:latin typeface="Courier New" pitchFamily="49" charset="0"/>
                <a:cs typeface="Courier New" pitchFamily="49" charset="0"/>
              </a:rPr>
              <a:t> Number</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get { return number; }</a:t>
            </a:r>
          </a:p>
          <a:p>
            <a:r>
              <a:rPr lang="en-US" sz="1400" dirty="0">
                <a:solidFill>
                  <a:srgbClr val="01225F"/>
                </a:solidFill>
                <a:latin typeface="Courier New" pitchFamily="49" charset="0"/>
                <a:cs typeface="Courier New" pitchFamily="49" charset="0"/>
              </a:rPr>
              <a:t>      set { number = value; }</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a:t>
            </a:r>
          </a:p>
        </p:txBody>
      </p:sp>
      <p:sp>
        <p:nvSpPr>
          <p:cNvPr id="7" name="Pfeil nach unten 6"/>
          <p:cNvSpPr/>
          <p:nvPr/>
        </p:nvSpPr>
        <p:spPr>
          <a:xfrm rot="3016191">
            <a:off x="5882355" y="3771037"/>
            <a:ext cx="728733" cy="1131769"/>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6000" dirty="0"/>
              <a:t>CLR vs. </a:t>
            </a:r>
            <a:r>
              <a:rPr lang="de-AT" sz="6000" dirty="0" err="1"/>
              <a:t>Dependency</a:t>
            </a:r>
            <a:r>
              <a:rPr lang="de-AT" sz="6000" dirty="0"/>
              <a:t> Properties</a:t>
            </a:r>
          </a:p>
        </p:txBody>
      </p:sp>
      <p:sp>
        <p:nvSpPr>
          <p:cNvPr id="3" name="Inhaltsplatzhalter 2"/>
          <p:cNvSpPr>
            <a:spLocks noGrp="1"/>
          </p:cNvSpPr>
          <p:nvPr>
            <p:ph sz="quarter" idx="12"/>
          </p:nvPr>
        </p:nvSpPr>
        <p:spPr/>
        <p:txBody>
          <a:bodyPr/>
          <a:lstStyle/>
          <a:p>
            <a:r>
              <a:rPr lang="de-AT" sz="2800" dirty="0"/>
              <a:t>XAML = Deklarative Programmiersprache</a:t>
            </a:r>
          </a:p>
          <a:p>
            <a:pPr lvl="1"/>
            <a:r>
              <a:rPr lang="de-AT" sz="2400" dirty="0"/>
              <a:t>Struktur</a:t>
            </a:r>
          </a:p>
          <a:p>
            <a:pPr lvl="1"/>
            <a:r>
              <a:rPr lang="de-AT" sz="2400" b="1" dirty="0"/>
              <a:t>Verhalten</a:t>
            </a:r>
          </a:p>
          <a:p>
            <a:r>
              <a:rPr lang="de-AT" sz="2800" dirty="0"/>
              <a:t>Wert von </a:t>
            </a:r>
            <a:r>
              <a:rPr lang="de-AT" sz="2800" dirty="0" err="1"/>
              <a:t>Dependency</a:t>
            </a:r>
            <a:r>
              <a:rPr lang="de-AT" sz="2800" dirty="0"/>
              <a:t> Properties wird von WPF verwaltet</a:t>
            </a:r>
          </a:p>
          <a:p>
            <a:r>
              <a:rPr lang="de-AT" sz="2800" dirty="0"/>
              <a:t>Wert kann von WPF zur Laufzeit geändert werden</a:t>
            </a:r>
          </a:p>
          <a:p>
            <a:pPr lvl="1"/>
            <a:r>
              <a:rPr lang="de-AT" sz="2400" dirty="0"/>
              <a:t>Anwendungsbeispiele: Animationen, Data Binding</a:t>
            </a:r>
          </a:p>
        </p:txBody>
      </p:sp>
      <p:sp>
        <p:nvSpPr>
          <p:cNvPr id="4" name="Textplatzhalter 3"/>
          <p:cNvSpPr>
            <a:spLocks noGrp="1"/>
          </p:cNvSpPr>
          <p:nvPr>
            <p:ph type="body" sz="quarter" idx="13"/>
          </p:nvPr>
        </p:nvSpPr>
        <p:spPr/>
        <p:txBody>
          <a:bodyPr/>
          <a:lstStyle/>
          <a:p>
            <a:r>
              <a:rPr lang="de-AT" dirty="0"/>
              <a:t>Wozu ein neues Property-System?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6000" dirty="0"/>
              <a:t>CLR vs. </a:t>
            </a:r>
            <a:r>
              <a:rPr lang="de-AT" sz="6000" dirty="0" err="1"/>
              <a:t>Dependency</a:t>
            </a:r>
            <a:r>
              <a:rPr lang="de-AT" sz="6000" dirty="0"/>
              <a:t> Properties</a:t>
            </a:r>
          </a:p>
        </p:txBody>
      </p:sp>
      <p:pic>
        <p:nvPicPr>
          <p:cNvPr id="5" name="Inhaltsplatzhalter 4" descr="Abbildung Kapitel 05_02.tif"/>
          <p:cNvPicPr>
            <a:picLocks noGrp="1" noChangeAspect="1"/>
          </p:cNvPicPr>
          <p:nvPr>
            <p:ph sz="quarter" idx="12"/>
          </p:nvPr>
        </p:nvPicPr>
        <p:blipFill>
          <a:blip r:embed="rId2"/>
          <a:stretch>
            <a:fillRect/>
          </a:stretch>
        </p:blipFill>
        <p:spPr>
          <a:xfrm>
            <a:off x="1631503" y="2276872"/>
            <a:ext cx="7439941" cy="3456384"/>
          </a:xfrm>
        </p:spPr>
      </p:pic>
      <p:sp>
        <p:nvSpPr>
          <p:cNvPr id="4" name="Textplatzhalter 3"/>
          <p:cNvSpPr>
            <a:spLocks noGrp="1"/>
          </p:cNvSpPr>
          <p:nvPr>
            <p:ph type="body" sz="quarter" idx="13"/>
          </p:nvPr>
        </p:nvSpPr>
        <p:spPr/>
        <p:txBody>
          <a:bodyPr/>
          <a:lstStyle/>
          <a:p>
            <a:r>
              <a:rPr lang="de-AT" dirty="0"/>
              <a:t>Wozu ein neues Property-System?</a:t>
            </a:r>
          </a:p>
          <a:p>
            <a:endParaRPr lang="de-AT"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Dependency</a:t>
            </a:r>
            <a:r>
              <a:rPr lang="de-AT" dirty="0"/>
              <a:t> Properties</a:t>
            </a:r>
          </a:p>
        </p:txBody>
      </p:sp>
      <p:sp>
        <p:nvSpPr>
          <p:cNvPr id="3" name="Inhaltsplatzhalter 2"/>
          <p:cNvSpPr>
            <a:spLocks noGrp="1"/>
          </p:cNvSpPr>
          <p:nvPr>
            <p:ph sz="quarter" idx="12"/>
          </p:nvPr>
        </p:nvSpPr>
        <p:spPr/>
        <p:txBody>
          <a:bodyPr/>
          <a:lstStyle/>
          <a:p>
            <a:r>
              <a:rPr lang="de-DE" dirty="0" err="1"/>
              <a:t>Dependency</a:t>
            </a:r>
            <a:r>
              <a:rPr lang="de-DE" dirty="0"/>
              <a:t> Property Identifier</a:t>
            </a:r>
            <a:endParaRPr lang="de-AT" dirty="0"/>
          </a:p>
          <a:p>
            <a:r>
              <a:rPr lang="de-DE" dirty="0"/>
              <a:t>CLR Wrapper</a:t>
            </a:r>
            <a:endParaRPr lang="de-AT" dirty="0"/>
          </a:p>
          <a:p>
            <a:r>
              <a:rPr lang="de-DE" dirty="0"/>
              <a:t>Statischen Methoden für verschiedene Events</a:t>
            </a:r>
          </a:p>
          <a:p>
            <a:pPr lvl="1"/>
            <a:r>
              <a:rPr lang="de-DE" dirty="0"/>
              <a:t>Z.B. </a:t>
            </a:r>
            <a:r>
              <a:rPr lang="de-DE" dirty="0" err="1"/>
              <a:t>PropertyChangedCallback</a:t>
            </a:r>
            <a:endParaRPr lang="de-AT" dirty="0"/>
          </a:p>
          <a:p>
            <a:endParaRPr lang="de-AT" dirty="0"/>
          </a:p>
        </p:txBody>
      </p:sp>
      <p:sp>
        <p:nvSpPr>
          <p:cNvPr id="4" name="Textplatzhalter 3"/>
          <p:cNvSpPr>
            <a:spLocks noGrp="1"/>
          </p:cNvSpPr>
          <p:nvPr>
            <p:ph type="body" sz="quarter" idx="13"/>
          </p:nvPr>
        </p:nvSpPr>
        <p:spPr/>
        <p:txBody>
          <a:bodyPr/>
          <a:lstStyle/>
          <a:p>
            <a:r>
              <a:rPr lang="de-AT" dirty="0"/>
              <a:t>Komponenten von </a:t>
            </a:r>
            <a:r>
              <a:rPr lang="de-AT" dirty="0" err="1"/>
              <a:t>Dependency</a:t>
            </a:r>
            <a:r>
              <a:rPr lang="de-AT" dirty="0"/>
              <a:t> Properties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de-AT" dirty="0"/>
              <a:t>Demo</a:t>
            </a:r>
          </a:p>
        </p:txBody>
      </p:sp>
      <p:sp>
        <p:nvSpPr>
          <p:cNvPr id="2" name="Text Placeholder 1"/>
          <p:cNvSpPr>
            <a:spLocks noGrp="1"/>
          </p:cNvSpPr>
          <p:nvPr>
            <p:ph type="body" sz="quarter" idx="23"/>
          </p:nvPr>
        </p:nvSpPr>
        <p:spPr/>
        <p:txBody>
          <a:bodyPr/>
          <a:lstStyle/>
          <a:p>
            <a:r>
              <a:rPr lang="de-AT" dirty="0" err="1"/>
              <a:t>Dependency</a:t>
            </a:r>
            <a:r>
              <a:rPr lang="de-AT" dirty="0"/>
              <a:t> </a:t>
            </a:r>
            <a:r>
              <a:rPr lang="de-AT" dirty="0" err="1"/>
              <a:t>Properites</a:t>
            </a:r>
            <a:r>
              <a:rPr lang="de-AT" dirty="0"/>
              <a:t> in der MSDN Library</a:t>
            </a:r>
          </a:p>
        </p:txBody>
      </p:sp>
      <p:sp>
        <p:nvSpPr>
          <p:cNvPr id="3" name="Text Placeholder 2"/>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Dependency</a:t>
            </a:r>
            <a:r>
              <a:rPr lang="de-AT" dirty="0"/>
              <a:t> Properties</a:t>
            </a:r>
          </a:p>
        </p:txBody>
      </p:sp>
      <p:pic>
        <p:nvPicPr>
          <p:cNvPr id="5" name="Inhaltsplatzhalter 4" descr="Abbildung Kapitel 05_00b.tif"/>
          <p:cNvPicPr>
            <a:picLocks noGrp="1" noChangeAspect="1"/>
          </p:cNvPicPr>
          <p:nvPr>
            <p:ph sz="quarter" idx="12"/>
          </p:nvPr>
        </p:nvPicPr>
        <p:blipFill>
          <a:blip r:embed="rId2"/>
          <a:stretch>
            <a:fillRect/>
          </a:stretch>
        </p:blipFill>
        <p:spPr>
          <a:xfrm>
            <a:off x="2364865" y="2181225"/>
            <a:ext cx="8123623" cy="4579761"/>
          </a:xfrm>
          <a:prstGeom prst="rect">
            <a:avLst/>
          </a:prstGeom>
        </p:spPr>
      </p:pic>
      <p:sp>
        <p:nvSpPr>
          <p:cNvPr id="4" name="Textplatzhalter 3"/>
          <p:cNvSpPr>
            <a:spLocks noGrp="1"/>
          </p:cNvSpPr>
          <p:nvPr>
            <p:ph type="body" sz="quarter" idx="13"/>
          </p:nvPr>
        </p:nvSpPr>
        <p:spPr/>
        <p:txBody>
          <a:bodyPr/>
          <a:lstStyle/>
          <a:p>
            <a:r>
              <a:rPr lang="de-AT" dirty="0"/>
              <a:t>Verwaltung der Werte von </a:t>
            </a:r>
            <a:r>
              <a:rPr lang="de-AT" dirty="0" err="1"/>
              <a:t>Dependency</a:t>
            </a:r>
            <a:r>
              <a:rPr lang="de-AT" dirty="0"/>
              <a:t> Properties</a:t>
            </a:r>
          </a:p>
        </p:txBody>
      </p:sp>
      <p:sp>
        <p:nvSpPr>
          <p:cNvPr id="6" name="Abgerundetes Rechteck 5"/>
          <p:cNvSpPr/>
          <p:nvPr/>
        </p:nvSpPr>
        <p:spPr>
          <a:xfrm>
            <a:off x="5641536" y="5517232"/>
            <a:ext cx="6215106" cy="1000132"/>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dirty="0">
                <a:solidFill>
                  <a:srgbClr val="01225F"/>
                </a:solidFill>
                <a:latin typeface="Courier New" pitchFamily="49" charset="0"/>
                <a:cs typeface="Courier New" pitchFamily="49" charset="0"/>
              </a:rPr>
              <a:t>&lt;</a:t>
            </a:r>
            <a:r>
              <a:rPr lang="en-US" sz="1400" dirty="0" err="1">
                <a:solidFill>
                  <a:srgbClr val="01225F"/>
                </a:solidFill>
                <a:latin typeface="Courier New" pitchFamily="49" charset="0"/>
                <a:cs typeface="Courier New" pitchFamily="49" charset="0"/>
              </a:rPr>
              <a:t>TextBox</a:t>
            </a:r>
            <a:r>
              <a:rPr lang="en-US" sz="1400" dirty="0">
                <a:solidFill>
                  <a:srgbClr val="01225F"/>
                </a:solidFill>
                <a:latin typeface="Courier New" pitchFamily="49" charset="0"/>
                <a:cs typeface="Courier New" pitchFamily="49" charset="0"/>
              </a:rPr>
              <a:t> Text="Some text!" x:Name="</a:t>
            </a:r>
            <a:r>
              <a:rPr lang="en-US" sz="1400" dirty="0" err="1">
                <a:solidFill>
                  <a:srgbClr val="01225F"/>
                </a:solidFill>
                <a:latin typeface="Courier New" pitchFamily="49" charset="0"/>
                <a:cs typeface="Courier New" pitchFamily="49" charset="0"/>
              </a:rPr>
              <a:t>txtSomeText</a:t>
            </a:r>
            <a:r>
              <a:rPr lang="en-US" sz="1400" dirty="0">
                <a:solidFill>
                  <a:srgbClr val="01225F"/>
                </a:solidFill>
                <a:latin typeface="Courier New" pitchFamily="49" charset="0"/>
                <a:cs typeface="Courier New" pitchFamily="49" charset="0"/>
              </a:rPr>
              <a:t>" /&gt;</a:t>
            </a:r>
          </a:p>
        </p:txBody>
      </p:sp>
      <p:sp>
        <p:nvSpPr>
          <p:cNvPr id="7" name="Rechteck 6"/>
          <p:cNvSpPr/>
          <p:nvPr/>
        </p:nvSpPr>
        <p:spPr>
          <a:xfrm>
            <a:off x="2711624" y="2983708"/>
            <a:ext cx="2071702" cy="428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AB3060588C2844B6A31FA10FAA7EBE" ma:contentTypeVersion="0" ma:contentTypeDescription="Create a new document." ma:contentTypeScope="" ma:versionID="41c8c90fa1bd749979afcc2440492d7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89DF76-6822-4CE1-8BDA-1C449CD345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8CFD4EA-F36F-4525-9E77-2EC31094C0F4}">
  <ds:schemaRefs>
    <ds:schemaRef ds:uri="http://purl.org/dc/terms/"/>
    <ds:schemaRef ds:uri="http://purl.org/dc/dcmitype/"/>
    <ds:schemaRef ds:uri="http://schemas.microsoft.com/office/2006/metadata/properties"/>
    <ds:schemaRef ds:uri="http://www.w3.org/XML/1998/namespace"/>
    <ds:schemaRef ds:uri="http://schemas.microsoft.com/office/2006/documentManagement/types"/>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82400077-A33A-4F02-9CAC-683B6E46C8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 architects presentation template V2</Template>
  <TotalTime>0</TotalTime>
  <Words>1092</Words>
  <Application>Microsoft Office PowerPoint</Application>
  <PresentationFormat>Widescreen</PresentationFormat>
  <Paragraphs>241</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ＭＳ Ｐゴシック</vt:lpstr>
      <vt:lpstr>Arial</vt:lpstr>
      <vt:lpstr>Calibri</vt:lpstr>
      <vt:lpstr>Consolas</vt:lpstr>
      <vt:lpstr>Courier New</vt:lpstr>
      <vt:lpstr>Segoe UI</vt:lpstr>
      <vt:lpstr>Segoe UI Light</vt:lpstr>
      <vt:lpstr>Segoe UI Semilight</vt:lpstr>
      <vt:lpstr>Times New Roman</vt:lpstr>
      <vt:lpstr>Wingdings 3</vt:lpstr>
      <vt:lpstr>Larissa-Design</vt:lpstr>
      <vt:lpstr>WPF</vt:lpstr>
      <vt:lpstr>Dependency Properties</vt:lpstr>
      <vt:lpstr>CLR vs. Dependency Properties</vt:lpstr>
      <vt:lpstr>CLR vs. Dependency Properties</vt:lpstr>
      <vt:lpstr>CLR vs. Dependency Properties</vt:lpstr>
      <vt:lpstr>CLR vs. Dependency Properties</vt:lpstr>
      <vt:lpstr>Dependency Properties</vt:lpstr>
      <vt:lpstr>PowerPoint Presentation</vt:lpstr>
      <vt:lpstr>Dependency Properties</vt:lpstr>
      <vt:lpstr>Dependency Properties</vt:lpstr>
      <vt:lpstr>Dependency Properties</vt:lpstr>
      <vt:lpstr>PowerPoint Presentation</vt:lpstr>
      <vt:lpstr>Dependency Properties</vt:lpstr>
      <vt:lpstr>PowerPoint Presentation</vt:lpstr>
      <vt:lpstr>Dependency Properties</vt:lpstr>
      <vt:lpstr>PowerPoint Presentation</vt:lpstr>
      <vt:lpstr>Dependency Properties</vt:lpstr>
      <vt:lpstr>PowerPoint Presentation</vt:lpstr>
      <vt:lpstr>Dependency Properties</vt:lpstr>
      <vt:lpstr>PowerPoint Presentation</vt:lpstr>
      <vt:lpstr>Data Binding</vt:lpstr>
      <vt:lpstr>Data Binding</vt:lpstr>
      <vt:lpstr>Data Bindings</vt:lpstr>
      <vt:lpstr>Data Bindings</vt:lpstr>
      <vt:lpstr>Data Bindings</vt:lpstr>
      <vt:lpstr>Data Bindings</vt:lpstr>
      <vt:lpstr>Data Bindings</vt:lpstr>
      <vt:lpstr>PowerPoint Presentation</vt:lpstr>
      <vt:lpstr>Data Bindings</vt:lpstr>
      <vt:lpstr>Data Bindings</vt:lpstr>
      <vt:lpstr>Data Bindings</vt:lpstr>
      <vt:lpstr>Data Bindings</vt:lpstr>
      <vt:lpstr>Q&amp;A</vt:lpstr>
    </vt:vector>
  </TitlesOfParts>
  <Company>software architects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 Training - Dependency Properties und Data Binding</dc:title>
  <dc:creator>rainer@software-architects.at</dc:creator>
  <cp:lastModifiedBy>Rainer Stropek</cp:lastModifiedBy>
  <cp:revision>163</cp:revision>
  <dcterms:created xsi:type="dcterms:W3CDTF">2007-02-26T12:11:41Z</dcterms:created>
  <dcterms:modified xsi:type="dcterms:W3CDTF">2016-06-07T13:18:23Z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0x01010067AB3060588C2844B6A31FA10FAA7EBE</vt:lpwstr>
  </property>
</Properties>
</file>