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49"/>
  </p:notesMasterIdLst>
  <p:sldIdLst>
    <p:sldId id="336"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7" r:id="rId39"/>
    <p:sldId id="378" r:id="rId40"/>
    <p:sldId id="379" r:id="rId41"/>
    <p:sldId id="380" r:id="rId42"/>
    <p:sldId id="381" r:id="rId43"/>
    <p:sldId id="382" r:id="rId44"/>
    <p:sldId id="383" r:id="rId45"/>
    <p:sldId id="384" r:id="rId46"/>
    <p:sldId id="385" r:id="rId47"/>
    <p:sldId id="337" r:id="rId4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41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889" autoAdjust="0"/>
  </p:normalViewPr>
  <p:slideViewPr>
    <p:cSldViewPr>
      <p:cViewPr varScale="1">
        <p:scale>
          <a:sx n="121" d="100"/>
          <a:sy n="121" d="100"/>
        </p:scale>
        <p:origin x="156"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60B47B-0182-4E55-8558-E82CE699E3B8}" type="doc">
      <dgm:prSet loTypeId="urn:microsoft.com/office/officeart/2005/8/layout/hierarchy1" loCatId="hierarchy" qsTypeId="urn:microsoft.com/office/officeart/2005/8/quickstyle/3d3" qsCatId="3D" csTypeId="urn:microsoft.com/office/officeart/2005/8/colors/accent6_1" csCatId="accent6" phldr="1"/>
      <dgm:spPr/>
      <dgm:t>
        <a:bodyPr/>
        <a:lstStyle/>
        <a:p>
          <a:endParaRPr lang="de-AT"/>
        </a:p>
      </dgm:t>
    </dgm:pt>
    <dgm:pt modelId="{FB2FFFA5-AF94-43B3-A271-389C39DE84AE}">
      <dgm:prSet phldrT="[Text]"/>
      <dgm:spPr/>
      <dgm:t>
        <a:bodyPr/>
        <a:lstStyle/>
        <a:p>
          <a:r>
            <a:rPr lang="de-AT" dirty="0" err="1"/>
            <a:t>FrameworkTemplate</a:t>
          </a:r>
          <a:endParaRPr lang="de-AT" dirty="0"/>
        </a:p>
      </dgm:t>
    </dgm:pt>
    <dgm:pt modelId="{B743E9DC-C2AA-44D0-9F7C-AB5A310DF0E7}" type="parTrans" cxnId="{8C99BFAF-6DE6-4C6D-92D5-AA088C80FDB9}">
      <dgm:prSet/>
      <dgm:spPr/>
      <dgm:t>
        <a:bodyPr/>
        <a:lstStyle/>
        <a:p>
          <a:endParaRPr lang="de-AT"/>
        </a:p>
      </dgm:t>
    </dgm:pt>
    <dgm:pt modelId="{6839A4F9-B2D6-4806-848B-6EB4A6A46997}" type="sibTrans" cxnId="{8C99BFAF-6DE6-4C6D-92D5-AA088C80FDB9}">
      <dgm:prSet/>
      <dgm:spPr/>
      <dgm:t>
        <a:bodyPr/>
        <a:lstStyle/>
        <a:p>
          <a:endParaRPr lang="de-AT"/>
        </a:p>
      </dgm:t>
    </dgm:pt>
    <dgm:pt modelId="{D0BF22F7-1C09-45F1-8D8C-7AA73BC9D475}">
      <dgm:prSet phldrT="[Text]"/>
      <dgm:spPr/>
      <dgm:t>
        <a:bodyPr/>
        <a:lstStyle/>
        <a:p>
          <a:r>
            <a:rPr lang="de-AT" dirty="0" err="1"/>
            <a:t>ControlTemplate</a:t>
          </a:r>
          <a:endParaRPr lang="de-AT" dirty="0"/>
        </a:p>
      </dgm:t>
    </dgm:pt>
    <dgm:pt modelId="{3A5D7D03-1384-4551-A8BC-146CAD294D45}" type="parTrans" cxnId="{267663F7-6E27-4F84-ABAF-B1A055D57DBF}">
      <dgm:prSet/>
      <dgm:spPr/>
      <dgm:t>
        <a:bodyPr/>
        <a:lstStyle/>
        <a:p>
          <a:endParaRPr lang="de-AT"/>
        </a:p>
      </dgm:t>
    </dgm:pt>
    <dgm:pt modelId="{BB6B57D2-E717-49C7-9D05-1EE2386BD8BE}" type="sibTrans" cxnId="{267663F7-6E27-4F84-ABAF-B1A055D57DBF}">
      <dgm:prSet/>
      <dgm:spPr/>
      <dgm:t>
        <a:bodyPr/>
        <a:lstStyle/>
        <a:p>
          <a:endParaRPr lang="de-AT"/>
        </a:p>
      </dgm:t>
    </dgm:pt>
    <dgm:pt modelId="{FD5A8334-4B69-4E85-A78A-841C88344BDD}">
      <dgm:prSet phldrT="[Text]"/>
      <dgm:spPr/>
      <dgm:t>
        <a:bodyPr/>
        <a:lstStyle/>
        <a:p>
          <a:r>
            <a:rPr lang="de-AT" dirty="0" err="1"/>
            <a:t>ItemsPanelTemplate</a:t>
          </a:r>
          <a:endParaRPr lang="de-AT" dirty="0"/>
        </a:p>
      </dgm:t>
    </dgm:pt>
    <dgm:pt modelId="{0A901B63-D555-4CDD-9D6F-DCE73B3B097E}" type="parTrans" cxnId="{83F5AEE1-CAC7-4420-8F40-8E39B2C824BE}">
      <dgm:prSet/>
      <dgm:spPr/>
      <dgm:t>
        <a:bodyPr/>
        <a:lstStyle/>
        <a:p>
          <a:endParaRPr lang="de-AT"/>
        </a:p>
      </dgm:t>
    </dgm:pt>
    <dgm:pt modelId="{A62AB5F6-AC8C-4B0B-8695-BFFB13AAE262}" type="sibTrans" cxnId="{83F5AEE1-CAC7-4420-8F40-8E39B2C824BE}">
      <dgm:prSet/>
      <dgm:spPr/>
      <dgm:t>
        <a:bodyPr/>
        <a:lstStyle/>
        <a:p>
          <a:endParaRPr lang="de-AT"/>
        </a:p>
      </dgm:t>
    </dgm:pt>
    <dgm:pt modelId="{E847C891-72FC-4CEB-8158-C26FC5188270}">
      <dgm:prSet phldrT="[Text]"/>
      <dgm:spPr/>
      <dgm:t>
        <a:bodyPr/>
        <a:lstStyle/>
        <a:p>
          <a:r>
            <a:rPr lang="de-AT" dirty="0" err="1"/>
            <a:t>DataTemplate</a:t>
          </a:r>
          <a:endParaRPr lang="de-AT" dirty="0"/>
        </a:p>
      </dgm:t>
    </dgm:pt>
    <dgm:pt modelId="{9B8D9827-5838-4DE2-8982-6EA355EDA92C}" type="parTrans" cxnId="{77248E7A-BD46-4ACF-B960-6D31CF376B4F}">
      <dgm:prSet/>
      <dgm:spPr/>
      <dgm:t>
        <a:bodyPr/>
        <a:lstStyle/>
        <a:p>
          <a:endParaRPr lang="de-AT"/>
        </a:p>
      </dgm:t>
    </dgm:pt>
    <dgm:pt modelId="{DADA77D1-A761-493C-9487-14992CD443AD}" type="sibTrans" cxnId="{77248E7A-BD46-4ACF-B960-6D31CF376B4F}">
      <dgm:prSet/>
      <dgm:spPr/>
      <dgm:t>
        <a:bodyPr/>
        <a:lstStyle/>
        <a:p>
          <a:endParaRPr lang="de-AT"/>
        </a:p>
      </dgm:t>
    </dgm:pt>
    <dgm:pt modelId="{333430EE-8F21-41DB-841B-E596476D9A48}" type="pres">
      <dgm:prSet presAssocID="{A560B47B-0182-4E55-8558-E82CE699E3B8}" presName="hierChild1" presStyleCnt="0">
        <dgm:presLayoutVars>
          <dgm:chPref val="1"/>
          <dgm:dir/>
          <dgm:animOne val="branch"/>
          <dgm:animLvl val="lvl"/>
          <dgm:resizeHandles/>
        </dgm:presLayoutVars>
      </dgm:prSet>
      <dgm:spPr/>
    </dgm:pt>
    <dgm:pt modelId="{DC854843-1924-430A-912B-A2DBB1A282E6}" type="pres">
      <dgm:prSet presAssocID="{FB2FFFA5-AF94-43B3-A271-389C39DE84AE}" presName="hierRoot1" presStyleCnt="0"/>
      <dgm:spPr/>
    </dgm:pt>
    <dgm:pt modelId="{3C7D01AD-5040-4EA4-BA38-C89E4DC01D56}" type="pres">
      <dgm:prSet presAssocID="{FB2FFFA5-AF94-43B3-A271-389C39DE84AE}" presName="composite" presStyleCnt="0"/>
      <dgm:spPr/>
    </dgm:pt>
    <dgm:pt modelId="{700496B5-7253-418F-A653-A538EE5B5457}" type="pres">
      <dgm:prSet presAssocID="{FB2FFFA5-AF94-43B3-A271-389C39DE84AE}" presName="background" presStyleLbl="node0" presStyleIdx="0" presStyleCnt="1"/>
      <dgm:spPr/>
    </dgm:pt>
    <dgm:pt modelId="{3D3C61F3-7E4F-4A11-981E-C5437B19A24E}" type="pres">
      <dgm:prSet presAssocID="{FB2FFFA5-AF94-43B3-A271-389C39DE84AE}" presName="text" presStyleLbl="fgAcc0" presStyleIdx="0" presStyleCnt="1">
        <dgm:presLayoutVars>
          <dgm:chPref val="3"/>
        </dgm:presLayoutVars>
      </dgm:prSet>
      <dgm:spPr/>
    </dgm:pt>
    <dgm:pt modelId="{C61E7738-E864-425C-8CC4-22810BBDB980}" type="pres">
      <dgm:prSet presAssocID="{FB2FFFA5-AF94-43B3-A271-389C39DE84AE}" presName="hierChild2" presStyleCnt="0"/>
      <dgm:spPr/>
    </dgm:pt>
    <dgm:pt modelId="{81AD3371-5A88-4DA7-A176-926AE93AB220}" type="pres">
      <dgm:prSet presAssocID="{9B8D9827-5838-4DE2-8982-6EA355EDA92C}" presName="Name10" presStyleLbl="parChTrans1D2" presStyleIdx="0" presStyleCnt="3"/>
      <dgm:spPr/>
    </dgm:pt>
    <dgm:pt modelId="{ED9B23E8-934C-43A2-BBD0-DDBB0A5AD978}" type="pres">
      <dgm:prSet presAssocID="{E847C891-72FC-4CEB-8158-C26FC5188270}" presName="hierRoot2" presStyleCnt="0"/>
      <dgm:spPr/>
    </dgm:pt>
    <dgm:pt modelId="{F390A5F8-A04F-4FCB-A6E2-8C0358D18688}" type="pres">
      <dgm:prSet presAssocID="{E847C891-72FC-4CEB-8158-C26FC5188270}" presName="composite2" presStyleCnt="0"/>
      <dgm:spPr/>
    </dgm:pt>
    <dgm:pt modelId="{34CD04B4-5713-4BE4-93DC-2094D061927F}" type="pres">
      <dgm:prSet presAssocID="{E847C891-72FC-4CEB-8158-C26FC5188270}" presName="background2" presStyleLbl="node2" presStyleIdx="0" presStyleCnt="3"/>
      <dgm:spPr/>
    </dgm:pt>
    <dgm:pt modelId="{BD7F4C9E-93DF-41C6-9FC1-8030333B65B8}" type="pres">
      <dgm:prSet presAssocID="{E847C891-72FC-4CEB-8158-C26FC5188270}" presName="text2" presStyleLbl="fgAcc2" presStyleIdx="0" presStyleCnt="3">
        <dgm:presLayoutVars>
          <dgm:chPref val="3"/>
        </dgm:presLayoutVars>
      </dgm:prSet>
      <dgm:spPr/>
    </dgm:pt>
    <dgm:pt modelId="{1A6C9E12-18E0-4343-B8EA-B09B5573835B}" type="pres">
      <dgm:prSet presAssocID="{E847C891-72FC-4CEB-8158-C26FC5188270}" presName="hierChild3" presStyleCnt="0"/>
      <dgm:spPr/>
    </dgm:pt>
    <dgm:pt modelId="{CFDB71A2-F1A1-4ADF-963F-D98A77F12130}" type="pres">
      <dgm:prSet presAssocID="{3A5D7D03-1384-4551-A8BC-146CAD294D45}" presName="Name10" presStyleLbl="parChTrans1D2" presStyleIdx="1" presStyleCnt="3"/>
      <dgm:spPr/>
    </dgm:pt>
    <dgm:pt modelId="{DD3BFC34-2485-48E6-AD16-40E9A10FDEB6}" type="pres">
      <dgm:prSet presAssocID="{D0BF22F7-1C09-45F1-8D8C-7AA73BC9D475}" presName="hierRoot2" presStyleCnt="0"/>
      <dgm:spPr/>
    </dgm:pt>
    <dgm:pt modelId="{E0D461C2-C4E9-4EE3-BFF9-67EEC0923B20}" type="pres">
      <dgm:prSet presAssocID="{D0BF22F7-1C09-45F1-8D8C-7AA73BC9D475}" presName="composite2" presStyleCnt="0"/>
      <dgm:spPr/>
    </dgm:pt>
    <dgm:pt modelId="{200D499D-2AB6-4557-95A8-21FB1186B2C2}" type="pres">
      <dgm:prSet presAssocID="{D0BF22F7-1C09-45F1-8D8C-7AA73BC9D475}" presName="background2" presStyleLbl="node2" presStyleIdx="1" presStyleCnt="3"/>
      <dgm:spPr/>
    </dgm:pt>
    <dgm:pt modelId="{34E328A8-23F8-4867-BF32-D515DD3276F7}" type="pres">
      <dgm:prSet presAssocID="{D0BF22F7-1C09-45F1-8D8C-7AA73BC9D475}" presName="text2" presStyleLbl="fgAcc2" presStyleIdx="1" presStyleCnt="3">
        <dgm:presLayoutVars>
          <dgm:chPref val="3"/>
        </dgm:presLayoutVars>
      </dgm:prSet>
      <dgm:spPr/>
    </dgm:pt>
    <dgm:pt modelId="{86B8A7B0-4EB1-4554-980C-47F2FF6D1C83}" type="pres">
      <dgm:prSet presAssocID="{D0BF22F7-1C09-45F1-8D8C-7AA73BC9D475}" presName="hierChild3" presStyleCnt="0"/>
      <dgm:spPr/>
    </dgm:pt>
    <dgm:pt modelId="{47359147-888C-4407-A722-C237F4C7FF12}" type="pres">
      <dgm:prSet presAssocID="{0A901B63-D555-4CDD-9D6F-DCE73B3B097E}" presName="Name10" presStyleLbl="parChTrans1D2" presStyleIdx="2" presStyleCnt="3"/>
      <dgm:spPr/>
    </dgm:pt>
    <dgm:pt modelId="{6739F4BE-0767-4DB3-80D7-D66F1D54D426}" type="pres">
      <dgm:prSet presAssocID="{FD5A8334-4B69-4E85-A78A-841C88344BDD}" presName="hierRoot2" presStyleCnt="0"/>
      <dgm:spPr/>
    </dgm:pt>
    <dgm:pt modelId="{B397C6BD-0D8F-4D69-9721-782847640656}" type="pres">
      <dgm:prSet presAssocID="{FD5A8334-4B69-4E85-A78A-841C88344BDD}" presName="composite2" presStyleCnt="0"/>
      <dgm:spPr/>
    </dgm:pt>
    <dgm:pt modelId="{C1ECFC0A-D4ED-41C6-A06C-2CD7A246329E}" type="pres">
      <dgm:prSet presAssocID="{FD5A8334-4B69-4E85-A78A-841C88344BDD}" presName="background2" presStyleLbl="node2" presStyleIdx="2" presStyleCnt="3"/>
      <dgm:spPr/>
    </dgm:pt>
    <dgm:pt modelId="{3CC68020-B786-46FF-AD5D-65696BB29E16}" type="pres">
      <dgm:prSet presAssocID="{FD5A8334-4B69-4E85-A78A-841C88344BDD}" presName="text2" presStyleLbl="fgAcc2" presStyleIdx="2" presStyleCnt="3">
        <dgm:presLayoutVars>
          <dgm:chPref val="3"/>
        </dgm:presLayoutVars>
      </dgm:prSet>
      <dgm:spPr/>
    </dgm:pt>
    <dgm:pt modelId="{9A1917FD-577D-4B98-9144-6E3782A80C57}" type="pres">
      <dgm:prSet presAssocID="{FD5A8334-4B69-4E85-A78A-841C88344BDD}" presName="hierChild3" presStyleCnt="0"/>
      <dgm:spPr/>
    </dgm:pt>
  </dgm:ptLst>
  <dgm:cxnLst>
    <dgm:cxn modelId="{267663F7-6E27-4F84-ABAF-B1A055D57DBF}" srcId="{FB2FFFA5-AF94-43B3-A271-389C39DE84AE}" destId="{D0BF22F7-1C09-45F1-8D8C-7AA73BC9D475}" srcOrd="1" destOrd="0" parTransId="{3A5D7D03-1384-4551-A8BC-146CAD294D45}" sibTransId="{BB6B57D2-E717-49C7-9D05-1EE2386BD8BE}"/>
    <dgm:cxn modelId="{8C99BFAF-6DE6-4C6D-92D5-AA088C80FDB9}" srcId="{A560B47B-0182-4E55-8558-E82CE699E3B8}" destId="{FB2FFFA5-AF94-43B3-A271-389C39DE84AE}" srcOrd="0" destOrd="0" parTransId="{B743E9DC-C2AA-44D0-9F7C-AB5A310DF0E7}" sibTransId="{6839A4F9-B2D6-4806-848B-6EB4A6A46997}"/>
    <dgm:cxn modelId="{C3FA2FC7-7EBE-4A90-ADEE-62B93ABB16D2}" type="presOf" srcId="{FD5A8334-4B69-4E85-A78A-841C88344BDD}" destId="{3CC68020-B786-46FF-AD5D-65696BB29E16}" srcOrd="0" destOrd="0" presId="urn:microsoft.com/office/officeart/2005/8/layout/hierarchy1"/>
    <dgm:cxn modelId="{19501F59-6768-439F-8081-7339922371B8}" type="presOf" srcId="{3A5D7D03-1384-4551-A8BC-146CAD294D45}" destId="{CFDB71A2-F1A1-4ADF-963F-D98A77F12130}" srcOrd="0" destOrd="0" presId="urn:microsoft.com/office/officeart/2005/8/layout/hierarchy1"/>
    <dgm:cxn modelId="{77248E7A-BD46-4ACF-B960-6D31CF376B4F}" srcId="{FB2FFFA5-AF94-43B3-A271-389C39DE84AE}" destId="{E847C891-72FC-4CEB-8158-C26FC5188270}" srcOrd="0" destOrd="0" parTransId="{9B8D9827-5838-4DE2-8982-6EA355EDA92C}" sibTransId="{DADA77D1-A761-493C-9487-14992CD443AD}"/>
    <dgm:cxn modelId="{08F1029D-E192-4F76-94A6-B280423F6179}" type="presOf" srcId="{0A901B63-D555-4CDD-9D6F-DCE73B3B097E}" destId="{47359147-888C-4407-A722-C237F4C7FF12}" srcOrd="0" destOrd="0" presId="urn:microsoft.com/office/officeart/2005/8/layout/hierarchy1"/>
    <dgm:cxn modelId="{5B23BA26-A07C-4073-ABBE-A5D71E0340AA}" type="presOf" srcId="{D0BF22F7-1C09-45F1-8D8C-7AA73BC9D475}" destId="{34E328A8-23F8-4867-BF32-D515DD3276F7}" srcOrd="0" destOrd="0" presId="urn:microsoft.com/office/officeart/2005/8/layout/hierarchy1"/>
    <dgm:cxn modelId="{83F5AEE1-CAC7-4420-8F40-8E39B2C824BE}" srcId="{FB2FFFA5-AF94-43B3-A271-389C39DE84AE}" destId="{FD5A8334-4B69-4E85-A78A-841C88344BDD}" srcOrd="2" destOrd="0" parTransId="{0A901B63-D555-4CDD-9D6F-DCE73B3B097E}" sibTransId="{A62AB5F6-AC8C-4B0B-8695-BFFB13AAE262}"/>
    <dgm:cxn modelId="{197F5439-E543-4640-B96B-AD2C6C91385C}" type="presOf" srcId="{9B8D9827-5838-4DE2-8982-6EA355EDA92C}" destId="{81AD3371-5A88-4DA7-A176-926AE93AB220}" srcOrd="0" destOrd="0" presId="urn:microsoft.com/office/officeart/2005/8/layout/hierarchy1"/>
    <dgm:cxn modelId="{A14073AA-5839-4087-ACFE-17D97F3F6011}" type="presOf" srcId="{FB2FFFA5-AF94-43B3-A271-389C39DE84AE}" destId="{3D3C61F3-7E4F-4A11-981E-C5437B19A24E}" srcOrd="0" destOrd="0" presId="urn:microsoft.com/office/officeart/2005/8/layout/hierarchy1"/>
    <dgm:cxn modelId="{AC208805-6AF0-4E50-B4B3-414649DB0E5C}" type="presOf" srcId="{E847C891-72FC-4CEB-8158-C26FC5188270}" destId="{BD7F4C9E-93DF-41C6-9FC1-8030333B65B8}" srcOrd="0" destOrd="0" presId="urn:microsoft.com/office/officeart/2005/8/layout/hierarchy1"/>
    <dgm:cxn modelId="{A4B313F1-A3D6-4884-83BE-CDC43425E9AD}" type="presOf" srcId="{A560B47B-0182-4E55-8558-E82CE699E3B8}" destId="{333430EE-8F21-41DB-841B-E596476D9A48}" srcOrd="0" destOrd="0" presId="urn:microsoft.com/office/officeart/2005/8/layout/hierarchy1"/>
    <dgm:cxn modelId="{41483B1E-3C16-4796-A902-251918085547}" type="presParOf" srcId="{333430EE-8F21-41DB-841B-E596476D9A48}" destId="{DC854843-1924-430A-912B-A2DBB1A282E6}" srcOrd="0" destOrd="0" presId="urn:microsoft.com/office/officeart/2005/8/layout/hierarchy1"/>
    <dgm:cxn modelId="{FEAC3849-7F80-417F-84FA-9CABA2E11E9B}" type="presParOf" srcId="{DC854843-1924-430A-912B-A2DBB1A282E6}" destId="{3C7D01AD-5040-4EA4-BA38-C89E4DC01D56}" srcOrd="0" destOrd="0" presId="urn:microsoft.com/office/officeart/2005/8/layout/hierarchy1"/>
    <dgm:cxn modelId="{723A6A6A-B819-4AB7-8B66-EC6DDFF3F1D9}" type="presParOf" srcId="{3C7D01AD-5040-4EA4-BA38-C89E4DC01D56}" destId="{700496B5-7253-418F-A653-A538EE5B5457}" srcOrd="0" destOrd="0" presId="urn:microsoft.com/office/officeart/2005/8/layout/hierarchy1"/>
    <dgm:cxn modelId="{18CC546E-BD11-4B5B-AEC9-7B4F3451A889}" type="presParOf" srcId="{3C7D01AD-5040-4EA4-BA38-C89E4DC01D56}" destId="{3D3C61F3-7E4F-4A11-981E-C5437B19A24E}" srcOrd="1" destOrd="0" presId="urn:microsoft.com/office/officeart/2005/8/layout/hierarchy1"/>
    <dgm:cxn modelId="{2B68742E-8B86-4374-A7B8-457587FE751D}" type="presParOf" srcId="{DC854843-1924-430A-912B-A2DBB1A282E6}" destId="{C61E7738-E864-425C-8CC4-22810BBDB980}" srcOrd="1" destOrd="0" presId="urn:microsoft.com/office/officeart/2005/8/layout/hierarchy1"/>
    <dgm:cxn modelId="{F047E445-3747-4FE8-8957-A300E22D1171}" type="presParOf" srcId="{C61E7738-E864-425C-8CC4-22810BBDB980}" destId="{81AD3371-5A88-4DA7-A176-926AE93AB220}" srcOrd="0" destOrd="0" presId="urn:microsoft.com/office/officeart/2005/8/layout/hierarchy1"/>
    <dgm:cxn modelId="{4C53A544-F80A-44DF-BA87-1A34FCC8960A}" type="presParOf" srcId="{C61E7738-E864-425C-8CC4-22810BBDB980}" destId="{ED9B23E8-934C-43A2-BBD0-DDBB0A5AD978}" srcOrd="1" destOrd="0" presId="urn:microsoft.com/office/officeart/2005/8/layout/hierarchy1"/>
    <dgm:cxn modelId="{33B4A74E-5D61-4854-9E1C-65D8654A26FB}" type="presParOf" srcId="{ED9B23E8-934C-43A2-BBD0-DDBB0A5AD978}" destId="{F390A5F8-A04F-4FCB-A6E2-8C0358D18688}" srcOrd="0" destOrd="0" presId="urn:microsoft.com/office/officeart/2005/8/layout/hierarchy1"/>
    <dgm:cxn modelId="{803ADF22-9B1B-4A9C-BF62-B37C2202CE99}" type="presParOf" srcId="{F390A5F8-A04F-4FCB-A6E2-8C0358D18688}" destId="{34CD04B4-5713-4BE4-93DC-2094D061927F}" srcOrd="0" destOrd="0" presId="urn:microsoft.com/office/officeart/2005/8/layout/hierarchy1"/>
    <dgm:cxn modelId="{3CD57E1B-35A2-4F1A-9851-85BD539032D3}" type="presParOf" srcId="{F390A5F8-A04F-4FCB-A6E2-8C0358D18688}" destId="{BD7F4C9E-93DF-41C6-9FC1-8030333B65B8}" srcOrd="1" destOrd="0" presId="urn:microsoft.com/office/officeart/2005/8/layout/hierarchy1"/>
    <dgm:cxn modelId="{EDA6F43B-EA4F-4BAB-8CC2-75B2CB7F698D}" type="presParOf" srcId="{ED9B23E8-934C-43A2-BBD0-DDBB0A5AD978}" destId="{1A6C9E12-18E0-4343-B8EA-B09B5573835B}" srcOrd="1" destOrd="0" presId="urn:microsoft.com/office/officeart/2005/8/layout/hierarchy1"/>
    <dgm:cxn modelId="{E0016256-5B8F-494B-AF0F-3A83CD2CAD90}" type="presParOf" srcId="{C61E7738-E864-425C-8CC4-22810BBDB980}" destId="{CFDB71A2-F1A1-4ADF-963F-D98A77F12130}" srcOrd="2" destOrd="0" presId="urn:microsoft.com/office/officeart/2005/8/layout/hierarchy1"/>
    <dgm:cxn modelId="{EEFA55E9-C49C-4702-BBA0-94E52D42C637}" type="presParOf" srcId="{C61E7738-E864-425C-8CC4-22810BBDB980}" destId="{DD3BFC34-2485-48E6-AD16-40E9A10FDEB6}" srcOrd="3" destOrd="0" presId="urn:microsoft.com/office/officeart/2005/8/layout/hierarchy1"/>
    <dgm:cxn modelId="{0FEDE7D1-996C-45DB-849D-6D129E6654DC}" type="presParOf" srcId="{DD3BFC34-2485-48E6-AD16-40E9A10FDEB6}" destId="{E0D461C2-C4E9-4EE3-BFF9-67EEC0923B20}" srcOrd="0" destOrd="0" presId="urn:microsoft.com/office/officeart/2005/8/layout/hierarchy1"/>
    <dgm:cxn modelId="{0F336FFF-8A0F-4781-9C13-FC7689BA5E3C}" type="presParOf" srcId="{E0D461C2-C4E9-4EE3-BFF9-67EEC0923B20}" destId="{200D499D-2AB6-4557-95A8-21FB1186B2C2}" srcOrd="0" destOrd="0" presId="urn:microsoft.com/office/officeart/2005/8/layout/hierarchy1"/>
    <dgm:cxn modelId="{BA80F74D-81F7-4C1B-82DF-E2B14F1CD1A1}" type="presParOf" srcId="{E0D461C2-C4E9-4EE3-BFF9-67EEC0923B20}" destId="{34E328A8-23F8-4867-BF32-D515DD3276F7}" srcOrd="1" destOrd="0" presId="urn:microsoft.com/office/officeart/2005/8/layout/hierarchy1"/>
    <dgm:cxn modelId="{DACDDEE9-C455-41FA-AAAA-8A1C00D093CF}" type="presParOf" srcId="{DD3BFC34-2485-48E6-AD16-40E9A10FDEB6}" destId="{86B8A7B0-4EB1-4554-980C-47F2FF6D1C83}" srcOrd="1" destOrd="0" presId="urn:microsoft.com/office/officeart/2005/8/layout/hierarchy1"/>
    <dgm:cxn modelId="{7309812F-137F-4F5E-8AB9-F9672D34D2B6}" type="presParOf" srcId="{C61E7738-E864-425C-8CC4-22810BBDB980}" destId="{47359147-888C-4407-A722-C237F4C7FF12}" srcOrd="4" destOrd="0" presId="urn:microsoft.com/office/officeart/2005/8/layout/hierarchy1"/>
    <dgm:cxn modelId="{FB0F5929-029F-4AB7-A802-0445F17944D2}" type="presParOf" srcId="{C61E7738-E864-425C-8CC4-22810BBDB980}" destId="{6739F4BE-0767-4DB3-80D7-D66F1D54D426}" srcOrd="5" destOrd="0" presId="urn:microsoft.com/office/officeart/2005/8/layout/hierarchy1"/>
    <dgm:cxn modelId="{8013F9D6-9DA7-4562-B933-DDC52F0B841D}" type="presParOf" srcId="{6739F4BE-0767-4DB3-80D7-D66F1D54D426}" destId="{B397C6BD-0D8F-4D69-9721-782847640656}" srcOrd="0" destOrd="0" presId="urn:microsoft.com/office/officeart/2005/8/layout/hierarchy1"/>
    <dgm:cxn modelId="{D2DAA531-A2E8-4E59-B007-0C81609B058F}" type="presParOf" srcId="{B397C6BD-0D8F-4D69-9721-782847640656}" destId="{C1ECFC0A-D4ED-41C6-A06C-2CD7A246329E}" srcOrd="0" destOrd="0" presId="urn:microsoft.com/office/officeart/2005/8/layout/hierarchy1"/>
    <dgm:cxn modelId="{C214BEE6-4F4E-4A6F-A979-A23208F6BF08}" type="presParOf" srcId="{B397C6BD-0D8F-4D69-9721-782847640656}" destId="{3CC68020-B786-46FF-AD5D-65696BB29E16}" srcOrd="1" destOrd="0" presId="urn:microsoft.com/office/officeart/2005/8/layout/hierarchy1"/>
    <dgm:cxn modelId="{27E2F79F-E9CF-40ED-A0BD-BC2AF7A2D271}" type="presParOf" srcId="{6739F4BE-0767-4DB3-80D7-D66F1D54D426}" destId="{9A1917FD-577D-4B98-9144-6E3782A80C5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59147-888C-4407-A722-C237F4C7FF12}">
      <dsp:nvSpPr>
        <dsp:cNvPr id="0" name=""/>
        <dsp:cNvSpPr/>
      </dsp:nvSpPr>
      <dsp:spPr>
        <a:xfrm>
          <a:off x="3944717" y="2153526"/>
          <a:ext cx="2799476" cy="666148"/>
        </a:xfrm>
        <a:custGeom>
          <a:avLst/>
          <a:gdLst/>
          <a:ahLst/>
          <a:cxnLst/>
          <a:rect l="0" t="0" r="0" b="0"/>
          <a:pathLst>
            <a:path>
              <a:moveTo>
                <a:pt x="0" y="0"/>
              </a:moveTo>
              <a:lnTo>
                <a:pt x="0" y="453960"/>
              </a:lnTo>
              <a:lnTo>
                <a:pt x="2799476" y="453960"/>
              </a:lnTo>
              <a:lnTo>
                <a:pt x="2799476" y="666148"/>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FDB71A2-F1A1-4ADF-963F-D98A77F12130}">
      <dsp:nvSpPr>
        <dsp:cNvPr id="0" name=""/>
        <dsp:cNvSpPr/>
      </dsp:nvSpPr>
      <dsp:spPr>
        <a:xfrm>
          <a:off x="3898997" y="2153526"/>
          <a:ext cx="91440" cy="666148"/>
        </a:xfrm>
        <a:custGeom>
          <a:avLst/>
          <a:gdLst/>
          <a:ahLst/>
          <a:cxnLst/>
          <a:rect l="0" t="0" r="0" b="0"/>
          <a:pathLst>
            <a:path>
              <a:moveTo>
                <a:pt x="45720" y="0"/>
              </a:moveTo>
              <a:lnTo>
                <a:pt x="45720" y="666148"/>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1AD3371-5A88-4DA7-A176-926AE93AB220}">
      <dsp:nvSpPr>
        <dsp:cNvPr id="0" name=""/>
        <dsp:cNvSpPr/>
      </dsp:nvSpPr>
      <dsp:spPr>
        <a:xfrm>
          <a:off x="1145240" y="2153526"/>
          <a:ext cx="2799476" cy="666148"/>
        </a:xfrm>
        <a:custGeom>
          <a:avLst/>
          <a:gdLst/>
          <a:ahLst/>
          <a:cxnLst/>
          <a:rect l="0" t="0" r="0" b="0"/>
          <a:pathLst>
            <a:path>
              <a:moveTo>
                <a:pt x="2799476" y="0"/>
              </a:moveTo>
              <a:lnTo>
                <a:pt x="2799476" y="453960"/>
              </a:lnTo>
              <a:lnTo>
                <a:pt x="0" y="453960"/>
              </a:lnTo>
              <a:lnTo>
                <a:pt x="0" y="666148"/>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0496B5-7253-418F-A653-A538EE5B5457}">
      <dsp:nvSpPr>
        <dsp:cNvPr id="0" name=""/>
        <dsp:cNvSpPr/>
      </dsp:nvSpPr>
      <dsp:spPr>
        <a:xfrm>
          <a:off x="2799476" y="699071"/>
          <a:ext cx="2290480" cy="1454455"/>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3C61F3-7E4F-4A11-981E-C5437B19A24E}">
      <dsp:nvSpPr>
        <dsp:cNvPr id="0" name=""/>
        <dsp:cNvSpPr/>
      </dsp:nvSpPr>
      <dsp:spPr>
        <a:xfrm>
          <a:off x="3053974" y="940844"/>
          <a:ext cx="2290480" cy="1454455"/>
        </a:xfrm>
        <a:prstGeom prst="roundRect">
          <a:avLst>
            <a:gd name="adj" fmla="val 10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err="1"/>
            <a:t>FrameworkTemplate</a:t>
          </a:r>
          <a:endParaRPr lang="de-AT" sz="1800" kern="1200" dirty="0"/>
        </a:p>
      </dsp:txBody>
      <dsp:txXfrm>
        <a:off x="3096574" y="983444"/>
        <a:ext cx="2205280" cy="1369255"/>
      </dsp:txXfrm>
    </dsp:sp>
    <dsp:sp modelId="{34CD04B4-5713-4BE4-93DC-2094D061927F}">
      <dsp:nvSpPr>
        <dsp:cNvPr id="0" name=""/>
        <dsp:cNvSpPr/>
      </dsp:nvSpPr>
      <dsp:spPr>
        <a:xfrm>
          <a:off x="0" y="2819674"/>
          <a:ext cx="2290480" cy="1454455"/>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D7F4C9E-93DF-41C6-9FC1-8030333B65B8}">
      <dsp:nvSpPr>
        <dsp:cNvPr id="0" name=""/>
        <dsp:cNvSpPr/>
      </dsp:nvSpPr>
      <dsp:spPr>
        <a:xfrm>
          <a:off x="254497" y="3061447"/>
          <a:ext cx="2290480" cy="1454455"/>
        </a:xfrm>
        <a:prstGeom prst="roundRect">
          <a:avLst>
            <a:gd name="adj" fmla="val 10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err="1"/>
            <a:t>DataTemplate</a:t>
          </a:r>
          <a:endParaRPr lang="de-AT" sz="1800" kern="1200" dirty="0"/>
        </a:p>
      </dsp:txBody>
      <dsp:txXfrm>
        <a:off x="297097" y="3104047"/>
        <a:ext cx="2205280" cy="1369255"/>
      </dsp:txXfrm>
    </dsp:sp>
    <dsp:sp modelId="{200D499D-2AB6-4557-95A8-21FB1186B2C2}">
      <dsp:nvSpPr>
        <dsp:cNvPr id="0" name=""/>
        <dsp:cNvSpPr/>
      </dsp:nvSpPr>
      <dsp:spPr>
        <a:xfrm>
          <a:off x="2799476" y="2819674"/>
          <a:ext cx="2290480" cy="1454455"/>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4E328A8-23F8-4867-BF32-D515DD3276F7}">
      <dsp:nvSpPr>
        <dsp:cNvPr id="0" name=""/>
        <dsp:cNvSpPr/>
      </dsp:nvSpPr>
      <dsp:spPr>
        <a:xfrm>
          <a:off x="3053974" y="3061447"/>
          <a:ext cx="2290480" cy="1454455"/>
        </a:xfrm>
        <a:prstGeom prst="roundRect">
          <a:avLst>
            <a:gd name="adj" fmla="val 10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err="1"/>
            <a:t>ControlTemplate</a:t>
          </a:r>
          <a:endParaRPr lang="de-AT" sz="1800" kern="1200" dirty="0"/>
        </a:p>
      </dsp:txBody>
      <dsp:txXfrm>
        <a:off x="3096574" y="3104047"/>
        <a:ext cx="2205280" cy="1369255"/>
      </dsp:txXfrm>
    </dsp:sp>
    <dsp:sp modelId="{C1ECFC0A-D4ED-41C6-A06C-2CD7A246329E}">
      <dsp:nvSpPr>
        <dsp:cNvPr id="0" name=""/>
        <dsp:cNvSpPr/>
      </dsp:nvSpPr>
      <dsp:spPr>
        <a:xfrm>
          <a:off x="5598953" y="2819674"/>
          <a:ext cx="2290480" cy="1454455"/>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CC68020-B786-46FF-AD5D-65696BB29E16}">
      <dsp:nvSpPr>
        <dsp:cNvPr id="0" name=""/>
        <dsp:cNvSpPr/>
      </dsp:nvSpPr>
      <dsp:spPr>
        <a:xfrm>
          <a:off x="5853451" y="3061447"/>
          <a:ext cx="2290480" cy="1454455"/>
        </a:xfrm>
        <a:prstGeom prst="roundRect">
          <a:avLst>
            <a:gd name="adj" fmla="val 10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AT" sz="1800" kern="1200" dirty="0" err="1"/>
            <a:t>ItemsPanelTemplate</a:t>
          </a:r>
          <a:endParaRPr lang="de-AT" sz="1800" kern="1200" dirty="0"/>
        </a:p>
      </dsp:txBody>
      <dsp:txXfrm>
        <a:off x="5896051" y="3104047"/>
        <a:ext cx="2205280" cy="13692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B49B9B-0720-4161-8FFF-6EC9379F1819}" type="datetimeFigureOut">
              <a:rPr lang="de-DE" smtClean="0"/>
              <a:pPr/>
              <a:t>07.06.2016</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BAF6A-A91C-48EF-ACFA-4D7E428CB6BD}" type="slidenum">
              <a:rPr lang="de-AT" smtClean="0"/>
              <a:pPr/>
              <a:t>‹#›</a:t>
            </a:fld>
            <a:endParaRPr lang="de-AT"/>
          </a:p>
        </p:txBody>
      </p:sp>
    </p:spTree>
    <p:extLst>
      <p:ext uri="{BB962C8B-B14F-4D97-AF65-F5344CB8AC3E}">
        <p14:creationId xmlns:p14="http://schemas.microsoft.com/office/powerpoint/2010/main" val="242413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a:t>Contact</a:t>
            </a:r>
          </a:p>
        </p:txBody>
      </p:sp>
      <p:sp>
        <p:nvSpPr>
          <p:cNvPr id="31" name="Rectangle 30"/>
          <p:cNvSpPr/>
          <p:nvPr/>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p:nvPicPr>
        <p:blipFill rotWithShape="1">
          <a:blip r:embed="rId2" cstate="print"/>
          <a:srcRect r="83641"/>
          <a:stretch/>
        </p:blipFill>
        <p:spPr>
          <a:xfrm>
            <a:off x="7057095" y="4347777"/>
            <a:ext cx="859487" cy="859487"/>
          </a:xfrm>
          <a:prstGeom prst="rect">
            <a:avLst/>
          </a:prstGeom>
        </p:spPr>
      </p:pic>
      <p:sp>
        <p:nvSpPr>
          <p:cNvPr id="32" name="Textfeld 12"/>
          <p:cNvSpPr txBox="1"/>
          <p:nvPr/>
        </p:nvSpPr>
        <p:spPr>
          <a:xfrm>
            <a:off x="8016214" y="4833071"/>
            <a:ext cx="1538691" cy="338554"/>
          </a:xfrm>
          <a:prstGeom prst="rect">
            <a:avLst/>
          </a:prstGeom>
          <a:noFill/>
        </p:spPr>
        <p:txBody>
          <a:bodyPr wrap="none" rtlCol="0">
            <a:spAutoFit/>
          </a:bodyPr>
          <a:lstStyle/>
          <a:p>
            <a:r>
              <a:rPr lang="en-US" sz="1600" b="1" noProof="0" dirty="0">
                <a:solidFill>
                  <a:schemeClr val="accent1"/>
                </a:solidFill>
              </a:rPr>
              <a:t>Saves the day.</a:t>
            </a:r>
          </a:p>
        </p:txBody>
      </p:sp>
      <p:pic>
        <p:nvPicPr>
          <p:cNvPr id="33" name="Grafik 3" descr="timecockpit_horizontal_rgb.png"/>
          <p:cNvPicPr>
            <a:picLocks noChangeAspect="1"/>
          </p:cNvPicPr>
          <p:nvPr/>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12745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Tree>
    <p:extLst>
      <p:ext uri="{BB962C8B-B14F-4D97-AF65-F5344CB8AC3E}">
        <p14:creationId xmlns:p14="http://schemas.microsoft.com/office/powerpoint/2010/main" val="1605740231"/>
      </p:ext>
    </p:extLst>
  </p:cSld>
  <p:clrMapOvr>
    <a:masterClrMapping/>
  </p:clrMapOvr>
  <p:transition spd="slow">
    <p:push dir="u"/>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03613"/>
            <a:ext cx="7104789" cy="562931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24759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60648"/>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623392" y="6014653"/>
            <a:ext cx="7104789"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p:nvSpPr>
        <p:spPr>
          <a:xfrm>
            <a:off x="505413" y="5382931"/>
            <a:ext cx="1435008" cy="666786"/>
          </a:xfrm>
          <a:prstGeom prst="rect">
            <a:avLst/>
          </a:prstGeom>
          <a:noFill/>
        </p:spPr>
        <p:txBody>
          <a:bodyPr wrap="none" rtlCol="0">
            <a:spAutoFit/>
          </a:bodyPr>
          <a:lstStyle/>
          <a:p>
            <a:r>
              <a:rPr lang="de-AT" sz="3733" kern="1200" dirty="0">
                <a:solidFill>
                  <a:schemeClr val="tx1"/>
                </a:solidFill>
                <a:latin typeface="Segoe UI Semilight" panose="020B0402040204020203" pitchFamily="34" charset="0"/>
                <a:ea typeface="+mj-ea"/>
                <a:cs typeface="Segoe UI Semilight" panose="020B0402040204020203" pitchFamily="34" charset="0"/>
              </a:rPr>
              <a:t>Demo</a:t>
            </a:r>
            <a:endParaRPr lang="en-US" sz="3733" kern="1200" dirty="0">
              <a:solidFill>
                <a:schemeClr val="tx1"/>
              </a:solidFill>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3640060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244430698"/>
      </p:ext>
    </p:extLst>
  </p:cSld>
  <p:clrMapOvr>
    <a:masterClrMapping/>
  </p:clrMapOvr>
  <p:transition spd="slow">
    <p:push/>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a:latin typeface="Segoe UI Semilight" panose="020B0402040204020203" pitchFamily="34" charset="0"/>
                <a:ea typeface="ＭＳ Ｐゴシック" charset="0"/>
                <a:cs typeface="Segoe UI Semilight" panose="020B0402040204020203" pitchFamily="34" charset="0"/>
              </a:rPr>
              <a:t>Knowledge</a:t>
            </a:r>
            <a:r>
              <a:rPr lang="de-AT" sz="24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a:latin typeface="Segoe UI Semilight" panose="020B0402040204020203" pitchFamily="34" charset="0"/>
                <a:ea typeface="ＭＳ Ｐゴシック" charset="0"/>
                <a:cs typeface="Segoe UI Semilight" panose="020B0402040204020203" pitchFamily="34" charset="0"/>
              </a:rPr>
              <a:t>Tracker</a:t>
            </a:r>
            <a:r>
              <a:rPr lang="de-AT" sz="24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519596017"/>
      </p:ext>
    </p:extLst>
  </p:cSld>
  <p:clrMapOvr>
    <a:masterClrMapping/>
  </p:clrMapOvr>
  <p:transition spd="slow">
    <p:push/>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42489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892829"/>
            <a:ext cx="10688240" cy="4965171"/>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541150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477783798"/>
      </p:ext>
    </p:extLst>
  </p:cSld>
  <p:clrMapOvr>
    <a:masterClrMapping/>
  </p:clrMapOvr>
  <p:transition spd="slow">
    <p:push/>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615559"/>
      </p:ext>
    </p:extLst>
  </p:cSld>
  <p:clrMapOvr>
    <a:masterClrMapping/>
  </p:clrMapOvr>
  <p:transition spd="slow">
    <p:push/>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478069"/>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892829"/>
            <a:ext cx="10688240" cy="4965171"/>
          </a:xfrm>
          <a:prstGeom prst="rect">
            <a:avLst/>
          </a:prstGeom>
        </p:spPr>
        <p:txBody>
          <a:bodyPr lIns="0" tIns="0" rIns="0" bIns="0"/>
          <a:lstStyle>
            <a:lvl1pPr marL="8466" indent="347125">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p:txBody>
      </p:sp>
    </p:spTree>
    <p:extLst>
      <p:ext uri="{BB962C8B-B14F-4D97-AF65-F5344CB8AC3E}">
        <p14:creationId xmlns:p14="http://schemas.microsoft.com/office/powerpoint/2010/main" val="16853318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en-US"/>
              <a:t>Click icon to add picture</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en-US"/>
              <a:t>Click icon to add picture</a:t>
            </a:r>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en-US"/>
              <a:t>Click icon to add picture</a:t>
            </a:r>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en-US"/>
              <a:t>Click icon to add picture</a:t>
            </a:r>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Tree>
    <p:extLst>
      <p:ext uri="{BB962C8B-B14F-4D97-AF65-F5344CB8AC3E}">
        <p14:creationId xmlns:p14="http://schemas.microsoft.com/office/powerpoint/2010/main" val="192594474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en-US"/>
              <a:t>Click icon to add picture</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en-US"/>
              <a:t>Click icon to add picture</a:t>
            </a:r>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en-US"/>
              <a:t>Click icon to add picture</a:t>
            </a:r>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en-US"/>
              <a:t>Click icon to add picture</a:t>
            </a:r>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Tree>
    <p:extLst>
      <p:ext uri="{BB962C8B-B14F-4D97-AF65-F5344CB8AC3E}">
        <p14:creationId xmlns:p14="http://schemas.microsoft.com/office/powerpoint/2010/main" val="752859294"/>
      </p:ext>
    </p:extLst>
  </p:cSld>
  <p:clrMapOvr>
    <a:masterClrMapping/>
  </p:clrMapOvr>
  <p:transition spd="slow">
    <p:push/>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56382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89660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hf hdr="0"/>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file:///P:\EntwicklerPress_XAMLundWPF\Kap_03\Abbildung%20Kapitel%2003_13.tif" TargetMode="External"/><Relationship Id="rId2" Type="http://schemas.openxmlformats.org/officeDocument/2006/relationships/image" Target="../media/image10.tif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file:///P:\EntwicklerPress_XAMLundWPF\Kap_03\Abbildung%20Kapitel%2003_20.tif" TargetMode="External"/><Relationship Id="rId2" Type="http://schemas.openxmlformats.org/officeDocument/2006/relationships/image" Target="../media/image11.tif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file:///P:\EntwicklerPress_XAMLundWPF\Kap_03\Abbildung%20Kapitel%2003_24.tif" TargetMode="External"/><Relationship Id="rId2" Type="http://schemas.openxmlformats.org/officeDocument/2006/relationships/image" Target="../media/image12.tiff"/><Relationship Id="rId1" Type="http://schemas.openxmlformats.org/officeDocument/2006/relationships/slideLayout" Target="../slideLayouts/slideLayout4.xml"/><Relationship Id="rId5" Type="http://schemas.openxmlformats.org/officeDocument/2006/relationships/image" Target="file:///P:\EntwicklerPress_XAMLundWPF\Kap_03\Abbildung%20Kapitel%2003_25.tif" TargetMode="External"/><Relationship Id="rId4" Type="http://schemas.openxmlformats.org/officeDocument/2006/relationships/image" Target="../media/image13.tiff"/></Relationships>
</file>

<file path=ppt/slides/_rels/slide24.xml.rels><?xml version="1.0" encoding="UTF-8" standalone="yes"?>
<Relationships xmlns="http://schemas.openxmlformats.org/package/2006/relationships"><Relationship Id="rId3" Type="http://schemas.openxmlformats.org/officeDocument/2006/relationships/image" Target="file:///P:\EntwicklerPress_XAMLundWPF\Kap_03\Abbildung%20Kapitel%2003_26.tif" TargetMode="External"/><Relationship Id="rId2" Type="http://schemas.openxmlformats.org/officeDocument/2006/relationships/image" Target="../media/image14.tif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file:///P:\EntwicklerPress_XAMLundWPF\Kap_03\Abbildung%20Kapitel%2003_27.tif" TargetMode="External"/><Relationship Id="rId2" Type="http://schemas.openxmlformats.org/officeDocument/2006/relationships/image" Target="../media/image15.tif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file:///P:\EntwicklerPress_XAMLundWPF\Kap_03\Abbildung%20Kapitel%2003_32b.tif" TargetMode="External"/><Relationship Id="rId2" Type="http://schemas.openxmlformats.org/officeDocument/2006/relationships/image" Target="../media/image17.tif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file:///P:\EntwicklerPress_XAMLundWPF\Kap_03\Abbildung%20Kapitel%2003_37b.tif" TargetMode="External"/><Relationship Id="rId2" Type="http://schemas.openxmlformats.org/officeDocument/2006/relationships/image" Target="../media/image18.tif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file:///P:\EntwicklerPress_XAMLundWPF\Kap_03\Abbildung%20Kapitel%2003_03.tif" TargetMode="External"/><Relationship Id="rId2" Type="http://schemas.openxmlformats.org/officeDocument/2006/relationships/image" Target="../media/image4.tif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file:///P:\EntwicklerPress_XAMLundWPF\Kap_03\Abbildung%20Kapitel%2003_04.tif" TargetMode="External"/><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Windows </a:t>
            </a:r>
            <a:r>
              <a:rPr lang="de-AT" dirty="0" err="1"/>
              <a:t>Presentation</a:t>
            </a:r>
            <a:r>
              <a:rPr lang="de-AT" dirty="0"/>
              <a:t> </a:t>
            </a:r>
            <a:r>
              <a:rPr lang="de-AT" dirty="0" err="1"/>
              <a:t>Foundation</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WPF</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Einleitung</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87239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Visual</a:t>
            </a:r>
          </a:p>
        </p:txBody>
      </p:sp>
      <p:sp>
        <p:nvSpPr>
          <p:cNvPr id="3" name="Inhaltsplatzhalter 2"/>
          <p:cNvSpPr>
            <a:spLocks noGrp="1"/>
          </p:cNvSpPr>
          <p:nvPr>
            <p:ph sz="quarter" idx="12"/>
          </p:nvPr>
        </p:nvSpPr>
        <p:spPr/>
        <p:txBody>
          <a:bodyPr/>
          <a:lstStyle/>
          <a:p>
            <a:r>
              <a:rPr lang="de-DE" dirty="0"/>
              <a:t>Unterstützung für das Rendering von Controls</a:t>
            </a:r>
          </a:p>
          <a:p>
            <a:r>
              <a:rPr lang="de-DE" dirty="0"/>
              <a:t>Keine Unterstützung für weiterführende Konzepte wie Event Handling, Layout, Styles- und Templates und Data Binding</a:t>
            </a:r>
          </a:p>
          <a:p>
            <a:r>
              <a:rPr lang="de-DE" dirty="0"/>
              <a:t>Kann bis zu einem gewissen Grad mit dem </a:t>
            </a:r>
            <a:r>
              <a:rPr lang="de-DE" i="1" dirty="0" err="1"/>
              <a:t>Window</a:t>
            </a:r>
            <a:r>
              <a:rPr lang="de-DE" i="1" dirty="0"/>
              <a:t> Handle</a:t>
            </a:r>
            <a:r>
              <a:rPr lang="de-DE" dirty="0"/>
              <a:t> (HWND) in Win32 verglichen werden </a:t>
            </a:r>
            <a:endParaRPr lang="de-AT" dirty="0"/>
          </a:p>
        </p:txBody>
      </p:sp>
    </p:spTree>
    <p:extLst>
      <p:ext uri="{BB962C8B-B14F-4D97-AF65-F5344CB8AC3E}">
        <p14:creationId xmlns:p14="http://schemas.microsoft.com/office/powerpoint/2010/main" val="2120044028"/>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800" dirty="0" err="1"/>
              <a:t>UIElement</a:t>
            </a:r>
            <a:r>
              <a:rPr lang="de-AT" sz="4800" dirty="0"/>
              <a:t> und </a:t>
            </a:r>
            <a:r>
              <a:rPr lang="de-AT" sz="4800" dirty="0" err="1"/>
              <a:t>FrameworkElement</a:t>
            </a:r>
            <a:endParaRPr lang="de-AT" sz="4800" dirty="0"/>
          </a:p>
        </p:txBody>
      </p:sp>
      <p:pic>
        <p:nvPicPr>
          <p:cNvPr id="6" name="Inhaltsplatzhalter 5" descr="Abbildung Kapitel 03_06.tif"/>
          <p:cNvPicPr>
            <a:picLocks noGrp="1" noChangeAspect="1"/>
          </p:cNvPicPr>
          <p:nvPr>
            <p:ph sz="quarter" idx="12"/>
          </p:nvPr>
        </p:nvPicPr>
        <p:blipFill>
          <a:blip r:embed="rId2"/>
          <a:stretch>
            <a:fillRect/>
          </a:stretch>
        </p:blipFill>
        <p:spPr>
          <a:xfrm>
            <a:off x="1415480" y="2060848"/>
            <a:ext cx="5923666" cy="1512168"/>
          </a:xfrm>
          <a:prstGeom prst="rect">
            <a:avLst/>
          </a:prstGeom>
        </p:spPr>
      </p:pic>
    </p:spTree>
    <p:extLst>
      <p:ext uri="{BB962C8B-B14F-4D97-AF65-F5344CB8AC3E}">
        <p14:creationId xmlns:p14="http://schemas.microsoft.com/office/powerpoint/2010/main" val="264209401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000" dirty="0" err="1"/>
              <a:t>ContentElement</a:t>
            </a:r>
            <a:r>
              <a:rPr lang="de-AT" sz="4000" dirty="0"/>
              <a:t> und </a:t>
            </a:r>
            <a:r>
              <a:rPr lang="de-AT" sz="4000" dirty="0" err="1"/>
              <a:t>FrameworkContentElement</a:t>
            </a:r>
            <a:endParaRPr lang="de-AT" sz="4000" dirty="0"/>
          </a:p>
        </p:txBody>
      </p:sp>
      <p:pic>
        <p:nvPicPr>
          <p:cNvPr id="7" name="Inhaltsplatzhalter 6" descr="Abbildung Kapitel 03_08.tif"/>
          <p:cNvPicPr>
            <a:picLocks noGrp="1" noChangeAspect="1"/>
          </p:cNvPicPr>
          <p:nvPr>
            <p:ph sz="quarter" idx="4294967295"/>
          </p:nvPr>
        </p:nvPicPr>
        <p:blipFill>
          <a:blip r:embed="rId2"/>
          <a:stretch>
            <a:fillRect/>
          </a:stretch>
        </p:blipFill>
        <p:spPr>
          <a:xfrm>
            <a:off x="1415480" y="1556792"/>
            <a:ext cx="6192688" cy="4441438"/>
          </a:xfrm>
          <a:prstGeom prst="rect">
            <a:avLst/>
          </a:prstGeom>
        </p:spPr>
      </p:pic>
    </p:spTree>
    <p:extLst>
      <p:ext uri="{BB962C8B-B14F-4D97-AF65-F5344CB8AC3E}">
        <p14:creationId xmlns:p14="http://schemas.microsoft.com/office/powerpoint/2010/main" val="37142395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bgerundetes Rechteck 5"/>
          <p:cNvSpPr/>
          <p:nvPr/>
        </p:nvSpPr>
        <p:spPr>
          <a:xfrm>
            <a:off x="1572036" y="1733604"/>
            <a:ext cx="1785950" cy="50006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pPr algn="ctr"/>
            <a:r>
              <a:rPr lang="de-AT" kern="0" dirty="0" err="1">
                <a:solidFill>
                  <a:srgbClr val="01225F"/>
                </a:solidFill>
                <a:latin typeface="+mj-lt"/>
                <a:cs typeface="Courier New" pitchFamily="49" charset="0"/>
              </a:rPr>
              <a:t>Window</a:t>
            </a:r>
            <a:endParaRPr lang="de-AT" kern="0" dirty="0">
              <a:solidFill>
                <a:srgbClr val="01225F"/>
              </a:solidFill>
              <a:latin typeface="+mj-lt"/>
              <a:cs typeface="Courier New" pitchFamily="49" charset="0"/>
            </a:endParaRPr>
          </a:p>
        </p:txBody>
      </p:sp>
      <p:cxnSp>
        <p:nvCxnSpPr>
          <p:cNvPr id="8" name="Gerade Verbindung 7"/>
          <p:cNvCxnSpPr/>
          <p:nvPr/>
        </p:nvCxnSpPr>
        <p:spPr>
          <a:xfrm rot="5400000">
            <a:off x="1750631" y="2412265"/>
            <a:ext cx="357190"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Gerade Verbindung 8"/>
          <p:cNvCxnSpPr/>
          <p:nvPr/>
        </p:nvCxnSpPr>
        <p:spPr>
          <a:xfrm rot="10800000">
            <a:off x="1929226" y="2590860"/>
            <a:ext cx="428628"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12" name="Abgerundetes Rechteck 11"/>
          <p:cNvSpPr/>
          <p:nvPr/>
        </p:nvSpPr>
        <p:spPr>
          <a:xfrm>
            <a:off x="2357854" y="2376546"/>
            <a:ext cx="1785950" cy="50006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pPr algn="ctr"/>
            <a:r>
              <a:rPr lang="de-AT" kern="0" dirty="0" err="1">
                <a:solidFill>
                  <a:srgbClr val="01225F"/>
                </a:solidFill>
                <a:latin typeface="+mj-lt"/>
                <a:cs typeface="Courier New" pitchFamily="49" charset="0"/>
              </a:rPr>
              <a:t>StackPanel</a:t>
            </a:r>
            <a:endParaRPr lang="de-AT" kern="0" dirty="0">
              <a:solidFill>
                <a:srgbClr val="01225F"/>
              </a:solidFill>
              <a:latin typeface="+mj-lt"/>
              <a:cs typeface="Courier New" pitchFamily="49" charset="0"/>
            </a:endParaRPr>
          </a:p>
        </p:txBody>
      </p:sp>
      <p:sp>
        <p:nvSpPr>
          <p:cNvPr id="13" name="Abgerundetes Rechteck 12"/>
          <p:cNvSpPr/>
          <p:nvPr/>
        </p:nvSpPr>
        <p:spPr>
          <a:xfrm>
            <a:off x="3143672" y="3019488"/>
            <a:ext cx="1785950" cy="50006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pPr algn="ctr"/>
            <a:r>
              <a:rPr lang="de-AT" kern="0" dirty="0">
                <a:solidFill>
                  <a:srgbClr val="01225F"/>
                </a:solidFill>
                <a:latin typeface="+mj-lt"/>
                <a:cs typeface="Courier New" pitchFamily="49" charset="0"/>
              </a:rPr>
              <a:t>TextBlock</a:t>
            </a:r>
          </a:p>
        </p:txBody>
      </p:sp>
      <p:cxnSp>
        <p:nvCxnSpPr>
          <p:cNvPr id="14" name="Gerade Verbindung 13"/>
          <p:cNvCxnSpPr/>
          <p:nvPr/>
        </p:nvCxnSpPr>
        <p:spPr>
          <a:xfrm rot="5400000">
            <a:off x="2215772" y="3376678"/>
            <a:ext cx="999338" cy="794"/>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5" name="Gerade Verbindung 14"/>
          <p:cNvCxnSpPr/>
          <p:nvPr/>
        </p:nvCxnSpPr>
        <p:spPr>
          <a:xfrm rot="10800000">
            <a:off x="2715044" y="3233802"/>
            <a:ext cx="428628"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16" name="Abgerundetes Rechteck 15"/>
          <p:cNvSpPr/>
          <p:nvPr/>
        </p:nvSpPr>
        <p:spPr>
          <a:xfrm>
            <a:off x="3143672" y="3662430"/>
            <a:ext cx="1785950" cy="50006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pPr algn="ctr"/>
            <a:r>
              <a:rPr lang="de-AT" kern="0" dirty="0">
                <a:solidFill>
                  <a:srgbClr val="01225F"/>
                </a:solidFill>
                <a:latin typeface="+mj-lt"/>
                <a:cs typeface="Courier New" pitchFamily="49" charset="0"/>
              </a:rPr>
              <a:t>TextBox</a:t>
            </a:r>
          </a:p>
        </p:txBody>
      </p:sp>
      <p:cxnSp>
        <p:nvCxnSpPr>
          <p:cNvPr id="18" name="Gerade Verbindung 17"/>
          <p:cNvCxnSpPr/>
          <p:nvPr/>
        </p:nvCxnSpPr>
        <p:spPr>
          <a:xfrm rot="10800000">
            <a:off x="2715044" y="3876744"/>
            <a:ext cx="428628"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20" name="Titel 19"/>
          <p:cNvSpPr>
            <a:spLocks noGrp="1"/>
          </p:cNvSpPr>
          <p:nvPr>
            <p:ph type="title"/>
          </p:nvPr>
        </p:nvSpPr>
        <p:spPr/>
        <p:txBody>
          <a:bodyPr/>
          <a:lstStyle/>
          <a:p>
            <a:r>
              <a:rPr lang="de-AT" dirty="0" err="1"/>
              <a:t>Elementebaum</a:t>
            </a:r>
            <a:r>
              <a:rPr lang="de-AT" dirty="0"/>
              <a:t> in WPF</a:t>
            </a:r>
          </a:p>
        </p:txBody>
      </p:sp>
      <p:sp>
        <p:nvSpPr>
          <p:cNvPr id="17" name="Abgerundetes Rechteck 16"/>
          <p:cNvSpPr/>
          <p:nvPr/>
        </p:nvSpPr>
        <p:spPr>
          <a:xfrm>
            <a:off x="1529096" y="4581128"/>
            <a:ext cx="6643734" cy="1651004"/>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&lt;Window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StackPanel</a:t>
            </a:r>
            <a:r>
              <a:rPr lang="en-US" sz="1400" kern="0" dirty="0">
                <a:solidFill>
                  <a:srgbClr val="01225F"/>
                </a:solidFill>
                <a:latin typeface="Courier New" pitchFamily="49" charset="0"/>
                <a:cs typeface="Courier New" pitchFamily="49" charset="0"/>
              </a:rPr>
              <a:t> x:Name="</a:t>
            </a:r>
            <a:r>
              <a:rPr lang="en-US" sz="1400" kern="0" dirty="0" err="1">
                <a:solidFill>
                  <a:srgbClr val="01225F"/>
                </a:solidFill>
                <a:latin typeface="Courier New" pitchFamily="49" charset="0"/>
                <a:cs typeface="Courier New" pitchFamily="49" charset="0"/>
              </a:rPr>
              <a:t>MyStackPanel</a:t>
            </a:r>
            <a:r>
              <a:rPr lang="en-US" sz="1400" kern="0" dirty="0">
                <a:solidFill>
                  <a:srgbClr val="01225F"/>
                </a:solidFill>
                <a:latin typeface="Courier New" pitchFamily="49" charset="0"/>
                <a:cs typeface="Courier New" pitchFamily="49" charset="0"/>
              </a:rPr>
              <a:t>" Margin="10"&gt;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TextBlock</a:t>
            </a:r>
            <a:r>
              <a:rPr lang="en-US" sz="1400" kern="0" dirty="0">
                <a:solidFill>
                  <a:srgbClr val="01225F"/>
                </a:solidFill>
                <a:latin typeface="Courier New" pitchFamily="49" charset="0"/>
                <a:cs typeface="Courier New" pitchFamily="49" charset="0"/>
              </a:rPr>
              <a:t> x:Name="</a:t>
            </a:r>
            <a:r>
              <a:rPr lang="en-US" sz="1400" kern="0" dirty="0" err="1">
                <a:solidFill>
                  <a:srgbClr val="01225F"/>
                </a:solidFill>
                <a:latin typeface="Courier New" pitchFamily="49" charset="0"/>
                <a:cs typeface="Courier New" pitchFamily="49" charset="0"/>
              </a:rPr>
              <a:t>MyTextBlock</a:t>
            </a:r>
            <a:r>
              <a:rPr lang="en-US" sz="1400" kern="0" dirty="0">
                <a:solidFill>
                  <a:srgbClr val="01225F"/>
                </a:solidFill>
                <a:latin typeface="Courier New" pitchFamily="49" charset="0"/>
                <a:cs typeface="Courier New" pitchFamily="49" charset="0"/>
              </a:rPr>
              <a:t>" Text="My </a:t>
            </a:r>
            <a:r>
              <a:rPr lang="en-US" sz="1400" kern="0" dirty="0" err="1">
                <a:solidFill>
                  <a:srgbClr val="01225F"/>
                </a:solidFill>
                <a:latin typeface="Courier New" pitchFamily="49" charset="0"/>
                <a:cs typeface="Courier New" pitchFamily="49" charset="0"/>
              </a:rPr>
              <a:t>TextBlock</a:t>
            </a:r>
            <a:r>
              <a:rPr lang="en-US" sz="1400" kern="0" dirty="0">
                <a:solidFill>
                  <a:srgbClr val="01225F"/>
                </a:solidFill>
                <a:latin typeface="Courier New" pitchFamily="49" charset="0"/>
                <a:cs typeface="Courier New" pitchFamily="49" charset="0"/>
              </a:rPr>
              <a:t>"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TextBox</a:t>
            </a:r>
            <a:r>
              <a:rPr lang="en-US" sz="1400" kern="0" dirty="0">
                <a:solidFill>
                  <a:srgbClr val="01225F"/>
                </a:solidFill>
                <a:latin typeface="Courier New" pitchFamily="49" charset="0"/>
                <a:cs typeface="Courier New" pitchFamily="49" charset="0"/>
              </a:rPr>
              <a:t> x:Name="</a:t>
            </a:r>
            <a:r>
              <a:rPr lang="en-US" sz="1400" kern="0" dirty="0" err="1">
                <a:solidFill>
                  <a:srgbClr val="01225F"/>
                </a:solidFill>
                <a:latin typeface="Courier New" pitchFamily="49" charset="0"/>
                <a:cs typeface="Courier New" pitchFamily="49" charset="0"/>
              </a:rPr>
              <a:t>MyTextBox</a:t>
            </a:r>
            <a:r>
              <a:rPr lang="en-US" sz="1400" kern="0" dirty="0">
                <a:solidFill>
                  <a:srgbClr val="01225F"/>
                </a:solidFill>
                <a:latin typeface="Courier New" pitchFamily="49" charset="0"/>
                <a:cs typeface="Courier New" pitchFamily="49" charset="0"/>
              </a:rPr>
              <a:t>" Text="My </a:t>
            </a:r>
            <a:r>
              <a:rPr lang="en-US" sz="1400" kern="0" dirty="0" err="1">
                <a:solidFill>
                  <a:srgbClr val="01225F"/>
                </a:solidFill>
                <a:latin typeface="Courier New" pitchFamily="49" charset="0"/>
                <a:cs typeface="Courier New" pitchFamily="49" charset="0"/>
              </a:rPr>
              <a:t>TextBox</a:t>
            </a:r>
            <a:r>
              <a:rPr lang="en-US" sz="1400" kern="0" dirty="0">
                <a:solidFill>
                  <a:srgbClr val="01225F"/>
                </a:solidFill>
                <a:latin typeface="Courier New" pitchFamily="49" charset="0"/>
                <a:cs typeface="Courier New" pitchFamily="49" charset="0"/>
              </a:rPr>
              <a:t>"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StackPanel</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&lt;/Window&gt;</a:t>
            </a:r>
          </a:p>
        </p:txBody>
      </p:sp>
    </p:spTree>
    <p:extLst>
      <p:ext uri="{BB962C8B-B14F-4D97-AF65-F5344CB8AC3E}">
        <p14:creationId xmlns:p14="http://schemas.microsoft.com/office/powerpoint/2010/main" val="183406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erade Verbindung 8"/>
          <p:cNvCxnSpPr/>
          <p:nvPr/>
        </p:nvCxnSpPr>
        <p:spPr>
          <a:xfrm rot="10800000">
            <a:off x="3345446" y="2662897"/>
            <a:ext cx="428628"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20" name="Titel 19"/>
          <p:cNvSpPr>
            <a:spLocks noGrp="1"/>
          </p:cNvSpPr>
          <p:nvPr>
            <p:ph type="title"/>
          </p:nvPr>
        </p:nvSpPr>
        <p:spPr/>
        <p:txBody>
          <a:bodyPr/>
          <a:lstStyle/>
          <a:p>
            <a:r>
              <a:rPr lang="de-AT" sz="6600" dirty="0"/>
              <a:t>Logischer und visueller Baum</a:t>
            </a:r>
          </a:p>
        </p:txBody>
      </p:sp>
      <p:sp>
        <p:nvSpPr>
          <p:cNvPr id="22" name="Abgerundetes Rechteck 21"/>
          <p:cNvSpPr/>
          <p:nvPr/>
        </p:nvSpPr>
        <p:spPr>
          <a:xfrm>
            <a:off x="1559496" y="1591327"/>
            <a:ext cx="1785950" cy="5000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cene3d>
              <a:camera prst="orthographicFront"/>
              <a:lightRig rig="threePt" dir="t"/>
            </a:scene3d>
            <a:sp3d/>
          </a:bodyPr>
          <a:lstStyle/>
          <a:p>
            <a:pPr algn="ctr"/>
            <a:r>
              <a:rPr lang="de-AT" sz="1200" kern="0" dirty="0" err="1">
                <a:solidFill>
                  <a:srgbClr val="01225F"/>
                </a:solidFill>
                <a:latin typeface="+mj-lt"/>
                <a:cs typeface="Courier New" pitchFamily="49" charset="0"/>
              </a:rPr>
              <a:t>Border</a:t>
            </a:r>
            <a:endParaRPr lang="de-AT" sz="1200" kern="0" dirty="0">
              <a:solidFill>
                <a:srgbClr val="01225F"/>
              </a:solidFill>
              <a:latin typeface="+mj-lt"/>
              <a:cs typeface="Courier New" pitchFamily="49" charset="0"/>
            </a:endParaRPr>
          </a:p>
        </p:txBody>
      </p:sp>
      <p:cxnSp>
        <p:nvCxnSpPr>
          <p:cNvPr id="23" name="Gerade Verbindung 22"/>
          <p:cNvCxnSpPr/>
          <p:nvPr/>
        </p:nvCxnSpPr>
        <p:spPr>
          <a:xfrm rot="5400000">
            <a:off x="2310389" y="2269194"/>
            <a:ext cx="357190"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24" name="Abgerundetes Rechteck 23"/>
          <p:cNvSpPr/>
          <p:nvPr/>
        </p:nvSpPr>
        <p:spPr>
          <a:xfrm>
            <a:off x="1559496" y="2448583"/>
            <a:ext cx="1785950" cy="5000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cene3d>
              <a:camera prst="orthographicFront"/>
              <a:lightRig rig="threePt" dir="t"/>
            </a:scene3d>
            <a:sp3d/>
          </a:bodyPr>
          <a:lstStyle/>
          <a:p>
            <a:pPr algn="ctr"/>
            <a:r>
              <a:rPr lang="de-AT" sz="1200" kern="0" dirty="0" err="1">
                <a:solidFill>
                  <a:srgbClr val="01225F"/>
                </a:solidFill>
                <a:latin typeface="+mj-lt"/>
                <a:cs typeface="Courier New" pitchFamily="49" charset="0"/>
              </a:rPr>
              <a:t>AdornerDecorator</a:t>
            </a:r>
            <a:endParaRPr lang="de-AT" sz="1200" kern="0" dirty="0">
              <a:solidFill>
                <a:srgbClr val="01225F"/>
              </a:solidFill>
              <a:latin typeface="+mj-lt"/>
              <a:cs typeface="Courier New" pitchFamily="49" charset="0"/>
            </a:endParaRPr>
          </a:p>
        </p:txBody>
      </p:sp>
      <p:cxnSp>
        <p:nvCxnSpPr>
          <p:cNvPr id="25" name="Gerade Verbindung 24"/>
          <p:cNvCxnSpPr/>
          <p:nvPr/>
        </p:nvCxnSpPr>
        <p:spPr>
          <a:xfrm rot="5400000">
            <a:off x="2310389" y="3126450"/>
            <a:ext cx="357190"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26" name="Abgerundetes Rechteck 25"/>
          <p:cNvSpPr/>
          <p:nvPr/>
        </p:nvSpPr>
        <p:spPr>
          <a:xfrm>
            <a:off x="1559496" y="3305839"/>
            <a:ext cx="1785950" cy="5000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cene3d>
              <a:camera prst="orthographicFront"/>
              <a:lightRig rig="threePt" dir="t"/>
            </a:scene3d>
            <a:sp3d/>
          </a:bodyPr>
          <a:lstStyle/>
          <a:p>
            <a:pPr algn="ctr"/>
            <a:r>
              <a:rPr lang="de-AT" sz="1200" kern="0" dirty="0" err="1">
                <a:solidFill>
                  <a:srgbClr val="01225F"/>
                </a:solidFill>
                <a:latin typeface="+mj-lt"/>
                <a:cs typeface="Courier New" pitchFamily="49" charset="0"/>
              </a:rPr>
              <a:t>AdornerLayer</a:t>
            </a:r>
            <a:endParaRPr lang="de-AT" sz="1200" kern="0" dirty="0">
              <a:solidFill>
                <a:srgbClr val="01225F"/>
              </a:solidFill>
              <a:latin typeface="+mj-lt"/>
              <a:cs typeface="Courier New" pitchFamily="49" charset="0"/>
            </a:endParaRPr>
          </a:p>
        </p:txBody>
      </p:sp>
      <p:sp>
        <p:nvSpPr>
          <p:cNvPr id="27" name="Abgerundetes Rechteck 26"/>
          <p:cNvSpPr/>
          <p:nvPr/>
        </p:nvSpPr>
        <p:spPr>
          <a:xfrm>
            <a:off x="3774074" y="2448583"/>
            <a:ext cx="1785950" cy="5000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scene3d>
              <a:camera prst="orthographicFront"/>
              <a:lightRig rig="threePt" dir="t"/>
            </a:scene3d>
            <a:sp3d/>
          </a:bodyPr>
          <a:lstStyle/>
          <a:p>
            <a:pPr algn="ctr"/>
            <a:r>
              <a:rPr lang="de-AT" sz="1200" kern="0" dirty="0" err="1">
                <a:solidFill>
                  <a:srgbClr val="01225F"/>
                </a:solidFill>
                <a:latin typeface="+mj-lt"/>
                <a:cs typeface="Courier New" pitchFamily="49" charset="0"/>
              </a:rPr>
              <a:t>ContentPresenter</a:t>
            </a:r>
            <a:endParaRPr lang="de-AT" sz="1200" kern="0" dirty="0">
              <a:solidFill>
                <a:srgbClr val="01225F"/>
              </a:solidFill>
              <a:latin typeface="+mj-lt"/>
              <a:cs typeface="Courier New" pitchFamily="49" charset="0"/>
            </a:endParaRPr>
          </a:p>
        </p:txBody>
      </p:sp>
      <p:cxnSp>
        <p:nvCxnSpPr>
          <p:cNvPr id="28" name="Gerade Verbindung 27"/>
          <p:cNvCxnSpPr/>
          <p:nvPr/>
        </p:nvCxnSpPr>
        <p:spPr>
          <a:xfrm rot="5400000">
            <a:off x="3953463" y="3126450"/>
            <a:ext cx="357190"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31" name="Gerade Verbindung 30"/>
          <p:cNvCxnSpPr/>
          <p:nvPr/>
        </p:nvCxnSpPr>
        <p:spPr>
          <a:xfrm rot="10800000">
            <a:off x="6417280" y="4163095"/>
            <a:ext cx="428628"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32" name="Abgerundetes Rechteck 31"/>
          <p:cNvSpPr/>
          <p:nvPr/>
        </p:nvSpPr>
        <p:spPr>
          <a:xfrm>
            <a:off x="6845908" y="3948781"/>
            <a:ext cx="1785950" cy="5000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threePt" dir="t"/>
            </a:scene3d>
            <a:sp3d/>
          </a:bodyPr>
          <a:lstStyle/>
          <a:p>
            <a:pPr algn="ctr"/>
            <a:r>
              <a:rPr lang="de-AT" sz="1600" kern="0" dirty="0">
                <a:solidFill>
                  <a:srgbClr val="01225F"/>
                </a:solidFill>
                <a:latin typeface="+mj-lt"/>
                <a:cs typeface="Courier New" pitchFamily="49" charset="0"/>
              </a:rPr>
              <a:t>String</a:t>
            </a:r>
          </a:p>
        </p:txBody>
      </p:sp>
      <p:cxnSp>
        <p:nvCxnSpPr>
          <p:cNvPr id="33" name="Gerade Verbindung 32"/>
          <p:cNvCxnSpPr/>
          <p:nvPr/>
        </p:nvCxnSpPr>
        <p:spPr>
          <a:xfrm rot="10800000">
            <a:off x="6417280" y="4806037"/>
            <a:ext cx="428628"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34" name="Abgerundetes Rechteck 33"/>
          <p:cNvSpPr/>
          <p:nvPr/>
        </p:nvSpPr>
        <p:spPr>
          <a:xfrm>
            <a:off x="6845908" y="4591723"/>
            <a:ext cx="1785950" cy="5000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threePt" dir="t"/>
            </a:scene3d>
            <a:sp3d/>
          </a:bodyPr>
          <a:lstStyle/>
          <a:p>
            <a:pPr algn="ctr"/>
            <a:r>
              <a:rPr lang="de-AT" sz="1600" kern="0" dirty="0">
                <a:solidFill>
                  <a:srgbClr val="01225F"/>
                </a:solidFill>
                <a:latin typeface="+mj-lt"/>
                <a:cs typeface="Courier New" pitchFamily="49" charset="0"/>
              </a:rPr>
              <a:t>String</a:t>
            </a:r>
          </a:p>
        </p:txBody>
      </p:sp>
      <p:cxnSp>
        <p:nvCxnSpPr>
          <p:cNvPr id="35" name="Gerade Verbindung 34"/>
          <p:cNvCxnSpPr/>
          <p:nvPr/>
        </p:nvCxnSpPr>
        <p:spPr>
          <a:xfrm rot="5400000">
            <a:off x="5382223" y="5269590"/>
            <a:ext cx="357190"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37" name="Wolke 36"/>
          <p:cNvSpPr/>
          <p:nvPr/>
        </p:nvSpPr>
        <p:spPr>
          <a:xfrm>
            <a:off x="4274140" y="5377541"/>
            <a:ext cx="2643206" cy="1357322"/>
          </a:xfrm>
          <a:prstGeom prst="cloud">
            <a:avLst/>
          </a:prstGeom>
        </p:spPr>
        <p:style>
          <a:lnRef idx="1">
            <a:schemeClr val="accent1"/>
          </a:lnRef>
          <a:fillRef idx="2">
            <a:schemeClr val="accent1"/>
          </a:fillRef>
          <a:effectRef idx="1">
            <a:schemeClr val="accent1"/>
          </a:effectRef>
          <a:fontRef idx="minor">
            <a:schemeClr val="dk1"/>
          </a:fontRef>
        </p:style>
        <p:txBody>
          <a:bodyPr rtlCol="0" anchor="ctr">
            <a:scene3d>
              <a:camera prst="orthographicFront"/>
              <a:lightRig rig="threePt" dir="t"/>
            </a:scene3d>
            <a:sp3d/>
          </a:bodyPr>
          <a:lstStyle/>
          <a:p>
            <a:pPr algn="ctr"/>
            <a:r>
              <a:rPr lang="de-AT" sz="1200" kern="0" dirty="0">
                <a:solidFill>
                  <a:srgbClr val="01225F"/>
                </a:solidFill>
                <a:latin typeface="+mj-lt"/>
                <a:cs typeface="Courier New" pitchFamily="49" charset="0"/>
              </a:rPr>
              <a:t>... (</a:t>
            </a:r>
            <a:r>
              <a:rPr lang="de-AT" sz="1200" kern="0" dirty="0" err="1">
                <a:solidFill>
                  <a:srgbClr val="01225F"/>
                </a:solidFill>
                <a:latin typeface="+mj-lt"/>
                <a:cs typeface="Courier New" pitchFamily="49" charset="0"/>
              </a:rPr>
              <a:t>ScrollViewer</a:t>
            </a:r>
            <a:r>
              <a:rPr lang="de-AT" sz="1200" kern="0" dirty="0">
                <a:solidFill>
                  <a:srgbClr val="01225F"/>
                </a:solidFill>
                <a:latin typeface="+mj-lt"/>
                <a:cs typeface="Courier New" pitchFamily="49" charset="0"/>
              </a:rPr>
              <a:t>, </a:t>
            </a:r>
            <a:r>
              <a:rPr lang="de-AT" sz="1200" kern="0" dirty="0" err="1">
                <a:solidFill>
                  <a:srgbClr val="01225F"/>
                </a:solidFill>
                <a:latin typeface="+mj-lt"/>
                <a:cs typeface="Courier New" pitchFamily="49" charset="0"/>
              </a:rPr>
              <a:t>Grid</a:t>
            </a:r>
            <a:r>
              <a:rPr lang="de-AT" sz="1200" kern="0" dirty="0">
                <a:solidFill>
                  <a:srgbClr val="01225F"/>
                </a:solidFill>
                <a:latin typeface="+mj-lt"/>
                <a:cs typeface="Courier New" pitchFamily="49" charset="0"/>
              </a:rPr>
              <a:t>, </a:t>
            </a:r>
            <a:r>
              <a:rPr lang="de-AT" sz="1200" kern="0" dirty="0" err="1">
                <a:solidFill>
                  <a:srgbClr val="01225F"/>
                </a:solidFill>
                <a:latin typeface="+mj-lt"/>
                <a:cs typeface="Courier New" pitchFamily="49" charset="0"/>
              </a:rPr>
              <a:t>Rectangle</a:t>
            </a:r>
            <a:r>
              <a:rPr lang="de-AT" sz="1200" kern="0" dirty="0">
                <a:solidFill>
                  <a:srgbClr val="01225F"/>
                </a:solidFill>
                <a:latin typeface="+mj-lt"/>
                <a:cs typeface="Courier New" pitchFamily="49" charset="0"/>
              </a:rPr>
              <a:t>, ScrollBar, etc.)</a:t>
            </a:r>
          </a:p>
        </p:txBody>
      </p:sp>
      <p:sp>
        <p:nvSpPr>
          <p:cNvPr id="38" name="Abgerundetes Rechteck 37"/>
          <p:cNvSpPr/>
          <p:nvPr/>
        </p:nvSpPr>
        <p:spPr>
          <a:xfrm>
            <a:off x="3845512" y="3305839"/>
            <a:ext cx="1785950" cy="50006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pPr algn="ctr"/>
            <a:r>
              <a:rPr lang="de-AT" kern="0" dirty="0" err="1">
                <a:solidFill>
                  <a:srgbClr val="01225F"/>
                </a:solidFill>
                <a:latin typeface="+mj-lt"/>
                <a:cs typeface="Courier New" pitchFamily="49" charset="0"/>
              </a:rPr>
              <a:t>StackPanel</a:t>
            </a:r>
            <a:endParaRPr lang="de-AT" kern="0" dirty="0">
              <a:solidFill>
                <a:srgbClr val="01225F"/>
              </a:solidFill>
              <a:latin typeface="+mj-lt"/>
              <a:cs typeface="Courier New" pitchFamily="49" charset="0"/>
            </a:endParaRPr>
          </a:p>
        </p:txBody>
      </p:sp>
      <p:sp>
        <p:nvSpPr>
          <p:cNvPr id="39" name="Abgerundetes Rechteck 38"/>
          <p:cNvSpPr/>
          <p:nvPr/>
        </p:nvSpPr>
        <p:spPr>
          <a:xfrm>
            <a:off x="4631330" y="3948781"/>
            <a:ext cx="1785950" cy="50006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pPr algn="ctr"/>
            <a:r>
              <a:rPr lang="de-AT" kern="0" dirty="0">
                <a:solidFill>
                  <a:srgbClr val="01225F"/>
                </a:solidFill>
                <a:latin typeface="+mj-lt"/>
                <a:cs typeface="Courier New" pitchFamily="49" charset="0"/>
              </a:rPr>
              <a:t>TextBlock</a:t>
            </a:r>
          </a:p>
        </p:txBody>
      </p:sp>
      <p:cxnSp>
        <p:nvCxnSpPr>
          <p:cNvPr id="40" name="Gerade Verbindung 39"/>
          <p:cNvCxnSpPr/>
          <p:nvPr/>
        </p:nvCxnSpPr>
        <p:spPr>
          <a:xfrm rot="5400000">
            <a:off x="3703430" y="4305971"/>
            <a:ext cx="999338" cy="794"/>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1" name="Gerade Verbindung 40"/>
          <p:cNvCxnSpPr/>
          <p:nvPr/>
        </p:nvCxnSpPr>
        <p:spPr>
          <a:xfrm rot="10800000">
            <a:off x="4202702" y="4163095"/>
            <a:ext cx="428628"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42" name="Abgerundetes Rechteck 41"/>
          <p:cNvSpPr/>
          <p:nvPr/>
        </p:nvSpPr>
        <p:spPr>
          <a:xfrm>
            <a:off x="4631330" y="4591723"/>
            <a:ext cx="1785950" cy="50006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pPr algn="ctr"/>
            <a:r>
              <a:rPr lang="de-AT" kern="0" dirty="0">
                <a:solidFill>
                  <a:srgbClr val="01225F"/>
                </a:solidFill>
                <a:latin typeface="+mj-lt"/>
                <a:cs typeface="Courier New" pitchFamily="49" charset="0"/>
              </a:rPr>
              <a:t>TextBox</a:t>
            </a:r>
          </a:p>
        </p:txBody>
      </p:sp>
      <p:cxnSp>
        <p:nvCxnSpPr>
          <p:cNvPr id="43" name="Gerade Verbindung 42"/>
          <p:cNvCxnSpPr/>
          <p:nvPr/>
        </p:nvCxnSpPr>
        <p:spPr>
          <a:xfrm rot="10800000">
            <a:off x="4202702" y="4806037"/>
            <a:ext cx="428628"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44" name="Abgerundetes Rechteck 43"/>
          <p:cNvSpPr/>
          <p:nvPr/>
        </p:nvSpPr>
        <p:spPr>
          <a:xfrm>
            <a:off x="3059694" y="2662897"/>
            <a:ext cx="1785950" cy="50006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pPr algn="ctr"/>
            <a:r>
              <a:rPr lang="de-AT" kern="0" dirty="0" err="1">
                <a:solidFill>
                  <a:srgbClr val="01225F"/>
                </a:solidFill>
                <a:latin typeface="+mj-lt"/>
                <a:cs typeface="Courier New" pitchFamily="49" charset="0"/>
              </a:rPr>
              <a:t>Window</a:t>
            </a:r>
            <a:endParaRPr lang="de-AT" kern="0" dirty="0">
              <a:solidFill>
                <a:srgbClr val="01225F"/>
              </a:solidFill>
              <a:latin typeface="+mj-lt"/>
              <a:cs typeface="Courier New" pitchFamily="49" charset="0"/>
            </a:endParaRPr>
          </a:p>
        </p:txBody>
      </p:sp>
      <p:cxnSp>
        <p:nvCxnSpPr>
          <p:cNvPr id="45" name="Gerade Verbindung 44"/>
          <p:cNvCxnSpPr/>
          <p:nvPr/>
        </p:nvCxnSpPr>
        <p:spPr>
          <a:xfrm rot="5400000">
            <a:off x="3238289" y="3341558"/>
            <a:ext cx="357190"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6" name="Gerade Verbindung 45"/>
          <p:cNvCxnSpPr/>
          <p:nvPr/>
        </p:nvCxnSpPr>
        <p:spPr>
          <a:xfrm rot="10800000">
            <a:off x="3416884" y="3520153"/>
            <a:ext cx="428628" cy="1588"/>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47" name="Titel 19"/>
          <p:cNvSpPr txBox="1">
            <a:spLocks/>
          </p:cNvSpPr>
          <p:nvPr/>
        </p:nvSpPr>
        <p:spPr>
          <a:xfrm>
            <a:off x="1523968" y="714356"/>
            <a:ext cx="8929718" cy="914400"/>
          </a:xfrm>
          <a:prstGeom prst="rect">
            <a:avLst/>
          </a:prstGeom>
          <a:effectLst/>
        </p:spPr>
        <p:txBody>
          <a:bodyPr vert="horz" anchor="t">
            <a:noAutofit/>
          </a:bodyPr>
          <a:lstStyle/>
          <a:p>
            <a:pPr algn="r">
              <a:spcBef>
                <a:spcPct val="0"/>
              </a:spcBef>
              <a:defRPr/>
            </a:pPr>
            <a:br>
              <a:rPr lang="de-AT" sz="4000" b="1" cap="all" dirty="0">
                <a:ln w="3175" cmpd="sng">
                  <a:noFill/>
                  <a:prstDash val="solid"/>
                </a:ln>
                <a:solidFill>
                  <a:schemeClr val="bg1"/>
                </a:solidFill>
                <a:effectLst>
                  <a:reflection blurRad="12700" stA="28000" endPos="45000" dist="1000" dir="5400000" sy="-100000" algn="bl" rotWithShape="0"/>
                </a:effectLst>
                <a:latin typeface="+mj-lt"/>
                <a:ea typeface="+mj-ea"/>
                <a:cs typeface="+mj-cs"/>
              </a:rPr>
            </a:br>
            <a:r>
              <a:rPr lang="de-AT" sz="4000" b="1" cap="all" dirty="0">
                <a:ln w="3175" cmpd="sng">
                  <a:noFill/>
                  <a:prstDash val="solid"/>
                </a:ln>
                <a:solidFill>
                  <a:schemeClr val="bg1"/>
                </a:solidFill>
                <a:effectLst>
                  <a:reflection blurRad="12700" stA="28000" endPos="45000" dist="1000" dir="5400000" sy="-100000" algn="bl" rotWithShape="0"/>
                </a:effectLst>
                <a:latin typeface="+mj-lt"/>
                <a:ea typeface="+mj-ea"/>
                <a:cs typeface="+mj-cs"/>
              </a:rPr>
              <a:t>visueller Baum</a:t>
            </a:r>
          </a:p>
        </p:txBody>
      </p:sp>
    </p:spTree>
    <p:extLst>
      <p:ext uri="{BB962C8B-B14F-4D97-AF65-F5344CB8AC3E}">
        <p14:creationId xmlns:p14="http://schemas.microsoft.com/office/powerpoint/2010/main" val="961199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4.44444E-6 4.07407E-6 L -0.16215 -0.27917 " pathEditMode="relative" rAng="0" ptsTypes="AA">
                                      <p:cBhvr>
                                        <p:cTn id="6" dur="1000" fill="hold"/>
                                        <p:tgtEl>
                                          <p:spTgt spid="44"/>
                                        </p:tgtEl>
                                        <p:attrNameLst>
                                          <p:attrName>ppt_x</p:attrName>
                                          <p:attrName>ppt_y</p:attrName>
                                        </p:attrNameLst>
                                      </p:cBhvr>
                                      <p:rCtr x="-8100" y="-14000"/>
                                    </p:animMotion>
                                  </p:childTnLst>
                                </p:cTn>
                              </p:par>
                              <p:par>
                                <p:cTn id="7" presetID="64" presetClass="path" presetSubtype="0" accel="50000" decel="50000" fill="hold" nodeType="withEffect">
                                  <p:stCondLst>
                                    <p:cond delay="0"/>
                                  </p:stCondLst>
                                  <p:childTnLst>
                                    <p:animMotion origin="layout" path="M -3.88889E-6 4.07407E-6 L -0.10347 -0.27871 " pathEditMode="relative" rAng="0" ptsTypes="AA">
                                      <p:cBhvr>
                                        <p:cTn id="8" dur="1000" fill="hold"/>
                                        <p:tgtEl>
                                          <p:spTgt spid="45"/>
                                        </p:tgtEl>
                                        <p:attrNameLst>
                                          <p:attrName>ppt_x</p:attrName>
                                          <p:attrName>ppt_y</p:attrName>
                                        </p:attrNameLst>
                                      </p:cBhvr>
                                      <p:rCtr x="-5200" y="-13900"/>
                                    </p:animMotion>
                                  </p:childTnLst>
                                </p:cTn>
                              </p:par>
                              <p:par>
                                <p:cTn id="9" presetID="10" presetClass="exit" presetSubtype="0" fill="hold" nodeType="withEffect">
                                  <p:stCondLst>
                                    <p:cond delay="0"/>
                                  </p:stCondLst>
                                  <p:childTnLst>
                                    <p:animEffect transition="out" filter="fade">
                                      <p:cBhvr>
                                        <p:cTn id="10" dur="1000"/>
                                        <p:tgtEl>
                                          <p:spTgt spid="46"/>
                                        </p:tgtEl>
                                      </p:cBhvr>
                                    </p:animEffect>
                                    <p:set>
                                      <p:cBhvr>
                                        <p:cTn id="11" dur="1" fill="hold">
                                          <p:stCondLst>
                                            <p:cond delay="999"/>
                                          </p:stCondLst>
                                        </p:cTn>
                                        <p:tgtEl>
                                          <p:spTgt spid="46"/>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childTnLst>
                                </p:cTn>
                              </p:par>
                              <p:par>
                                <p:cTn id="36" presetID="10" presetClass="entr" presetSubtype="0"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10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1000"/>
                                        <p:tgtEl>
                                          <p:spTgt spid="3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10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mph" presetSubtype="0" grpId="0" nodeType="clickEffect">
                                  <p:stCondLst>
                                    <p:cond delay="0"/>
                                  </p:stCondLst>
                                  <p:endCondLst>
                                    <p:cond evt="onNext" delay="0">
                                      <p:tgtEl>
                                        <p:sldTgt/>
                                      </p:tgtEl>
                                    </p:cond>
                                  </p:endCondLst>
                                  <p:childTnLst>
                                    <p:set>
                                      <p:cBhvr rctx="PPT">
                                        <p:cTn id="57" dur="indefinite"/>
                                        <p:tgtEl>
                                          <p:spTgt spid="20"/>
                                        </p:tgtEl>
                                        <p:attrNameLst>
                                          <p:attrName>style.opacity</p:attrName>
                                        </p:attrNameLst>
                                      </p:cBhvr>
                                      <p:to>
                                        <p:strVal val="0.25"/>
                                      </p:to>
                                    </p:set>
                                    <p:animEffect filter="image" prLst="opacity: 0.25">
                                      <p:cBhvr rctx="IE">
                                        <p:cTn id="58" dur="indefinite"/>
                                        <p:tgtEl>
                                          <p:spTgt spid="20"/>
                                        </p:tgtEl>
                                      </p:cBhvr>
                                    </p:animEffect>
                                  </p:childTnLst>
                                </p:cTn>
                              </p:par>
                              <p:par>
                                <p:cTn id="59" presetID="9" presetClass="emph" presetSubtype="0" nodeType="withEffect">
                                  <p:stCondLst>
                                    <p:cond delay="0"/>
                                  </p:stCondLst>
                                  <p:endCondLst>
                                    <p:cond evt="onNext" delay="0">
                                      <p:tgtEl>
                                        <p:sldTgt/>
                                      </p:tgtEl>
                                    </p:cond>
                                  </p:endCondLst>
                                  <p:childTnLst>
                                    <p:set>
                                      <p:cBhvr rctx="PPT">
                                        <p:cTn id="60" dur="indefinite"/>
                                        <p:tgtEl>
                                          <p:spTgt spid="28"/>
                                        </p:tgtEl>
                                        <p:attrNameLst>
                                          <p:attrName>style.opacity</p:attrName>
                                        </p:attrNameLst>
                                      </p:cBhvr>
                                      <p:to>
                                        <p:strVal val="0.25"/>
                                      </p:to>
                                    </p:set>
                                    <p:animEffect filter="image" prLst="opacity: 0.25">
                                      <p:cBhvr rctx="IE">
                                        <p:cTn id="61" dur="indefinite"/>
                                        <p:tgtEl>
                                          <p:spTgt spid="28"/>
                                        </p:tgtEl>
                                      </p:cBhvr>
                                    </p:animEffect>
                                  </p:childTnLst>
                                </p:cTn>
                              </p:par>
                              <p:par>
                                <p:cTn id="62" presetID="9" presetClass="emph" presetSubtype="0" nodeType="withEffect">
                                  <p:stCondLst>
                                    <p:cond delay="0"/>
                                  </p:stCondLst>
                                  <p:endCondLst>
                                    <p:cond evt="onNext" delay="0">
                                      <p:tgtEl>
                                        <p:sldTgt/>
                                      </p:tgtEl>
                                    </p:cond>
                                  </p:endCondLst>
                                  <p:childTnLst>
                                    <p:set>
                                      <p:cBhvr rctx="PPT">
                                        <p:cTn id="63" dur="indefinite"/>
                                        <p:tgtEl>
                                          <p:spTgt spid="31"/>
                                        </p:tgtEl>
                                        <p:attrNameLst>
                                          <p:attrName>style.opacity</p:attrName>
                                        </p:attrNameLst>
                                      </p:cBhvr>
                                      <p:to>
                                        <p:strVal val="0.25"/>
                                      </p:to>
                                    </p:set>
                                    <p:animEffect filter="image" prLst="opacity: 0.25">
                                      <p:cBhvr rctx="IE">
                                        <p:cTn id="64" dur="indefinite"/>
                                        <p:tgtEl>
                                          <p:spTgt spid="31"/>
                                        </p:tgtEl>
                                      </p:cBhvr>
                                    </p:animEffect>
                                  </p:childTnLst>
                                </p:cTn>
                              </p:par>
                              <p:par>
                                <p:cTn id="65" presetID="9" presetClass="emph" presetSubtype="0" grpId="1" nodeType="withEffect">
                                  <p:stCondLst>
                                    <p:cond delay="0"/>
                                  </p:stCondLst>
                                  <p:endCondLst>
                                    <p:cond evt="onNext" delay="0">
                                      <p:tgtEl>
                                        <p:sldTgt/>
                                      </p:tgtEl>
                                    </p:cond>
                                  </p:endCondLst>
                                  <p:childTnLst>
                                    <p:set>
                                      <p:cBhvr rctx="PPT">
                                        <p:cTn id="66" dur="indefinite"/>
                                        <p:tgtEl>
                                          <p:spTgt spid="32"/>
                                        </p:tgtEl>
                                        <p:attrNameLst>
                                          <p:attrName>style.opacity</p:attrName>
                                        </p:attrNameLst>
                                      </p:cBhvr>
                                      <p:to>
                                        <p:strVal val="0.25"/>
                                      </p:to>
                                    </p:set>
                                    <p:animEffect filter="image" prLst="opacity: 0.25">
                                      <p:cBhvr rctx="IE">
                                        <p:cTn id="67" dur="indefinite"/>
                                        <p:tgtEl>
                                          <p:spTgt spid="32"/>
                                        </p:tgtEl>
                                      </p:cBhvr>
                                    </p:animEffect>
                                  </p:childTnLst>
                                </p:cTn>
                              </p:par>
                              <p:par>
                                <p:cTn id="68" presetID="9" presetClass="emph" presetSubtype="0" nodeType="withEffect">
                                  <p:stCondLst>
                                    <p:cond delay="0"/>
                                  </p:stCondLst>
                                  <p:endCondLst>
                                    <p:cond evt="onNext" delay="0">
                                      <p:tgtEl>
                                        <p:sldTgt/>
                                      </p:tgtEl>
                                    </p:cond>
                                  </p:endCondLst>
                                  <p:childTnLst>
                                    <p:set>
                                      <p:cBhvr rctx="PPT">
                                        <p:cTn id="69" dur="indefinite"/>
                                        <p:tgtEl>
                                          <p:spTgt spid="33"/>
                                        </p:tgtEl>
                                        <p:attrNameLst>
                                          <p:attrName>style.opacity</p:attrName>
                                        </p:attrNameLst>
                                      </p:cBhvr>
                                      <p:to>
                                        <p:strVal val="0.25"/>
                                      </p:to>
                                    </p:set>
                                    <p:animEffect filter="image" prLst="opacity: 0.25">
                                      <p:cBhvr rctx="IE">
                                        <p:cTn id="70" dur="indefinite"/>
                                        <p:tgtEl>
                                          <p:spTgt spid="33"/>
                                        </p:tgtEl>
                                      </p:cBhvr>
                                    </p:animEffect>
                                  </p:childTnLst>
                                </p:cTn>
                              </p:par>
                              <p:par>
                                <p:cTn id="71" presetID="9" presetClass="emph" presetSubtype="0" grpId="1" nodeType="withEffect">
                                  <p:stCondLst>
                                    <p:cond delay="0"/>
                                  </p:stCondLst>
                                  <p:endCondLst>
                                    <p:cond evt="onNext" delay="0">
                                      <p:tgtEl>
                                        <p:sldTgt/>
                                      </p:tgtEl>
                                    </p:cond>
                                  </p:endCondLst>
                                  <p:childTnLst>
                                    <p:set>
                                      <p:cBhvr rctx="PPT">
                                        <p:cTn id="72" dur="indefinite"/>
                                        <p:tgtEl>
                                          <p:spTgt spid="34"/>
                                        </p:tgtEl>
                                        <p:attrNameLst>
                                          <p:attrName>style.opacity</p:attrName>
                                        </p:attrNameLst>
                                      </p:cBhvr>
                                      <p:to>
                                        <p:strVal val="0.25"/>
                                      </p:to>
                                    </p:set>
                                    <p:animEffect filter="image" prLst="opacity: 0.25">
                                      <p:cBhvr rctx="IE">
                                        <p:cTn id="73" dur="indefinite"/>
                                        <p:tgtEl>
                                          <p:spTgt spid="34"/>
                                        </p:tgtEl>
                                      </p:cBhvr>
                                    </p:animEffect>
                                  </p:childTnLst>
                                </p:cTn>
                              </p:par>
                              <p:par>
                                <p:cTn id="74" presetID="9" presetClass="emph" presetSubtype="0" nodeType="withEffect">
                                  <p:stCondLst>
                                    <p:cond delay="0"/>
                                  </p:stCondLst>
                                  <p:endCondLst>
                                    <p:cond evt="onNext" delay="0">
                                      <p:tgtEl>
                                        <p:sldTgt/>
                                      </p:tgtEl>
                                    </p:cond>
                                  </p:endCondLst>
                                  <p:childTnLst>
                                    <p:set>
                                      <p:cBhvr rctx="PPT">
                                        <p:cTn id="75" dur="indefinite"/>
                                        <p:tgtEl>
                                          <p:spTgt spid="35"/>
                                        </p:tgtEl>
                                        <p:attrNameLst>
                                          <p:attrName>style.opacity</p:attrName>
                                        </p:attrNameLst>
                                      </p:cBhvr>
                                      <p:to>
                                        <p:strVal val="0.25"/>
                                      </p:to>
                                    </p:set>
                                    <p:animEffect filter="image" prLst="opacity: 0.25">
                                      <p:cBhvr rctx="IE">
                                        <p:cTn id="76" dur="indefinite"/>
                                        <p:tgtEl>
                                          <p:spTgt spid="35"/>
                                        </p:tgtEl>
                                      </p:cBhvr>
                                    </p:animEffect>
                                  </p:childTnLst>
                                </p:cTn>
                              </p:par>
                              <p:par>
                                <p:cTn id="77" presetID="9" presetClass="emph" presetSubtype="0" grpId="0" nodeType="withEffect">
                                  <p:stCondLst>
                                    <p:cond delay="0"/>
                                  </p:stCondLst>
                                  <p:endCondLst>
                                    <p:cond evt="onNext" delay="0">
                                      <p:tgtEl>
                                        <p:sldTgt/>
                                      </p:tgtEl>
                                    </p:cond>
                                  </p:endCondLst>
                                  <p:childTnLst>
                                    <p:set>
                                      <p:cBhvr rctx="PPT">
                                        <p:cTn id="78" dur="indefinite"/>
                                        <p:tgtEl>
                                          <p:spTgt spid="38"/>
                                        </p:tgtEl>
                                        <p:attrNameLst>
                                          <p:attrName>style.opacity</p:attrName>
                                        </p:attrNameLst>
                                      </p:cBhvr>
                                      <p:to>
                                        <p:strVal val="0.25"/>
                                      </p:to>
                                    </p:set>
                                    <p:animEffect filter="image" prLst="opacity: 0.25">
                                      <p:cBhvr rctx="IE">
                                        <p:cTn id="79" dur="indefinite"/>
                                        <p:tgtEl>
                                          <p:spTgt spid="38"/>
                                        </p:tgtEl>
                                      </p:cBhvr>
                                    </p:animEffect>
                                  </p:childTnLst>
                                </p:cTn>
                              </p:par>
                              <p:par>
                                <p:cTn id="80" presetID="9" presetClass="emph" presetSubtype="0" grpId="0" nodeType="withEffect">
                                  <p:stCondLst>
                                    <p:cond delay="0"/>
                                  </p:stCondLst>
                                  <p:endCondLst>
                                    <p:cond evt="onNext" delay="0">
                                      <p:tgtEl>
                                        <p:sldTgt/>
                                      </p:tgtEl>
                                    </p:cond>
                                  </p:endCondLst>
                                  <p:childTnLst>
                                    <p:set>
                                      <p:cBhvr rctx="PPT">
                                        <p:cTn id="81" dur="indefinite"/>
                                        <p:tgtEl>
                                          <p:spTgt spid="39"/>
                                        </p:tgtEl>
                                        <p:attrNameLst>
                                          <p:attrName>style.opacity</p:attrName>
                                        </p:attrNameLst>
                                      </p:cBhvr>
                                      <p:to>
                                        <p:strVal val="0.25"/>
                                      </p:to>
                                    </p:set>
                                    <p:animEffect filter="image" prLst="opacity: 0.25">
                                      <p:cBhvr rctx="IE">
                                        <p:cTn id="82" dur="indefinite"/>
                                        <p:tgtEl>
                                          <p:spTgt spid="39"/>
                                        </p:tgtEl>
                                      </p:cBhvr>
                                    </p:animEffect>
                                  </p:childTnLst>
                                </p:cTn>
                              </p:par>
                              <p:par>
                                <p:cTn id="83" presetID="9" presetClass="emph" presetSubtype="0" nodeType="withEffect">
                                  <p:stCondLst>
                                    <p:cond delay="0"/>
                                  </p:stCondLst>
                                  <p:endCondLst>
                                    <p:cond evt="onNext" delay="0">
                                      <p:tgtEl>
                                        <p:sldTgt/>
                                      </p:tgtEl>
                                    </p:cond>
                                  </p:endCondLst>
                                  <p:childTnLst>
                                    <p:set>
                                      <p:cBhvr rctx="PPT">
                                        <p:cTn id="84" dur="indefinite"/>
                                        <p:tgtEl>
                                          <p:spTgt spid="40"/>
                                        </p:tgtEl>
                                        <p:attrNameLst>
                                          <p:attrName>style.opacity</p:attrName>
                                        </p:attrNameLst>
                                      </p:cBhvr>
                                      <p:to>
                                        <p:strVal val="0.25"/>
                                      </p:to>
                                    </p:set>
                                    <p:animEffect filter="image" prLst="opacity: 0.25">
                                      <p:cBhvr rctx="IE">
                                        <p:cTn id="85" dur="indefinite"/>
                                        <p:tgtEl>
                                          <p:spTgt spid="40"/>
                                        </p:tgtEl>
                                      </p:cBhvr>
                                    </p:animEffect>
                                  </p:childTnLst>
                                </p:cTn>
                              </p:par>
                              <p:par>
                                <p:cTn id="86" presetID="9" presetClass="emph" presetSubtype="0" nodeType="withEffect">
                                  <p:stCondLst>
                                    <p:cond delay="0"/>
                                  </p:stCondLst>
                                  <p:endCondLst>
                                    <p:cond evt="onNext" delay="0">
                                      <p:tgtEl>
                                        <p:sldTgt/>
                                      </p:tgtEl>
                                    </p:cond>
                                  </p:endCondLst>
                                  <p:childTnLst>
                                    <p:set>
                                      <p:cBhvr rctx="PPT">
                                        <p:cTn id="87" dur="indefinite"/>
                                        <p:tgtEl>
                                          <p:spTgt spid="41"/>
                                        </p:tgtEl>
                                        <p:attrNameLst>
                                          <p:attrName>style.opacity</p:attrName>
                                        </p:attrNameLst>
                                      </p:cBhvr>
                                      <p:to>
                                        <p:strVal val="0.25"/>
                                      </p:to>
                                    </p:set>
                                    <p:animEffect filter="image" prLst="opacity: 0.25">
                                      <p:cBhvr rctx="IE">
                                        <p:cTn id="88" dur="indefinite"/>
                                        <p:tgtEl>
                                          <p:spTgt spid="41"/>
                                        </p:tgtEl>
                                      </p:cBhvr>
                                    </p:animEffect>
                                  </p:childTnLst>
                                </p:cTn>
                              </p:par>
                              <p:par>
                                <p:cTn id="89" presetID="9" presetClass="emph" presetSubtype="0" grpId="0" nodeType="withEffect">
                                  <p:stCondLst>
                                    <p:cond delay="0"/>
                                  </p:stCondLst>
                                  <p:endCondLst>
                                    <p:cond evt="onNext" delay="0">
                                      <p:tgtEl>
                                        <p:sldTgt/>
                                      </p:tgtEl>
                                    </p:cond>
                                  </p:endCondLst>
                                  <p:childTnLst>
                                    <p:set>
                                      <p:cBhvr rctx="PPT">
                                        <p:cTn id="90" dur="indefinite"/>
                                        <p:tgtEl>
                                          <p:spTgt spid="42"/>
                                        </p:tgtEl>
                                        <p:attrNameLst>
                                          <p:attrName>style.opacity</p:attrName>
                                        </p:attrNameLst>
                                      </p:cBhvr>
                                      <p:to>
                                        <p:strVal val="0.25"/>
                                      </p:to>
                                    </p:set>
                                    <p:animEffect filter="image" prLst="opacity: 0.25">
                                      <p:cBhvr rctx="IE">
                                        <p:cTn id="91" dur="indefinite"/>
                                        <p:tgtEl>
                                          <p:spTgt spid="42"/>
                                        </p:tgtEl>
                                      </p:cBhvr>
                                    </p:animEffect>
                                  </p:childTnLst>
                                </p:cTn>
                              </p:par>
                              <p:par>
                                <p:cTn id="92" presetID="9" presetClass="emph" presetSubtype="0" nodeType="withEffect">
                                  <p:stCondLst>
                                    <p:cond delay="0"/>
                                  </p:stCondLst>
                                  <p:endCondLst>
                                    <p:cond evt="onNext" delay="0">
                                      <p:tgtEl>
                                        <p:sldTgt/>
                                      </p:tgtEl>
                                    </p:cond>
                                  </p:endCondLst>
                                  <p:childTnLst>
                                    <p:set>
                                      <p:cBhvr rctx="PPT">
                                        <p:cTn id="93" dur="indefinite"/>
                                        <p:tgtEl>
                                          <p:spTgt spid="43"/>
                                        </p:tgtEl>
                                        <p:attrNameLst>
                                          <p:attrName>style.opacity</p:attrName>
                                        </p:attrNameLst>
                                      </p:cBhvr>
                                      <p:to>
                                        <p:strVal val="0.25"/>
                                      </p:to>
                                    </p:set>
                                    <p:animEffect filter="image" prLst="opacity: 0.25">
                                      <p:cBhvr rctx="IE">
                                        <p:cTn id="94" dur="indefinite"/>
                                        <p:tgtEl>
                                          <p:spTgt spid="43"/>
                                        </p:tgtEl>
                                      </p:cBhvr>
                                    </p:animEffect>
                                  </p:childTnLst>
                                </p:cTn>
                              </p:par>
                              <p:par>
                                <p:cTn id="95" presetID="9" presetClass="emph" presetSubtype="0" grpId="1" nodeType="withEffect">
                                  <p:stCondLst>
                                    <p:cond delay="0"/>
                                  </p:stCondLst>
                                  <p:endCondLst>
                                    <p:cond evt="onNext" delay="0">
                                      <p:tgtEl>
                                        <p:sldTgt/>
                                      </p:tgtEl>
                                    </p:cond>
                                  </p:endCondLst>
                                  <p:childTnLst>
                                    <p:set>
                                      <p:cBhvr rctx="PPT">
                                        <p:cTn id="96" dur="indefinite"/>
                                        <p:tgtEl>
                                          <p:spTgt spid="44"/>
                                        </p:tgtEl>
                                        <p:attrNameLst>
                                          <p:attrName>style.opacity</p:attrName>
                                        </p:attrNameLst>
                                      </p:cBhvr>
                                      <p:to>
                                        <p:strVal val="0.25"/>
                                      </p:to>
                                    </p:set>
                                    <p:animEffect filter="image" prLst="opacity: 0.25">
                                      <p:cBhvr rctx="IE">
                                        <p:cTn id="97" dur="indefinite"/>
                                        <p:tgtEl>
                                          <p:spTgt spid="44"/>
                                        </p:tgtEl>
                                      </p:cBhvr>
                                    </p:animEffect>
                                  </p:childTnLst>
                                </p:cTn>
                              </p:par>
                              <p:par>
                                <p:cTn id="98" presetID="9" presetClass="emph" presetSubtype="0" nodeType="withEffect">
                                  <p:stCondLst>
                                    <p:cond delay="0"/>
                                  </p:stCondLst>
                                  <p:endCondLst>
                                    <p:cond evt="onNext" delay="0">
                                      <p:tgtEl>
                                        <p:sldTgt/>
                                      </p:tgtEl>
                                    </p:cond>
                                  </p:endCondLst>
                                  <p:childTnLst>
                                    <p:set>
                                      <p:cBhvr rctx="PPT">
                                        <p:cTn id="99" dur="indefinite"/>
                                        <p:tgtEl>
                                          <p:spTgt spid="45"/>
                                        </p:tgtEl>
                                        <p:attrNameLst>
                                          <p:attrName>style.opacity</p:attrName>
                                        </p:attrNameLst>
                                      </p:cBhvr>
                                      <p:to>
                                        <p:strVal val="0.25"/>
                                      </p:to>
                                    </p:set>
                                    <p:animEffect filter="image" prLst="opacity: 0.25">
                                      <p:cBhvr rctx="IE">
                                        <p:cTn id="100" dur="indefinite"/>
                                        <p:tgtEl>
                                          <p:spTgt spid="45"/>
                                        </p:tgtEl>
                                      </p:cBhvr>
                                    </p:animEffect>
                                  </p:childTnLst>
                                </p:cTn>
                              </p:par>
                              <p:par>
                                <p:cTn id="101" presetID="9" presetClass="emph" presetSubtype="0" nodeType="withEffect">
                                  <p:stCondLst>
                                    <p:cond delay="0"/>
                                  </p:stCondLst>
                                  <p:endCondLst>
                                    <p:cond evt="onNext" delay="0">
                                      <p:tgtEl>
                                        <p:sldTgt/>
                                      </p:tgtEl>
                                    </p:cond>
                                  </p:endCondLst>
                                  <p:childTnLst>
                                    <p:set>
                                      <p:cBhvr rctx="PPT">
                                        <p:cTn id="102" dur="indefinite"/>
                                        <p:tgtEl>
                                          <p:spTgt spid="46"/>
                                        </p:tgtEl>
                                        <p:attrNameLst>
                                          <p:attrName>style.opacity</p:attrName>
                                        </p:attrNameLst>
                                      </p:cBhvr>
                                      <p:to>
                                        <p:strVal val="0.25"/>
                                      </p:to>
                                    </p:set>
                                    <p:animEffect filter="image" prLst="opacity: 0.25">
                                      <p:cBhvr rctx="IE">
                                        <p:cTn id="103" dur="indefinite"/>
                                        <p:tgtEl>
                                          <p:spTgt spid="46"/>
                                        </p:tgtEl>
                                      </p:cBhvr>
                                    </p:animEffect>
                                  </p:childTnLst>
                                </p:cTn>
                              </p:par>
                              <p:par>
                                <p:cTn id="104" presetID="6" presetClass="emph" presetSubtype="0" fill="hold" grpId="1" nodeType="withEffect">
                                  <p:stCondLst>
                                    <p:cond delay="0"/>
                                  </p:stCondLst>
                                  <p:childTnLst>
                                    <p:animScale>
                                      <p:cBhvr>
                                        <p:cTn id="105" dur="1000" fill="hold"/>
                                        <p:tgtEl>
                                          <p:spTgt spid="22"/>
                                        </p:tgtEl>
                                      </p:cBhvr>
                                      <p:by x="110000" y="110000"/>
                                    </p:animScale>
                                  </p:childTnLst>
                                </p:cTn>
                              </p:par>
                              <p:par>
                                <p:cTn id="106" presetID="6" presetClass="emph" presetSubtype="0" fill="hold" grpId="1" nodeType="withEffect">
                                  <p:stCondLst>
                                    <p:cond delay="0"/>
                                  </p:stCondLst>
                                  <p:childTnLst>
                                    <p:animScale>
                                      <p:cBhvr>
                                        <p:cTn id="107" dur="1000" fill="hold"/>
                                        <p:tgtEl>
                                          <p:spTgt spid="24"/>
                                        </p:tgtEl>
                                      </p:cBhvr>
                                      <p:by x="110000" y="110000"/>
                                    </p:animScale>
                                  </p:childTnLst>
                                </p:cTn>
                              </p:par>
                              <p:par>
                                <p:cTn id="108" presetID="6" presetClass="emph" presetSubtype="0" fill="hold" grpId="1" nodeType="withEffect">
                                  <p:stCondLst>
                                    <p:cond delay="0"/>
                                  </p:stCondLst>
                                  <p:childTnLst>
                                    <p:animScale>
                                      <p:cBhvr>
                                        <p:cTn id="109" dur="1000" fill="hold"/>
                                        <p:tgtEl>
                                          <p:spTgt spid="26"/>
                                        </p:tgtEl>
                                      </p:cBhvr>
                                      <p:by x="110000" y="110000"/>
                                    </p:animScale>
                                  </p:childTnLst>
                                </p:cTn>
                              </p:par>
                              <p:par>
                                <p:cTn id="110" presetID="6" presetClass="emph" presetSubtype="0" fill="hold" grpId="1" nodeType="withEffect">
                                  <p:stCondLst>
                                    <p:cond delay="0"/>
                                  </p:stCondLst>
                                  <p:childTnLst>
                                    <p:animScale>
                                      <p:cBhvr>
                                        <p:cTn id="111" dur="1000" fill="hold"/>
                                        <p:tgtEl>
                                          <p:spTgt spid="27"/>
                                        </p:tgtEl>
                                      </p:cBhvr>
                                      <p:by x="110000" y="110000"/>
                                    </p:animScale>
                                  </p:childTnLst>
                                </p:cTn>
                              </p:par>
                              <p:par>
                                <p:cTn id="112" presetID="6" presetClass="emph" presetSubtype="0" fill="hold" grpId="1" nodeType="withEffect">
                                  <p:stCondLst>
                                    <p:cond delay="0"/>
                                  </p:stCondLst>
                                  <p:childTnLst>
                                    <p:animScale>
                                      <p:cBhvr>
                                        <p:cTn id="113" dur="1000" fill="hold"/>
                                        <p:tgtEl>
                                          <p:spTgt spid="37"/>
                                        </p:tgtEl>
                                      </p:cBhvr>
                                      <p:by x="110000" y="110000"/>
                                    </p:animScale>
                                  </p:childTnLst>
                                </p:cTn>
                              </p:par>
                              <p:par>
                                <p:cTn id="114" presetID="9" presetClass="emph" presetSubtype="0" grpId="1" nodeType="withEffect">
                                  <p:stCondLst>
                                    <p:cond delay="0"/>
                                  </p:stCondLst>
                                  <p:endCondLst>
                                    <p:cond evt="onNext" delay="0">
                                      <p:tgtEl>
                                        <p:sldTgt/>
                                      </p:tgtEl>
                                    </p:cond>
                                  </p:endCondLst>
                                  <p:childTnLst>
                                    <p:set>
                                      <p:cBhvr rctx="PPT">
                                        <p:cTn id="115" dur="indefinite"/>
                                        <p:tgtEl>
                                          <p:spTgt spid="20"/>
                                        </p:tgtEl>
                                        <p:attrNameLst>
                                          <p:attrName>style.opacity</p:attrName>
                                        </p:attrNameLst>
                                      </p:cBhvr>
                                      <p:to>
                                        <p:strVal val="0.25"/>
                                      </p:to>
                                    </p:set>
                                    <p:animEffect filter="image" prLst="opacity: 0.25">
                                      <p:cBhvr rctx="IE">
                                        <p:cTn id="116" dur="indefinite"/>
                                        <p:tgtEl>
                                          <p:spTgt spid="20"/>
                                        </p:tgtEl>
                                      </p:cBhvr>
                                    </p:animEffect>
                                  </p:childTnLst>
                                </p:cTn>
                              </p:par>
                            </p:childTnLst>
                          </p:cTn>
                        </p:par>
                      </p:childTnLst>
                    </p:cTn>
                  </p:par>
                  <p:par>
                    <p:cTn id="117" fill="hold">
                      <p:stCondLst>
                        <p:cond delay="indefinite"/>
                      </p:stCondLst>
                      <p:childTnLst>
                        <p:par>
                          <p:cTn id="118" fill="hold">
                            <p:stCondLst>
                              <p:cond delay="0"/>
                            </p:stCondLst>
                            <p:childTnLst>
                              <p:par>
                                <p:cTn id="119" presetID="6" presetClass="emph" presetSubtype="0" fill="hold" grpId="2" nodeType="clickEffect">
                                  <p:stCondLst>
                                    <p:cond delay="0"/>
                                  </p:stCondLst>
                                  <p:childTnLst>
                                    <p:animScale>
                                      <p:cBhvr>
                                        <p:cTn id="120" dur="1000" fill="hold"/>
                                        <p:tgtEl>
                                          <p:spTgt spid="22"/>
                                        </p:tgtEl>
                                      </p:cBhvr>
                                      <p:by x="89000" y="89000"/>
                                    </p:animScale>
                                  </p:childTnLst>
                                </p:cTn>
                              </p:par>
                              <p:par>
                                <p:cTn id="121" presetID="6" presetClass="emph" presetSubtype="0" fill="hold" grpId="2" nodeType="withEffect">
                                  <p:stCondLst>
                                    <p:cond delay="0"/>
                                  </p:stCondLst>
                                  <p:childTnLst>
                                    <p:animScale>
                                      <p:cBhvr>
                                        <p:cTn id="122" dur="1000" fill="hold"/>
                                        <p:tgtEl>
                                          <p:spTgt spid="24"/>
                                        </p:tgtEl>
                                      </p:cBhvr>
                                      <p:by x="89000" y="89000"/>
                                    </p:animScale>
                                  </p:childTnLst>
                                </p:cTn>
                              </p:par>
                              <p:par>
                                <p:cTn id="123" presetID="6" presetClass="emph" presetSubtype="0" fill="hold" grpId="2" nodeType="withEffect">
                                  <p:stCondLst>
                                    <p:cond delay="0"/>
                                  </p:stCondLst>
                                  <p:childTnLst>
                                    <p:animScale>
                                      <p:cBhvr>
                                        <p:cTn id="124" dur="1000" fill="hold"/>
                                        <p:tgtEl>
                                          <p:spTgt spid="26"/>
                                        </p:tgtEl>
                                      </p:cBhvr>
                                      <p:by x="89000" y="89000"/>
                                    </p:animScale>
                                  </p:childTnLst>
                                </p:cTn>
                              </p:par>
                              <p:par>
                                <p:cTn id="125" presetID="6" presetClass="emph" presetSubtype="0" fill="hold" grpId="2" nodeType="withEffect">
                                  <p:stCondLst>
                                    <p:cond delay="0"/>
                                  </p:stCondLst>
                                  <p:childTnLst>
                                    <p:animScale>
                                      <p:cBhvr>
                                        <p:cTn id="126" dur="1000" fill="hold"/>
                                        <p:tgtEl>
                                          <p:spTgt spid="27"/>
                                        </p:tgtEl>
                                      </p:cBhvr>
                                      <p:by x="89000" y="89000"/>
                                    </p:animScale>
                                  </p:childTnLst>
                                </p:cTn>
                              </p:par>
                              <p:par>
                                <p:cTn id="127" presetID="6" presetClass="emph" presetSubtype="0" fill="hold" grpId="2" nodeType="withEffect">
                                  <p:stCondLst>
                                    <p:cond delay="0"/>
                                  </p:stCondLst>
                                  <p:childTnLst>
                                    <p:animScale>
                                      <p:cBhvr>
                                        <p:cTn id="128" dur="1000" fill="hold"/>
                                        <p:tgtEl>
                                          <p:spTgt spid="37"/>
                                        </p:tgtEl>
                                      </p:cBhvr>
                                      <p:by x="89000" y="89000"/>
                                    </p:animScale>
                                  </p:childTnLst>
                                </p:cTn>
                              </p:par>
                              <p:par>
                                <p:cTn id="129" presetID="9" presetClass="emph" presetSubtype="0" nodeType="withEffect">
                                  <p:stCondLst>
                                    <p:cond delay="0"/>
                                  </p:stCondLst>
                                  <p:endCondLst>
                                    <p:cond evt="onNext" delay="0">
                                      <p:tgtEl>
                                        <p:sldTgt/>
                                      </p:tgtEl>
                                    </p:cond>
                                  </p:endCondLst>
                                  <p:childTnLst>
                                    <p:set>
                                      <p:cBhvr rctx="PPT">
                                        <p:cTn id="130" dur="indefinite"/>
                                        <p:tgtEl>
                                          <p:spTgt spid="9"/>
                                        </p:tgtEl>
                                        <p:attrNameLst>
                                          <p:attrName>style.opacity</p:attrName>
                                        </p:attrNameLst>
                                      </p:cBhvr>
                                      <p:to>
                                        <p:strVal val="0.25"/>
                                      </p:to>
                                    </p:set>
                                    <p:animEffect filter="image" prLst="opacity: 0.25">
                                      <p:cBhvr rctx="IE">
                                        <p:cTn id="131" dur="indefinite"/>
                                        <p:tgtEl>
                                          <p:spTgt spid="9"/>
                                        </p:tgtEl>
                                      </p:cBhvr>
                                    </p:animEffect>
                                  </p:childTnLst>
                                </p:cTn>
                              </p:par>
                              <p:par>
                                <p:cTn id="132" presetID="9" presetClass="emph" presetSubtype="0" grpId="3" nodeType="withEffect">
                                  <p:stCondLst>
                                    <p:cond delay="0"/>
                                  </p:stCondLst>
                                  <p:endCondLst>
                                    <p:cond evt="onNext" delay="0">
                                      <p:tgtEl>
                                        <p:sldTgt/>
                                      </p:tgtEl>
                                    </p:cond>
                                  </p:endCondLst>
                                  <p:childTnLst>
                                    <p:set>
                                      <p:cBhvr rctx="PPT">
                                        <p:cTn id="133" dur="indefinite"/>
                                        <p:tgtEl>
                                          <p:spTgt spid="22"/>
                                        </p:tgtEl>
                                        <p:attrNameLst>
                                          <p:attrName>style.opacity</p:attrName>
                                        </p:attrNameLst>
                                      </p:cBhvr>
                                      <p:to>
                                        <p:strVal val="0.25"/>
                                      </p:to>
                                    </p:set>
                                    <p:animEffect filter="image" prLst="opacity: 0.25">
                                      <p:cBhvr rctx="IE">
                                        <p:cTn id="134" dur="indefinite"/>
                                        <p:tgtEl>
                                          <p:spTgt spid="22"/>
                                        </p:tgtEl>
                                      </p:cBhvr>
                                    </p:animEffect>
                                  </p:childTnLst>
                                </p:cTn>
                              </p:par>
                              <p:par>
                                <p:cTn id="135" presetID="9" presetClass="emph" presetSubtype="0" nodeType="withEffect">
                                  <p:stCondLst>
                                    <p:cond delay="0"/>
                                  </p:stCondLst>
                                  <p:endCondLst>
                                    <p:cond evt="onNext" delay="0">
                                      <p:tgtEl>
                                        <p:sldTgt/>
                                      </p:tgtEl>
                                    </p:cond>
                                  </p:endCondLst>
                                  <p:childTnLst>
                                    <p:set>
                                      <p:cBhvr rctx="PPT">
                                        <p:cTn id="136" dur="indefinite"/>
                                        <p:tgtEl>
                                          <p:spTgt spid="23"/>
                                        </p:tgtEl>
                                        <p:attrNameLst>
                                          <p:attrName>style.opacity</p:attrName>
                                        </p:attrNameLst>
                                      </p:cBhvr>
                                      <p:to>
                                        <p:strVal val="0.25"/>
                                      </p:to>
                                    </p:set>
                                    <p:animEffect filter="image" prLst="opacity: 0.25">
                                      <p:cBhvr rctx="IE">
                                        <p:cTn id="137" dur="indefinite"/>
                                        <p:tgtEl>
                                          <p:spTgt spid="23"/>
                                        </p:tgtEl>
                                      </p:cBhvr>
                                    </p:animEffect>
                                  </p:childTnLst>
                                </p:cTn>
                              </p:par>
                              <p:par>
                                <p:cTn id="138" presetID="9" presetClass="emph" presetSubtype="0" grpId="3" nodeType="withEffect">
                                  <p:stCondLst>
                                    <p:cond delay="0"/>
                                  </p:stCondLst>
                                  <p:endCondLst>
                                    <p:cond evt="onNext" delay="0">
                                      <p:tgtEl>
                                        <p:sldTgt/>
                                      </p:tgtEl>
                                    </p:cond>
                                  </p:endCondLst>
                                  <p:childTnLst>
                                    <p:set>
                                      <p:cBhvr rctx="PPT">
                                        <p:cTn id="139" dur="indefinite"/>
                                        <p:tgtEl>
                                          <p:spTgt spid="24"/>
                                        </p:tgtEl>
                                        <p:attrNameLst>
                                          <p:attrName>style.opacity</p:attrName>
                                        </p:attrNameLst>
                                      </p:cBhvr>
                                      <p:to>
                                        <p:strVal val="0.25"/>
                                      </p:to>
                                    </p:set>
                                    <p:animEffect filter="image" prLst="opacity: 0.25">
                                      <p:cBhvr rctx="IE">
                                        <p:cTn id="140" dur="indefinite"/>
                                        <p:tgtEl>
                                          <p:spTgt spid="24"/>
                                        </p:tgtEl>
                                      </p:cBhvr>
                                    </p:animEffect>
                                  </p:childTnLst>
                                </p:cTn>
                              </p:par>
                              <p:par>
                                <p:cTn id="141" presetID="9" presetClass="emph" presetSubtype="0" nodeType="withEffect">
                                  <p:stCondLst>
                                    <p:cond delay="0"/>
                                  </p:stCondLst>
                                  <p:endCondLst>
                                    <p:cond evt="onNext" delay="0">
                                      <p:tgtEl>
                                        <p:sldTgt/>
                                      </p:tgtEl>
                                    </p:cond>
                                  </p:endCondLst>
                                  <p:childTnLst>
                                    <p:set>
                                      <p:cBhvr rctx="PPT">
                                        <p:cTn id="142" dur="indefinite"/>
                                        <p:tgtEl>
                                          <p:spTgt spid="25"/>
                                        </p:tgtEl>
                                        <p:attrNameLst>
                                          <p:attrName>style.opacity</p:attrName>
                                        </p:attrNameLst>
                                      </p:cBhvr>
                                      <p:to>
                                        <p:strVal val="0.25"/>
                                      </p:to>
                                    </p:set>
                                    <p:animEffect filter="image" prLst="opacity: 0.25">
                                      <p:cBhvr rctx="IE">
                                        <p:cTn id="143" dur="indefinite"/>
                                        <p:tgtEl>
                                          <p:spTgt spid="25"/>
                                        </p:tgtEl>
                                      </p:cBhvr>
                                    </p:animEffect>
                                  </p:childTnLst>
                                </p:cTn>
                              </p:par>
                              <p:par>
                                <p:cTn id="144" presetID="9" presetClass="emph" presetSubtype="0" grpId="3" nodeType="withEffect">
                                  <p:stCondLst>
                                    <p:cond delay="0"/>
                                  </p:stCondLst>
                                  <p:endCondLst>
                                    <p:cond evt="onNext" delay="0">
                                      <p:tgtEl>
                                        <p:sldTgt/>
                                      </p:tgtEl>
                                    </p:cond>
                                  </p:endCondLst>
                                  <p:childTnLst>
                                    <p:set>
                                      <p:cBhvr rctx="PPT">
                                        <p:cTn id="145" dur="indefinite"/>
                                        <p:tgtEl>
                                          <p:spTgt spid="26"/>
                                        </p:tgtEl>
                                        <p:attrNameLst>
                                          <p:attrName>style.opacity</p:attrName>
                                        </p:attrNameLst>
                                      </p:cBhvr>
                                      <p:to>
                                        <p:strVal val="0.25"/>
                                      </p:to>
                                    </p:set>
                                    <p:animEffect filter="image" prLst="opacity: 0.25">
                                      <p:cBhvr rctx="IE">
                                        <p:cTn id="146" dur="indefinite"/>
                                        <p:tgtEl>
                                          <p:spTgt spid="26"/>
                                        </p:tgtEl>
                                      </p:cBhvr>
                                    </p:animEffect>
                                  </p:childTnLst>
                                </p:cTn>
                              </p:par>
                              <p:par>
                                <p:cTn id="147" presetID="9" presetClass="emph" presetSubtype="0" grpId="3" nodeType="withEffect">
                                  <p:stCondLst>
                                    <p:cond delay="0"/>
                                  </p:stCondLst>
                                  <p:endCondLst>
                                    <p:cond evt="onNext" delay="0">
                                      <p:tgtEl>
                                        <p:sldTgt/>
                                      </p:tgtEl>
                                    </p:cond>
                                  </p:endCondLst>
                                  <p:childTnLst>
                                    <p:set>
                                      <p:cBhvr rctx="PPT">
                                        <p:cTn id="148" dur="indefinite"/>
                                        <p:tgtEl>
                                          <p:spTgt spid="27"/>
                                        </p:tgtEl>
                                        <p:attrNameLst>
                                          <p:attrName>style.opacity</p:attrName>
                                        </p:attrNameLst>
                                      </p:cBhvr>
                                      <p:to>
                                        <p:strVal val="0.25"/>
                                      </p:to>
                                    </p:set>
                                    <p:animEffect filter="image" prLst="opacity: 0.25">
                                      <p:cBhvr rctx="IE">
                                        <p:cTn id="149" dur="indefinite"/>
                                        <p:tgtEl>
                                          <p:spTgt spid="27"/>
                                        </p:tgtEl>
                                      </p:cBhvr>
                                    </p:animEffect>
                                  </p:childTnLst>
                                </p:cTn>
                              </p:par>
                              <p:par>
                                <p:cTn id="150" presetID="9" presetClass="emph" presetSubtype="0" nodeType="withEffect">
                                  <p:stCondLst>
                                    <p:cond delay="0"/>
                                  </p:stCondLst>
                                  <p:endCondLst>
                                    <p:cond evt="onNext" delay="0">
                                      <p:tgtEl>
                                        <p:sldTgt/>
                                      </p:tgtEl>
                                    </p:cond>
                                  </p:endCondLst>
                                  <p:childTnLst>
                                    <p:set>
                                      <p:cBhvr rctx="PPT">
                                        <p:cTn id="151" dur="indefinite"/>
                                        <p:tgtEl>
                                          <p:spTgt spid="28"/>
                                        </p:tgtEl>
                                        <p:attrNameLst>
                                          <p:attrName>style.opacity</p:attrName>
                                        </p:attrNameLst>
                                      </p:cBhvr>
                                      <p:to>
                                        <p:strVal val="0.25"/>
                                      </p:to>
                                    </p:set>
                                    <p:animEffect filter="image" prLst="opacity: 0.25">
                                      <p:cBhvr rctx="IE">
                                        <p:cTn id="152" dur="indefinite"/>
                                        <p:tgtEl>
                                          <p:spTgt spid="28"/>
                                        </p:tgtEl>
                                      </p:cBhvr>
                                    </p:animEffect>
                                  </p:childTnLst>
                                </p:cTn>
                              </p:par>
                              <p:par>
                                <p:cTn id="153" presetID="9" presetClass="emph" presetSubtype="0" nodeType="withEffect">
                                  <p:stCondLst>
                                    <p:cond delay="0"/>
                                  </p:stCondLst>
                                  <p:endCondLst>
                                    <p:cond evt="onNext" delay="0">
                                      <p:tgtEl>
                                        <p:sldTgt/>
                                      </p:tgtEl>
                                    </p:cond>
                                  </p:endCondLst>
                                  <p:childTnLst>
                                    <p:set>
                                      <p:cBhvr rctx="PPT">
                                        <p:cTn id="154" dur="indefinite"/>
                                        <p:tgtEl>
                                          <p:spTgt spid="31"/>
                                        </p:tgtEl>
                                        <p:attrNameLst>
                                          <p:attrName>style.opacity</p:attrName>
                                        </p:attrNameLst>
                                      </p:cBhvr>
                                      <p:to>
                                        <p:strVal val="0.25"/>
                                      </p:to>
                                    </p:set>
                                    <p:animEffect filter="image" prLst="opacity: 0.25">
                                      <p:cBhvr rctx="IE">
                                        <p:cTn id="155" dur="indefinite"/>
                                        <p:tgtEl>
                                          <p:spTgt spid="31"/>
                                        </p:tgtEl>
                                      </p:cBhvr>
                                    </p:animEffect>
                                  </p:childTnLst>
                                </p:cTn>
                              </p:par>
                              <p:par>
                                <p:cTn id="156" presetID="9" presetClass="emph" presetSubtype="0" nodeType="withEffect">
                                  <p:stCondLst>
                                    <p:cond delay="0"/>
                                  </p:stCondLst>
                                  <p:endCondLst>
                                    <p:cond evt="onNext" delay="0">
                                      <p:tgtEl>
                                        <p:sldTgt/>
                                      </p:tgtEl>
                                    </p:cond>
                                  </p:endCondLst>
                                  <p:childTnLst>
                                    <p:set>
                                      <p:cBhvr rctx="PPT">
                                        <p:cTn id="157" dur="indefinite"/>
                                        <p:tgtEl>
                                          <p:spTgt spid="33"/>
                                        </p:tgtEl>
                                        <p:attrNameLst>
                                          <p:attrName>style.opacity</p:attrName>
                                        </p:attrNameLst>
                                      </p:cBhvr>
                                      <p:to>
                                        <p:strVal val="0.25"/>
                                      </p:to>
                                    </p:set>
                                    <p:animEffect filter="image" prLst="opacity: 0.25">
                                      <p:cBhvr rctx="IE">
                                        <p:cTn id="158" dur="indefinite"/>
                                        <p:tgtEl>
                                          <p:spTgt spid="33"/>
                                        </p:tgtEl>
                                      </p:cBhvr>
                                    </p:animEffect>
                                  </p:childTnLst>
                                </p:cTn>
                              </p:par>
                              <p:par>
                                <p:cTn id="159" presetID="9" presetClass="emph" presetSubtype="0" nodeType="withEffect">
                                  <p:stCondLst>
                                    <p:cond delay="0"/>
                                  </p:stCondLst>
                                  <p:endCondLst>
                                    <p:cond evt="onNext" delay="0">
                                      <p:tgtEl>
                                        <p:sldTgt/>
                                      </p:tgtEl>
                                    </p:cond>
                                  </p:endCondLst>
                                  <p:childTnLst>
                                    <p:set>
                                      <p:cBhvr rctx="PPT">
                                        <p:cTn id="160" dur="indefinite"/>
                                        <p:tgtEl>
                                          <p:spTgt spid="35"/>
                                        </p:tgtEl>
                                        <p:attrNameLst>
                                          <p:attrName>style.opacity</p:attrName>
                                        </p:attrNameLst>
                                      </p:cBhvr>
                                      <p:to>
                                        <p:strVal val="0.25"/>
                                      </p:to>
                                    </p:set>
                                    <p:animEffect filter="image" prLst="opacity: 0.25">
                                      <p:cBhvr rctx="IE">
                                        <p:cTn id="161" dur="indefinite"/>
                                        <p:tgtEl>
                                          <p:spTgt spid="35"/>
                                        </p:tgtEl>
                                      </p:cBhvr>
                                    </p:animEffect>
                                  </p:childTnLst>
                                </p:cTn>
                              </p:par>
                              <p:par>
                                <p:cTn id="162" presetID="9" presetClass="emph" presetSubtype="0" grpId="3" nodeType="withEffect">
                                  <p:stCondLst>
                                    <p:cond delay="0"/>
                                  </p:stCondLst>
                                  <p:endCondLst>
                                    <p:cond evt="onNext" delay="0">
                                      <p:tgtEl>
                                        <p:sldTgt/>
                                      </p:tgtEl>
                                    </p:cond>
                                  </p:endCondLst>
                                  <p:childTnLst>
                                    <p:set>
                                      <p:cBhvr rctx="PPT">
                                        <p:cTn id="163" dur="indefinite"/>
                                        <p:tgtEl>
                                          <p:spTgt spid="37"/>
                                        </p:tgtEl>
                                        <p:attrNameLst>
                                          <p:attrName>style.opacity</p:attrName>
                                        </p:attrNameLst>
                                      </p:cBhvr>
                                      <p:to>
                                        <p:strVal val="0.25"/>
                                      </p:to>
                                    </p:set>
                                    <p:animEffect filter="image" prLst="opacity: 0.25">
                                      <p:cBhvr rctx="IE">
                                        <p:cTn id="164" dur="indefinite"/>
                                        <p:tgtEl>
                                          <p:spTgt spid="37"/>
                                        </p:tgtEl>
                                      </p:cBhvr>
                                    </p:animEffect>
                                  </p:childTnLst>
                                </p:cTn>
                              </p:par>
                              <p:par>
                                <p:cTn id="165" presetID="9" presetClass="emph" presetSubtype="0" grpId="1" nodeType="withEffect">
                                  <p:stCondLst>
                                    <p:cond delay="0"/>
                                  </p:stCondLst>
                                  <p:endCondLst>
                                    <p:cond evt="onNext" delay="0">
                                      <p:tgtEl>
                                        <p:sldTgt/>
                                      </p:tgtEl>
                                    </p:cond>
                                  </p:endCondLst>
                                  <p:childTnLst>
                                    <p:set>
                                      <p:cBhvr rctx="PPT">
                                        <p:cTn id="166" dur="indefinite"/>
                                        <p:tgtEl>
                                          <p:spTgt spid="38"/>
                                        </p:tgtEl>
                                        <p:attrNameLst>
                                          <p:attrName>style.opacity</p:attrName>
                                        </p:attrNameLst>
                                      </p:cBhvr>
                                      <p:to>
                                        <p:strVal val="0.25"/>
                                      </p:to>
                                    </p:set>
                                    <p:animEffect filter="image" prLst="opacity: 0.25">
                                      <p:cBhvr rctx="IE">
                                        <p:cTn id="167" dur="indefinite"/>
                                        <p:tgtEl>
                                          <p:spTgt spid="38"/>
                                        </p:tgtEl>
                                      </p:cBhvr>
                                    </p:animEffect>
                                  </p:childTnLst>
                                </p:cTn>
                              </p:par>
                              <p:par>
                                <p:cTn id="168" presetID="9" presetClass="emph" presetSubtype="0" grpId="1" nodeType="withEffect">
                                  <p:stCondLst>
                                    <p:cond delay="0"/>
                                  </p:stCondLst>
                                  <p:endCondLst>
                                    <p:cond evt="onNext" delay="0">
                                      <p:tgtEl>
                                        <p:sldTgt/>
                                      </p:tgtEl>
                                    </p:cond>
                                  </p:endCondLst>
                                  <p:childTnLst>
                                    <p:set>
                                      <p:cBhvr rctx="PPT">
                                        <p:cTn id="169" dur="indefinite"/>
                                        <p:tgtEl>
                                          <p:spTgt spid="39"/>
                                        </p:tgtEl>
                                        <p:attrNameLst>
                                          <p:attrName>style.opacity</p:attrName>
                                        </p:attrNameLst>
                                      </p:cBhvr>
                                      <p:to>
                                        <p:strVal val="0.25"/>
                                      </p:to>
                                    </p:set>
                                    <p:animEffect filter="image" prLst="opacity: 0.25">
                                      <p:cBhvr rctx="IE">
                                        <p:cTn id="170" dur="indefinite"/>
                                        <p:tgtEl>
                                          <p:spTgt spid="39"/>
                                        </p:tgtEl>
                                      </p:cBhvr>
                                    </p:animEffect>
                                  </p:childTnLst>
                                </p:cTn>
                              </p:par>
                              <p:par>
                                <p:cTn id="171" presetID="9" presetClass="emph" presetSubtype="0" nodeType="withEffect">
                                  <p:stCondLst>
                                    <p:cond delay="0"/>
                                  </p:stCondLst>
                                  <p:endCondLst>
                                    <p:cond evt="onNext" delay="0">
                                      <p:tgtEl>
                                        <p:sldTgt/>
                                      </p:tgtEl>
                                    </p:cond>
                                  </p:endCondLst>
                                  <p:childTnLst>
                                    <p:set>
                                      <p:cBhvr rctx="PPT">
                                        <p:cTn id="172" dur="indefinite"/>
                                        <p:tgtEl>
                                          <p:spTgt spid="40"/>
                                        </p:tgtEl>
                                        <p:attrNameLst>
                                          <p:attrName>style.opacity</p:attrName>
                                        </p:attrNameLst>
                                      </p:cBhvr>
                                      <p:to>
                                        <p:strVal val="0.25"/>
                                      </p:to>
                                    </p:set>
                                    <p:animEffect filter="image" prLst="opacity: 0.25">
                                      <p:cBhvr rctx="IE">
                                        <p:cTn id="173" dur="indefinite"/>
                                        <p:tgtEl>
                                          <p:spTgt spid="40"/>
                                        </p:tgtEl>
                                      </p:cBhvr>
                                    </p:animEffect>
                                  </p:childTnLst>
                                </p:cTn>
                              </p:par>
                              <p:par>
                                <p:cTn id="174" presetID="9" presetClass="emph" presetSubtype="0" nodeType="withEffect">
                                  <p:stCondLst>
                                    <p:cond delay="0"/>
                                  </p:stCondLst>
                                  <p:endCondLst>
                                    <p:cond evt="onNext" delay="0">
                                      <p:tgtEl>
                                        <p:sldTgt/>
                                      </p:tgtEl>
                                    </p:cond>
                                  </p:endCondLst>
                                  <p:childTnLst>
                                    <p:set>
                                      <p:cBhvr rctx="PPT">
                                        <p:cTn id="175" dur="indefinite"/>
                                        <p:tgtEl>
                                          <p:spTgt spid="41"/>
                                        </p:tgtEl>
                                        <p:attrNameLst>
                                          <p:attrName>style.opacity</p:attrName>
                                        </p:attrNameLst>
                                      </p:cBhvr>
                                      <p:to>
                                        <p:strVal val="0.25"/>
                                      </p:to>
                                    </p:set>
                                    <p:animEffect filter="image" prLst="opacity: 0.25">
                                      <p:cBhvr rctx="IE">
                                        <p:cTn id="176" dur="indefinite"/>
                                        <p:tgtEl>
                                          <p:spTgt spid="41"/>
                                        </p:tgtEl>
                                      </p:cBhvr>
                                    </p:animEffect>
                                  </p:childTnLst>
                                </p:cTn>
                              </p:par>
                              <p:par>
                                <p:cTn id="177" presetID="9" presetClass="emph" presetSubtype="0" grpId="1" nodeType="withEffect">
                                  <p:stCondLst>
                                    <p:cond delay="0"/>
                                  </p:stCondLst>
                                  <p:endCondLst>
                                    <p:cond evt="onNext" delay="0">
                                      <p:tgtEl>
                                        <p:sldTgt/>
                                      </p:tgtEl>
                                    </p:cond>
                                  </p:endCondLst>
                                  <p:childTnLst>
                                    <p:set>
                                      <p:cBhvr rctx="PPT">
                                        <p:cTn id="178" dur="indefinite"/>
                                        <p:tgtEl>
                                          <p:spTgt spid="42"/>
                                        </p:tgtEl>
                                        <p:attrNameLst>
                                          <p:attrName>style.opacity</p:attrName>
                                        </p:attrNameLst>
                                      </p:cBhvr>
                                      <p:to>
                                        <p:strVal val="0.25"/>
                                      </p:to>
                                    </p:set>
                                    <p:animEffect filter="image" prLst="opacity: 0.25">
                                      <p:cBhvr rctx="IE">
                                        <p:cTn id="179" dur="indefinite"/>
                                        <p:tgtEl>
                                          <p:spTgt spid="42"/>
                                        </p:tgtEl>
                                      </p:cBhvr>
                                    </p:animEffect>
                                  </p:childTnLst>
                                </p:cTn>
                              </p:par>
                              <p:par>
                                <p:cTn id="180" presetID="9" presetClass="emph" presetSubtype="0" nodeType="withEffect">
                                  <p:stCondLst>
                                    <p:cond delay="0"/>
                                  </p:stCondLst>
                                  <p:endCondLst>
                                    <p:cond evt="onNext" delay="0">
                                      <p:tgtEl>
                                        <p:sldTgt/>
                                      </p:tgtEl>
                                    </p:cond>
                                  </p:endCondLst>
                                  <p:childTnLst>
                                    <p:set>
                                      <p:cBhvr rctx="PPT">
                                        <p:cTn id="181" dur="indefinite"/>
                                        <p:tgtEl>
                                          <p:spTgt spid="43"/>
                                        </p:tgtEl>
                                        <p:attrNameLst>
                                          <p:attrName>style.opacity</p:attrName>
                                        </p:attrNameLst>
                                      </p:cBhvr>
                                      <p:to>
                                        <p:strVal val="0.25"/>
                                      </p:to>
                                    </p:set>
                                    <p:animEffect filter="image" prLst="opacity: 0.25">
                                      <p:cBhvr rctx="IE">
                                        <p:cTn id="182" dur="indefinite"/>
                                        <p:tgtEl>
                                          <p:spTgt spid="43"/>
                                        </p:tgtEl>
                                      </p:cBhvr>
                                    </p:animEffect>
                                  </p:childTnLst>
                                </p:cTn>
                              </p:par>
                              <p:par>
                                <p:cTn id="183" presetID="9" presetClass="emph" presetSubtype="0" grpId="2" nodeType="withEffect">
                                  <p:stCondLst>
                                    <p:cond delay="0"/>
                                  </p:stCondLst>
                                  <p:endCondLst>
                                    <p:cond evt="onNext" delay="0">
                                      <p:tgtEl>
                                        <p:sldTgt/>
                                      </p:tgtEl>
                                    </p:cond>
                                  </p:endCondLst>
                                  <p:childTnLst>
                                    <p:set>
                                      <p:cBhvr rctx="PPT">
                                        <p:cTn id="184" dur="indefinite"/>
                                        <p:tgtEl>
                                          <p:spTgt spid="44"/>
                                        </p:tgtEl>
                                        <p:attrNameLst>
                                          <p:attrName>style.opacity</p:attrName>
                                        </p:attrNameLst>
                                      </p:cBhvr>
                                      <p:to>
                                        <p:strVal val="0.25"/>
                                      </p:to>
                                    </p:set>
                                    <p:animEffect filter="image" prLst="opacity: 0.25">
                                      <p:cBhvr rctx="IE">
                                        <p:cTn id="185" dur="indefinite"/>
                                        <p:tgtEl>
                                          <p:spTgt spid="44"/>
                                        </p:tgtEl>
                                      </p:cBhvr>
                                    </p:animEffect>
                                  </p:childTnLst>
                                </p:cTn>
                              </p:par>
                              <p:par>
                                <p:cTn id="186" presetID="9" presetClass="emph" presetSubtype="0" nodeType="withEffect">
                                  <p:stCondLst>
                                    <p:cond delay="0"/>
                                  </p:stCondLst>
                                  <p:endCondLst>
                                    <p:cond evt="onNext" delay="0">
                                      <p:tgtEl>
                                        <p:sldTgt/>
                                      </p:tgtEl>
                                    </p:cond>
                                  </p:endCondLst>
                                  <p:childTnLst>
                                    <p:set>
                                      <p:cBhvr rctx="PPT">
                                        <p:cTn id="187" dur="indefinite"/>
                                        <p:tgtEl>
                                          <p:spTgt spid="45"/>
                                        </p:tgtEl>
                                        <p:attrNameLst>
                                          <p:attrName>style.opacity</p:attrName>
                                        </p:attrNameLst>
                                      </p:cBhvr>
                                      <p:to>
                                        <p:strVal val="0.25"/>
                                      </p:to>
                                    </p:set>
                                    <p:animEffect filter="image" prLst="opacity: 0.25">
                                      <p:cBhvr rctx="IE">
                                        <p:cTn id="188" dur="indefinite"/>
                                        <p:tgtEl>
                                          <p:spTgt spid="45"/>
                                        </p:tgtEl>
                                      </p:cBhvr>
                                    </p:animEffect>
                                  </p:childTnLst>
                                </p:cTn>
                              </p:par>
                              <p:par>
                                <p:cTn id="189" presetID="9" presetClass="emph" presetSubtype="0" nodeType="withEffect">
                                  <p:stCondLst>
                                    <p:cond delay="0"/>
                                  </p:stCondLst>
                                  <p:endCondLst>
                                    <p:cond evt="onNext" delay="0">
                                      <p:tgtEl>
                                        <p:sldTgt/>
                                      </p:tgtEl>
                                    </p:cond>
                                  </p:endCondLst>
                                  <p:childTnLst>
                                    <p:set>
                                      <p:cBhvr rctx="PPT">
                                        <p:cTn id="190" dur="indefinite"/>
                                        <p:tgtEl>
                                          <p:spTgt spid="46"/>
                                        </p:tgtEl>
                                        <p:attrNameLst>
                                          <p:attrName>style.opacity</p:attrName>
                                        </p:attrNameLst>
                                      </p:cBhvr>
                                      <p:to>
                                        <p:strVal val="0.25"/>
                                      </p:to>
                                    </p:set>
                                    <p:animEffect filter="image" prLst="opacity: 0.25">
                                      <p:cBhvr rctx="IE">
                                        <p:cTn id="191" dur="indefinite"/>
                                        <p:tgtEl>
                                          <p:spTgt spid="46"/>
                                        </p:tgtEl>
                                      </p:cBhvr>
                                    </p:animEffect>
                                  </p:childTnLst>
                                </p:cTn>
                              </p:par>
                              <p:par>
                                <p:cTn id="192" presetID="6" presetClass="emph" presetSubtype="0" fill="hold" grpId="2" nodeType="withEffect">
                                  <p:stCondLst>
                                    <p:cond delay="0"/>
                                  </p:stCondLst>
                                  <p:childTnLst>
                                    <p:animScale>
                                      <p:cBhvr>
                                        <p:cTn id="193" dur="1000" fill="hold"/>
                                        <p:tgtEl>
                                          <p:spTgt spid="32"/>
                                        </p:tgtEl>
                                      </p:cBhvr>
                                      <p:by x="110000" y="110000"/>
                                    </p:animScale>
                                  </p:childTnLst>
                                </p:cTn>
                              </p:par>
                              <p:par>
                                <p:cTn id="194" presetID="6" presetClass="emph" presetSubtype="0" fill="hold" grpId="2" nodeType="withEffect">
                                  <p:stCondLst>
                                    <p:cond delay="0"/>
                                  </p:stCondLst>
                                  <p:childTnLst>
                                    <p:animScale>
                                      <p:cBhvr>
                                        <p:cTn id="195" dur="1000" fill="hold"/>
                                        <p:tgtEl>
                                          <p:spTgt spid="34"/>
                                        </p:tgtEl>
                                      </p:cBhvr>
                                      <p:by x="110000" y="110000"/>
                                    </p:animScale>
                                  </p:childTnLst>
                                </p:cTn>
                              </p:par>
                              <p:par>
                                <p:cTn id="196" presetID="9" presetClass="emph" presetSubtype="0" grpId="0" nodeType="withEffect">
                                  <p:stCondLst>
                                    <p:cond delay="0"/>
                                  </p:stCondLst>
                                  <p:endCondLst>
                                    <p:cond evt="onNext" delay="0">
                                      <p:tgtEl>
                                        <p:sldTgt/>
                                      </p:tgtEl>
                                    </p:cond>
                                  </p:endCondLst>
                                  <p:childTnLst>
                                    <p:set>
                                      <p:cBhvr rctx="PPT">
                                        <p:cTn id="197" dur="indefinite"/>
                                        <p:tgtEl>
                                          <p:spTgt spid="47"/>
                                        </p:tgtEl>
                                        <p:attrNameLst>
                                          <p:attrName>style.opacity</p:attrName>
                                        </p:attrNameLst>
                                      </p:cBhvr>
                                      <p:to>
                                        <p:strVal val="0.25"/>
                                      </p:to>
                                    </p:set>
                                    <p:animEffect filter="image" prLst="opacity: 0.25">
                                      <p:cBhvr rctx="IE">
                                        <p:cTn id="198" dur="indefinite"/>
                                        <p:tgtEl>
                                          <p:spTgt spid="47"/>
                                        </p:tgtEl>
                                      </p:cBhvr>
                                    </p:animEffect>
                                  </p:childTnLst>
                                </p:cTn>
                              </p:par>
                            </p:childTnLst>
                          </p:cTn>
                        </p:par>
                      </p:childTnLst>
                    </p:cTn>
                  </p:par>
                  <p:par>
                    <p:cTn id="199" fill="hold">
                      <p:stCondLst>
                        <p:cond delay="indefinite"/>
                      </p:stCondLst>
                      <p:childTnLst>
                        <p:par>
                          <p:cTn id="200" fill="hold">
                            <p:stCondLst>
                              <p:cond delay="0"/>
                            </p:stCondLst>
                            <p:childTnLst>
                              <p:par>
                                <p:cTn id="201" presetID="6" presetClass="emph" presetSubtype="0" fill="hold" grpId="3" nodeType="clickEffect">
                                  <p:stCondLst>
                                    <p:cond delay="0"/>
                                  </p:stCondLst>
                                  <p:childTnLst>
                                    <p:animScale>
                                      <p:cBhvr>
                                        <p:cTn id="202" dur="1000" fill="hold"/>
                                        <p:tgtEl>
                                          <p:spTgt spid="32"/>
                                        </p:tgtEl>
                                      </p:cBhvr>
                                      <p:by x="89000" y="89000"/>
                                    </p:animScale>
                                  </p:childTnLst>
                                </p:cTn>
                              </p:par>
                              <p:par>
                                <p:cTn id="203" presetID="6" presetClass="emph" presetSubtype="0" fill="hold" grpId="3" nodeType="withEffect">
                                  <p:stCondLst>
                                    <p:cond delay="0"/>
                                  </p:stCondLst>
                                  <p:childTnLst>
                                    <p:animScale>
                                      <p:cBhvr>
                                        <p:cTn id="204" dur="1000" fill="hold"/>
                                        <p:tgtEl>
                                          <p:spTgt spid="34"/>
                                        </p:tgtEl>
                                      </p:cBhvr>
                                      <p:by x="89000" y="89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2" grpId="0" animBg="1"/>
      <p:bldP spid="22" grpId="1" animBg="1"/>
      <p:bldP spid="22" grpId="2" animBg="1"/>
      <p:bldP spid="22" grpId="3" animBg="1"/>
      <p:bldP spid="24" grpId="0" animBg="1"/>
      <p:bldP spid="24" grpId="1" animBg="1"/>
      <p:bldP spid="24" grpId="2" animBg="1"/>
      <p:bldP spid="24" grpId="3" animBg="1"/>
      <p:bldP spid="26" grpId="0" animBg="1"/>
      <p:bldP spid="26" grpId="1" animBg="1"/>
      <p:bldP spid="26" grpId="2" animBg="1"/>
      <p:bldP spid="26" grpId="3" animBg="1"/>
      <p:bldP spid="27" grpId="0" animBg="1"/>
      <p:bldP spid="27" grpId="1" animBg="1"/>
      <p:bldP spid="27" grpId="2" animBg="1"/>
      <p:bldP spid="27" grpId="3" animBg="1"/>
      <p:bldP spid="32" grpId="0" animBg="1"/>
      <p:bldP spid="32" grpId="1" animBg="1"/>
      <p:bldP spid="32" grpId="2" animBg="1"/>
      <p:bldP spid="32" grpId="3" animBg="1"/>
      <p:bldP spid="34" grpId="0" animBg="1"/>
      <p:bldP spid="34" grpId="1" animBg="1"/>
      <p:bldP spid="34" grpId="2" animBg="1"/>
      <p:bldP spid="34" grpId="3" animBg="1"/>
      <p:bldP spid="37" grpId="0" animBg="1"/>
      <p:bldP spid="37" grpId="1" animBg="1"/>
      <p:bldP spid="37" grpId="2" animBg="1"/>
      <p:bldP spid="37" grpId="3" animBg="1"/>
      <p:bldP spid="38" grpId="0" animBg="1"/>
      <p:bldP spid="38" grpId="1" animBg="1"/>
      <p:bldP spid="39" grpId="0" animBg="1"/>
      <p:bldP spid="39" grpId="1" animBg="1"/>
      <p:bldP spid="42" grpId="0" animBg="1"/>
      <p:bldP spid="42" grpId="1" animBg="1"/>
      <p:bldP spid="44" grpId="0" animBg="1"/>
      <p:bldP spid="44" grpId="1" animBg="1"/>
      <p:bldP spid="44" grpId="2" animBg="1"/>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Abbildung7.png"/>
          <p:cNvPicPr>
            <a:picLocks noChangeAspect="1"/>
          </p:cNvPicPr>
          <p:nvPr/>
        </p:nvPicPr>
        <p:blipFill>
          <a:blip r:embed="rId2"/>
          <a:stretch>
            <a:fillRect/>
          </a:stretch>
        </p:blipFill>
        <p:spPr>
          <a:xfrm>
            <a:off x="2452663" y="1714489"/>
            <a:ext cx="7144527" cy="4572009"/>
          </a:xfrm>
          <a:prstGeom prst="rect">
            <a:avLst/>
          </a:prstGeom>
        </p:spPr>
      </p:pic>
      <p:sp>
        <p:nvSpPr>
          <p:cNvPr id="7" name="Titel 6"/>
          <p:cNvSpPr>
            <a:spLocks noGrp="1"/>
          </p:cNvSpPr>
          <p:nvPr>
            <p:ph type="title"/>
          </p:nvPr>
        </p:nvSpPr>
        <p:spPr/>
        <p:txBody>
          <a:bodyPr/>
          <a:lstStyle/>
          <a:p>
            <a:r>
              <a:rPr lang="de-AT" dirty="0"/>
              <a:t>Struktur des visuellen Baums</a:t>
            </a:r>
          </a:p>
        </p:txBody>
      </p:sp>
    </p:spTree>
    <p:extLst>
      <p:ext uri="{BB962C8B-B14F-4D97-AF65-F5344CB8AC3E}">
        <p14:creationId xmlns:p14="http://schemas.microsoft.com/office/powerpoint/2010/main" val="170878293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800" dirty="0" err="1"/>
              <a:t>LogicalTreeHelper</a:t>
            </a:r>
            <a:r>
              <a:rPr lang="de-AT" sz="4800" dirty="0"/>
              <a:t> und </a:t>
            </a:r>
            <a:r>
              <a:rPr lang="de-AT" sz="4800" dirty="0" err="1"/>
              <a:t>VisualTreeHelper</a:t>
            </a:r>
            <a:endParaRPr lang="de-AT" sz="4800" dirty="0"/>
          </a:p>
        </p:txBody>
      </p:sp>
      <p:sp>
        <p:nvSpPr>
          <p:cNvPr id="4" name="Inhaltsplatzhalter 3"/>
          <p:cNvSpPr>
            <a:spLocks noGrp="1"/>
          </p:cNvSpPr>
          <p:nvPr>
            <p:ph sz="quarter" idx="12"/>
          </p:nvPr>
        </p:nvSpPr>
        <p:spPr/>
        <p:txBody>
          <a:bodyPr/>
          <a:lstStyle/>
          <a:p>
            <a:r>
              <a:rPr lang="de-AT" dirty="0"/>
              <a:t>Logischer Baum</a:t>
            </a:r>
          </a:p>
          <a:p>
            <a:pPr lvl="1"/>
            <a:r>
              <a:rPr lang="de-DE" dirty="0"/>
              <a:t>Beinhaltet alle Elemente, die direkt im XAML oder im Code angelegt wurden</a:t>
            </a:r>
          </a:p>
          <a:p>
            <a:pPr lvl="1"/>
            <a:r>
              <a:rPr lang="de-DE" dirty="0"/>
              <a:t>Navigieren im logischen Baum mit </a:t>
            </a:r>
            <a:r>
              <a:rPr lang="de-DE" dirty="0" err="1">
                <a:latin typeface="Courier New" pitchFamily="49" charset="0"/>
                <a:cs typeface="Courier New" pitchFamily="49" charset="0"/>
              </a:rPr>
              <a:t>LogicalTreeHelper</a:t>
            </a:r>
            <a:endParaRPr lang="de-DE" dirty="0">
              <a:latin typeface="Courier New" pitchFamily="49" charset="0"/>
              <a:cs typeface="Courier New" pitchFamily="49" charset="0"/>
            </a:endParaRPr>
          </a:p>
          <a:p>
            <a:r>
              <a:rPr lang="de-DE" dirty="0"/>
              <a:t>Visueller Baum</a:t>
            </a:r>
          </a:p>
          <a:p>
            <a:pPr lvl="1"/>
            <a:r>
              <a:rPr lang="de-DE" dirty="0"/>
              <a:t>Beinhaltet alle </a:t>
            </a:r>
            <a:r>
              <a:rPr lang="de-DE" i="1" dirty="0"/>
              <a:t>sichtbaren</a:t>
            </a:r>
            <a:r>
              <a:rPr lang="de-DE" dirty="0"/>
              <a:t> Elemente (von </a:t>
            </a:r>
            <a:r>
              <a:rPr lang="de-DE" dirty="0" err="1">
                <a:latin typeface="Courier New" pitchFamily="49" charset="0"/>
                <a:cs typeface="Courier New" pitchFamily="49" charset="0"/>
              </a:rPr>
              <a:t>System.Windows.Media.Visual</a:t>
            </a:r>
            <a:r>
              <a:rPr lang="de-DE" dirty="0">
                <a:latin typeface="Courier New" pitchFamily="49" charset="0"/>
                <a:cs typeface="Courier New" pitchFamily="49" charset="0"/>
              </a:rPr>
              <a:t> </a:t>
            </a:r>
            <a:r>
              <a:rPr lang="de-DE" dirty="0"/>
              <a:t>abgeleitete Elemente), die zum Aufbau des UI benötigt werden</a:t>
            </a:r>
          </a:p>
          <a:p>
            <a:pPr lvl="1"/>
            <a:r>
              <a:rPr lang="de-DE" dirty="0"/>
              <a:t>Navigieren im visuellen Baum mit </a:t>
            </a:r>
            <a:r>
              <a:rPr lang="de-DE" dirty="0" err="1">
                <a:latin typeface="Courier New" pitchFamily="49" charset="0"/>
                <a:cs typeface="Courier New" pitchFamily="49" charset="0"/>
              </a:rPr>
              <a:t>VisualTreeHelper</a:t>
            </a:r>
            <a:endParaRPr lang="de-AT" dirty="0">
              <a:latin typeface="Courier New" pitchFamily="49" charset="0"/>
              <a:cs typeface="Courier New" pitchFamily="49" charset="0"/>
            </a:endParaRPr>
          </a:p>
        </p:txBody>
      </p:sp>
    </p:spTree>
    <p:extLst>
      <p:ext uri="{BB962C8B-B14F-4D97-AF65-F5344CB8AC3E}">
        <p14:creationId xmlns:p14="http://schemas.microsoft.com/office/powerpoint/2010/main" val="3420505257"/>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800" dirty="0" err="1"/>
              <a:t>LogicalTreeHelper</a:t>
            </a:r>
            <a:r>
              <a:rPr lang="de-AT" sz="4800" dirty="0"/>
              <a:t> und </a:t>
            </a:r>
            <a:r>
              <a:rPr lang="de-AT" sz="4800" dirty="0" err="1"/>
              <a:t>VisualTreeHelper</a:t>
            </a:r>
            <a:endParaRPr lang="de-AT" sz="4800" dirty="0"/>
          </a:p>
        </p:txBody>
      </p:sp>
      <p:sp>
        <p:nvSpPr>
          <p:cNvPr id="5" name="Abgerundetes Rechteck 4"/>
          <p:cNvSpPr/>
          <p:nvPr/>
        </p:nvSpPr>
        <p:spPr>
          <a:xfrm>
            <a:off x="1738282" y="1714488"/>
            <a:ext cx="6643734" cy="3429024"/>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private void </a:t>
            </a:r>
            <a:r>
              <a:rPr lang="en-US" sz="1400" kern="0" dirty="0" err="1">
                <a:solidFill>
                  <a:srgbClr val="01225F"/>
                </a:solidFill>
                <a:latin typeface="Courier New" pitchFamily="49" charset="0"/>
                <a:cs typeface="Courier New" pitchFamily="49" charset="0"/>
              </a:rPr>
              <a:t>WriteLogicalTree</a:t>
            </a:r>
            <a:r>
              <a:rPr lang="en-US" sz="1400" kern="0" dirty="0">
                <a:solidFill>
                  <a:srgbClr val="01225F"/>
                </a:solidFill>
                <a:latin typeface="Courier New" pitchFamily="49" charset="0"/>
                <a:cs typeface="Courier New" pitchFamily="49" charset="0"/>
              </a:rPr>
              <a:t>(object </a:t>
            </a:r>
            <a:r>
              <a:rPr lang="en-US" sz="1400" kern="0" dirty="0" err="1">
                <a:solidFill>
                  <a:srgbClr val="01225F"/>
                </a:solidFill>
                <a:latin typeface="Courier New" pitchFamily="49" charset="0"/>
                <a:cs typeface="Courier New" pitchFamily="49" charset="0"/>
              </a:rPr>
              <a:t>obj</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int</a:t>
            </a:r>
            <a:r>
              <a:rPr lang="en-US" sz="1400" kern="0" dirty="0">
                <a:solidFill>
                  <a:srgbClr val="01225F"/>
                </a:solidFill>
                <a:latin typeface="Courier New" pitchFamily="49" charset="0"/>
                <a:cs typeface="Courier New" pitchFamily="49" charset="0"/>
              </a:rPr>
              <a:t> indenting)</a:t>
            </a:r>
          </a:p>
          <a:p>
            <a:r>
              <a:rPr lang="en-US" sz="1400" kern="0" dirty="0">
                <a:solidFill>
                  <a:srgbClr val="01225F"/>
                </a:solidFill>
                <a:latin typeface="Courier New" pitchFamily="49" charset="0"/>
                <a:cs typeface="Courier New" pitchFamily="49" charset="0"/>
              </a:rPr>
              <a:t>{</a:t>
            </a:r>
          </a:p>
          <a:p>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WriteType</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obj</a:t>
            </a:r>
            <a:r>
              <a:rPr lang="en-US" sz="1400" kern="0" dirty="0">
                <a:solidFill>
                  <a:srgbClr val="01225F"/>
                </a:solidFill>
                <a:latin typeface="Courier New" pitchFamily="49" charset="0"/>
                <a:cs typeface="Courier New" pitchFamily="49" charset="0"/>
              </a:rPr>
              <a:t>, indenting); // print Type and Name</a:t>
            </a:r>
          </a:p>
          <a:p>
            <a:endParaRPr lang="en-US" sz="1400" kern="0" dirty="0">
              <a:solidFill>
                <a:srgbClr val="01225F"/>
              </a:solidFill>
              <a:latin typeface="Courier New" pitchFamily="49" charset="0"/>
              <a:cs typeface="Courier New" pitchFamily="49" charset="0"/>
            </a:endParaRPr>
          </a:p>
          <a:p>
            <a:r>
              <a:rPr lang="en-US" sz="1400" kern="0" dirty="0">
                <a:solidFill>
                  <a:srgbClr val="01225F"/>
                </a:solidFill>
                <a:latin typeface="Courier New" pitchFamily="49" charset="0"/>
                <a:cs typeface="Courier New" pitchFamily="49" charset="0"/>
              </a:rPr>
              <a:t>  if (</a:t>
            </a:r>
            <a:r>
              <a:rPr lang="en-US" sz="1400" kern="0" dirty="0" err="1">
                <a:solidFill>
                  <a:srgbClr val="01225F"/>
                </a:solidFill>
                <a:latin typeface="Courier New" pitchFamily="49" charset="0"/>
                <a:cs typeface="Courier New" pitchFamily="49" charset="0"/>
              </a:rPr>
              <a:t>obj</a:t>
            </a:r>
            <a:r>
              <a:rPr lang="en-US" sz="1400" kern="0" dirty="0">
                <a:solidFill>
                  <a:srgbClr val="01225F"/>
                </a:solidFill>
                <a:latin typeface="Courier New" pitchFamily="49" charset="0"/>
                <a:cs typeface="Courier New" pitchFamily="49" charset="0"/>
              </a:rPr>
              <a:t> is </a:t>
            </a:r>
            <a:r>
              <a:rPr lang="en-US" sz="1400" kern="0" dirty="0" err="1">
                <a:solidFill>
                  <a:srgbClr val="01225F"/>
                </a:solidFill>
                <a:latin typeface="Courier New" pitchFamily="49" charset="0"/>
                <a:cs typeface="Courier New" pitchFamily="49" charset="0"/>
              </a:rPr>
              <a:t>DependencyObject</a:t>
            </a:r>
            <a:r>
              <a:rPr lang="en-US" sz="1400" kern="0" dirty="0">
                <a:solidFill>
                  <a:srgbClr val="01225F"/>
                </a:solidFill>
                <a:latin typeface="Courier New" pitchFamily="49" charset="0"/>
                <a:cs typeface="Courier New" pitchFamily="49" charset="0"/>
              </a:rPr>
              <a:t>)</a:t>
            </a:r>
          </a:p>
          <a:p>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IEnumerator</a:t>
            </a:r>
            <a:r>
              <a:rPr lang="en-US" sz="1400" kern="0" dirty="0">
                <a:solidFill>
                  <a:srgbClr val="01225F"/>
                </a:solidFill>
                <a:latin typeface="Courier New" pitchFamily="49" charset="0"/>
                <a:cs typeface="Courier New" pitchFamily="49" charset="0"/>
              </a:rPr>
              <a:t> children = </a:t>
            </a:r>
            <a:r>
              <a:rPr lang="en-US" sz="1400" b="1" kern="0" dirty="0" err="1">
                <a:solidFill>
                  <a:srgbClr val="01225F"/>
                </a:solidFill>
                <a:latin typeface="Courier New" pitchFamily="49" charset="0"/>
                <a:cs typeface="Courier New" pitchFamily="49" charset="0"/>
              </a:rPr>
              <a:t>LogicalTreeHelper.GetChildren</a:t>
            </a:r>
            <a:endParaRPr lang="en-US" sz="1400" b="1" kern="0" dirty="0">
              <a:solidFill>
                <a:srgbClr val="01225F"/>
              </a:solidFill>
              <a:latin typeface="Courier New" pitchFamily="49" charset="0"/>
              <a:cs typeface="Courier New" pitchFamily="49" charset="0"/>
            </a:endParaRPr>
          </a:p>
          <a:p>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DependencyObject</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obj</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GetEnumerator</a:t>
            </a:r>
            <a:r>
              <a:rPr lang="en-US" sz="1400" kern="0" dirty="0">
                <a:solidFill>
                  <a:srgbClr val="01225F"/>
                </a:solidFill>
                <a:latin typeface="Courier New" pitchFamily="49" charset="0"/>
                <a:cs typeface="Courier New" pitchFamily="49" charset="0"/>
              </a:rPr>
              <a:t>();</a:t>
            </a:r>
          </a:p>
          <a:p>
            <a:r>
              <a:rPr lang="en-US" sz="1400" kern="0" dirty="0">
                <a:solidFill>
                  <a:srgbClr val="01225F"/>
                </a:solidFill>
                <a:latin typeface="Courier New" pitchFamily="49" charset="0"/>
                <a:cs typeface="Courier New" pitchFamily="49" charset="0"/>
              </a:rPr>
              <a:t>    while (</a:t>
            </a:r>
            <a:r>
              <a:rPr lang="en-US" sz="1400" kern="0" dirty="0" err="1">
                <a:solidFill>
                  <a:srgbClr val="01225F"/>
                </a:solidFill>
                <a:latin typeface="Courier New" pitchFamily="49" charset="0"/>
                <a:cs typeface="Courier New" pitchFamily="49" charset="0"/>
              </a:rPr>
              <a:t>children.MoveNext</a:t>
            </a:r>
            <a:r>
              <a:rPr lang="en-US" sz="1400" kern="0" dirty="0">
                <a:solidFill>
                  <a:srgbClr val="01225F"/>
                </a:solidFill>
                <a:latin typeface="Courier New" pitchFamily="49" charset="0"/>
                <a:cs typeface="Courier New" pitchFamily="49" charset="0"/>
              </a:rPr>
              <a:t>())</a:t>
            </a:r>
          </a:p>
          <a:p>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WriteLogicalTree</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children.Current</a:t>
            </a:r>
            <a:r>
              <a:rPr lang="en-US" sz="1400" kern="0" dirty="0">
                <a:solidFill>
                  <a:srgbClr val="01225F"/>
                </a:solidFill>
                <a:latin typeface="Courier New" pitchFamily="49" charset="0"/>
                <a:cs typeface="Courier New" pitchFamily="49" charset="0"/>
              </a:rPr>
              <a:t>, indenting + 1);</a:t>
            </a:r>
          </a:p>
          <a:p>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a:t>
            </a:r>
          </a:p>
        </p:txBody>
      </p:sp>
      <p:sp>
        <p:nvSpPr>
          <p:cNvPr id="7" name="Abgerundetes Rechteck 6"/>
          <p:cNvSpPr/>
          <p:nvPr/>
        </p:nvSpPr>
        <p:spPr>
          <a:xfrm>
            <a:off x="2738414" y="3500438"/>
            <a:ext cx="7643866" cy="2928958"/>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private void </a:t>
            </a:r>
            <a:r>
              <a:rPr lang="en-US" sz="1400" kern="0" dirty="0" err="1">
                <a:solidFill>
                  <a:srgbClr val="01225F"/>
                </a:solidFill>
                <a:latin typeface="Courier New" pitchFamily="49" charset="0"/>
                <a:cs typeface="Courier New" pitchFamily="49" charset="0"/>
              </a:rPr>
              <a:t>WriteVisualTree</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DependencyObject</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obj</a:t>
            </a:r>
            <a:r>
              <a:rPr lang="en-US" sz="1400" kern="0" dirty="0">
                <a:solidFill>
                  <a:srgbClr val="01225F"/>
                </a:solidFill>
                <a:latin typeface="Courier New" pitchFamily="49" charset="0"/>
                <a:cs typeface="Courier New" pitchFamily="49" charset="0"/>
              </a:rPr>
              <a:t>, </a:t>
            </a:r>
            <a:br>
              <a:rPr lang="en-US" sz="1400" kern="0" dirty="0">
                <a:solidFill>
                  <a:srgbClr val="01225F"/>
                </a:solidFill>
                <a:latin typeface="Courier New" pitchFamily="49" charset="0"/>
                <a:cs typeface="Courier New" pitchFamily="49" charset="0"/>
              </a:rPr>
            </a:b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int</a:t>
            </a:r>
            <a:r>
              <a:rPr lang="en-US" sz="1400" kern="0" dirty="0">
                <a:solidFill>
                  <a:srgbClr val="01225F"/>
                </a:solidFill>
                <a:latin typeface="Courier New" pitchFamily="49" charset="0"/>
                <a:cs typeface="Courier New" pitchFamily="49" charset="0"/>
              </a:rPr>
              <a:t> indenting)</a:t>
            </a:r>
          </a:p>
          <a:p>
            <a:r>
              <a:rPr lang="en-US" sz="1400" kern="0" dirty="0">
                <a:solidFill>
                  <a:srgbClr val="01225F"/>
                </a:solidFill>
                <a:latin typeface="Courier New" pitchFamily="49" charset="0"/>
                <a:cs typeface="Courier New" pitchFamily="49" charset="0"/>
              </a:rPr>
              <a:t>{</a:t>
            </a:r>
          </a:p>
          <a:p>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WriteType</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obj</a:t>
            </a:r>
            <a:r>
              <a:rPr lang="en-US" sz="1400" kern="0" dirty="0">
                <a:solidFill>
                  <a:srgbClr val="01225F"/>
                </a:solidFill>
                <a:latin typeface="Courier New" pitchFamily="49" charset="0"/>
                <a:cs typeface="Courier New" pitchFamily="49" charset="0"/>
              </a:rPr>
              <a:t>, indenting); // print Type and Name</a:t>
            </a:r>
          </a:p>
          <a:p>
            <a:r>
              <a:rPr lang="en-US" sz="1400" kern="0" dirty="0">
                <a:solidFill>
                  <a:srgbClr val="01225F"/>
                </a:solidFill>
                <a:latin typeface="Courier New" pitchFamily="49" charset="0"/>
                <a:cs typeface="Courier New" pitchFamily="49" charset="0"/>
              </a:rPr>
              <a:t>  for (</a:t>
            </a:r>
            <a:r>
              <a:rPr lang="en-US" sz="1400" kern="0" dirty="0" err="1">
                <a:solidFill>
                  <a:srgbClr val="01225F"/>
                </a:solidFill>
                <a:latin typeface="Courier New" pitchFamily="49" charset="0"/>
                <a:cs typeface="Courier New" pitchFamily="49" charset="0"/>
              </a:rPr>
              <a:t>int</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i</a:t>
            </a:r>
            <a:r>
              <a:rPr lang="en-US" sz="1400" kern="0" dirty="0">
                <a:solidFill>
                  <a:srgbClr val="01225F"/>
                </a:solidFill>
                <a:latin typeface="Courier New" pitchFamily="49" charset="0"/>
                <a:cs typeface="Courier New" pitchFamily="49" charset="0"/>
              </a:rPr>
              <a:t> = 0; </a:t>
            </a:r>
            <a:r>
              <a:rPr lang="en-US" sz="1400" kern="0" dirty="0" err="1">
                <a:solidFill>
                  <a:srgbClr val="01225F"/>
                </a:solidFill>
                <a:latin typeface="Courier New" pitchFamily="49" charset="0"/>
                <a:cs typeface="Courier New" pitchFamily="49" charset="0"/>
              </a:rPr>
              <a:t>i</a:t>
            </a:r>
            <a:r>
              <a:rPr lang="en-US" sz="1400" kern="0" dirty="0">
                <a:solidFill>
                  <a:srgbClr val="01225F"/>
                </a:solidFill>
                <a:latin typeface="Courier New" pitchFamily="49" charset="0"/>
                <a:cs typeface="Courier New" pitchFamily="49" charset="0"/>
              </a:rPr>
              <a:t> &lt; </a:t>
            </a:r>
            <a:r>
              <a:rPr lang="en-US" sz="1400" b="1" kern="0" dirty="0" err="1">
                <a:solidFill>
                  <a:srgbClr val="01225F"/>
                </a:solidFill>
                <a:latin typeface="Courier New" pitchFamily="49" charset="0"/>
                <a:cs typeface="Courier New" pitchFamily="49" charset="0"/>
              </a:rPr>
              <a:t>VisualTreeHelper.GetChildrenCount</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obj</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i</a:t>
            </a:r>
            <a:r>
              <a:rPr lang="en-US" sz="1400" kern="0" dirty="0">
                <a:solidFill>
                  <a:srgbClr val="01225F"/>
                </a:solidFill>
                <a:latin typeface="Courier New" pitchFamily="49" charset="0"/>
                <a:cs typeface="Courier New" pitchFamily="49" charset="0"/>
              </a:rPr>
              <a:t>++)</a:t>
            </a:r>
          </a:p>
          <a:p>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WriteVisualTree</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VisualTreeHelper.GetChild</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obj</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i</a:t>
            </a:r>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      indenting + 1);</a:t>
            </a:r>
          </a:p>
          <a:p>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a:t>
            </a:r>
          </a:p>
        </p:txBody>
      </p:sp>
    </p:spTree>
    <p:extLst>
      <p:ext uri="{BB962C8B-B14F-4D97-AF65-F5344CB8AC3E}">
        <p14:creationId xmlns:p14="http://schemas.microsoft.com/office/powerpoint/2010/main" val="599985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Elementebaum</a:t>
            </a:r>
            <a:r>
              <a:rPr lang="de-AT" dirty="0"/>
              <a:t> in WPF</a:t>
            </a:r>
          </a:p>
        </p:txBody>
      </p:sp>
      <p:pic>
        <p:nvPicPr>
          <p:cNvPr id="4" name="Grafik 3"/>
          <p:cNvPicPr/>
          <p:nvPr/>
        </p:nvPicPr>
        <p:blipFill>
          <a:blip r:embed="rId2" r:link="rId3"/>
          <a:stretch>
            <a:fillRect/>
          </a:stretch>
        </p:blipFill>
        <p:spPr bwMode="auto">
          <a:xfrm>
            <a:off x="3381356" y="1785926"/>
            <a:ext cx="5193046" cy="4714908"/>
          </a:xfrm>
          <a:prstGeom prst="rect">
            <a:avLst/>
          </a:prstGeom>
          <a:noFill/>
          <a:ln w="9525">
            <a:noFill/>
            <a:miter lim="800000"/>
            <a:headEnd/>
            <a:tailEnd/>
          </a:ln>
        </p:spPr>
      </p:pic>
      <p:sp>
        <p:nvSpPr>
          <p:cNvPr id="5" name="Abgerundete rechteckige Legende 4"/>
          <p:cNvSpPr/>
          <p:nvPr/>
        </p:nvSpPr>
        <p:spPr>
          <a:xfrm>
            <a:off x="6738942" y="1428736"/>
            <a:ext cx="1857388" cy="785818"/>
          </a:xfrm>
          <a:prstGeom prst="wedgeRoundRectCallout">
            <a:avLst>
              <a:gd name="adj1" fmla="val -66960"/>
              <a:gd name="adj2" fmla="val 9502"/>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AT" sz="1400" kern="0" dirty="0">
                <a:solidFill>
                  <a:schemeClr val="tx1"/>
                </a:solidFill>
              </a:rPr>
              <a:t>Logischer &amp; visueller Baum</a:t>
            </a:r>
          </a:p>
        </p:txBody>
      </p:sp>
      <p:sp>
        <p:nvSpPr>
          <p:cNvPr id="6" name="Abgerundete rechteckige Legende 5"/>
          <p:cNvSpPr/>
          <p:nvPr/>
        </p:nvSpPr>
        <p:spPr>
          <a:xfrm>
            <a:off x="7381884" y="2643182"/>
            <a:ext cx="1643074" cy="785818"/>
          </a:xfrm>
          <a:prstGeom prst="wedgeRoundRectCallout">
            <a:avLst>
              <a:gd name="adj1" fmla="val -66960"/>
              <a:gd name="adj2" fmla="val 9502"/>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AT" sz="1400" kern="0" dirty="0">
                <a:solidFill>
                  <a:schemeClr val="tx1"/>
                </a:solidFill>
              </a:rPr>
              <a:t>Nur im visuellen Baum</a:t>
            </a:r>
          </a:p>
        </p:txBody>
      </p:sp>
      <p:sp>
        <p:nvSpPr>
          <p:cNvPr id="7" name="Abgerundete rechteckige Legende 6"/>
          <p:cNvSpPr/>
          <p:nvPr/>
        </p:nvSpPr>
        <p:spPr>
          <a:xfrm>
            <a:off x="7881950" y="3857628"/>
            <a:ext cx="1857388" cy="785818"/>
          </a:xfrm>
          <a:prstGeom prst="wedgeRoundRectCallout">
            <a:avLst>
              <a:gd name="adj1" fmla="val -66960"/>
              <a:gd name="adj2" fmla="val 9502"/>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AT" sz="1400" kern="0" dirty="0">
                <a:solidFill>
                  <a:schemeClr val="tx1"/>
                </a:solidFill>
              </a:rPr>
              <a:t>Nur im logischen Baum</a:t>
            </a:r>
          </a:p>
        </p:txBody>
      </p:sp>
    </p:spTree>
    <p:extLst>
      <p:ext uri="{BB962C8B-B14F-4D97-AF65-F5344CB8AC3E}">
        <p14:creationId xmlns:p14="http://schemas.microsoft.com/office/powerpoint/2010/main" val="176768366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Typen von Controls</a:t>
            </a:r>
          </a:p>
        </p:txBody>
      </p:sp>
      <p:pic>
        <p:nvPicPr>
          <p:cNvPr id="4" name="Grafik 3" descr="Bild1.png"/>
          <p:cNvPicPr>
            <a:picLocks noChangeAspect="1"/>
          </p:cNvPicPr>
          <p:nvPr/>
        </p:nvPicPr>
        <p:blipFill>
          <a:blip r:embed="rId2" cstate="print"/>
          <a:stretch>
            <a:fillRect/>
          </a:stretch>
        </p:blipFill>
        <p:spPr>
          <a:xfrm>
            <a:off x="1631504" y="1628800"/>
            <a:ext cx="6190501" cy="4666497"/>
          </a:xfrm>
          <a:prstGeom prst="rect">
            <a:avLst/>
          </a:prstGeom>
        </p:spPr>
      </p:pic>
    </p:spTree>
    <p:extLst>
      <p:ext uri="{BB962C8B-B14F-4D97-AF65-F5344CB8AC3E}">
        <p14:creationId xmlns:p14="http://schemas.microsoft.com/office/powerpoint/2010/main" val="269641297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400" dirty="0"/>
              <a:t>Grundlagen der Implementierung von Benutzerschnittstellen mit WPF</a:t>
            </a:r>
            <a:endParaRPr lang="en-GB" sz="4400" dirty="0"/>
          </a:p>
        </p:txBody>
      </p:sp>
      <p:sp>
        <p:nvSpPr>
          <p:cNvPr id="10" name="Untertitel 9"/>
          <p:cNvSpPr>
            <a:spLocks noGrp="1"/>
          </p:cNvSpPr>
          <p:nvPr>
            <p:ph type="body" sz="quarter" idx="25"/>
          </p:nvPr>
        </p:nvSpPr>
        <p:spPr/>
        <p:txBody>
          <a:bodyPr/>
          <a:lstStyle/>
          <a:p>
            <a:r>
              <a:rPr lang="de-AT"/>
              <a:t> </a:t>
            </a:r>
            <a:endParaRPr lang="de-AT" dirty="0"/>
          </a:p>
        </p:txBody>
      </p:sp>
    </p:spTree>
    <p:extLst>
      <p:ext uri="{BB962C8B-B14F-4D97-AF65-F5344CB8AC3E}">
        <p14:creationId xmlns:p14="http://schemas.microsoft.com/office/powerpoint/2010/main" val="72852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Content Controls</a:t>
            </a:r>
          </a:p>
        </p:txBody>
      </p:sp>
      <p:sp>
        <p:nvSpPr>
          <p:cNvPr id="5" name="Inhaltsplatzhalter 4"/>
          <p:cNvSpPr>
            <a:spLocks noGrp="1"/>
          </p:cNvSpPr>
          <p:nvPr>
            <p:ph sz="quarter" idx="12"/>
          </p:nvPr>
        </p:nvSpPr>
        <p:spPr/>
        <p:txBody>
          <a:bodyPr/>
          <a:lstStyle/>
          <a:p>
            <a:r>
              <a:rPr lang="de-DE" dirty="0"/>
              <a:t>Zweck: Darstellen von beliebigem Inhalt</a:t>
            </a:r>
          </a:p>
          <a:p>
            <a:r>
              <a:rPr lang="de-DE" dirty="0"/>
              <a:t>Beispiel: </a:t>
            </a:r>
            <a:r>
              <a:rPr lang="de-DE" dirty="0" err="1"/>
              <a:t>Window</a:t>
            </a:r>
            <a:r>
              <a:rPr lang="de-DE" dirty="0"/>
              <a:t>, Label, </a:t>
            </a:r>
            <a:r>
              <a:rPr lang="de-DE" dirty="0" err="1"/>
              <a:t>ScrollViewer</a:t>
            </a:r>
            <a:r>
              <a:rPr lang="de-DE" dirty="0"/>
              <a:t> oder Button</a:t>
            </a:r>
          </a:p>
          <a:p>
            <a:r>
              <a:rPr lang="de-DE" dirty="0"/>
              <a:t>Basisklasse: </a:t>
            </a:r>
            <a:r>
              <a:rPr lang="de-DE" sz="1800" dirty="0" err="1">
                <a:latin typeface="Courier New" pitchFamily="49" charset="0"/>
                <a:cs typeface="Courier New" pitchFamily="49" charset="0"/>
              </a:rPr>
              <a:t>System.Windows.Controls.ContentControl</a:t>
            </a:r>
            <a:endParaRPr lang="de-DE" sz="1800" dirty="0">
              <a:latin typeface="Courier New" pitchFamily="49" charset="0"/>
              <a:cs typeface="Courier New" pitchFamily="49" charset="0"/>
            </a:endParaRPr>
          </a:p>
          <a:p>
            <a:endParaRPr lang="de-AT" dirty="0">
              <a:latin typeface="Courier New" pitchFamily="49" charset="0"/>
              <a:cs typeface="Courier New" pitchFamily="49" charset="0"/>
            </a:endParaRPr>
          </a:p>
        </p:txBody>
      </p:sp>
      <p:sp>
        <p:nvSpPr>
          <p:cNvPr id="6" name="Abgerundetes Rechteck 5"/>
          <p:cNvSpPr/>
          <p:nvPr/>
        </p:nvSpPr>
        <p:spPr>
          <a:xfrm>
            <a:off x="1835557" y="4010695"/>
            <a:ext cx="6357982" cy="928694"/>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&lt;Button Content="My Button" Width="100" Height="30" /&gt;</a:t>
            </a:r>
          </a:p>
        </p:txBody>
      </p:sp>
      <p:sp>
        <p:nvSpPr>
          <p:cNvPr id="7" name="Abgerundetes Rechteck 6"/>
          <p:cNvSpPr/>
          <p:nvPr/>
        </p:nvSpPr>
        <p:spPr>
          <a:xfrm>
            <a:off x="2502713" y="4581128"/>
            <a:ext cx="6357982" cy="1357322"/>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&lt;Button Width="150" Height="100"&gt;</a:t>
            </a:r>
          </a:p>
          <a:p>
            <a:r>
              <a:rPr lang="en-US" sz="1400" kern="0" dirty="0">
                <a:solidFill>
                  <a:srgbClr val="01225F"/>
                </a:solidFill>
                <a:latin typeface="Courier New" pitchFamily="49" charset="0"/>
                <a:cs typeface="Courier New" pitchFamily="49" charset="0"/>
              </a:rPr>
              <a:t>  &lt;Image Source="[...]\Images\</a:t>
            </a:r>
            <a:r>
              <a:rPr lang="en-US" sz="1400" kern="0" dirty="0" err="1">
                <a:solidFill>
                  <a:srgbClr val="01225F"/>
                </a:solidFill>
                <a:latin typeface="Courier New" pitchFamily="49" charset="0"/>
                <a:cs typeface="Courier New" pitchFamily="49" charset="0"/>
              </a:rPr>
              <a:t>Abbildung</a:t>
            </a:r>
            <a:r>
              <a:rPr lang="en-US" sz="1400" kern="0" dirty="0">
                <a:solidFill>
                  <a:srgbClr val="01225F"/>
                </a:solidFill>
                <a:latin typeface="Courier New" pitchFamily="49" charset="0"/>
                <a:cs typeface="Courier New" pitchFamily="49" charset="0"/>
              </a:rPr>
              <a:t> 03_03.tif" /&gt;</a:t>
            </a:r>
          </a:p>
          <a:p>
            <a:r>
              <a:rPr lang="en-US" sz="1400" kern="0" dirty="0">
                <a:solidFill>
                  <a:srgbClr val="01225F"/>
                </a:solidFill>
                <a:latin typeface="Courier New" pitchFamily="49" charset="0"/>
                <a:cs typeface="Courier New" pitchFamily="49" charset="0"/>
              </a:rPr>
              <a:t>&lt;/Button&gt;</a:t>
            </a:r>
          </a:p>
        </p:txBody>
      </p:sp>
      <p:sp>
        <p:nvSpPr>
          <p:cNvPr id="8" name="Abgerundetes Rechteck 7"/>
          <p:cNvSpPr/>
          <p:nvPr/>
        </p:nvSpPr>
        <p:spPr>
          <a:xfrm>
            <a:off x="3309918" y="4929198"/>
            <a:ext cx="7072362" cy="1785950"/>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&lt;Button Width="150" Height="150"&gt;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StackPanel</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&lt;Image Source="[...]\Images\</a:t>
            </a:r>
            <a:r>
              <a:rPr lang="en-US" sz="1400" kern="0" dirty="0" err="1">
                <a:solidFill>
                  <a:srgbClr val="01225F"/>
                </a:solidFill>
                <a:latin typeface="Courier New" pitchFamily="49" charset="0"/>
                <a:cs typeface="Courier New" pitchFamily="49" charset="0"/>
              </a:rPr>
              <a:t>Abbildung</a:t>
            </a:r>
            <a:r>
              <a:rPr lang="en-US" sz="1400" kern="0" dirty="0">
                <a:solidFill>
                  <a:srgbClr val="01225F"/>
                </a:solidFill>
                <a:latin typeface="Courier New" pitchFamily="49" charset="0"/>
                <a:cs typeface="Courier New" pitchFamily="49" charset="0"/>
              </a:rPr>
              <a:t> 03_03.tif"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TextBlock</a:t>
            </a:r>
            <a:r>
              <a:rPr lang="en-US" sz="1400" kern="0" dirty="0">
                <a:solidFill>
                  <a:srgbClr val="01225F"/>
                </a:solidFill>
                <a:latin typeface="Courier New" pitchFamily="49" charset="0"/>
                <a:cs typeface="Courier New" pitchFamily="49" charset="0"/>
              </a:rPr>
              <a:t> Text="Click me" </a:t>
            </a:r>
            <a:r>
              <a:rPr lang="en-US" sz="1400" kern="0" dirty="0" err="1">
                <a:solidFill>
                  <a:srgbClr val="01225F"/>
                </a:solidFill>
                <a:latin typeface="Courier New" pitchFamily="49" charset="0"/>
                <a:cs typeface="Courier New" pitchFamily="49" charset="0"/>
              </a:rPr>
              <a:t>HorizontalAlignment</a:t>
            </a:r>
            <a:r>
              <a:rPr lang="en-US" sz="1400" kern="0" dirty="0">
                <a:solidFill>
                  <a:srgbClr val="01225F"/>
                </a:solidFill>
                <a:latin typeface="Courier New" pitchFamily="49" charset="0"/>
                <a:cs typeface="Courier New" pitchFamily="49" charset="0"/>
              </a:rPr>
              <a:t>="Center"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StackPanel</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&lt;/Button&gt;</a:t>
            </a:r>
          </a:p>
        </p:txBody>
      </p:sp>
    </p:spTree>
    <p:extLst>
      <p:ext uri="{BB962C8B-B14F-4D97-AF65-F5344CB8AC3E}">
        <p14:creationId xmlns:p14="http://schemas.microsoft.com/office/powerpoint/2010/main" val="15344012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Panels</a:t>
            </a:r>
          </a:p>
        </p:txBody>
      </p:sp>
      <p:sp>
        <p:nvSpPr>
          <p:cNvPr id="5" name="Inhaltsplatzhalter 4"/>
          <p:cNvSpPr>
            <a:spLocks noGrp="1"/>
          </p:cNvSpPr>
          <p:nvPr>
            <p:ph sz="quarter" idx="12"/>
          </p:nvPr>
        </p:nvSpPr>
        <p:spPr/>
        <p:txBody>
          <a:bodyPr/>
          <a:lstStyle/>
          <a:p>
            <a:r>
              <a:rPr lang="de-DE" dirty="0"/>
              <a:t>Zweck: Anordnung anderer Controls</a:t>
            </a:r>
          </a:p>
          <a:p>
            <a:r>
              <a:rPr lang="de-DE" dirty="0"/>
              <a:t>Beispiel: </a:t>
            </a:r>
            <a:r>
              <a:rPr lang="de-DE" dirty="0" err="1"/>
              <a:t>StackPanel</a:t>
            </a:r>
            <a:r>
              <a:rPr lang="de-DE" dirty="0"/>
              <a:t>, </a:t>
            </a:r>
            <a:r>
              <a:rPr lang="de-DE" dirty="0" err="1"/>
              <a:t>Grid</a:t>
            </a:r>
            <a:endParaRPr lang="de-DE" dirty="0"/>
          </a:p>
          <a:p>
            <a:r>
              <a:rPr lang="de-DE" dirty="0"/>
              <a:t>Basisklasse: </a:t>
            </a:r>
            <a:r>
              <a:rPr lang="de-DE" sz="1800" dirty="0" err="1">
                <a:latin typeface="Courier New" pitchFamily="49" charset="0"/>
                <a:cs typeface="Courier New" pitchFamily="49" charset="0"/>
              </a:rPr>
              <a:t>System.Windows.Controls.Panel</a:t>
            </a:r>
            <a:endParaRPr lang="de-DE" sz="1800" dirty="0">
              <a:latin typeface="Courier New" pitchFamily="49" charset="0"/>
              <a:cs typeface="Courier New" pitchFamily="49" charset="0"/>
            </a:endParaRPr>
          </a:p>
          <a:p>
            <a:endParaRPr lang="de-AT" dirty="0">
              <a:latin typeface="Courier New" pitchFamily="49" charset="0"/>
              <a:cs typeface="Courier New" pitchFamily="49" charset="0"/>
            </a:endParaRPr>
          </a:p>
        </p:txBody>
      </p:sp>
      <p:pic>
        <p:nvPicPr>
          <p:cNvPr id="9" name="Abbildung Kapitel 03_20.tif" descr="P:\EntwicklerPress_XAMLundWPF\Kap_03\Abbildung Kapitel 03_20.tif"/>
          <p:cNvPicPr/>
          <p:nvPr/>
        </p:nvPicPr>
        <p:blipFill>
          <a:blip r:embed="rId2" r:link="rId3"/>
          <a:stretch>
            <a:fillRect/>
          </a:stretch>
        </p:blipFill>
        <p:spPr>
          <a:xfrm>
            <a:off x="6960096" y="4149080"/>
            <a:ext cx="5000660" cy="2500330"/>
          </a:xfrm>
          <a:prstGeom prst="rect">
            <a:avLst/>
          </a:prstGeom>
        </p:spPr>
      </p:pic>
    </p:spTree>
    <p:extLst>
      <p:ext uri="{BB962C8B-B14F-4D97-AF65-F5344CB8AC3E}">
        <p14:creationId xmlns:p14="http://schemas.microsoft.com/office/powerpoint/2010/main" val="960426609"/>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Panels</a:t>
            </a:r>
          </a:p>
        </p:txBody>
      </p:sp>
      <p:graphicFrame>
        <p:nvGraphicFramePr>
          <p:cNvPr id="5" name="Inhaltsplatzhalter 4"/>
          <p:cNvGraphicFramePr>
            <a:graphicFrameLocks noGrp="1"/>
          </p:cNvGraphicFramePr>
          <p:nvPr>
            <p:ph idx="4294967295"/>
            <p:extLst>
              <p:ext uri="{D42A27DB-BD31-4B8C-83A1-F6EECF244321}">
                <p14:modId xmlns:p14="http://schemas.microsoft.com/office/powerpoint/2010/main" val="2799075383"/>
              </p:ext>
            </p:extLst>
          </p:nvPr>
        </p:nvGraphicFramePr>
        <p:xfrm>
          <a:off x="1525587" y="1556792"/>
          <a:ext cx="8001056" cy="4786346"/>
        </p:xfrm>
        <a:graphic>
          <a:graphicData uri="http://schemas.openxmlformats.org/drawingml/2006/table">
            <a:tbl>
              <a:tblPr/>
              <a:tblGrid>
                <a:gridCol w="2071702">
                  <a:extLst>
                    <a:ext uri="{9D8B030D-6E8A-4147-A177-3AD203B41FA5}">
                      <a16:colId xmlns:a16="http://schemas.microsoft.com/office/drawing/2014/main" val="20000"/>
                    </a:ext>
                  </a:extLst>
                </a:gridCol>
                <a:gridCol w="5929354">
                  <a:extLst>
                    <a:ext uri="{9D8B030D-6E8A-4147-A177-3AD203B41FA5}">
                      <a16:colId xmlns:a16="http://schemas.microsoft.com/office/drawing/2014/main" val="20001"/>
                    </a:ext>
                  </a:extLst>
                </a:gridCol>
              </a:tblGrid>
              <a:tr h="200210">
                <a:tc>
                  <a:txBody>
                    <a:bodyPr/>
                    <a:lstStyle/>
                    <a:p>
                      <a:pPr>
                        <a:lnSpc>
                          <a:spcPts val="1200"/>
                        </a:lnSpc>
                        <a:spcAft>
                          <a:spcPts val="200"/>
                        </a:spcAft>
                      </a:pPr>
                      <a:r>
                        <a:rPr lang="de-DE" sz="1050" b="1" dirty="0">
                          <a:latin typeface="Arial"/>
                          <a:ea typeface="Times New Roman"/>
                          <a:cs typeface="Times New Roman"/>
                        </a:rPr>
                        <a:t>Panel</a:t>
                      </a:r>
                      <a:endParaRPr lang="de-AT" sz="1050" b="1" dirty="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200"/>
                        </a:spcAft>
                      </a:pPr>
                      <a:r>
                        <a:rPr lang="de-DE" sz="1050" b="1">
                          <a:latin typeface="Arial"/>
                          <a:ea typeface="Times New Roman"/>
                          <a:cs typeface="Times New Roman"/>
                        </a:rPr>
                        <a:t>Funktionalität</a:t>
                      </a:r>
                      <a:endParaRPr lang="de-AT" sz="1050" b="1">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210">
                <a:tc>
                  <a:txBody>
                    <a:bodyPr/>
                    <a:lstStyle/>
                    <a:p>
                      <a:pPr>
                        <a:lnSpc>
                          <a:spcPts val="1200"/>
                        </a:lnSpc>
                        <a:spcAft>
                          <a:spcPts val="200"/>
                        </a:spcAft>
                      </a:pPr>
                      <a:r>
                        <a:rPr lang="de-DE" sz="1050" spc="-40">
                          <a:latin typeface="Courier New"/>
                          <a:ea typeface="Times New Roman"/>
                          <a:cs typeface="Times New Roman"/>
                        </a:rPr>
                        <a:t>Canvas</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200"/>
                        </a:spcAft>
                      </a:pPr>
                      <a:r>
                        <a:rPr lang="de-DE" sz="1050">
                          <a:latin typeface="Arial"/>
                          <a:ea typeface="Times New Roman"/>
                          <a:cs typeface="Times New Roman"/>
                        </a:rPr>
                        <a:t>Absolute Positionierung</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4904">
                <a:tc>
                  <a:txBody>
                    <a:bodyPr/>
                    <a:lstStyle/>
                    <a:p>
                      <a:pPr>
                        <a:lnSpc>
                          <a:spcPts val="1200"/>
                        </a:lnSpc>
                        <a:spcAft>
                          <a:spcPts val="200"/>
                        </a:spcAft>
                      </a:pPr>
                      <a:r>
                        <a:rPr lang="de-DE" sz="1050" spc="-40">
                          <a:latin typeface="Courier New"/>
                          <a:ea typeface="Times New Roman"/>
                          <a:cs typeface="Times New Roman"/>
                        </a:rPr>
                        <a:t>DockPanel</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200"/>
                        </a:spcAft>
                      </a:pPr>
                      <a:r>
                        <a:rPr lang="de-DE" sz="1050">
                          <a:latin typeface="Arial"/>
                          <a:ea typeface="Times New Roman"/>
                          <a:cs typeface="Times New Roman"/>
                        </a:rPr>
                        <a:t>Elemente können oben, unten, links oder rechts im Panel platziert werden. Abhängig von der Reihenfolge werden diese nacheinander angeordnet. Das letzte Element füllt den verbleibenden Platz aus.</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210">
                <a:tc>
                  <a:txBody>
                    <a:bodyPr/>
                    <a:lstStyle/>
                    <a:p>
                      <a:pPr>
                        <a:lnSpc>
                          <a:spcPts val="1200"/>
                        </a:lnSpc>
                        <a:spcAft>
                          <a:spcPts val="200"/>
                        </a:spcAft>
                      </a:pPr>
                      <a:r>
                        <a:rPr lang="de-DE" sz="1050" spc="-40">
                          <a:latin typeface="Courier New"/>
                          <a:ea typeface="Times New Roman"/>
                          <a:cs typeface="Times New Roman"/>
                        </a:rPr>
                        <a:t>Grid</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200"/>
                        </a:spcAft>
                      </a:pPr>
                      <a:r>
                        <a:rPr lang="de-DE" sz="1050">
                          <a:latin typeface="Arial"/>
                          <a:ea typeface="Times New Roman"/>
                          <a:cs typeface="Times New Roman"/>
                        </a:rPr>
                        <a:t>Tabellenartige Positionierung</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210">
                <a:tc>
                  <a:txBody>
                    <a:bodyPr/>
                    <a:lstStyle/>
                    <a:p>
                      <a:pPr>
                        <a:lnSpc>
                          <a:spcPts val="1200"/>
                        </a:lnSpc>
                        <a:spcAft>
                          <a:spcPts val="200"/>
                        </a:spcAft>
                      </a:pPr>
                      <a:r>
                        <a:rPr lang="de-DE" sz="1050" spc="-40">
                          <a:latin typeface="Courier New"/>
                          <a:ea typeface="Times New Roman"/>
                          <a:cs typeface="Times New Roman"/>
                        </a:rPr>
                        <a:t>TabPanel</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200"/>
                        </a:spcAft>
                      </a:pPr>
                      <a:r>
                        <a:rPr lang="de-DE" sz="1050">
                          <a:latin typeface="Arial"/>
                          <a:ea typeface="Times New Roman"/>
                          <a:cs typeface="Times New Roman"/>
                        </a:rPr>
                        <a:t>Darstellung von Karteireitern</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7452">
                <a:tc>
                  <a:txBody>
                    <a:bodyPr/>
                    <a:lstStyle/>
                    <a:p>
                      <a:pPr>
                        <a:lnSpc>
                          <a:spcPts val="1200"/>
                        </a:lnSpc>
                        <a:spcAft>
                          <a:spcPts val="200"/>
                        </a:spcAft>
                      </a:pPr>
                      <a:r>
                        <a:rPr lang="de-DE" sz="1050" spc="-40">
                          <a:latin typeface="Courier New"/>
                          <a:ea typeface="Times New Roman"/>
                          <a:cs typeface="Times New Roman"/>
                        </a:rPr>
                        <a:t>ToolBarOverflowPanel</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200"/>
                        </a:spcAft>
                      </a:pPr>
                      <a:r>
                        <a:rPr lang="de-DE" sz="1050">
                          <a:latin typeface="Arial"/>
                          <a:ea typeface="Times New Roman"/>
                          <a:cs typeface="Times New Roman"/>
                        </a:rPr>
                        <a:t>Für </a:t>
                      </a:r>
                      <a:r>
                        <a:rPr lang="de-DE" sz="1050" spc="-40">
                          <a:latin typeface="Courier New"/>
                          <a:ea typeface="Times New Roman"/>
                          <a:cs typeface="Times New Roman"/>
                        </a:rPr>
                        <a:t>ToolBar</a:t>
                      </a:r>
                      <a:r>
                        <a:rPr lang="de-DE" sz="1050">
                          <a:latin typeface="Arial"/>
                          <a:ea typeface="Times New Roman"/>
                          <a:cs typeface="Times New Roman"/>
                        </a:rPr>
                        <a:t> Elemente, die in der Toolbar keinen Platz mehr haben</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210">
                <a:tc>
                  <a:txBody>
                    <a:bodyPr/>
                    <a:lstStyle/>
                    <a:p>
                      <a:pPr>
                        <a:lnSpc>
                          <a:spcPts val="1200"/>
                        </a:lnSpc>
                        <a:spcAft>
                          <a:spcPts val="200"/>
                        </a:spcAft>
                      </a:pPr>
                      <a:r>
                        <a:rPr lang="de-DE" sz="1050" spc="-40">
                          <a:latin typeface="Courier New"/>
                          <a:ea typeface="Times New Roman"/>
                          <a:cs typeface="Times New Roman"/>
                        </a:rPr>
                        <a:t>UniformGrid</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200"/>
                        </a:spcAft>
                      </a:pPr>
                      <a:r>
                        <a:rPr lang="de-DE" sz="1050" spc="-40">
                          <a:latin typeface="Courier New"/>
                          <a:ea typeface="Times New Roman"/>
                          <a:cs typeface="Times New Roman"/>
                        </a:rPr>
                        <a:t>Grid</a:t>
                      </a:r>
                      <a:r>
                        <a:rPr lang="de-DE" sz="1050">
                          <a:latin typeface="Arial"/>
                          <a:ea typeface="Times New Roman"/>
                          <a:cs typeface="Times New Roman"/>
                        </a:rPr>
                        <a:t>, in dem alle Zellen die gleiche Größe haben.</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0420">
                <a:tc>
                  <a:txBody>
                    <a:bodyPr/>
                    <a:lstStyle/>
                    <a:p>
                      <a:pPr>
                        <a:lnSpc>
                          <a:spcPts val="1200"/>
                        </a:lnSpc>
                        <a:spcAft>
                          <a:spcPts val="200"/>
                        </a:spcAft>
                      </a:pPr>
                      <a:r>
                        <a:rPr lang="de-DE" sz="1050" spc="-40">
                          <a:latin typeface="Courier New"/>
                          <a:ea typeface="Times New Roman"/>
                          <a:cs typeface="Times New Roman"/>
                        </a:rPr>
                        <a:t>StackPanel</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200"/>
                        </a:spcAft>
                      </a:pPr>
                      <a:r>
                        <a:rPr lang="de-DE" sz="1050" dirty="0">
                          <a:latin typeface="Arial"/>
                          <a:ea typeface="Times New Roman"/>
                          <a:cs typeface="Times New Roman"/>
                        </a:rPr>
                        <a:t>Sequentielle Darstellung aller Elemente, entweder vertikal oder horizontal</a:t>
                      </a:r>
                      <a:endParaRPr lang="de-AT" sz="1050" dirty="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00420">
                <a:tc>
                  <a:txBody>
                    <a:bodyPr/>
                    <a:lstStyle/>
                    <a:p>
                      <a:pPr>
                        <a:lnSpc>
                          <a:spcPts val="1200"/>
                        </a:lnSpc>
                        <a:spcAft>
                          <a:spcPts val="200"/>
                        </a:spcAft>
                      </a:pPr>
                      <a:r>
                        <a:rPr lang="de-DE" sz="1050" spc="-40">
                          <a:latin typeface="Courier New"/>
                          <a:ea typeface="Times New Roman"/>
                          <a:cs typeface="Times New Roman"/>
                        </a:rPr>
                        <a:t>ToolBarPanel</a:t>
                      </a:r>
                      <a:br>
                        <a:rPr lang="de-DE" sz="1050">
                          <a:latin typeface="Arial"/>
                          <a:ea typeface="Times New Roman"/>
                          <a:cs typeface="Times New Roman"/>
                        </a:rPr>
                      </a:br>
                      <a:r>
                        <a:rPr lang="de-DE" sz="1050">
                          <a:latin typeface="Arial"/>
                          <a:ea typeface="Times New Roman"/>
                          <a:cs typeface="Times New Roman"/>
                        </a:rPr>
                        <a:t>(abgeleitet von </a:t>
                      </a:r>
                      <a:r>
                        <a:rPr lang="de-DE" sz="1050" spc="-40">
                          <a:latin typeface="Courier New"/>
                          <a:ea typeface="Times New Roman"/>
                          <a:cs typeface="Times New Roman"/>
                        </a:rPr>
                        <a:t>StackPanel</a:t>
                      </a:r>
                      <a:r>
                        <a:rPr lang="de-DE" sz="1050">
                          <a:latin typeface="Arial"/>
                          <a:ea typeface="Times New Roman"/>
                          <a:cs typeface="Times New Roman"/>
                        </a:rPr>
                        <a:t>)</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200"/>
                        </a:spcAft>
                      </a:pPr>
                      <a:r>
                        <a:rPr lang="de-DE" sz="1050">
                          <a:latin typeface="Arial"/>
                          <a:ea typeface="Times New Roman"/>
                          <a:cs typeface="Times New Roman"/>
                        </a:rPr>
                        <a:t>Anordnung von </a:t>
                      </a:r>
                      <a:r>
                        <a:rPr lang="de-DE" sz="1050" spc="-40">
                          <a:latin typeface="Courier New"/>
                          <a:ea typeface="Times New Roman"/>
                          <a:cs typeface="Times New Roman"/>
                        </a:rPr>
                        <a:t>ToolBar</a:t>
                      </a:r>
                      <a:r>
                        <a:rPr lang="de-DE" sz="1050">
                          <a:latin typeface="Arial"/>
                          <a:ea typeface="Times New Roman"/>
                          <a:cs typeface="Times New Roman"/>
                        </a:rPr>
                        <a:t> Elementen</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00630">
                <a:tc>
                  <a:txBody>
                    <a:bodyPr/>
                    <a:lstStyle/>
                    <a:p>
                      <a:pPr>
                        <a:lnSpc>
                          <a:spcPts val="1200"/>
                        </a:lnSpc>
                        <a:spcAft>
                          <a:spcPts val="200"/>
                        </a:spcAft>
                      </a:pPr>
                      <a:r>
                        <a:rPr lang="de-DE" sz="1050" spc="-40">
                          <a:latin typeface="Courier New"/>
                          <a:ea typeface="Times New Roman"/>
                          <a:cs typeface="Times New Roman"/>
                        </a:rPr>
                        <a:t>VirtualizingPanel</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200"/>
                        </a:spcAft>
                      </a:pPr>
                      <a:r>
                        <a:rPr lang="de-DE" sz="1050">
                          <a:latin typeface="Arial"/>
                          <a:ea typeface="Times New Roman"/>
                          <a:cs typeface="Times New Roman"/>
                        </a:rPr>
                        <a:t>Abstrakte Klasse, um Panels mit einer großen Anzahl von Elementen anzuzeigen. Es werden nur für die gerade sichtbaren Elemente im Panel, UI Elemente generiert.</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001050">
                <a:tc>
                  <a:txBody>
                    <a:bodyPr/>
                    <a:lstStyle/>
                    <a:p>
                      <a:pPr>
                        <a:lnSpc>
                          <a:spcPts val="1200"/>
                        </a:lnSpc>
                        <a:spcAft>
                          <a:spcPts val="200"/>
                        </a:spcAft>
                      </a:pPr>
                      <a:r>
                        <a:rPr lang="de-DE" sz="1050" spc="-40">
                          <a:latin typeface="Courier New"/>
                          <a:ea typeface="Times New Roman"/>
                          <a:cs typeface="Times New Roman"/>
                        </a:rPr>
                        <a:t>VirtualizingStackPanel</a:t>
                      </a:r>
                      <a:r>
                        <a:rPr lang="de-DE" sz="1050">
                          <a:latin typeface="Arial"/>
                          <a:ea typeface="Times New Roman"/>
                          <a:cs typeface="Times New Roman"/>
                        </a:rPr>
                        <a:t> (abgeleitet von </a:t>
                      </a:r>
                      <a:r>
                        <a:rPr lang="de-DE" sz="1050" spc="-40">
                          <a:latin typeface="Courier New"/>
                          <a:ea typeface="Times New Roman"/>
                          <a:cs typeface="Times New Roman"/>
                        </a:rPr>
                        <a:t>VirtualizingPanel</a:t>
                      </a:r>
                      <a:r>
                        <a:rPr lang="de-DE" sz="1050">
                          <a:latin typeface="Arial"/>
                          <a:ea typeface="Times New Roman"/>
                          <a:cs typeface="Times New Roman"/>
                        </a:rPr>
                        <a:t>)</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200"/>
                        </a:spcAft>
                      </a:pPr>
                      <a:r>
                        <a:rPr lang="de-DE" sz="1050">
                          <a:latin typeface="Arial"/>
                          <a:ea typeface="Times New Roman"/>
                          <a:cs typeface="Times New Roman"/>
                        </a:rPr>
                        <a:t>Konkrekte Implementierung von </a:t>
                      </a:r>
                      <a:r>
                        <a:rPr lang="de-DE" sz="1050" spc="-40">
                          <a:latin typeface="Courier New"/>
                          <a:ea typeface="Times New Roman"/>
                          <a:cs typeface="Times New Roman"/>
                        </a:rPr>
                        <a:t>VirtualizingPanel</a:t>
                      </a:r>
                      <a:r>
                        <a:rPr lang="de-DE" sz="1050">
                          <a:latin typeface="Arial"/>
                          <a:ea typeface="Times New Roman"/>
                          <a:cs typeface="Times New Roman"/>
                        </a:rPr>
                        <a:t>, die Darstellung der Elemente erfolgt wie im </a:t>
                      </a:r>
                      <a:r>
                        <a:rPr lang="de-DE" sz="1050" spc="-40">
                          <a:latin typeface="Courier New"/>
                          <a:ea typeface="Times New Roman"/>
                          <a:cs typeface="Times New Roman"/>
                        </a:rPr>
                        <a:t>StackPanel</a:t>
                      </a:r>
                      <a:r>
                        <a:rPr lang="de-DE" sz="1050">
                          <a:latin typeface="Arial"/>
                          <a:ea typeface="Times New Roman"/>
                          <a:cs typeface="Times New Roman"/>
                        </a:rPr>
                        <a:t>. Die Virtualisierung der Elemente funktioniert allerdings nur, wenn die Elemente über Data Binding geladen werden. Werden die Elemente im XAML definiert, funktioniert die Anzeige wie im </a:t>
                      </a:r>
                      <a:r>
                        <a:rPr lang="de-DE" sz="1050" spc="-40">
                          <a:latin typeface="Courier New"/>
                          <a:ea typeface="Times New Roman"/>
                          <a:cs typeface="Times New Roman"/>
                        </a:rPr>
                        <a:t>StackPanel</a:t>
                      </a:r>
                      <a:r>
                        <a:rPr lang="de-DE" sz="1050">
                          <a:latin typeface="Arial"/>
                          <a:ea typeface="Times New Roman"/>
                          <a:cs typeface="Times New Roman"/>
                        </a:rPr>
                        <a:t>.</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0420">
                <a:tc>
                  <a:txBody>
                    <a:bodyPr/>
                    <a:lstStyle/>
                    <a:p>
                      <a:pPr>
                        <a:lnSpc>
                          <a:spcPts val="1200"/>
                        </a:lnSpc>
                        <a:spcAft>
                          <a:spcPts val="200"/>
                        </a:spcAft>
                      </a:pPr>
                      <a:r>
                        <a:rPr lang="de-DE" sz="1050" spc="-40">
                          <a:latin typeface="Courier New"/>
                          <a:ea typeface="Times New Roman"/>
                          <a:cs typeface="Times New Roman"/>
                        </a:rPr>
                        <a:t>WrapPanel</a:t>
                      </a:r>
                      <a:endParaRPr lang="de-AT" sz="105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200"/>
                        </a:spcAft>
                      </a:pPr>
                      <a:r>
                        <a:rPr lang="de-DE" sz="1050" dirty="0">
                          <a:latin typeface="Arial"/>
                          <a:ea typeface="Times New Roman"/>
                          <a:cs typeface="Times New Roman"/>
                        </a:rPr>
                        <a:t>Sequentielle Darstellung der Elemente, entweder vertikal oder horizontal mit Zeilen- bzw. Spaltenumbruch</a:t>
                      </a:r>
                      <a:endParaRPr lang="de-AT" sz="1050" dirty="0">
                        <a:latin typeface="Arial"/>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132557161"/>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a:t>VirtualizingStackPanel</a:t>
            </a:r>
            <a:endParaRPr lang="de-AT" dirty="0"/>
          </a:p>
        </p:txBody>
      </p:sp>
      <p:pic>
        <p:nvPicPr>
          <p:cNvPr id="5" name="Abbildung Kapitel 03_24.tif" descr="P:\EntwicklerPress_XAMLundWPF\Kap_03\Abbildung Kapitel 03_24.tif"/>
          <p:cNvPicPr/>
          <p:nvPr/>
        </p:nvPicPr>
        <p:blipFill>
          <a:blip r:embed="rId2" r:link="rId3"/>
          <a:stretch>
            <a:fillRect/>
          </a:stretch>
        </p:blipFill>
        <p:spPr>
          <a:xfrm>
            <a:off x="1525587" y="1628800"/>
            <a:ext cx="4681220" cy="3511550"/>
          </a:xfrm>
          <a:prstGeom prst="rect">
            <a:avLst/>
          </a:prstGeom>
        </p:spPr>
      </p:pic>
      <p:pic>
        <p:nvPicPr>
          <p:cNvPr id="8" name="Abbildung Kapitel 03_25.tif" descr="P:\EntwicklerPress_XAMLundWPF\Kap_03\Abbildung Kapitel 03_25.tif"/>
          <p:cNvPicPr/>
          <p:nvPr/>
        </p:nvPicPr>
        <p:blipFill>
          <a:blip r:embed="rId4" r:link="rId5"/>
          <a:stretch>
            <a:fillRect/>
          </a:stretch>
        </p:blipFill>
        <p:spPr>
          <a:xfrm>
            <a:off x="5026049" y="3057560"/>
            <a:ext cx="4681220" cy="3511550"/>
          </a:xfrm>
          <a:prstGeom prst="rect">
            <a:avLst/>
          </a:prstGeom>
        </p:spPr>
      </p:pic>
    </p:spTree>
    <p:extLst>
      <p:ext uri="{BB962C8B-B14F-4D97-AF65-F5344CB8AC3E}">
        <p14:creationId xmlns:p14="http://schemas.microsoft.com/office/powerpoint/2010/main" val="3076267320"/>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Grid</a:t>
            </a:r>
            <a:endParaRPr lang="de-AT" dirty="0"/>
          </a:p>
        </p:txBody>
      </p:sp>
      <p:pic>
        <p:nvPicPr>
          <p:cNvPr id="4" name="Abbildung Kapitel 03_26.tif" descr="P:\EntwicklerPress_XAMLundWPF\Kap_03\Abbildung Kapitel 03_26.tif"/>
          <p:cNvPicPr/>
          <p:nvPr/>
        </p:nvPicPr>
        <p:blipFill>
          <a:blip r:embed="rId2" r:link="rId3"/>
          <a:stretch>
            <a:fillRect/>
          </a:stretch>
        </p:blipFill>
        <p:spPr>
          <a:xfrm>
            <a:off x="1525587" y="1772816"/>
            <a:ext cx="6509537" cy="3714776"/>
          </a:xfrm>
          <a:prstGeom prst="rect">
            <a:avLst/>
          </a:prstGeom>
        </p:spPr>
      </p:pic>
    </p:spTree>
    <p:extLst>
      <p:ext uri="{BB962C8B-B14F-4D97-AF65-F5344CB8AC3E}">
        <p14:creationId xmlns:p14="http://schemas.microsoft.com/office/powerpoint/2010/main" val="1931830838"/>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Canvas</a:t>
            </a:r>
            <a:endParaRPr lang="de-AT" dirty="0"/>
          </a:p>
        </p:txBody>
      </p:sp>
      <p:sp>
        <p:nvSpPr>
          <p:cNvPr id="4" name="Abgerundetes Rechteck 3"/>
          <p:cNvSpPr/>
          <p:nvPr/>
        </p:nvSpPr>
        <p:spPr>
          <a:xfrm>
            <a:off x="1881158" y="1714488"/>
            <a:ext cx="7858180" cy="371477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&lt;Canvas Background="</a:t>
            </a:r>
            <a:r>
              <a:rPr lang="en-US" sz="1400" kern="0" dirty="0" err="1">
                <a:solidFill>
                  <a:srgbClr val="01225F"/>
                </a:solidFill>
                <a:latin typeface="Courier New" pitchFamily="49" charset="0"/>
                <a:cs typeface="Courier New" pitchFamily="49" charset="0"/>
              </a:rPr>
              <a:t>LightGray</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TextBlock</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Canvas.Top</a:t>
            </a:r>
            <a:r>
              <a:rPr lang="en-US" sz="1400" kern="0" dirty="0">
                <a:solidFill>
                  <a:srgbClr val="01225F"/>
                </a:solidFill>
                <a:latin typeface="Courier New" pitchFamily="49" charset="0"/>
                <a:cs typeface="Courier New" pitchFamily="49" charset="0"/>
              </a:rPr>
              <a:t>="10" </a:t>
            </a:r>
            <a:r>
              <a:rPr lang="en-US" sz="1400" kern="0" dirty="0" err="1">
                <a:solidFill>
                  <a:srgbClr val="01225F"/>
                </a:solidFill>
                <a:latin typeface="Courier New" pitchFamily="49" charset="0"/>
                <a:cs typeface="Courier New" pitchFamily="49" charset="0"/>
              </a:rPr>
              <a:t>Canvas.Left</a:t>
            </a:r>
            <a:r>
              <a:rPr lang="en-US" sz="1400" kern="0" dirty="0">
                <a:solidFill>
                  <a:srgbClr val="01225F"/>
                </a:solidFill>
                <a:latin typeface="Courier New" pitchFamily="49" charset="0"/>
                <a:cs typeface="Courier New" pitchFamily="49" charset="0"/>
              </a:rPr>
              <a:t>="20" </a:t>
            </a:r>
          </a:p>
          <a:p>
            <a:r>
              <a:rPr lang="en-US" sz="1400" kern="0" dirty="0">
                <a:solidFill>
                  <a:srgbClr val="01225F"/>
                </a:solidFill>
                <a:latin typeface="Courier New" pitchFamily="49" charset="0"/>
                <a:cs typeface="Courier New" pitchFamily="49" charset="0"/>
              </a:rPr>
              <a:t>  Text="First </a:t>
            </a:r>
            <a:r>
              <a:rPr lang="en-US" sz="1400" kern="0" dirty="0" err="1">
                <a:solidFill>
                  <a:srgbClr val="01225F"/>
                </a:solidFill>
                <a:latin typeface="Courier New" pitchFamily="49" charset="0"/>
                <a:cs typeface="Courier New" pitchFamily="49" charset="0"/>
              </a:rPr>
              <a:t>TextBlock</a:t>
            </a:r>
            <a:r>
              <a:rPr lang="en-US" sz="1400" kern="0" dirty="0">
                <a:solidFill>
                  <a:srgbClr val="01225F"/>
                </a:solidFill>
                <a:latin typeface="Courier New" pitchFamily="49" charset="0"/>
                <a:cs typeface="Courier New" pitchFamily="49" charset="0"/>
              </a:rPr>
              <a:t>" /&gt;</a:t>
            </a:r>
          </a:p>
          <a:p>
            <a:endParaRPr lang="en-US" sz="1400" kern="0" dirty="0">
              <a:solidFill>
                <a:srgbClr val="01225F"/>
              </a:solidFill>
              <a:latin typeface="Courier New" pitchFamily="49" charset="0"/>
              <a:cs typeface="Courier New" pitchFamily="49" charset="0"/>
            </a:endParaRP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TextBlock</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Canvas.Top</a:t>
            </a:r>
            <a:r>
              <a:rPr lang="en-US" sz="1400" kern="0" dirty="0">
                <a:solidFill>
                  <a:srgbClr val="01225F"/>
                </a:solidFill>
                <a:latin typeface="Courier New" pitchFamily="49" charset="0"/>
                <a:cs typeface="Courier New" pitchFamily="49" charset="0"/>
              </a:rPr>
              <a:t>="30" </a:t>
            </a:r>
            <a:r>
              <a:rPr lang="en-US" sz="1400" kern="0" dirty="0" err="1">
                <a:solidFill>
                  <a:srgbClr val="01225F"/>
                </a:solidFill>
                <a:latin typeface="Courier New" pitchFamily="49" charset="0"/>
                <a:cs typeface="Courier New" pitchFamily="49" charset="0"/>
              </a:rPr>
              <a:t>Canvas.Left</a:t>
            </a:r>
            <a:r>
              <a:rPr lang="en-US" sz="1400" kern="0" dirty="0">
                <a:solidFill>
                  <a:srgbClr val="01225F"/>
                </a:solidFill>
                <a:latin typeface="Courier New" pitchFamily="49" charset="0"/>
                <a:cs typeface="Courier New" pitchFamily="49" charset="0"/>
              </a:rPr>
              <a:t>="200" </a:t>
            </a:r>
          </a:p>
          <a:p>
            <a:r>
              <a:rPr lang="en-US" sz="1400" kern="0" dirty="0">
                <a:solidFill>
                  <a:srgbClr val="01225F"/>
                </a:solidFill>
                <a:latin typeface="Courier New" pitchFamily="49" charset="0"/>
                <a:cs typeface="Courier New" pitchFamily="49" charset="0"/>
              </a:rPr>
              <a:t>  Text="First </a:t>
            </a:r>
            <a:r>
              <a:rPr lang="en-US" sz="1400" kern="0" dirty="0" err="1">
                <a:solidFill>
                  <a:srgbClr val="01225F"/>
                </a:solidFill>
                <a:latin typeface="Courier New" pitchFamily="49" charset="0"/>
                <a:cs typeface="Courier New" pitchFamily="49" charset="0"/>
              </a:rPr>
              <a:t>TextBlock</a:t>
            </a:r>
            <a:r>
              <a:rPr lang="en-US" sz="1400" kern="0" dirty="0">
                <a:solidFill>
                  <a:srgbClr val="01225F"/>
                </a:solidFill>
                <a:latin typeface="Courier New" pitchFamily="49" charset="0"/>
                <a:cs typeface="Courier New" pitchFamily="49" charset="0"/>
              </a:rPr>
              <a:t>" /&gt;</a:t>
            </a:r>
          </a:p>
          <a:p>
            <a:endParaRPr lang="en-US" sz="1400" kern="0" dirty="0">
              <a:solidFill>
                <a:srgbClr val="01225F"/>
              </a:solidFill>
              <a:latin typeface="Courier New" pitchFamily="49" charset="0"/>
              <a:cs typeface="Courier New" pitchFamily="49" charset="0"/>
            </a:endParaRPr>
          </a:p>
          <a:p>
            <a:r>
              <a:rPr lang="en-US" sz="1400" kern="0" dirty="0">
                <a:solidFill>
                  <a:srgbClr val="01225F"/>
                </a:solidFill>
                <a:latin typeface="Courier New" pitchFamily="49" charset="0"/>
                <a:cs typeface="Courier New" pitchFamily="49" charset="0"/>
              </a:rPr>
              <a:t>  &lt;Rectangle </a:t>
            </a:r>
            <a:r>
              <a:rPr lang="en-US" sz="1400" kern="0" dirty="0" err="1">
                <a:solidFill>
                  <a:srgbClr val="01225F"/>
                </a:solidFill>
                <a:latin typeface="Courier New" pitchFamily="49" charset="0"/>
                <a:cs typeface="Courier New" pitchFamily="49" charset="0"/>
              </a:rPr>
              <a:t>Canvas.Top</a:t>
            </a:r>
            <a:r>
              <a:rPr lang="en-US" sz="1400" kern="0" dirty="0">
                <a:solidFill>
                  <a:srgbClr val="01225F"/>
                </a:solidFill>
                <a:latin typeface="Courier New" pitchFamily="49" charset="0"/>
                <a:cs typeface="Courier New" pitchFamily="49" charset="0"/>
              </a:rPr>
              <a:t>="50" </a:t>
            </a:r>
            <a:r>
              <a:rPr lang="en-US" sz="1400" kern="0" dirty="0" err="1">
                <a:solidFill>
                  <a:srgbClr val="01225F"/>
                </a:solidFill>
                <a:latin typeface="Courier New" pitchFamily="49" charset="0"/>
                <a:cs typeface="Courier New" pitchFamily="49" charset="0"/>
              </a:rPr>
              <a:t>Canvas.Left</a:t>
            </a:r>
            <a:r>
              <a:rPr lang="en-US" sz="1400" kern="0" dirty="0">
                <a:solidFill>
                  <a:srgbClr val="01225F"/>
                </a:solidFill>
                <a:latin typeface="Courier New" pitchFamily="49" charset="0"/>
                <a:cs typeface="Courier New" pitchFamily="49" charset="0"/>
              </a:rPr>
              <a:t>="20" </a:t>
            </a:r>
            <a:r>
              <a:rPr lang="en-US" sz="1400" kern="0" dirty="0" err="1">
                <a:solidFill>
                  <a:srgbClr val="01225F"/>
                </a:solidFill>
                <a:latin typeface="Courier New" pitchFamily="49" charset="0"/>
                <a:cs typeface="Courier New" pitchFamily="49" charset="0"/>
              </a:rPr>
              <a:t>Canvas.ZIndex</a:t>
            </a:r>
            <a:r>
              <a:rPr lang="en-US" sz="1400" kern="0" dirty="0">
                <a:solidFill>
                  <a:srgbClr val="01225F"/>
                </a:solidFill>
                <a:latin typeface="Courier New" pitchFamily="49" charset="0"/>
                <a:cs typeface="Courier New" pitchFamily="49" charset="0"/>
              </a:rPr>
              <a:t>="1" </a:t>
            </a:r>
          </a:p>
          <a:p>
            <a:r>
              <a:rPr lang="en-US" sz="1400" kern="0" dirty="0">
                <a:solidFill>
                  <a:srgbClr val="01225F"/>
                </a:solidFill>
                <a:latin typeface="Courier New" pitchFamily="49" charset="0"/>
                <a:cs typeface="Courier New" pitchFamily="49" charset="0"/>
              </a:rPr>
              <a:t>  Fill="Gray" Height="50" Width="50" /&gt;</a:t>
            </a:r>
          </a:p>
          <a:p>
            <a:endParaRPr lang="en-US" sz="1400" kern="0" dirty="0">
              <a:solidFill>
                <a:srgbClr val="01225F"/>
              </a:solidFill>
              <a:latin typeface="Courier New" pitchFamily="49" charset="0"/>
              <a:cs typeface="Courier New" pitchFamily="49" charset="0"/>
            </a:endParaRPr>
          </a:p>
          <a:p>
            <a:r>
              <a:rPr lang="en-US" sz="1400" kern="0" dirty="0">
                <a:solidFill>
                  <a:srgbClr val="01225F"/>
                </a:solidFill>
                <a:latin typeface="Courier New" pitchFamily="49" charset="0"/>
                <a:cs typeface="Courier New" pitchFamily="49" charset="0"/>
              </a:rPr>
              <a:t>  &lt;Rectangle </a:t>
            </a:r>
            <a:r>
              <a:rPr lang="en-US" sz="1400" kern="0" dirty="0" err="1">
                <a:solidFill>
                  <a:srgbClr val="01225F"/>
                </a:solidFill>
                <a:latin typeface="Courier New" pitchFamily="49" charset="0"/>
                <a:cs typeface="Courier New" pitchFamily="49" charset="0"/>
              </a:rPr>
              <a:t>Canvas.Top</a:t>
            </a:r>
            <a:r>
              <a:rPr lang="en-US" sz="1400" kern="0" dirty="0">
                <a:solidFill>
                  <a:srgbClr val="01225F"/>
                </a:solidFill>
                <a:latin typeface="Courier New" pitchFamily="49" charset="0"/>
                <a:cs typeface="Courier New" pitchFamily="49" charset="0"/>
              </a:rPr>
              <a:t>="70" </a:t>
            </a:r>
            <a:r>
              <a:rPr lang="en-US" sz="1400" kern="0" dirty="0" err="1">
                <a:solidFill>
                  <a:srgbClr val="01225F"/>
                </a:solidFill>
                <a:latin typeface="Courier New" pitchFamily="49" charset="0"/>
                <a:cs typeface="Courier New" pitchFamily="49" charset="0"/>
              </a:rPr>
              <a:t>Canvas.Left</a:t>
            </a:r>
            <a:r>
              <a:rPr lang="en-US" sz="1400" kern="0" dirty="0">
                <a:solidFill>
                  <a:srgbClr val="01225F"/>
                </a:solidFill>
                <a:latin typeface="Courier New" pitchFamily="49" charset="0"/>
                <a:cs typeface="Courier New" pitchFamily="49" charset="0"/>
              </a:rPr>
              <a:t>="50" </a:t>
            </a:r>
            <a:r>
              <a:rPr lang="en-US" sz="1400" kern="0" dirty="0" err="1">
                <a:solidFill>
                  <a:srgbClr val="01225F"/>
                </a:solidFill>
                <a:latin typeface="Courier New" pitchFamily="49" charset="0"/>
                <a:cs typeface="Courier New" pitchFamily="49" charset="0"/>
              </a:rPr>
              <a:t>Canvas.ZIndex</a:t>
            </a:r>
            <a:r>
              <a:rPr lang="en-US" sz="1400" kern="0" dirty="0">
                <a:solidFill>
                  <a:srgbClr val="01225F"/>
                </a:solidFill>
                <a:latin typeface="Courier New" pitchFamily="49" charset="0"/>
                <a:cs typeface="Courier New" pitchFamily="49" charset="0"/>
              </a:rPr>
              <a:t>="0" </a:t>
            </a:r>
          </a:p>
          <a:p>
            <a:r>
              <a:rPr lang="en-US" sz="1400" kern="0" dirty="0">
                <a:solidFill>
                  <a:srgbClr val="01225F"/>
                </a:solidFill>
                <a:latin typeface="Courier New" pitchFamily="49" charset="0"/>
                <a:cs typeface="Courier New" pitchFamily="49" charset="0"/>
              </a:rPr>
              <a:t>  Fill="Black" Height="50" Width="50" /&gt;</a:t>
            </a:r>
          </a:p>
          <a:p>
            <a:r>
              <a:rPr lang="en-US" sz="1400" kern="0" dirty="0">
                <a:solidFill>
                  <a:srgbClr val="01225F"/>
                </a:solidFill>
                <a:latin typeface="Courier New" pitchFamily="49" charset="0"/>
                <a:cs typeface="Courier New" pitchFamily="49" charset="0"/>
              </a:rPr>
              <a:t>&lt;/Canvas&gt;</a:t>
            </a:r>
          </a:p>
        </p:txBody>
      </p:sp>
      <p:pic>
        <p:nvPicPr>
          <p:cNvPr id="5" name="Grafik 4"/>
          <p:cNvPicPr/>
          <p:nvPr/>
        </p:nvPicPr>
        <p:blipFill>
          <a:blip r:embed="rId2" r:link="rId3"/>
          <a:stretch>
            <a:fillRect/>
          </a:stretch>
        </p:blipFill>
        <p:spPr bwMode="auto">
          <a:xfrm>
            <a:off x="6667504" y="4572009"/>
            <a:ext cx="3657600" cy="2104339"/>
          </a:xfrm>
          <a:prstGeom prst="rect">
            <a:avLst/>
          </a:prstGeom>
          <a:noFill/>
          <a:ln w="9525">
            <a:noFill/>
            <a:miter lim="800000"/>
            <a:headEnd/>
            <a:tailEnd/>
          </a:ln>
        </p:spPr>
      </p:pic>
    </p:spTree>
    <p:extLst>
      <p:ext uri="{BB962C8B-B14F-4D97-AF65-F5344CB8AC3E}">
        <p14:creationId xmlns:p14="http://schemas.microsoft.com/office/powerpoint/2010/main" val="29926395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Bild2.png"/>
          <p:cNvPicPr>
            <a:picLocks noChangeAspect="1"/>
          </p:cNvPicPr>
          <p:nvPr/>
        </p:nvPicPr>
        <p:blipFill>
          <a:blip r:embed="rId2"/>
          <a:stretch>
            <a:fillRect/>
          </a:stretch>
        </p:blipFill>
        <p:spPr>
          <a:xfrm>
            <a:off x="1415480" y="1556792"/>
            <a:ext cx="3156579" cy="4933733"/>
          </a:xfrm>
          <a:prstGeom prst="rect">
            <a:avLst/>
          </a:prstGeom>
        </p:spPr>
      </p:pic>
      <p:sp>
        <p:nvSpPr>
          <p:cNvPr id="7" name="Titel 6"/>
          <p:cNvSpPr>
            <a:spLocks noGrp="1"/>
          </p:cNvSpPr>
          <p:nvPr>
            <p:ph type="title"/>
          </p:nvPr>
        </p:nvSpPr>
        <p:spPr/>
        <p:txBody>
          <a:bodyPr/>
          <a:lstStyle/>
          <a:p>
            <a:r>
              <a:rPr lang="de-AT" dirty="0" err="1"/>
              <a:t>ItemsControl</a:t>
            </a:r>
            <a:endParaRPr lang="de-AT" dirty="0"/>
          </a:p>
        </p:txBody>
      </p:sp>
    </p:spTree>
    <p:extLst>
      <p:ext uri="{BB962C8B-B14F-4D97-AF65-F5344CB8AC3E}">
        <p14:creationId xmlns:p14="http://schemas.microsoft.com/office/powerpoint/2010/main" val="117510258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bgerundetes Rechteck 6"/>
          <p:cNvSpPr/>
          <p:nvPr/>
        </p:nvSpPr>
        <p:spPr>
          <a:xfrm>
            <a:off x="2524100" y="2285992"/>
            <a:ext cx="6858048" cy="2214578"/>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b="1" kern="0" dirty="0">
                <a:solidFill>
                  <a:srgbClr val="FF0000"/>
                </a:solidFill>
                <a:latin typeface="Courier New" pitchFamily="49" charset="0"/>
                <a:cs typeface="Courier New" pitchFamily="49" charset="0"/>
              </a:rPr>
              <a:t>[</a:t>
            </a:r>
            <a:r>
              <a:rPr lang="en-US" sz="1400" b="1" kern="0" dirty="0" err="1">
                <a:solidFill>
                  <a:srgbClr val="FF0000"/>
                </a:solidFill>
                <a:latin typeface="Courier New" pitchFamily="49" charset="0"/>
                <a:cs typeface="Courier New" pitchFamily="49" charset="0"/>
              </a:rPr>
              <a:t>ContentPropertyAttribute</a:t>
            </a:r>
            <a:r>
              <a:rPr lang="en-US" sz="1400" b="1" kern="0" dirty="0">
                <a:solidFill>
                  <a:srgbClr val="FF0000"/>
                </a:solidFill>
                <a:latin typeface="Courier New" pitchFamily="49" charset="0"/>
                <a:cs typeface="Courier New" pitchFamily="49" charset="0"/>
              </a:rPr>
              <a:t>("Items")] </a:t>
            </a:r>
          </a:p>
          <a:p>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LocalizabilityAttribute</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LocalizationCategory.None</a:t>
            </a:r>
            <a:r>
              <a:rPr lang="en-US" sz="1400" kern="0" dirty="0">
                <a:solidFill>
                  <a:srgbClr val="01225F"/>
                </a:solidFill>
                <a:latin typeface="Courier New" pitchFamily="49" charset="0"/>
                <a:cs typeface="Courier New" pitchFamily="49" charset="0"/>
              </a:rPr>
              <a:t>, Readability=</a:t>
            </a:r>
            <a:r>
              <a:rPr lang="en-US" sz="1400" kern="0" dirty="0" err="1">
                <a:solidFill>
                  <a:srgbClr val="01225F"/>
                </a:solidFill>
                <a:latin typeface="Courier New" pitchFamily="49" charset="0"/>
                <a:cs typeface="Courier New" pitchFamily="49" charset="0"/>
              </a:rPr>
              <a:t>Readability.Unreadable</a:t>
            </a:r>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StyleTypedPropertyAttribute</a:t>
            </a:r>
            <a:r>
              <a:rPr lang="en-US" sz="1400" kern="0" dirty="0">
                <a:solidFill>
                  <a:srgbClr val="01225F"/>
                </a:solidFill>
                <a:latin typeface="Courier New" pitchFamily="49" charset="0"/>
                <a:cs typeface="Courier New" pitchFamily="49" charset="0"/>
              </a:rPr>
              <a:t>(Property="</a:t>
            </a:r>
            <a:r>
              <a:rPr lang="en-US" sz="1400" kern="0" dirty="0" err="1">
                <a:solidFill>
                  <a:srgbClr val="01225F"/>
                </a:solidFill>
                <a:latin typeface="Courier New" pitchFamily="49" charset="0"/>
                <a:cs typeface="Courier New" pitchFamily="49" charset="0"/>
              </a:rPr>
              <a:t>ItemContainerStyle</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StyleTargetType</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typeof</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FrameworkElement</a:t>
            </a:r>
            <a:r>
              <a:rPr lang="en-US" sz="1400" kern="0" dirty="0">
                <a:solidFill>
                  <a:srgbClr val="01225F"/>
                </a:solidFill>
                <a:latin typeface="Courier New" pitchFamily="49" charset="0"/>
                <a:cs typeface="Courier New" pitchFamily="49" charset="0"/>
              </a:rPr>
              <a:t>))] </a:t>
            </a:r>
          </a:p>
          <a:p>
            <a:r>
              <a:rPr lang="en-US" sz="1400" b="1" kern="0" dirty="0">
                <a:solidFill>
                  <a:srgbClr val="01225F"/>
                </a:solidFill>
                <a:latin typeface="Courier New" pitchFamily="49" charset="0"/>
                <a:cs typeface="Courier New" pitchFamily="49" charset="0"/>
              </a:rPr>
              <a:t>public class </a:t>
            </a:r>
            <a:r>
              <a:rPr lang="en-US" sz="1400" b="1" kern="0" dirty="0" err="1">
                <a:solidFill>
                  <a:srgbClr val="01225F"/>
                </a:solidFill>
                <a:latin typeface="Courier New" pitchFamily="49" charset="0"/>
                <a:cs typeface="Courier New" pitchFamily="49" charset="0"/>
              </a:rPr>
              <a:t>ItemsControl</a:t>
            </a:r>
            <a:r>
              <a:rPr lang="en-US" sz="1400" b="1" kern="0" dirty="0">
                <a:solidFill>
                  <a:srgbClr val="01225F"/>
                </a:solidFill>
                <a:latin typeface="Courier New" pitchFamily="49" charset="0"/>
                <a:cs typeface="Courier New" pitchFamily="49" charset="0"/>
              </a:rPr>
              <a:t> : Control, </a:t>
            </a:r>
            <a:r>
              <a:rPr lang="en-US" sz="1400" b="1" kern="0" dirty="0" err="1">
                <a:solidFill>
                  <a:srgbClr val="01225F"/>
                </a:solidFill>
                <a:latin typeface="Courier New" pitchFamily="49" charset="0"/>
                <a:cs typeface="Courier New" pitchFamily="49" charset="0"/>
              </a:rPr>
              <a:t>IAddChild</a:t>
            </a:r>
            <a:endParaRPr lang="en-US" sz="1400" b="1" kern="0" dirty="0">
              <a:solidFill>
                <a:srgbClr val="01225F"/>
              </a:solidFill>
              <a:latin typeface="Courier New" pitchFamily="49" charset="0"/>
              <a:cs typeface="Courier New" pitchFamily="49" charset="0"/>
            </a:endParaRPr>
          </a:p>
        </p:txBody>
      </p:sp>
      <p:sp>
        <p:nvSpPr>
          <p:cNvPr id="8" name="Abgerundetes Rechteck 7"/>
          <p:cNvSpPr/>
          <p:nvPr/>
        </p:nvSpPr>
        <p:spPr>
          <a:xfrm>
            <a:off x="3381356" y="3643314"/>
            <a:ext cx="6215106" cy="228601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&lt;</a:t>
            </a:r>
            <a:r>
              <a:rPr lang="en-US" sz="1400" kern="0" dirty="0" err="1">
                <a:solidFill>
                  <a:srgbClr val="01225F"/>
                </a:solidFill>
                <a:latin typeface="Courier New" pitchFamily="49" charset="0"/>
                <a:cs typeface="Courier New" pitchFamily="49" charset="0"/>
              </a:rPr>
              <a:t>ListBox</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TextBlock</a:t>
            </a:r>
            <a:r>
              <a:rPr lang="en-US" sz="1400" kern="0" dirty="0">
                <a:solidFill>
                  <a:srgbClr val="01225F"/>
                </a:solidFill>
                <a:latin typeface="Courier New" pitchFamily="49" charset="0"/>
                <a:cs typeface="Courier New" pitchFamily="49" charset="0"/>
              </a:rPr>
              <a:t> Text="</a:t>
            </a:r>
            <a:r>
              <a:rPr lang="en-US" sz="1400" kern="0" dirty="0" err="1">
                <a:solidFill>
                  <a:srgbClr val="01225F"/>
                </a:solidFill>
                <a:latin typeface="Courier New" pitchFamily="49" charset="0"/>
                <a:cs typeface="Courier New" pitchFamily="49" charset="0"/>
              </a:rPr>
              <a:t>MyTextBlock</a:t>
            </a:r>
            <a:r>
              <a:rPr lang="en-US" sz="1400" kern="0" dirty="0">
                <a:solidFill>
                  <a:srgbClr val="01225F"/>
                </a:solidFill>
                <a:latin typeface="Courier New" pitchFamily="49" charset="0"/>
                <a:cs typeface="Courier New" pitchFamily="49" charset="0"/>
              </a:rPr>
              <a:t>" /&gt;</a:t>
            </a:r>
          </a:p>
          <a:p>
            <a:r>
              <a:rPr lang="en-US" sz="1400" kern="0" dirty="0">
                <a:solidFill>
                  <a:srgbClr val="01225F"/>
                </a:solidFill>
                <a:latin typeface="Courier New" pitchFamily="49" charset="0"/>
                <a:cs typeface="Courier New" pitchFamily="49" charset="0"/>
              </a:rPr>
              <a:t>    &lt;Button Content="My Button" /&gt;</a:t>
            </a:r>
          </a:p>
          <a:p>
            <a:r>
              <a:rPr lang="en-US" sz="1400" kern="0" dirty="0">
                <a:solidFill>
                  <a:srgbClr val="01225F"/>
                </a:solidFill>
                <a:latin typeface="Courier New" pitchFamily="49" charset="0"/>
                <a:cs typeface="Courier New" pitchFamily="49" charset="0"/>
              </a:rPr>
              <a:t>    &lt;Rectangle Width="30" Height="10" Fill="Gray"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sys:String</a:t>
            </a:r>
            <a:r>
              <a:rPr lang="en-US" sz="1400" kern="0" dirty="0">
                <a:solidFill>
                  <a:srgbClr val="01225F"/>
                </a:solidFill>
                <a:latin typeface="Courier New" pitchFamily="49" charset="0"/>
                <a:cs typeface="Courier New" pitchFamily="49" charset="0"/>
              </a:rPr>
              <a:t>&gt;</a:t>
            </a:r>
            <a:r>
              <a:rPr lang="en-US" sz="1400" kern="0" dirty="0" err="1">
                <a:solidFill>
                  <a:srgbClr val="01225F"/>
                </a:solidFill>
                <a:latin typeface="Courier New" pitchFamily="49" charset="0"/>
                <a:cs typeface="Courier New" pitchFamily="49" charset="0"/>
              </a:rPr>
              <a:t>Ein</a:t>
            </a:r>
            <a:r>
              <a:rPr lang="en-US" sz="1400" kern="0" dirty="0">
                <a:solidFill>
                  <a:srgbClr val="01225F"/>
                </a:solidFill>
                <a:latin typeface="Courier New" pitchFamily="49" charset="0"/>
                <a:cs typeface="Courier New" pitchFamily="49" charset="0"/>
              </a:rPr>
              <a:t> Text!&lt;/</a:t>
            </a:r>
            <a:r>
              <a:rPr lang="en-US" sz="1400" kern="0" dirty="0" err="1">
                <a:solidFill>
                  <a:srgbClr val="01225F"/>
                </a:solidFill>
                <a:latin typeface="Courier New" pitchFamily="49" charset="0"/>
                <a:cs typeface="Courier New" pitchFamily="49" charset="0"/>
              </a:rPr>
              <a:t>sys:String</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sys:Random</a:t>
            </a:r>
            <a:r>
              <a:rPr lang="en-US" sz="1400" kern="0" dirty="0">
                <a:solidFill>
                  <a:srgbClr val="01225F"/>
                </a:solidFill>
                <a:latin typeface="Courier New" pitchFamily="49" charset="0"/>
                <a:cs typeface="Courier New" pitchFamily="49" charset="0"/>
              </a:rPr>
              <a:t>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ListBox</a:t>
            </a:r>
            <a:r>
              <a:rPr lang="en-US" sz="1400" kern="0" dirty="0">
                <a:solidFill>
                  <a:srgbClr val="01225F"/>
                </a:solidFill>
                <a:latin typeface="Courier New" pitchFamily="49" charset="0"/>
                <a:cs typeface="Courier New" pitchFamily="49" charset="0"/>
              </a:rPr>
              <a:t>&gt;</a:t>
            </a:r>
          </a:p>
        </p:txBody>
      </p:sp>
      <p:pic>
        <p:nvPicPr>
          <p:cNvPr id="11" name="Grafik 10" descr="Bild2.png"/>
          <p:cNvPicPr>
            <a:picLocks noChangeAspect="1"/>
          </p:cNvPicPr>
          <p:nvPr/>
        </p:nvPicPr>
        <p:blipFill>
          <a:blip r:embed="rId2"/>
          <a:srcRect b="67383"/>
          <a:stretch>
            <a:fillRect/>
          </a:stretch>
        </p:blipFill>
        <p:spPr>
          <a:xfrm>
            <a:off x="2423592" y="260648"/>
            <a:ext cx="3643338" cy="1857388"/>
          </a:xfrm>
          <a:prstGeom prst="rect">
            <a:avLst/>
          </a:prstGeom>
        </p:spPr>
      </p:pic>
      <p:sp>
        <p:nvSpPr>
          <p:cNvPr id="12" name="Rechteck 11"/>
          <p:cNvSpPr/>
          <p:nvPr/>
        </p:nvSpPr>
        <p:spPr>
          <a:xfrm>
            <a:off x="2566468" y="760714"/>
            <a:ext cx="1143008" cy="285752"/>
          </a:xfrm>
          <a:prstGeom prst="rect">
            <a:avLst/>
          </a:prstGeom>
          <a:noFill/>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de-AT" kern="0">
              <a:solidFill>
                <a:sysClr val="windowText" lastClr="000000"/>
              </a:solidFill>
            </a:endParaRPr>
          </a:p>
        </p:txBody>
      </p:sp>
    </p:spTree>
    <p:extLst>
      <p:ext uri="{BB962C8B-B14F-4D97-AF65-F5344CB8AC3E}">
        <p14:creationId xmlns:p14="http://schemas.microsoft.com/office/powerpoint/2010/main" val="1450095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bgerundetes Rechteck 5"/>
          <p:cNvSpPr/>
          <p:nvPr/>
        </p:nvSpPr>
        <p:spPr>
          <a:xfrm>
            <a:off x="2238348" y="2214554"/>
            <a:ext cx="7643866" cy="4000528"/>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&lt;Page ...</a:t>
            </a:r>
          </a:p>
          <a:p>
            <a:r>
              <a:rPr lang="en-US" sz="1400" kern="0" dirty="0" err="1">
                <a:solidFill>
                  <a:srgbClr val="01225F"/>
                </a:solidFill>
                <a:latin typeface="Courier New" pitchFamily="49" charset="0"/>
                <a:cs typeface="Courier New" pitchFamily="49" charset="0"/>
              </a:rPr>
              <a:t>xmlns:sys</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clr-namespace:System;assembly</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mscorlib</a:t>
            </a:r>
            <a:r>
              <a:rPr lang="en-US" sz="1400" kern="0" dirty="0">
                <a:solidFill>
                  <a:srgbClr val="01225F"/>
                </a:solidFill>
                <a:latin typeface="Courier New" pitchFamily="49" charset="0"/>
                <a:cs typeface="Courier New" pitchFamily="49" charset="0"/>
              </a:rPr>
              <a:t>"</a:t>
            </a:r>
          </a:p>
          <a:p>
            <a:r>
              <a:rPr lang="en-US" sz="1400" kern="0" dirty="0" err="1">
                <a:solidFill>
                  <a:srgbClr val="01225F"/>
                </a:solidFill>
                <a:latin typeface="Courier New" pitchFamily="49" charset="0"/>
                <a:cs typeface="Courier New" pitchFamily="49" charset="0"/>
              </a:rPr>
              <a:t>xmlns:sysio</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clr-namespace:System.IO;assembly</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mscorlib</a:t>
            </a:r>
            <a:r>
              <a:rPr lang="en-US" sz="1400" kern="0" dirty="0">
                <a:solidFill>
                  <a:srgbClr val="01225F"/>
                </a:solidFill>
                <a:latin typeface="Courier New" pitchFamily="49" charset="0"/>
                <a:cs typeface="Courier New" pitchFamily="49" charset="0"/>
              </a:rPr>
              <a:t>"</a:t>
            </a:r>
          </a:p>
          <a:p>
            <a:r>
              <a:rPr lang="en-US" sz="1400" kern="0" dirty="0">
                <a:solidFill>
                  <a:srgbClr val="01225F"/>
                </a:solidFill>
                <a:latin typeface="Courier New" pitchFamily="49" charset="0"/>
                <a:cs typeface="Courier New" pitchFamily="49" charset="0"/>
              </a:rPr>
              <a:t>Margin="10"&gt; </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Page.Resources</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ObjectDataProvider</a:t>
            </a:r>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ObjectType</a:t>
            </a:r>
            <a:r>
              <a:rPr lang="en-US" sz="1400" kern="0" dirty="0">
                <a:solidFill>
                  <a:srgbClr val="01225F"/>
                </a:solidFill>
                <a:latin typeface="Courier New" pitchFamily="49" charset="0"/>
                <a:cs typeface="Courier New" pitchFamily="49" charset="0"/>
              </a:rPr>
              <a:t>="{x:Type </a:t>
            </a:r>
            <a:r>
              <a:rPr lang="en-US" sz="1400" kern="0" dirty="0" err="1">
                <a:solidFill>
                  <a:srgbClr val="01225F"/>
                </a:solidFill>
                <a:latin typeface="Courier New" pitchFamily="49" charset="0"/>
                <a:cs typeface="Courier New" pitchFamily="49" charset="0"/>
              </a:rPr>
              <a:t>sysio:DirectoryInfo</a:t>
            </a:r>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MethodName</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GetFiles</a:t>
            </a:r>
            <a:r>
              <a:rPr lang="en-US" sz="1400" kern="0" dirty="0">
                <a:solidFill>
                  <a:srgbClr val="01225F"/>
                </a:solidFill>
                <a:latin typeface="Courier New" pitchFamily="49" charset="0"/>
                <a:cs typeface="Courier New" pitchFamily="49" charset="0"/>
              </a:rPr>
              <a:t>" x:Key="Files"&gt;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ObjectDataProvider.ConstructorParameters</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sys:String</a:t>
            </a:r>
            <a:r>
              <a:rPr lang="en-US" sz="1400" kern="0" dirty="0">
                <a:solidFill>
                  <a:srgbClr val="01225F"/>
                </a:solidFill>
                <a:latin typeface="Courier New" pitchFamily="49" charset="0"/>
                <a:cs typeface="Courier New" pitchFamily="49" charset="0"/>
              </a:rPr>
              <a:t>&gt;[...]\Images&lt;/</a:t>
            </a:r>
            <a:r>
              <a:rPr lang="en-US" sz="1400" kern="0" dirty="0" err="1">
                <a:solidFill>
                  <a:srgbClr val="01225F"/>
                </a:solidFill>
                <a:latin typeface="Courier New" pitchFamily="49" charset="0"/>
                <a:cs typeface="Courier New" pitchFamily="49" charset="0"/>
              </a:rPr>
              <a:t>sys:String</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ObjectDataProvider.ConstructorParameters</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ObjectDataProvider</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Page.Resources</a:t>
            </a:r>
            <a:r>
              <a:rPr lang="en-US" sz="1400" kern="0" dirty="0">
                <a:solidFill>
                  <a:srgbClr val="01225F"/>
                </a:solidFill>
                <a:latin typeface="Courier New" pitchFamily="49" charset="0"/>
                <a:cs typeface="Courier New" pitchFamily="49" charset="0"/>
              </a:rPr>
              <a:t>&gt;</a:t>
            </a:r>
          </a:p>
          <a:p>
            <a:endParaRPr lang="en-US" sz="1400" kern="0" dirty="0">
              <a:solidFill>
                <a:srgbClr val="01225F"/>
              </a:solidFill>
              <a:latin typeface="Courier New" pitchFamily="49" charset="0"/>
              <a:cs typeface="Courier New" pitchFamily="49" charset="0"/>
            </a:endParaRP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ListBox</a:t>
            </a:r>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    </a:t>
            </a:r>
            <a:r>
              <a:rPr lang="en-US" sz="1400" b="1" kern="0" dirty="0" err="1">
                <a:solidFill>
                  <a:srgbClr val="FF0000"/>
                </a:solidFill>
                <a:latin typeface="Courier New" pitchFamily="49" charset="0"/>
                <a:cs typeface="Courier New" pitchFamily="49" charset="0"/>
              </a:rPr>
              <a:t>ItemsSource</a:t>
            </a:r>
            <a:r>
              <a:rPr lang="en-US" sz="1400" b="1" kern="0" dirty="0">
                <a:solidFill>
                  <a:srgbClr val="FF0000"/>
                </a:solidFill>
                <a:latin typeface="Courier New" pitchFamily="49" charset="0"/>
                <a:cs typeface="Courier New" pitchFamily="49" charset="0"/>
              </a:rPr>
              <a:t>="{Binding Source={</a:t>
            </a:r>
            <a:r>
              <a:rPr lang="en-US" sz="1400" b="1" kern="0" dirty="0" err="1">
                <a:solidFill>
                  <a:srgbClr val="FF0000"/>
                </a:solidFill>
                <a:latin typeface="Courier New" pitchFamily="49" charset="0"/>
                <a:cs typeface="Courier New" pitchFamily="49" charset="0"/>
              </a:rPr>
              <a:t>StaticResource</a:t>
            </a:r>
            <a:r>
              <a:rPr lang="en-US" sz="1400" b="1" kern="0" dirty="0">
                <a:solidFill>
                  <a:srgbClr val="FF0000"/>
                </a:solidFill>
                <a:latin typeface="Courier New" pitchFamily="49" charset="0"/>
                <a:cs typeface="Courier New" pitchFamily="49" charset="0"/>
              </a:rPr>
              <a:t> Files}}"</a:t>
            </a:r>
            <a:r>
              <a:rPr lang="en-US" sz="1400" kern="0" dirty="0">
                <a:solidFill>
                  <a:srgbClr val="01225F"/>
                </a:solidFill>
                <a:latin typeface="Courier New" pitchFamily="49" charset="0"/>
                <a:cs typeface="Courier New" pitchFamily="49" charset="0"/>
              </a:rPr>
              <a:t> /&gt;</a:t>
            </a:r>
          </a:p>
          <a:p>
            <a:r>
              <a:rPr lang="en-US" sz="1400" kern="0" dirty="0">
                <a:solidFill>
                  <a:srgbClr val="01225F"/>
                </a:solidFill>
                <a:latin typeface="Courier New" pitchFamily="49" charset="0"/>
                <a:cs typeface="Courier New" pitchFamily="49" charset="0"/>
              </a:rPr>
              <a:t>&lt;/Page&gt;</a:t>
            </a:r>
          </a:p>
        </p:txBody>
      </p:sp>
      <p:pic>
        <p:nvPicPr>
          <p:cNvPr id="8" name="Grafik 7" descr="Bild2.png"/>
          <p:cNvPicPr>
            <a:picLocks noChangeAspect="1"/>
          </p:cNvPicPr>
          <p:nvPr/>
        </p:nvPicPr>
        <p:blipFill>
          <a:blip r:embed="rId2"/>
          <a:srcRect b="67383"/>
          <a:stretch>
            <a:fillRect/>
          </a:stretch>
        </p:blipFill>
        <p:spPr>
          <a:xfrm>
            <a:off x="2166910" y="142852"/>
            <a:ext cx="3643338" cy="1857388"/>
          </a:xfrm>
          <a:prstGeom prst="rect">
            <a:avLst/>
          </a:prstGeom>
        </p:spPr>
      </p:pic>
      <p:sp>
        <p:nvSpPr>
          <p:cNvPr id="9" name="Rechteck 8"/>
          <p:cNvSpPr/>
          <p:nvPr/>
        </p:nvSpPr>
        <p:spPr>
          <a:xfrm>
            <a:off x="2309786" y="1538274"/>
            <a:ext cx="1143008" cy="285752"/>
          </a:xfrm>
          <a:prstGeom prst="rect">
            <a:avLst/>
          </a:prstGeom>
          <a:noFill/>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de-AT" kern="0">
              <a:solidFill>
                <a:sysClr val="windowText" lastClr="000000"/>
              </a:solidFill>
            </a:endParaRPr>
          </a:p>
        </p:txBody>
      </p:sp>
    </p:spTree>
    <p:extLst>
      <p:ext uri="{BB962C8B-B14F-4D97-AF65-F5344CB8AC3E}">
        <p14:creationId xmlns:p14="http://schemas.microsoft.com/office/powerpoint/2010/main" val="4355883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HeaderedItemsControls</a:t>
            </a:r>
            <a:endParaRPr lang="de-AT" dirty="0"/>
          </a:p>
        </p:txBody>
      </p:sp>
      <p:pic>
        <p:nvPicPr>
          <p:cNvPr id="5" name="Abbildung Kapitel 03_32b.tif" descr="P:\EntwicklerPress_XAMLundWPF\Kap_03\Abbildung Kapitel 03_32b.tif"/>
          <p:cNvPicPr/>
          <p:nvPr/>
        </p:nvPicPr>
        <p:blipFill>
          <a:blip r:embed="rId2" r:link="rId3"/>
          <a:stretch>
            <a:fillRect/>
          </a:stretch>
        </p:blipFill>
        <p:spPr>
          <a:xfrm>
            <a:off x="7189706" y="3214686"/>
            <a:ext cx="2789268" cy="3166306"/>
          </a:xfrm>
          <a:prstGeom prst="rect">
            <a:avLst/>
          </a:prstGeom>
        </p:spPr>
      </p:pic>
      <p:sp>
        <p:nvSpPr>
          <p:cNvPr id="6" name="Abgerundetes Rechteck 5"/>
          <p:cNvSpPr/>
          <p:nvPr/>
        </p:nvSpPr>
        <p:spPr>
          <a:xfrm>
            <a:off x="1881158" y="1714488"/>
            <a:ext cx="5072098" cy="3357586"/>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&lt;</a:t>
            </a:r>
            <a:r>
              <a:rPr lang="en-US" sz="1400" kern="0" dirty="0" err="1">
                <a:solidFill>
                  <a:srgbClr val="01225F"/>
                </a:solidFill>
                <a:latin typeface="Courier New" pitchFamily="49" charset="0"/>
                <a:cs typeface="Courier New" pitchFamily="49" charset="0"/>
              </a:rPr>
              <a:t>StackPanel</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&lt;Menu&gt;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MenuItem</a:t>
            </a:r>
            <a:r>
              <a:rPr lang="en-US" sz="1400" kern="0" dirty="0">
                <a:solidFill>
                  <a:srgbClr val="01225F"/>
                </a:solidFill>
                <a:latin typeface="Courier New" pitchFamily="49" charset="0"/>
                <a:cs typeface="Courier New" pitchFamily="49" charset="0"/>
              </a:rPr>
              <a:t> Header="Menu 1"&gt;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MenuItem</a:t>
            </a:r>
            <a:r>
              <a:rPr lang="en-US" sz="1400" kern="0" dirty="0">
                <a:solidFill>
                  <a:srgbClr val="01225F"/>
                </a:solidFill>
                <a:latin typeface="Courier New" pitchFamily="49" charset="0"/>
                <a:cs typeface="Courier New" pitchFamily="49" charset="0"/>
              </a:rPr>
              <a:t> Header="Menu 1.1"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MenuItem</a:t>
            </a:r>
            <a:r>
              <a:rPr lang="en-US" sz="1400" kern="0" dirty="0">
                <a:solidFill>
                  <a:srgbClr val="01225F"/>
                </a:solidFill>
                <a:latin typeface="Courier New" pitchFamily="49" charset="0"/>
                <a:cs typeface="Courier New" pitchFamily="49" charset="0"/>
              </a:rPr>
              <a:t> Header="Menu 1.2"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MenuItem</a:t>
            </a:r>
            <a:r>
              <a:rPr lang="en-US" sz="1400" kern="0" dirty="0">
                <a:solidFill>
                  <a:srgbClr val="01225F"/>
                </a:solidFill>
                <a:latin typeface="Courier New" pitchFamily="49" charset="0"/>
                <a:cs typeface="Courier New" pitchFamily="49" charset="0"/>
              </a:rPr>
              <a:t> Header="Menu 1.3"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MenuItem</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MenuItem</a:t>
            </a:r>
            <a:r>
              <a:rPr lang="en-US" sz="1400" kern="0" dirty="0">
                <a:solidFill>
                  <a:srgbClr val="01225F"/>
                </a:solidFill>
                <a:latin typeface="Courier New" pitchFamily="49" charset="0"/>
                <a:cs typeface="Courier New" pitchFamily="49" charset="0"/>
              </a:rPr>
              <a:t> Header="Menu 2"&gt;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MenuItem</a:t>
            </a:r>
            <a:r>
              <a:rPr lang="en-US" sz="1400" kern="0" dirty="0">
                <a:solidFill>
                  <a:srgbClr val="01225F"/>
                </a:solidFill>
                <a:latin typeface="Courier New" pitchFamily="49" charset="0"/>
                <a:cs typeface="Courier New" pitchFamily="49" charset="0"/>
              </a:rPr>
              <a:t> Header="Menu 2.1"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MenuItem</a:t>
            </a:r>
            <a:r>
              <a:rPr lang="en-US" sz="1400" kern="0" dirty="0">
                <a:solidFill>
                  <a:srgbClr val="01225F"/>
                </a:solidFill>
                <a:latin typeface="Courier New" pitchFamily="49" charset="0"/>
                <a:cs typeface="Courier New" pitchFamily="49" charset="0"/>
              </a:rPr>
              <a:t> Header="Menu 2.2"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MenuItem</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&lt;/Menu&gt;</a:t>
            </a:r>
          </a:p>
          <a:p>
            <a:r>
              <a:rPr lang="en-US" sz="1400" kern="0" dirty="0">
                <a:solidFill>
                  <a:srgbClr val="01225F"/>
                </a:solidFill>
                <a:latin typeface="Courier New" pitchFamily="49" charset="0"/>
                <a:cs typeface="Courier New" pitchFamily="49" charset="0"/>
              </a:rPr>
              <a:t>&lt;/</a:t>
            </a:r>
            <a:r>
              <a:rPr lang="en-US" sz="1400" kern="0" dirty="0" err="1">
                <a:solidFill>
                  <a:srgbClr val="01225F"/>
                </a:solidFill>
                <a:latin typeface="Courier New" pitchFamily="49" charset="0"/>
                <a:cs typeface="Courier New" pitchFamily="49" charset="0"/>
              </a:rPr>
              <a:t>StackPanel</a:t>
            </a:r>
            <a:r>
              <a:rPr lang="en-US" sz="1400" kern="0" dirty="0">
                <a:solidFill>
                  <a:srgbClr val="01225F"/>
                </a:solidFill>
                <a:latin typeface="Courier New" pitchFamily="49" charset="0"/>
                <a:cs typeface="Courier New" pitchFamily="49" charset="0"/>
              </a:rPr>
              <a:t>&gt;</a:t>
            </a:r>
          </a:p>
        </p:txBody>
      </p:sp>
    </p:spTree>
    <p:extLst>
      <p:ext uri="{BB962C8B-B14F-4D97-AF65-F5344CB8AC3E}">
        <p14:creationId xmlns:p14="http://schemas.microsoft.com/office/powerpoint/2010/main" val="34260848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Neuerungen im Überblick</a:t>
            </a:r>
          </a:p>
        </p:txBody>
      </p:sp>
      <p:pic>
        <p:nvPicPr>
          <p:cNvPr id="5" name="Inhaltsplatzhalter 4" descr="Abbildung Kapitel 03_02.tif"/>
          <p:cNvPicPr>
            <a:picLocks noGrp="1" noChangeAspect="1"/>
          </p:cNvPicPr>
          <p:nvPr>
            <p:ph idx="4294967295"/>
          </p:nvPr>
        </p:nvPicPr>
        <p:blipFill>
          <a:blip r:embed="rId2"/>
          <a:stretch>
            <a:fillRect/>
          </a:stretch>
        </p:blipFill>
        <p:spPr>
          <a:xfrm>
            <a:off x="1415480" y="2492896"/>
            <a:ext cx="8001000" cy="3613150"/>
          </a:xfrm>
          <a:prstGeom prst="rect">
            <a:avLst/>
          </a:prstGeom>
        </p:spPr>
      </p:pic>
      <p:sp>
        <p:nvSpPr>
          <p:cNvPr id="4" name="Textplatzhalter 3"/>
          <p:cNvSpPr>
            <a:spLocks noGrp="1"/>
          </p:cNvSpPr>
          <p:nvPr>
            <p:ph type="body" sz="quarter" idx="4294967295"/>
          </p:nvPr>
        </p:nvSpPr>
        <p:spPr>
          <a:xfrm>
            <a:off x="1525587" y="1271588"/>
            <a:ext cx="10666413" cy="357187"/>
          </a:xfrm>
          <a:prstGeom prst="rect">
            <a:avLst/>
          </a:prstGeom>
        </p:spPr>
        <p:txBody>
          <a:bodyPr/>
          <a:lstStyle/>
          <a:p>
            <a:pPr marL="0" indent="0">
              <a:buNone/>
            </a:pPr>
            <a:r>
              <a:rPr lang="de-AT" dirty="0"/>
              <a:t>Positionierung von Steuerelementen</a:t>
            </a:r>
          </a:p>
        </p:txBody>
      </p:sp>
      <p:cxnSp>
        <p:nvCxnSpPr>
          <p:cNvPr id="6" name="Gerade Verbindung 5"/>
          <p:cNvCxnSpPr/>
          <p:nvPr/>
        </p:nvCxnSpPr>
        <p:spPr>
          <a:xfrm rot="5400000" flipH="1" flipV="1">
            <a:off x="5306192" y="2346600"/>
            <a:ext cx="4643470" cy="4071966"/>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7" name="Gerade Verbindung 6"/>
          <p:cNvCxnSpPr/>
          <p:nvPr/>
        </p:nvCxnSpPr>
        <p:spPr>
          <a:xfrm rot="16200000" flipH="1">
            <a:off x="5341911" y="2525195"/>
            <a:ext cx="4572032" cy="3786214"/>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53275336"/>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Shapes</a:t>
            </a:r>
          </a:p>
        </p:txBody>
      </p:sp>
      <p:sp>
        <p:nvSpPr>
          <p:cNvPr id="4" name="Inhaltsplatzhalter 3"/>
          <p:cNvSpPr>
            <a:spLocks noGrp="1"/>
          </p:cNvSpPr>
          <p:nvPr>
            <p:ph sz="quarter" idx="12"/>
          </p:nvPr>
        </p:nvSpPr>
        <p:spPr/>
        <p:txBody>
          <a:bodyPr/>
          <a:lstStyle/>
          <a:p>
            <a:r>
              <a:rPr lang="de-AT" dirty="0"/>
              <a:t>Zweck: </a:t>
            </a:r>
            <a:r>
              <a:rPr lang="de-DE" dirty="0"/>
              <a:t>geometrische Figuren darstellen</a:t>
            </a:r>
          </a:p>
          <a:p>
            <a:r>
              <a:rPr lang="de-AT" dirty="0"/>
              <a:t>Beispiele: </a:t>
            </a:r>
            <a:r>
              <a:rPr lang="en-US" dirty="0"/>
              <a:t>Ellipse, Line, Path, Polygon, </a:t>
            </a:r>
            <a:r>
              <a:rPr lang="en-US" dirty="0" err="1"/>
              <a:t>Polyline</a:t>
            </a:r>
            <a:r>
              <a:rPr lang="en-US" dirty="0"/>
              <a:t> und Rectangle</a:t>
            </a:r>
          </a:p>
          <a:p>
            <a:r>
              <a:rPr lang="en-US" dirty="0" err="1"/>
              <a:t>Mehr</a:t>
            </a:r>
            <a:r>
              <a:rPr lang="en-US" dirty="0"/>
              <a:t> </a:t>
            </a:r>
            <a:r>
              <a:rPr lang="en-US" dirty="0" err="1"/>
              <a:t>dazu</a:t>
            </a:r>
            <a:r>
              <a:rPr lang="en-US" dirty="0"/>
              <a:t> </a:t>
            </a:r>
            <a:r>
              <a:rPr lang="en-US" dirty="0" err="1"/>
              <a:t>im</a:t>
            </a:r>
            <a:r>
              <a:rPr lang="en-US" dirty="0"/>
              <a:t> </a:t>
            </a:r>
            <a:r>
              <a:rPr lang="en-US" dirty="0" err="1"/>
              <a:t>Bereich</a:t>
            </a:r>
            <a:r>
              <a:rPr lang="en-US" dirty="0"/>
              <a:t> </a:t>
            </a:r>
            <a:r>
              <a:rPr lang="en-US" dirty="0" err="1"/>
              <a:t>Grafik</a:t>
            </a:r>
            <a:endParaRPr lang="en-US" dirty="0"/>
          </a:p>
          <a:p>
            <a:endParaRPr lang="de-AT" dirty="0"/>
          </a:p>
        </p:txBody>
      </p:sp>
    </p:spTree>
    <p:extLst>
      <p:ext uri="{BB962C8B-B14F-4D97-AF65-F5344CB8AC3E}">
        <p14:creationId xmlns:p14="http://schemas.microsoft.com/office/powerpoint/2010/main" val="2393116229"/>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Decorators</a:t>
            </a:r>
            <a:endParaRPr lang="de-AT" dirty="0"/>
          </a:p>
        </p:txBody>
      </p:sp>
      <p:sp>
        <p:nvSpPr>
          <p:cNvPr id="4" name="Inhaltsplatzhalter 3"/>
          <p:cNvSpPr>
            <a:spLocks noGrp="1"/>
          </p:cNvSpPr>
          <p:nvPr>
            <p:ph sz="quarter" idx="12"/>
          </p:nvPr>
        </p:nvSpPr>
        <p:spPr/>
        <p:txBody>
          <a:bodyPr/>
          <a:lstStyle/>
          <a:p>
            <a:r>
              <a:rPr lang="de-AT" dirty="0"/>
              <a:t>Zweck: „dekorieren“ </a:t>
            </a:r>
            <a:r>
              <a:rPr lang="de-DE" dirty="0"/>
              <a:t>andere UI-Elemente</a:t>
            </a:r>
          </a:p>
          <a:p>
            <a:r>
              <a:rPr lang="de-AT" dirty="0"/>
              <a:t>Beispiele: </a:t>
            </a:r>
            <a:r>
              <a:rPr lang="en-US" dirty="0"/>
              <a:t>Border, </a:t>
            </a:r>
            <a:r>
              <a:rPr lang="en-US" dirty="0" err="1"/>
              <a:t>BulletDecorator</a:t>
            </a:r>
            <a:r>
              <a:rPr lang="en-US" dirty="0"/>
              <a:t>, </a:t>
            </a:r>
            <a:r>
              <a:rPr lang="en-US" dirty="0" err="1"/>
              <a:t>Viewbox</a:t>
            </a:r>
            <a:r>
              <a:rPr lang="en-US" dirty="0"/>
              <a:t>, </a:t>
            </a:r>
            <a:r>
              <a:rPr lang="en-US" dirty="0" err="1"/>
              <a:t>AdornerDecorator</a:t>
            </a:r>
            <a:endParaRPr lang="en-US" dirty="0"/>
          </a:p>
          <a:p>
            <a:endParaRPr lang="de-AT" dirty="0"/>
          </a:p>
        </p:txBody>
      </p:sp>
      <p:sp>
        <p:nvSpPr>
          <p:cNvPr id="5" name="Abgerundetes Rechteck 4"/>
          <p:cNvSpPr/>
          <p:nvPr/>
        </p:nvSpPr>
        <p:spPr>
          <a:xfrm>
            <a:off x="1525587" y="3789040"/>
            <a:ext cx="8072494" cy="2786082"/>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&lt;</a:t>
            </a:r>
            <a:r>
              <a:rPr lang="en-US" sz="1400" b="1" kern="0" dirty="0">
                <a:solidFill>
                  <a:srgbClr val="01225F"/>
                </a:solidFill>
                <a:latin typeface="Courier New" pitchFamily="49" charset="0"/>
                <a:cs typeface="Courier New" pitchFamily="49" charset="0"/>
              </a:rPr>
              <a:t>Border</a:t>
            </a:r>
            <a:r>
              <a:rPr lang="en-US" sz="1400" kern="0" dirty="0">
                <a:solidFill>
                  <a:srgbClr val="01225F"/>
                </a:solidFill>
                <a:latin typeface="Courier New" pitchFamily="49" charset="0"/>
                <a:cs typeface="Courier New" pitchFamily="49" charset="0"/>
              </a:rPr>
              <a:t> Background="#</a:t>
            </a:r>
            <a:r>
              <a:rPr lang="en-US" sz="1400" kern="0" dirty="0" err="1">
                <a:solidFill>
                  <a:srgbClr val="01225F"/>
                </a:solidFill>
                <a:latin typeface="Courier New" pitchFamily="49" charset="0"/>
                <a:cs typeface="Courier New" pitchFamily="49" charset="0"/>
              </a:rPr>
              <a:t>dddddd</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BorderBrush</a:t>
            </a:r>
            <a:r>
              <a:rPr lang="en-US" sz="1400" kern="0" dirty="0">
                <a:solidFill>
                  <a:srgbClr val="01225F"/>
                </a:solidFill>
                <a:latin typeface="Courier New" pitchFamily="49" charset="0"/>
                <a:cs typeface="Courier New" pitchFamily="49" charset="0"/>
              </a:rPr>
              <a:t>="Black"</a:t>
            </a:r>
          </a:p>
          <a:p>
            <a:r>
              <a:rPr lang="en-US" sz="1400" kern="0" dirty="0" err="1">
                <a:solidFill>
                  <a:srgbClr val="01225F"/>
                </a:solidFill>
                <a:latin typeface="Courier New" pitchFamily="49" charset="0"/>
                <a:cs typeface="Courier New" pitchFamily="49" charset="0"/>
              </a:rPr>
              <a:t>BorderThickness</a:t>
            </a:r>
            <a:r>
              <a:rPr lang="en-US" sz="1400" kern="0" dirty="0">
                <a:solidFill>
                  <a:srgbClr val="01225F"/>
                </a:solidFill>
                <a:latin typeface="Courier New" pitchFamily="49" charset="0"/>
                <a:cs typeface="Courier New" pitchFamily="49" charset="0"/>
              </a:rPr>
              <a:t>="1" </a:t>
            </a:r>
            <a:r>
              <a:rPr lang="en-US" sz="1400" kern="0" dirty="0" err="1">
                <a:solidFill>
                  <a:srgbClr val="01225F"/>
                </a:solidFill>
                <a:latin typeface="Courier New" pitchFamily="49" charset="0"/>
                <a:cs typeface="Courier New" pitchFamily="49" charset="0"/>
              </a:rPr>
              <a:t>CornerRadius</a:t>
            </a:r>
            <a:r>
              <a:rPr lang="en-US" sz="1400" kern="0" dirty="0">
                <a:solidFill>
                  <a:srgbClr val="01225F"/>
                </a:solidFill>
                <a:latin typeface="Courier New" pitchFamily="49" charset="0"/>
                <a:cs typeface="Courier New" pitchFamily="49" charset="0"/>
              </a:rPr>
              <a:t>="15" Padding="0,15,0,15"&gt;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ScrollViewer</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WrapPanel</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&lt;Image Source="[...]\Images\</a:t>
            </a:r>
            <a:r>
              <a:rPr lang="en-US" sz="1400" kern="0" dirty="0" err="1">
                <a:solidFill>
                  <a:srgbClr val="01225F"/>
                </a:solidFill>
                <a:latin typeface="Courier New" pitchFamily="49" charset="0"/>
                <a:cs typeface="Courier New" pitchFamily="49" charset="0"/>
              </a:rPr>
              <a:t>Abbildung</a:t>
            </a:r>
            <a:r>
              <a:rPr lang="en-US" sz="1400" kern="0" dirty="0">
                <a:solidFill>
                  <a:srgbClr val="01225F"/>
                </a:solidFill>
                <a:latin typeface="Courier New" pitchFamily="49" charset="0"/>
                <a:cs typeface="Courier New" pitchFamily="49" charset="0"/>
              </a:rPr>
              <a:t> 03_01.tif"</a:t>
            </a:r>
          </a:p>
          <a:p>
            <a:r>
              <a:rPr lang="en-US" sz="1400" kern="0" dirty="0">
                <a:solidFill>
                  <a:srgbClr val="01225F"/>
                </a:solidFill>
                <a:latin typeface="Courier New" pitchFamily="49" charset="0"/>
                <a:cs typeface="Courier New" pitchFamily="49" charset="0"/>
              </a:rPr>
              <a:t>      Height="100" Margin="5" /&gt;</a:t>
            </a:r>
          </a:p>
          <a:p>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WrapPanel</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ScrollViewer</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&lt;/Border&gt;</a:t>
            </a:r>
          </a:p>
          <a:p>
            <a:endParaRPr lang="en-US" sz="1400" kern="0" dirty="0">
              <a:solidFill>
                <a:srgbClr val="01225F"/>
              </a:solidFill>
              <a:latin typeface="Courier New" pitchFamily="49" charset="0"/>
              <a:cs typeface="Courier New" pitchFamily="49" charset="0"/>
            </a:endParaRPr>
          </a:p>
        </p:txBody>
      </p:sp>
    </p:spTree>
    <p:extLst>
      <p:ext uri="{BB962C8B-B14F-4D97-AF65-F5344CB8AC3E}">
        <p14:creationId xmlns:p14="http://schemas.microsoft.com/office/powerpoint/2010/main" val="20787305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Adorner</a:t>
            </a:r>
            <a:endParaRPr lang="de-AT" dirty="0"/>
          </a:p>
        </p:txBody>
      </p:sp>
      <p:pic>
        <p:nvPicPr>
          <p:cNvPr id="6" name="Abbildung Kapitel 03_37b.tif" descr="P:\EntwicklerPress_XAMLundWPF\Kap_03\Abbildung Kapitel 03_37b.tif"/>
          <p:cNvPicPr/>
          <p:nvPr/>
        </p:nvPicPr>
        <p:blipFill>
          <a:blip r:embed="rId2" r:link="rId3"/>
          <a:stretch>
            <a:fillRect/>
          </a:stretch>
        </p:blipFill>
        <p:spPr>
          <a:xfrm>
            <a:off x="2095472" y="1785926"/>
            <a:ext cx="8207030" cy="4214842"/>
          </a:xfrm>
          <a:prstGeom prst="rect">
            <a:avLst/>
          </a:prstGeom>
        </p:spPr>
      </p:pic>
    </p:spTree>
    <p:extLst>
      <p:ext uri="{BB962C8B-B14F-4D97-AF65-F5344CB8AC3E}">
        <p14:creationId xmlns:p14="http://schemas.microsoft.com/office/powerpoint/2010/main" val="3561429975"/>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6600" dirty="0"/>
              <a:t>Positionierung von Elementen</a:t>
            </a:r>
          </a:p>
        </p:txBody>
      </p:sp>
      <p:sp>
        <p:nvSpPr>
          <p:cNvPr id="4" name="Inhaltsplatzhalter 3"/>
          <p:cNvSpPr>
            <a:spLocks noGrp="1"/>
          </p:cNvSpPr>
          <p:nvPr>
            <p:ph sz="quarter" idx="12"/>
          </p:nvPr>
        </p:nvSpPr>
        <p:spPr/>
        <p:txBody>
          <a:bodyPr/>
          <a:lstStyle/>
          <a:p>
            <a:r>
              <a:rPr lang="de-DE" dirty="0"/>
              <a:t>Width und Height</a:t>
            </a:r>
          </a:p>
          <a:p>
            <a:pPr lvl="1"/>
            <a:r>
              <a:rPr lang="de-DE" dirty="0"/>
              <a:t>Steuert die Größe von Controls </a:t>
            </a:r>
          </a:p>
          <a:p>
            <a:pPr lvl="1"/>
            <a:r>
              <a:rPr lang="de-DE" dirty="0"/>
              <a:t>Absolute Größenangaben sind wo immer möglich zu vermeiden</a:t>
            </a:r>
          </a:p>
          <a:p>
            <a:r>
              <a:rPr lang="de-DE" dirty="0" err="1"/>
              <a:t>HorizontalAlignment</a:t>
            </a:r>
            <a:r>
              <a:rPr lang="de-DE" dirty="0"/>
              <a:t> und </a:t>
            </a:r>
            <a:r>
              <a:rPr lang="de-DE" dirty="0" err="1"/>
              <a:t>VerticalAlignment</a:t>
            </a:r>
            <a:endParaRPr lang="de-DE" dirty="0"/>
          </a:p>
          <a:p>
            <a:pPr lvl="1"/>
            <a:r>
              <a:rPr lang="de-DE" dirty="0"/>
              <a:t>Bestimmt die Position eines Controls</a:t>
            </a:r>
          </a:p>
          <a:p>
            <a:pPr lvl="1"/>
            <a:r>
              <a:rPr lang="de-DE" dirty="0" err="1"/>
              <a:t>Left</a:t>
            </a:r>
            <a:r>
              <a:rPr lang="de-DE" dirty="0"/>
              <a:t>, </a:t>
            </a:r>
            <a:r>
              <a:rPr lang="de-DE" dirty="0" err="1"/>
              <a:t>Right</a:t>
            </a:r>
            <a:r>
              <a:rPr lang="de-DE" dirty="0"/>
              <a:t>, Center bzw. </a:t>
            </a:r>
            <a:r>
              <a:rPr lang="de-DE" dirty="0" err="1"/>
              <a:t>Stretch</a:t>
            </a:r>
            <a:endParaRPr lang="de-DE" dirty="0"/>
          </a:p>
          <a:p>
            <a:pPr lvl="1"/>
            <a:r>
              <a:rPr lang="de-DE" dirty="0"/>
              <a:t>Top, Center, </a:t>
            </a:r>
            <a:r>
              <a:rPr lang="de-DE" dirty="0" err="1"/>
              <a:t>Bottom</a:t>
            </a:r>
            <a:r>
              <a:rPr lang="de-DE" dirty="0"/>
              <a:t> und </a:t>
            </a:r>
            <a:r>
              <a:rPr lang="de-DE" dirty="0" err="1"/>
              <a:t>Stretch</a:t>
            </a:r>
            <a:r>
              <a:rPr lang="de-DE" dirty="0"/>
              <a:t> </a:t>
            </a:r>
          </a:p>
          <a:p>
            <a:r>
              <a:rPr lang="de-DE" dirty="0"/>
              <a:t>Margin und </a:t>
            </a:r>
            <a:r>
              <a:rPr lang="de-DE" dirty="0" err="1"/>
              <a:t>Padding</a:t>
            </a:r>
            <a:endParaRPr lang="de-DE" dirty="0"/>
          </a:p>
          <a:p>
            <a:pPr lvl="1"/>
            <a:r>
              <a:rPr lang="de-DE" dirty="0"/>
              <a:t>Innerer und äußerer Abstand eines Controls</a:t>
            </a:r>
            <a:endParaRPr lang="de-AT" dirty="0"/>
          </a:p>
        </p:txBody>
      </p:sp>
    </p:spTree>
    <p:extLst>
      <p:ext uri="{BB962C8B-B14F-4D97-AF65-F5344CB8AC3E}">
        <p14:creationId xmlns:p14="http://schemas.microsoft.com/office/powerpoint/2010/main" val="937806109"/>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Styles und Templates</a:t>
            </a:r>
            <a:endParaRPr lang="en-GB" dirty="0"/>
          </a:p>
        </p:txBody>
      </p:sp>
      <p:sp>
        <p:nvSpPr>
          <p:cNvPr id="10" name="Untertitel 9"/>
          <p:cNvSpPr>
            <a:spLocks noGrp="1"/>
          </p:cNvSpPr>
          <p:nvPr>
            <p:ph type="body" sz="quarter" idx="25"/>
          </p:nvPr>
        </p:nvSpPr>
        <p:spPr/>
        <p:txBody>
          <a:bodyPr/>
          <a:lstStyle/>
          <a:p>
            <a:r>
              <a:rPr lang="de-AT" dirty="0"/>
              <a:t> </a:t>
            </a:r>
          </a:p>
        </p:txBody>
      </p:sp>
    </p:spTree>
    <p:extLst>
      <p:ext uri="{BB962C8B-B14F-4D97-AF65-F5344CB8AC3E}">
        <p14:creationId xmlns:p14="http://schemas.microsoft.com/office/powerpoint/2010/main" val="302481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Styles</a:t>
            </a:r>
          </a:p>
        </p:txBody>
      </p:sp>
      <p:sp>
        <p:nvSpPr>
          <p:cNvPr id="6" name="Abgerundetes Rechteck 5"/>
          <p:cNvSpPr/>
          <p:nvPr/>
        </p:nvSpPr>
        <p:spPr>
          <a:xfrm>
            <a:off x="2238348" y="2214554"/>
            <a:ext cx="7643866" cy="3429024"/>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&lt;</a:t>
            </a:r>
            <a:r>
              <a:rPr lang="en-US" sz="1400" kern="0" dirty="0" err="1">
                <a:solidFill>
                  <a:srgbClr val="01225F"/>
                </a:solidFill>
                <a:latin typeface="Courier New" pitchFamily="49" charset="0"/>
                <a:cs typeface="Courier New" pitchFamily="49" charset="0"/>
              </a:rPr>
              <a:t>ListBox</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Grid.Column</a:t>
            </a:r>
            <a:r>
              <a:rPr lang="en-US" sz="1400" kern="0" dirty="0">
                <a:solidFill>
                  <a:srgbClr val="01225F"/>
                </a:solidFill>
                <a:latin typeface="Courier New" pitchFamily="49" charset="0"/>
                <a:cs typeface="Courier New" pitchFamily="49" charset="0"/>
              </a:rPr>
              <a:t>="0" </a:t>
            </a:r>
            <a:r>
              <a:rPr lang="en-US" sz="1400" kern="0" dirty="0" err="1">
                <a:solidFill>
                  <a:srgbClr val="01225F"/>
                </a:solidFill>
                <a:latin typeface="Courier New" pitchFamily="49" charset="0"/>
                <a:cs typeface="Courier New" pitchFamily="49" charset="0"/>
              </a:rPr>
              <a:t>Grid.Row</a:t>
            </a:r>
            <a:r>
              <a:rPr lang="en-US" sz="1400" kern="0" dirty="0">
                <a:solidFill>
                  <a:srgbClr val="01225F"/>
                </a:solidFill>
                <a:latin typeface="Courier New" pitchFamily="49" charset="0"/>
                <a:cs typeface="Courier New" pitchFamily="49" charset="0"/>
              </a:rPr>
              <a:t>="1"</a:t>
            </a:r>
          </a:p>
          <a:p>
            <a:r>
              <a:rPr lang="en-US" sz="1400" kern="0" dirty="0" err="1">
                <a:solidFill>
                  <a:srgbClr val="01225F"/>
                </a:solidFill>
                <a:latin typeface="Courier New" pitchFamily="49" charset="0"/>
                <a:cs typeface="Courier New" pitchFamily="49" charset="0"/>
              </a:rPr>
              <a:t>ItemsSource</a:t>
            </a:r>
            <a:r>
              <a:rPr lang="en-US" sz="1400" kern="0" dirty="0">
                <a:solidFill>
                  <a:srgbClr val="01225F"/>
                </a:solidFill>
                <a:latin typeface="Courier New" pitchFamily="49" charset="0"/>
                <a:cs typeface="Courier New" pitchFamily="49" charset="0"/>
              </a:rPr>
              <a:t>="{Binding Source={</a:t>
            </a:r>
            <a:r>
              <a:rPr lang="en-US" sz="1400" kern="0" dirty="0" err="1">
                <a:solidFill>
                  <a:srgbClr val="01225F"/>
                </a:solidFill>
                <a:latin typeface="Courier New" pitchFamily="49" charset="0"/>
                <a:cs typeface="Courier New" pitchFamily="49" charset="0"/>
              </a:rPr>
              <a:t>StaticResource</a:t>
            </a:r>
            <a:r>
              <a:rPr lang="en-US" sz="1400" kern="0" dirty="0">
                <a:solidFill>
                  <a:srgbClr val="01225F"/>
                </a:solidFill>
                <a:latin typeface="Courier New" pitchFamily="49" charset="0"/>
                <a:cs typeface="Courier New" pitchFamily="49" charset="0"/>
              </a:rPr>
              <a:t> Files}}"&gt;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ListBox.Resources</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&lt;Style </a:t>
            </a:r>
            <a:r>
              <a:rPr lang="en-US" sz="1400" kern="0" dirty="0" err="1">
                <a:solidFill>
                  <a:srgbClr val="01225F"/>
                </a:solidFill>
                <a:latin typeface="Courier New" pitchFamily="49" charset="0"/>
                <a:cs typeface="Courier New" pitchFamily="49" charset="0"/>
              </a:rPr>
              <a:t>TargetType</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ListBox</a:t>
            </a:r>
            <a:r>
              <a:rPr lang="en-US" sz="1400" kern="0" dirty="0">
                <a:solidFill>
                  <a:srgbClr val="01225F"/>
                </a:solidFill>
                <a:latin typeface="Courier New" pitchFamily="49" charset="0"/>
                <a:cs typeface="Courier New" pitchFamily="49" charset="0"/>
              </a:rPr>
              <a:t>"&gt;</a:t>
            </a:r>
          </a:p>
          <a:p>
            <a:r>
              <a:rPr lang="en-US" sz="1400" b="1" kern="0" dirty="0">
                <a:solidFill>
                  <a:srgbClr val="FF0000"/>
                </a:solidFill>
                <a:latin typeface="Courier New" pitchFamily="49" charset="0"/>
                <a:cs typeface="Courier New" pitchFamily="49" charset="0"/>
              </a:rPr>
              <a:t>      &lt;Setter Property="Background" Value="</a:t>
            </a:r>
            <a:r>
              <a:rPr lang="en-US" sz="1400" b="1" kern="0" dirty="0" err="1">
                <a:solidFill>
                  <a:srgbClr val="FF0000"/>
                </a:solidFill>
                <a:latin typeface="Courier New" pitchFamily="49" charset="0"/>
                <a:cs typeface="Courier New" pitchFamily="49" charset="0"/>
              </a:rPr>
              <a:t>LightGray</a:t>
            </a:r>
            <a:r>
              <a:rPr lang="en-US" sz="1400" b="1" kern="0" dirty="0">
                <a:solidFill>
                  <a:srgbClr val="FF0000"/>
                </a:solidFill>
                <a:latin typeface="Courier New" pitchFamily="49" charset="0"/>
                <a:cs typeface="Courier New" pitchFamily="49" charset="0"/>
              </a:rPr>
              <a:t>" /&gt;</a:t>
            </a:r>
          </a:p>
          <a:p>
            <a:r>
              <a:rPr lang="en-US" sz="1400" b="1" kern="0" dirty="0">
                <a:solidFill>
                  <a:srgbClr val="FF0000"/>
                </a:solidFill>
                <a:latin typeface="Courier New" pitchFamily="49" charset="0"/>
                <a:cs typeface="Courier New" pitchFamily="49" charset="0"/>
              </a:rPr>
              <a:t>      &lt;Setter Property="</a:t>
            </a:r>
            <a:r>
              <a:rPr lang="en-US" sz="1400" b="1" kern="0" dirty="0" err="1">
                <a:solidFill>
                  <a:srgbClr val="FF0000"/>
                </a:solidFill>
                <a:latin typeface="Courier New" pitchFamily="49" charset="0"/>
                <a:cs typeface="Courier New" pitchFamily="49" charset="0"/>
              </a:rPr>
              <a:t>FontSize</a:t>
            </a:r>
            <a:r>
              <a:rPr lang="en-US" sz="1400" b="1" kern="0" dirty="0">
                <a:solidFill>
                  <a:srgbClr val="FF0000"/>
                </a:solidFill>
                <a:latin typeface="Courier New" pitchFamily="49" charset="0"/>
                <a:cs typeface="Courier New" pitchFamily="49" charset="0"/>
              </a:rPr>
              <a:t>" Value="11" /&gt;</a:t>
            </a:r>
          </a:p>
          <a:p>
            <a:r>
              <a:rPr lang="en-US" sz="1400" kern="0" dirty="0">
                <a:solidFill>
                  <a:srgbClr val="01225F"/>
                </a:solidFill>
                <a:latin typeface="Courier New" pitchFamily="49" charset="0"/>
                <a:cs typeface="Courier New" pitchFamily="49" charset="0"/>
              </a:rPr>
              <a:t>    &lt;/Style&gt;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ListBox.Resources</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&lt;/</a:t>
            </a:r>
            <a:r>
              <a:rPr lang="en-US" sz="1400" kern="0" dirty="0" err="1">
                <a:solidFill>
                  <a:srgbClr val="01225F"/>
                </a:solidFill>
                <a:latin typeface="Courier New" pitchFamily="49" charset="0"/>
                <a:cs typeface="Courier New" pitchFamily="49" charset="0"/>
              </a:rPr>
              <a:t>ListBox</a:t>
            </a:r>
            <a:r>
              <a:rPr lang="en-US" sz="1400" kern="0" dirty="0">
                <a:solidFill>
                  <a:srgbClr val="01225F"/>
                </a:solidFill>
                <a:latin typeface="Courier New" pitchFamily="49" charset="0"/>
                <a:cs typeface="Courier New" pitchFamily="49" charset="0"/>
              </a:rPr>
              <a:t>&gt;</a:t>
            </a:r>
          </a:p>
        </p:txBody>
      </p:sp>
    </p:spTree>
    <p:extLst>
      <p:ext uri="{BB962C8B-B14F-4D97-AF65-F5344CB8AC3E}">
        <p14:creationId xmlns:p14="http://schemas.microsoft.com/office/powerpoint/2010/main" val="63018483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Bild3.png"/>
          <p:cNvPicPr>
            <a:picLocks noChangeAspect="1"/>
          </p:cNvPicPr>
          <p:nvPr/>
        </p:nvPicPr>
        <p:blipFill>
          <a:blip r:embed="rId2"/>
          <a:stretch>
            <a:fillRect/>
          </a:stretch>
        </p:blipFill>
        <p:spPr>
          <a:xfrm>
            <a:off x="3024166" y="1785926"/>
            <a:ext cx="5713566" cy="4429156"/>
          </a:xfrm>
          <a:prstGeom prst="rect">
            <a:avLst/>
          </a:prstGeom>
        </p:spPr>
      </p:pic>
      <p:sp>
        <p:nvSpPr>
          <p:cNvPr id="9" name="Titel 8"/>
          <p:cNvSpPr>
            <a:spLocks noGrp="1"/>
          </p:cNvSpPr>
          <p:nvPr>
            <p:ph type="title"/>
          </p:nvPr>
        </p:nvSpPr>
        <p:spPr/>
        <p:txBody>
          <a:bodyPr/>
          <a:lstStyle/>
          <a:p>
            <a:r>
              <a:rPr lang="de-AT" dirty="0" err="1"/>
              <a:t>Resourcen</a:t>
            </a:r>
            <a:r>
              <a:rPr lang="de-AT" dirty="0"/>
              <a:t>-Logik</a:t>
            </a:r>
          </a:p>
        </p:txBody>
      </p:sp>
    </p:spTree>
    <p:extLst>
      <p:ext uri="{BB962C8B-B14F-4D97-AF65-F5344CB8AC3E}">
        <p14:creationId xmlns:p14="http://schemas.microsoft.com/office/powerpoint/2010/main" val="206712141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err="1"/>
              <a:t>Resourcen</a:t>
            </a:r>
            <a:r>
              <a:rPr lang="de-AT" dirty="0"/>
              <a:t>-Logik</a:t>
            </a:r>
          </a:p>
        </p:txBody>
      </p:sp>
      <p:sp>
        <p:nvSpPr>
          <p:cNvPr id="8" name="Abgerundetes Rechteck 7"/>
          <p:cNvSpPr/>
          <p:nvPr/>
        </p:nvSpPr>
        <p:spPr>
          <a:xfrm>
            <a:off x="1525587" y="2564904"/>
            <a:ext cx="4320000" cy="2143140"/>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&lt;</a:t>
            </a:r>
            <a:r>
              <a:rPr lang="en-US" sz="1400" kern="0" dirty="0" err="1">
                <a:solidFill>
                  <a:srgbClr val="01225F"/>
                </a:solidFill>
                <a:latin typeface="Courier New" pitchFamily="49" charset="0"/>
                <a:cs typeface="Courier New" pitchFamily="49" charset="0"/>
              </a:rPr>
              <a:t>ListBox</a:t>
            </a:r>
            <a:r>
              <a:rPr lang="en-US" sz="1400" kern="0" dirty="0">
                <a:solidFill>
                  <a:srgbClr val="01225F"/>
                </a:solidFill>
                <a:latin typeface="Courier New" pitchFamily="49" charset="0"/>
                <a:cs typeface="Courier New" pitchFamily="49" charset="0"/>
              </a:rPr>
              <a:t> ..."&gt;</a:t>
            </a:r>
          </a:p>
          <a:p>
            <a:r>
              <a:rPr lang="en-US" sz="1400" b="1" kern="0" dirty="0">
                <a:solidFill>
                  <a:srgbClr val="FF0000"/>
                </a:solidFill>
                <a:latin typeface="Courier New" pitchFamily="49" charset="0"/>
                <a:cs typeface="Courier New" pitchFamily="49" charset="0"/>
              </a:rPr>
              <a:t>  &lt;</a:t>
            </a:r>
            <a:r>
              <a:rPr lang="en-US" sz="1400" b="1" kern="0" dirty="0" err="1">
                <a:solidFill>
                  <a:srgbClr val="FF0000"/>
                </a:solidFill>
                <a:latin typeface="Courier New" pitchFamily="49" charset="0"/>
                <a:cs typeface="Courier New" pitchFamily="49" charset="0"/>
              </a:rPr>
              <a:t>ListBox.Resources</a:t>
            </a:r>
            <a:r>
              <a:rPr lang="en-US" sz="1400" b="1" kern="0" dirty="0">
                <a:solidFill>
                  <a:srgbClr val="FF0000"/>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&lt;Style </a:t>
            </a:r>
            <a:r>
              <a:rPr lang="en-US" sz="1400" kern="0" dirty="0" err="1">
                <a:solidFill>
                  <a:srgbClr val="01225F"/>
                </a:solidFill>
                <a:latin typeface="Courier New" pitchFamily="49" charset="0"/>
                <a:cs typeface="Courier New" pitchFamily="49" charset="0"/>
              </a:rPr>
              <a:t>TargetType</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ListBox</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    &lt;/Style&gt;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ListBox.Resources</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&lt;/</a:t>
            </a:r>
            <a:r>
              <a:rPr lang="en-US" sz="1400" kern="0" dirty="0" err="1">
                <a:solidFill>
                  <a:srgbClr val="01225F"/>
                </a:solidFill>
                <a:latin typeface="Courier New" pitchFamily="49" charset="0"/>
                <a:cs typeface="Courier New" pitchFamily="49" charset="0"/>
              </a:rPr>
              <a:t>ListBox</a:t>
            </a:r>
            <a:r>
              <a:rPr lang="en-US" sz="1400" kern="0" dirty="0">
                <a:solidFill>
                  <a:srgbClr val="01225F"/>
                </a:solidFill>
                <a:latin typeface="Courier New" pitchFamily="49" charset="0"/>
                <a:cs typeface="Courier New" pitchFamily="49" charset="0"/>
              </a:rPr>
              <a:t>&gt;</a:t>
            </a:r>
          </a:p>
        </p:txBody>
      </p:sp>
      <p:sp>
        <p:nvSpPr>
          <p:cNvPr id="9" name="Textfeld 8"/>
          <p:cNvSpPr txBox="1"/>
          <p:nvPr/>
        </p:nvSpPr>
        <p:spPr>
          <a:xfrm>
            <a:off x="1525587" y="1993400"/>
            <a:ext cx="2456122" cy="400110"/>
          </a:xfrm>
          <a:prstGeom prst="rect">
            <a:avLst/>
          </a:prstGeom>
          <a:noFill/>
        </p:spPr>
        <p:txBody>
          <a:bodyPr wrap="none" rtlCol="0">
            <a:spAutoFit/>
          </a:bodyPr>
          <a:lstStyle/>
          <a:p>
            <a:r>
              <a:rPr lang="de-AT" sz="2000" b="1" kern="0" dirty="0">
                <a:solidFill>
                  <a:sysClr val="windowText" lastClr="000000"/>
                </a:solidFill>
              </a:rPr>
              <a:t>Lokale </a:t>
            </a:r>
            <a:r>
              <a:rPr lang="de-AT" sz="2000" b="1" kern="0" dirty="0" err="1">
                <a:solidFill>
                  <a:sysClr val="windowText" lastClr="000000"/>
                </a:solidFill>
              </a:rPr>
              <a:t>Resourcen</a:t>
            </a:r>
            <a:endParaRPr lang="de-AT" sz="2000" b="1" kern="0" dirty="0">
              <a:solidFill>
                <a:sysClr val="windowText" lastClr="000000"/>
              </a:solidFill>
            </a:endParaRPr>
          </a:p>
        </p:txBody>
      </p:sp>
    </p:spTree>
    <p:extLst>
      <p:ext uri="{BB962C8B-B14F-4D97-AF65-F5344CB8AC3E}">
        <p14:creationId xmlns:p14="http://schemas.microsoft.com/office/powerpoint/2010/main" val="420999981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bgerundetes Rechteck 9"/>
          <p:cNvSpPr/>
          <p:nvPr/>
        </p:nvSpPr>
        <p:spPr>
          <a:xfrm>
            <a:off x="1525587" y="2996952"/>
            <a:ext cx="4320000" cy="2143140"/>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b="1" kern="0" dirty="0">
                <a:solidFill>
                  <a:srgbClr val="FF0000"/>
                </a:solidFill>
                <a:latin typeface="Courier New" pitchFamily="49" charset="0"/>
                <a:cs typeface="Courier New" pitchFamily="49" charset="0"/>
              </a:rPr>
              <a:t>&lt;</a:t>
            </a:r>
            <a:r>
              <a:rPr lang="en-US" sz="1400" b="1" kern="0" dirty="0" err="1">
                <a:solidFill>
                  <a:srgbClr val="FF0000"/>
                </a:solidFill>
                <a:latin typeface="Courier New" pitchFamily="49" charset="0"/>
                <a:cs typeface="Courier New" pitchFamily="49" charset="0"/>
              </a:rPr>
              <a:t>Page.Resources</a:t>
            </a:r>
            <a:r>
              <a:rPr lang="en-US" sz="1400" b="1" kern="0" dirty="0">
                <a:solidFill>
                  <a:srgbClr val="FF0000"/>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&lt;Style </a:t>
            </a:r>
            <a:r>
              <a:rPr lang="en-US" sz="1400" kern="0" dirty="0" err="1">
                <a:solidFill>
                  <a:srgbClr val="01225F"/>
                </a:solidFill>
                <a:latin typeface="Courier New" pitchFamily="49" charset="0"/>
                <a:cs typeface="Courier New" pitchFamily="49" charset="0"/>
              </a:rPr>
              <a:t>TargetType</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ListBox</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  &lt;/Style&gt;</a:t>
            </a:r>
          </a:p>
          <a:p>
            <a:r>
              <a:rPr lang="en-US" sz="1400" kern="0" dirty="0">
                <a:solidFill>
                  <a:srgbClr val="01225F"/>
                </a:solidFill>
                <a:latin typeface="Courier New" pitchFamily="49" charset="0"/>
                <a:cs typeface="Courier New" pitchFamily="49" charset="0"/>
              </a:rPr>
              <a:t>  &lt;Style </a:t>
            </a:r>
            <a:r>
              <a:rPr lang="en-US" sz="1400" kern="0" dirty="0" err="1">
                <a:solidFill>
                  <a:srgbClr val="01225F"/>
                </a:solidFill>
                <a:latin typeface="Courier New" pitchFamily="49" charset="0"/>
                <a:cs typeface="Courier New" pitchFamily="49" charset="0"/>
              </a:rPr>
              <a:t>TargetType</a:t>
            </a:r>
            <a:r>
              <a:rPr lang="en-US" sz="1400" kern="0" dirty="0">
                <a:solidFill>
                  <a:srgbClr val="01225F"/>
                </a:solidFill>
                <a:latin typeface="Courier New" pitchFamily="49" charset="0"/>
                <a:cs typeface="Courier New" pitchFamily="49" charset="0"/>
              </a:rPr>
              <a:t>="</a:t>
            </a:r>
            <a:r>
              <a:rPr lang="en-US" sz="1400" kern="0" dirty="0" err="1">
                <a:solidFill>
                  <a:srgbClr val="01225F"/>
                </a:solidFill>
                <a:latin typeface="Courier New" pitchFamily="49" charset="0"/>
                <a:cs typeface="Courier New" pitchFamily="49" charset="0"/>
              </a:rPr>
              <a:t>ListBoxItem</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  &lt;/Style&gt;</a:t>
            </a:r>
          </a:p>
          <a:p>
            <a:r>
              <a:rPr lang="en-US" sz="1400" kern="0" dirty="0">
                <a:solidFill>
                  <a:srgbClr val="01225F"/>
                </a:solidFill>
                <a:latin typeface="Courier New" pitchFamily="49" charset="0"/>
                <a:cs typeface="Courier New" pitchFamily="49" charset="0"/>
              </a:rPr>
              <a:t>&lt;/</a:t>
            </a:r>
            <a:r>
              <a:rPr lang="en-US" sz="1400" kern="0" dirty="0" err="1">
                <a:solidFill>
                  <a:srgbClr val="01225F"/>
                </a:solidFill>
                <a:latin typeface="Courier New" pitchFamily="49" charset="0"/>
                <a:cs typeface="Courier New" pitchFamily="49" charset="0"/>
              </a:rPr>
              <a:t>Page.Resources</a:t>
            </a:r>
            <a:r>
              <a:rPr lang="en-US" sz="1400" kern="0" dirty="0">
                <a:solidFill>
                  <a:srgbClr val="01225F"/>
                </a:solidFill>
                <a:latin typeface="Courier New" pitchFamily="49" charset="0"/>
                <a:cs typeface="Courier New" pitchFamily="49" charset="0"/>
              </a:rPr>
              <a:t>&gt;</a:t>
            </a:r>
          </a:p>
        </p:txBody>
      </p:sp>
      <p:sp>
        <p:nvSpPr>
          <p:cNvPr id="11" name="Textfeld 10"/>
          <p:cNvSpPr txBox="1"/>
          <p:nvPr/>
        </p:nvSpPr>
        <p:spPr>
          <a:xfrm>
            <a:off x="1525588" y="2211134"/>
            <a:ext cx="3111749" cy="707886"/>
          </a:xfrm>
          <a:prstGeom prst="rect">
            <a:avLst/>
          </a:prstGeom>
          <a:noFill/>
        </p:spPr>
        <p:txBody>
          <a:bodyPr wrap="none" rtlCol="0">
            <a:spAutoFit/>
          </a:bodyPr>
          <a:lstStyle/>
          <a:p>
            <a:r>
              <a:rPr lang="de-AT" sz="2000" b="1" kern="0" dirty="0" err="1">
                <a:solidFill>
                  <a:sysClr val="windowText" lastClr="000000"/>
                </a:solidFill>
              </a:rPr>
              <a:t>Resourcen</a:t>
            </a:r>
            <a:r>
              <a:rPr lang="de-AT" sz="2000" b="1" kern="0" dirty="0">
                <a:solidFill>
                  <a:sysClr val="windowText" lastClr="000000"/>
                </a:solidFill>
              </a:rPr>
              <a:t> in Windows</a:t>
            </a:r>
            <a:br>
              <a:rPr lang="de-AT" sz="2000" b="1" kern="0" dirty="0">
                <a:solidFill>
                  <a:sysClr val="windowText" lastClr="000000"/>
                </a:solidFill>
              </a:rPr>
            </a:br>
            <a:r>
              <a:rPr lang="de-AT" sz="2000" b="1" kern="0" dirty="0">
                <a:solidFill>
                  <a:sysClr val="windowText" lastClr="000000"/>
                </a:solidFill>
              </a:rPr>
              <a:t>oder Pages</a:t>
            </a:r>
          </a:p>
        </p:txBody>
      </p:sp>
      <p:sp>
        <p:nvSpPr>
          <p:cNvPr id="12" name="Abgerundetes Rechteck 11"/>
          <p:cNvSpPr/>
          <p:nvPr/>
        </p:nvSpPr>
        <p:spPr>
          <a:xfrm>
            <a:off x="6169057" y="2996952"/>
            <a:ext cx="4071966" cy="2143140"/>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fr-FR" sz="1400" b="1" kern="0" dirty="0">
                <a:solidFill>
                  <a:srgbClr val="FF0000"/>
                </a:solidFill>
                <a:latin typeface="Courier New" pitchFamily="49" charset="0"/>
                <a:cs typeface="Courier New" pitchFamily="49" charset="0"/>
              </a:rPr>
              <a:t>&lt;</a:t>
            </a:r>
            <a:r>
              <a:rPr lang="fr-FR" sz="1400" b="1" kern="0" dirty="0" err="1">
                <a:solidFill>
                  <a:srgbClr val="FF0000"/>
                </a:solidFill>
                <a:latin typeface="Courier New" pitchFamily="49" charset="0"/>
                <a:cs typeface="Courier New" pitchFamily="49" charset="0"/>
              </a:rPr>
              <a:t>Application.Resources</a:t>
            </a:r>
            <a:r>
              <a:rPr lang="fr-FR" sz="1400" b="1" kern="0" dirty="0">
                <a:solidFill>
                  <a:srgbClr val="FF0000"/>
                </a:solidFill>
                <a:latin typeface="Courier New" pitchFamily="49" charset="0"/>
                <a:cs typeface="Courier New" pitchFamily="49" charset="0"/>
              </a:rPr>
              <a:t>&gt;</a:t>
            </a:r>
          </a:p>
          <a:p>
            <a:r>
              <a:rPr lang="fr-FR" sz="1400" kern="0" dirty="0">
                <a:solidFill>
                  <a:srgbClr val="01225F"/>
                </a:solidFill>
                <a:latin typeface="Courier New" pitchFamily="49" charset="0"/>
                <a:cs typeface="Courier New" pitchFamily="49" charset="0"/>
              </a:rPr>
              <a:t>  &lt;Style </a:t>
            </a:r>
            <a:r>
              <a:rPr lang="fr-FR" sz="1400" kern="0" dirty="0" err="1">
                <a:solidFill>
                  <a:srgbClr val="01225F"/>
                </a:solidFill>
                <a:latin typeface="Courier New" pitchFamily="49" charset="0"/>
                <a:cs typeface="Courier New" pitchFamily="49" charset="0"/>
              </a:rPr>
              <a:t>TargetType</a:t>
            </a:r>
            <a:r>
              <a:rPr lang="fr-FR" sz="1400" kern="0" dirty="0">
                <a:solidFill>
                  <a:srgbClr val="01225F"/>
                </a:solidFill>
                <a:latin typeface="Courier New" pitchFamily="49" charset="0"/>
                <a:cs typeface="Courier New" pitchFamily="49" charset="0"/>
              </a:rPr>
              <a:t>="</a:t>
            </a:r>
            <a:r>
              <a:rPr lang="fr-FR" sz="1400" kern="0" dirty="0" err="1">
                <a:solidFill>
                  <a:srgbClr val="01225F"/>
                </a:solidFill>
                <a:latin typeface="Courier New" pitchFamily="49" charset="0"/>
                <a:cs typeface="Courier New" pitchFamily="49" charset="0"/>
              </a:rPr>
              <a:t>ListBox</a:t>
            </a:r>
            <a:r>
              <a:rPr lang="fr-FR" sz="1400" kern="0" dirty="0">
                <a:solidFill>
                  <a:srgbClr val="01225F"/>
                </a:solidFill>
                <a:latin typeface="Courier New" pitchFamily="49" charset="0"/>
                <a:cs typeface="Courier New" pitchFamily="49" charset="0"/>
              </a:rPr>
              <a:t>"&gt;</a:t>
            </a:r>
          </a:p>
          <a:p>
            <a:r>
              <a:rPr lang="fr-FR" sz="1400" kern="0" dirty="0">
                <a:solidFill>
                  <a:srgbClr val="01225F"/>
                </a:solidFill>
                <a:latin typeface="Courier New" pitchFamily="49" charset="0"/>
                <a:cs typeface="Courier New" pitchFamily="49" charset="0"/>
              </a:rPr>
              <a:t>    ...</a:t>
            </a:r>
          </a:p>
          <a:p>
            <a:r>
              <a:rPr lang="fr-FR" sz="1400" kern="0" dirty="0">
                <a:solidFill>
                  <a:srgbClr val="01225F"/>
                </a:solidFill>
                <a:latin typeface="Courier New" pitchFamily="49" charset="0"/>
                <a:cs typeface="Courier New" pitchFamily="49" charset="0"/>
              </a:rPr>
              <a:t>  &lt;/Style&gt;</a:t>
            </a:r>
          </a:p>
          <a:p>
            <a:r>
              <a:rPr lang="fr-FR" sz="1400" kern="0" dirty="0">
                <a:solidFill>
                  <a:srgbClr val="01225F"/>
                </a:solidFill>
                <a:latin typeface="Courier New" pitchFamily="49" charset="0"/>
                <a:cs typeface="Courier New" pitchFamily="49" charset="0"/>
              </a:rPr>
              <a:t>  ...</a:t>
            </a:r>
          </a:p>
          <a:p>
            <a:r>
              <a:rPr lang="fr-FR" sz="1400" kern="0" dirty="0">
                <a:solidFill>
                  <a:srgbClr val="01225F"/>
                </a:solidFill>
                <a:latin typeface="Courier New" pitchFamily="49" charset="0"/>
                <a:cs typeface="Courier New" pitchFamily="49" charset="0"/>
              </a:rPr>
              <a:t>&lt;/</a:t>
            </a:r>
            <a:r>
              <a:rPr lang="fr-FR" sz="1400" kern="0" dirty="0" err="1">
                <a:solidFill>
                  <a:srgbClr val="01225F"/>
                </a:solidFill>
                <a:latin typeface="Courier New" pitchFamily="49" charset="0"/>
                <a:cs typeface="Courier New" pitchFamily="49" charset="0"/>
              </a:rPr>
              <a:t>Application.Resources</a:t>
            </a:r>
            <a:r>
              <a:rPr lang="fr-FR" sz="1400" kern="0" dirty="0">
                <a:solidFill>
                  <a:srgbClr val="01225F"/>
                </a:solidFill>
                <a:latin typeface="Courier New" pitchFamily="49" charset="0"/>
                <a:cs typeface="Courier New" pitchFamily="49" charset="0"/>
              </a:rPr>
              <a:t>&gt;</a:t>
            </a:r>
          </a:p>
        </p:txBody>
      </p:sp>
      <p:sp>
        <p:nvSpPr>
          <p:cNvPr id="13" name="Textfeld 12"/>
          <p:cNvSpPr txBox="1"/>
          <p:nvPr/>
        </p:nvSpPr>
        <p:spPr>
          <a:xfrm>
            <a:off x="6169058" y="2496886"/>
            <a:ext cx="3118161" cy="400110"/>
          </a:xfrm>
          <a:prstGeom prst="rect">
            <a:avLst/>
          </a:prstGeom>
          <a:noFill/>
        </p:spPr>
        <p:txBody>
          <a:bodyPr wrap="none" rtlCol="0">
            <a:spAutoFit/>
          </a:bodyPr>
          <a:lstStyle/>
          <a:p>
            <a:r>
              <a:rPr lang="de-AT" sz="2000" b="1" kern="0" dirty="0" err="1">
                <a:solidFill>
                  <a:sysClr val="windowText" lastClr="000000"/>
                </a:solidFill>
              </a:rPr>
              <a:t>Resourcen</a:t>
            </a:r>
            <a:r>
              <a:rPr lang="de-AT" sz="2000" b="1" kern="0" dirty="0">
                <a:solidFill>
                  <a:sysClr val="windowText" lastClr="000000"/>
                </a:solidFill>
              </a:rPr>
              <a:t> in </a:t>
            </a:r>
            <a:r>
              <a:rPr lang="de-AT" sz="2000" b="1" kern="0" dirty="0" err="1">
                <a:solidFill>
                  <a:sysClr val="windowText" lastClr="000000"/>
                </a:solidFill>
              </a:rPr>
              <a:t>app.xaml</a:t>
            </a:r>
            <a:endParaRPr lang="de-AT" sz="2000" b="1" kern="0" dirty="0">
              <a:solidFill>
                <a:sysClr val="windowText" lastClr="000000"/>
              </a:solidFill>
            </a:endParaRPr>
          </a:p>
        </p:txBody>
      </p:sp>
      <p:sp>
        <p:nvSpPr>
          <p:cNvPr id="14" name="Titel 13"/>
          <p:cNvSpPr>
            <a:spLocks noGrp="1"/>
          </p:cNvSpPr>
          <p:nvPr>
            <p:ph type="title"/>
          </p:nvPr>
        </p:nvSpPr>
        <p:spPr/>
        <p:txBody>
          <a:bodyPr/>
          <a:lstStyle/>
          <a:p>
            <a:r>
              <a:rPr lang="de-AT" dirty="0" err="1"/>
              <a:t>Resourcen</a:t>
            </a:r>
            <a:r>
              <a:rPr lang="de-AT" dirty="0"/>
              <a:t>-Logik</a:t>
            </a:r>
          </a:p>
        </p:txBody>
      </p:sp>
    </p:spTree>
    <p:extLst>
      <p:ext uri="{BB962C8B-B14F-4D97-AF65-F5344CB8AC3E}">
        <p14:creationId xmlns:p14="http://schemas.microsoft.com/office/powerpoint/2010/main" val="355937962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Abbildung8.png"/>
          <p:cNvPicPr>
            <a:picLocks noChangeAspect="1"/>
          </p:cNvPicPr>
          <p:nvPr/>
        </p:nvPicPr>
        <p:blipFill>
          <a:blip r:embed="rId2"/>
          <a:stretch>
            <a:fillRect/>
          </a:stretch>
        </p:blipFill>
        <p:spPr>
          <a:xfrm>
            <a:off x="1525587" y="1772816"/>
            <a:ext cx="5919804" cy="4757383"/>
          </a:xfrm>
          <a:prstGeom prst="rect">
            <a:avLst/>
          </a:prstGeom>
        </p:spPr>
      </p:pic>
      <p:sp>
        <p:nvSpPr>
          <p:cNvPr id="8" name="Titel 7"/>
          <p:cNvSpPr>
            <a:spLocks noGrp="1"/>
          </p:cNvSpPr>
          <p:nvPr>
            <p:ph type="title"/>
          </p:nvPr>
        </p:nvSpPr>
        <p:spPr/>
        <p:txBody>
          <a:bodyPr/>
          <a:lstStyle/>
          <a:p>
            <a:r>
              <a:rPr lang="de-AT" dirty="0"/>
              <a:t>Typen von Trigger</a:t>
            </a:r>
          </a:p>
        </p:txBody>
      </p:sp>
    </p:spTree>
    <p:extLst>
      <p:ext uri="{BB962C8B-B14F-4D97-AF65-F5344CB8AC3E}">
        <p14:creationId xmlns:p14="http://schemas.microsoft.com/office/powerpoint/2010/main" val="1785479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Neuerungen im Überblick</a:t>
            </a:r>
          </a:p>
        </p:txBody>
      </p:sp>
      <p:pic>
        <p:nvPicPr>
          <p:cNvPr id="8" name="Abbildung Kapitel 03_03.tif" descr="P:\EntwicklerPress_XAMLundWPF\Kap_03\Abbildung Kapitel 03_03.tif"/>
          <p:cNvPicPr>
            <a:picLocks noGrp="1"/>
          </p:cNvPicPr>
          <p:nvPr>
            <p:ph idx="4294967295"/>
          </p:nvPr>
        </p:nvPicPr>
        <p:blipFill>
          <a:blip r:embed="rId2" r:link="rId3"/>
          <a:stretch>
            <a:fillRect/>
          </a:stretch>
        </p:blipFill>
        <p:spPr bwMode="auto">
          <a:xfrm>
            <a:off x="1588293" y="1988840"/>
            <a:ext cx="5270500" cy="4648200"/>
          </a:xfrm>
          <a:prstGeom prst="rect">
            <a:avLst/>
          </a:prstGeom>
          <a:noFill/>
          <a:ln w="9525">
            <a:noFill/>
            <a:miter lim="800000"/>
            <a:headEnd/>
            <a:tailEnd/>
          </a:ln>
          <a:effectLst/>
        </p:spPr>
      </p:pic>
      <p:sp>
        <p:nvSpPr>
          <p:cNvPr id="4" name="Textplatzhalter 3"/>
          <p:cNvSpPr>
            <a:spLocks noGrp="1"/>
          </p:cNvSpPr>
          <p:nvPr>
            <p:ph type="body" sz="quarter" idx="4294967295"/>
          </p:nvPr>
        </p:nvSpPr>
        <p:spPr>
          <a:xfrm>
            <a:off x="1525587" y="1281113"/>
            <a:ext cx="10666413" cy="357187"/>
          </a:xfrm>
          <a:prstGeom prst="rect">
            <a:avLst/>
          </a:prstGeom>
        </p:spPr>
        <p:txBody>
          <a:bodyPr/>
          <a:lstStyle/>
          <a:p>
            <a:pPr marL="0" indent="0">
              <a:buNone/>
            </a:pPr>
            <a:r>
              <a:rPr lang="de-AT" dirty="0"/>
              <a:t>Styles und Templates</a:t>
            </a:r>
          </a:p>
        </p:txBody>
      </p:sp>
    </p:spTree>
    <p:extLst>
      <p:ext uri="{BB962C8B-B14F-4D97-AF65-F5344CB8AC3E}">
        <p14:creationId xmlns:p14="http://schemas.microsoft.com/office/powerpoint/2010/main" val="1045940762"/>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a:t>DataTrigger</a:t>
            </a:r>
            <a:endParaRPr lang="de-AT" dirty="0"/>
          </a:p>
        </p:txBody>
      </p:sp>
      <p:sp>
        <p:nvSpPr>
          <p:cNvPr id="5" name="Abgerundetes Rechteck 4"/>
          <p:cNvSpPr/>
          <p:nvPr/>
        </p:nvSpPr>
        <p:spPr>
          <a:xfrm>
            <a:off x="1525587" y="2060848"/>
            <a:ext cx="7643866" cy="3429024"/>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&lt;</a:t>
            </a:r>
            <a:r>
              <a:rPr lang="en-US" sz="1400" kern="0" dirty="0" err="1">
                <a:solidFill>
                  <a:srgbClr val="01225F"/>
                </a:solidFill>
                <a:latin typeface="Courier New" pitchFamily="49" charset="0"/>
                <a:cs typeface="Courier New" pitchFamily="49" charset="0"/>
              </a:rPr>
              <a:t>DataTemplate</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DataType</a:t>
            </a:r>
            <a:r>
              <a:rPr lang="en-US" sz="1400" kern="0" dirty="0">
                <a:solidFill>
                  <a:srgbClr val="01225F"/>
                </a:solidFill>
                <a:latin typeface="Courier New" pitchFamily="49" charset="0"/>
                <a:cs typeface="Courier New" pitchFamily="49" charset="0"/>
              </a:rPr>
              <a:t>="{x:Type </a:t>
            </a:r>
            <a:r>
              <a:rPr lang="en-US" sz="1400" kern="0" dirty="0" err="1">
                <a:solidFill>
                  <a:srgbClr val="01225F"/>
                </a:solidFill>
                <a:latin typeface="Courier New" pitchFamily="49" charset="0"/>
                <a:cs typeface="Courier New" pitchFamily="49" charset="0"/>
              </a:rPr>
              <a:t>sysio:FileInfo</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a:t>
            </a:r>
          </a:p>
          <a:p>
            <a:r>
              <a:rPr lang="en-US" sz="1400" b="1" kern="0" dirty="0">
                <a:solidFill>
                  <a:srgbClr val="FF0000"/>
                </a:solidFill>
                <a:latin typeface="Courier New" pitchFamily="49" charset="0"/>
                <a:cs typeface="Courier New" pitchFamily="49" charset="0"/>
              </a:rPr>
              <a:t>  &lt;</a:t>
            </a:r>
            <a:r>
              <a:rPr lang="en-US" sz="1400" b="1" kern="0" dirty="0" err="1">
                <a:solidFill>
                  <a:srgbClr val="FF0000"/>
                </a:solidFill>
                <a:latin typeface="Courier New" pitchFamily="49" charset="0"/>
                <a:cs typeface="Courier New" pitchFamily="49" charset="0"/>
              </a:rPr>
              <a:t>DataTemplate.Triggers</a:t>
            </a:r>
            <a:r>
              <a:rPr lang="en-US" sz="1400" b="1" kern="0" dirty="0">
                <a:solidFill>
                  <a:srgbClr val="FF0000"/>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DataTrigger</a:t>
            </a:r>
            <a:r>
              <a:rPr lang="en-US" sz="1400" kern="0" dirty="0">
                <a:solidFill>
                  <a:srgbClr val="01225F"/>
                </a:solidFill>
                <a:latin typeface="Courier New" pitchFamily="49" charset="0"/>
                <a:cs typeface="Courier New" pitchFamily="49" charset="0"/>
              </a:rPr>
              <a:t> Binding="{Binding Path=</a:t>
            </a:r>
            <a:r>
              <a:rPr lang="en-US" sz="1400" kern="0" dirty="0" err="1">
                <a:solidFill>
                  <a:srgbClr val="01225F"/>
                </a:solidFill>
                <a:latin typeface="Courier New" pitchFamily="49" charset="0"/>
                <a:cs typeface="Courier New" pitchFamily="49" charset="0"/>
              </a:rPr>
              <a:t>IsReadOnly</a:t>
            </a:r>
            <a:r>
              <a:rPr lang="en-US" sz="1400" kern="0" dirty="0">
                <a:solidFill>
                  <a:srgbClr val="01225F"/>
                </a:solidFill>
                <a:latin typeface="Courier New" pitchFamily="49" charset="0"/>
                <a:cs typeface="Courier New" pitchFamily="49" charset="0"/>
              </a:rPr>
              <a:t>}" Value="True"&gt;</a:t>
            </a:r>
          </a:p>
          <a:p>
            <a:r>
              <a:rPr lang="en-US" sz="1400" kern="0" dirty="0">
                <a:solidFill>
                  <a:srgbClr val="01225F"/>
                </a:solidFill>
                <a:latin typeface="Courier New" pitchFamily="49" charset="0"/>
                <a:cs typeface="Courier New" pitchFamily="49" charset="0"/>
              </a:rPr>
              <a:t>      &lt;Setter Property="</a:t>
            </a:r>
            <a:r>
              <a:rPr lang="en-US" sz="1400" kern="0" dirty="0" err="1">
                <a:solidFill>
                  <a:srgbClr val="01225F"/>
                </a:solidFill>
                <a:latin typeface="Courier New" pitchFamily="49" charset="0"/>
                <a:cs typeface="Courier New" pitchFamily="49" charset="0"/>
              </a:rPr>
              <a:t>TextBlock.Foreground</a:t>
            </a:r>
            <a:r>
              <a:rPr lang="en-US" sz="1400" kern="0" dirty="0">
                <a:solidFill>
                  <a:srgbClr val="01225F"/>
                </a:solidFill>
                <a:latin typeface="Courier New" pitchFamily="49" charset="0"/>
                <a:cs typeface="Courier New" pitchFamily="49" charset="0"/>
              </a:rPr>
              <a:t>" Value="Gray" /&gt;</a:t>
            </a:r>
          </a:p>
          <a:p>
            <a:r>
              <a:rPr lang="en-US" sz="1400" kern="0" dirty="0">
                <a:solidFill>
                  <a:srgbClr val="01225F"/>
                </a:solidFill>
                <a:latin typeface="Courier New" pitchFamily="49" charset="0"/>
                <a:cs typeface="Courier New" pitchFamily="49" charset="0"/>
              </a:rPr>
              <a:t>      &lt;Setter Property="</a:t>
            </a:r>
            <a:r>
              <a:rPr lang="en-US" sz="1400" kern="0" dirty="0" err="1">
                <a:solidFill>
                  <a:srgbClr val="01225F"/>
                </a:solidFill>
                <a:latin typeface="Courier New" pitchFamily="49" charset="0"/>
                <a:cs typeface="Courier New" pitchFamily="49" charset="0"/>
              </a:rPr>
              <a:t>TextBlock.FontStyle</a:t>
            </a:r>
            <a:r>
              <a:rPr lang="en-US" sz="1400" kern="0" dirty="0">
                <a:solidFill>
                  <a:srgbClr val="01225F"/>
                </a:solidFill>
                <a:latin typeface="Courier New" pitchFamily="49" charset="0"/>
                <a:cs typeface="Courier New" pitchFamily="49" charset="0"/>
              </a:rPr>
              <a:t>" Value="Italic"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DataTrigger</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DataTemplate.Triggers</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&lt;/</a:t>
            </a:r>
            <a:r>
              <a:rPr lang="en-US" sz="1400" kern="0" dirty="0" err="1">
                <a:solidFill>
                  <a:srgbClr val="01225F"/>
                </a:solidFill>
                <a:latin typeface="Courier New" pitchFamily="49" charset="0"/>
                <a:cs typeface="Courier New" pitchFamily="49" charset="0"/>
              </a:rPr>
              <a:t>DataTemplate</a:t>
            </a:r>
            <a:r>
              <a:rPr lang="en-US" sz="1400" kern="0" dirty="0">
                <a:solidFill>
                  <a:srgbClr val="01225F"/>
                </a:solidFill>
                <a:latin typeface="Courier New" pitchFamily="49" charset="0"/>
                <a:cs typeface="Courier New" pitchFamily="49" charset="0"/>
              </a:rPr>
              <a:t>&gt;</a:t>
            </a:r>
          </a:p>
        </p:txBody>
      </p:sp>
    </p:spTree>
    <p:extLst>
      <p:ext uri="{BB962C8B-B14F-4D97-AF65-F5344CB8AC3E}">
        <p14:creationId xmlns:p14="http://schemas.microsoft.com/office/powerpoint/2010/main" val="250947521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AT" dirty="0"/>
              <a:t>Templates</a:t>
            </a:r>
          </a:p>
        </p:txBody>
      </p:sp>
      <p:graphicFrame>
        <p:nvGraphicFramePr>
          <p:cNvPr id="7" name="Diagramm 6"/>
          <p:cNvGraphicFramePr/>
          <p:nvPr/>
        </p:nvGraphicFramePr>
        <p:xfrm>
          <a:off x="2024034" y="1142984"/>
          <a:ext cx="8143932" cy="521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2136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a:t>Control Template</a:t>
            </a:r>
          </a:p>
        </p:txBody>
      </p:sp>
      <p:sp>
        <p:nvSpPr>
          <p:cNvPr id="5" name="Abgerundetes Rechteck 4"/>
          <p:cNvSpPr/>
          <p:nvPr/>
        </p:nvSpPr>
        <p:spPr>
          <a:xfrm>
            <a:off x="1525587" y="1916832"/>
            <a:ext cx="8215370" cy="4000528"/>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 &lt;Style </a:t>
            </a:r>
            <a:r>
              <a:rPr lang="en-US" sz="1400" kern="0" dirty="0" err="1">
                <a:solidFill>
                  <a:srgbClr val="01225F"/>
                </a:solidFill>
                <a:latin typeface="Courier New" pitchFamily="49" charset="0"/>
                <a:cs typeface="Courier New" pitchFamily="49" charset="0"/>
              </a:rPr>
              <a:t>TargetType</a:t>
            </a:r>
            <a:r>
              <a:rPr lang="en-US" sz="1400" kern="0" dirty="0">
                <a:solidFill>
                  <a:srgbClr val="01225F"/>
                </a:solidFill>
                <a:latin typeface="Courier New" pitchFamily="49" charset="0"/>
                <a:cs typeface="Courier New" pitchFamily="49" charset="0"/>
              </a:rPr>
              <a:t>="Button"&gt;</a:t>
            </a:r>
          </a:p>
          <a:p>
            <a:r>
              <a:rPr lang="en-US" sz="1400" kern="0" dirty="0">
                <a:solidFill>
                  <a:srgbClr val="01225F"/>
                </a:solidFill>
                <a:latin typeface="Courier New" pitchFamily="49" charset="0"/>
                <a:cs typeface="Courier New" pitchFamily="49" charset="0"/>
              </a:rPr>
              <a:t>    &lt;Setter Property="Template"&gt;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Setter.Value</a:t>
            </a:r>
            <a:r>
              <a:rPr lang="en-US" sz="1400" kern="0" dirty="0">
                <a:solidFill>
                  <a:srgbClr val="01225F"/>
                </a:solidFill>
                <a:latin typeface="Courier New" pitchFamily="49" charset="0"/>
                <a:cs typeface="Courier New" pitchFamily="49" charset="0"/>
              </a:rPr>
              <a:t>&gt;</a:t>
            </a:r>
          </a:p>
          <a:p>
            <a:r>
              <a:rPr lang="en-US" sz="1400" b="1" kern="0" dirty="0">
                <a:solidFill>
                  <a:srgbClr val="FF0000"/>
                </a:solidFill>
                <a:latin typeface="Courier New" pitchFamily="49" charset="0"/>
                <a:cs typeface="Courier New" pitchFamily="49" charset="0"/>
              </a:rPr>
              <a:t>        &lt;</a:t>
            </a:r>
            <a:r>
              <a:rPr lang="en-US" sz="1400" b="1" kern="0" dirty="0" err="1">
                <a:solidFill>
                  <a:srgbClr val="FF0000"/>
                </a:solidFill>
                <a:latin typeface="Courier New" pitchFamily="49" charset="0"/>
                <a:cs typeface="Courier New" pitchFamily="49" charset="0"/>
              </a:rPr>
              <a:t>ControlTemplate</a:t>
            </a:r>
            <a:r>
              <a:rPr lang="en-US" sz="1400" b="1" kern="0" dirty="0">
                <a:solidFill>
                  <a:srgbClr val="FF0000"/>
                </a:solidFill>
                <a:latin typeface="Courier New" pitchFamily="49" charset="0"/>
                <a:cs typeface="Courier New" pitchFamily="49" charset="0"/>
              </a:rPr>
              <a:t> </a:t>
            </a:r>
            <a:r>
              <a:rPr lang="en-US" sz="1400" b="1" kern="0" dirty="0" err="1">
                <a:solidFill>
                  <a:srgbClr val="FF0000"/>
                </a:solidFill>
                <a:latin typeface="Courier New" pitchFamily="49" charset="0"/>
                <a:cs typeface="Courier New" pitchFamily="49" charset="0"/>
              </a:rPr>
              <a:t>TargetType</a:t>
            </a:r>
            <a:r>
              <a:rPr lang="en-US" sz="1400" b="1" kern="0" dirty="0">
                <a:solidFill>
                  <a:srgbClr val="FF0000"/>
                </a:solidFill>
                <a:latin typeface="Courier New" pitchFamily="49" charset="0"/>
                <a:cs typeface="Courier New" pitchFamily="49" charset="0"/>
              </a:rPr>
              <a:t>="Button"&gt;</a:t>
            </a:r>
          </a:p>
          <a:p>
            <a:r>
              <a:rPr lang="en-US" sz="1400" kern="0" dirty="0">
                <a:solidFill>
                  <a:srgbClr val="01225F"/>
                </a:solidFill>
                <a:latin typeface="Courier New" pitchFamily="49" charset="0"/>
                <a:cs typeface="Courier New" pitchFamily="49" charset="0"/>
              </a:rPr>
              <a:t>          &lt;Grid&gt;</a:t>
            </a:r>
          </a:p>
          <a:p>
            <a:r>
              <a:rPr lang="en-US" sz="1400" kern="0" dirty="0">
                <a:solidFill>
                  <a:srgbClr val="01225F"/>
                </a:solidFill>
                <a:latin typeface="Courier New" pitchFamily="49" charset="0"/>
                <a:cs typeface="Courier New" pitchFamily="49" charset="0"/>
              </a:rPr>
              <a:t>            &lt;Ellipse Fill="{</a:t>
            </a:r>
            <a:r>
              <a:rPr lang="en-US" sz="1400" kern="0" dirty="0" err="1">
                <a:solidFill>
                  <a:srgbClr val="01225F"/>
                </a:solidFill>
                <a:latin typeface="Courier New" pitchFamily="49" charset="0"/>
                <a:cs typeface="Courier New" pitchFamily="49" charset="0"/>
              </a:rPr>
              <a:t>StaticResource</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ButtonBrush</a:t>
            </a:r>
            <a:r>
              <a:rPr lang="en-US" sz="1400" kern="0" dirty="0">
                <a:solidFill>
                  <a:srgbClr val="01225F"/>
                </a:solidFill>
                <a:latin typeface="Courier New" pitchFamily="49" charset="0"/>
                <a:cs typeface="Courier New" pitchFamily="49" charset="0"/>
              </a:rPr>
              <a:t>}" </a:t>
            </a:r>
            <a:br>
              <a:rPr lang="en-US" sz="1400" kern="0" dirty="0">
                <a:solidFill>
                  <a:srgbClr val="01225F"/>
                </a:solidFill>
                <a:latin typeface="Courier New" pitchFamily="49" charset="0"/>
                <a:cs typeface="Courier New" pitchFamily="49" charset="0"/>
              </a:rPr>
            </a:br>
            <a:r>
              <a:rPr lang="en-US" sz="1400" kern="0" dirty="0">
                <a:solidFill>
                  <a:srgbClr val="01225F"/>
                </a:solidFill>
                <a:latin typeface="Courier New" pitchFamily="49" charset="0"/>
                <a:cs typeface="Courier New" pitchFamily="49" charset="0"/>
              </a:rPr>
              <a:t>              Stroke="</a:t>
            </a:r>
            <a:r>
              <a:rPr lang="en-US" sz="1400" kern="0" dirty="0" err="1">
                <a:solidFill>
                  <a:srgbClr val="01225F"/>
                </a:solidFill>
                <a:latin typeface="Courier New" pitchFamily="49" charset="0"/>
                <a:cs typeface="Courier New" pitchFamily="49" charset="0"/>
              </a:rPr>
              <a:t>DarkGray</a:t>
            </a:r>
            <a:r>
              <a:rPr lang="en-US" sz="1400" kern="0" dirty="0">
                <a:solidFill>
                  <a:srgbClr val="01225F"/>
                </a:solidFill>
                <a:latin typeface="Courier New" pitchFamily="49" charset="0"/>
                <a:cs typeface="Courier New" pitchFamily="49" charset="0"/>
              </a:rPr>
              <a:t>"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ContentPresenter</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HorizontalAlignment</a:t>
            </a:r>
            <a:r>
              <a:rPr lang="en-US" sz="1400" kern="0" dirty="0">
                <a:solidFill>
                  <a:srgbClr val="01225F"/>
                </a:solidFill>
                <a:latin typeface="Courier New" pitchFamily="49" charset="0"/>
                <a:cs typeface="Courier New" pitchFamily="49" charset="0"/>
              </a:rPr>
              <a:t>="Center"</a:t>
            </a:r>
          </a:p>
          <a:p>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VerticalAlignment</a:t>
            </a:r>
            <a:r>
              <a:rPr lang="en-US" sz="1400" kern="0" dirty="0">
                <a:solidFill>
                  <a:srgbClr val="01225F"/>
                </a:solidFill>
                <a:latin typeface="Courier New" pitchFamily="49" charset="0"/>
                <a:cs typeface="Courier New" pitchFamily="49" charset="0"/>
              </a:rPr>
              <a:t>="Center" /&gt;</a:t>
            </a:r>
          </a:p>
          <a:p>
            <a:r>
              <a:rPr lang="en-US" sz="1400" kern="0" dirty="0">
                <a:solidFill>
                  <a:srgbClr val="01225F"/>
                </a:solidFill>
                <a:latin typeface="Courier New" pitchFamily="49" charset="0"/>
                <a:cs typeface="Courier New" pitchFamily="49" charset="0"/>
              </a:rPr>
              <a:t>          &lt;/Grid&gt;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ControlTemplate</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Setter.Value</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&lt;/Setter&gt;</a:t>
            </a:r>
          </a:p>
          <a:p>
            <a:r>
              <a:rPr lang="en-US" sz="1400" kern="0" dirty="0">
                <a:solidFill>
                  <a:srgbClr val="01225F"/>
                </a:solidFill>
                <a:latin typeface="Courier New" pitchFamily="49" charset="0"/>
                <a:cs typeface="Courier New" pitchFamily="49" charset="0"/>
              </a:rPr>
              <a:t>  &lt;/Style&gt;</a:t>
            </a:r>
          </a:p>
        </p:txBody>
      </p:sp>
    </p:spTree>
    <p:extLst>
      <p:ext uri="{BB962C8B-B14F-4D97-AF65-F5344CB8AC3E}">
        <p14:creationId xmlns:p14="http://schemas.microsoft.com/office/powerpoint/2010/main" val="254240170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bgerundetes Rechteck 5"/>
          <p:cNvSpPr/>
          <p:nvPr/>
        </p:nvSpPr>
        <p:spPr>
          <a:xfrm>
            <a:off x="2238348" y="2214554"/>
            <a:ext cx="7643866" cy="3857652"/>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sp3d/>
          </a:bodyPr>
          <a:lstStyle/>
          <a:p>
            <a:r>
              <a:rPr lang="en-US" sz="1400" kern="0" dirty="0">
                <a:solidFill>
                  <a:srgbClr val="01225F"/>
                </a:solidFill>
                <a:latin typeface="Courier New" pitchFamily="49" charset="0"/>
                <a:cs typeface="Courier New" pitchFamily="49" charset="0"/>
              </a:rPr>
              <a:t>&lt;</a:t>
            </a:r>
            <a:r>
              <a:rPr lang="en-US" sz="1400" kern="0" dirty="0" err="1">
                <a:solidFill>
                  <a:srgbClr val="01225F"/>
                </a:solidFill>
                <a:latin typeface="Courier New" pitchFamily="49" charset="0"/>
                <a:cs typeface="Courier New" pitchFamily="49" charset="0"/>
              </a:rPr>
              <a:t>ListBox</a:t>
            </a:r>
            <a:r>
              <a:rPr lang="en-US" sz="1400" kern="0" dirty="0">
                <a:solidFill>
                  <a:srgbClr val="01225F"/>
                </a:solidFill>
                <a:latin typeface="Courier New" pitchFamily="49" charset="0"/>
                <a:cs typeface="Courier New" pitchFamily="49" charset="0"/>
              </a:rPr>
              <a:t> </a:t>
            </a:r>
            <a:r>
              <a:rPr lang="en-US" sz="1400" kern="0" dirty="0" err="1">
                <a:solidFill>
                  <a:srgbClr val="01225F"/>
                </a:solidFill>
                <a:latin typeface="Courier New" pitchFamily="49" charset="0"/>
                <a:cs typeface="Courier New" pitchFamily="49" charset="0"/>
              </a:rPr>
              <a:t>ScrollViewer.HorizontalScrollBarVisibility</a:t>
            </a:r>
            <a:r>
              <a:rPr lang="en-US" sz="1400" kern="0" dirty="0">
                <a:solidFill>
                  <a:srgbClr val="01225F"/>
                </a:solidFill>
                <a:latin typeface="Courier New" pitchFamily="49" charset="0"/>
                <a:cs typeface="Courier New" pitchFamily="49" charset="0"/>
              </a:rPr>
              <a:t>="Disabled"&gt;</a:t>
            </a:r>
          </a:p>
          <a:p>
            <a:r>
              <a:rPr lang="en-US" sz="1400" b="1" kern="0" dirty="0">
                <a:solidFill>
                  <a:srgbClr val="FF0000"/>
                </a:solidFill>
                <a:latin typeface="Courier New" pitchFamily="49" charset="0"/>
                <a:cs typeface="Courier New" pitchFamily="49" charset="0"/>
              </a:rPr>
              <a:t>  &lt;</a:t>
            </a:r>
            <a:r>
              <a:rPr lang="en-US" sz="1400" b="1" kern="0" dirty="0" err="1">
                <a:solidFill>
                  <a:srgbClr val="FF0000"/>
                </a:solidFill>
                <a:latin typeface="Courier New" pitchFamily="49" charset="0"/>
                <a:cs typeface="Courier New" pitchFamily="49" charset="0"/>
              </a:rPr>
              <a:t>ListBox.ItemsPanel</a:t>
            </a:r>
            <a:r>
              <a:rPr lang="en-US" sz="1400" b="1" kern="0" dirty="0">
                <a:solidFill>
                  <a:srgbClr val="FF0000"/>
                </a:solidFill>
                <a:latin typeface="Courier New" pitchFamily="49" charset="0"/>
                <a:cs typeface="Courier New" pitchFamily="49" charset="0"/>
              </a:rPr>
              <a:t>&gt;</a:t>
            </a:r>
          </a:p>
          <a:p>
            <a:r>
              <a:rPr lang="en-US" sz="1400" b="1" kern="0" dirty="0">
                <a:solidFill>
                  <a:srgbClr val="FF0000"/>
                </a:solidFill>
                <a:latin typeface="Courier New" pitchFamily="49" charset="0"/>
                <a:cs typeface="Courier New" pitchFamily="49" charset="0"/>
              </a:rPr>
              <a:t>    &lt;</a:t>
            </a:r>
            <a:r>
              <a:rPr lang="en-US" sz="1400" b="1" kern="0" dirty="0" err="1">
                <a:solidFill>
                  <a:srgbClr val="FF0000"/>
                </a:solidFill>
                <a:latin typeface="Courier New" pitchFamily="49" charset="0"/>
                <a:cs typeface="Courier New" pitchFamily="49" charset="0"/>
              </a:rPr>
              <a:t>ItemsPanelTemplate</a:t>
            </a:r>
            <a:r>
              <a:rPr lang="en-US" sz="1400" b="1" kern="0" dirty="0">
                <a:solidFill>
                  <a:srgbClr val="FF0000"/>
                </a:solidFill>
                <a:latin typeface="Courier New" pitchFamily="49" charset="0"/>
                <a:cs typeface="Courier New" pitchFamily="49" charset="0"/>
              </a:rPr>
              <a:t>&gt;</a:t>
            </a:r>
          </a:p>
          <a:p>
            <a:r>
              <a:rPr lang="en-US" sz="1400" b="1" kern="0" dirty="0">
                <a:solidFill>
                  <a:srgbClr val="FF0000"/>
                </a:solidFill>
                <a:latin typeface="Courier New" pitchFamily="49" charset="0"/>
                <a:cs typeface="Courier New" pitchFamily="49" charset="0"/>
              </a:rPr>
              <a:t>      &lt;</a:t>
            </a:r>
            <a:r>
              <a:rPr lang="en-US" sz="1400" b="1" kern="0" dirty="0" err="1">
                <a:solidFill>
                  <a:srgbClr val="FF0000"/>
                </a:solidFill>
                <a:latin typeface="Courier New" pitchFamily="49" charset="0"/>
                <a:cs typeface="Courier New" pitchFamily="49" charset="0"/>
              </a:rPr>
              <a:t>WrapPanel</a:t>
            </a:r>
            <a:r>
              <a:rPr lang="en-US" sz="1400" b="1" kern="0" dirty="0">
                <a:solidFill>
                  <a:srgbClr val="FF0000"/>
                </a:solidFill>
                <a:latin typeface="Courier New" pitchFamily="49" charset="0"/>
                <a:cs typeface="Courier New" pitchFamily="49" charset="0"/>
              </a:rPr>
              <a:t> /&gt;</a:t>
            </a:r>
          </a:p>
          <a:p>
            <a:r>
              <a:rPr lang="en-US" sz="1400" b="1" kern="0" dirty="0">
                <a:solidFill>
                  <a:srgbClr val="FF0000"/>
                </a:solidFill>
                <a:latin typeface="Courier New" pitchFamily="49" charset="0"/>
                <a:cs typeface="Courier New" pitchFamily="49" charset="0"/>
              </a:rPr>
              <a:t>    &lt;/</a:t>
            </a:r>
            <a:r>
              <a:rPr lang="en-US" sz="1400" b="1" kern="0" dirty="0" err="1">
                <a:solidFill>
                  <a:srgbClr val="FF0000"/>
                </a:solidFill>
                <a:latin typeface="Courier New" pitchFamily="49" charset="0"/>
                <a:cs typeface="Courier New" pitchFamily="49" charset="0"/>
              </a:rPr>
              <a:t>ItemsPanelTemplate</a:t>
            </a:r>
            <a:r>
              <a:rPr lang="en-US" sz="1400" b="1" kern="0" dirty="0">
                <a:solidFill>
                  <a:srgbClr val="FF0000"/>
                </a:solidFill>
                <a:latin typeface="Courier New" pitchFamily="49" charset="0"/>
                <a:cs typeface="Courier New" pitchFamily="49" charset="0"/>
              </a:rPr>
              <a:t>&gt;</a:t>
            </a:r>
          </a:p>
          <a:p>
            <a:r>
              <a:rPr lang="en-US" sz="1400" b="1" kern="0" dirty="0">
                <a:solidFill>
                  <a:srgbClr val="FF0000"/>
                </a:solidFill>
                <a:latin typeface="Courier New" pitchFamily="49" charset="0"/>
                <a:cs typeface="Courier New" pitchFamily="49" charset="0"/>
              </a:rPr>
              <a:t>  &lt;/</a:t>
            </a:r>
            <a:r>
              <a:rPr lang="en-US" sz="1400" b="1" kern="0" dirty="0" err="1">
                <a:solidFill>
                  <a:srgbClr val="FF0000"/>
                </a:solidFill>
                <a:latin typeface="Courier New" pitchFamily="49" charset="0"/>
                <a:cs typeface="Courier New" pitchFamily="49" charset="0"/>
              </a:rPr>
              <a:t>ListBox.ItemsPanel</a:t>
            </a:r>
            <a:r>
              <a:rPr lang="en-US" sz="1400" b="1" kern="0" dirty="0">
                <a:solidFill>
                  <a:srgbClr val="FF0000"/>
                </a:solidFill>
                <a:latin typeface="Courier New" pitchFamily="49" charset="0"/>
                <a:cs typeface="Courier New" pitchFamily="49" charset="0"/>
              </a:rPr>
              <a:t>&gt;</a:t>
            </a:r>
          </a:p>
          <a:p>
            <a:endParaRPr lang="en-US" sz="1400" kern="0" dirty="0">
              <a:solidFill>
                <a:srgbClr val="01225F"/>
              </a:solidFill>
              <a:latin typeface="Courier New" pitchFamily="49" charset="0"/>
              <a:cs typeface="Courier New" pitchFamily="49" charset="0"/>
            </a:endParaRP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TextBlock</a:t>
            </a:r>
            <a:r>
              <a:rPr lang="en-US" sz="1400" kern="0" dirty="0">
                <a:solidFill>
                  <a:srgbClr val="01225F"/>
                </a:solidFill>
                <a:latin typeface="Courier New" pitchFamily="49" charset="0"/>
                <a:cs typeface="Courier New" pitchFamily="49" charset="0"/>
              </a:rPr>
              <a:t> Text="</a:t>
            </a:r>
            <a:r>
              <a:rPr lang="en-US" sz="1400" kern="0" dirty="0" err="1">
                <a:solidFill>
                  <a:srgbClr val="01225F"/>
                </a:solidFill>
                <a:latin typeface="Courier New" pitchFamily="49" charset="0"/>
                <a:cs typeface="Courier New" pitchFamily="49" charset="0"/>
              </a:rPr>
              <a:t>MyTextBlock</a:t>
            </a:r>
            <a:r>
              <a:rPr lang="en-US" sz="1400" kern="0" dirty="0">
                <a:solidFill>
                  <a:srgbClr val="01225F"/>
                </a:solidFill>
                <a:latin typeface="Courier New" pitchFamily="49" charset="0"/>
                <a:cs typeface="Courier New" pitchFamily="49" charset="0"/>
              </a:rPr>
              <a:t>" /&gt;</a:t>
            </a:r>
          </a:p>
          <a:p>
            <a:r>
              <a:rPr lang="en-US" sz="1400" kern="0" dirty="0">
                <a:solidFill>
                  <a:srgbClr val="01225F"/>
                </a:solidFill>
                <a:latin typeface="Courier New" pitchFamily="49" charset="0"/>
                <a:cs typeface="Courier New" pitchFamily="49" charset="0"/>
              </a:rPr>
              <a:t>  &lt;Button Content="My Button" /&gt;</a:t>
            </a:r>
          </a:p>
          <a:p>
            <a:r>
              <a:rPr lang="en-US" sz="1400" kern="0" dirty="0">
                <a:solidFill>
                  <a:srgbClr val="01225F"/>
                </a:solidFill>
                <a:latin typeface="Courier New" pitchFamily="49" charset="0"/>
                <a:cs typeface="Courier New" pitchFamily="49" charset="0"/>
              </a:rPr>
              <a:t>  &lt;Rectangle Width="30" Height="10" Fill="Gray" /&gt;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sys:String</a:t>
            </a:r>
            <a:r>
              <a:rPr lang="en-US" sz="1400" kern="0" dirty="0">
                <a:solidFill>
                  <a:srgbClr val="01225F"/>
                </a:solidFill>
                <a:latin typeface="Courier New" pitchFamily="49" charset="0"/>
                <a:cs typeface="Courier New" pitchFamily="49" charset="0"/>
              </a:rPr>
              <a:t>&gt;</a:t>
            </a:r>
            <a:r>
              <a:rPr lang="en-US" sz="1400" kern="0" dirty="0" err="1">
                <a:solidFill>
                  <a:srgbClr val="01225F"/>
                </a:solidFill>
                <a:latin typeface="Courier New" pitchFamily="49" charset="0"/>
                <a:cs typeface="Courier New" pitchFamily="49" charset="0"/>
              </a:rPr>
              <a:t>Ein</a:t>
            </a:r>
            <a:r>
              <a:rPr lang="en-US" sz="1400" kern="0" dirty="0">
                <a:solidFill>
                  <a:srgbClr val="01225F"/>
                </a:solidFill>
                <a:latin typeface="Courier New" pitchFamily="49" charset="0"/>
                <a:cs typeface="Courier New" pitchFamily="49" charset="0"/>
              </a:rPr>
              <a:t> Text!&lt;/</a:t>
            </a:r>
            <a:r>
              <a:rPr lang="en-US" sz="1400" kern="0" dirty="0" err="1">
                <a:solidFill>
                  <a:srgbClr val="01225F"/>
                </a:solidFill>
                <a:latin typeface="Courier New" pitchFamily="49" charset="0"/>
                <a:cs typeface="Courier New" pitchFamily="49" charset="0"/>
              </a:rPr>
              <a:t>sys:String</a:t>
            </a:r>
            <a:r>
              <a:rPr lang="en-US" sz="1400" kern="0" dirty="0">
                <a:solidFill>
                  <a:srgbClr val="01225F"/>
                </a:solidFill>
                <a:latin typeface="Courier New" pitchFamily="49" charset="0"/>
                <a:cs typeface="Courier New" pitchFamily="49" charset="0"/>
              </a:rPr>
              <a:t>&gt;</a:t>
            </a:r>
          </a:p>
          <a:p>
            <a:r>
              <a:rPr lang="en-US" sz="1400" kern="0" dirty="0">
                <a:solidFill>
                  <a:srgbClr val="01225F"/>
                </a:solidFill>
                <a:latin typeface="Courier New" pitchFamily="49" charset="0"/>
                <a:cs typeface="Courier New" pitchFamily="49" charset="0"/>
              </a:rPr>
              <a:t>  &lt;</a:t>
            </a:r>
            <a:r>
              <a:rPr lang="en-US" sz="1400" kern="0" dirty="0" err="1">
                <a:solidFill>
                  <a:srgbClr val="01225F"/>
                </a:solidFill>
                <a:latin typeface="Courier New" pitchFamily="49" charset="0"/>
                <a:cs typeface="Courier New" pitchFamily="49" charset="0"/>
              </a:rPr>
              <a:t>sys:Random</a:t>
            </a:r>
            <a:r>
              <a:rPr lang="en-US" sz="1400" kern="0" dirty="0">
                <a:solidFill>
                  <a:srgbClr val="01225F"/>
                </a:solidFill>
                <a:latin typeface="Courier New" pitchFamily="49" charset="0"/>
                <a:cs typeface="Courier New" pitchFamily="49" charset="0"/>
              </a:rPr>
              <a:t> /&gt;</a:t>
            </a:r>
          </a:p>
          <a:p>
            <a:r>
              <a:rPr lang="en-US" sz="1400" kern="0" dirty="0">
                <a:solidFill>
                  <a:srgbClr val="01225F"/>
                </a:solidFill>
                <a:latin typeface="Courier New" pitchFamily="49" charset="0"/>
                <a:cs typeface="Courier New" pitchFamily="49" charset="0"/>
              </a:rPr>
              <a:t>  ...</a:t>
            </a:r>
          </a:p>
          <a:p>
            <a:r>
              <a:rPr lang="en-US" sz="1400" kern="0" dirty="0">
                <a:solidFill>
                  <a:srgbClr val="01225F"/>
                </a:solidFill>
                <a:latin typeface="Courier New" pitchFamily="49" charset="0"/>
                <a:cs typeface="Courier New" pitchFamily="49" charset="0"/>
              </a:rPr>
              <a:t>&lt;/</a:t>
            </a:r>
            <a:r>
              <a:rPr lang="en-US" sz="1400" kern="0" dirty="0" err="1">
                <a:solidFill>
                  <a:srgbClr val="01225F"/>
                </a:solidFill>
                <a:latin typeface="Courier New" pitchFamily="49" charset="0"/>
                <a:cs typeface="Courier New" pitchFamily="49" charset="0"/>
              </a:rPr>
              <a:t>ListBox</a:t>
            </a:r>
            <a:r>
              <a:rPr lang="en-US" sz="1400" kern="0" dirty="0">
                <a:solidFill>
                  <a:srgbClr val="01225F"/>
                </a:solidFill>
                <a:latin typeface="Courier New" pitchFamily="49" charset="0"/>
                <a:cs typeface="Courier New" pitchFamily="49" charset="0"/>
              </a:rPr>
              <a:t>&gt;</a:t>
            </a:r>
          </a:p>
        </p:txBody>
      </p:sp>
      <p:pic>
        <p:nvPicPr>
          <p:cNvPr id="8" name="Grafik 7" descr="Bild2.png"/>
          <p:cNvPicPr>
            <a:picLocks noChangeAspect="1"/>
          </p:cNvPicPr>
          <p:nvPr/>
        </p:nvPicPr>
        <p:blipFill>
          <a:blip r:embed="rId2"/>
          <a:srcRect b="67383"/>
          <a:stretch>
            <a:fillRect/>
          </a:stretch>
        </p:blipFill>
        <p:spPr>
          <a:xfrm>
            <a:off x="2166910" y="142852"/>
            <a:ext cx="3643338" cy="1857388"/>
          </a:xfrm>
          <a:prstGeom prst="rect">
            <a:avLst/>
          </a:prstGeom>
        </p:spPr>
      </p:pic>
      <p:sp>
        <p:nvSpPr>
          <p:cNvPr id="9" name="Rechteck 8"/>
          <p:cNvSpPr/>
          <p:nvPr/>
        </p:nvSpPr>
        <p:spPr>
          <a:xfrm>
            <a:off x="2309786" y="1071546"/>
            <a:ext cx="1143008" cy="285752"/>
          </a:xfrm>
          <a:prstGeom prst="rect">
            <a:avLst/>
          </a:prstGeom>
          <a:noFill/>
          <a:ln w="28575">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de-AT" kern="0">
              <a:solidFill>
                <a:sysClr val="windowText" lastClr="000000"/>
              </a:solidFill>
            </a:endParaRPr>
          </a:p>
        </p:txBody>
      </p:sp>
    </p:spTree>
    <p:extLst>
      <p:ext uri="{BB962C8B-B14F-4D97-AF65-F5344CB8AC3E}">
        <p14:creationId xmlns:p14="http://schemas.microsoft.com/office/powerpoint/2010/main" val="47459778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521884" y="452967"/>
            <a:ext cx="10335683" cy="914400"/>
          </a:xfrm>
        </p:spPr>
        <p:txBody>
          <a:bodyPr/>
          <a:lstStyle/>
          <a:p>
            <a:r>
              <a:rPr lang="en-US" dirty="0"/>
              <a:t>Windows </a:t>
            </a:r>
            <a:r>
              <a:rPr lang="en-US"/>
              <a:t>Presentation Foundation</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526117" y="4180418"/>
            <a:ext cx="5052483" cy="488949"/>
          </a:xfrm>
        </p:spPr>
        <p:txBody>
          <a:bodyPr/>
          <a:lstStyle/>
          <a:p>
            <a:r>
              <a:rPr lang="en-US" dirty="0"/>
              <a:t>Thank your for coming!</a:t>
            </a:r>
          </a:p>
        </p:txBody>
      </p:sp>
      <p:sp>
        <p:nvSpPr>
          <p:cNvPr id="22" name="Content Placeholder 21"/>
          <p:cNvSpPr>
            <a:spLocks noGrp="1"/>
          </p:cNvSpPr>
          <p:nvPr>
            <p:ph sz="quarter" idx="26"/>
          </p:nvPr>
        </p:nvSpPr>
        <p:spPr>
          <a:xfrm>
            <a:off x="6957484" y="3117851"/>
            <a:ext cx="1058333" cy="1062567"/>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376332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Systemarchitektur von WPF</a:t>
            </a:r>
          </a:p>
        </p:txBody>
      </p:sp>
      <p:pic>
        <p:nvPicPr>
          <p:cNvPr id="5" name="Inhaltsplatzhalter 4"/>
          <p:cNvPicPr>
            <a:picLocks noGrp="1"/>
          </p:cNvPicPr>
          <p:nvPr>
            <p:ph idx="4294967295"/>
          </p:nvPr>
        </p:nvPicPr>
        <p:blipFill>
          <a:blip r:embed="rId2" r:link="rId3"/>
          <a:stretch>
            <a:fillRect/>
          </a:stretch>
        </p:blipFill>
        <p:spPr bwMode="auto">
          <a:xfrm>
            <a:off x="1525587" y="2132856"/>
            <a:ext cx="3429000" cy="4206875"/>
          </a:xfrm>
          <a:prstGeom prst="rect">
            <a:avLst/>
          </a:prstGeom>
          <a:noFill/>
          <a:ln w="9525">
            <a:noFill/>
            <a:miter lim="800000"/>
            <a:headEnd/>
            <a:tailEnd/>
          </a:ln>
        </p:spPr>
      </p:pic>
      <p:sp>
        <p:nvSpPr>
          <p:cNvPr id="4" name="Textplatzhalter 3"/>
          <p:cNvSpPr>
            <a:spLocks noGrp="1"/>
          </p:cNvSpPr>
          <p:nvPr>
            <p:ph type="body" sz="quarter" idx="4294967295"/>
          </p:nvPr>
        </p:nvSpPr>
        <p:spPr>
          <a:xfrm>
            <a:off x="1525587" y="1271588"/>
            <a:ext cx="10666413" cy="357187"/>
          </a:xfrm>
          <a:prstGeom prst="rect">
            <a:avLst/>
          </a:prstGeom>
        </p:spPr>
        <p:txBody>
          <a:bodyPr/>
          <a:lstStyle/>
          <a:p>
            <a:pPr marL="0" indent="0">
              <a:buNone/>
            </a:pPr>
            <a:r>
              <a:rPr lang="de-AT" dirty="0"/>
              <a:t>Systemkomponenten</a:t>
            </a:r>
          </a:p>
        </p:txBody>
      </p:sp>
    </p:spTree>
    <p:extLst>
      <p:ext uri="{BB962C8B-B14F-4D97-AF65-F5344CB8AC3E}">
        <p14:creationId xmlns:p14="http://schemas.microsoft.com/office/powerpoint/2010/main" val="1124508567"/>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milcore</a:t>
            </a:r>
            <a:endParaRPr lang="de-AT" dirty="0"/>
          </a:p>
        </p:txBody>
      </p:sp>
      <p:sp>
        <p:nvSpPr>
          <p:cNvPr id="3" name="Inhaltsplatzhalter 2"/>
          <p:cNvSpPr>
            <a:spLocks noGrp="1"/>
          </p:cNvSpPr>
          <p:nvPr>
            <p:ph sz="quarter" idx="12"/>
          </p:nvPr>
        </p:nvSpPr>
        <p:spPr/>
        <p:txBody>
          <a:bodyPr/>
          <a:lstStyle/>
          <a:p>
            <a:r>
              <a:rPr lang="de-AT" dirty="0"/>
              <a:t>Basis für das Rendering in WPF</a:t>
            </a:r>
          </a:p>
          <a:p>
            <a:r>
              <a:rPr lang="de-AT" dirty="0"/>
              <a:t>MIL = Media Integration Layer</a:t>
            </a:r>
          </a:p>
          <a:p>
            <a:r>
              <a:rPr lang="de-AT" dirty="0" err="1"/>
              <a:t>Unmanaged</a:t>
            </a:r>
            <a:r>
              <a:rPr lang="de-AT" dirty="0"/>
              <a:t> Code</a:t>
            </a:r>
          </a:p>
          <a:p>
            <a:pPr lvl="1"/>
            <a:r>
              <a:rPr lang="de-AT" dirty="0"/>
              <a:t>Gründe</a:t>
            </a:r>
          </a:p>
          <a:p>
            <a:pPr lvl="2"/>
            <a:r>
              <a:rPr lang="de-AT" dirty="0"/>
              <a:t>Performance </a:t>
            </a:r>
          </a:p>
          <a:p>
            <a:pPr lvl="2"/>
            <a:r>
              <a:rPr lang="de-AT" dirty="0"/>
              <a:t>Enge Integration mit Direct3D</a:t>
            </a:r>
          </a:p>
        </p:txBody>
      </p:sp>
      <p:sp>
        <p:nvSpPr>
          <p:cNvPr id="4" name="Textplatzhalter 3"/>
          <p:cNvSpPr>
            <a:spLocks noGrp="1"/>
          </p:cNvSpPr>
          <p:nvPr>
            <p:ph type="body" sz="quarter" idx="4294967295"/>
          </p:nvPr>
        </p:nvSpPr>
        <p:spPr>
          <a:xfrm>
            <a:off x="5976938" y="1281113"/>
            <a:ext cx="6215062" cy="357187"/>
          </a:xfrm>
          <a:prstGeom prst="rect">
            <a:avLst/>
          </a:prstGeom>
        </p:spPr>
        <p:txBody>
          <a:bodyPr/>
          <a:lstStyle/>
          <a:p>
            <a:endParaRPr lang="de-AT" dirty="0"/>
          </a:p>
          <a:p>
            <a:endParaRPr lang="de-AT" dirty="0"/>
          </a:p>
        </p:txBody>
      </p:sp>
    </p:spTree>
    <p:extLst>
      <p:ext uri="{BB962C8B-B14F-4D97-AF65-F5344CB8AC3E}">
        <p14:creationId xmlns:p14="http://schemas.microsoft.com/office/powerpoint/2010/main" val="159988126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WindowsBase</a:t>
            </a:r>
            <a:endParaRPr lang="de-AT" dirty="0"/>
          </a:p>
        </p:txBody>
      </p:sp>
      <p:sp>
        <p:nvSpPr>
          <p:cNvPr id="3" name="Inhaltsplatzhalter 2"/>
          <p:cNvSpPr>
            <a:spLocks noGrp="1"/>
          </p:cNvSpPr>
          <p:nvPr>
            <p:ph sz="quarter" idx="12"/>
          </p:nvPr>
        </p:nvSpPr>
        <p:spPr/>
        <p:txBody>
          <a:bodyPr/>
          <a:lstStyle/>
          <a:p>
            <a:r>
              <a:rPr lang="de-AT" dirty="0"/>
              <a:t>Absolute Basisfunktionalität für WPF</a:t>
            </a:r>
          </a:p>
          <a:p>
            <a:r>
              <a:rPr lang="de-AT" dirty="0"/>
              <a:t>Klassen für das Threading System</a:t>
            </a:r>
          </a:p>
          <a:p>
            <a:pPr lvl="1"/>
            <a:r>
              <a:rPr lang="de-AT" dirty="0" err="1"/>
              <a:t>System.Windows.Threading</a:t>
            </a:r>
            <a:endParaRPr lang="de-AT" dirty="0"/>
          </a:p>
          <a:p>
            <a:pPr lvl="2"/>
            <a:r>
              <a:rPr lang="de-AT" dirty="0" err="1">
                <a:latin typeface="Courier New" pitchFamily="49" charset="0"/>
                <a:cs typeface="Courier New" pitchFamily="49" charset="0"/>
              </a:rPr>
              <a:t>DispatcherObject</a:t>
            </a:r>
            <a:endParaRPr lang="de-AT" dirty="0"/>
          </a:p>
          <a:p>
            <a:r>
              <a:rPr lang="de-AT" dirty="0" err="1"/>
              <a:t>Dependency</a:t>
            </a:r>
            <a:r>
              <a:rPr lang="de-AT" dirty="0"/>
              <a:t> Property System</a:t>
            </a:r>
          </a:p>
          <a:p>
            <a:pPr lvl="1"/>
            <a:r>
              <a:rPr lang="de-AT" dirty="0"/>
              <a:t>Erweiterung gegenüber den bestehenden CLR Properties</a:t>
            </a:r>
          </a:p>
          <a:p>
            <a:pPr lvl="1"/>
            <a:r>
              <a:rPr lang="de-AT" dirty="0" err="1">
                <a:latin typeface="Courier New" pitchFamily="49" charset="0"/>
                <a:cs typeface="Courier New" pitchFamily="49" charset="0"/>
              </a:rPr>
              <a:t>DependencyObject</a:t>
            </a:r>
            <a:endParaRPr lang="de-AT" dirty="0"/>
          </a:p>
        </p:txBody>
      </p:sp>
    </p:spTree>
    <p:extLst>
      <p:ext uri="{BB962C8B-B14F-4D97-AF65-F5344CB8AC3E}">
        <p14:creationId xmlns:p14="http://schemas.microsoft.com/office/powerpoint/2010/main" val="176456117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000" dirty="0" err="1"/>
              <a:t>PresentationCore</a:t>
            </a:r>
            <a:r>
              <a:rPr lang="de-AT" sz="4000" dirty="0"/>
              <a:t> und </a:t>
            </a:r>
            <a:r>
              <a:rPr lang="de-AT" sz="4000" dirty="0" err="1"/>
              <a:t>PresentationFramework</a:t>
            </a:r>
            <a:endParaRPr lang="de-AT" sz="4000" dirty="0"/>
          </a:p>
        </p:txBody>
      </p:sp>
      <p:sp>
        <p:nvSpPr>
          <p:cNvPr id="3" name="Inhaltsplatzhalter 2"/>
          <p:cNvSpPr>
            <a:spLocks noGrp="1"/>
          </p:cNvSpPr>
          <p:nvPr>
            <p:ph sz="quarter" idx="12"/>
          </p:nvPr>
        </p:nvSpPr>
        <p:spPr/>
        <p:txBody>
          <a:bodyPr/>
          <a:lstStyle/>
          <a:p>
            <a:r>
              <a:rPr lang="de-AT" dirty="0" err="1"/>
              <a:t>PresentationCore</a:t>
            </a:r>
            <a:endParaRPr lang="de-AT" dirty="0"/>
          </a:p>
          <a:p>
            <a:pPr lvl="1"/>
            <a:r>
              <a:rPr lang="de-AT" dirty="0"/>
              <a:t>Basisklassen für viele der praktisch relevanten Klassen</a:t>
            </a:r>
          </a:p>
          <a:p>
            <a:pPr lvl="1"/>
            <a:r>
              <a:rPr lang="de-AT" dirty="0"/>
              <a:t>Beispiele dafür sind </a:t>
            </a:r>
            <a:r>
              <a:rPr lang="de-AT" dirty="0" err="1"/>
              <a:t>Geometry</a:t>
            </a:r>
            <a:r>
              <a:rPr lang="de-AT" dirty="0"/>
              <a:t>, Visual, </a:t>
            </a:r>
            <a:r>
              <a:rPr lang="de-AT" dirty="0" err="1"/>
              <a:t>UIElement</a:t>
            </a:r>
            <a:r>
              <a:rPr lang="de-AT" dirty="0"/>
              <a:t>, ...</a:t>
            </a:r>
          </a:p>
          <a:p>
            <a:r>
              <a:rPr lang="de-AT" dirty="0" err="1"/>
              <a:t>PresentationFramework</a:t>
            </a:r>
            <a:endParaRPr lang="de-AT" dirty="0"/>
          </a:p>
          <a:p>
            <a:pPr lvl="1"/>
            <a:r>
              <a:rPr lang="de-AT" dirty="0"/>
              <a:t>Eigentliche Implementierung der praktisch relevanten Klassen</a:t>
            </a:r>
          </a:p>
          <a:p>
            <a:pPr lvl="1"/>
            <a:r>
              <a:rPr lang="de-AT" dirty="0"/>
              <a:t>Beispiele: Steuerelemente, Styling, Data Binding, etc.</a:t>
            </a:r>
          </a:p>
        </p:txBody>
      </p:sp>
    </p:spTree>
    <p:extLst>
      <p:ext uri="{BB962C8B-B14F-4D97-AF65-F5344CB8AC3E}">
        <p14:creationId xmlns:p14="http://schemas.microsoft.com/office/powerpoint/2010/main" val="176721866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Bild1.png"/>
          <p:cNvPicPr>
            <a:picLocks noChangeAspect="1"/>
          </p:cNvPicPr>
          <p:nvPr/>
        </p:nvPicPr>
        <p:blipFill>
          <a:blip r:embed="rId2" cstate="print"/>
          <a:stretch>
            <a:fillRect/>
          </a:stretch>
        </p:blipFill>
        <p:spPr>
          <a:xfrm>
            <a:off x="1525587" y="1556792"/>
            <a:ext cx="6190501" cy="4666497"/>
          </a:xfrm>
          <a:prstGeom prst="rect">
            <a:avLst/>
          </a:prstGeom>
        </p:spPr>
      </p:pic>
      <p:sp>
        <p:nvSpPr>
          <p:cNvPr id="7" name="Titel 6"/>
          <p:cNvSpPr>
            <a:spLocks noGrp="1"/>
          </p:cNvSpPr>
          <p:nvPr>
            <p:ph type="title"/>
          </p:nvPr>
        </p:nvSpPr>
        <p:spPr/>
        <p:txBody>
          <a:bodyPr/>
          <a:lstStyle/>
          <a:p>
            <a:r>
              <a:rPr lang="de-AT" dirty="0"/>
              <a:t>Basisklassen</a:t>
            </a:r>
          </a:p>
        </p:txBody>
      </p:sp>
    </p:spTree>
    <p:extLst>
      <p:ext uri="{BB962C8B-B14F-4D97-AF65-F5344CB8AC3E}">
        <p14:creationId xmlns:p14="http://schemas.microsoft.com/office/powerpoint/2010/main" val="3027562302"/>
      </p:ext>
    </p:extLst>
  </p:cSld>
  <p:clrMapOvr>
    <a:masterClrMapping/>
  </p:clrMapOvr>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AB3060588C2844B6A31FA10FAA7EBE" ma:contentTypeVersion="0" ma:contentTypeDescription="Create a new document." ma:contentTypeScope="" ma:versionID="41c8c90fa1bd749979afcc2440492d7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30C459-4245-4CED-AD0E-1525B3437D34}">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2E89578-F22E-47A7-AC95-442D47DF8A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8EA383-376C-46D7-8ED6-31FC080900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 architects presentation template V2</Template>
  <TotalTime>0</TotalTime>
  <Words>1541</Words>
  <Application>Microsoft Office PowerPoint</Application>
  <PresentationFormat>Widescreen</PresentationFormat>
  <Paragraphs>329</Paragraphs>
  <Slides>44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ＭＳ Ｐゴシック</vt:lpstr>
      <vt:lpstr>Arial</vt:lpstr>
      <vt:lpstr>Calibri</vt:lpstr>
      <vt:lpstr>Consolas</vt:lpstr>
      <vt:lpstr>Courier New</vt:lpstr>
      <vt:lpstr>Segoe UI</vt:lpstr>
      <vt:lpstr>Segoe UI Light</vt:lpstr>
      <vt:lpstr>Segoe UI Semilight</vt:lpstr>
      <vt:lpstr>Times New Roman</vt:lpstr>
      <vt:lpstr>Wingdings 3</vt:lpstr>
      <vt:lpstr>Larissa-Design</vt:lpstr>
      <vt:lpstr>WPF</vt:lpstr>
      <vt:lpstr>Grundlagen der Implementierung von Benutzerschnittstellen mit WPF</vt:lpstr>
      <vt:lpstr>Neuerungen im Überblick</vt:lpstr>
      <vt:lpstr>Neuerungen im Überblick</vt:lpstr>
      <vt:lpstr>Systemarchitektur von WPF</vt:lpstr>
      <vt:lpstr>milcore</vt:lpstr>
      <vt:lpstr>WindowsBase</vt:lpstr>
      <vt:lpstr>PresentationCore und PresentationFramework</vt:lpstr>
      <vt:lpstr>Basisklassen</vt:lpstr>
      <vt:lpstr>Visual</vt:lpstr>
      <vt:lpstr>UIElement und FrameworkElement</vt:lpstr>
      <vt:lpstr>ContentElement und FrameworkContentElement</vt:lpstr>
      <vt:lpstr>Elementebaum in WPF</vt:lpstr>
      <vt:lpstr>Logischer und visueller Baum</vt:lpstr>
      <vt:lpstr>Struktur des visuellen Baums</vt:lpstr>
      <vt:lpstr>LogicalTreeHelper und VisualTreeHelper</vt:lpstr>
      <vt:lpstr>LogicalTreeHelper und VisualTreeHelper</vt:lpstr>
      <vt:lpstr>Elementebaum in WPF</vt:lpstr>
      <vt:lpstr>Typen von Controls</vt:lpstr>
      <vt:lpstr>Content Controls</vt:lpstr>
      <vt:lpstr>Panels</vt:lpstr>
      <vt:lpstr>Panels</vt:lpstr>
      <vt:lpstr>VirtualizingStackPanel</vt:lpstr>
      <vt:lpstr>Grid</vt:lpstr>
      <vt:lpstr>Canvas</vt:lpstr>
      <vt:lpstr>ItemsControl</vt:lpstr>
      <vt:lpstr>PowerPoint Presentation</vt:lpstr>
      <vt:lpstr>PowerPoint Presentation</vt:lpstr>
      <vt:lpstr>HeaderedItemsControls</vt:lpstr>
      <vt:lpstr>Shapes</vt:lpstr>
      <vt:lpstr>Decorators</vt:lpstr>
      <vt:lpstr>Adorner</vt:lpstr>
      <vt:lpstr>Positionierung von Elementen</vt:lpstr>
      <vt:lpstr>Styles und Templates</vt:lpstr>
      <vt:lpstr>Styles</vt:lpstr>
      <vt:lpstr>Resourcen-Logik</vt:lpstr>
      <vt:lpstr>Resourcen-Logik</vt:lpstr>
      <vt:lpstr>Resourcen-Logik</vt:lpstr>
      <vt:lpstr>Typen von Trigger</vt:lpstr>
      <vt:lpstr>DataTrigger</vt:lpstr>
      <vt:lpstr>Templates</vt:lpstr>
      <vt:lpstr>Control Template</vt:lpstr>
      <vt:lpstr>PowerPoint Presentation</vt:lpstr>
      <vt:lpstr>Q&amp;A</vt:lpstr>
    </vt:vector>
  </TitlesOfParts>
  <Company>software architects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 Training - Einleitung in XAML</dc:title>
  <dc:creator>rainer@software-architects.at</dc:creator>
  <cp:lastModifiedBy>Rainer Stropek</cp:lastModifiedBy>
  <cp:revision>129</cp:revision>
  <dcterms:created xsi:type="dcterms:W3CDTF">2007-02-26T12:11:41Z</dcterms:created>
  <dcterms:modified xsi:type="dcterms:W3CDTF">2016-06-07T14:49:51Z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0x01010067AB3060588C2844B6A31FA10FAA7EBE</vt:lpwstr>
  </property>
</Properties>
</file>