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4"/>
  </p:sldMasterIdLst>
  <p:notesMasterIdLst>
    <p:notesMasterId r:id="rId59"/>
  </p:notesMasterIdLst>
  <p:handoutMasterIdLst>
    <p:handoutMasterId r:id="rId60"/>
  </p:handoutMasterIdLst>
  <p:sldIdLst>
    <p:sldId id="377" r:id="rId5"/>
    <p:sldId id="447" r:id="rId6"/>
    <p:sldId id="392" r:id="rId7"/>
    <p:sldId id="398" r:id="rId8"/>
    <p:sldId id="393" r:id="rId9"/>
    <p:sldId id="394" r:id="rId10"/>
    <p:sldId id="395" r:id="rId11"/>
    <p:sldId id="399" r:id="rId12"/>
    <p:sldId id="402" r:id="rId13"/>
    <p:sldId id="401" r:id="rId14"/>
    <p:sldId id="403" r:id="rId15"/>
    <p:sldId id="434" r:id="rId16"/>
    <p:sldId id="400" r:id="rId17"/>
    <p:sldId id="404" r:id="rId18"/>
    <p:sldId id="405" r:id="rId19"/>
    <p:sldId id="406" r:id="rId20"/>
    <p:sldId id="408" r:id="rId21"/>
    <p:sldId id="407" r:id="rId22"/>
    <p:sldId id="409" r:id="rId23"/>
    <p:sldId id="410" r:id="rId24"/>
    <p:sldId id="414" r:id="rId25"/>
    <p:sldId id="411" r:id="rId26"/>
    <p:sldId id="412" r:id="rId27"/>
    <p:sldId id="413" r:id="rId28"/>
    <p:sldId id="415" r:id="rId29"/>
    <p:sldId id="416" r:id="rId30"/>
    <p:sldId id="417" r:id="rId31"/>
    <p:sldId id="419" r:id="rId32"/>
    <p:sldId id="418" r:id="rId33"/>
    <p:sldId id="420" r:id="rId34"/>
    <p:sldId id="421" r:id="rId35"/>
    <p:sldId id="422" r:id="rId36"/>
    <p:sldId id="424" r:id="rId37"/>
    <p:sldId id="443" r:id="rId38"/>
    <p:sldId id="423" r:id="rId39"/>
    <p:sldId id="425" r:id="rId40"/>
    <p:sldId id="426" r:id="rId41"/>
    <p:sldId id="427" r:id="rId42"/>
    <p:sldId id="428" r:id="rId43"/>
    <p:sldId id="444" r:id="rId44"/>
    <p:sldId id="445" r:id="rId45"/>
    <p:sldId id="431" r:id="rId46"/>
    <p:sldId id="446" r:id="rId47"/>
    <p:sldId id="435" r:id="rId48"/>
    <p:sldId id="436" r:id="rId49"/>
    <p:sldId id="437" r:id="rId50"/>
    <p:sldId id="438" r:id="rId51"/>
    <p:sldId id="439" r:id="rId52"/>
    <p:sldId id="433" r:id="rId53"/>
    <p:sldId id="440" r:id="rId54"/>
    <p:sldId id="441" r:id="rId55"/>
    <p:sldId id="442" r:id="rId56"/>
    <p:sldId id="362" r:id="rId57"/>
    <p:sldId id="390" r:id="rId5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97F50A2-CFA1-46F4-B100-434453B60673}">
          <p14:sldIdLst>
            <p14:sldId id="377"/>
            <p14:sldId id="447"/>
            <p14:sldId id="392"/>
            <p14:sldId id="398"/>
          </p14:sldIdLst>
        </p14:section>
        <p14:section name="Introduction to AngularJS" id="{83165F55-7494-4E69-886F-D34C60848ED8}">
          <p14:sldIdLst>
            <p14:sldId id="393"/>
            <p14:sldId id="394"/>
            <p14:sldId id="395"/>
            <p14:sldId id="399"/>
            <p14:sldId id="402"/>
            <p14:sldId id="401"/>
            <p14:sldId id="403"/>
            <p14:sldId id="434"/>
            <p14:sldId id="400"/>
            <p14:sldId id="404"/>
          </p14:sldIdLst>
        </p14:section>
        <p14:section name="Learn AngularJS" id="{B43089A1-0881-4BD0-B7EF-1818F47F390F}">
          <p14:sldIdLst>
            <p14:sldId id="405"/>
            <p14:sldId id="406"/>
            <p14:sldId id="408"/>
            <p14:sldId id="407"/>
            <p14:sldId id="409"/>
            <p14:sldId id="410"/>
            <p14:sldId id="414"/>
            <p14:sldId id="411"/>
            <p14:sldId id="412"/>
            <p14:sldId id="413"/>
            <p14:sldId id="415"/>
            <p14:sldId id="416"/>
            <p14:sldId id="417"/>
            <p14:sldId id="419"/>
            <p14:sldId id="418"/>
            <p14:sldId id="420"/>
            <p14:sldId id="421"/>
            <p14:sldId id="422"/>
            <p14:sldId id="424"/>
            <p14:sldId id="443"/>
            <p14:sldId id="423"/>
            <p14:sldId id="425"/>
            <p14:sldId id="426"/>
            <p14:sldId id="427"/>
            <p14:sldId id="428"/>
            <p14:sldId id="444"/>
            <p14:sldId id="445"/>
            <p14:sldId id="431"/>
            <p14:sldId id="446"/>
          </p14:sldIdLst>
        </p14:section>
        <p14:section name="Futher topics" id="{0A80012B-C38A-4E8A-835B-9FCA74CE4186}">
          <p14:sldIdLst>
            <p14:sldId id="435"/>
            <p14:sldId id="436"/>
            <p14:sldId id="437"/>
            <p14:sldId id="438"/>
            <p14:sldId id="439"/>
            <p14:sldId id="433"/>
          </p14:sldIdLst>
        </p14:section>
        <p14:section name="Critical evaluation" id="{4E289957-6868-4AEE-9E95-8E09AAAAB4B7}">
          <p14:sldIdLst>
            <p14:sldId id="440"/>
            <p14:sldId id="441"/>
            <p14:sldId id="442"/>
          </p14:sldIdLst>
        </p14:section>
        <p14:section name="Finish" id="{C0995D7C-FA23-4481-9A3B-1531BE5246A3}">
          <p14:sldIdLst>
            <p14:sldId id="362"/>
            <p14:sldId id="3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35" d="100"/>
          <a:sy n="135" d="100"/>
        </p:scale>
        <p:origin x="288"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15.10.2013</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15.10.2013</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p:nvPicPr>
        <p:blipFill rotWithShape="1">
          <a:blip r:embed="rId2" cstate="print"/>
          <a:srcRect r="83641"/>
          <a:stretch/>
        </p:blipFill>
        <p:spPr>
          <a:xfrm>
            <a:off x="5292821" y="3260832"/>
            <a:ext cx="644615" cy="644615"/>
          </a:xfrm>
          <a:prstGeom prst="rect">
            <a:avLst/>
          </a:prstGeom>
        </p:spPr>
      </p:pic>
      <p:sp>
        <p:nvSpPr>
          <p:cNvPr id="32" name="Textfeld 12"/>
          <p:cNvSpPr txBox="1"/>
          <p:nvPr/>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6054274" y="3278177"/>
            <a:ext cx="2232338" cy="464728"/>
          </a:xfrm>
          <a:prstGeom prst="rect">
            <a:avLst/>
          </a:prstGeom>
        </p:spPr>
      </p:pic>
      <p:sp>
        <p:nvSpPr>
          <p:cNvPr id="16" name="Rectangle 15"/>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8"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19"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21"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1669112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r>
              <a:rPr lang="en-US" smtClean="0"/>
              <a:t>Click icon to add picture</a:t>
            </a:r>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6809305"/>
      </p:ext>
    </p:extLst>
  </p:cSld>
  <p:clrMapOvr>
    <a:masterClrMapping/>
  </p:clrMapOvr>
  <p:transition spd="slow">
    <p:push/>
  </p:transition>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661933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7972965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117974773"/>
      </p:ext>
    </p:extLst>
  </p:cSld>
  <p:clrMapOvr>
    <a:masterClrMapping/>
  </p:clrMapOvr>
  <p:transition spd="slow">
    <p:push dir="u"/>
  </p:transition>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719081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p:cNvSpPr txBox="1"/>
          <p:nvPr/>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696269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144189" y="520626"/>
            <a:ext cx="3874660" cy="682972"/>
          </a:xfrm>
          <a:prstGeom prst="rect">
            <a:avLst/>
          </a:prstGeom>
        </p:spPr>
      </p:pic>
      <p:sp>
        <p:nvSpPr>
          <p:cNvPr id="8" name="TextBox 7"/>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10"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11"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12"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13"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43106760"/>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144189" y="520626"/>
            <a:ext cx="3874660" cy="682972"/>
          </a:xfrm>
          <a:prstGeom prst="rect">
            <a:avLst/>
          </a:prstGeom>
        </p:spPr>
      </p:pic>
      <p:sp>
        <p:nvSpPr>
          <p:cNvPr id="8" name="TextBox 7"/>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10"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11"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12"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13"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182280479"/>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Tree>
    <p:extLst>
      <p:ext uri="{BB962C8B-B14F-4D97-AF65-F5344CB8AC3E}">
        <p14:creationId xmlns:p14="http://schemas.microsoft.com/office/powerpoint/2010/main" val="38457396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5" name="Rectangle 4"/>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45"/>
          <p:cNvSpPr>
            <a:spLocks noGrp="1"/>
          </p:cNvSpPr>
          <p:nvPr>
            <p:ph type="pic" sz="quarter" idx="14"/>
          </p:nvPr>
        </p:nvSpPr>
        <p:spPr>
          <a:xfrm>
            <a:off x="5004048" y="974950"/>
            <a:ext cx="3672408" cy="3541015"/>
          </a:xfrm>
          <a:prstGeom prst="rect">
            <a:avLst/>
          </a:prstGeom>
        </p:spPr>
        <p:txBody>
          <a:bodyPr/>
          <a:lstStyle>
            <a:lvl1pPr marL="0" indent="0">
              <a:buNone/>
              <a:defRPr sz="1600"/>
            </a:lvl1pPr>
          </a:lstStyle>
          <a:p>
            <a:r>
              <a:rPr lang="en-US" smtClean="0"/>
              <a:t>Click icon to add picture</a:t>
            </a:r>
            <a:endParaRPr lang="en-US" dirty="0"/>
          </a:p>
        </p:txBody>
      </p:sp>
      <p:sp>
        <p:nvSpPr>
          <p:cNvPr id="9" name="Text Placeholder 4"/>
          <p:cNvSpPr>
            <a:spLocks noGrp="1"/>
          </p:cNvSpPr>
          <p:nvPr>
            <p:ph type="body" sz="quarter" idx="23"/>
          </p:nvPr>
        </p:nvSpPr>
        <p:spPr>
          <a:xfrm>
            <a:off x="5004048" y="4535821"/>
            <a:ext cx="3672408" cy="364679"/>
          </a:xfrm>
          <a:prstGeom prst="rect">
            <a:avLst/>
          </a:prstGeom>
        </p:spPr>
        <p:txBody>
          <a:bodyPr lIns="0" tIns="0" rIns="0" bIns="0" anchor="t"/>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492969191"/>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267699"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4129187"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819010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1007589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703997275"/>
      </p:ext>
    </p:extLst>
  </p:cSld>
  <p:clrMapOvr>
    <a:masterClrMapping/>
  </p:clrMapOvr>
  <p:transition spd="slow">
    <p:push/>
  </p:transition>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458191740"/>
      </p:ext>
    </p:extLst>
  </p:cSld>
  <p:clrMapOvr>
    <a:masterClrMapping/>
  </p:clrMapOvr>
  <p:transition spd="slow">
    <p:push/>
  </p:transition>
  <p:timing>
    <p:tnLst>
      <p:par>
        <p:cTn id="1" dur="indefinite" restart="never" nodeType="tmRoot"/>
      </p:par>
    </p:tnLst>
  </p:timing>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419622"/>
            <a:ext cx="8012535"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4648697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13454816"/>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r>
              <a:rPr lang="en-US" smtClean="0"/>
              <a:t>Click icon to add picture</a:t>
            </a:r>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r>
              <a:rPr lang="en-US" smtClean="0"/>
              <a:t>Click icon to add picture</a:t>
            </a:r>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872714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127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670" r:id="rId19"/>
    <p:sldLayoutId id="2147483684" r:id="rId20"/>
    <p:sldLayoutId id="2147483672" r:id="rId21"/>
    <p:sldLayoutId id="2147483688" r:id="rId22"/>
    <p:sldLayoutId id="2147483686" r:id="rId23"/>
    <p:sldLayoutId id="2147483685" r:id="rId24"/>
    <p:sldLayoutId id="2147483689" r:id="rId25"/>
    <p:sldLayoutId id="2147483678" r:id="rId26"/>
    <p:sldLayoutId id="2147483671" r:id="rId27"/>
    <p:sldLayoutId id="2147483687" r:id="rId28"/>
    <p:sldLayoutId id="2147483674" r:id="rId29"/>
    <p:sldLayoutId id="2147483679" r:id="rId30"/>
    <p:sldLayoutId id="2147483680" r:id="rId31"/>
    <p:sldLayoutId id="2147483681" r:id="rId32"/>
    <p:sldLayoutId id="2147483682" r:id="rId33"/>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docs.angularjs.org/api/ngRoute.$routeParams" TargetMode="External"/><Relationship Id="rId2" Type="http://schemas.openxmlformats.org/officeDocument/2006/relationships/hyperlink" Target="http://docs.angularjs.org/api/ngRoute.$routeProvider" TargetMode="External"/><Relationship Id="rId1" Type="http://schemas.openxmlformats.org/officeDocument/2006/relationships/slideLayout" Target="../slideLayouts/slideLayout14.xml"/><Relationship Id="rId5" Type="http://schemas.openxmlformats.org/officeDocument/2006/relationships/hyperlink" Target="http://docs.angularjs.org/guide/dev_guide.services.$location" TargetMode="External"/><Relationship Id="rId4" Type="http://schemas.openxmlformats.org/officeDocument/2006/relationships/hyperlink" Target="http://docs.angularjs.org/api/ngRoute.directive:ngView"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angular/angular-seed" TargetMode="External"/><Relationship Id="rId13" Type="http://schemas.openxmlformats.org/officeDocument/2006/relationships/hyperlink" Target="http://www.jslint.com/" TargetMode="External"/><Relationship Id="rId18" Type="http://schemas.openxmlformats.org/officeDocument/2006/relationships/hyperlink" Target="http://nodejs.org/" TargetMode="External"/><Relationship Id="rId3" Type="http://schemas.openxmlformats.org/officeDocument/2006/relationships/hyperlink" Target="http://www.jetbrains.com/webstorm/" TargetMode="External"/><Relationship Id="rId7" Type="http://schemas.openxmlformats.org/officeDocument/2006/relationships/hyperlink" Target="http://yeoman.io/" TargetMode="External"/><Relationship Id="rId12" Type="http://schemas.openxmlformats.org/officeDocument/2006/relationships/hyperlink" Target="http://pivotal.github.io/jasmine/" TargetMode="External"/><Relationship Id="rId17" Type="http://schemas.openxmlformats.org/officeDocument/2006/relationships/hyperlink" Target="https://github.com/angular/angularjs-batarang" TargetMode="External"/><Relationship Id="rId2" Type="http://schemas.openxmlformats.org/officeDocument/2006/relationships/hyperlink" Target="http://www.nuget.org/" TargetMode="External"/><Relationship Id="rId16" Type="http://schemas.openxmlformats.org/officeDocument/2006/relationships/hyperlink" Target="http://angular-ui.github.io/" TargetMode="External"/><Relationship Id="rId1" Type="http://schemas.openxmlformats.org/officeDocument/2006/relationships/slideLayout" Target="../slideLayouts/slideLayout4.xml"/><Relationship Id="rId6" Type="http://schemas.openxmlformats.org/officeDocument/2006/relationships/hyperlink" Target="http://www.vim.org/" TargetMode="External"/><Relationship Id="rId11" Type="http://schemas.openxmlformats.org/officeDocument/2006/relationships/hyperlink" Target="http://karma-runner.github.io/" TargetMode="External"/><Relationship Id="rId5" Type="http://schemas.openxmlformats.org/officeDocument/2006/relationships/hyperlink" Target="http://notepad-plus-plus.org/" TargetMode="External"/><Relationship Id="rId15" Type="http://schemas.openxmlformats.org/officeDocument/2006/relationships/hyperlink" Target="http://getbootstrap.com/" TargetMode="External"/><Relationship Id="rId10" Type="http://schemas.openxmlformats.org/officeDocument/2006/relationships/hyperlink" Target="http://gruntjs.com/" TargetMode="External"/><Relationship Id="rId19" Type="http://schemas.openxmlformats.org/officeDocument/2006/relationships/hyperlink" Target="https://npmjs.org/" TargetMode="External"/><Relationship Id="rId4" Type="http://schemas.openxmlformats.org/officeDocument/2006/relationships/hyperlink" Target="http://www.sublimetext.com/" TargetMode="External"/><Relationship Id="rId9" Type="http://schemas.openxmlformats.org/officeDocument/2006/relationships/hyperlink" Target="http://bower.io/" TargetMode="External"/><Relationship Id="rId14" Type="http://schemas.openxmlformats.org/officeDocument/2006/relationships/hyperlink" Target="http://www.jshin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sublimetext.com/" TargetMode="External"/><Relationship Id="rId2" Type="http://schemas.openxmlformats.org/officeDocument/2006/relationships/hyperlink" Target="https://github.com/yeoman/generator-angular"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orisyankov/DefinitelyTyped"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http://docs.angularjs.org/api/n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bit.ly/AngularTypeScrip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borisyankov/DefinitelyTyped" TargetMode="Externa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docs.angularjs.org/api/ng.directive:ngRepeat"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www.amazon.de/gp/product/1782161821/ref=as_li_ss_tl?ie=UTF8&amp;camp=1638&amp;creative=19454&amp;creativeASIN=1782161821&amp;linkCode=as2&amp;tag=timecockpit-21" TargetMode="External"/><Relationship Id="rId2" Type="http://schemas.openxmlformats.org/officeDocument/2006/relationships/hyperlink" Target="https://github.com/angular/angularjs-batarang"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docs.angularjs.org/guide/dev_guide.templates.filters" TargetMode="External"/><Relationship Id="rId2" Type="http://schemas.openxmlformats.org/officeDocument/2006/relationships/hyperlink" Target="http://docs.angularjs.org/guide/scope"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angular/angularjs-batarang" TargetMode="Externa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docs.angularjs.org/api/ng.$location" TargetMode="External"/><Relationship Id="rId2" Type="http://schemas.openxmlformats.org/officeDocument/2006/relationships/hyperlink" Target="http://docs.angularjs.org/api/ng.$rootElement" TargetMode="External"/><Relationship Id="rId1" Type="http://schemas.openxmlformats.org/officeDocument/2006/relationships/slideLayout" Target="../slideLayouts/slideLayout14.xml"/><Relationship Id="rId5" Type="http://schemas.openxmlformats.org/officeDocument/2006/relationships/hyperlink" Target="http://en.wikipedia.org/wiki/Minification_(programming)" TargetMode="External"/><Relationship Id="rId4" Type="http://schemas.openxmlformats.org/officeDocument/2006/relationships/hyperlink" Target="http://docs.angularjs.org/api/ng.$compile"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amazon.de/gp/product/1782161821/ref=as_li_ss_tl?ie=UTF8&amp;camp=1638&amp;creative=19454&amp;creativeASIN=1782161821&amp;linkCode=as2&amp;tag=timecockpit-21"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hyperlink" Target="http://docs.angularjs.org/api/angular.Module" TargetMode="Externa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hyperlink" Target="http://docs.angularjs.org/api/ngResource.$resource" TargetMode="External"/><Relationship Id="rId2" Type="http://schemas.openxmlformats.org/officeDocument/2006/relationships/hyperlink" Target="http://docs.angularjs.org/api/ng.$http" TargetMode="External"/><Relationship Id="rId1" Type="http://schemas.openxmlformats.org/officeDocument/2006/relationships/slideLayout" Target="../slideLayouts/slideLayout3.xml"/><Relationship Id="rId5" Type="http://schemas.openxmlformats.org/officeDocument/2006/relationships/hyperlink" Target="http://docs.angularjs.org/api/ngMock.$httpBackend" TargetMode="External"/><Relationship Id="rId4" Type="http://schemas.openxmlformats.org/officeDocument/2006/relationships/hyperlink" Target="http://docs.angularjs.org/api/ng.$q"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www.windowsazure.com/en-us/solutions/mobile/" TargetMode="Externa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www.typescriptlang.org/"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docs.angularjs.org/api/ng.filter:limitTo" TargetMode="External"/><Relationship Id="rId3" Type="http://schemas.openxmlformats.org/officeDocument/2006/relationships/hyperlink" Target="http://docs.angularjs.org/api/ng.filter:date" TargetMode="External"/><Relationship Id="rId7" Type="http://schemas.openxmlformats.org/officeDocument/2006/relationships/hyperlink" Target="http://docs.angularjs.org/api/ng.filter:filter" TargetMode="External"/><Relationship Id="rId2" Type="http://schemas.openxmlformats.org/officeDocument/2006/relationships/hyperlink" Target="http://docs.angularjs.org/api/ng.filter:currency" TargetMode="External"/><Relationship Id="rId1" Type="http://schemas.openxmlformats.org/officeDocument/2006/relationships/slideLayout" Target="../slideLayouts/slideLayout14.xml"/><Relationship Id="rId6" Type="http://schemas.openxmlformats.org/officeDocument/2006/relationships/hyperlink" Target="http://docs.angularjs.org/api/ng.filter:number" TargetMode="External"/><Relationship Id="rId5" Type="http://schemas.openxmlformats.org/officeDocument/2006/relationships/hyperlink" Target="http://docs.angularjs.org/api/ng.filter:lowercase" TargetMode="External"/><Relationship Id="rId10" Type="http://schemas.openxmlformats.org/officeDocument/2006/relationships/hyperlink" Target="http://docs.angularjs.org/guide/dev_guide.templates.filters.creating_filters" TargetMode="External"/><Relationship Id="rId4" Type="http://schemas.openxmlformats.org/officeDocument/2006/relationships/hyperlink" Target="http://docs.angularjs.org/api/ng.filter:json" TargetMode="External"/><Relationship Id="rId9" Type="http://schemas.openxmlformats.org/officeDocument/2006/relationships/hyperlink" Target="http://docs.angularjs.org/api/ng.filter:orderBy"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docs.angularjs.org/api/ng.$http" TargetMode="External"/><Relationship Id="rId2" Type="http://schemas.openxmlformats.org/officeDocument/2006/relationships/hyperlink" Target="http://en.wikipedia.org/wiki/JSONP"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docs.angularjs.org/guide/directive" TargetMode="Externa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hyperlink" Target="http://docs.angularjs.org/guide/i18n"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www.amazon.de/gp/product/1782161821/ref=as_li_ss_tl?ie=UTF8&amp;camp=1638&amp;creative=19454&amp;creativeASIN=1782161821&amp;linkCode=as2&amp;tag=timecockpit-21" TargetMode="External"/><Relationship Id="rId2" Type="http://schemas.openxmlformats.org/officeDocument/2006/relationships/hyperlink" Target="http://madskristensen.net/post/angularjs-intellisense-in-visual-studio-2012" TargetMode="External"/><Relationship Id="rId1" Type="http://schemas.openxmlformats.org/officeDocument/2006/relationships/slideLayout" Target="../slideLayouts/slideLayout3.xml"/><Relationship Id="rId4" Type="http://schemas.openxmlformats.org/officeDocument/2006/relationships/hyperlink" Target="http://bit.ly/AngularTypeScrip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smtClean="0"/>
              <a:t>Advanced Developer Conference 2013</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4" name="Text Placeholder 13"/>
          <p:cNvSpPr>
            <a:spLocks noGrp="1"/>
          </p:cNvSpPr>
          <p:nvPr>
            <p:ph type="body" sz="quarter" idx="12"/>
          </p:nvPr>
        </p:nvSpPr>
        <p:spPr/>
        <p:txBody>
          <a:bodyPr/>
          <a:lstStyle/>
          <a:p>
            <a:r>
              <a:rPr lang="en-US" dirty="0" smtClean="0"/>
              <a:t>Rainer Stropek</a:t>
            </a:r>
            <a:endParaRPr lang="en-US" dirty="0"/>
          </a:p>
        </p:txBody>
      </p:sp>
      <p:sp>
        <p:nvSpPr>
          <p:cNvPr id="31" name="Text Placeholder 30"/>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6" name="Text Placeholder 15"/>
          <p:cNvSpPr>
            <a:spLocks noGrp="1"/>
          </p:cNvSpPr>
          <p:nvPr>
            <p:ph type="body" sz="quarter" idx="15"/>
          </p:nvPr>
        </p:nvSpPr>
        <p:spPr/>
        <p:txBody>
          <a:bodyPr/>
          <a:lstStyle/>
          <a:p>
            <a:r>
              <a:rPr lang="en-US" dirty="0" smtClean="0">
                <a:hlinkClick r:id="rId3"/>
              </a:rPr>
              <a:t>http://www.timecockpit.com</a:t>
            </a:r>
            <a:endParaRPr lang="en-US" dirty="0" smtClean="0"/>
          </a:p>
          <a:p>
            <a:r>
              <a:rPr lang="en-US" dirty="0" smtClean="0">
                <a:hlinkClick r:id="rId4"/>
              </a:rPr>
              <a:t>rainer@timecockpit.com</a:t>
            </a:r>
            <a:endParaRPr lang="en-US" dirty="0" smtClean="0"/>
          </a:p>
          <a:p>
            <a:r>
              <a:rPr lang="en-US" dirty="0" smtClean="0"/>
              <a:t>@</a:t>
            </a:r>
            <a:r>
              <a:rPr lang="en-US" dirty="0" err="1" smtClean="0"/>
              <a:t>rstropek</a:t>
            </a:r>
            <a:endParaRPr lang="en-US" dirty="0"/>
          </a:p>
        </p:txBody>
      </p:sp>
      <p:sp>
        <p:nvSpPr>
          <p:cNvPr id="19" name="Text Placeholder 18"/>
          <p:cNvSpPr>
            <a:spLocks noGrp="1"/>
          </p:cNvSpPr>
          <p:nvPr>
            <p:ph type="body" sz="quarter" idx="25"/>
          </p:nvPr>
        </p:nvSpPr>
        <p:spPr/>
        <p:txBody>
          <a:bodyPr/>
          <a:lstStyle/>
          <a:p>
            <a:r>
              <a:rPr lang="en-US" dirty="0" smtClean="0"/>
              <a:t>Silverlight-Style HTML Apps</a:t>
            </a:r>
            <a:endParaRPr lang="en-US" dirty="0"/>
          </a:p>
        </p:txBody>
      </p:sp>
      <p:sp>
        <p:nvSpPr>
          <p:cNvPr id="20" name="Text Placeholder 19"/>
          <p:cNvSpPr>
            <a:spLocks noGrp="1"/>
          </p:cNvSpPr>
          <p:nvPr>
            <p:ph type="body" sz="quarter" idx="26"/>
          </p:nvPr>
        </p:nvSpPr>
        <p:spPr/>
        <p:txBody>
          <a:bodyPr/>
          <a:lstStyle/>
          <a:p>
            <a:r>
              <a:rPr lang="en-US" dirty="0" smtClean="0"/>
              <a:t>Web</a:t>
            </a:r>
          </a:p>
          <a:p>
            <a:r>
              <a:rPr lang="en-US" dirty="0" smtClean="0"/>
              <a:t>Mail</a:t>
            </a:r>
          </a:p>
          <a:p>
            <a:r>
              <a:rPr lang="en-US" dirty="0" smtClean="0"/>
              <a:t>Twitter</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904" y="2139702"/>
            <a:ext cx="3197046" cy="824395"/>
          </a:xfrm>
          <a:prstGeom prst="rect">
            <a:avLst/>
          </a:prstGeom>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Important Differences</a:t>
            </a:r>
            <a:endParaRPr lang="en-US" dirty="0"/>
          </a:p>
        </p:txBody>
      </p:sp>
      <p:sp>
        <p:nvSpPr>
          <p:cNvPr id="9" name="Content Placeholder 8"/>
          <p:cNvSpPr>
            <a:spLocks noGrp="1"/>
          </p:cNvSpPr>
          <p:nvPr>
            <p:ph sz="quarter" idx="12"/>
          </p:nvPr>
        </p:nvSpPr>
        <p:spPr/>
        <p:txBody>
          <a:bodyPr/>
          <a:lstStyle/>
          <a:p>
            <a:r>
              <a:rPr lang="en-US" sz="2000" dirty="0" smtClean="0"/>
              <a:t>HTML+CSS for view</a:t>
            </a:r>
          </a:p>
          <a:p>
            <a:pPr lvl="1"/>
            <a:r>
              <a:rPr lang="en-US" sz="1400" dirty="0" smtClean="0"/>
              <a:t>Plugin-free</a:t>
            </a:r>
            <a:br>
              <a:rPr lang="en-US" sz="1400" dirty="0" smtClean="0"/>
            </a:br>
            <a:r>
              <a:rPr lang="en-US" sz="1400" dirty="0" smtClean="0"/>
              <a:t>Extensibility introduced by AngularJS</a:t>
            </a:r>
          </a:p>
          <a:p>
            <a:r>
              <a:rPr lang="en-US" sz="2000" dirty="0" smtClean="0"/>
              <a:t>Data binding introduced by AngularJS</a:t>
            </a:r>
          </a:p>
          <a:p>
            <a:pPr lvl="1"/>
            <a:r>
              <a:rPr lang="en-US" sz="1400" dirty="0" smtClean="0"/>
              <a:t>Change detection using model comparison</a:t>
            </a:r>
            <a:br>
              <a:rPr lang="en-US" sz="1400" dirty="0" smtClean="0"/>
            </a:br>
            <a:endParaRPr lang="en-US" sz="1400" dirty="0" smtClean="0"/>
          </a:p>
          <a:p>
            <a:r>
              <a:rPr lang="en-US" sz="2000" dirty="0" smtClean="0"/>
              <a:t>JavaScript</a:t>
            </a:r>
          </a:p>
          <a:p>
            <a:r>
              <a:rPr lang="en-US" sz="2000" dirty="0" smtClean="0"/>
              <a:t>Many different development environments</a:t>
            </a:r>
          </a:p>
          <a:p>
            <a:pPr lvl="1"/>
            <a:r>
              <a:rPr lang="en-US" sz="1400" dirty="0" smtClean="0"/>
              <a:t>Open Source</a:t>
            </a:r>
          </a:p>
        </p:txBody>
      </p:sp>
      <p:sp>
        <p:nvSpPr>
          <p:cNvPr id="10" name="Content Placeholder 9"/>
          <p:cNvSpPr>
            <a:spLocks noGrp="1"/>
          </p:cNvSpPr>
          <p:nvPr>
            <p:ph sz="quarter" idx="13"/>
          </p:nvPr>
        </p:nvSpPr>
        <p:spPr/>
        <p:txBody>
          <a:bodyPr/>
          <a:lstStyle/>
          <a:p>
            <a:r>
              <a:rPr lang="en-US" sz="2000" dirty="0" smtClean="0"/>
              <a:t>XAML for view</a:t>
            </a:r>
          </a:p>
          <a:p>
            <a:pPr lvl="1"/>
            <a:r>
              <a:rPr lang="en-US" sz="1400" dirty="0" smtClean="0"/>
              <a:t>Silverlight browser plugin</a:t>
            </a:r>
          </a:p>
          <a:p>
            <a:pPr lvl="1"/>
            <a:r>
              <a:rPr lang="en-US" sz="1400" dirty="0" smtClean="0"/>
              <a:t>Extensibility built in (e.g. user controls)</a:t>
            </a:r>
          </a:p>
          <a:p>
            <a:r>
              <a:rPr lang="en-US" sz="2000" dirty="0" smtClean="0"/>
              <a:t>Data binding built into XAML and .NET</a:t>
            </a:r>
          </a:p>
          <a:p>
            <a:pPr lvl="1"/>
            <a:r>
              <a:rPr lang="en-US" sz="1400" i="1" dirty="0" err="1" smtClean="0"/>
              <a:t>INotifyPropertyChanged</a:t>
            </a:r>
            <a:r>
              <a:rPr lang="en-US" sz="1400" dirty="0" smtClean="0"/>
              <a:t>, Dependency Properties</a:t>
            </a:r>
          </a:p>
          <a:p>
            <a:r>
              <a:rPr lang="en-US" sz="2000" dirty="0" smtClean="0"/>
              <a:t>CLR-based languages (e.g. C#)</a:t>
            </a:r>
          </a:p>
          <a:p>
            <a:r>
              <a:rPr lang="en-US" sz="2000" dirty="0" smtClean="0"/>
              <a:t>First-class support in Visual Studio</a:t>
            </a:r>
          </a:p>
          <a:p>
            <a:pPr lvl="1"/>
            <a:r>
              <a:rPr lang="en-US" sz="1400" dirty="0" smtClean="0"/>
              <a:t>Provided by Microsoft</a:t>
            </a:r>
            <a:endParaRPr lang="en-US" sz="1400" dirty="0"/>
          </a:p>
        </p:txBody>
      </p:sp>
      <p:sp>
        <p:nvSpPr>
          <p:cNvPr id="11" name="Text Placeholder 10"/>
          <p:cNvSpPr>
            <a:spLocks noGrp="1"/>
          </p:cNvSpPr>
          <p:nvPr>
            <p:ph type="body" sz="quarter" idx="23"/>
          </p:nvPr>
        </p:nvSpPr>
        <p:spPr/>
        <p:txBody>
          <a:bodyPr/>
          <a:lstStyle/>
          <a:p>
            <a:endParaRPr lang="en-US" dirty="0"/>
          </a:p>
        </p:txBody>
      </p:sp>
      <p:sp>
        <p:nvSpPr>
          <p:cNvPr id="12" name="Text Placeholder 11"/>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687530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fade">
                                      <p:cBhvr>
                                        <p:cTn id="25" dur="500"/>
                                        <p:tgtEl>
                                          <p:spTgt spid="9">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fade">
                                      <p:cBhvr>
                                        <p:cTn id="32" dur="500"/>
                                        <p:tgtEl>
                                          <p:spTgt spid="10">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500"/>
                                        <p:tgtEl>
                                          <p:spTgt spid="9">
                                            <p:txEl>
                                              <p:pRg st="4" end="4"/>
                                            </p:txEl>
                                          </p:spTgt>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500"/>
                                        <p:tgtEl>
                                          <p:spTgt spid="10">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fade">
                                      <p:cBhvr>
                                        <p:cTn id="49" dur="500"/>
                                        <p:tgtEl>
                                          <p:spTgt spid="9">
                                            <p:txEl>
                                              <p:pRg st="5" end="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animEffect transition="in" filter="fade">
                                      <p:cBhvr>
                                        <p:cTn id="52" dur="500"/>
                                        <p:tgtEl>
                                          <p:spTgt spid="9">
                                            <p:txEl>
                                              <p:pRg st="6" end="6"/>
                                            </p:txEl>
                                          </p:spTgt>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0">
                                            <p:txEl>
                                              <p:pRg st="6" end="6"/>
                                            </p:txEl>
                                          </p:spTgt>
                                        </p:tgtEl>
                                        <p:attrNameLst>
                                          <p:attrName>style.visibility</p:attrName>
                                        </p:attrNameLst>
                                      </p:cBhvr>
                                      <p:to>
                                        <p:strVal val="visible"/>
                                      </p:to>
                                    </p:set>
                                    <p:animEffect transition="in" filter="fade">
                                      <p:cBhvr>
                                        <p:cTn id="56" dur="500"/>
                                        <p:tgtEl>
                                          <p:spTgt spid="1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xEl>
                                              <p:pRg st="7" end="7"/>
                                            </p:txEl>
                                          </p:spTgt>
                                        </p:tgtEl>
                                        <p:attrNameLst>
                                          <p:attrName>style.visibility</p:attrName>
                                        </p:attrNameLst>
                                      </p:cBhvr>
                                      <p:to>
                                        <p:strVal val="visible"/>
                                      </p:to>
                                    </p:set>
                                    <p:animEffect transition="in" filter="fade">
                                      <p:cBhvr>
                                        <p:cTn id="59"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 name="Rectangle 89"/>
          <p:cNvSpPr/>
          <p:nvPr/>
        </p:nvSpPr>
        <p:spPr>
          <a:xfrm>
            <a:off x="818159" y="1286201"/>
            <a:ext cx="2003340" cy="2103528"/>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t>Client</a:t>
            </a:r>
            <a:endParaRPr lang="en-US" dirty="0"/>
          </a:p>
        </p:txBody>
      </p:sp>
      <p:sp>
        <p:nvSpPr>
          <p:cNvPr id="6" name="Title 5"/>
          <p:cNvSpPr>
            <a:spLocks noGrp="1"/>
          </p:cNvSpPr>
          <p:nvPr>
            <p:ph type="title"/>
          </p:nvPr>
        </p:nvSpPr>
        <p:spPr/>
        <p:txBody>
          <a:bodyPr/>
          <a:lstStyle/>
          <a:p>
            <a:r>
              <a:rPr lang="en-US" smtClean="0"/>
              <a:t>Shared Code</a:t>
            </a:r>
            <a:endParaRPr lang="en-US" dirty="0"/>
          </a:p>
        </p:txBody>
      </p:sp>
      <p:sp>
        <p:nvSpPr>
          <p:cNvPr id="7" name="Text Placeholder 6"/>
          <p:cNvSpPr>
            <a:spLocks noGrp="1"/>
          </p:cNvSpPr>
          <p:nvPr>
            <p:ph type="body" sz="quarter" idx="23"/>
          </p:nvPr>
        </p:nvSpPr>
        <p:spPr/>
        <p:txBody>
          <a:bodyPr/>
          <a:lstStyle/>
          <a:p>
            <a:r>
              <a:rPr lang="en-US" smtClean="0"/>
              <a:t>JavaScript/TypeScript Everywhere</a:t>
            </a:r>
            <a:endParaRPr lang="en-US" dirty="0"/>
          </a:p>
        </p:txBody>
      </p:sp>
      <p:sp>
        <p:nvSpPr>
          <p:cNvPr id="13" name="Text Placeholder 12"/>
          <p:cNvSpPr>
            <a:spLocks noGrp="1"/>
          </p:cNvSpPr>
          <p:nvPr>
            <p:ph type="body" sz="quarter" idx="24"/>
          </p:nvPr>
        </p:nvSpPr>
        <p:spPr/>
        <p:txBody>
          <a:bodyPr/>
          <a:lstStyle/>
          <a:p>
            <a:r>
              <a:rPr lang="en-US" dirty="0" smtClean="0"/>
              <a:t>Shared code between client and server</a:t>
            </a:r>
          </a:p>
          <a:p>
            <a:pPr lvl="1"/>
            <a:r>
              <a:rPr lang="en-US" dirty="0" smtClean="0"/>
              <a:t>Server: </a:t>
            </a:r>
            <a:r>
              <a:rPr lang="en-US" dirty="0" smtClean="0">
                <a:hlinkClick r:id="rId2"/>
              </a:rPr>
              <a:t>nodejs</a:t>
            </a:r>
            <a:endParaRPr lang="en-US" dirty="0" smtClean="0"/>
          </a:p>
          <a:p>
            <a:pPr lvl="1"/>
            <a:r>
              <a:rPr lang="en-US" dirty="0" smtClean="0"/>
              <a:t>Single source for logic </a:t>
            </a:r>
            <a:br>
              <a:rPr lang="en-US" dirty="0" smtClean="0"/>
            </a:br>
            <a:r>
              <a:rPr lang="en-US" dirty="0" smtClean="0"/>
              <a:t>and data model</a:t>
            </a:r>
          </a:p>
          <a:p>
            <a:r>
              <a:rPr lang="en-US" dirty="0" smtClean="0"/>
              <a:t>Mix with other server-side platforms possible</a:t>
            </a:r>
          </a:p>
          <a:p>
            <a:pPr lvl="1"/>
            <a:r>
              <a:rPr lang="en-US" dirty="0" smtClean="0"/>
              <a:t>E.g. ASP.NET</a:t>
            </a:r>
            <a:endParaRPr lang="en-US" dirty="0"/>
          </a:p>
        </p:txBody>
      </p:sp>
      <p:sp>
        <p:nvSpPr>
          <p:cNvPr id="25" name="Text Placeholder 24"/>
          <p:cNvSpPr>
            <a:spLocks noGrp="1"/>
          </p:cNvSpPr>
          <p:nvPr>
            <p:ph type="body" sz="quarter" idx="25"/>
          </p:nvPr>
        </p:nvSpPr>
        <p:spPr/>
        <p:txBody>
          <a:bodyPr/>
          <a:lstStyle/>
          <a:p>
            <a:endParaRPr lang="de-AT"/>
          </a:p>
        </p:txBody>
      </p:sp>
      <p:sp>
        <p:nvSpPr>
          <p:cNvPr id="43" name="Rectangle 42"/>
          <p:cNvSpPr/>
          <p:nvPr/>
        </p:nvSpPr>
        <p:spPr>
          <a:xfrm>
            <a:off x="3353891" y="1286201"/>
            <a:ext cx="2003340" cy="210352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smtClean="0"/>
              <a:t>Server</a:t>
            </a:r>
            <a:endParaRPr lang="en-US" dirty="0"/>
          </a:p>
        </p:txBody>
      </p:sp>
      <p:grpSp>
        <p:nvGrpSpPr>
          <p:cNvPr id="2" name="Group 1"/>
          <p:cNvGrpSpPr>
            <a:grpSpLocks noChangeAspect="1"/>
          </p:cNvGrpSpPr>
          <p:nvPr/>
        </p:nvGrpSpPr>
        <p:grpSpPr>
          <a:xfrm>
            <a:off x="3591619" y="1617885"/>
            <a:ext cx="888303" cy="720080"/>
            <a:chOff x="3972114" y="1143222"/>
            <a:chExt cx="1717340" cy="1392117"/>
          </a:xfrm>
        </p:grpSpPr>
        <p:sp>
          <p:nvSpPr>
            <p:cNvPr id="48" name="Rectangle 47"/>
            <p:cNvSpPr/>
            <p:nvPr/>
          </p:nvSpPr>
          <p:spPr>
            <a:xfrm>
              <a:off x="3972114" y="1143222"/>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p:cNvCxnSpPr>
              <a:stCxn id="48" idx="2"/>
              <a:endCxn id="51" idx="0"/>
            </p:cNvCxnSpPr>
            <p:nvPr/>
          </p:nvCxnSpPr>
          <p:spPr>
            <a:xfrm>
              <a:off x="4188138" y="1463967"/>
              <a:ext cx="0" cy="219314"/>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3972114"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620186"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a:stCxn id="51" idx="3"/>
              <a:endCxn id="52" idx="1"/>
            </p:cNvCxnSpPr>
            <p:nvPr/>
          </p:nvCxnSpPr>
          <p:spPr>
            <a:xfrm>
              <a:off x="4404162" y="1843654"/>
              <a:ext cx="216024"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54" name="Rectangle 53"/>
            <p:cNvSpPr/>
            <p:nvPr/>
          </p:nvSpPr>
          <p:spPr>
            <a:xfrm>
              <a:off x="5257406"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2" idx="3"/>
              <a:endCxn id="54" idx="1"/>
            </p:cNvCxnSpPr>
            <p:nvPr/>
          </p:nvCxnSpPr>
          <p:spPr>
            <a:xfrm>
              <a:off x="5052234" y="1843654"/>
              <a:ext cx="205172"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4620186" y="2214594"/>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a:stCxn id="52" idx="2"/>
              <a:endCxn id="56" idx="0"/>
            </p:cNvCxnSpPr>
            <p:nvPr/>
          </p:nvCxnSpPr>
          <p:spPr>
            <a:xfrm>
              <a:off x="4836210" y="2004026"/>
              <a:ext cx="0" cy="210568"/>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grpSp>
      <p:sp>
        <p:nvSpPr>
          <p:cNvPr id="3" name="TextBox 2"/>
          <p:cNvSpPr txBox="1"/>
          <p:nvPr/>
        </p:nvSpPr>
        <p:spPr>
          <a:xfrm>
            <a:off x="4185818" y="2131900"/>
            <a:ext cx="848309" cy="246221"/>
          </a:xfrm>
          <a:prstGeom prst="rect">
            <a:avLst/>
          </a:prstGeom>
          <a:noFill/>
        </p:spPr>
        <p:txBody>
          <a:bodyPr wrap="none" rtlCol="0">
            <a:spAutoFit/>
          </a:bodyPr>
          <a:lstStyle/>
          <a:p>
            <a:r>
              <a:rPr lang="en-US" sz="1000" dirty="0" smtClean="0"/>
              <a:t>Data Model</a:t>
            </a:r>
            <a:endParaRPr lang="en-US" sz="1000" dirty="0"/>
          </a:p>
        </p:txBody>
      </p:sp>
      <p:grpSp>
        <p:nvGrpSpPr>
          <p:cNvPr id="4" name="Group 3"/>
          <p:cNvGrpSpPr/>
          <p:nvPr/>
        </p:nvGrpSpPr>
        <p:grpSpPr>
          <a:xfrm>
            <a:off x="3591619" y="2642161"/>
            <a:ext cx="1369783" cy="320745"/>
            <a:chOff x="4067944" y="2140348"/>
            <a:chExt cx="1369783" cy="320745"/>
          </a:xfrm>
        </p:grpSpPr>
        <p:sp>
          <p:nvSpPr>
            <p:cNvPr id="58" name="Rectangle 57"/>
            <p:cNvSpPr/>
            <p:nvPr/>
          </p:nvSpPr>
          <p:spPr>
            <a:xfrm>
              <a:off x="4067944" y="2140348"/>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4536812" y="2140348"/>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5005679" y="2140348"/>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TextBox 61"/>
          <p:cNvSpPr txBox="1"/>
          <p:nvPr/>
        </p:nvSpPr>
        <p:spPr>
          <a:xfrm>
            <a:off x="4183978" y="2957142"/>
            <a:ext cx="486030" cy="246221"/>
          </a:xfrm>
          <a:prstGeom prst="rect">
            <a:avLst/>
          </a:prstGeom>
          <a:noFill/>
        </p:spPr>
        <p:txBody>
          <a:bodyPr wrap="none" rtlCol="0">
            <a:spAutoFit/>
          </a:bodyPr>
          <a:lstStyle/>
          <a:p>
            <a:r>
              <a:rPr lang="en-US" sz="1000" dirty="0" smtClean="0"/>
              <a:t>Logic</a:t>
            </a:r>
            <a:endParaRPr lang="en-US" sz="1000" dirty="0"/>
          </a:p>
        </p:txBody>
      </p:sp>
      <p:grpSp>
        <p:nvGrpSpPr>
          <p:cNvPr id="5" name="Group 4"/>
          <p:cNvGrpSpPr/>
          <p:nvPr/>
        </p:nvGrpSpPr>
        <p:grpSpPr>
          <a:xfrm>
            <a:off x="1036832" y="1612121"/>
            <a:ext cx="558698" cy="720080"/>
            <a:chOff x="251520" y="1006853"/>
            <a:chExt cx="558698" cy="720080"/>
          </a:xfrm>
        </p:grpSpPr>
        <p:sp>
          <p:nvSpPr>
            <p:cNvPr id="64" name="Rectangle 63"/>
            <p:cNvSpPr/>
            <p:nvPr/>
          </p:nvSpPr>
          <p:spPr>
            <a:xfrm>
              <a:off x="251520" y="1006853"/>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Connector 64"/>
            <p:cNvCxnSpPr>
              <a:stCxn id="64" idx="2"/>
              <a:endCxn id="68" idx="0"/>
            </p:cNvCxnSpPr>
            <p:nvPr/>
          </p:nvCxnSpPr>
          <p:spPr>
            <a:xfrm>
              <a:off x="363260" y="1172760"/>
              <a:ext cx="0" cy="113441"/>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68" name="Rectangle 67"/>
            <p:cNvSpPr/>
            <p:nvPr/>
          </p:nvSpPr>
          <p:spPr>
            <a:xfrm>
              <a:off x="251520" y="1286201"/>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586739" y="1286201"/>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a:stCxn id="68" idx="3"/>
              <a:endCxn id="69" idx="1"/>
            </p:cNvCxnSpPr>
            <p:nvPr/>
          </p:nvCxnSpPr>
          <p:spPr>
            <a:xfrm>
              <a:off x="474999" y="1369155"/>
              <a:ext cx="11174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586739" y="1561026"/>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69" idx="2"/>
              <a:endCxn id="77" idx="0"/>
            </p:cNvCxnSpPr>
            <p:nvPr/>
          </p:nvCxnSpPr>
          <p:spPr>
            <a:xfrm>
              <a:off x="698478" y="1452108"/>
              <a:ext cx="0" cy="108917"/>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grpSp>
      <p:grpSp>
        <p:nvGrpSpPr>
          <p:cNvPr id="19" name="Group 18"/>
          <p:cNvGrpSpPr/>
          <p:nvPr/>
        </p:nvGrpSpPr>
        <p:grpSpPr>
          <a:xfrm>
            <a:off x="1036832" y="2636397"/>
            <a:ext cx="900916" cy="320745"/>
            <a:chOff x="1036832" y="2636397"/>
            <a:chExt cx="900916" cy="320745"/>
          </a:xfrm>
        </p:grpSpPr>
        <p:sp>
          <p:nvSpPr>
            <p:cNvPr id="82" name="Rectangle 81"/>
            <p:cNvSpPr/>
            <p:nvPr/>
          </p:nvSpPr>
          <p:spPr>
            <a:xfrm>
              <a:off x="1036832" y="2636397"/>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1505700" y="2636397"/>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8" name="TextBox 87"/>
          <p:cNvSpPr txBox="1"/>
          <p:nvPr/>
        </p:nvSpPr>
        <p:spPr>
          <a:xfrm>
            <a:off x="1649605" y="2126136"/>
            <a:ext cx="848309" cy="246221"/>
          </a:xfrm>
          <a:prstGeom prst="rect">
            <a:avLst/>
          </a:prstGeom>
          <a:noFill/>
        </p:spPr>
        <p:txBody>
          <a:bodyPr wrap="none" rtlCol="0">
            <a:spAutoFit/>
          </a:bodyPr>
          <a:lstStyle/>
          <a:p>
            <a:r>
              <a:rPr lang="en-US" sz="1000" dirty="0" smtClean="0"/>
              <a:t>Data Model</a:t>
            </a:r>
            <a:endParaRPr lang="en-US" sz="1000" dirty="0"/>
          </a:p>
        </p:txBody>
      </p:sp>
      <p:sp>
        <p:nvSpPr>
          <p:cNvPr id="89" name="TextBox 88"/>
          <p:cNvSpPr txBox="1"/>
          <p:nvPr/>
        </p:nvSpPr>
        <p:spPr>
          <a:xfrm>
            <a:off x="1649605" y="2951377"/>
            <a:ext cx="486030" cy="246221"/>
          </a:xfrm>
          <a:prstGeom prst="rect">
            <a:avLst/>
          </a:prstGeom>
          <a:noFill/>
        </p:spPr>
        <p:txBody>
          <a:bodyPr wrap="none" rtlCol="0">
            <a:spAutoFit/>
          </a:bodyPr>
          <a:lstStyle/>
          <a:p>
            <a:r>
              <a:rPr lang="en-US" sz="1000" dirty="0" smtClean="0"/>
              <a:t>Logic</a:t>
            </a:r>
            <a:endParaRPr lang="en-US" sz="1000" dirty="0"/>
          </a:p>
        </p:txBody>
      </p:sp>
      <p:grpSp>
        <p:nvGrpSpPr>
          <p:cNvPr id="92" name="Group 91"/>
          <p:cNvGrpSpPr/>
          <p:nvPr/>
        </p:nvGrpSpPr>
        <p:grpSpPr>
          <a:xfrm>
            <a:off x="3591375" y="1612753"/>
            <a:ext cx="558698" cy="720080"/>
            <a:chOff x="251520" y="1006853"/>
            <a:chExt cx="558698" cy="720080"/>
          </a:xfrm>
        </p:grpSpPr>
        <p:sp>
          <p:nvSpPr>
            <p:cNvPr id="93" name="Rectangle 92"/>
            <p:cNvSpPr/>
            <p:nvPr/>
          </p:nvSpPr>
          <p:spPr>
            <a:xfrm>
              <a:off x="251520" y="1006853"/>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2"/>
              <a:endCxn id="97" idx="0"/>
            </p:cNvCxnSpPr>
            <p:nvPr/>
          </p:nvCxnSpPr>
          <p:spPr>
            <a:xfrm>
              <a:off x="363260" y="1172760"/>
              <a:ext cx="0" cy="113441"/>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97" name="Rectangle 96"/>
            <p:cNvSpPr/>
            <p:nvPr/>
          </p:nvSpPr>
          <p:spPr>
            <a:xfrm>
              <a:off x="251520" y="1286201"/>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586739" y="1286201"/>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p:cNvCxnSpPr>
              <a:stCxn id="97" idx="3"/>
              <a:endCxn id="98" idx="1"/>
            </p:cNvCxnSpPr>
            <p:nvPr/>
          </p:nvCxnSpPr>
          <p:spPr>
            <a:xfrm>
              <a:off x="474999" y="1369155"/>
              <a:ext cx="11174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00" name="Rectangle 99"/>
            <p:cNvSpPr/>
            <p:nvPr/>
          </p:nvSpPr>
          <p:spPr>
            <a:xfrm>
              <a:off x="586739" y="1561026"/>
              <a:ext cx="223479" cy="165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a:stCxn id="98" idx="2"/>
              <a:endCxn id="100" idx="0"/>
            </p:cNvCxnSpPr>
            <p:nvPr/>
          </p:nvCxnSpPr>
          <p:spPr>
            <a:xfrm>
              <a:off x="698478" y="1452108"/>
              <a:ext cx="0" cy="108917"/>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grpSp>
      <p:grpSp>
        <p:nvGrpSpPr>
          <p:cNvPr id="102" name="Group 101"/>
          <p:cNvGrpSpPr/>
          <p:nvPr/>
        </p:nvGrpSpPr>
        <p:grpSpPr>
          <a:xfrm>
            <a:off x="3591375" y="2640205"/>
            <a:ext cx="900916" cy="320745"/>
            <a:chOff x="1036832" y="2636397"/>
            <a:chExt cx="900916" cy="320745"/>
          </a:xfrm>
        </p:grpSpPr>
        <p:sp>
          <p:nvSpPr>
            <p:cNvPr id="103" name="Rectangle 102"/>
            <p:cNvSpPr/>
            <p:nvPr/>
          </p:nvSpPr>
          <p:spPr>
            <a:xfrm>
              <a:off x="1036832" y="2636397"/>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1505700" y="2636397"/>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35003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3.88889E-6 -4.44444E-6 L -0.27968 0.00124 " pathEditMode="relative" rAng="0" ptsTypes="AA">
                                      <p:cBhvr>
                                        <p:cTn id="20" dur="1500" fill="hold"/>
                                        <p:tgtEl>
                                          <p:spTgt spid="102"/>
                                        </p:tgtEl>
                                        <p:attrNameLst>
                                          <p:attrName>ppt_x</p:attrName>
                                          <p:attrName>ppt_y</p:attrName>
                                        </p:attrNameLst>
                                      </p:cBhvr>
                                      <p:rCtr x="-13993" y="62"/>
                                    </p:animMotion>
                                  </p:childTnLst>
                                  <p:subTnLst>
                                    <p:set>
                                      <p:cBhvr override="childStyle">
                                        <p:cTn dur="1" fill="hold" display="0" masterRel="sameClick" afterEffect="1">
                                          <p:stCondLst>
                                            <p:cond evt="end" delay="0">
                                              <p:tn val="19"/>
                                            </p:cond>
                                          </p:stCondLst>
                                        </p:cTn>
                                        <p:tgtEl>
                                          <p:spTgt spid="102"/>
                                        </p:tgtEl>
                                        <p:attrNameLst>
                                          <p:attrName>style.visibility</p:attrName>
                                        </p:attrNameLst>
                                      </p:cBhvr>
                                      <p:to>
                                        <p:strVal val="hidden"/>
                                      </p:to>
                                    </p:set>
                                  </p:sub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 presetClass="exit" presetSubtype="0" fill="hold" nodeType="withEffect">
                                  <p:stCondLst>
                                    <p:cond delay="0"/>
                                  </p:stCondLst>
                                  <p:childTnLst>
                                    <p:set>
                                      <p:cBhvr>
                                        <p:cTn id="28" dur="1" fill="hold">
                                          <p:stCondLst>
                                            <p:cond delay="0"/>
                                          </p:stCondLst>
                                        </p:cTn>
                                        <p:tgtEl>
                                          <p:spTgt spid="10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par>
                          <p:cTn id="33" fill="hold">
                            <p:stCondLst>
                              <p:cond delay="0"/>
                            </p:stCondLst>
                            <p:childTnLst>
                              <p:par>
                                <p:cTn id="34" presetID="42" presetClass="path" presetSubtype="0" accel="50000" decel="50000" fill="hold" nodeType="afterEffect">
                                  <p:stCondLst>
                                    <p:cond delay="0"/>
                                  </p:stCondLst>
                                  <p:childTnLst>
                                    <p:animMotion origin="layout" path="M -3.88889E-6 -1.97531E-6 L -0.2776 -0.00092 " pathEditMode="relative" rAng="0" ptsTypes="AA">
                                      <p:cBhvr>
                                        <p:cTn id="35" dur="1500" fill="hold"/>
                                        <p:tgtEl>
                                          <p:spTgt spid="92"/>
                                        </p:tgtEl>
                                        <p:attrNameLst>
                                          <p:attrName>ppt_x</p:attrName>
                                          <p:attrName>ppt_y</p:attrName>
                                        </p:attrNameLst>
                                      </p:cBhvr>
                                      <p:rCtr x="-13889" y="-62"/>
                                    </p:animMotion>
                                  </p:childTnLst>
                                </p:cTn>
                              </p:par>
                            </p:childTnLst>
                          </p:cTn>
                        </p:par>
                        <p:par>
                          <p:cTn id="36" fill="hold">
                            <p:stCondLst>
                              <p:cond delay="1500"/>
                            </p:stCondLst>
                            <p:childTnLst>
                              <p:par>
                                <p:cTn id="37" presetID="1"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0"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500"/>
                                        <p:tgtEl>
                                          <p:spTgt spid="88"/>
                                        </p:tgtEl>
                                      </p:cBhvr>
                                    </p:animEffect>
                                  </p:childTnLst>
                                </p:cTn>
                              </p:par>
                              <p:par>
                                <p:cTn id="42" presetID="1" presetClass="exit" presetSubtype="0" fill="hold" nodeType="withEffect">
                                  <p:stCondLst>
                                    <p:cond delay="0"/>
                                  </p:stCondLst>
                                  <p:childTnLst>
                                    <p:set>
                                      <p:cBhvr>
                                        <p:cTn id="43" dur="1" fill="hold">
                                          <p:stCondLst>
                                            <p:cond delay="0"/>
                                          </p:stCondLst>
                                        </p:cTn>
                                        <p:tgtEl>
                                          <p:spTgt spid="9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3" end="3"/>
                                            </p:txEl>
                                          </p:spTgt>
                                        </p:tgtEl>
                                        <p:attrNameLst>
                                          <p:attrName>style.visibility</p:attrName>
                                        </p:attrNameLst>
                                      </p:cBhvr>
                                      <p:to>
                                        <p:strVal val="visible"/>
                                      </p:to>
                                    </p:set>
                                    <p:animEffect transition="in" filter="fade">
                                      <p:cBhvr>
                                        <p:cTn id="48" dur="500"/>
                                        <p:tgtEl>
                                          <p:spTgt spid="13">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animEffect transition="in" filter="fade">
                                      <p:cBhvr>
                                        <p:cTn id="5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SPA</a:t>
            </a:r>
            <a:endParaRPr lang="en-GB" dirty="0"/>
          </a:p>
        </p:txBody>
      </p:sp>
      <p:sp>
        <p:nvSpPr>
          <p:cNvPr id="7" name="Content Placeholder 6"/>
          <p:cNvSpPr>
            <a:spLocks noGrp="1"/>
          </p:cNvSpPr>
          <p:nvPr>
            <p:ph sz="quarter" idx="22"/>
          </p:nvPr>
        </p:nvSpPr>
        <p:spPr/>
        <p:txBody>
          <a:bodyPr/>
          <a:lstStyle/>
          <a:p>
            <a:r>
              <a:rPr lang="en-GB" noProof="1" smtClean="0"/>
              <a:t>angular.module('helloWorldApp', [])</a:t>
            </a:r>
          </a:p>
          <a:p>
            <a:r>
              <a:rPr lang="en-GB" noProof="1" smtClean="0"/>
              <a:t>  </a:t>
            </a:r>
            <a:r>
              <a:rPr lang="en-GB" noProof="1" smtClean="0">
                <a:solidFill>
                  <a:srgbClr val="00B050"/>
                </a:solidFill>
              </a:rPr>
              <a:t>.config</a:t>
            </a:r>
            <a:r>
              <a:rPr lang="en-GB" noProof="1" smtClean="0"/>
              <a:t>(function (</a:t>
            </a:r>
            <a:r>
              <a:rPr lang="en-GB" noProof="1" smtClean="0">
                <a:solidFill>
                  <a:srgbClr val="00B050"/>
                </a:solidFill>
              </a:rPr>
              <a:t>$routeProvider</a:t>
            </a:r>
            <a:r>
              <a:rPr lang="en-GB" noProof="1" smtClean="0"/>
              <a:t>) {</a:t>
            </a:r>
          </a:p>
          <a:p>
            <a:r>
              <a:rPr lang="en-GB" noProof="1" smtClean="0"/>
              <a:t>    $routeProvider</a:t>
            </a:r>
          </a:p>
          <a:p>
            <a:r>
              <a:rPr lang="en-GB" noProof="1" smtClean="0"/>
              <a:t>      </a:t>
            </a:r>
            <a:r>
              <a:rPr lang="en-GB" noProof="1" smtClean="0">
                <a:solidFill>
                  <a:srgbClr val="00B050"/>
                </a:solidFill>
              </a:rPr>
              <a:t>.when</a:t>
            </a:r>
            <a:r>
              <a:rPr lang="en-GB" noProof="1" smtClean="0"/>
              <a:t>('/', {</a:t>
            </a:r>
          </a:p>
          <a:p>
            <a:r>
              <a:rPr lang="en-GB" noProof="1" smtClean="0"/>
              <a:t>        </a:t>
            </a:r>
            <a:r>
              <a:rPr lang="en-GB" noProof="1" smtClean="0">
                <a:solidFill>
                  <a:srgbClr val="00B050"/>
                </a:solidFill>
              </a:rPr>
              <a:t>templateUrl</a:t>
            </a:r>
            <a:r>
              <a:rPr lang="en-GB" noProof="1" smtClean="0"/>
              <a:t>: 'views/main.html',</a:t>
            </a:r>
          </a:p>
          <a:p>
            <a:r>
              <a:rPr lang="en-GB" noProof="1" smtClean="0"/>
              <a:t>        </a:t>
            </a:r>
            <a:r>
              <a:rPr lang="en-GB" noProof="1" smtClean="0">
                <a:solidFill>
                  <a:srgbClr val="00B050"/>
                </a:solidFill>
              </a:rPr>
              <a:t>controller</a:t>
            </a:r>
            <a:r>
              <a:rPr lang="en-GB" noProof="1" smtClean="0"/>
              <a:t>: 'MainCtrl'</a:t>
            </a:r>
          </a:p>
          <a:p>
            <a:r>
              <a:rPr lang="en-GB" noProof="1" smtClean="0"/>
              <a:t>      })</a:t>
            </a:r>
          </a:p>
          <a:p>
            <a:r>
              <a:rPr lang="en-GB" noProof="1" smtClean="0"/>
              <a:t>      .when('/about', {</a:t>
            </a:r>
          </a:p>
          <a:p>
            <a:r>
              <a:rPr lang="en-GB" noProof="1" smtClean="0"/>
              <a:t>        templateUrl: 'views/about.html',</a:t>
            </a:r>
          </a:p>
          <a:p>
            <a:r>
              <a:rPr lang="en-GB" noProof="1" smtClean="0"/>
              <a:t>        controller: 'AboutCtrl'</a:t>
            </a:r>
          </a:p>
          <a:p>
            <a:r>
              <a:rPr lang="en-GB" noProof="1" smtClean="0"/>
              <a:t>      })</a:t>
            </a:r>
          </a:p>
          <a:p>
            <a:r>
              <a:rPr lang="en-GB" noProof="1" smtClean="0"/>
              <a:t>      .</a:t>
            </a:r>
            <a:r>
              <a:rPr lang="en-GB" noProof="1" smtClean="0">
                <a:solidFill>
                  <a:srgbClr val="00B050"/>
                </a:solidFill>
              </a:rPr>
              <a:t>otherwise</a:t>
            </a:r>
            <a:r>
              <a:rPr lang="en-GB" noProof="1" smtClean="0"/>
              <a:t>({</a:t>
            </a:r>
          </a:p>
          <a:p>
            <a:r>
              <a:rPr lang="en-GB" noProof="1" smtClean="0"/>
              <a:t>        redirectTo: '/'</a:t>
            </a:r>
          </a:p>
          <a:p>
            <a:r>
              <a:rPr lang="en-GB" noProof="1" smtClean="0"/>
              <a:t>      });</a:t>
            </a:r>
          </a:p>
          <a:p>
            <a:r>
              <a:rPr lang="en-GB" noProof="1" smtClean="0"/>
              <a:t>  });</a:t>
            </a:r>
            <a:endParaRPr lang="en-GB" noProof="1"/>
          </a:p>
        </p:txBody>
      </p:sp>
      <p:sp>
        <p:nvSpPr>
          <p:cNvPr id="8" name="Text Placeholder 7"/>
          <p:cNvSpPr>
            <a:spLocks noGrp="1"/>
          </p:cNvSpPr>
          <p:nvPr>
            <p:ph type="body" sz="quarter" idx="23"/>
          </p:nvPr>
        </p:nvSpPr>
        <p:spPr/>
        <p:txBody>
          <a:bodyPr/>
          <a:lstStyle/>
          <a:p>
            <a:r>
              <a:rPr lang="en-GB" dirty="0" smtClean="0"/>
              <a:t>Single Page Apps</a:t>
            </a:r>
            <a:endParaRPr lang="en-GB" dirty="0"/>
          </a:p>
        </p:txBody>
      </p:sp>
      <p:sp>
        <p:nvSpPr>
          <p:cNvPr id="9" name="Text Placeholder 8"/>
          <p:cNvSpPr>
            <a:spLocks noGrp="1"/>
          </p:cNvSpPr>
          <p:nvPr>
            <p:ph type="body" sz="quarter" idx="24"/>
          </p:nvPr>
        </p:nvSpPr>
        <p:spPr/>
        <p:txBody>
          <a:bodyPr/>
          <a:lstStyle/>
          <a:p>
            <a:r>
              <a:rPr lang="en-GB" sz="1600" dirty="0" smtClean="0"/>
              <a:t>Define routes with </a:t>
            </a:r>
            <a:r>
              <a:rPr lang="en-GB" sz="1600" i="1" dirty="0" smtClean="0">
                <a:hlinkClick r:id="rId2"/>
              </a:rPr>
              <a:t>$</a:t>
            </a:r>
            <a:r>
              <a:rPr lang="en-GB" sz="1600" i="1" dirty="0" err="1" smtClean="0">
                <a:hlinkClick r:id="rId2"/>
              </a:rPr>
              <a:t>routeProvider</a:t>
            </a:r>
            <a:r>
              <a:rPr lang="en-GB" sz="1600" i="1" dirty="0" smtClean="0"/>
              <a:t> </a:t>
            </a:r>
            <a:r>
              <a:rPr lang="en-GB" sz="1600" dirty="0" smtClean="0"/>
              <a:t>service</a:t>
            </a:r>
          </a:p>
          <a:p>
            <a:pPr lvl="1"/>
            <a:r>
              <a:rPr lang="en-GB" sz="1200" dirty="0" smtClean="0"/>
              <a:t>Placeholder with „:“ (e.g. </a:t>
            </a:r>
            <a:r>
              <a:rPr lang="en-GB" sz="1200" i="1" dirty="0" smtClean="0"/>
              <a:t>/admin/users/:</a:t>
            </a:r>
            <a:r>
              <a:rPr lang="en-GB" sz="1200" i="1" dirty="0" err="1" smtClean="0"/>
              <a:t>userid</a:t>
            </a:r>
            <a:r>
              <a:rPr lang="en-GB" sz="1200" dirty="0" smtClean="0"/>
              <a:t>)</a:t>
            </a:r>
          </a:p>
          <a:p>
            <a:pPr lvl="1"/>
            <a:r>
              <a:rPr lang="en-GB" sz="1200" dirty="0" smtClean="0"/>
              <a:t>Access route </a:t>
            </a:r>
            <a:r>
              <a:rPr lang="en-GB" sz="1200" dirty="0" err="1" smtClean="0"/>
              <a:t>paramter</a:t>
            </a:r>
            <a:r>
              <a:rPr lang="en-GB" sz="1200" dirty="0" smtClean="0"/>
              <a:t> values with </a:t>
            </a:r>
            <a:r>
              <a:rPr lang="en-GB" sz="1200" i="1" dirty="0" smtClean="0">
                <a:hlinkClick r:id="rId3"/>
              </a:rPr>
              <a:t>$</a:t>
            </a:r>
            <a:r>
              <a:rPr lang="en-GB" sz="1200" i="1" dirty="0" err="1" smtClean="0">
                <a:hlinkClick r:id="rId3"/>
              </a:rPr>
              <a:t>routeParams</a:t>
            </a:r>
            <a:r>
              <a:rPr lang="en-GB" sz="1200" i="1" dirty="0" smtClean="0">
                <a:hlinkClick r:id="rId3"/>
              </a:rPr>
              <a:t> </a:t>
            </a:r>
            <a:r>
              <a:rPr lang="en-GB" sz="1200" dirty="0" smtClean="0"/>
              <a:t>service</a:t>
            </a:r>
          </a:p>
          <a:p>
            <a:r>
              <a:rPr lang="en-GB" sz="1600" dirty="0" smtClean="0"/>
              <a:t>Define where view should be included in index.html using </a:t>
            </a:r>
            <a:r>
              <a:rPr lang="en-GB" sz="1600" i="1" dirty="0" err="1" smtClean="0">
                <a:hlinkClick r:id="rId4"/>
              </a:rPr>
              <a:t>ng</a:t>
            </a:r>
            <a:r>
              <a:rPr lang="en-GB" sz="1600" i="1" dirty="0" smtClean="0">
                <a:hlinkClick r:id="rId4"/>
              </a:rPr>
              <a:t>-view</a:t>
            </a:r>
            <a:endParaRPr lang="en-GB" sz="1600" i="1" dirty="0" smtClean="0"/>
          </a:p>
          <a:p>
            <a:r>
              <a:rPr lang="en-GB" sz="1600" dirty="0" smtClean="0"/>
              <a:t>URL Modes</a:t>
            </a:r>
          </a:p>
          <a:p>
            <a:pPr lvl="1"/>
            <a:r>
              <a:rPr lang="en-GB" sz="1200" dirty="0" err="1" smtClean="0"/>
              <a:t>Hashbang</a:t>
            </a:r>
            <a:r>
              <a:rPr lang="en-GB" sz="1200" dirty="0" smtClean="0"/>
              <a:t> and HTML5 mode</a:t>
            </a:r>
          </a:p>
          <a:p>
            <a:pPr lvl="1"/>
            <a:r>
              <a:rPr lang="en-GB" sz="1200" dirty="0" smtClean="0"/>
              <a:t>See </a:t>
            </a:r>
            <a:r>
              <a:rPr lang="en-GB" sz="1200" i="1" dirty="0" smtClean="0">
                <a:hlinkClick r:id="rId5"/>
              </a:rPr>
              <a:t>$location</a:t>
            </a:r>
            <a:r>
              <a:rPr lang="en-GB" sz="1200" i="1" dirty="0" smtClean="0"/>
              <a:t> </a:t>
            </a:r>
            <a:r>
              <a:rPr lang="en-GB" sz="1200" dirty="0" smtClean="0"/>
              <a:t>service docs for details</a:t>
            </a:r>
            <a:endParaRPr lang="en-GB" sz="1200" dirty="0"/>
          </a:p>
        </p:txBody>
      </p:sp>
      <p:sp>
        <p:nvSpPr>
          <p:cNvPr id="10" name="Text Placeholder 9"/>
          <p:cNvSpPr>
            <a:spLocks noGrp="1"/>
          </p:cNvSpPr>
          <p:nvPr>
            <p:ph type="body" sz="quarter" idx="25"/>
          </p:nvPr>
        </p:nvSpPr>
        <p:spPr/>
        <p:txBody>
          <a:bodyPr/>
          <a:lstStyle/>
          <a:p>
            <a:endParaRPr lang="en-GB" dirty="0"/>
          </a:p>
        </p:txBody>
      </p:sp>
      <p:sp>
        <p:nvSpPr>
          <p:cNvPr id="11" name="Content Placeholder 6"/>
          <p:cNvSpPr txBox="1">
            <a:spLocks/>
          </p:cNvSpPr>
          <p:nvPr/>
        </p:nvSpPr>
        <p:spPr>
          <a:xfrm>
            <a:off x="392062" y="2946396"/>
            <a:ext cx="4248472" cy="976649"/>
          </a:xfrm>
          <a:prstGeom prst="rect">
            <a:avLst/>
          </a:prstGeom>
          <a:ln/>
        </p:spPr>
        <p:style>
          <a:lnRef idx="1">
            <a:schemeClr val="accent2"/>
          </a:lnRef>
          <a:fillRef idx="2">
            <a:schemeClr val="accent2"/>
          </a:fillRef>
          <a:effectRef idx="1">
            <a:schemeClr val="accent2"/>
          </a:effectRef>
          <a:fontRef idx="minor">
            <a:schemeClr val="dk1"/>
          </a:fontRef>
        </p:style>
        <p:txBody>
          <a:bodyPr lIns="90000" tIns="90000" rIns="90000" bIns="90000" anchor="ctr"/>
          <a:lstStyle>
            <a:lvl1pPr marL="0" indent="0" algn="l" defTabSz="914400" rtl="0" eaLnBrk="1" latinLnBrk="0" hangingPunct="1">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kern="1200">
                <a:solidFill>
                  <a:schemeClr val="tx1"/>
                </a:solidFill>
                <a:latin typeface="Consolas" panose="020B0609020204030204" pitchFamily="49" charset="0"/>
                <a:ea typeface="+mn-ea"/>
                <a:cs typeface="Consolas" panose="020B0609020204030204" pitchFamily="49" charset="0"/>
              </a:defRPr>
            </a:lvl1pPr>
            <a:lvl2pPr marL="361950"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2pPr>
            <a:lvl3pPr marL="534988" indent="-173038"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3pPr>
            <a:lvl4pPr marL="715963"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4pPr>
            <a:lvl5pPr marL="898525" indent="-182563"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noProof="1" smtClean="0"/>
              <a:t>angular.module('helloWorldApp')</a:t>
            </a:r>
          </a:p>
          <a:p>
            <a:r>
              <a:rPr lang="en-GB" noProof="1" smtClean="0"/>
              <a:t>  .controller('MainCtrl', function ($scope) {</a:t>
            </a:r>
          </a:p>
          <a:p>
            <a:r>
              <a:rPr lang="en-GB" noProof="1" smtClean="0"/>
              <a:t>		…</a:t>
            </a:r>
          </a:p>
          <a:p>
            <a:r>
              <a:rPr lang="en-GB" noProof="1" smtClean="0"/>
              <a:t>  });</a:t>
            </a:r>
            <a:endParaRPr lang="en-GB" noProof="1"/>
          </a:p>
        </p:txBody>
      </p:sp>
      <p:sp>
        <p:nvSpPr>
          <p:cNvPr id="12" name="Content Placeholder 6"/>
          <p:cNvSpPr txBox="1">
            <a:spLocks/>
          </p:cNvSpPr>
          <p:nvPr/>
        </p:nvSpPr>
        <p:spPr>
          <a:xfrm>
            <a:off x="2871574" y="4046690"/>
            <a:ext cx="2300782" cy="994258"/>
          </a:xfrm>
          <a:prstGeom prst="rect">
            <a:avLst/>
          </a:prstGeom>
          <a:ln/>
        </p:spPr>
        <p:style>
          <a:lnRef idx="1">
            <a:schemeClr val="accent5"/>
          </a:lnRef>
          <a:fillRef idx="2">
            <a:schemeClr val="accent5"/>
          </a:fillRef>
          <a:effectRef idx="1">
            <a:schemeClr val="accent5"/>
          </a:effectRef>
          <a:fontRef idx="minor">
            <a:schemeClr val="dk1"/>
          </a:fontRef>
        </p:style>
        <p:txBody>
          <a:bodyPr lIns="90000" tIns="90000" rIns="90000" bIns="90000" anchor="ctr"/>
          <a:lstStyle>
            <a:lvl1pPr marL="0" indent="0" algn="l" defTabSz="914400" rtl="0" eaLnBrk="1" latinLnBrk="0" hangingPunct="1">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kern="1200">
                <a:solidFill>
                  <a:schemeClr val="tx1"/>
                </a:solidFill>
                <a:latin typeface="Consolas" panose="020B0609020204030204" pitchFamily="49" charset="0"/>
                <a:ea typeface="+mn-ea"/>
                <a:cs typeface="Consolas" panose="020B0609020204030204" pitchFamily="49" charset="0"/>
              </a:defRPr>
            </a:lvl1pPr>
            <a:lvl2pPr marL="361950"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2pPr>
            <a:lvl3pPr marL="534988" indent="-173038"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3pPr>
            <a:lvl4pPr marL="715963"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4pPr>
            <a:lvl5pPr marL="898525" indent="-182563"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noProof="1" smtClean="0"/>
              <a:t>&lt;div class="hero-unit"&gt;</a:t>
            </a:r>
          </a:p>
          <a:p>
            <a:r>
              <a:rPr lang="en-GB" noProof="1" smtClean="0"/>
              <a:t>  &lt;h1&gt;'Allo, 'Allo!&lt;/h1&gt;</a:t>
            </a:r>
          </a:p>
          <a:p>
            <a:r>
              <a:rPr lang="en-GB" noProof="1" smtClean="0"/>
              <a:t>  …</a:t>
            </a:r>
          </a:p>
          <a:p>
            <a:r>
              <a:rPr lang="en-GB" noProof="1" smtClean="0"/>
              <a:t>&lt;/div&gt;</a:t>
            </a:r>
            <a:endParaRPr lang="en-GB" noProof="1"/>
          </a:p>
        </p:txBody>
      </p:sp>
      <p:grpSp>
        <p:nvGrpSpPr>
          <p:cNvPr id="58" name="Group 57"/>
          <p:cNvGrpSpPr/>
          <p:nvPr/>
        </p:nvGrpSpPr>
        <p:grpSpPr>
          <a:xfrm>
            <a:off x="3779912" y="987574"/>
            <a:ext cx="1656184" cy="3556245"/>
            <a:chOff x="3779912" y="987574"/>
            <a:chExt cx="1656184" cy="3556245"/>
          </a:xfrm>
        </p:grpSpPr>
        <p:cxnSp>
          <p:nvCxnSpPr>
            <p:cNvPr id="15" name="Straight Connector 14"/>
            <p:cNvCxnSpPr/>
            <p:nvPr/>
          </p:nvCxnSpPr>
          <p:spPr>
            <a:xfrm flipV="1">
              <a:off x="5436096" y="987578"/>
              <a:ext cx="0" cy="355624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2" idx="3"/>
            </p:cNvCxnSpPr>
            <p:nvPr/>
          </p:nvCxnSpPr>
          <p:spPr>
            <a:xfrm flipH="1">
              <a:off x="5172356" y="4543819"/>
              <a:ext cx="263740" cy="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79912" y="987574"/>
              <a:ext cx="165618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984350" y="1203598"/>
            <a:ext cx="2163714" cy="2231123"/>
            <a:chOff x="2984350" y="1203598"/>
            <a:chExt cx="2163714" cy="2231123"/>
          </a:xfrm>
        </p:grpSpPr>
        <p:cxnSp>
          <p:nvCxnSpPr>
            <p:cNvPr id="14" name="Straight Connector 13"/>
            <p:cNvCxnSpPr/>
            <p:nvPr/>
          </p:nvCxnSpPr>
          <p:spPr>
            <a:xfrm>
              <a:off x="2984350" y="1203598"/>
              <a:ext cx="216371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148064" y="1203600"/>
              <a:ext cx="0" cy="222820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1" idx="3"/>
            </p:cNvCxnSpPr>
            <p:nvPr/>
          </p:nvCxnSpPr>
          <p:spPr>
            <a:xfrm flipH="1">
              <a:off x="4640534" y="3431801"/>
              <a:ext cx="507530" cy="2920"/>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4" name="Content Placeholder 6"/>
          <p:cNvSpPr txBox="1">
            <a:spLocks/>
          </p:cNvSpPr>
          <p:nvPr/>
        </p:nvSpPr>
        <p:spPr>
          <a:xfrm>
            <a:off x="392062" y="4046690"/>
            <a:ext cx="2167188" cy="976649"/>
          </a:xfrm>
          <a:prstGeom prst="rect">
            <a:avLst/>
          </a:prstGeom>
          <a:ln/>
        </p:spPr>
        <p:style>
          <a:lnRef idx="1">
            <a:schemeClr val="accent4"/>
          </a:lnRef>
          <a:fillRef idx="2">
            <a:schemeClr val="accent4"/>
          </a:fillRef>
          <a:effectRef idx="1">
            <a:schemeClr val="accent4"/>
          </a:effectRef>
          <a:fontRef idx="minor">
            <a:schemeClr val="dk1"/>
          </a:fontRef>
        </p:style>
        <p:txBody>
          <a:bodyPr lIns="90000" tIns="90000" rIns="90000" bIns="90000" anchor="ctr"/>
          <a:lstStyle>
            <a:lvl1pPr marL="0" indent="0" algn="l" defTabSz="914400" rtl="0" eaLnBrk="1" latinLnBrk="0" hangingPunct="1">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kern="1200">
                <a:solidFill>
                  <a:schemeClr val="tx1"/>
                </a:solidFill>
                <a:latin typeface="Consolas" panose="020B0609020204030204" pitchFamily="49" charset="0"/>
                <a:ea typeface="+mn-ea"/>
                <a:cs typeface="Consolas" panose="020B0609020204030204" pitchFamily="49" charset="0"/>
              </a:defRPr>
            </a:lvl1pPr>
            <a:lvl2pPr marL="361950"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2pPr>
            <a:lvl3pPr marL="534988" indent="-173038"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3pPr>
            <a:lvl4pPr marL="715963"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4pPr>
            <a:lvl5pPr marL="898525" indent="-182563"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noProof="1" smtClean="0"/>
              <a:t>&lt;div class="container" </a:t>
            </a:r>
          </a:p>
          <a:p>
            <a:r>
              <a:rPr lang="en-GB" noProof="1" smtClean="0"/>
              <a:t>	</a:t>
            </a:r>
            <a:r>
              <a:rPr lang="en-GB" noProof="1" smtClean="0">
                <a:solidFill>
                  <a:srgbClr val="00B050"/>
                </a:solidFill>
              </a:rPr>
              <a:t>ng-view=""</a:t>
            </a:r>
            <a:r>
              <a:rPr lang="en-GB" noProof="1" smtClean="0"/>
              <a:t>&gt;</a:t>
            </a:r>
          </a:p>
          <a:p>
            <a:r>
              <a:rPr lang="en-GB" noProof="1" smtClean="0"/>
              <a:t>&lt;/div&gt;</a:t>
            </a:r>
            <a:endParaRPr lang="en-GB" noProof="1"/>
          </a:p>
        </p:txBody>
      </p:sp>
      <p:grpSp>
        <p:nvGrpSpPr>
          <p:cNvPr id="60" name="Group 59"/>
          <p:cNvGrpSpPr/>
          <p:nvPr/>
        </p:nvGrpSpPr>
        <p:grpSpPr>
          <a:xfrm>
            <a:off x="1619672" y="4046690"/>
            <a:ext cx="1227609" cy="994257"/>
            <a:chOff x="1619672" y="4046690"/>
            <a:chExt cx="1227609" cy="994257"/>
          </a:xfrm>
        </p:grpSpPr>
        <p:sp>
          <p:nvSpPr>
            <p:cNvPr id="36" name="Left Brace 35"/>
            <p:cNvSpPr/>
            <p:nvPr/>
          </p:nvSpPr>
          <p:spPr>
            <a:xfrm>
              <a:off x="2699508" y="4046690"/>
              <a:ext cx="147773" cy="994257"/>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45" name="Straight Arrow Connector 44"/>
            <p:cNvCxnSpPr>
              <a:stCxn id="36" idx="1"/>
            </p:cNvCxnSpPr>
            <p:nvPr/>
          </p:nvCxnSpPr>
          <p:spPr>
            <a:xfrm flipH="1">
              <a:off x="1619672" y="4543819"/>
              <a:ext cx="1079836" cy="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22490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500"/>
                                        <p:tgtEl>
                                          <p:spTgt spid="9">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fade">
                                      <p:cBhvr>
                                        <p:cTn id="48" dur="500"/>
                                        <p:tgtEl>
                                          <p:spTgt spid="9">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Tools</a:t>
            </a:r>
            <a:endParaRPr lang="en-US" dirty="0"/>
          </a:p>
        </p:txBody>
      </p:sp>
      <p:sp>
        <p:nvSpPr>
          <p:cNvPr id="7" name="Content Placeholder 6"/>
          <p:cNvSpPr>
            <a:spLocks noGrp="1"/>
          </p:cNvSpPr>
          <p:nvPr>
            <p:ph sz="quarter" idx="12"/>
          </p:nvPr>
        </p:nvSpPr>
        <p:spPr/>
        <p:txBody>
          <a:bodyPr/>
          <a:lstStyle/>
          <a:p>
            <a:r>
              <a:rPr lang="en-US" sz="1800" dirty="0" smtClean="0"/>
              <a:t>Microsoft Visual Studio</a:t>
            </a:r>
          </a:p>
          <a:p>
            <a:pPr lvl="1"/>
            <a:r>
              <a:rPr lang="en-US" sz="1200" dirty="0" smtClean="0"/>
              <a:t>Not free</a:t>
            </a:r>
          </a:p>
          <a:p>
            <a:pPr lvl="1"/>
            <a:r>
              <a:rPr lang="en-US" sz="1200" dirty="0" smtClean="0"/>
              <a:t>Only Windows</a:t>
            </a:r>
          </a:p>
          <a:p>
            <a:pPr lvl="1"/>
            <a:r>
              <a:rPr lang="en-US" sz="1200" dirty="0" smtClean="0"/>
              <a:t>Very good support for TypeScript</a:t>
            </a:r>
          </a:p>
          <a:p>
            <a:pPr lvl="1"/>
            <a:r>
              <a:rPr lang="en-US" sz="1200" dirty="0" smtClean="0"/>
              <a:t>Integrated debugging with IE</a:t>
            </a:r>
          </a:p>
          <a:p>
            <a:pPr lvl="1"/>
            <a:r>
              <a:rPr lang="en-US" sz="1200" dirty="0" smtClean="0"/>
              <a:t>Build with MSBUILD</a:t>
            </a:r>
          </a:p>
          <a:p>
            <a:pPr lvl="1"/>
            <a:r>
              <a:rPr lang="en-US" sz="1200" dirty="0" smtClean="0"/>
              <a:t>Package management with </a:t>
            </a:r>
            <a:r>
              <a:rPr lang="en-US" sz="1200" dirty="0" smtClean="0">
                <a:hlinkClick r:id="rId2"/>
              </a:rPr>
              <a:t>NuGet</a:t>
            </a:r>
            <a:endParaRPr lang="en-US" sz="1200" dirty="0" smtClean="0"/>
          </a:p>
          <a:p>
            <a:r>
              <a:rPr lang="en-US" sz="1800" dirty="0" err="1" smtClean="0"/>
              <a:t>JetBrains</a:t>
            </a:r>
            <a:r>
              <a:rPr lang="en-US" sz="1800" dirty="0" smtClean="0"/>
              <a:t> </a:t>
            </a:r>
            <a:r>
              <a:rPr lang="en-US" sz="1800" dirty="0" err="1" smtClean="0">
                <a:hlinkClick r:id="rId3"/>
              </a:rPr>
              <a:t>WebStorm</a:t>
            </a:r>
            <a:endParaRPr lang="en-US" sz="1800" dirty="0" smtClean="0"/>
          </a:p>
          <a:p>
            <a:pPr lvl="1"/>
            <a:r>
              <a:rPr lang="en-US" sz="1200" dirty="0" smtClean="0"/>
              <a:t>Not free</a:t>
            </a:r>
          </a:p>
          <a:p>
            <a:pPr lvl="1"/>
            <a:r>
              <a:rPr lang="en-US" sz="1200" dirty="0" smtClean="0"/>
              <a:t>Windows, Mac, Linux</a:t>
            </a:r>
          </a:p>
          <a:p>
            <a:pPr lvl="1"/>
            <a:r>
              <a:rPr lang="en-US" sz="1200" dirty="0" smtClean="0"/>
              <a:t>Specialized on web apps</a:t>
            </a:r>
          </a:p>
          <a:p>
            <a:pPr lvl="1"/>
            <a:r>
              <a:rPr lang="en-US" sz="1200" dirty="0" smtClean="0"/>
              <a:t>Good integration of external tools</a:t>
            </a:r>
          </a:p>
          <a:p>
            <a:r>
              <a:rPr lang="en-US" sz="1800" dirty="0" smtClean="0"/>
              <a:t>Your favorite editor</a:t>
            </a:r>
          </a:p>
          <a:p>
            <a:pPr lvl="1"/>
            <a:r>
              <a:rPr lang="en-US" sz="1200" dirty="0" smtClean="0"/>
              <a:t>Some free, some not free</a:t>
            </a:r>
          </a:p>
          <a:p>
            <a:pPr lvl="1"/>
            <a:r>
              <a:rPr lang="en-US" sz="1200" dirty="0" smtClean="0"/>
              <a:t>E.g. </a:t>
            </a:r>
            <a:r>
              <a:rPr lang="en-US" sz="1200" dirty="0" smtClean="0">
                <a:hlinkClick r:id="rId4"/>
              </a:rPr>
              <a:t>Sublime</a:t>
            </a:r>
            <a:r>
              <a:rPr lang="en-US" sz="1200" dirty="0" smtClean="0"/>
              <a:t>, </a:t>
            </a:r>
            <a:r>
              <a:rPr lang="en-US" sz="1200" dirty="0" smtClean="0">
                <a:hlinkClick r:id="rId5"/>
              </a:rPr>
              <a:t>Notepad++</a:t>
            </a:r>
            <a:r>
              <a:rPr lang="en-US" sz="1200" dirty="0" smtClean="0"/>
              <a:t>, </a:t>
            </a:r>
            <a:r>
              <a:rPr lang="en-US" sz="1200" dirty="0" smtClean="0">
                <a:hlinkClick r:id="rId6"/>
              </a:rPr>
              <a:t>Vim</a:t>
            </a:r>
            <a:r>
              <a:rPr lang="en-US" sz="1200" dirty="0" smtClean="0"/>
              <a:t>, etc.</a:t>
            </a:r>
          </a:p>
          <a:p>
            <a:pPr lvl="1"/>
            <a:r>
              <a:rPr lang="en-US" sz="1200" dirty="0" smtClean="0"/>
              <a:t>Build and test with external tools</a:t>
            </a:r>
            <a:endParaRPr lang="en-US" sz="1200" dirty="0"/>
          </a:p>
        </p:txBody>
      </p:sp>
      <p:sp>
        <p:nvSpPr>
          <p:cNvPr id="9" name="Content Placeholder 8"/>
          <p:cNvSpPr>
            <a:spLocks noGrp="1"/>
          </p:cNvSpPr>
          <p:nvPr>
            <p:ph sz="quarter" idx="13"/>
          </p:nvPr>
        </p:nvSpPr>
        <p:spPr/>
        <p:txBody>
          <a:bodyPr/>
          <a:lstStyle/>
          <a:p>
            <a:pPr marL="6900" indent="0">
              <a:buNone/>
            </a:pPr>
            <a:r>
              <a:rPr lang="en-US" sz="1600" dirty="0" smtClean="0">
                <a:solidFill>
                  <a:srgbClr val="00B050"/>
                </a:solidFill>
              </a:rPr>
              <a:t>Open Source Tools</a:t>
            </a:r>
          </a:p>
          <a:p>
            <a:pPr>
              <a:spcBef>
                <a:spcPts val="600"/>
              </a:spcBef>
            </a:pPr>
            <a:r>
              <a:rPr lang="en-US" sz="1600" dirty="0" smtClean="0"/>
              <a:t>Project setup</a:t>
            </a:r>
          </a:p>
          <a:p>
            <a:pPr lvl="1"/>
            <a:r>
              <a:rPr lang="en-US" sz="1100" dirty="0" err="1" smtClean="0">
                <a:hlinkClick r:id="rId7"/>
              </a:rPr>
              <a:t>Yoeman</a:t>
            </a:r>
            <a:endParaRPr lang="en-US" sz="1100" dirty="0" smtClean="0"/>
          </a:p>
          <a:p>
            <a:pPr lvl="1"/>
            <a:r>
              <a:rPr lang="en-US" sz="1100" dirty="0" smtClean="0">
                <a:hlinkClick r:id="rId8"/>
              </a:rPr>
              <a:t>angular-seed</a:t>
            </a:r>
            <a:endParaRPr lang="en-US" sz="1100" dirty="0" smtClean="0"/>
          </a:p>
          <a:p>
            <a:pPr lvl="1"/>
            <a:r>
              <a:rPr lang="en-US" sz="1100" dirty="0" smtClean="0">
                <a:hlinkClick r:id="rId9"/>
              </a:rPr>
              <a:t>Bower</a:t>
            </a:r>
            <a:r>
              <a:rPr lang="en-US" sz="1100" dirty="0" smtClean="0"/>
              <a:t> for web package management</a:t>
            </a:r>
          </a:p>
          <a:p>
            <a:pPr>
              <a:spcBef>
                <a:spcPts val="600"/>
              </a:spcBef>
            </a:pPr>
            <a:r>
              <a:rPr lang="en-US" sz="1600" dirty="0"/>
              <a:t>Build</a:t>
            </a:r>
          </a:p>
          <a:p>
            <a:pPr lvl="1"/>
            <a:r>
              <a:rPr lang="en-US" sz="1100" dirty="0" smtClean="0">
                <a:hlinkClick r:id="rId10"/>
              </a:rPr>
              <a:t>Grunt</a:t>
            </a:r>
            <a:r>
              <a:rPr lang="en-US" sz="1100" dirty="0" smtClean="0"/>
              <a:t> for automated build</a:t>
            </a:r>
          </a:p>
          <a:p>
            <a:pPr lvl="1"/>
            <a:r>
              <a:rPr lang="en-US" sz="1100" dirty="0" smtClean="0">
                <a:hlinkClick r:id="rId11"/>
              </a:rPr>
              <a:t>Karma</a:t>
            </a:r>
            <a:r>
              <a:rPr lang="en-US" sz="1100" dirty="0" smtClean="0"/>
              <a:t> test runner</a:t>
            </a:r>
          </a:p>
          <a:p>
            <a:pPr lvl="1"/>
            <a:r>
              <a:rPr lang="en-US" sz="1100" dirty="0" smtClean="0">
                <a:hlinkClick r:id="rId12"/>
              </a:rPr>
              <a:t>Jasmine</a:t>
            </a:r>
            <a:r>
              <a:rPr lang="en-US" sz="1100" dirty="0" smtClean="0"/>
              <a:t> for BDD unit tests</a:t>
            </a:r>
          </a:p>
          <a:p>
            <a:pPr lvl="1"/>
            <a:r>
              <a:rPr lang="en-US" sz="1100" dirty="0" err="1" smtClean="0">
                <a:hlinkClick r:id="rId13"/>
              </a:rPr>
              <a:t>JSLint</a:t>
            </a:r>
            <a:r>
              <a:rPr lang="en-US" sz="1100" dirty="0" smtClean="0"/>
              <a:t>, </a:t>
            </a:r>
            <a:r>
              <a:rPr lang="en-US" sz="1100" dirty="0" err="1" smtClean="0">
                <a:hlinkClick r:id="rId14"/>
              </a:rPr>
              <a:t>JSHint</a:t>
            </a:r>
            <a:r>
              <a:rPr lang="en-US" sz="1100" dirty="0" smtClean="0"/>
              <a:t> for code quality</a:t>
            </a:r>
          </a:p>
          <a:p>
            <a:pPr>
              <a:spcBef>
                <a:spcPts val="600"/>
              </a:spcBef>
            </a:pPr>
            <a:r>
              <a:rPr lang="en-US" sz="1600" dirty="0" smtClean="0"/>
              <a:t>UI</a:t>
            </a:r>
          </a:p>
          <a:p>
            <a:pPr lvl="1"/>
            <a:r>
              <a:rPr lang="en-US" sz="1100" dirty="0" smtClean="0">
                <a:hlinkClick r:id="rId15"/>
              </a:rPr>
              <a:t>Bootstrap CSS</a:t>
            </a:r>
            <a:r>
              <a:rPr lang="en-US" sz="1100" dirty="0" smtClean="0"/>
              <a:t> for prettifying UI</a:t>
            </a:r>
          </a:p>
          <a:p>
            <a:pPr lvl="1"/>
            <a:r>
              <a:rPr lang="en-US" sz="1100" dirty="0" err="1" smtClean="0">
                <a:hlinkClick r:id="rId16"/>
              </a:rPr>
              <a:t>AngularUI</a:t>
            </a:r>
            <a:r>
              <a:rPr lang="en-US" sz="1100" dirty="0" smtClean="0"/>
              <a:t> for UI utilities and controls</a:t>
            </a:r>
          </a:p>
          <a:p>
            <a:pPr lvl="1"/>
            <a:r>
              <a:rPr lang="en-US" sz="1100" dirty="0" smtClean="0">
                <a:hlinkClick r:id="rId17"/>
              </a:rPr>
              <a:t>Batarang</a:t>
            </a:r>
            <a:r>
              <a:rPr lang="en-US" sz="1100" dirty="0" smtClean="0"/>
              <a:t> for analyzing data bindings and scopes</a:t>
            </a:r>
          </a:p>
          <a:p>
            <a:pPr>
              <a:spcBef>
                <a:spcPts val="600"/>
              </a:spcBef>
            </a:pPr>
            <a:r>
              <a:rPr lang="en-US" sz="1600" dirty="0" smtClean="0"/>
              <a:t>Server-side</a:t>
            </a:r>
          </a:p>
          <a:p>
            <a:pPr lvl="1"/>
            <a:r>
              <a:rPr lang="en-US" sz="1100" dirty="0" smtClean="0">
                <a:hlinkClick r:id="rId18"/>
              </a:rPr>
              <a:t>nodejs</a:t>
            </a:r>
            <a:r>
              <a:rPr lang="en-US" sz="1100" dirty="0" smtClean="0"/>
              <a:t> for server-side JavaScript with </a:t>
            </a:r>
            <a:br>
              <a:rPr lang="en-US" sz="1100" dirty="0" smtClean="0"/>
            </a:br>
            <a:r>
              <a:rPr lang="en-US" sz="1100" dirty="0" smtClean="0"/>
              <a:t>   various </a:t>
            </a:r>
            <a:r>
              <a:rPr lang="en-US" sz="1100" dirty="0" err="1" smtClean="0">
                <a:hlinkClick r:id="rId19"/>
              </a:rPr>
              <a:t>npm</a:t>
            </a:r>
            <a:r>
              <a:rPr lang="en-US" sz="1100" dirty="0" smtClean="0">
                <a:hlinkClick r:id="rId19"/>
              </a:rPr>
              <a:t> modules</a:t>
            </a:r>
            <a:r>
              <a:rPr lang="en-US" sz="1100" dirty="0" smtClean="0"/>
              <a:t> (e.g. express)</a:t>
            </a:r>
          </a:p>
        </p:txBody>
      </p:sp>
      <p:sp>
        <p:nvSpPr>
          <p:cNvPr id="15" name="Text Placeholder 14"/>
          <p:cNvSpPr>
            <a:spLocks noGrp="1"/>
          </p:cNvSpPr>
          <p:nvPr>
            <p:ph type="body" sz="quarter" idx="23"/>
          </p:nvPr>
        </p:nvSpPr>
        <p:spPr/>
        <p:txBody>
          <a:bodyPr/>
          <a:lstStyle/>
          <a:p>
            <a:endParaRPr lang="de-AT"/>
          </a:p>
        </p:txBody>
      </p:sp>
      <p:sp>
        <p:nvSpPr>
          <p:cNvPr id="16" name="Text Placeholder 15"/>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51290111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8" name="Content Placeholder 7"/>
          <p:cNvSpPr>
            <a:spLocks noGrp="1"/>
          </p:cNvSpPr>
          <p:nvPr>
            <p:ph sz="quarter" idx="22"/>
          </p:nvPr>
        </p:nvSpPr>
        <p:spPr/>
        <p:txBody>
          <a:bodyPr/>
          <a:lstStyle/>
          <a:p>
            <a:r>
              <a:rPr lang="en-US" i="1" dirty="0" smtClean="0">
                <a:latin typeface="+mn-lt"/>
              </a:rPr>
              <a:t>Setup demo project</a:t>
            </a:r>
          </a:p>
          <a:p>
            <a:pPr lvl="1"/>
            <a:r>
              <a:rPr lang="en-US" dirty="0" smtClean="0"/>
              <a:t>cd yeoman-demo</a:t>
            </a:r>
          </a:p>
          <a:p>
            <a:pPr lvl="1"/>
            <a:r>
              <a:rPr lang="en-US" dirty="0" err="1" smtClean="0"/>
              <a:t>yo</a:t>
            </a:r>
            <a:r>
              <a:rPr lang="en-US" dirty="0" smtClean="0"/>
              <a:t> angular hello-world</a:t>
            </a:r>
          </a:p>
          <a:p>
            <a:endParaRPr lang="en-US" dirty="0" smtClean="0"/>
          </a:p>
          <a:p>
            <a:r>
              <a:rPr lang="en-US" i="1" dirty="0" smtClean="0">
                <a:latin typeface="+mn-lt"/>
              </a:rPr>
              <a:t>Build and test your app (don‘t forget to set </a:t>
            </a:r>
            <a:r>
              <a:rPr lang="en-US" dirty="0" smtClean="0">
                <a:latin typeface="+mn-lt"/>
              </a:rPr>
              <a:t>CHROME_BIN</a:t>
            </a:r>
            <a:r>
              <a:rPr lang="en-US" i="1" dirty="0" smtClean="0">
                <a:latin typeface="+mn-lt"/>
              </a:rPr>
              <a:t>)</a:t>
            </a:r>
          </a:p>
          <a:p>
            <a:pPr lvl="1"/>
            <a:r>
              <a:rPr lang="en-US" dirty="0" smtClean="0"/>
              <a:t>grunt</a:t>
            </a:r>
          </a:p>
          <a:p>
            <a:endParaRPr lang="en-US" dirty="0" smtClean="0"/>
          </a:p>
          <a:p>
            <a:r>
              <a:rPr lang="en-US" i="1" dirty="0" smtClean="0">
                <a:latin typeface="+mn-lt"/>
              </a:rPr>
              <a:t>Add one item to </a:t>
            </a:r>
            <a:r>
              <a:rPr lang="en-US" dirty="0" err="1" smtClean="0">
                <a:latin typeface="+mn-lt"/>
              </a:rPr>
              <a:t>awesomeThings</a:t>
            </a:r>
            <a:r>
              <a:rPr lang="en-US" i="1" dirty="0" smtClean="0">
                <a:latin typeface="+mn-lt"/>
              </a:rPr>
              <a:t> in </a:t>
            </a:r>
            <a:r>
              <a:rPr lang="en-US" dirty="0" smtClean="0">
                <a:latin typeface="+mn-lt"/>
              </a:rPr>
              <a:t>main.js</a:t>
            </a:r>
          </a:p>
          <a:p>
            <a:r>
              <a:rPr lang="en-US" i="1" dirty="0" smtClean="0">
                <a:latin typeface="+mn-lt"/>
              </a:rPr>
              <a:t>Run automated unit tests </a:t>
            </a:r>
            <a:r>
              <a:rPr lang="en-US" i="1" dirty="0" smtClean="0">
                <a:latin typeface="+mn-lt"/>
                <a:sym typeface="Wingdings" panose="05000000000000000000" pitchFamily="2" charset="2"/>
              </a:rPr>
              <a:t> will fail</a:t>
            </a:r>
            <a:endParaRPr lang="en-US" i="1" dirty="0" smtClean="0">
              <a:latin typeface="+mn-lt"/>
            </a:endParaRPr>
          </a:p>
          <a:p>
            <a:pPr lvl="1"/>
            <a:r>
              <a:rPr lang="en-US" dirty="0" smtClean="0"/>
              <a:t>grunt test</a:t>
            </a:r>
          </a:p>
          <a:p>
            <a:endParaRPr lang="en-US" dirty="0" smtClean="0"/>
          </a:p>
          <a:p>
            <a:r>
              <a:rPr lang="en-US" i="1" dirty="0">
                <a:latin typeface="+mn-lt"/>
              </a:rPr>
              <a:t>Correct unit test to expect 4 instead of 3 items</a:t>
            </a:r>
          </a:p>
          <a:p>
            <a:r>
              <a:rPr lang="en-US" i="1" dirty="0">
                <a:latin typeface="+mn-lt"/>
              </a:rPr>
              <a:t>Run automated unit tests </a:t>
            </a:r>
            <a:r>
              <a:rPr lang="en-US" i="1" dirty="0">
                <a:latin typeface="+mn-lt"/>
                <a:sym typeface="Wingdings" panose="05000000000000000000" pitchFamily="2" charset="2"/>
              </a:rPr>
              <a:t> will work</a:t>
            </a:r>
          </a:p>
          <a:p>
            <a:pPr lvl="1"/>
            <a:r>
              <a:rPr lang="en-US" dirty="0" smtClean="0">
                <a:sym typeface="Wingdings" panose="05000000000000000000" pitchFamily="2" charset="2"/>
              </a:rPr>
              <a:t>grunt test</a:t>
            </a:r>
            <a:endParaRPr lang="en-US" dirty="0" smtClean="0"/>
          </a:p>
          <a:p>
            <a:endParaRPr lang="en-US" dirty="0" smtClean="0"/>
          </a:p>
          <a:p>
            <a:r>
              <a:rPr lang="en-US" i="1" dirty="0">
                <a:latin typeface="+mn-lt"/>
              </a:rPr>
              <a:t>Start development loop</a:t>
            </a:r>
          </a:p>
          <a:p>
            <a:pPr lvl="1"/>
            <a:r>
              <a:rPr lang="en-US" dirty="0" smtClean="0"/>
              <a:t>grunt server</a:t>
            </a:r>
          </a:p>
          <a:p>
            <a:endParaRPr lang="en-US" dirty="0" smtClean="0"/>
          </a:p>
          <a:p>
            <a:r>
              <a:rPr lang="en-US" i="1" dirty="0">
                <a:latin typeface="+mn-lt"/>
              </a:rPr>
              <a:t>Change </a:t>
            </a:r>
            <a:r>
              <a:rPr lang="en-US" dirty="0">
                <a:latin typeface="+mn-lt"/>
              </a:rPr>
              <a:t>main.js</a:t>
            </a:r>
            <a:r>
              <a:rPr lang="en-US" i="1" dirty="0">
                <a:latin typeface="+mn-lt"/>
              </a:rPr>
              <a:t>, save it, and watch the browser refreshing</a:t>
            </a:r>
          </a:p>
          <a:p>
            <a:endParaRPr lang="en-US" dirty="0"/>
          </a:p>
          <a:p>
            <a:r>
              <a:rPr lang="en-US" i="1" dirty="0">
                <a:latin typeface="+mn-lt"/>
              </a:rPr>
              <a:t>Add a new view + controller + </a:t>
            </a:r>
            <a:r>
              <a:rPr lang="en-US" i="1" dirty="0" smtClean="0">
                <a:latin typeface="+mn-lt"/>
              </a:rPr>
              <a:t>route, look at changes in </a:t>
            </a:r>
            <a:r>
              <a:rPr lang="en-US" dirty="0" smtClean="0">
                <a:latin typeface="+mn-lt"/>
              </a:rPr>
              <a:t>app.js</a:t>
            </a:r>
            <a:endParaRPr lang="en-US" dirty="0">
              <a:latin typeface="+mn-lt"/>
            </a:endParaRPr>
          </a:p>
          <a:p>
            <a:pPr lvl="1"/>
            <a:r>
              <a:rPr lang="en-US" dirty="0" err="1" smtClean="0"/>
              <a:t>yo</a:t>
            </a:r>
            <a:r>
              <a:rPr lang="en-US" dirty="0" smtClean="0"/>
              <a:t> </a:t>
            </a:r>
            <a:r>
              <a:rPr lang="en-US" dirty="0" err="1" smtClean="0"/>
              <a:t>angular:route</a:t>
            </a:r>
            <a:r>
              <a:rPr lang="en-US" dirty="0" smtClean="0"/>
              <a:t> about</a:t>
            </a:r>
          </a:p>
          <a:p>
            <a:endParaRPr lang="en-US" dirty="0" smtClean="0"/>
          </a:p>
          <a:p>
            <a:r>
              <a:rPr lang="en-US" i="1" dirty="0">
                <a:latin typeface="+mn-lt"/>
              </a:rPr>
              <a:t>Start development loop, launch new route (maybe with Fiddler)</a:t>
            </a:r>
          </a:p>
          <a:p>
            <a:pPr lvl="1"/>
            <a:r>
              <a:rPr lang="en-US" dirty="0"/>
              <a:t>http://localhost:9000/#/about</a:t>
            </a:r>
          </a:p>
        </p:txBody>
      </p:sp>
      <p:sp>
        <p:nvSpPr>
          <p:cNvPr id="9" name="Text Placeholder 8"/>
          <p:cNvSpPr>
            <a:spLocks noGrp="1"/>
          </p:cNvSpPr>
          <p:nvPr>
            <p:ph type="body" sz="quarter" idx="23"/>
          </p:nvPr>
        </p:nvSpPr>
        <p:spPr/>
        <p:txBody>
          <a:bodyPr/>
          <a:lstStyle/>
          <a:p>
            <a:r>
              <a:rPr lang="en-US" dirty="0" smtClean="0">
                <a:hlinkClick r:id="rId2"/>
              </a:rPr>
              <a:t>Yeoman Angular Generator</a:t>
            </a:r>
            <a:endParaRPr lang="en-US" dirty="0"/>
          </a:p>
        </p:txBody>
      </p:sp>
      <p:sp>
        <p:nvSpPr>
          <p:cNvPr id="10" name="Text Placeholder 9"/>
          <p:cNvSpPr>
            <a:spLocks noGrp="1"/>
          </p:cNvSpPr>
          <p:nvPr>
            <p:ph type="body" sz="quarter" idx="24"/>
          </p:nvPr>
        </p:nvSpPr>
        <p:spPr/>
        <p:txBody>
          <a:bodyPr/>
          <a:lstStyle/>
          <a:p>
            <a:r>
              <a:rPr lang="en-US" dirty="0" smtClean="0"/>
              <a:t>Setup angular application</a:t>
            </a:r>
          </a:p>
          <a:p>
            <a:pPr lvl="1"/>
            <a:r>
              <a:rPr lang="en-US" dirty="0" smtClean="0"/>
              <a:t>Initial setup</a:t>
            </a:r>
          </a:p>
          <a:p>
            <a:pPr lvl="1"/>
            <a:r>
              <a:rPr lang="en-US" dirty="0" smtClean="0"/>
              <a:t>Add new artifacts (e.g. route)</a:t>
            </a:r>
          </a:p>
          <a:p>
            <a:r>
              <a:rPr lang="en-US" dirty="0" smtClean="0"/>
              <a:t>Run unit tests</a:t>
            </a:r>
          </a:p>
          <a:p>
            <a:pPr lvl="1"/>
            <a:r>
              <a:rPr lang="en-US" dirty="0" smtClean="0"/>
              <a:t>Karma and Jasmine</a:t>
            </a:r>
          </a:p>
          <a:p>
            <a:r>
              <a:rPr lang="en-US" dirty="0" smtClean="0"/>
              <a:t>Code editing with editor</a:t>
            </a:r>
          </a:p>
          <a:p>
            <a:pPr lvl="1"/>
            <a:r>
              <a:rPr lang="en-US" dirty="0" smtClean="0">
                <a:hlinkClick r:id="rId3"/>
              </a:rPr>
              <a:t>Sublime text</a:t>
            </a:r>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894469839"/>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Learn</a:t>
            </a:r>
            <a:endParaRPr lang="de-AT" dirty="0"/>
          </a:p>
        </p:txBody>
      </p:sp>
      <p:sp>
        <p:nvSpPr>
          <p:cNvPr id="3" name="Text Placeholder 2"/>
          <p:cNvSpPr>
            <a:spLocks noGrp="1"/>
          </p:cNvSpPr>
          <p:nvPr>
            <p:ph type="body" sz="quarter" idx="25"/>
          </p:nvPr>
        </p:nvSpPr>
        <p:spPr/>
        <p:txBody>
          <a:bodyPr/>
          <a:lstStyle/>
          <a:p>
            <a:r>
              <a:rPr lang="de-AT" dirty="0" smtClean="0"/>
              <a:t>Angular </a:t>
            </a:r>
            <a:r>
              <a:rPr lang="de-AT" dirty="0" err="1" smtClean="0"/>
              <a:t>by</a:t>
            </a:r>
            <a:r>
              <a:rPr lang="de-AT" dirty="0" smtClean="0"/>
              <a:t> </a:t>
            </a:r>
            <a:r>
              <a:rPr lang="de-AT" dirty="0" err="1" smtClean="0"/>
              <a:t>example</a:t>
            </a:r>
            <a:endParaRPr lang="de-AT" dirty="0"/>
          </a:p>
        </p:txBody>
      </p:sp>
      <p:sp>
        <p:nvSpPr>
          <p:cNvPr id="5" name="Text Placeholder 4"/>
          <p:cNvSpPr>
            <a:spLocks noGrp="1"/>
          </p:cNvSpPr>
          <p:nvPr>
            <p:ph type="body" sz="quarter" idx="23"/>
          </p:nvPr>
        </p:nvSpPr>
        <p:spPr/>
        <p:txBody>
          <a:bodyPr/>
          <a:lstStyle/>
          <a:p>
            <a:r>
              <a:rPr lang="de-AT" dirty="0"/>
              <a:t>Image Source:</a:t>
            </a:r>
            <a:br>
              <a:rPr lang="de-AT" dirty="0"/>
            </a:br>
            <a:r>
              <a:rPr lang="de-AT" dirty="0"/>
              <a:t>http://flic.kr/p/3budHy</a:t>
            </a:r>
          </a:p>
          <a:p>
            <a:endParaRPr lang="de-AT" dirty="0"/>
          </a:p>
        </p:txBody>
      </p:sp>
      <p:pic>
        <p:nvPicPr>
          <p:cNvPr id="6" name="Picture 6" descr="http://farm2.staticflickr.com/1318/1431384410_db38f8a58f.jpg"/>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5476" r="154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92383"/>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6"/>
          </p:nvPr>
        </p:nvSpPr>
        <p:spPr/>
        <p:txBody>
          <a:bodyPr/>
          <a:lstStyle/>
          <a:p>
            <a:r>
              <a:rPr lang="en-US" dirty="0" smtClean="0"/>
              <a:t>Project Setup</a:t>
            </a:r>
            <a:endParaRPr lang="en-US" dirty="0"/>
          </a:p>
        </p:txBody>
      </p:sp>
      <p:sp>
        <p:nvSpPr>
          <p:cNvPr id="17" name="Text Placeholder 16"/>
          <p:cNvSpPr>
            <a:spLocks noGrp="1"/>
          </p:cNvSpPr>
          <p:nvPr>
            <p:ph type="body" sz="quarter" idx="24"/>
          </p:nvPr>
        </p:nvSpPr>
        <p:spPr/>
        <p:txBody>
          <a:bodyPr/>
          <a:lstStyle/>
          <a:p>
            <a:r>
              <a:rPr lang="en-US" dirty="0" smtClean="0"/>
              <a:t>Create HTML app with TypeScript</a:t>
            </a:r>
          </a:p>
          <a:p>
            <a:r>
              <a:rPr lang="en-US" dirty="0" smtClean="0"/>
              <a:t>Use NuGet to add angular and bootstrap</a:t>
            </a:r>
          </a:p>
          <a:p>
            <a:r>
              <a:rPr lang="en-US" dirty="0" smtClean="0"/>
              <a:t>Get TypeScript declaration from </a:t>
            </a:r>
            <a:r>
              <a:rPr lang="en-US" dirty="0" err="1" smtClean="0">
                <a:hlinkClick r:id="rId2"/>
              </a:rPr>
              <a:t>GitHub</a:t>
            </a:r>
            <a:endParaRPr lang="en-US" dirty="0" smtClean="0"/>
          </a:p>
          <a:p>
            <a:r>
              <a:rPr lang="en-US" dirty="0" smtClean="0"/>
              <a:t>Basic controller with two-way data binding</a:t>
            </a:r>
            <a:endParaRPr lang="en-US" dirty="0"/>
          </a:p>
        </p:txBody>
      </p:sp>
      <p:sp>
        <p:nvSpPr>
          <p:cNvPr id="18" name="Text Placeholder 17"/>
          <p:cNvSpPr>
            <a:spLocks noGrp="1"/>
          </p:cNvSpPr>
          <p:nvPr>
            <p:ph type="body" sz="quarter" idx="25"/>
          </p:nvPr>
        </p:nvSpPr>
        <p:spPr/>
        <p:txBody>
          <a:bodyPr/>
          <a:lstStyle/>
          <a:p>
            <a:r>
              <a:rPr lang="en-US" dirty="0" smtClean="0"/>
              <a:t>In Visual Studio</a:t>
            </a:r>
            <a:endParaRPr lang="en-US" dirty="0"/>
          </a:p>
        </p:txBody>
      </p:sp>
      <p:sp>
        <p:nvSpPr>
          <p:cNvPr id="19" name="Text Placeholder 18"/>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19753585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smtClean="0"/>
              <a:t>TypeScript</a:t>
            </a:r>
            <a:endParaRPr lang="de-AT" dirty="0"/>
          </a:p>
        </p:txBody>
      </p:sp>
      <p:sp>
        <p:nvSpPr>
          <p:cNvPr id="8" name="Text Placeholder 7"/>
          <p:cNvSpPr>
            <a:spLocks noGrp="1"/>
          </p:cNvSpPr>
          <p:nvPr>
            <p:ph type="body" sz="quarter" idx="23"/>
          </p:nvPr>
        </p:nvSpPr>
        <p:spPr/>
        <p:txBody>
          <a:bodyPr/>
          <a:lstStyle/>
          <a:p>
            <a:r>
              <a:rPr lang="de-AT" dirty="0" smtClean="0"/>
              <a:t>Setup TypeScript Project</a:t>
            </a:r>
            <a:endParaRPr lang="de-AT" dirty="0"/>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r>
              <a:rPr lang="de-AT" dirty="0" smtClean="0"/>
              <a:t>Screenshot: Microsoft Visual Studio 2012, </a:t>
            </a:r>
            <a:r>
              <a:rPr lang="de-AT" dirty="0" err="1" smtClean="0"/>
              <a:t>Oct</a:t>
            </a:r>
            <a:r>
              <a:rPr lang="de-AT" dirty="0" smtClean="0"/>
              <a:t>. 2013</a:t>
            </a:r>
            <a:endParaRPr lang="de-AT" dirty="0"/>
          </a:p>
        </p:txBody>
      </p:sp>
      <p:pic>
        <p:nvPicPr>
          <p:cNvPr id="3" name="Content Placeholder 2"/>
          <p:cNvPicPr>
            <a:picLocks noGrp="1" noChangeAspect="1"/>
          </p:cNvPicPr>
          <p:nvPr>
            <p:ph sz="quarter" idx="22"/>
          </p:nvPr>
        </p:nvPicPr>
        <p:blipFill>
          <a:blip r:embed="rId2"/>
          <a:stretch>
            <a:fillRect/>
          </a:stretch>
        </p:blipFill>
        <p:spPr>
          <a:xfrm>
            <a:off x="323528" y="1203598"/>
            <a:ext cx="5327650" cy="2762030"/>
          </a:xfrm>
          <a:prstGeom prst="rect">
            <a:avLst/>
          </a:prstGeom>
        </p:spPr>
      </p:pic>
    </p:spTree>
    <p:extLst>
      <p:ext uri="{BB962C8B-B14F-4D97-AF65-F5344CB8AC3E}">
        <p14:creationId xmlns:p14="http://schemas.microsoft.com/office/powerpoint/2010/main" val="96111168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NuGet</a:t>
            </a:r>
            <a:endParaRPr lang="en-US" dirty="0"/>
          </a:p>
        </p:txBody>
      </p:sp>
      <p:sp>
        <p:nvSpPr>
          <p:cNvPr id="8" name="Text Placeholder 7"/>
          <p:cNvSpPr>
            <a:spLocks noGrp="1"/>
          </p:cNvSpPr>
          <p:nvPr>
            <p:ph type="body" sz="quarter" idx="23"/>
          </p:nvPr>
        </p:nvSpPr>
        <p:spPr/>
        <p:txBody>
          <a:bodyPr/>
          <a:lstStyle/>
          <a:p>
            <a:r>
              <a:rPr lang="en-US" dirty="0" smtClean="0"/>
              <a:t>Add JavaScript Libraries to VS Projects</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r>
              <a:rPr lang="en-US" dirty="0" smtClean="0"/>
              <a:t>Screenshots: Microsoft Visual Studio 2012, Oct. 2013</a:t>
            </a:r>
            <a:endParaRPr lang="en-US" dirty="0"/>
          </a:p>
        </p:txBody>
      </p:sp>
      <p:pic>
        <p:nvPicPr>
          <p:cNvPr id="13" name="Content Placeholder 12"/>
          <p:cNvPicPr>
            <a:picLocks noGrp="1" noChangeAspect="1"/>
          </p:cNvPicPr>
          <p:nvPr>
            <p:ph sz="quarter" idx="22"/>
          </p:nvPr>
        </p:nvPicPr>
        <p:blipFill>
          <a:blip r:embed="rId2"/>
          <a:stretch>
            <a:fillRect/>
          </a:stretch>
        </p:blipFill>
        <p:spPr>
          <a:xfrm>
            <a:off x="395536" y="684246"/>
            <a:ext cx="5327650" cy="3607263"/>
          </a:xfrm>
          <a:prstGeom prst="rect">
            <a:avLst/>
          </a:prstGeom>
        </p:spPr>
      </p:pic>
      <p:pic>
        <p:nvPicPr>
          <p:cNvPr id="15" name="Picture 14"/>
          <p:cNvPicPr>
            <a:picLocks noChangeAspect="1"/>
          </p:cNvPicPr>
          <p:nvPr/>
        </p:nvPicPr>
        <p:blipFill>
          <a:blip r:embed="rId3"/>
          <a:stretch>
            <a:fillRect/>
          </a:stretch>
        </p:blipFill>
        <p:spPr>
          <a:xfrm>
            <a:off x="6181312" y="1197429"/>
            <a:ext cx="2396498" cy="3390545"/>
          </a:xfrm>
          <a:prstGeom prst="rect">
            <a:avLst/>
          </a:prstGeom>
        </p:spPr>
      </p:pic>
    </p:spTree>
    <p:extLst>
      <p:ext uri="{BB962C8B-B14F-4D97-AF65-F5344CB8AC3E}">
        <p14:creationId xmlns:p14="http://schemas.microsoft.com/office/powerpoint/2010/main" val="1709516812"/>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en-US" sz="700" noProof="1" smtClean="0"/>
              <a:t>&lt;!DOCTYPE html&gt;</a:t>
            </a:r>
          </a:p>
          <a:p>
            <a:r>
              <a:rPr lang="en-US" sz="700" noProof="1" smtClean="0"/>
              <a:t>&lt;html lang="en"&gt;</a:t>
            </a:r>
          </a:p>
          <a:p>
            <a:r>
              <a:rPr lang="en-US" sz="700" noProof="1" smtClean="0"/>
              <a:t>&lt;head&gt;</a:t>
            </a:r>
          </a:p>
          <a:p>
            <a:r>
              <a:rPr lang="en-US" sz="700" noProof="1" smtClean="0"/>
              <a:t>	&lt;meta charset="utf-8" /&gt;</a:t>
            </a:r>
          </a:p>
          <a:p>
            <a:r>
              <a:rPr lang="en-US" sz="700" noProof="1" smtClean="0"/>
              <a:t>	&lt;title&gt;Angular.js Samples Using TypeScript&lt;/title&gt;</a:t>
            </a:r>
          </a:p>
          <a:p>
            <a:r>
              <a:rPr lang="en-US" sz="700" noProof="1" smtClean="0"/>
              <a:t>	&lt;link href="../../../Content/bootstrap/bootstrap.css" rel="stylesheet"&gt;</a:t>
            </a:r>
          </a:p>
          <a:p>
            <a:r>
              <a:rPr lang="en-US" sz="700" noProof="1" smtClean="0"/>
              <a:t>	&lt;link href="helloWorldWithController.css" rel="stylesheet"&gt;</a:t>
            </a:r>
          </a:p>
          <a:p>
            <a:r>
              <a:rPr lang="en-US" sz="700" noProof="1" smtClean="0"/>
              <a:t>	&lt;script src="../../../Scripts/</a:t>
            </a:r>
            <a:r>
              <a:rPr lang="en-US" sz="700" noProof="1" smtClean="0">
                <a:solidFill>
                  <a:srgbClr val="00B050"/>
                </a:solidFill>
              </a:rPr>
              <a:t>angular.js</a:t>
            </a:r>
            <a:r>
              <a:rPr lang="en-US" sz="700" noProof="1" smtClean="0"/>
              <a:t>"&gt;&lt;/script&gt;</a:t>
            </a:r>
          </a:p>
          <a:p>
            <a:r>
              <a:rPr lang="en-US" sz="700" noProof="1" smtClean="0"/>
              <a:t>	&lt;script src="</a:t>
            </a:r>
            <a:r>
              <a:rPr lang="en-US" sz="700" noProof="1" smtClean="0">
                <a:solidFill>
                  <a:srgbClr val="00B050"/>
                </a:solidFill>
              </a:rPr>
              <a:t>helloWorldWithController.js</a:t>
            </a:r>
            <a:r>
              <a:rPr lang="en-US" sz="700" noProof="1" smtClean="0"/>
              <a:t>"&gt;&lt;/script&gt;</a:t>
            </a:r>
          </a:p>
          <a:p>
            <a:r>
              <a:rPr lang="en-US" sz="700" noProof="1" smtClean="0"/>
              <a:t>&lt;/head&gt;</a:t>
            </a:r>
          </a:p>
          <a:p>
            <a:r>
              <a:rPr lang="en-US" sz="700" noProof="1" smtClean="0"/>
              <a:t>&lt;body </a:t>
            </a:r>
            <a:r>
              <a:rPr lang="en-US" sz="700" noProof="1" smtClean="0">
                <a:solidFill>
                  <a:srgbClr val="00B050"/>
                </a:solidFill>
              </a:rPr>
              <a:t>ng-app</a:t>
            </a:r>
            <a:r>
              <a:rPr lang="en-US" sz="700" noProof="1" smtClean="0"/>
              <a:t>&gt;</a:t>
            </a:r>
          </a:p>
          <a:p>
            <a:r>
              <a:rPr lang="en-US" sz="700" noProof="1" smtClean="0"/>
              <a:t>	&lt;div </a:t>
            </a:r>
            <a:r>
              <a:rPr lang="en-US" sz="700" noProof="1" smtClean="0">
                <a:solidFill>
                  <a:srgbClr val="00B050"/>
                </a:solidFill>
              </a:rPr>
              <a:t>ng-controller="HelloCtrl"</a:t>
            </a:r>
            <a:r>
              <a:rPr lang="en-US" sz="700" noProof="1" smtClean="0"/>
              <a:t>&gt;</a:t>
            </a:r>
          </a:p>
          <a:p>
            <a:r>
              <a:rPr lang="en-US" sz="700" noProof="1" smtClean="0"/>
              <a:t>		&lt;form&gt;</a:t>
            </a:r>
          </a:p>
          <a:p>
            <a:r>
              <a:rPr lang="en-US" sz="700" noProof="1" smtClean="0"/>
              <a:t>			&lt;h2&gt;Two-Way Binding&lt;/h2&gt;</a:t>
            </a:r>
          </a:p>
          <a:p>
            <a:r>
              <a:rPr lang="en-US" sz="700" noProof="1" smtClean="0"/>
              <a:t>			&lt;label for="messageInput"&gt;Say 'Hello' to:&lt;/label&gt;</a:t>
            </a:r>
          </a:p>
          <a:p>
            <a:r>
              <a:rPr lang="en-US" sz="700" noProof="1" smtClean="0"/>
              <a:t>			&lt;input type="text" id="messageInput" </a:t>
            </a:r>
            <a:r>
              <a:rPr lang="en-US" sz="700" noProof="1" smtClean="0">
                <a:solidFill>
                  <a:srgbClr val="00B050"/>
                </a:solidFill>
              </a:rPr>
              <a:t>ng-model="name"</a:t>
            </a:r>
            <a:r>
              <a:rPr lang="en-US" sz="700" noProof="1" smtClean="0"/>
              <a:t>&gt;</a:t>
            </a:r>
          </a:p>
          <a:p>
            <a:endParaRPr lang="en-US" sz="700" noProof="1" smtClean="0"/>
          </a:p>
          <a:p>
            <a:r>
              <a:rPr lang="en-US" sz="700" noProof="1" smtClean="0"/>
              <a:t>			&lt;h2&gt;Simple Bindings&lt;/h2&gt;</a:t>
            </a:r>
          </a:p>
          <a:p>
            <a:r>
              <a:rPr lang="en-US" sz="700" noProof="1" smtClean="0"/>
              <a:t>			&lt;table class="table table-hover table-condensed"&gt;</a:t>
            </a:r>
          </a:p>
          <a:p>
            <a:r>
              <a:rPr lang="en-US" sz="700" noProof="1" smtClean="0"/>
              <a:t>				&lt;tr&gt;</a:t>
            </a:r>
          </a:p>
          <a:p>
            <a:r>
              <a:rPr lang="en-US" sz="700" noProof="1" smtClean="0"/>
              <a:t>					&lt;th&gt;Syntax&lt;/th&gt;&lt;th&gt;Result&lt;/th&gt;</a:t>
            </a:r>
          </a:p>
          <a:p>
            <a:r>
              <a:rPr lang="en-US" sz="700" noProof="1" smtClean="0"/>
              <a:t>				&lt;/tr&gt;</a:t>
            </a:r>
          </a:p>
          <a:p>
            <a:r>
              <a:rPr lang="en-US" sz="700" noProof="1" smtClean="0"/>
              <a:t>				&lt;tr&gt;</a:t>
            </a:r>
          </a:p>
          <a:p>
            <a:r>
              <a:rPr lang="en-US" sz="700" noProof="1" smtClean="0"/>
              <a:t>					&lt;td&gt;Interpolation&lt;/td&gt;&lt;td&gt;Hello, </a:t>
            </a:r>
            <a:r>
              <a:rPr lang="en-US" sz="700" noProof="1" smtClean="0">
                <a:solidFill>
                  <a:srgbClr val="00B050"/>
                </a:solidFill>
              </a:rPr>
              <a:t>{{name}}</a:t>
            </a:r>
            <a:r>
              <a:rPr lang="en-US" sz="700" noProof="1" smtClean="0"/>
              <a:t>!&lt;/td&gt;</a:t>
            </a:r>
          </a:p>
          <a:p>
            <a:r>
              <a:rPr lang="en-US" sz="700" noProof="1" smtClean="0"/>
              <a:t>				&lt;/tr&gt;</a:t>
            </a:r>
          </a:p>
          <a:p>
            <a:r>
              <a:rPr lang="en-US" sz="700" noProof="1" smtClean="0"/>
              <a:t>				&lt;tr&gt;</a:t>
            </a:r>
          </a:p>
          <a:p>
            <a:r>
              <a:rPr lang="en-US" sz="700" noProof="1" smtClean="0"/>
              <a:t>					&lt;td&gt;ng-bind&lt;/td&gt;&lt;td&gt;Hello, &lt;span </a:t>
            </a:r>
            <a:r>
              <a:rPr lang="en-US" sz="700" noProof="1" smtClean="0">
                <a:solidFill>
                  <a:srgbClr val="00B050"/>
                </a:solidFill>
              </a:rPr>
              <a:t>ng-bind="name"</a:t>
            </a:r>
            <a:r>
              <a:rPr lang="en-US" sz="700" noProof="1" smtClean="0"/>
              <a:t> /&gt;!&lt;/td&gt;</a:t>
            </a:r>
          </a:p>
          <a:p>
            <a:r>
              <a:rPr lang="en-US" sz="700" noProof="1" smtClean="0"/>
              <a:t>				&lt;/tr&gt;</a:t>
            </a:r>
          </a:p>
          <a:p>
            <a:r>
              <a:rPr lang="en-US" sz="700" noProof="1" smtClean="0"/>
              <a:t>				&lt;tr&gt;</a:t>
            </a:r>
          </a:p>
          <a:p>
            <a:r>
              <a:rPr lang="en-US" sz="700" noProof="1" smtClean="0"/>
              <a:t>					&lt;td&gt;Interpolation with controller function&lt;/td&gt;</a:t>
            </a:r>
          </a:p>
          <a:p>
            <a:r>
              <a:rPr lang="en-US" sz="700" noProof="1" smtClean="0"/>
              <a:t>					&lt;td&gt;Hello, </a:t>
            </a:r>
            <a:r>
              <a:rPr lang="en-US" sz="700" noProof="1" smtClean="0">
                <a:solidFill>
                  <a:srgbClr val="00B050"/>
                </a:solidFill>
              </a:rPr>
              <a:t>{{getName()}}</a:t>
            </a:r>
            <a:r>
              <a:rPr lang="en-US" sz="700" noProof="1" smtClean="0"/>
              <a:t>!&lt;/td&gt;</a:t>
            </a:r>
          </a:p>
          <a:p>
            <a:r>
              <a:rPr lang="en-US" sz="700" noProof="1" smtClean="0"/>
              <a:t>				&lt;/tr&gt;</a:t>
            </a:r>
          </a:p>
          <a:p>
            <a:r>
              <a:rPr lang="en-US" sz="700" noProof="1" smtClean="0"/>
              <a:t>				&lt;tr&gt;</a:t>
            </a:r>
          </a:p>
          <a:p>
            <a:r>
              <a:rPr lang="en-US" sz="700" noProof="1" smtClean="0"/>
              <a:t>					&lt;td&gt;ng-bind with getEnclosedName&lt;/td&gt;</a:t>
            </a:r>
          </a:p>
          <a:p>
            <a:r>
              <a:rPr lang="en-US" sz="700" noProof="1" smtClean="0"/>
              <a:t>					&lt;td&gt;Hello, &lt;span </a:t>
            </a:r>
            <a:r>
              <a:rPr lang="en-US" sz="700" noProof="1" smtClean="0">
                <a:solidFill>
                  <a:srgbClr val="00B050"/>
                </a:solidFill>
              </a:rPr>
              <a:t>ng-bind="getEnclosedName('b')"</a:t>
            </a:r>
            <a:r>
              <a:rPr lang="en-US" sz="700" noProof="1" smtClean="0"/>
              <a:t> /&gt;!&lt;/td&gt;</a:t>
            </a:r>
          </a:p>
          <a:p>
            <a:r>
              <a:rPr lang="en-US" sz="700" noProof="1" smtClean="0"/>
              <a:t>				&lt;/tr&gt;</a:t>
            </a:r>
          </a:p>
          <a:p>
            <a:r>
              <a:rPr lang="en-US" sz="700" noProof="1" smtClean="0"/>
              <a:t>				&lt;tr&gt;</a:t>
            </a:r>
          </a:p>
          <a:p>
            <a:r>
              <a:rPr lang="en-US" sz="700" noProof="1" smtClean="0"/>
              <a:t>					&lt;td&gt;ng-bind-html-unsafe with getEnclosedName&lt;/td&gt;</a:t>
            </a:r>
          </a:p>
          <a:p>
            <a:r>
              <a:rPr lang="en-US" sz="700" noProof="1" smtClean="0"/>
              <a:t>					&lt;td&gt;Hello, &lt;span </a:t>
            </a:r>
            <a:r>
              <a:rPr lang="en-US" sz="700" noProof="1" smtClean="0">
                <a:solidFill>
                  <a:srgbClr val="00B050"/>
                </a:solidFill>
              </a:rPr>
              <a:t>ng-bind-html-unsafe="getEnclosedName('b')"</a:t>
            </a:r>
            <a:r>
              <a:rPr lang="en-US" sz="700" noProof="1" smtClean="0"/>
              <a:t> /&gt;!&lt;/td&gt;</a:t>
            </a:r>
          </a:p>
          <a:p>
            <a:r>
              <a:rPr lang="en-US" sz="700" noProof="1" smtClean="0"/>
              <a:t>				&lt;/tr&gt;</a:t>
            </a:r>
          </a:p>
          <a:p>
            <a:r>
              <a:rPr lang="en-US" sz="700" noProof="1" smtClean="0"/>
              <a:t>			&lt;/table&gt;</a:t>
            </a:r>
          </a:p>
          <a:p>
            <a:r>
              <a:rPr lang="en-US" sz="700" noProof="1" smtClean="0"/>
              <a:t>		&lt;/form&gt;</a:t>
            </a:r>
          </a:p>
          <a:p>
            <a:r>
              <a:rPr lang="en-US" sz="700" noProof="1" smtClean="0"/>
              <a:t>	&lt;/div&gt;</a:t>
            </a:r>
          </a:p>
          <a:p>
            <a:r>
              <a:rPr lang="en-US" sz="700" noProof="1" smtClean="0"/>
              <a:t>&lt;/body&gt;</a:t>
            </a:r>
          </a:p>
          <a:p>
            <a:r>
              <a:rPr lang="en-US" sz="700" noProof="1" smtClean="0"/>
              <a:t>&lt;/html&gt;</a:t>
            </a:r>
            <a:endParaRPr lang="en-US" sz="700" noProof="1"/>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r>
              <a:rPr lang="en-US" dirty="0" smtClean="0"/>
              <a:t>See AngularJS </a:t>
            </a:r>
            <a:r>
              <a:rPr lang="en-US" dirty="0" smtClean="0">
                <a:hlinkClick r:id="rId2"/>
              </a:rPr>
              <a:t>docs for </a:t>
            </a:r>
            <a:r>
              <a:rPr lang="en-US" i="1" dirty="0" err="1" smtClean="0">
                <a:hlinkClick r:id="rId2"/>
              </a:rPr>
              <a:t>ng</a:t>
            </a:r>
            <a:r>
              <a:rPr lang="en-US" dirty="0" smtClean="0">
                <a:hlinkClick r:id="rId2"/>
              </a:rPr>
              <a:t> module</a:t>
            </a:r>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800507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en-US" dirty="0"/>
          </a:p>
        </p:txBody>
      </p:sp>
      <p:sp>
        <p:nvSpPr>
          <p:cNvPr id="7" name="TextBox 6"/>
          <p:cNvSpPr txBox="1"/>
          <p:nvPr/>
        </p:nvSpPr>
        <p:spPr>
          <a:xfrm>
            <a:off x="817607" y="2033141"/>
            <a:ext cx="7508787" cy="1077218"/>
          </a:xfrm>
          <a:prstGeom prst="rect">
            <a:avLst/>
          </a:prstGeom>
          <a:noFill/>
        </p:spPr>
        <p:txBody>
          <a:bodyPr wrap="none" rtlCol="0">
            <a:spAutoFit/>
          </a:bodyPr>
          <a:lstStyle/>
          <a:p>
            <a:pPr algn="ctr"/>
            <a:r>
              <a:rPr lang="en-US" sz="3200" dirty="0" smtClean="0">
                <a:latin typeface="+mj-lt"/>
              </a:rPr>
              <a:t>Read/Download </a:t>
            </a:r>
            <a:r>
              <a:rPr lang="en-US" sz="3200" dirty="0" err="1" smtClean="0">
                <a:latin typeface="+mj-lt"/>
              </a:rPr>
              <a:t>Sourcecode</a:t>
            </a:r>
            <a:r>
              <a:rPr lang="en-US" sz="3200" dirty="0" smtClean="0">
                <a:latin typeface="+mj-lt"/>
              </a:rPr>
              <a:t> of Samples at</a:t>
            </a:r>
            <a:br>
              <a:rPr lang="en-US" sz="3200" dirty="0" smtClean="0">
                <a:latin typeface="+mj-lt"/>
              </a:rPr>
            </a:br>
            <a:r>
              <a:rPr lang="en-US" sz="3200" dirty="0" smtClean="0">
                <a:latin typeface="+mj-lt"/>
                <a:hlinkClick r:id="rId2"/>
              </a:rPr>
              <a:t>http://bit.ly/AngularTypeScript</a:t>
            </a:r>
            <a:r>
              <a:rPr lang="en-US" sz="3200" dirty="0" smtClean="0">
                <a:latin typeface="+mj-lt"/>
              </a:rPr>
              <a:t> </a:t>
            </a:r>
            <a:endParaRPr lang="en-US" sz="3200" dirty="0">
              <a:latin typeface="+mj-lt"/>
            </a:endParaRPr>
          </a:p>
        </p:txBody>
      </p:sp>
    </p:spTree>
    <p:extLst>
      <p:ext uri="{BB962C8B-B14F-4D97-AF65-F5344CB8AC3E}">
        <p14:creationId xmlns:p14="http://schemas.microsoft.com/office/powerpoint/2010/main" val="42972352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en-US" sz="1100" noProof="1" smtClean="0"/>
              <a:t>/// &lt;reference </a:t>
            </a:r>
          </a:p>
          <a:p>
            <a:r>
              <a:rPr lang="en-US" sz="1100" noProof="1" smtClean="0"/>
              <a:t>			path="../../../tsDeclarations/angularjs/angular.d.ts"/&gt;</a:t>
            </a:r>
          </a:p>
          <a:p>
            <a:endParaRPr lang="en-US" sz="1100" noProof="1" smtClean="0"/>
          </a:p>
          <a:p>
            <a:r>
              <a:rPr lang="en-US" sz="1100" noProof="1" smtClean="0"/>
              <a:t>// Create a custom scope based on angular's scope and define</a:t>
            </a:r>
          </a:p>
          <a:p>
            <a:r>
              <a:rPr lang="en-US" sz="1100" noProof="1" smtClean="0"/>
              <a:t>// type-safe members which we will add in the controller function.</a:t>
            </a:r>
          </a:p>
          <a:p>
            <a:r>
              <a:rPr lang="en-US" sz="1100" noProof="1" smtClean="0"/>
              <a:t>interface </a:t>
            </a:r>
            <a:r>
              <a:rPr lang="en-US" sz="1100" noProof="1" smtClean="0">
                <a:solidFill>
                  <a:srgbClr val="00B050"/>
                </a:solidFill>
              </a:rPr>
              <a:t>IHelloWorldScope </a:t>
            </a:r>
            <a:r>
              <a:rPr lang="en-US" sz="1100" noProof="1" smtClean="0"/>
              <a:t>extends</a:t>
            </a:r>
            <a:r>
              <a:rPr lang="en-US" sz="1100" noProof="1" smtClean="0">
                <a:solidFill>
                  <a:srgbClr val="00B050"/>
                </a:solidFill>
              </a:rPr>
              <a:t> ng.IScope</a:t>
            </a:r>
            <a:r>
              <a:rPr lang="en-US" sz="1100" noProof="1" smtClean="0"/>
              <a:t> {</a:t>
            </a:r>
          </a:p>
          <a:p>
            <a:r>
              <a:rPr lang="en-US" sz="1100" noProof="1" smtClean="0"/>
              <a:t>    name: string;</a:t>
            </a:r>
          </a:p>
          <a:p>
            <a:r>
              <a:rPr lang="en-US" sz="1100" noProof="1" smtClean="0"/>
              <a:t>    getName: () =&gt; string;</a:t>
            </a:r>
          </a:p>
          <a:p>
            <a:r>
              <a:rPr lang="en-US" sz="1100" noProof="1" smtClean="0"/>
              <a:t>    getEnclosedName: (tag: string) =&gt; string;</a:t>
            </a:r>
          </a:p>
          <a:p>
            <a:r>
              <a:rPr lang="en-US" sz="1100" noProof="1" smtClean="0"/>
              <a:t>}</a:t>
            </a:r>
          </a:p>
          <a:p>
            <a:endParaRPr lang="en-US" sz="1100" noProof="1" smtClean="0"/>
          </a:p>
          <a:p>
            <a:endParaRPr lang="en-US" sz="1100" noProof="1" smtClean="0"/>
          </a:p>
          <a:p>
            <a:endParaRPr lang="en-US" sz="1100" noProof="1" smtClean="0"/>
          </a:p>
          <a:p>
            <a:endParaRPr lang="en-US" sz="1100" noProof="1" smtClean="0"/>
          </a:p>
          <a:p>
            <a:endParaRPr lang="en-US" sz="1100" noProof="1" smtClean="0"/>
          </a:p>
          <a:p>
            <a:r>
              <a:rPr lang="en-US" sz="1100" noProof="1" smtClean="0"/>
              <a:t>var </a:t>
            </a:r>
            <a:r>
              <a:rPr lang="en-US" sz="1100" noProof="1" smtClean="0">
                <a:solidFill>
                  <a:srgbClr val="00B050"/>
                </a:solidFill>
              </a:rPr>
              <a:t>HelloCtrl</a:t>
            </a:r>
            <a:r>
              <a:rPr lang="en-US" sz="1100" noProof="1" smtClean="0"/>
              <a:t> = function ($scope: </a:t>
            </a:r>
            <a:r>
              <a:rPr lang="en-US" sz="1100" noProof="1" smtClean="0">
                <a:solidFill>
                  <a:srgbClr val="00B050"/>
                </a:solidFill>
              </a:rPr>
              <a:t>IHelloWorldScope</a:t>
            </a:r>
            <a:r>
              <a:rPr lang="en-US" sz="1100" noProof="1" smtClean="0"/>
              <a:t>) {</a:t>
            </a:r>
          </a:p>
          <a:p>
            <a:r>
              <a:rPr lang="en-US" sz="1100" noProof="1" smtClean="0"/>
              <a:t>    </a:t>
            </a:r>
            <a:r>
              <a:rPr lang="en-US" sz="1100" noProof="1" smtClean="0">
                <a:solidFill>
                  <a:srgbClr val="00B050"/>
                </a:solidFill>
              </a:rPr>
              <a:t>$scope.name</a:t>
            </a:r>
            <a:r>
              <a:rPr lang="en-US" sz="1100" noProof="1" smtClean="0"/>
              <a:t> = "World";</a:t>
            </a:r>
          </a:p>
          <a:p>
            <a:r>
              <a:rPr lang="en-US" sz="1100" noProof="1" smtClean="0"/>
              <a:t>    </a:t>
            </a:r>
            <a:r>
              <a:rPr lang="en-US" sz="1100" noProof="1" smtClean="0">
                <a:solidFill>
                  <a:srgbClr val="00B050"/>
                </a:solidFill>
              </a:rPr>
              <a:t>$scope.getName</a:t>
            </a:r>
            <a:r>
              <a:rPr lang="en-US" sz="1100" noProof="1" smtClean="0"/>
              <a:t> = () =&gt; $scope.name;</a:t>
            </a:r>
          </a:p>
          <a:p>
            <a:r>
              <a:rPr lang="en-US" sz="1100" noProof="1" smtClean="0"/>
              <a:t>    </a:t>
            </a:r>
            <a:r>
              <a:rPr lang="en-US" sz="1100" noProof="1" smtClean="0">
                <a:solidFill>
                  <a:srgbClr val="00B050"/>
                </a:solidFill>
              </a:rPr>
              <a:t>$scope.getEnclosedName</a:t>
            </a:r>
            <a:r>
              <a:rPr lang="en-US" sz="1100" noProof="1" smtClean="0"/>
              <a:t> = (tag) =&gt; "&lt;" + tag + "&gt;" </a:t>
            </a:r>
          </a:p>
          <a:p>
            <a:r>
              <a:rPr lang="en-US" sz="1100" noProof="1" smtClean="0"/>
              <a:t>			+ $scope.name </a:t>
            </a:r>
          </a:p>
          <a:p>
            <a:r>
              <a:rPr lang="en-US" sz="1100" noProof="1" smtClean="0"/>
              <a:t>			+ "&lt;" + tag + "/&gt;";</a:t>
            </a:r>
          </a:p>
          <a:p>
            <a:r>
              <a:rPr lang="en-US" sz="1100" noProof="1" smtClean="0"/>
              <a:t>};</a:t>
            </a:r>
            <a:endParaRPr lang="en-US" sz="1100" noProof="1"/>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r>
              <a:rPr lang="en-US" dirty="0" smtClean="0"/>
              <a:t>Get TypeScript definitions for AngularJS, Jasmine, etc. from </a:t>
            </a:r>
            <a:r>
              <a:rPr lang="en-US" dirty="0" smtClean="0">
                <a:hlinkClick r:id="rId2"/>
              </a:rPr>
              <a:t>Definitely Typed</a:t>
            </a:r>
            <a:r>
              <a:rPr lang="en-US" dirty="0" smtClean="0"/>
              <a:t> project</a:t>
            </a:r>
            <a:endParaRPr lang="en-US" dirty="0"/>
          </a:p>
        </p:txBody>
      </p:sp>
      <p:sp>
        <p:nvSpPr>
          <p:cNvPr id="11" name="Text Placeholder 10"/>
          <p:cNvSpPr>
            <a:spLocks noGrp="1"/>
          </p:cNvSpPr>
          <p:nvPr>
            <p:ph type="body" sz="quarter" idx="25"/>
          </p:nvPr>
        </p:nvSpPr>
        <p:spPr/>
        <p:txBody>
          <a:bodyPr/>
          <a:lstStyle/>
          <a:p>
            <a:endParaRPr lang="en-US" dirty="0"/>
          </a:p>
        </p:txBody>
      </p:sp>
      <p:sp>
        <p:nvSpPr>
          <p:cNvPr id="2" name="Rounded Rectangular Callout 1"/>
          <p:cNvSpPr/>
          <p:nvPr/>
        </p:nvSpPr>
        <p:spPr>
          <a:xfrm>
            <a:off x="755576" y="1923678"/>
            <a:ext cx="1584176" cy="540640"/>
          </a:xfrm>
          <a:prstGeom prst="wedgeRoundRectCallout">
            <a:avLst>
              <a:gd name="adj1" fmla="val -35813"/>
              <a:gd name="adj2" fmla="val 9073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Referred to from </a:t>
            </a:r>
            <a:br>
              <a:rPr lang="en-US" sz="1100" dirty="0" smtClean="0"/>
            </a:br>
            <a:r>
              <a:rPr lang="en-US" sz="1100" dirty="0" err="1" smtClean="0">
                <a:latin typeface="Consolas" panose="020B0609020204030204" pitchFamily="49" charset="0"/>
                <a:cs typeface="Consolas" panose="020B0609020204030204" pitchFamily="49" charset="0"/>
              </a:rPr>
              <a:t>ng</a:t>
            </a:r>
            <a:r>
              <a:rPr lang="en-US" sz="1100" dirty="0" smtClean="0">
                <a:latin typeface="Consolas" panose="020B0609020204030204" pitchFamily="49" charset="0"/>
                <a:cs typeface="Consolas" panose="020B0609020204030204" pitchFamily="49" charset="0"/>
              </a:rPr>
              <a:t>-controller</a:t>
            </a:r>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010930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6"/>
          </p:nvPr>
        </p:nvSpPr>
        <p:spPr/>
        <p:txBody>
          <a:bodyPr/>
          <a:lstStyle/>
          <a:p>
            <a:r>
              <a:rPr lang="en-US" dirty="0" smtClean="0"/>
              <a:t>Collections</a:t>
            </a:r>
            <a:endParaRPr lang="en-US" dirty="0"/>
          </a:p>
        </p:txBody>
      </p:sp>
      <p:sp>
        <p:nvSpPr>
          <p:cNvPr id="17" name="Text Placeholder 16"/>
          <p:cNvSpPr>
            <a:spLocks noGrp="1"/>
          </p:cNvSpPr>
          <p:nvPr>
            <p:ph type="body" sz="quarter" idx="24"/>
          </p:nvPr>
        </p:nvSpPr>
        <p:spPr/>
        <p:txBody>
          <a:bodyPr/>
          <a:lstStyle/>
          <a:p>
            <a:r>
              <a:rPr lang="en-US" dirty="0" smtClean="0"/>
              <a:t>Create collection in controller</a:t>
            </a:r>
          </a:p>
          <a:p>
            <a:r>
              <a:rPr lang="en-US" dirty="0" smtClean="0"/>
              <a:t>Binding the view to collections</a:t>
            </a:r>
            <a:endParaRPr lang="en-US" dirty="0"/>
          </a:p>
        </p:txBody>
      </p:sp>
      <p:sp>
        <p:nvSpPr>
          <p:cNvPr id="18" name="Text Placeholder 17"/>
          <p:cNvSpPr>
            <a:spLocks noGrp="1"/>
          </p:cNvSpPr>
          <p:nvPr>
            <p:ph type="body" sz="quarter" idx="25"/>
          </p:nvPr>
        </p:nvSpPr>
        <p:spPr/>
        <p:txBody>
          <a:bodyPr/>
          <a:lstStyle/>
          <a:p>
            <a:r>
              <a:rPr lang="en-US" dirty="0" smtClean="0"/>
              <a:t>Binding to Collections</a:t>
            </a:r>
            <a:endParaRPr lang="en-US" dirty="0"/>
          </a:p>
        </p:txBody>
      </p:sp>
      <p:sp>
        <p:nvSpPr>
          <p:cNvPr id="19" name="Text Placeholder 18"/>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954411511"/>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de-AT" sz="1100" noProof="1"/>
              <a:t>&lt;!DOCTYPE html&gt;</a:t>
            </a:r>
          </a:p>
          <a:p>
            <a:r>
              <a:rPr lang="de-AT" sz="1100" noProof="1"/>
              <a:t>&lt;html lang="en"&gt;</a:t>
            </a:r>
          </a:p>
          <a:p>
            <a:r>
              <a:rPr lang="de-AT" sz="1100" noProof="1"/>
              <a:t>&lt;head&gt;</a:t>
            </a:r>
          </a:p>
          <a:p>
            <a:r>
              <a:rPr lang="de-AT" sz="1100" noProof="1" smtClean="0"/>
              <a:t>	…</a:t>
            </a:r>
          </a:p>
          <a:p>
            <a:r>
              <a:rPr lang="de-AT" sz="1100" noProof="1" smtClean="0"/>
              <a:t>&lt;/</a:t>
            </a:r>
            <a:r>
              <a:rPr lang="de-AT" sz="1100" noProof="1"/>
              <a:t>head&gt;</a:t>
            </a:r>
          </a:p>
          <a:p>
            <a:r>
              <a:rPr lang="de-AT" sz="1100" noProof="1"/>
              <a:t>&lt;body ng-app&gt;</a:t>
            </a:r>
          </a:p>
          <a:p>
            <a:r>
              <a:rPr lang="de-AT" sz="1100" noProof="1"/>
              <a:t>	&lt;div ng-controller="HelloCtrl"&gt;</a:t>
            </a:r>
          </a:p>
          <a:p>
            <a:endParaRPr lang="de-AT" sz="1100" noProof="1"/>
          </a:p>
          <a:p>
            <a:r>
              <a:rPr lang="de-AT" sz="1100" noProof="1"/>
              <a:t>		</a:t>
            </a:r>
            <a:r>
              <a:rPr lang="de-AT" sz="1100" noProof="1"/>
              <a:t>&lt;</a:t>
            </a:r>
            <a:r>
              <a:rPr lang="de-AT" sz="1100" noProof="1" smtClean="0"/>
              <a:t>form&gt;</a:t>
            </a:r>
            <a:endParaRPr lang="de-AT" sz="1100" noProof="1"/>
          </a:p>
          <a:p>
            <a:r>
              <a:rPr lang="de-AT" sz="1100" noProof="1" smtClean="0"/>
              <a:t>			…</a:t>
            </a:r>
            <a:endParaRPr lang="de-AT" sz="1100" noProof="1"/>
          </a:p>
          <a:p>
            <a:r>
              <a:rPr lang="de-AT" sz="1100" noProof="1"/>
              <a:t>			&lt;h2&gt;Collection Binding&lt;/h2&gt;</a:t>
            </a:r>
          </a:p>
          <a:p>
            <a:r>
              <a:rPr lang="de-AT" sz="1100" noProof="1"/>
              <a:t>			&lt;table class="table table-hover table-condensed"&gt;</a:t>
            </a:r>
          </a:p>
          <a:p>
            <a:r>
              <a:rPr lang="de-AT" sz="1100" noProof="1"/>
              <a:t>				&lt;</a:t>
            </a:r>
            <a:r>
              <a:rPr lang="de-AT" sz="1100" noProof="1"/>
              <a:t>tr</a:t>
            </a:r>
            <a:r>
              <a:rPr lang="de-AT" sz="1100" noProof="1" smtClean="0"/>
              <a:t>&gt;</a:t>
            </a:r>
          </a:p>
          <a:p>
            <a:r>
              <a:rPr lang="de-AT" sz="1100" noProof="1"/>
              <a:t>	</a:t>
            </a:r>
            <a:r>
              <a:rPr lang="de-AT" sz="1100" noProof="1" smtClean="0"/>
              <a:t>				&lt;th&gt;Pos.&lt;/th&gt;</a:t>
            </a:r>
            <a:endParaRPr lang="de-AT" sz="1100" noProof="1"/>
          </a:p>
          <a:p>
            <a:r>
              <a:rPr lang="de-AT" sz="1100" noProof="1"/>
              <a:t>					&lt;th&gt;ISO Code&lt;/th&gt;</a:t>
            </a:r>
          </a:p>
          <a:p>
            <a:r>
              <a:rPr lang="de-AT" sz="1100" noProof="1"/>
              <a:t>					&lt;th&gt;Country Name&lt;/th&gt;</a:t>
            </a:r>
          </a:p>
          <a:p>
            <a:r>
              <a:rPr lang="de-AT" sz="1100" noProof="1"/>
              <a:t>				&lt;/tr&gt;</a:t>
            </a:r>
          </a:p>
          <a:p>
            <a:r>
              <a:rPr lang="de-AT" sz="1100" noProof="1"/>
              <a:t>				&lt;tr </a:t>
            </a:r>
            <a:r>
              <a:rPr lang="de-AT" sz="1100" noProof="1">
                <a:solidFill>
                  <a:srgbClr val="00B050"/>
                </a:solidFill>
              </a:rPr>
              <a:t>ng-repeat="country in </a:t>
            </a:r>
            <a:r>
              <a:rPr lang="de-AT" sz="1100" noProof="1">
                <a:solidFill>
                  <a:srgbClr val="00B050"/>
                </a:solidFill>
              </a:rPr>
              <a:t>countries</a:t>
            </a:r>
            <a:r>
              <a:rPr lang="de-AT" sz="1100" noProof="1" smtClean="0">
                <a:solidFill>
                  <a:srgbClr val="00B050"/>
                </a:solidFill>
              </a:rPr>
              <a:t>"</a:t>
            </a:r>
            <a:r>
              <a:rPr lang="de-AT" sz="1100" noProof="1" smtClean="0"/>
              <a:t>&gt;</a:t>
            </a:r>
          </a:p>
          <a:p>
            <a:r>
              <a:rPr lang="de-AT" sz="1100" noProof="1"/>
              <a:t>	</a:t>
            </a:r>
            <a:r>
              <a:rPr lang="de-AT" sz="1100" noProof="1"/>
              <a:t>				&lt;td&gt;</a:t>
            </a:r>
            <a:r>
              <a:rPr lang="de-AT" sz="1100" noProof="1">
                <a:solidFill>
                  <a:srgbClr val="00B050"/>
                </a:solidFill>
              </a:rPr>
              <a:t>{{$index}}</a:t>
            </a:r>
            <a:r>
              <a:rPr lang="de-AT" sz="1100" noProof="1"/>
              <a:t>&lt;/td&gt;</a:t>
            </a:r>
          </a:p>
          <a:p>
            <a:r>
              <a:rPr lang="de-AT" sz="1100" noProof="1"/>
              <a:t>					&lt;td&gt;</a:t>
            </a:r>
            <a:r>
              <a:rPr lang="de-AT" sz="1100" noProof="1">
                <a:solidFill>
                  <a:srgbClr val="00B050"/>
                </a:solidFill>
              </a:rPr>
              <a:t>{{country.isoCode}}</a:t>
            </a:r>
            <a:r>
              <a:rPr lang="de-AT" sz="1100" noProof="1"/>
              <a:t>&lt;/td&gt;</a:t>
            </a:r>
          </a:p>
          <a:p>
            <a:r>
              <a:rPr lang="de-AT" sz="1100" noProof="1"/>
              <a:t>					&lt;td&gt;</a:t>
            </a:r>
            <a:r>
              <a:rPr lang="de-AT" sz="1100" noProof="1">
                <a:solidFill>
                  <a:srgbClr val="00B050"/>
                </a:solidFill>
              </a:rPr>
              <a:t>{{country.name}}</a:t>
            </a:r>
            <a:r>
              <a:rPr lang="de-AT" sz="1100" noProof="1"/>
              <a:t>&lt;/td&gt;</a:t>
            </a:r>
          </a:p>
          <a:p>
            <a:r>
              <a:rPr lang="de-AT" sz="1100" noProof="1"/>
              <a:t>				&lt;/tr&gt;</a:t>
            </a:r>
          </a:p>
          <a:p>
            <a:r>
              <a:rPr lang="de-AT" sz="1100" noProof="1"/>
              <a:t>			&lt;/table&gt;</a:t>
            </a:r>
          </a:p>
          <a:p>
            <a:r>
              <a:rPr lang="de-AT" sz="1100" noProof="1"/>
              <a:t>		&lt;/form&gt;</a:t>
            </a:r>
          </a:p>
          <a:p>
            <a:endParaRPr lang="de-AT" sz="1100" noProof="1"/>
          </a:p>
          <a:p>
            <a:r>
              <a:rPr lang="de-AT" sz="1100" noProof="1"/>
              <a:t>	&lt;/div&gt;</a:t>
            </a:r>
          </a:p>
          <a:p>
            <a:r>
              <a:rPr lang="de-AT" sz="1100" noProof="1"/>
              <a:t>&lt;/body&gt;</a:t>
            </a:r>
          </a:p>
          <a:p>
            <a:r>
              <a:rPr lang="de-AT" sz="1100" noProof="1"/>
              <a:t>&lt;/html&gt;</a:t>
            </a:r>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r>
              <a:rPr lang="en-US" dirty="0"/>
              <a:t>See AngularJS </a:t>
            </a:r>
            <a:r>
              <a:rPr lang="en-US" dirty="0">
                <a:hlinkClick r:id="rId2"/>
              </a:rPr>
              <a:t>docs for </a:t>
            </a:r>
            <a:r>
              <a:rPr lang="en-US" i="1" dirty="0" err="1" smtClean="0">
                <a:hlinkClick r:id="rId2"/>
              </a:rPr>
              <a:t>ngRepeat</a:t>
            </a:r>
            <a:endParaRPr lang="en-US" dirty="0"/>
          </a:p>
          <a:p>
            <a:endParaRPr lang="de-AT" dirty="0"/>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65302117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de-AT" sz="1100" noProof="1"/>
              <a:t>/// &lt;</a:t>
            </a:r>
            <a:r>
              <a:rPr lang="de-AT" sz="1100" noProof="1"/>
              <a:t>reference </a:t>
            </a:r>
            <a:endParaRPr lang="de-AT" sz="1100" noProof="1" smtClean="0"/>
          </a:p>
          <a:p>
            <a:r>
              <a:rPr lang="de-AT" sz="1100" noProof="1"/>
              <a:t>	</a:t>
            </a:r>
            <a:r>
              <a:rPr lang="de-AT" sz="1100" noProof="1" smtClean="0"/>
              <a:t>		path</a:t>
            </a:r>
            <a:r>
              <a:rPr lang="de-AT" sz="1100" noProof="1"/>
              <a:t>="../../../tsDeclarations/angularjs/angular.d.ts"/&gt;</a:t>
            </a:r>
          </a:p>
          <a:p>
            <a:endParaRPr lang="de-AT" sz="1100" noProof="1"/>
          </a:p>
          <a:p>
            <a:r>
              <a:rPr lang="de-AT" sz="1100" noProof="1"/>
              <a:t>// Create a custom scope based on angular's scope and define</a:t>
            </a:r>
          </a:p>
          <a:p>
            <a:r>
              <a:rPr lang="de-AT" sz="1100" noProof="1"/>
              <a:t>// type-safe members which we will add in the controller function.</a:t>
            </a:r>
          </a:p>
          <a:p>
            <a:r>
              <a:rPr lang="de-AT" sz="1100" noProof="1"/>
              <a:t>interface IHelloWorldScope extends ng.IScope {</a:t>
            </a:r>
          </a:p>
          <a:p>
            <a:r>
              <a:rPr lang="de-AT" sz="1100" noProof="1"/>
              <a:t>    </a:t>
            </a:r>
            <a:r>
              <a:rPr lang="de-AT" sz="1100" noProof="1" smtClean="0"/>
              <a:t>name: string;</a:t>
            </a:r>
          </a:p>
          <a:p>
            <a:r>
              <a:rPr lang="de-AT" sz="1100" noProof="1" smtClean="0"/>
              <a:t>    </a:t>
            </a:r>
            <a:r>
              <a:rPr lang="de-AT" sz="1100" noProof="1" smtClean="0">
                <a:solidFill>
                  <a:srgbClr val="00B050"/>
                </a:solidFill>
              </a:rPr>
              <a:t>countries: ICountryInfo[];</a:t>
            </a:r>
          </a:p>
          <a:p>
            <a:r>
              <a:rPr lang="de-AT" sz="1100" noProof="1" smtClean="0"/>
              <a:t>    getName: () =&gt; string;</a:t>
            </a:r>
          </a:p>
          <a:p>
            <a:r>
              <a:rPr lang="de-AT" sz="1100" noProof="1" smtClean="0"/>
              <a:t>    getEnclosedName: (tag: string) =&gt; string;</a:t>
            </a:r>
          </a:p>
          <a:p>
            <a:r>
              <a:rPr lang="de-AT" sz="1100" noProof="1" smtClean="0"/>
              <a:t>}</a:t>
            </a:r>
            <a:endParaRPr lang="de-AT" sz="1100" noProof="1"/>
          </a:p>
          <a:p>
            <a:endParaRPr lang="de-AT" sz="1100" noProof="1"/>
          </a:p>
          <a:p>
            <a:r>
              <a:rPr lang="de-AT" sz="1100" noProof="1"/>
              <a:t>interface ICountryInfo {</a:t>
            </a:r>
          </a:p>
          <a:p>
            <a:r>
              <a:rPr lang="de-AT" sz="1100" noProof="1"/>
              <a:t>    isoCode: string;</a:t>
            </a:r>
          </a:p>
          <a:p>
            <a:r>
              <a:rPr lang="de-AT" sz="1100" noProof="1"/>
              <a:t>    name: string;</a:t>
            </a:r>
          </a:p>
          <a:p>
            <a:r>
              <a:rPr lang="de-AT" sz="1100" noProof="1"/>
              <a:t>}</a:t>
            </a:r>
          </a:p>
          <a:p>
            <a:endParaRPr lang="de-AT" sz="1100" noProof="1"/>
          </a:p>
          <a:p>
            <a:r>
              <a:rPr lang="de-AT" sz="1100" noProof="1"/>
              <a:t>var HelloCtrl = function ($scope: IHelloWorldScope) {</a:t>
            </a:r>
          </a:p>
          <a:p>
            <a:r>
              <a:rPr lang="de-AT" sz="1100" noProof="1"/>
              <a:t>    </a:t>
            </a:r>
            <a:r>
              <a:rPr lang="de-AT" sz="1100" noProof="1" smtClean="0"/>
              <a:t>…</a:t>
            </a:r>
            <a:endParaRPr lang="de-AT" sz="1100" noProof="1"/>
          </a:p>
          <a:p>
            <a:r>
              <a:rPr lang="de-AT" sz="1100" noProof="1"/>
              <a:t>    </a:t>
            </a:r>
            <a:r>
              <a:rPr lang="de-AT" sz="1100" noProof="1">
                <a:solidFill>
                  <a:srgbClr val="00B050"/>
                </a:solidFill>
              </a:rPr>
              <a:t>$scope.countries </a:t>
            </a:r>
            <a:r>
              <a:rPr lang="de-AT" sz="1100" noProof="1"/>
              <a:t>= [</a:t>
            </a:r>
          </a:p>
          <a:p>
            <a:r>
              <a:rPr lang="de-AT" sz="1100" noProof="1"/>
              <a:t>        { isoCode: 'AT', name: 'Austria' },</a:t>
            </a:r>
          </a:p>
          <a:p>
            <a:r>
              <a:rPr lang="de-AT" sz="1100" noProof="1"/>
              <a:t>        { isoCode: 'DE', name: 'Germany' },</a:t>
            </a:r>
          </a:p>
          <a:p>
            <a:r>
              <a:rPr lang="de-AT" sz="1100" noProof="1"/>
              <a:t>        { isoCode: 'CH', name: 'Switzerland' }];</a:t>
            </a:r>
          </a:p>
          <a:p>
            <a:r>
              <a:rPr lang="de-AT" sz="1100" noProof="1" smtClean="0"/>
              <a:t>};</a:t>
            </a:r>
            <a:endParaRPr lang="de-AT" sz="1100" noProof="1"/>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62414594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6"/>
          </p:nvPr>
        </p:nvSpPr>
        <p:spPr/>
        <p:txBody>
          <a:bodyPr/>
          <a:lstStyle/>
          <a:p>
            <a:r>
              <a:rPr lang="en-US" dirty="0" smtClean="0"/>
              <a:t>Scopes</a:t>
            </a:r>
            <a:endParaRPr lang="en-US" dirty="0"/>
          </a:p>
        </p:txBody>
      </p:sp>
      <p:sp>
        <p:nvSpPr>
          <p:cNvPr id="17" name="Text Placeholder 16"/>
          <p:cNvSpPr>
            <a:spLocks noGrp="1"/>
          </p:cNvSpPr>
          <p:nvPr>
            <p:ph type="body" sz="quarter" idx="24"/>
          </p:nvPr>
        </p:nvSpPr>
        <p:spPr/>
        <p:txBody>
          <a:bodyPr/>
          <a:lstStyle/>
          <a:p>
            <a:r>
              <a:rPr lang="en-US" dirty="0" smtClean="0"/>
              <a:t>Sample with hierarchy of scopes</a:t>
            </a:r>
          </a:p>
          <a:p>
            <a:r>
              <a:rPr lang="en-US" dirty="0" smtClean="0"/>
              <a:t>Analyze scope hierarchy with </a:t>
            </a:r>
            <a:r>
              <a:rPr lang="en-US" dirty="0" smtClean="0">
                <a:hlinkClick r:id="rId2"/>
              </a:rPr>
              <a:t>Batarang</a:t>
            </a:r>
            <a:endParaRPr lang="en-US" dirty="0"/>
          </a:p>
        </p:txBody>
      </p:sp>
      <p:sp>
        <p:nvSpPr>
          <p:cNvPr id="18" name="Text Placeholder 17"/>
          <p:cNvSpPr>
            <a:spLocks noGrp="1"/>
          </p:cNvSpPr>
          <p:nvPr>
            <p:ph type="body" sz="quarter" idx="25"/>
          </p:nvPr>
        </p:nvSpPr>
        <p:spPr/>
        <p:txBody>
          <a:bodyPr/>
          <a:lstStyle/>
          <a:p>
            <a:r>
              <a:rPr lang="en-US" dirty="0" smtClean="0"/>
              <a:t>Hierarchy of Scopes</a:t>
            </a:r>
            <a:endParaRPr lang="en-US" dirty="0"/>
          </a:p>
        </p:txBody>
      </p:sp>
      <p:sp>
        <p:nvSpPr>
          <p:cNvPr id="19" name="Text Placeholder 18"/>
          <p:cNvSpPr>
            <a:spLocks noGrp="1"/>
          </p:cNvSpPr>
          <p:nvPr>
            <p:ph type="body" sz="quarter" idx="26"/>
          </p:nvPr>
        </p:nvSpPr>
        <p:spPr/>
        <p:txBody>
          <a:bodyPr/>
          <a:lstStyle/>
          <a:p>
            <a:r>
              <a:rPr lang="en-US" dirty="0"/>
              <a:t>Sample inspired </a:t>
            </a:r>
            <a:r>
              <a:rPr lang="en-US" dirty="0" smtClean="0"/>
              <a:t>by Kozlowski</a:t>
            </a:r>
            <a:r>
              <a:rPr lang="en-US" dirty="0"/>
              <a:t>, </a:t>
            </a:r>
            <a:r>
              <a:rPr lang="en-US" dirty="0" err="1"/>
              <a:t>Pawel</a:t>
            </a:r>
            <a:r>
              <a:rPr lang="en-US" dirty="0"/>
              <a:t>; Darwin, Peter </a:t>
            </a:r>
            <a:r>
              <a:rPr lang="en-US" dirty="0" smtClean="0"/>
              <a:t>Bacon: </a:t>
            </a:r>
            <a:r>
              <a:rPr lang="en-US" dirty="0">
                <a:hlinkClick r:id="rId3"/>
              </a:rPr>
              <a:t>Mastering Web Application Development with </a:t>
            </a:r>
            <a:r>
              <a:rPr lang="en-US" dirty="0" smtClean="0">
                <a:hlinkClick r:id="rId3"/>
              </a:rPr>
              <a:t>AngularJS</a:t>
            </a:r>
            <a:r>
              <a:rPr lang="en-US" dirty="0" smtClean="0"/>
              <a:t>, Chapter </a:t>
            </a:r>
            <a:r>
              <a:rPr lang="en-US" i="1" dirty="0"/>
              <a:t>Hierarchy of scopes</a:t>
            </a:r>
            <a:r>
              <a:rPr lang="en-US" i="1" dirty="0" smtClean="0"/>
              <a:t> </a:t>
            </a:r>
            <a:endParaRPr lang="en-US" i="1" dirty="0"/>
          </a:p>
        </p:txBody>
      </p:sp>
    </p:spTree>
    <p:extLst>
      <p:ext uri="{BB962C8B-B14F-4D97-AF65-F5344CB8AC3E}">
        <p14:creationId xmlns:p14="http://schemas.microsoft.com/office/powerpoint/2010/main" val="99657575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de-AT" sz="1000" noProof="1"/>
              <a:t>&lt;!DOCTYPE html&gt;</a:t>
            </a:r>
          </a:p>
          <a:p>
            <a:r>
              <a:rPr lang="de-AT" sz="1000" noProof="1"/>
              <a:t>&lt;html lang="en"&gt;</a:t>
            </a:r>
          </a:p>
          <a:p>
            <a:r>
              <a:rPr lang="de-AT" sz="1000" noProof="1"/>
              <a:t>&lt;head&gt;</a:t>
            </a:r>
          </a:p>
          <a:p>
            <a:r>
              <a:rPr lang="de-AT" sz="1000" noProof="1"/>
              <a:t>	&lt;meta charset="utf-8" /&gt;</a:t>
            </a:r>
          </a:p>
          <a:p>
            <a:r>
              <a:rPr lang="de-AT" sz="1000" noProof="1"/>
              <a:t>	&lt;title&gt;Angular.js Samples Using TypeScript&lt;/</a:t>
            </a:r>
            <a:r>
              <a:rPr lang="de-AT" sz="1000" noProof="1"/>
              <a:t>title</a:t>
            </a:r>
            <a:r>
              <a:rPr lang="de-AT" sz="1000" noProof="1" smtClean="0"/>
              <a:t>&gt;</a:t>
            </a:r>
            <a:endParaRPr lang="de-AT" sz="1000" noProof="1"/>
          </a:p>
          <a:p>
            <a:r>
              <a:rPr lang="de-AT" sz="1000" noProof="1"/>
              <a:t>	&lt;link href="../../../Content/bootstrap/bootstrap.css" rel="</a:t>
            </a:r>
            <a:r>
              <a:rPr lang="de-AT" sz="1000" noProof="1"/>
              <a:t>stylesheet</a:t>
            </a:r>
            <a:r>
              <a:rPr lang="de-AT" sz="1000" noProof="1" smtClean="0"/>
              <a:t>"&gt;</a:t>
            </a:r>
            <a:endParaRPr lang="de-AT" sz="1000" noProof="1"/>
          </a:p>
          <a:p>
            <a:r>
              <a:rPr lang="de-AT" sz="1000" noProof="1"/>
              <a:t>	&lt;script src="../../../Scripts/angular.js"&gt;&lt;/script&gt;</a:t>
            </a:r>
          </a:p>
          <a:p>
            <a:r>
              <a:rPr lang="de-AT" sz="1000" noProof="1"/>
              <a:t>	&lt;script src="hierarchyOfScopes.js"&gt;&lt;/script&gt;</a:t>
            </a:r>
          </a:p>
          <a:p>
            <a:r>
              <a:rPr lang="de-AT" sz="1000" noProof="1"/>
              <a:t>&lt;/head&gt;</a:t>
            </a:r>
          </a:p>
          <a:p>
            <a:endParaRPr lang="de-AT" sz="1000" noProof="1"/>
          </a:p>
          <a:p>
            <a:r>
              <a:rPr lang="de-AT" sz="1000" noProof="1"/>
              <a:t>&lt;body </a:t>
            </a:r>
            <a:r>
              <a:rPr lang="de-AT" sz="1000" noProof="1"/>
              <a:t>ng-app</a:t>
            </a:r>
            <a:r>
              <a:rPr lang="de-AT" sz="1000" noProof="1" smtClean="0"/>
              <a:t>&gt;</a:t>
            </a:r>
            <a:endParaRPr lang="de-AT" sz="1000" noProof="1"/>
          </a:p>
          <a:p>
            <a:r>
              <a:rPr lang="de-AT" sz="1000" noProof="1"/>
              <a:t>	&lt;div ng-controller="WorldCtrl" class="container"&gt;</a:t>
            </a:r>
          </a:p>
          <a:p>
            <a:r>
              <a:rPr lang="de-AT" sz="1000" noProof="1"/>
              <a:t>		&lt;hr&gt;</a:t>
            </a:r>
          </a:p>
          <a:p>
            <a:r>
              <a:rPr lang="de-AT" sz="1000" noProof="1"/>
              <a:t>		&lt;ul&gt;</a:t>
            </a:r>
          </a:p>
          <a:p>
            <a:r>
              <a:rPr lang="de-AT" sz="1000" noProof="1"/>
              <a:t>			&lt;li </a:t>
            </a:r>
            <a:r>
              <a:rPr lang="de-AT" sz="1000" noProof="1">
                <a:solidFill>
                  <a:srgbClr val="00B050"/>
                </a:solidFill>
              </a:rPr>
              <a:t>ng-repeat="country in countries"</a:t>
            </a:r>
            <a:r>
              <a:rPr lang="de-AT" sz="1000" noProof="1"/>
              <a:t>&gt;</a:t>
            </a:r>
          </a:p>
          <a:p>
            <a:r>
              <a:rPr lang="de-AT" sz="1000" noProof="1"/>
              <a:t>				</a:t>
            </a:r>
            <a:r>
              <a:rPr lang="de-AT" sz="1000" noProof="1"/>
              <a:t>{{country.name}} has </a:t>
            </a:r>
            <a:r>
              <a:rPr lang="de-AT" sz="1000" noProof="1"/>
              <a:t>population </a:t>
            </a:r>
            <a:endParaRPr lang="de-AT" sz="1000" noProof="1" smtClean="0"/>
          </a:p>
          <a:p>
            <a:r>
              <a:rPr lang="de-AT" sz="1000" noProof="1"/>
              <a:t>	</a:t>
            </a:r>
            <a:r>
              <a:rPr lang="de-AT" sz="1000" noProof="1" smtClean="0"/>
              <a:t>				of </a:t>
            </a:r>
            <a:r>
              <a:rPr lang="de-AT" sz="1000" noProof="1">
                <a:solidFill>
                  <a:srgbClr val="00B050"/>
                </a:solidFill>
              </a:rPr>
              <a:t>{{</a:t>
            </a:r>
            <a:r>
              <a:rPr lang="de-AT" sz="1000" noProof="1" smtClean="0">
                <a:solidFill>
                  <a:srgbClr val="00B050"/>
                </a:solidFill>
              </a:rPr>
              <a:t>country.population | number:1}} </a:t>
            </a:r>
            <a:r>
              <a:rPr lang="de-AT" sz="1000" noProof="1"/>
              <a:t>millions,</a:t>
            </a:r>
          </a:p>
          <a:p>
            <a:r>
              <a:rPr lang="de-AT" sz="1000" noProof="1"/>
              <a:t>				</a:t>
            </a:r>
            <a:r>
              <a:rPr lang="de-AT" sz="1000" noProof="1">
                <a:solidFill>
                  <a:srgbClr val="00B050"/>
                </a:solidFill>
              </a:rPr>
              <a:t>{{</a:t>
            </a:r>
            <a:r>
              <a:rPr lang="de-AT" sz="1000" noProof="1">
                <a:solidFill>
                  <a:srgbClr val="00B050"/>
                </a:solidFill>
              </a:rPr>
              <a:t>worldsPercentage(country.population</a:t>
            </a:r>
            <a:r>
              <a:rPr lang="de-AT" sz="1000" noProof="1" smtClean="0">
                <a:solidFill>
                  <a:srgbClr val="00B050"/>
                </a:solidFill>
              </a:rPr>
              <a:t>) | number:1}}</a:t>
            </a:r>
            <a:r>
              <a:rPr lang="de-AT" sz="1000" noProof="1" smtClean="0"/>
              <a:t> </a:t>
            </a:r>
            <a:r>
              <a:rPr lang="de-AT" sz="1000" noProof="1"/>
              <a:t>% </a:t>
            </a:r>
            <a:endParaRPr lang="de-AT" sz="1000" noProof="1" smtClean="0"/>
          </a:p>
          <a:p>
            <a:r>
              <a:rPr lang="de-AT" sz="1000" noProof="1"/>
              <a:t>	</a:t>
            </a:r>
            <a:r>
              <a:rPr lang="de-AT" sz="1000" noProof="1" smtClean="0"/>
              <a:t>				of </a:t>
            </a:r>
            <a:r>
              <a:rPr lang="de-AT" sz="1000" noProof="1"/>
              <a:t>the World's population</a:t>
            </a:r>
          </a:p>
          <a:p>
            <a:r>
              <a:rPr lang="de-AT" sz="1000" noProof="1"/>
              <a:t>			&lt;/li&gt;</a:t>
            </a:r>
          </a:p>
          <a:p>
            <a:r>
              <a:rPr lang="de-AT" sz="1000" noProof="1"/>
              <a:t>		&lt;/ul&gt;</a:t>
            </a:r>
          </a:p>
          <a:p>
            <a:r>
              <a:rPr lang="de-AT" sz="1000" noProof="1"/>
              <a:t>		&lt;hr&gt;</a:t>
            </a:r>
          </a:p>
          <a:p>
            <a:r>
              <a:rPr lang="de-AT" sz="1000" noProof="1"/>
              <a:t>		World's population: </a:t>
            </a:r>
            <a:r>
              <a:rPr lang="de-AT" sz="1000" noProof="1"/>
              <a:t>{{</a:t>
            </a:r>
            <a:r>
              <a:rPr lang="de-AT" sz="1000" noProof="1"/>
              <a:t>population | number:1}} </a:t>
            </a:r>
            <a:r>
              <a:rPr lang="de-AT" sz="1000" noProof="1"/>
              <a:t>millions</a:t>
            </a:r>
          </a:p>
          <a:p>
            <a:r>
              <a:rPr lang="de-AT" sz="1000" noProof="1"/>
              <a:t>	&lt;/div&gt;</a:t>
            </a:r>
          </a:p>
          <a:p>
            <a:r>
              <a:rPr lang="de-AT" sz="1000" noProof="1"/>
              <a:t>&lt;/body&gt;</a:t>
            </a:r>
          </a:p>
          <a:p>
            <a:r>
              <a:rPr lang="de-AT" sz="1000" noProof="1"/>
              <a:t>&lt;/html&gt;</a:t>
            </a:r>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r>
              <a:rPr lang="en-US" dirty="0"/>
              <a:t>See AngularJS </a:t>
            </a:r>
            <a:r>
              <a:rPr lang="en-US" dirty="0">
                <a:hlinkClick r:id="rId2"/>
              </a:rPr>
              <a:t>docs </a:t>
            </a:r>
            <a:r>
              <a:rPr lang="en-US" dirty="0" smtClean="0">
                <a:hlinkClick r:id="rId2"/>
              </a:rPr>
              <a:t>about scopes</a:t>
            </a:r>
            <a:endParaRPr lang="en-US" dirty="0" smtClean="0"/>
          </a:p>
          <a:p>
            <a:r>
              <a:rPr lang="en-US" dirty="0" smtClean="0"/>
              <a:t>See AngularJS </a:t>
            </a:r>
            <a:r>
              <a:rPr lang="en-US" dirty="0" smtClean="0">
                <a:hlinkClick r:id="rId3"/>
              </a:rPr>
              <a:t>docs about filters</a:t>
            </a:r>
            <a:endParaRPr lang="en-US" dirty="0"/>
          </a:p>
          <a:p>
            <a:endParaRPr lang="de-AT" dirty="0"/>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92111421"/>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 name="Straight Arrow Connector 2"/>
          <p:cNvCxnSpPr/>
          <p:nvPr/>
        </p:nvCxnSpPr>
        <p:spPr>
          <a:xfrm flipH="1" flipV="1">
            <a:off x="2699792" y="2859782"/>
            <a:ext cx="1152128" cy="864096"/>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7" name="Title 6"/>
          <p:cNvSpPr>
            <a:spLocks noGrp="1"/>
          </p:cNvSpPr>
          <p:nvPr>
            <p:ph type="title"/>
          </p:nvPr>
        </p:nvSpPr>
        <p:spPr/>
        <p:txBody>
          <a:bodyPr/>
          <a:lstStyle/>
          <a:p>
            <a:r>
              <a:rPr lang="en-US" dirty="0" smtClean="0"/>
              <a:t>Controller</a:t>
            </a:r>
            <a:endParaRPr lang="en-US" dirty="0"/>
          </a:p>
        </p:txBody>
      </p:sp>
      <p:sp>
        <p:nvSpPr>
          <p:cNvPr id="8" name="Content Placeholder 7"/>
          <p:cNvSpPr>
            <a:spLocks noGrp="1"/>
          </p:cNvSpPr>
          <p:nvPr>
            <p:ph sz="quarter" idx="22"/>
          </p:nvPr>
        </p:nvSpPr>
        <p:spPr/>
        <p:txBody>
          <a:bodyPr/>
          <a:lstStyle/>
          <a:p>
            <a:r>
              <a:rPr lang="de-AT" sz="1100" noProof="1"/>
              <a:t>/// &lt;</a:t>
            </a:r>
            <a:r>
              <a:rPr lang="de-AT" sz="1100" noProof="1"/>
              <a:t>reference </a:t>
            </a:r>
            <a:endParaRPr lang="de-AT" sz="1100" noProof="1" smtClean="0"/>
          </a:p>
          <a:p>
            <a:r>
              <a:rPr lang="de-AT" sz="1100" noProof="1"/>
              <a:t>	</a:t>
            </a:r>
            <a:r>
              <a:rPr lang="de-AT" sz="1100" noProof="1" smtClean="0"/>
              <a:t>		path</a:t>
            </a:r>
            <a:r>
              <a:rPr lang="de-AT" sz="1100" noProof="1"/>
              <a:t>="../../../tsDeclarations/angularjs/angular.d.ts"/&gt;</a:t>
            </a:r>
          </a:p>
          <a:p>
            <a:endParaRPr lang="de-AT" sz="1100" noProof="1"/>
          </a:p>
          <a:p>
            <a:r>
              <a:rPr lang="de-AT" sz="1100" noProof="1"/>
              <a:t>interface ICountry {</a:t>
            </a:r>
          </a:p>
          <a:p>
            <a:r>
              <a:rPr lang="de-AT" sz="1100" noProof="1"/>
              <a:t>    name: string;</a:t>
            </a:r>
          </a:p>
          <a:p>
            <a:r>
              <a:rPr lang="de-AT" sz="1100" noProof="1"/>
              <a:t>    population: number;</a:t>
            </a:r>
          </a:p>
          <a:p>
            <a:r>
              <a:rPr lang="de-AT" sz="1100" noProof="1"/>
              <a:t>}</a:t>
            </a:r>
          </a:p>
          <a:p>
            <a:endParaRPr lang="de-AT" sz="1100" noProof="1"/>
          </a:p>
          <a:p>
            <a:r>
              <a:rPr lang="de-AT" sz="1100" noProof="1"/>
              <a:t>interface </a:t>
            </a:r>
            <a:r>
              <a:rPr lang="de-AT" sz="1100" noProof="1">
                <a:solidFill>
                  <a:srgbClr val="00B050"/>
                </a:solidFill>
              </a:rPr>
              <a:t>IHierarchyScope</a:t>
            </a:r>
            <a:r>
              <a:rPr lang="de-AT" sz="1100" noProof="1"/>
              <a:t> extends </a:t>
            </a:r>
            <a:r>
              <a:rPr lang="de-AT" sz="1100" noProof="1">
                <a:solidFill>
                  <a:srgbClr val="00B050"/>
                </a:solidFill>
              </a:rPr>
              <a:t>ng.IScope</a:t>
            </a:r>
            <a:r>
              <a:rPr lang="de-AT" sz="1100" noProof="1"/>
              <a:t> {</a:t>
            </a:r>
          </a:p>
          <a:p>
            <a:r>
              <a:rPr lang="de-AT" sz="1100" noProof="1"/>
              <a:t>    </a:t>
            </a:r>
            <a:r>
              <a:rPr lang="de-AT" sz="1100" noProof="1">
                <a:solidFill>
                  <a:srgbClr val="00B050"/>
                </a:solidFill>
              </a:rPr>
              <a:t>population</a:t>
            </a:r>
            <a:r>
              <a:rPr lang="de-AT" sz="1100" noProof="1"/>
              <a:t>: number;</a:t>
            </a:r>
          </a:p>
          <a:p>
            <a:r>
              <a:rPr lang="de-AT" sz="1100" noProof="1"/>
              <a:t>    </a:t>
            </a:r>
            <a:r>
              <a:rPr lang="de-AT" sz="1100" noProof="1">
                <a:solidFill>
                  <a:srgbClr val="00B050"/>
                </a:solidFill>
              </a:rPr>
              <a:t>countries</a:t>
            </a:r>
            <a:r>
              <a:rPr lang="de-AT" sz="1100" noProof="1"/>
              <a:t>: ICountry[];</a:t>
            </a:r>
          </a:p>
          <a:p>
            <a:r>
              <a:rPr lang="de-AT" sz="1100" noProof="1"/>
              <a:t>    </a:t>
            </a:r>
            <a:r>
              <a:rPr lang="de-AT" sz="1100" noProof="1">
                <a:solidFill>
                  <a:srgbClr val="00B050"/>
                </a:solidFill>
              </a:rPr>
              <a:t>worldsPercentage</a:t>
            </a:r>
            <a:r>
              <a:rPr lang="de-AT" sz="1100" noProof="1"/>
              <a:t>: (countryPopulation: number) =&gt; number;</a:t>
            </a:r>
          </a:p>
          <a:p>
            <a:r>
              <a:rPr lang="de-AT" sz="1100" noProof="1"/>
              <a:t>}</a:t>
            </a:r>
          </a:p>
          <a:p>
            <a:endParaRPr lang="de-AT" sz="1100" noProof="1"/>
          </a:p>
          <a:p>
            <a:r>
              <a:rPr lang="de-AT" sz="1100" noProof="1"/>
              <a:t>var WorldCtrl = function ($scope: IHierarchyScope) {</a:t>
            </a:r>
          </a:p>
          <a:p>
            <a:r>
              <a:rPr lang="de-AT" sz="1100" noProof="1"/>
              <a:t>    </a:t>
            </a:r>
            <a:r>
              <a:rPr lang="de-AT" sz="1100" noProof="1">
                <a:solidFill>
                  <a:srgbClr val="00B050"/>
                </a:solidFill>
              </a:rPr>
              <a:t>$scope.population </a:t>
            </a:r>
            <a:r>
              <a:rPr lang="de-AT" sz="1100" noProof="1"/>
              <a:t>= 7000;</a:t>
            </a:r>
          </a:p>
          <a:p>
            <a:r>
              <a:rPr lang="de-AT" sz="1100" noProof="1"/>
              <a:t>    </a:t>
            </a:r>
            <a:r>
              <a:rPr lang="de-AT" sz="1100" noProof="1">
                <a:solidFill>
                  <a:srgbClr val="00B050"/>
                </a:solidFill>
              </a:rPr>
              <a:t>$scope.countries </a:t>
            </a:r>
            <a:r>
              <a:rPr lang="de-AT" sz="1100" noProof="1"/>
              <a:t>= [</a:t>
            </a:r>
          </a:p>
          <a:p>
            <a:r>
              <a:rPr lang="de-AT" sz="1100" noProof="1"/>
              <a:t>        { name: "France", population: 63.1 },</a:t>
            </a:r>
          </a:p>
          <a:p>
            <a:r>
              <a:rPr lang="de-AT" sz="1100" noProof="1"/>
              <a:t>        { name: "United Kingdom", population: 61.8 }</a:t>
            </a:r>
          </a:p>
          <a:p>
            <a:r>
              <a:rPr lang="de-AT" sz="1100" noProof="1"/>
              <a:t>    ];</a:t>
            </a:r>
          </a:p>
          <a:p>
            <a:r>
              <a:rPr lang="de-AT" sz="1100" noProof="1"/>
              <a:t>    </a:t>
            </a:r>
            <a:r>
              <a:rPr lang="de-AT" sz="1100" noProof="1">
                <a:solidFill>
                  <a:srgbClr val="00B050"/>
                </a:solidFill>
              </a:rPr>
              <a:t>$scope.worldsPercentage </a:t>
            </a:r>
            <a:r>
              <a:rPr lang="de-AT" sz="1100" noProof="1"/>
              <a:t>= function (countryPopulation) {</a:t>
            </a:r>
          </a:p>
          <a:p>
            <a:r>
              <a:rPr lang="de-AT" sz="1100" noProof="1"/>
              <a:t>        return (</a:t>
            </a:r>
            <a:r>
              <a:rPr lang="de-AT" sz="1100" noProof="1">
                <a:solidFill>
                  <a:srgbClr val="00B050"/>
                </a:solidFill>
              </a:rPr>
              <a:t>countryPopulation / $scope.population</a:t>
            </a:r>
            <a:r>
              <a:rPr lang="de-AT" sz="1100" noProof="1"/>
              <a:t>) * 100;</a:t>
            </a:r>
          </a:p>
          <a:p>
            <a:r>
              <a:rPr lang="de-AT" sz="1100" noProof="1"/>
              <a:t>    };</a:t>
            </a:r>
          </a:p>
          <a:p>
            <a:r>
              <a:rPr lang="de-AT" sz="1100" noProof="1"/>
              <a:t>};</a:t>
            </a:r>
            <a:endParaRPr lang="de-AT" sz="1100" noProof="1"/>
          </a:p>
        </p:txBody>
      </p:sp>
      <p:sp>
        <p:nvSpPr>
          <p:cNvPr id="9" name="Text Placeholder 8"/>
          <p:cNvSpPr>
            <a:spLocks noGrp="1"/>
          </p:cNvSpPr>
          <p:nvPr>
            <p:ph type="body" sz="quarter" idx="23"/>
          </p:nvPr>
        </p:nvSpPr>
        <p:spPr/>
        <p:txBody>
          <a:bodyPr/>
          <a:lstStyle/>
          <a:p>
            <a:r>
              <a:rPr lang="en-US" dirty="0" smtClean="0"/>
              <a:t>Basic Sample with Controller</a:t>
            </a:r>
            <a:endParaRPr lang="en-US" dirty="0"/>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53654721"/>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smtClean="0">
                <a:hlinkClick r:id="rId2"/>
              </a:rPr>
              <a:t>Batarang</a:t>
            </a:r>
            <a:endParaRPr lang="de-AT" dirty="0"/>
          </a:p>
        </p:txBody>
      </p:sp>
      <p:pic>
        <p:nvPicPr>
          <p:cNvPr id="12" name="Content Placeholder 11"/>
          <p:cNvPicPr>
            <a:picLocks noGrp="1" noChangeAspect="1"/>
          </p:cNvPicPr>
          <p:nvPr>
            <p:ph sz="quarter" idx="22"/>
          </p:nvPr>
        </p:nvPicPr>
        <p:blipFill>
          <a:blip r:embed="rId3"/>
          <a:stretch>
            <a:fillRect/>
          </a:stretch>
        </p:blipFill>
        <p:spPr>
          <a:xfrm>
            <a:off x="323528" y="684246"/>
            <a:ext cx="5327650" cy="3768125"/>
          </a:xfrm>
          <a:prstGeom prst="rect">
            <a:avLst/>
          </a:prstGeom>
        </p:spPr>
      </p:pic>
      <p:sp>
        <p:nvSpPr>
          <p:cNvPr id="9" name="Text Placeholder 8"/>
          <p:cNvSpPr>
            <a:spLocks noGrp="1"/>
          </p:cNvSpPr>
          <p:nvPr>
            <p:ph type="body" sz="quarter" idx="23"/>
          </p:nvPr>
        </p:nvSpPr>
        <p:spPr/>
        <p:txBody>
          <a:bodyPr/>
          <a:lstStyle/>
          <a:p>
            <a:r>
              <a:rPr lang="de-AT" dirty="0" smtClean="0"/>
              <a:t>Chrome Addin</a:t>
            </a:r>
            <a:endParaRPr lang="de-AT" dirty="0"/>
          </a:p>
        </p:txBody>
      </p:sp>
      <p:sp>
        <p:nvSpPr>
          <p:cNvPr id="10" name="Text Placeholder 9"/>
          <p:cNvSpPr>
            <a:spLocks noGrp="1"/>
          </p:cNvSpPr>
          <p:nvPr>
            <p:ph type="body" sz="quarter" idx="24"/>
          </p:nvPr>
        </p:nvSpPr>
        <p:spPr/>
        <p:txBody>
          <a:bodyPr/>
          <a:lstStyle/>
          <a:p>
            <a:endParaRPr lang="de-AT" dirty="0"/>
          </a:p>
        </p:txBody>
      </p:sp>
      <p:sp>
        <p:nvSpPr>
          <p:cNvPr id="11" name="Text Placeholder 10"/>
          <p:cNvSpPr>
            <a:spLocks noGrp="1"/>
          </p:cNvSpPr>
          <p:nvPr>
            <p:ph type="body" sz="quarter" idx="25"/>
          </p:nvPr>
        </p:nvSpPr>
        <p:spPr/>
        <p:txBody>
          <a:bodyPr/>
          <a:lstStyle/>
          <a:p>
            <a:endParaRPr lang="de-AT"/>
          </a:p>
        </p:txBody>
      </p:sp>
      <p:sp>
        <p:nvSpPr>
          <p:cNvPr id="13" name="Rectangle 12"/>
          <p:cNvSpPr/>
          <p:nvPr/>
        </p:nvSpPr>
        <p:spPr>
          <a:xfrm>
            <a:off x="2246480" y="2362814"/>
            <a:ext cx="432048"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98108027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22"/>
          </p:nvPr>
        </p:nvSpPr>
        <p:spPr/>
        <p:txBody>
          <a:bodyPr/>
          <a:lstStyle/>
          <a:p>
            <a:r>
              <a:rPr lang="en-US" sz="1100" noProof="1" smtClean="0"/>
              <a:t>…</a:t>
            </a:r>
          </a:p>
          <a:p>
            <a:r>
              <a:rPr lang="en-US" sz="1100" noProof="1" smtClean="0"/>
              <a:t>&lt;body ng-app="</a:t>
            </a:r>
            <a:r>
              <a:rPr lang="en-US" sz="1100" noProof="1" smtClean="0">
                <a:solidFill>
                  <a:srgbClr val="00B050"/>
                </a:solidFill>
              </a:rPr>
              <a:t>notificationsApp</a:t>
            </a:r>
            <a:r>
              <a:rPr lang="en-US" sz="1100" noProof="1" smtClean="0"/>
              <a:t>" ng-controller="</a:t>
            </a:r>
            <a:r>
              <a:rPr lang="en-US" sz="1100" noProof="1" smtClean="0">
                <a:solidFill>
                  <a:srgbClr val="00B050"/>
                </a:solidFill>
              </a:rPr>
              <a:t>NotificationsCtrl</a:t>
            </a:r>
            <a:r>
              <a:rPr lang="en-US" sz="1100" noProof="1" smtClean="0"/>
              <a:t>"&gt;</a:t>
            </a:r>
          </a:p>
          <a:p>
            <a:r>
              <a:rPr lang="en-US" sz="1100" noProof="1" smtClean="0"/>
              <a:t>	…</a:t>
            </a:r>
          </a:p>
          <a:p>
            <a:r>
              <a:rPr lang="en-US" sz="1100" noProof="1" smtClean="0"/>
              <a:t>&lt;/body&gt;</a:t>
            </a:r>
          </a:p>
          <a:p>
            <a:endParaRPr lang="en-US" sz="1100" noProof="1" smtClean="0"/>
          </a:p>
          <a:p>
            <a:r>
              <a:rPr lang="en-US" sz="1100" noProof="1" smtClean="0"/>
              <a:t>module </a:t>
            </a:r>
            <a:r>
              <a:rPr lang="en-US" sz="1100" noProof="1" smtClean="0">
                <a:solidFill>
                  <a:srgbClr val="0070C0"/>
                </a:solidFill>
              </a:rPr>
              <a:t>NotificationsModule</a:t>
            </a:r>
            <a:r>
              <a:rPr lang="en-US" sz="1100" noProof="1" smtClean="0"/>
              <a:t> { …</a:t>
            </a:r>
          </a:p>
          <a:p>
            <a:r>
              <a:rPr lang="en-US" sz="1100" noProof="1" smtClean="0"/>
              <a:t>	export class </a:t>
            </a:r>
            <a:r>
              <a:rPr lang="en-US" sz="1100" noProof="1" smtClean="0">
                <a:solidFill>
                  <a:srgbClr val="0070C0"/>
                </a:solidFill>
              </a:rPr>
              <a:t>NotificationsCtrl</a:t>
            </a:r>
            <a:r>
              <a:rPr lang="en-US" sz="1100" noProof="1" smtClean="0">
                <a:solidFill>
                  <a:srgbClr val="00B050"/>
                </a:solidFill>
              </a:rPr>
              <a:t> </a:t>
            </a:r>
            <a:r>
              <a:rPr lang="en-US" sz="1100" noProof="1" smtClean="0"/>
              <a:t>{ </a:t>
            </a:r>
          </a:p>
          <a:p>
            <a:r>
              <a:rPr lang="en-US" sz="1100" noProof="1" smtClean="0"/>
              <a:t>		</a:t>
            </a:r>
            <a:r>
              <a:rPr lang="en-US" sz="1100" noProof="1" smtClean="0">
                <a:solidFill>
                  <a:srgbClr val="0070C0"/>
                </a:solidFill>
              </a:rPr>
              <a:t>constructor</a:t>
            </a:r>
            <a:r>
              <a:rPr lang="en-US" sz="1100" noProof="1" smtClean="0"/>
              <a:t>(</a:t>
            </a:r>
          </a:p>
          <a:p>
            <a:r>
              <a:rPr lang="en-US" sz="1100" noProof="1" smtClean="0"/>
              <a:t>			private </a:t>
            </a:r>
            <a:r>
              <a:rPr lang="en-US" sz="1100" noProof="1" smtClean="0">
                <a:solidFill>
                  <a:srgbClr val="00B050"/>
                </a:solidFill>
              </a:rPr>
              <a:t>$scope</a:t>
            </a:r>
            <a:r>
              <a:rPr lang="en-US" sz="1100" noProof="1" smtClean="0"/>
              <a:t>: INotificationsCtrlScope, </a:t>
            </a:r>
            <a:br>
              <a:rPr lang="en-US" sz="1100" noProof="1" smtClean="0"/>
            </a:br>
            <a:r>
              <a:rPr lang="en-US" sz="1100" noProof="1" smtClean="0"/>
              <a:t>			private </a:t>
            </a:r>
            <a:r>
              <a:rPr lang="en-US" sz="1100" noProof="1" smtClean="0">
                <a:solidFill>
                  <a:srgbClr val="00B050"/>
                </a:solidFill>
              </a:rPr>
              <a:t>notificationService</a:t>
            </a:r>
            <a:r>
              <a:rPr lang="en-US" sz="1100" noProof="1" smtClean="0"/>
              <a:t>: NotificationsService) { … }</a:t>
            </a:r>
          </a:p>
          <a:p>
            <a:r>
              <a:rPr lang="en-US" sz="1100" noProof="1" smtClean="0"/>
              <a:t>		… </a:t>
            </a:r>
          </a:p>
          <a:p>
            <a:r>
              <a:rPr lang="en-US" sz="1100" noProof="1" smtClean="0"/>
              <a:t>	}</a:t>
            </a:r>
          </a:p>
          <a:p>
            <a:r>
              <a:rPr lang="en-US" sz="1100" noProof="1" smtClean="0"/>
              <a:t>	</a:t>
            </a:r>
          </a:p>
          <a:p>
            <a:r>
              <a:rPr lang="en-US" sz="1100" noProof="1" smtClean="0"/>
              <a:t>	export class </a:t>
            </a:r>
            <a:r>
              <a:rPr lang="en-US" sz="1100" noProof="1" smtClean="0">
                <a:solidFill>
                  <a:srgbClr val="0070C0"/>
                </a:solidFill>
              </a:rPr>
              <a:t>NotificationsService</a:t>
            </a:r>
            <a:r>
              <a:rPr lang="en-US" sz="1100" noProof="1" smtClean="0"/>
              <a:t> {</a:t>
            </a:r>
          </a:p>
          <a:p>
            <a:r>
              <a:rPr lang="en-US" sz="1100" noProof="1" smtClean="0"/>
              <a:t>		…</a:t>
            </a:r>
          </a:p>
          <a:p>
            <a:r>
              <a:rPr lang="en-US" sz="1100" noProof="1" smtClean="0"/>
              <a:t>		public static Factory(</a:t>
            </a:r>
          </a:p>
          <a:p>
            <a:r>
              <a:rPr lang="en-US" sz="1100" noProof="1" smtClean="0"/>
              <a:t>			…, </a:t>
            </a:r>
          </a:p>
          <a:p>
            <a:r>
              <a:rPr lang="en-US" sz="1100" noProof="1" smtClean="0"/>
              <a:t>			</a:t>
            </a:r>
            <a:r>
              <a:rPr lang="en-US" sz="1100" noProof="1" smtClean="0">
                <a:solidFill>
                  <a:srgbClr val="00B050"/>
                </a:solidFill>
              </a:rPr>
              <a:t>MAX_LEN</a:t>
            </a:r>
            <a:r>
              <a:rPr lang="en-US" sz="1100" noProof="1" smtClean="0"/>
              <a:t>: number, </a:t>
            </a:r>
            <a:r>
              <a:rPr lang="en-US" sz="1100" noProof="1" smtClean="0">
                <a:solidFill>
                  <a:srgbClr val="00B050"/>
                </a:solidFill>
              </a:rPr>
              <a:t>greeting</a:t>
            </a:r>
            <a:r>
              <a:rPr lang="en-US" sz="1100" noProof="1" smtClean="0"/>
              <a:t>: string) { … }</a:t>
            </a:r>
          </a:p>
          <a:p>
            <a:r>
              <a:rPr lang="en-US" sz="1100" noProof="1" smtClean="0"/>
              <a:t>	}</a:t>
            </a:r>
          </a:p>
          <a:p>
            <a:r>
              <a:rPr lang="en-US" sz="1100" noProof="1" smtClean="0"/>
              <a:t>}</a:t>
            </a:r>
          </a:p>
          <a:p>
            <a:endParaRPr lang="en-US" sz="1100" noProof="1" smtClean="0"/>
          </a:p>
          <a:p>
            <a:r>
              <a:rPr lang="en-US" sz="1100" noProof="1" smtClean="0"/>
              <a:t>angular.module("</a:t>
            </a:r>
            <a:r>
              <a:rPr lang="en-US" sz="1100" noProof="1" smtClean="0">
                <a:solidFill>
                  <a:srgbClr val="00B050"/>
                </a:solidFill>
              </a:rPr>
              <a:t>notificationsApp</a:t>
            </a:r>
            <a:r>
              <a:rPr lang="en-US" sz="1100" noProof="1" smtClean="0"/>
              <a:t>", …)</a:t>
            </a:r>
          </a:p>
          <a:p>
            <a:r>
              <a:rPr lang="en-US" sz="1100" noProof="1" smtClean="0"/>
              <a:t>    .</a:t>
            </a:r>
            <a:r>
              <a:rPr lang="en-US" sz="1100" noProof="1" smtClean="0">
                <a:solidFill>
                  <a:srgbClr val="00B050"/>
                </a:solidFill>
              </a:rPr>
              <a:t>constant</a:t>
            </a:r>
            <a:r>
              <a:rPr lang="en-US" sz="1100" noProof="1" smtClean="0"/>
              <a:t>("</a:t>
            </a:r>
            <a:r>
              <a:rPr lang="en-US" sz="1100" noProof="1" smtClean="0">
                <a:solidFill>
                  <a:srgbClr val="00B050"/>
                </a:solidFill>
              </a:rPr>
              <a:t>MAX_LEN</a:t>
            </a:r>
            <a:r>
              <a:rPr lang="en-US" sz="1100" noProof="1" smtClean="0"/>
              <a:t>", 10)</a:t>
            </a:r>
          </a:p>
          <a:p>
            <a:r>
              <a:rPr lang="en-US" sz="1100" noProof="1" smtClean="0"/>
              <a:t>    .</a:t>
            </a:r>
            <a:r>
              <a:rPr lang="en-US" sz="1100" noProof="1" smtClean="0">
                <a:solidFill>
                  <a:srgbClr val="00B050"/>
                </a:solidFill>
              </a:rPr>
              <a:t>value</a:t>
            </a:r>
            <a:r>
              <a:rPr lang="en-US" sz="1100" noProof="1" smtClean="0"/>
              <a:t>("</a:t>
            </a:r>
            <a:r>
              <a:rPr lang="en-US" sz="1100" noProof="1" smtClean="0">
                <a:solidFill>
                  <a:srgbClr val="00B050"/>
                </a:solidFill>
              </a:rPr>
              <a:t>greeting</a:t>
            </a:r>
            <a:r>
              <a:rPr lang="en-US" sz="1100" noProof="1" smtClean="0"/>
              <a:t>", "Hello World!")</a:t>
            </a:r>
          </a:p>
          <a:p>
            <a:r>
              <a:rPr lang="en-US" sz="1100" noProof="1" smtClean="0"/>
              <a:t>    .</a:t>
            </a:r>
            <a:r>
              <a:rPr lang="en-US" sz="1100" noProof="1" smtClean="0">
                <a:solidFill>
                  <a:srgbClr val="00B050"/>
                </a:solidFill>
              </a:rPr>
              <a:t>controller</a:t>
            </a:r>
            <a:r>
              <a:rPr lang="en-US" sz="1100" noProof="1" smtClean="0"/>
              <a:t>("</a:t>
            </a:r>
            <a:r>
              <a:rPr lang="en-US" sz="1100" noProof="1" smtClean="0">
                <a:solidFill>
                  <a:srgbClr val="00B050"/>
                </a:solidFill>
              </a:rPr>
              <a:t>NotificationsCtrl</a:t>
            </a:r>
            <a:r>
              <a:rPr lang="en-US" sz="1100" noProof="1" smtClean="0"/>
              <a:t>",</a:t>
            </a:r>
          </a:p>
          <a:p>
            <a:r>
              <a:rPr lang="en-US" sz="1100" noProof="1" smtClean="0"/>
              <a:t>				</a:t>
            </a:r>
            <a:r>
              <a:rPr lang="en-US" sz="1100" noProof="1" smtClean="0">
                <a:solidFill>
                  <a:srgbClr val="0070C0"/>
                </a:solidFill>
              </a:rPr>
              <a:t>NotificationsModule.NotificationsCtrl</a:t>
            </a:r>
            <a:r>
              <a:rPr lang="en-US" sz="1100" noProof="1" smtClean="0"/>
              <a:t>)</a:t>
            </a:r>
          </a:p>
          <a:p>
            <a:r>
              <a:rPr lang="en-US" sz="1100" noProof="1" smtClean="0"/>
              <a:t>    .</a:t>
            </a:r>
            <a:r>
              <a:rPr lang="en-US" sz="1100" noProof="1" smtClean="0">
                <a:solidFill>
                  <a:srgbClr val="00B050"/>
                </a:solidFill>
              </a:rPr>
              <a:t>factory</a:t>
            </a:r>
            <a:r>
              <a:rPr lang="en-US" sz="1100" noProof="1" smtClean="0"/>
              <a:t>("</a:t>
            </a:r>
            <a:r>
              <a:rPr lang="en-US" sz="1100" noProof="1" smtClean="0">
                <a:solidFill>
                  <a:srgbClr val="00B050"/>
                </a:solidFill>
              </a:rPr>
              <a:t>notificationService</a:t>
            </a:r>
            <a:r>
              <a:rPr lang="en-US" sz="1100" noProof="1" smtClean="0"/>
              <a:t>", </a:t>
            </a:r>
          </a:p>
          <a:p>
            <a:r>
              <a:rPr lang="en-US" sz="1100" noProof="1" smtClean="0"/>
              <a:t>				</a:t>
            </a:r>
            <a:r>
              <a:rPr lang="en-US" sz="1100" noProof="1" smtClean="0">
                <a:solidFill>
                  <a:srgbClr val="0070C0"/>
                </a:solidFill>
              </a:rPr>
              <a:t>NotificationsModule.NotificationsService</a:t>
            </a:r>
            <a:r>
              <a:rPr lang="en-US" sz="1100" noProof="1" smtClean="0"/>
              <a:t>.Factory);</a:t>
            </a:r>
            <a:endParaRPr lang="en-US" sz="1100" noProof="1"/>
          </a:p>
        </p:txBody>
      </p:sp>
      <p:sp>
        <p:nvSpPr>
          <p:cNvPr id="13" name="Title 12"/>
          <p:cNvSpPr>
            <a:spLocks noGrp="1"/>
          </p:cNvSpPr>
          <p:nvPr>
            <p:ph type="title"/>
          </p:nvPr>
        </p:nvSpPr>
        <p:spPr/>
        <p:txBody>
          <a:bodyPr/>
          <a:lstStyle/>
          <a:p>
            <a:r>
              <a:rPr lang="en-US" dirty="0" smtClean="0"/>
              <a:t>Modules, Services</a:t>
            </a:r>
            <a:endParaRPr lang="en-US" dirty="0"/>
          </a:p>
        </p:txBody>
      </p:sp>
      <p:sp>
        <p:nvSpPr>
          <p:cNvPr id="14" name="Text Placeholder 13"/>
          <p:cNvSpPr>
            <a:spLocks noGrp="1"/>
          </p:cNvSpPr>
          <p:nvPr>
            <p:ph type="body" sz="quarter" idx="23"/>
          </p:nvPr>
        </p:nvSpPr>
        <p:spPr/>
        <p:txBody>
          <a:bodyPr/>
          <a:lstStyle/>
          <a:p>
            <a:r>
              <a:rPr lang="en-US" dirty="0" smtClean="0"/>
              <a:t>Dependency Injection</a:t>
            </a:r>
            <a:endParaRPr lang="en-US" dirty="0"/>
          </a:p>
        </p:txBody>
      </p:sp>
      <p:sp>
        <p:nvSpPr>
          <p:cNvPr id="15" name="Text Placeholder 14"/>
          <p:cNvSpPr>
            <a:spLocks noGrp="1"/>
          </p:cNvSpPr>
          <p:nvPr>
            <p:ph type="body" sz="quarter" idx="24"/>
          </p:nvPr>
        </p:nvSpPr>
        <p:spPr/>
        <p:txBody>
          <a:bodyPr/>
          <a:lstStyle/>
          <a:p>
            <a:r>
              <a:rPr lang="en-US" dirty="0" smtClean="0"/>
              <a:t>AngularJS module system</a:t>
            </a:r>
          </a:p>
          <a:p>
            <a:pPr lvl="1"/>
            <a:r>
              <a:rPr lang="en-US" dirty="0" smtClean="0"/>
              <a:t>Typically one module per application or reusable, shared component</a:t>
            </a:r>
          </a:p>
          <a:p>
            <a:r>
              <a:rPr lang="en-US" dirty="0" smtClean="0"/>
              <a:t>Predefined services</a:t>
            </a:r>
          </a:p>
          <a:p>
            <a:pPr lvl="1"/>
            <a:r>
              <a:rPr lang="en-US" dirty="0" smtClean="0"/>
              <a:t>E.g. </a:t>
            </a:r>
            <a:r>
              <a:rPr lang="en-US" dirty="0" smtClean="0">
                <a:hlinkClick r:id="rId2"/>
              </a:rPr>
              <a:t>$</a:t>
            </a:r>
            <a:r>
              <a:rPr lang="en-US" dirty="0" err="1" smtClean="0">
                <a:hlinkClick r:id="rId2"/>
              </a:rPr>
              <a:t>rootElement</a:t>
            </a:r>
            <a:r>
              <a:rPr lang="en-US" dirty="0" smtClean="0"/>
              <a:t>, </a:t>
            </a:r>
            <a:r>
              <a:rPr lang="en-US" dirty="0" smtClean="0">
                <a:hlinkClick r:id="rId3"/>
              </a:rPr>
              <a:t>$location</a:t>
            </a:r>
            <a:r>
              <a:rPr lang="en-US" dirty="0" smtClean="0"/>
              <a:t>, </a:t>
            </a:r>
            <a:r>
              <a:rPr lang="en-US" dirty="0" smtClean="0">
                <a:hlinkClick r:id="rId4"/>
              </a:rPr>
              <a:t>$compile</a:t>
            </a:r>
            <a:r>
              <a:rPr lang="en-US" dirty="0" smtClean="0"/>
              <a:t>, …</a:t>
            </a:r>
          </a:p>
          <a:p>
            <a:r>
              <a:rPr lang="en-US" dirty="0" smtClean="0"/>
              <a:t>Dependency Injection</a:t>
            </a:r>
          </a:p>
          <a:p>
            <a:pPr lvl="1"/>
            <a:r>
              <a:rPr lang="en-US" dirty="0" smtClean="0"/>
              <a:t>Based on parameter names</a:t>
            </a:r>
          </a:p>
          <a:p>
            <a:pPr lvl="1"/>
            <a:r>
              <a:rPr lang="en-US" dirty="0" smtClean="0"/>
              <a:t>Tip: Use </a:t>
            </a:r>
            <a:r>
              <a:rPr lang="en-US" i="1" dirty="0" smtClean="0"/>
              <a:t>$inject</a:t>
            </a:r>
            <a:r>
              <a:rPr lang="en-US" dirty="0" smtClean="0"/>
              <a:t> instead of </a:t>
            </a:r>
            <a:r>
              <a:rPr lang="en-US" dirty="0" err="1" smtClean="0"/>
              <a:t>param</a:t>
            </a:r>
            <a:r>
              <a:rPr lang="en-US" dirty="0" smtClean="0"/>
              <a:t> names to be </a:t>
            </a:r>
            <a:r>
              <a:rPr lang="en-US" dirty="0" err="1" smtClean="0">
                <a:hlinkClick r:id="rId5"/>
              </a:rPr>
              <a:t>minification</a:t>
            </a:r>
            <a:r>
              <a:rPr lang="en-US" dirty="0" smtClean="0"/>
              <a:t>-safe</a:t>
            </a:r>
            <a:endParaRPr lang="en-US" dirty="0"/>
          </a:p>
        </p:txBody>
      </p:sp>
      <p:sp>
        <p:nvSpPr>
          <p:cNvPr id="16" name="Text Placeholder 15"/>
          <p:cNvSpPr>
            <a:spLocks noGrp="1"/>
          </p:cNvSpPr>
          <p:nvPr>
            <p:ph type="body" sz="quarter" idx="25"/>
          </p:nvPr>
        </p:nvSpPr>
        <p:spPr/>
        <p:txBody>
          <a:bodyPr/>
          <a:lstStyle/>
          <a:p>
            <a:endParaRPr lang="en-US" dirty="0"/>
          </a:p>
        </p:txBody>
      </p:sp>
      <p:grpSp>
        <p:nvGrpSpPr>
          <p:cNvPr id="52" name="Group 51"/>
          <p:cNvGrpSpPr/>
          <p:nvPr/>
        </p:nvGrpSpPr>
        <p:grpSpPr>
          <a:xfrm>
            <a:off x="2123728" y="483518"/>
            <a:ext cx="3196501" cy="3312368"/>
            <a:chOff x="2123728" y="483518"/>
            <a:chExt cx="3196501" cy="3312368"/>
          </a:xfrm>
        </p:grpSpPr>
        <p:cxnSp>
          <p:nvCxnSpPr>
            <p:cNvPr id="42" name="Straight Connector 41"/>
            <p:cNvCxnSpPr/>
            <p:nvPr/>
          </p:nvCxnSpPr>
          <p:spPr>
            <a:xfrm>
              <a:off x="3347864" y="3795886"/>
              <a:ext cx="1972365"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20229" y="880681"/>
              <a:ext cx="0" cy="291520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123728" y="877200"/>
              <a:ext cx="3196501" cy="348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2123728" y="483518"/>
              <a:ext cx="0" cy="39716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75856" y="490799"/>
            <a:ext cx="2160240" cy="3809143"/>
            <a:chOff x="3347864" y="-13257"/>
            <a:chExt cx="2160240" cy="3809143"/>
          </a:xfrm>
        </p:grpSpPr>
        <p:cxnSp>
          <p:nvCxnSpPr>
            <p:cNvPr id="54" name="Straight Connector 53"/>
            <p:cNvCxnSpPr/>
            <p:nvPr/>
          </p:nvCxnSpPr>
          <p:spPr>
            <a:xfrm flipV="1">
              <a:off x="3347864" y="3792405"/>
              <a:ext cx="2160240" cy="348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508104" y="262420"/>
              <a:ext cx="0" cy="352998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644008" y="258939"/>
              <a:ext cx="864096" cy="348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4644008" y="-13257"/>
              <a:ext cx="10269" cy="27219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28102" y="1867506"/>
            <a:ext cx="2149911" cy="2726021"/>
            <a:chOff x="315977" y="1062902"/>
            <a:chExt cx="2149911" cy="2726021"/>
          </a:xfrm>
        </p:grpSpPr>
        <p:cxnSp>
          <p:nvCxnSpPr>
            <p:cNvPr id="63" name="Straight Connector 62"/>
            <p:cNvCxnSpPr/>
            <p:nvPr/>
          </p:nvCxnSpPr>
          <p:spPr>
            <a:xfrm>
              <a:off x="326247" y="3788923"/>
              <a:ext cx="61720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15977" y="1453329"/>
              <a:ext cx="10270" cy="2335594"/>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26247" y="1460293"/>
              <a:ext cx="2139641"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465888" y="1062902"/>
              <a:ext cx="0" cy="39739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270478" y="3219822"/>
            <a:ext cx="3293410" cy="1033264"/>
            <a:chOff x="270478" y="3219822"/>
            <a:chExt cx="3293410" cy="1033264"/>
          </a:xfrm>
        </p:grpSpPr>
        <p:sp>
          <p:nvSpPr>
            <p:cNvPr id="78" name="Left Brace 77"/>
            <p:cNvSpPr/>
            <p:nvPr/>
          </p:nvSpPr>
          <p:spPr>
            <a:xfrm>
              <a:off x="683568" y="3867894"/>
              <a:ext cx="72007" cy="385192"/>
            </a:xfrm>
            <a:prstGeom prst="lef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Brace 78"/>
            <p:cNvSpPr/>
            <p:nvPr/>
          </p:nvSpPr>
          <p:spPr>
            <a:xfrm rot="16200000">
              <a:off x="2196774" y="1996723"/>
              <a:ext cx="144016" cy="2590213"/>
            </a:xfrm>
            <a:prstGeom prst="lef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80" name="Group 79"/>
            <p:cNvGrpSpPr/>
            <p:nvPr/>
          </p:nvGrpSpPr>
          <p:grpSpPr>
            <a:xfrm>
              <a:off x="270478" y="3356749"/>
              <a:ext cx="2007535" cy="704181"/>
              <a:chOff x="560867" y="3088225"/>
              <a:chExt cx="2007535" cy="704181"/>
            </a:xfrm>
          </p:grpSpPr>
          <p:cxnSp>
            <p:nvCxnSpPr>
              <p:cNvPr id="81" name="Straight Connector 80"/>
              <p:cNvCxnSpPr/>
              <p:nvPr/>
            </p:nvCxnSpPr>
            <p:spPr>
              <a:xfrm>
                <a:off x="560867" y="3784878"/>
                <a:ext cx="382584" cy="404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60867" y="3304250"/>
                <a:ext cx="0" cy="48815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60868" y="3304250"/>
                <a:ext cx="20075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9" idx="1"/>
              </p:cNvCxnSpPr>
              <p:nvPr/>
            </p:nvCxnSpPr>
            <p:spPr>
              <a:xfrm flipH="1" flipV="1">
                <a:off x="2559172" y="3088225"/>
                <a:ext cx="9230" cy="21602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291070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6"/>
          </p:nvPr>
        </p:nvSpPr>
        <p:spPr/>
        <p:txBody>
          <a:bodyPr/>
          <a:lstStyle/>
          <a:p>
            <a:r>
              <a:rPr lang="en-US" dirty="0" smtClean="0"/>
              <a:t>Modules, Services</a:t>
            </a:r>
            <a:endParaRPr lang="en-US" dirty="0"/>
          </a:p>
        </p:txBody>
      </p:sp>
      <p:sp>
        <p:nvSpPr>
          <p:cNvPr id="17" name="Text Placeholder 16"/>
          <p:cNvSpPr>
            <a:spLocks noGrp="1"/>
          </p:cNvSpPr>
          <p:nvPr>
            <p:ph type="body" sz="quarter" idx="24"/>
          </p:nvPr>
        </p:nvSpPr>
        <p:spPr/>
        <p:txBody>
          <a:bodyPr/>
          <a:lstStyle/>
          <a:p>
            <a:r>
              <a:rPr lang="en-US" dirty="0" smtClean="0"/>
              <a:t>TypeScript modules vs. AngularJS modules</a:t>
            </a:r>
          </a:p>
          <a:p>
            <a:r>
              <a:rPr lang="en-US" dirty="0" smtClean="0"/>
              <a:t>AngularJS modules and factories</a:t>
            </a:r>
            <a:endParaRPr lang="en-US" dirty="0"/>
          </a:p>
        </p:txBody>
      </p:sp>
      <p:sp>
        <p:nvSpPr>
          <p:cNvPr id="18" name="Text Placeholder 17"/>
          <p:cNvSpPr>
            <a:spLocks noGrp="1"/>
          </p:cNvSpPr>
          <p:nvPr>
            <p:ph type="body" sz="quarter" idx="25"/>
          </p:nvPr>
        </p:nvSpPr>
        <p:spPr/>
        <p:txBody>
          <a:bodyPr/>
          <a:lstStyle/>
          <a:p>
            <a:r>
              <a:rPr lang="en-US" dirty="0" smtClean="0"/>
              <a:t>Dependency Injection</a:t>
            </a:r>
            <a:endParaRPr lang="en-US" dirty="0"/>
          </a:p>
        </p:txBody>
      </p:sp>
      <p:sp>
        <p:nvSpPr>
          <p:cNvPr id="19" name="Text Placeholder 18"/>
          <p:cNvSpPr>
            <a:spLocks noGrp="1"/>
          </p:cNvSpPr>
          <p:nvPr>
            <p:ph type="body" sz="quarter" idx="26"/>
          </p:nvPr>
        </p:nvSpPr>
        <p:spPr/>
        <p:txBody>
          <a:bodyPr/>
          <a:lstStyle/>
          <a:p>
            <a:r>
              <a:rPr lang="en-US" dirty="0"/>
              <a:t>Sample inspired </a:t>
            </a:r>
            <a:r>
              <a:rPr lang="en-US" dirty="0" smtClean="0"/>
              <a:t>by Kozlowski</a:t>
            </a:r>
            <a:r>
              <a:rPr lang="en-US" dirty="0"/>
              <a:t>, </a:t>
            </a:r>
            <a:r>
              <a:rPr lang="en-US" dirty="0" err="1"/>
              <a:t>Pawel</a:t>
            </a:r>
            <a:r>
              <a:rPr lang="en-US" dirty="0"/>
              <a:t>; Darwin, Peter </a:t>
            </a:r>
            <a:r>
              <a:rPr lang="en-US" dirty="0" smtClean="0"/>
              <a:t>Bacon: </a:t>
            </a:r>
            <a:r>
              <a:rPr lang="en-US" dirty="0">
                <a:hlinkClick r:id="rId2"/>
              </a:rPr>
              <a:t>Mastering Web Application Development with </a:t>
            </a:r>
            <a:r>
              <a:rPr lang="en-US" dirty="0" smtClean="0">
                <a:hlinkClick r:id="rId2"/>
              </a:rPr>
              <a:t>AngularJS</a:t>
            </a:r>
            <a:r>
              <a:rPr lang="en-US" dirty="0" smtClean="0"/>
              <a:t>, </a:t>
            </a:r>
            <a:r>
              <a:rPr lang="en-US" i="1" dirty="0" smtClean="0"/>
              <a:t>Collaborating Objects</a:t>
            </a:r>
            <a:endParaRPr lang="en-US" i="1" dirty="0"/>
          </a:p>
        </p:txBody>
      </p:sp>
    </p:spTree>
    <p:extLst>
      <p:ext uri="{BB962C8B-B14F-4D97-AF65-F5344CB8AC3E}">
        <p14:creationId xmlns:p14="http://schemas.microsoft.com/office/powerpoint/2010/main" val="143513778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Text Placeholder 30"/>
          <p:cNvSpPr>
            <a:spLocks noGrp="1"/>
          </p:cNvSpPr>
          <p:nvPr>
            <p:ph type="body" sz="quarter" idx="10"/>
          </p:nvPr>
        </p:nvSpPr>
        <p:spPr/>
        <p:txBody>
          <a:bodyPr/>
          <a:lstStyle/>
          <a:p>
            <a:r>
              <a:rPr lang="de-AT" dirty="0" err="1" smtClean="0"/>
              <a:t>Introduction</a:t>
            </a:r>
            <a:endParaRPr lang="de-AT" dirty="0" smtClean="0"/>
          </a:p>
          <a:p>
            <a:pPr lvl="1"/>
            <a:r>
              <a:rPr lang="de-AT" dirty="0" err="1" smtClean="0"/>
              <a:t>What‘s</a:t>
            </a:r>
            <a:r>
              <a:rPr lang="de-AT" dirty="0" smtClean="0"/>
              <a:t> </a:t>
            </a:r>
            <a:r>
              <a:rPr lang="de-AT" dirty="0" err="1" smtClean="0"/>
              <a:t>it</a:t>
            </a:r>
            <a:r>
              <a:rPr lang="de-AT" dirty="0" smtClean="0"/>
              <a:t> all </a:t>
            </a:r>
            <a:r>
              <a:rPr lang="de-AT" dirty="0" err="1" smtClean="0"/>
              <a:t>about</a:t>
            </a:r>
            <a:r>
              <a:rPr lang="de-AT" dirty="0" smtClean="0"/>
              <a:t>?</a:t>
            </a:r>
            <a:endParaRPr lang="de-AT" dirty="0"/>
          </a:p>
        </p:txBody>
      </p:sp>
      <p:sp>
        <p:nvSpPr>
          <p:cNvPr id="4" name="Title 3"/>
          <p:cNvSpPr>
            <a:spLocks noGrp="1"/>
          </p:cNvSpPr>
          <p:nvPr>
            <p:ph type="title"/>
          </p:nvPr>
        </p:nvSpPr>
        <p:spPr/>
        <p:txBody>
          <a:bodyPr/>
          <a:lstStyle/>
          <a:p>
            <a:r>
              <a:rPr lang="de-AT" dirty="0" smtClean="0"/>
              <a:t>Agenda</a:t>
            </a:r>
            <a:endParaRPr lang="de-AT" dirty="0"/>
          </a:p>
        </p:txBody>
      </p:sp>
      <p:sp>
        <p:nvSpPr>
          <p:cNvPr id="36" name="Text Placeholder 35"/>
          <p:cNvSpPr>
            <a:spLocks noGrp="1"/>
          </p:cNvSpPr>
          <p:nvPr>
            <p:ph type="body" sz="quarter" idx="20"/>
          </p:nvPr>
        </p:nvSpPr>
        <p:spPr/>
        <p:txBody>
          <a:bodyPr/>
          <a:lstStyle/>
          <a:p>
            <a:r>
              <a:rPr lang="de-AT" dirty="0" err="1" smtClean="0"/>
              <a:t>Learn</a:t>
            </a:r>
            <a:endParaRPr lang="de-AT" dirty="0" smtClean="0"/>
          </a:p>
          <a:p>
            <a:pPr lvl="1"/>
            <a:r>
              <a:rPr lang="de-AT" dirty="0" smtClean="0"/>
              <a:t>Angular </a:t>
            </a:r>
            <a:r>
              <a:rPr lang="de-AT" dirty="0" err="1" smtClean="0"/>
              <a:t>by</a:t>
            </a:r>
            <a:r>
              <a:rPr lang="de-AT" dirty="0" smtClean="0"/>
              <a:t> </a:t>
            </a:r>
            <a:r>
              <a:rPr lang="de-AT" dirty="0" err="1" smtClean="0"/>
              <a:t>example</a:t>
            </a:r>
            <a:endParaRPr lang="de-AT" dirty="0" smtClean="0"/>
          </a:p>
        </p:txBody>
      </p:sp>
      <p:sp>
        <p:nvSpPr>
          <p:cNvPr id="37" name="Text Placeholder 36"/>
          <p:cNvSpPr>
            <a:spLocks noGrp="1"/>
          </p:cNvSpPr>
          <p:nvPr>
            <p:ph type="body" sz="quarter" idx="21"/>
          </p:nvPr>
        </p:nvSpPr>
        <p:spPr/>
        <p:txBody>
          <a:bodyPr/>
          <a:lstStyle/>
          <a:p>
            <a:r>
              <a:rPr lang="de-AT" dirty="0" err="1" smtClean="0"/>
              <a:t>How</a:t>
            </a:r>
            <a:r>
              <a:rPr lang="de-AT" dirty="0" smtClean="0"/>
              <a:t> </a:t>
            </a:r>
            <a:r>
              <a:rPr lang="de-AT" dirty="0" err="1" smtClean="0"/>
              <a:t>far</a:t>
            </a:r>
            <a:r>
              <a:rPr lang="de-AT" dirty="0" smtClean="0"/>
              <a:t>?</a:t>
            </a:r>
          </a:p>
          <a:p>
            <a:pPr lvl="1"/>
            <a:r>
              <a:rPr lang="de-AT" dirty="0" err="1" smtClean="0"/>
              <a:t>What</a:t>
            </a:r>
            <a:r>
              <a:rPr lang="de-AT" dirty="0" smtClean="0"/>
              <a:t> </a:t>
            </a:r>
            <a:r>
              <a:rPr lang="de-AT" dirty="0" err="1" smtClean="0"/>
              <a:t>didn‘t</a:t>
            </a:r>
            <a:r>
              <a:rPr lang="de-AT" dirty="0" smtClean="0"/>
              <a:t> </a:t>
            </a:r>
            <a:r>
              <a:rPr lang="de-AT" dirty="0" err="1" smtClean="0"/>
              <a:t>we</a:t>
            </a:r>
            <a:r>
              <a:rPr lang="de-AT" dirty="0" smtClean="0"/>
              <a:t> </a:t>
            </a:r>
            <a:r>
              <a:rPr lang="de-AT" dirty="0" err="1" smtClean="0"/>
              <a:t>cover</a:t>
            </a:r>
            <a:r>
              <a:rPr lang="de-AT" dirty="0" smtClean="0"/>
              <a:t>?</a:t>
            </a:r>
          </a:p>
          <a:p>
            <a:pPr lvl="1"/>
            <a:r>
              <a:rPr lang="de-AT" dirty="0" err="1" smtClean="0"/>
              <a:t>How</a:t>
            </a:r>
            <a:r>
              <a:rPr lang="de-AT" dirty="0" smtClean="0"/>
              <a:t> </a:t>
            </a:r>
            <a:r>
              <a:rPr lang="de-AT" dirty="0" err="1" smtClean="0"/>
              <a:t>far</a:t>
            </a:r>
            <a:r>
              <a:rPr lang="de-AT" dirty="0" smtClean="0"/>
              <a:t> </a:t>
            </a:r>
            <a:r>
              <a:rPr lang="de-AT" dirty="0" err="1" smtClean="0"/>
              <a:t>can</a:t>
            </a:r>
            <a:r>
              <a:rPr lang="de-AT" dirty="0" smtClean="0"/>
              <a:t> </a:t>
            </a:r>
            <a:r>
              <a:rPr lang="de-AT" dirty="0" err="1" smtClean="0"/>
              <a:t>it</a:t>
            </a:r>
            <a:r>
              <a:rPr lang="de-AT" dirty="0" smtClean="0"/>
              <a:t> </a:t>
            </a:r>
            <a:r>
              <a:rPr lang="de-AT" dirty="0" err="1" smtClean="0"/>
              <a:t>go</a:t>
            </a:r>
            <a:r>
              <a:rPr lang="de-AT" dirty="0" smtClean="0"/>
              <a:t>?</a:t>
            </a:r>
            <a:endParaRPr lang="de-AT" dirty="0"/>
          </a:p>
        </p:txBody>
      </p:sp>
      <p:sp>
        <p:nvSpPr>
          <p:cNvPr id="38" name="Text Placeholder 37"/>
          <p:cNvSpPr>
            <a:spLocks noGrp="1"/>
          </p:cNvSpPr>
          <p:nvPr>
            <p:ph type="body" sz="quarter" idx="22"/>
          </p:nvPr>
        </p:nvSpPr>
        <p:spPr/>
        <p:txBody>
          <a:bodyPr/>
          <a:lstStyle/>
          <a:p>
            <a:r>
              <a:rPr lang="de-AT" dirty="0" err="1" smtClean="0"/>
              <a:t>Stop</a:t>
            </a:r>
            <a:r>
              <a:rPr lang="de-AT" dirty="0" smtClean="0"/>
              <a:t> </a:t>
            </a:r>
            <a:r>
              <a:rPr lang="de-AT" dirty="0" err="1" smtClean="0"/>
              <a:t>or</a:t>
            </a:r>
            <a:r>
              <a:rPr lang="de-AT" dirty="0" smtClean="0"/>
              <a:t> </a:t>
            </a:r>
            <a:r>
              <a:rPr lang="de-AT" dirty="0" err="1" smtClean="0"/>
              <a:t>go</a:t>
            </a:r>
            <a:r>
              <a:rPr lang="de-AT" dirty="0" smtClean="0"/>
              <a:t>?</a:t>
            </a:r>
          </a:p>
          <a:p>
            <a:pPr lvl="1"/>
            <a:r>
              <a:rPr lang="de-AT" dirty="0" smtClean="0"/>
              <a:t>Critical </a:t>
            </a:r>
            <a:r>
              <a:rPr lang="de-AT" dirty="0" err="1" smtClean="0"/>
              <a:t>evaluation</a:t>
            </a:r>
            <a:endParaRPr lang="de-AT" dirty="0"/>
          </a:p>
        </p:txBody>
      </p:sp>
      <p:sp>
        <p:nvSpPr>
          <p:cNvPr id="39" name="Text Placeholder 38"/>
          <p:cNvSpPr>
            <a:spLocks noGrp="1"/>
          </p:cNvSpPr>
          <p:nvPr>
            <p:ph type="body" sz="quarter" idx="23"/>
          </p:nvPr>
        </p:nvSpPr>
        <p:spPr/>
        <p:txBody>
          <a:bodyPr/>
          <a:lstStyle/>
          <a:p>
            <a:r>
              <a:rPr lang="de-AT" dirty="0"/>
              <a:t>Image Source:</a:t>
            </a:r>
            <a:br>
              <a:rPr lang="de-AT" dirty="0"/>
            </a:br>
            <a:r>
              <a:rPr lang="de-AT" dirty="0"/>
              <a:t>http://</a:t>
            </a:r>
            <a:r>
              <a:rPr lang="de-AT" dirty="0" smtClean="0"/>
              <a:t>flic.kr/p/9bUJEX </a:t>
            </a:r>
            <a:endParaRPr lang="de-AT" dirty="0"/>
          </a:p>
        </p:txBody>
      </p:sp>
      <p:sp>
        <p:nvSpPr>
          <p:cNvPr id="40" name="Text Placeholder 39"/>
          <p:cNvSpPr>
            <a:spLocks noGrp="1"/>
          </p:cNvSpPr>
          <p:nvPr>
            <p:ph type="body" sz="quarter" idx="24"/>
          </p:nvPr>
        </p:nvSpPr>
        <p:spPr/>
        <p:txBody>
          <a:bodyPr/>
          <a:lstStyle/>
          <a:p>
            <a:r>
              <a:rPr lang="de-AT" dirty="0"/>
              <a:t>Image Source:</a:t>
            </a:r>
            <a:br>
              <a:rPr lang="de-AT" dirty="0"/>
            </a:br>
            <a:r>
              <a:rPr lang="de-AT" dirty="0"/>
              <a:t>http://flic.kr/p/3budHy</a:t>
            </a:r>
          </a:p>
        </p:txBody>
      </p:sp>
      <p:sp>
        <p:nvSpPr>
          <p:cNvPr id="41" name="Text Placeholder 40"/>
          <p:cNvSpPr>
            <a:spLocks noGrp="1"/>
          </p:cNvSpPr>
          <p:nvPr>
            <p:ph type="body" sz="quarter" idx="25"/>
          </p:nvPr>
        </p:nvSpPr>
        <p:spPr/>
        <p:txBody>
          <a:bodyPr/>
          <a:lstStyle/>
          <a:p>
            <a:r>
              <a:rPr lang="de-AT" dirty="0"/>
              <a:t>Image Source:</a:t>
            </a:r>
            <a:br>
              <a:rPr lang="de-AT" dirty="0"/>
            </a:br>
            <a:r>
              <a:rPr lang="de-AT" dirty="0"/>
              <a:t>http://flic.kr/p/765iZj</a:t>
            </a:r>
          </a:p>
        </p:txBody>
      </p:sp>
      <p:sp>
        <p:nvSpPr>
          <p:cNvPr id="42" name="Text Placeholder 41"/>
          <p:cNvSpPr>
            <a:spLocks noGrp="1"/>
          </p:cNvSpPr>
          <p:nvPr>
            <p:ph type="body" sz="quarter" idx="26"/>
          </p:nvPr>
        </p:nvSpPr>
        <p:spPr/>
        <p:txBody>
          <a:bodyPr/>
          <a:lstStyle/>
          <a:p>
            <a:r>
              <a:rPr lang="de-AT" dirty="0"/>
              <a:t>Image Source:</a:t>
            </a:r>
            <a:br>
              <a:rPr lang="de-AT" dirty="0"/>
            </a:br>
            <a:r>
              <a:rPr lang="de-AT" dirty="0"/>
              <a:t>http://flic.kr/p/973C1u</a:t>
            </a:r>
          </a:p>
        </p:txBody>
      </p:sp>
      <p:pic>
        <p:nvPicPr>
          <p:cNvPr id="1026" name="Picture 2" descr="http://farm6.staticflickr.com/5205/5374308475_619de16a0a.jpg"/>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22548" r="2254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farm2.staticflickr.com/1318/1431384410_db38f8a58f.jpg"/>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22548" r="2254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farm6.staticflickr.com/5048/5319264476_f1a9bb9fe3.jpg"/>
          <p:cNvPicPr>
            <a:picLocks noGrp="1" noChangeAspect="1" noChangeArrowheads="1"/>
          </p:cNvPicPr>
          <p:nvPr>
            <p:ph type="pic" sz="quarter" idx="19"/>
          </p:nvPr>
        </p:nvPicPr>
        <p:blipFill>
          <a:blip r:embed="rId4">
            <a:extLst>
              <a:ext uri="{28A0092B-C50C-407E-A947-70E740481C1C}">
                <a14:useLocalDpi xmlns:a14="http://schemas.microsoft.com/office/drawing/2010/main" val="0"/>
              </a:ext>
            </a:extLst>
          </a:blip>
          <a:srcRect l="22572" r="2257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farm3.staticflickr.com/2504/3995564048_279e061561.jpg"/>
          <p:cNvPicPr>
            <a:picLocks noGrp="1" noChangeAspect="1" noChangeArrowheads="1"/>
          </p:cNvPicPr>
          <p:nvPr>
            <p:ph type="pic" sz="quarter" idx="17"/>
          </p:nvPr>
        </p:nvPicPr>
        <p:blipFill>
          <a:blip r:embed="rId5">
            <a:extLst>
              <a:ext uri="{28A0092B-C50C-407E-A947-70E740481C1C}">
                <a14:useLocalDpi xmlns:a14="http://schemas.microsoft.com/office/drawing/2010/main" val="0"/>
              </a:ext>
            </a:extLst>
          </a:blip>
          <a:srcRect t="9121" b="91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6296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bg/>
                                          </p:spTgt>
                                        </p:tgtEl>
                                        <p:attrNameLst>
                                          <p:attrName>style.visibility</p:attrName>
                                        </p:attrNameLst>
                                      </p:cBhvr>
                                      <p:to>
                                        <p:strVal val="visible"/>
                                      </p:to>
                                    </p:set>
                                    <p:animEffect transition="in" filter="fade">
                                      <p:cBhvr>
                                        <p:cTn id="10" dur="500"/>
                                        <p:tgtEl>
                                          <p:spTgt spid="31">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Effect transition="in" filter="fade">
                                      <p:cBhvr>
                                        <p:cTn id="13" dur="500"/>
                                        <p:tgtEl>
                                          <p:spTgt spid="3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xEl>
                                              <p:pRg st="1" end="1"/>
                                            </p:txEl>
                                          </p:spTgt>
                                        </p:tgtEl>
                                        <p:attrNameLst>
                                          <p:attrName>style.visibility</p:attrName>
                                        </p:attrNameLst>
                                      </p:cBhvr>
                                      <p:to>
                                        <p:strVal val="visible"/>
                                      </p:to>
                                    </p:set>
                                    <p:animEffect transition="in" filter="fade">
                                      <p:cBhvr>
                                        <p:cTn id="16" dur="500"/>
                                        <p:tgtEl>
                                          <p:spTgt spid="31">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Effect transition="in" filter="fade">
                                      <p:cBhvr>
                                        <p:cTn id="19" dur="500"/>
                                        <p:tgtEl>
                                          <p:spTgt spid="3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animEffect transition="in" filter="fade">
                                      <p:cBhvr>
                                        <p:cTn id="24" dur="500"/>
                                        <p:tgtEl>
                                          <p:spTgt spid="10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bg/>
                                          </p:spTgt>
                                        </p:tgtEl>
                                        <p:attrNameLst>
                                          <p:attrName>style.visibility</p:attrName>
                                        </p:attrNameLst>
                                      </p:cBhvr>
                                      <p:to>
                                        <p:strVal val="visible"/>
                                      </p:to>
                                    </p:set>
                                    <p:animEffect transition="in" filter="fade">
                                      <p:cBhvr>
                                        <p:cTn id="27" dur="500"/>
                                        <p:tgtEl>
                                          <p:spTgt spid="36">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xEl>
                                              <p:pRg st="0" end="0"/>
                                            </p:txEl>
                                          </p:spTgt>
                                        </p:tgtEl>
                                        <p:attrNameLst>
                                          <p:attrName>style.visibility</p:attrName>
                                        </p:attrNameLst>
                                      </p:cBhvr>
                                      <p:to>
                                        <p:strVal val="visible"/>
                                      </p:to>
                                    </p:set>
                                    <p:animEffect transition="in" filter="fade">
                                      <p:cBhvr>
                                        <p:cTn id="30" dur="500"/>
                                        <p:tgtEl>
                                          <p:spTgt spid="3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xEl>
                                              <p:pRg st="1" end="1"/>
                                            </p:txEl>
                                          </p:spTgt>
                                        </p:tgtEl>
                                        <p:attrNameLst>
                                          <p:attrName>style.visibility</p:attrName>
                                        </p:attrNameLst>
                                      </p:cBhvr>
                                      <p:to>
                                        <p:strVal val="visible"/>
                                      </p:to>
                                    </p:set>
                                    <p:animEffect transition="in" filter="fade">
                                      <p:cBhvr>
                                        <p:cTn id="33" dur="500"/>
                                        <p:tgtEl>
                                          <p:spTgt spid="36">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animEffect transition="in" filter="fade">
                                      <p:cBhvr>
                                        <p:cTn id="36" dur="500"/>
                                        <p:tgtEl>
                                          <p:spTgt spid="4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34"/>
                                        </p:tgtEl>
                                        <p:attrNameLst>
                                          <p:attrName>style.visibility</p:attrName>
                                        </p:attrNameLst>
                                      </p:cBhvr>
                                      <p:to>
                                        <p:strVal val="visible"/>
                                      </p:to>
                                    </p:set>
                                    <p:animEffect transition="in" filter="fade">
                                      <p:cBhvr>
                                        <p:cTn id="41" dur="500"/>
                                        <p:tgtEl>
                                          <p:spTgt spid="10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bg/>
                                          </p:spTgt>
                                        </p:tgtEl>
                                        <p:attrNameLst>
                                          <p:attrName>style.visibility</p:attrName>
                                        </p:attrNameLst>
                                      </p:cBhvr>
                                      <p:to>
                                        <p:strVal val="visible"/>
                                      </p:to>
                                    </p:set>
                                    <p:animEffect transition="in" filter="fade">
                                      <p:cBhvr>
                                        <p:cTn id="44" dur="500"/>
                                        <p:tgtEl>
                                          <p:spTgt spid="37">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xEl>
                                              <p:pRg st="0" end="0"/>
                                            </p:txEl>
                                          </p:spTgt>
                                        </p:tgtEl>
                                        <p:attrNameLst>
                                          <p:attrName>style.visibility</p:attrName>
                                        </p:attrNameLst>
                                      </p:cBhvr>
                                      <p:to>
                                        <p:strVal val="visible"/>
                                      </p:to>
                                    </p:set>
                                    <p:animEffect transition="in" filter="fade">
                                      <p:cBhvr>
                                        <p:cTn id="47" dur="500"/>
                                        <p:tgtEl>
                                          <p:spTgt spid="37">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xEl>
                                              <p:pRg st="1" end="1"/>
                                            </p:txEl>
                                          </p:spTgt>
                                        </p:tgtEl>
                                        <p:attrNameLst>
                                          <p:attrName>style.visibility</p:attrName>
                                        </p:attrNameLst>
                                      </p:cBhvr>
                                      <p:to>
                                        <p:strVal val="visible"/>
                                      </p:to>
                                    </p:set>
                                    <p:animEffect transition="in" filter="fade">
                                      <p:cBhvr>
                                        <p:cTn id="50" dur="500"/>
                                        <p:tgtEl>
                                          <p:spTgt spid="37">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xEl>
                                              <p:pRg st="2" end="2"/>
                                            </p:txEl>
                                          </p:spTgt>
                                        </p:tgtEl>
                                        <p:attrNameLst>
                                          <p:attrName>style.visibility</p:attrName>
                                        </p:attrNameLst>
                                      </p:cBhvr>
                                      <p:to>
                                        <p:strVal val="visible"/>
                                      </p:to>
                                    </p:set>
                                    <p:animEffect transition="in" filter="fade">
                                      <p:cBhvr>
                                        <p:cTn id="53" dur="500"/>
                                        <p:tgtEl>
                                          <p:spTgt spid="37">
                                            <p:txEl>
                                              <p:pRg st="2" end="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32"/>
                                        </p:tgtEl>
                                        <p:attrNameLst>
                                          <p:attrName>style.visibility</p:attrName>
                                        </p:attrNameLst>
                                      </p:cBhvr>
                                      <p:to>
                                        <p:strVal val="visible"/>
                                      </p:to>
                                    </p:set>
                                    <p:animEffect transition="in" filter="fade">
                                      <p:cBhvr>
                                        <p:cTn id="61" dur="500"/>
                                        <p:tgtEl>
                                          <p:spTgt spid="10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8">
                                            <p:bg/>
                                          </p:spTgt>
                                        </p:tgtEl>
                                        <p:attrNameLst>
                                          <p:attrName>style.visibility</p:attrName>
                                        </p:attrNameLst>
                                      </p:cBhvr>
                                      <p:to>
                                        <p:strVal val="visible"/>
                                      </p:to>
                                    </p:set>
                                    <p:animEffect transition="in" filter="fade">
                                      <p:cBhvr>
                                        <p:cTn id="64" dur="500"/>
                                        <p:tgtEl>
                                          <p:spTgt spid="38">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xEl>
                                              <p:pRg st="0" end="0"/>
                                            </p:txEl>
                                          </p:spTgt>
                                        </p:tgtEl>
                                        <p:attrNameLst>
                                          <p:attrName>style.visibility</p:attrName>
                                        </p:attrNameLst>
                                      </p:cBhvr>
                                      <p:to>
                                        <p:strVal val="visible"/>
                                      </p:to>
                                    </p:set>
                                    <p:animEffect transition="in" filter="fade">
                                      <p:cBhvr>
                                        <p:cTn id="67" dur="500"/>
                                        <p:tgtEl>
                                          <p:spTgt spid="3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xEl>
                                              <p:pRg st="1" end="1"/>
                                            </p:txEl>
                                          </p:spTgt>
                                        </p:tgtEl>
                                        <p:attrNameLst>
                                          <p:attrName>style.visibility</p:attrName>
                                        </p:attrNameLst>
                                      </p:cBhvr>
                                      <p:to>
                                        <p:strVal val="visible"/>
                                      </p:to>
                                    </p:set>
                                    <p:animEffect transition="in" filter="fade">
                                      <p:cBhvr>
                                        <p:cTn id="70" dur="500"/>
                                        <p:tgtEl>
                                          <p:spTgt spid="38">
                                            <p:txEl>
                                              <p:pRg st="1" end="1"/>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xEl>
                                              <p:pRg st="0" end="0"/>
                                            </p:txEl>
                                          </p:spTgt>
                                        </p:tgtEl>
                                        <p:attrNameLst>
                                          <p:attrName>style.visibility</p:attrName>
                                        </p:attrNameLst>
                                      </p:cBhvr>
                                      <p:to>
                                        <p:strVal val="visible"/>
                                      </p:to>
                                    </p:set>
                                    <p:animEffect transition="in" filter="fade">
                                      <p:cBhvr>
                                        <p:cTn id="73"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build="p" animBg="1"/>
      <p:bldP spid="37" grpId="0" build="p" animBg="1"/>
      <p:bldP spid="38" grpId="0" build="p" animBg="1"/>
      <p:bldP spid="39" grpId="0" build="p"/>
      <p:bldP spid="40" grpId="0" build="p"/>
      <p:bldP spid="41" grpId="0" build="p"/>
      <p:bldP spid="4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noProof="1" smtClean="0"/>
              <a:t>module NotificationsModule {</a:t>
            </a:r>
          </a:p>
          <a:p>
            <a:r>
              <a:rPr lang="en-US" noProof="1" smtClean="0"/>
              <a:t>		export </a:t>
            </a:r>
            <a:r>
              <a:rPr lang="en-US" noProof="1" smtClean="0">
                <a:solidFill>
                  <a:srgbClr val="00B050"/>
                </a:solidFill>
              </a:rPr>
              <a:t>interface INotificationsArchive </a:t>
            </a:r>
            <a:r>
              <a:rPr lang="en-US" noProof="1" smtClean="0"/>
              <a:t>{</a:t>
            </a:r>
          </a:p>
          <a:p>
            <a:r>
              <a:rPr lang="en-US" noProof="1" smtClean="0"/>
              <a:t>        archive(notification: string);</a:t>
            </a:r>
          </a:p>
          <a:p>
            <a:r>
              <a:rPr lang="en-US" noProof="1" smtClean="0"/>
              <a:t>        getArchived(): string[];</a:t>
            </a:r>
          </a:p>
          <a:p>
            <a:r>
              <a:rPr lang="en-US" noProof="1" smtClean="0"/>
              <a:t>    }</a:t>
            </a:r>
          </a:p>
          <a:p>
            <a:r>
              <a:rPr lang="en-US" noProof="1" smtClean="0"/>
              <a:t>}</a:t>
            </a:r>
          </a:p>
        </p:txBody>
      </p:sp>
      <p:sp>
        <p:nvSpPr>
          <p:cNvPr id="8" name="Text Placeholder 7"/>
          <p:cNvSpPr>
            <a:spLocks noGrp="1"/>
          </p:cNvSpPr>
          <p:nvPr>
            <p:ph type="body" sz="quarter" idx="23"/>
          </p:nvPr>
        </p:nvSpPr>
        <p:spPr/>
        <p:txBody>
          <a:bodyPr/>
          <a:lstStyle/>
          <a:p>
            <a:r>
              <a:rPr lang="en-US" dirty="0" smtClean="0"/>
              <a:t>Contract</a:t>
            </a:r>
            <a:endParaRPr lang="en-US" dirty="0"/>
          </a:p>
        </p:txBody>
      </p:sp>
      <p:sp>
        <p:nvSpPr>
          <p:cNvPr id="9" name="Text Placeholder 8"/>
          <p:cNvSpPr>
            <a:spLocks noGrp="1"/>
          </p:cNvSpPr>
          <p:nvPr>
            <p:ph type="body" sz="quarter" idx="24"/>
          </p:nvPr>
        </p:nvSpPr>
        <p:spPr/>
        <p:txBody>
          <a:bodyPr/>
          <a:lstStyle/>
          <a:p>
            <a:r>
              <a:rPr lang="en-US" dirty="0" smtClean="0"/>
              <a:t>Contract for notifications archive</a:t>
            </a:r>
          </a:p>
          <a:p>
            <a:pPr lvl="1"/>
            <a:r>
              <a:rPr lang="en-US" dirty="0" smtClean="0"/>
              <a:t>Common for all notifications archive implementations</a:t>
            </a:r>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09887372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noProof="1" smtClean="0"/>
              <a:t>/// </a:t>
            </a:r>
            <a:r>
              <a:rPr lang="en-US" noProof="1"/>
              <a:t>&lt;reference path="</a:t>
            </a:r>
            <a:r>
              <a:rPr lang="en-US" noProof="1">
                <a:solidFill>
                  <a:srgbClr val="00B050"/>
                </a:solidFill>
              </a:rPr>
              <a:t>INotificationsArchive.ts</a:t>
            </a:r>
            <a:r>
              <a:rPr lang="en-US" noProof="1" smtClean="0"/>
              <a:t>"/&gt;</a:t>
            </a:r>
          </a:p>
          <a:p>
            <a:endParaRPr lang="en-US" noProof="1"/>
          </a:p>
          <a:p>
            <a:r>
              <a:rPr lang="en-US" noProof="1" smtClean="0"/>
              <a:t>module </a:t>
            </a:r>
            <a:r>
              <a:rPr lang="en-US" noProof="1"/>
              <a:t>NotificationsModule {</a:t>
            </a:r>
          </a:p>
          <a:p>
            <a:r>
              <a:rPr lang="en-US" noProof="1"/>
              <a:t>    export class </a:t>
            </a:r>
            <a:r>
              <a:rPr lang="en-US" noProof="1">
                <a:solidFill>
                  <a:srgbClr val="00B050"/>
                </a:solidFill>
              </a:rPr>
              <a:t>NotificationsArchive </a:t>
            </a:r>
            <a:endParaRPr lang="en-US" noProof="1" smtClean="0">
              <a:solidFill>
                <a:srgbClr val="00B050"/>
              </a:solidFill>
            </a:endParaRPr>
          </a:p>
          <a:p>
            <a:r>
              <a:rPr lang="en-US" noProof="1">
                <a:solidFill>
                  <a:srgbClr val="00B050"/>
                </a:solidFill>
              </a:rPr>
              <a:t>	</a:t>
            </a:r>
            <a:r>
              <a:rPr lang="en-US" noProof="1" smtClean="0">
                <a:solidFill>
                  <a:srgbClr val="00B050"/>
                </a:solidFill>
              </a:rPr>
              <a:t>		implements </a:t>
            </a:r>
            <a:r>
              <a:rPr lang="en-US" noProof="1">
                <a:solidFill>
                  <a:srgbClr val="00B050"/>
                </a:solidFill>
              </a:rPr>
              <a:t>INotificationsArchive </a:t>
            </a:r>
            <a:r>
              <a:rPr lang="en-US" noProof="1"/>
              <a:t>{</a:t>
            </a:r>
          </a:p>
          <a:p>
            <a:r>
              <a:rPr lang="en-US" noProof="1"/>
              <a:t>        private archivedNotifications: string[];</a:t>
            </a:r>
          </a:p>
          <a:p>
            <a:endParaRPr lang="en-US" noProof="1" smtClean="0"/>
          </a:p>
          <a:p>
            <a:r>
              <a:rPr lang="en-US" noProof="1" smtClean="0"/>
              <a:t>        </a:t>
            </a:r>
            <a:r>
              <a:rPr lang="en-US" noProof="1"/>
              <a:t>constructor() {</a:t>
            </a:r>
          </a:p>
          <a:p>
            <a:r>
              <a:rPr lang="en-US" noProof="1"/>
              <a:t>            this.archivedNotifications = [];</a:t>
            </a:r>
          </a:p>
          <a:p>
            <a:r>
              <a:rPr lang="en-US" noProof="1"/>
              <a:t>        }</a:t>
            </a:r>
          </a:p>
          <a:p>
            <a:endParaRPr lang="en-US" noProof="1" smtClean="0"/>
          </a:p>
          <a:p>
            <a:r>
              <a:rPr lang="en-US" noProof="1" smtClean="0"/>
              <a:t>        </a:t>
            </a:r>
            <a:r>
              <a:rPr lang="en-US" noProof="1"/>
              <a:t>archive(notification: string) {</a:t>
            </a:r>
          </a:p>
          <a:p>
            <a:r>
              <a:rPr lang="en-US" noProof="1"/>
              <a:t>            this.archivedNotifications.push(notification);</a:t>
            </a:r>
          </a:p>
          <a:p>
            <a:r>
              <a:rPr lang="en-US" noProof="1"/>
              <a:t>        }</a:t>
            </a:r>
          </a:p>
          <a:p>
            <a:r>
              <a:rPr lang="en-US" noProof="1" smtClean="0"/>
              <a:t>        </a:t>
            </a:r>
            <a:r>
              <a:rPr lang="en-US" noProof="1"/>
              <a:t>public getArchived(): string[]{</a:t>
            </a:r>
          </a:p>
          <a:p>
            <a:r>
              <a:rPr lang="en-US" noProof="1"/>
              <a:t>            return this.archivedNotifications;</a:t>
            </a:r>
          </a:p>
          <a:p>
            <a:r>
              <a:rPr lang="en-US" noProof="1"/>
              <a:t>        }</a:t>
            </a:r>
          </a:p>
          <a:p>
            <a:r>
              <a:rPr lang="en-US" noProof="1"/>
              <a:t>    }</a:t>
            </a:r>
          </a:p>
          <a:p>
            <a:r>
              <a:rPr lang="en-US" noProof="1" smtClean="0"/>
              <a:t>}</a:t>
            </a:r>
            <a:endParaRPr lang="en-US" noProof="1"/>
          </a:p>
        </p:txBody>
      </p:sp>
      <p:sp>
        <p:nvSpPr>
          <p:cNvPr id="8" name="Text Placeholder 7"/>
          <p:cNvSpPr>
            <a:spLocks noGrp="1"/>
          </p:cNvSpPr>
          <p:nvPr>
            <p:ph type="body" sz="quarter" idx="23"/>
          </p:nvPr>
        </p:nvSpPr>
        <p:spPr/>
        <p:txBody>
          <a:bodyPr/>
          <a:lstStyle/>
          <a:p>
            <a:r>
              <a:rPr lang="en-US" dirty="0" smtClean="0"/>
              <a:t>Archive Implementation</a:t>
            </a:r>
            <a:endParaRPr lang="en-US" dirty="0"/>
          </a:p>
        </p:txBody>
      </p:sp>
      <p:sp>
        <p:nvSpPr>
          <p:cNvPr id="9" name="Text Placeholder 8"/>
          <p:cNvSpPr>
            <a:spLocks noGrp="1"/>
          </p:cNvSpPr>
          <p:nvPr>
            <p:ph type="body" sz="quarter" idx="24"/>
          </p:nvPr>
        </p:nvSpPr>
        <p:spPr/>
        <p:txBody>
          <a:bodyPr/>
          <a:lstStyle/>
          <a:p>
            <a:r>
              <a:rPr lang="en-US" dirty="0" smtClean="0"/>
              <a:t>Factory function for service creation</a:t>
            </a:r>
          </a:p>
          <a:p>
            <a:r>
              <a:rPr lang="en-US" dirty="0" smtClean="0"/>
              <a:t>Other options</a:t>
            </a:r>
          </a:p>
          <a:p>
            <a:pPr lvl="1"/>
            <a:r>
              <a:rPr lang="en-US" i="1" dirty="0" smtClean="0"/>
              <a:t>value</a:t>
            </a:r>
            <a:r>
              <a:rPr lang="en-US" dirty="0" smtClean="0"/>
              <a:t>, </a:t>
            </a:r>
            <a:r>
              <a:rPr lang="en-US" i="1" dirty="0" smtClean="0"/>
              <a:t>service</a:t>
            </a:r>
            <a:r>
              <a:rPr lang="en-US" dirty="0" smtClean="0"/>
              <a:t>, </a:t>
            </a:r>
            <a:r>
              <a:rPr lang="en-US" i="1" dirty="0" smtClean="0"/>
              <a:t>provider</a:t>
            </a:r>
          </a:p>
          <a:p>
            <a:pPr lvl="1"/>
            <a:r>
              <a:rPr lang="en-US" dirty="0" smtClean="0"/>
              <a:t>See Angular </a:t>
            </a:r>
            <a:r>
              <a:rPr lang="en-US" dirty="0" smtClean="0">
                <a:hlinkClick r:id="rId2"/>
              </a:rPr>
              <a:t>docs about </a:t>
            </a:r>
            <a:r>
              <a:rPr lang="en-US" i="1" dirty="0" err="1" smtClean="0">
                <a:hlinkClick r:id="rId2"/>
              </a:rPr>
              <a:t>angular.Module</a:t>
            </a:r>
            <a:r>
              <a:rPr lang="en-US" dirty="0" smtClean="0"/>
              <a:t> for details</a:t>
            </a:r>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4474148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sz="1000" noProof="1"/>
              <a:t>/// &lt;reference path="</a:t>
            </a:r>
            <a:r>
              <a:rPr lang="en-US" sz="1000" noProof="1">
                <a:solidFill>
                  <a:srgbClr val="00B050"/>
                </a:solidFill>
              </a:rPr>
              <a:t>INotificationsArchive.ts</a:t>
            </a:r>
            <a:r>
              <a:rPr lang="en-US" sz="1000" noProof="1"/>
              <a:t>"/&gt;</a:t>
            </a:r>
          </a:p>
          <a:p>
            <a:r>
              <a:rPr lang="en-US" sz="1000" noProof="1" smtClean="0"/>
              <a:t>module </a:t>
            </a:r>
            <a:r>
              <a:rPr lang="en-US" sz="1000" noProof="1"/>
              <a:t>NotificationsModule {</a:t>
            </a:r>
          </a:p>
          <a:p>
            <a:r>
              <a:rPr lang="en-US" sz="1000" noProof="1"/>
              <a:t>    export class </a:t>
            </a:r>
            <a:r>
              <a:rPr lang="en-US" sz="1000" noProof="1">
                <a:solidFill>
                  <a:srgbClr val="00B050"/>
                </a:solidFill>
              </a:rPr>
              <a:t>NotificationsService </a:t>
            </a:r>
            <a:r>
              <a:rPr lang="en-US" sz="1000" noProof="1"/>
              <a:t>{</a:t>
            </a:r>
          </a:p>
          <a:p>
            <a:r>
              <a:rPr lang="en-US" sz="1000" noProof="1"/>
              <a:t>        private notifications: string[];</a:t>
            </a:r>
          </a:p>
          <a:p>
            <a:r>
              <a:rPr lang="en-US" sz="1000" noProof="1" smtClean="0"/>
              <a:t>        </a:t>
            </a:r>
            <a:r>
              <a:rPr lang="en-US" sz="1000" noProof="1"/>
              <a:t>public maxLen: number = 10;</a:t>
            </a:r>
          </a:p>
          <a:p>
            <a:endParaRPr lang="en-US" sz="1000" noProof="1"/>
          </a:p>
          <a:p>
            <a:r>
              <a:rPr lang="en-US" sz="1000" noProof="1"/>
              <a:t>        public </a:t>
            </a:r>
            <a:r>
              <a:rPr lang="en-US" sz="1000" noProof="1"/>
              <a:t>static </a:t>
            </a:r>
            <a:r>
              <a:rPr lang="en-US" sz="1000" noProof="1" smtClean="0"/>
              <a:t>Factory(</a:t>
            </a:r>
            <a:r>
              <a:rPr lang="en-US" sz="1000" noProof="1" smtClean="0">
                <a:solidFill>
                  <a:srgbClr val="00B050"/>
                </a:solidFill>
              </a:rPr>
              <a:t>notificationsArchive</a:t>
            </a:r>
            <a:r>
              <a:rPr lang="en-US" sz="1000" noProof="1">
                <a:solidFill>
                  <a:srgbClr val="00B050"/>
                </a:solidFill>
              </a:rPr>
              <a:t>: </a:t>
            </a:r>
            <a:r>
              <a:rPr lang="en-US" sz="1000" noProof="1">
                <a:solidFill>
                  <a:srgbClr val="00B050"/>
                </a:solidFill>
              </a:rPr>
              <a:t>INotificationsArchive</a:t>
            </a:r>
            <a:r>
              <a:rPr lang="en-US" sz="1000" noProof="1" smtClean="0"/>
              <a:t>,</a:t>
            </a:r>
          </a:p>
          <a:p>
            <a:r>
              <a:rPr lang="en-US" sz="1000" noProof="1"/>
              <a:t>	</a:t>
            </a:r>
            <a:r>
              <a:rPr lang="en-US" sz="1000" noProof="1" smtClean="0"/>
              <a:t>			</a:t>
            </a:r>
            <a:r>
              <a:rPr lang="en-US" sz="1000" noProof="1" smtClean="0">
                <a:solidFill>
                  <a:srgbClr val="00B050"/>
                </a:solidFill>
              </a:rPr>
              <a:t>MAX_LEN</a:t>
            </a:r>
            <a:r>
              <a:rPr lang="en-US" sz="1000" noProof="1"/>
              <a:t>: number, </a:t>
            </a:r>
            <a:r>
              <a:rPr lang="en-US" sz="1000" noProof="1">
                <a:solidFill>
                  <a:srgbClr val="00B050"/>
                </a:solidFill>
              </a:rPr>
              <a:t>greeting</a:t>
            </a:r>
            <a:r>
              <a:rPr lang="en-US" sz="1000" noProof="1"/>
              <a:t>: string) {</a:t>
            </a:r>
          </a:p>
          <a:p>
            <a:r>
              <a:rPr lang="en-US" sz="1000" noProof="1"/>
              <a:t>            return new </a:t>
            </a:r>
            <a:r>
              <a:rPr lang="en-US" sz="1000" noProof="1"/>
              <a:t>NotificationsService</a:t>
            </a:r>
            <a:r>
              <a:rPr lang="en-US" sz="1000" noProof="1" smtClean="0"/>
              <a:t>(</a:t>
            </a:r>
          </a:p>
          <a:p>
            <a:r>
              <a:rPr lang="en-US" sz="1000" noProof="1"/>
              <a:t>	</a:t>
            </a:r>
            <a:r>
              <a:rPr lang="en-US" sz="1000" noProof="1" smtClean="0"/>
              <a:t>					notificationsArchive</a:t>
            </a:r>
            <a:r>
              <a:rPr lang="en-US" sz="1000" noProof="1"/>
              <a:t>, MAX_LEN, greeting);</a:t>
            </a:r>
          </a:p>
          <a:p>
            <a:r>
              <a:rPr lang="en-US" sz="1000" noProof="1"/>
              <a:t>        }</a:t>
            </a:r>
          </a:p>
          <a:p>
            <a:endParaRPr lang="en-US" sz="1000" noProof="1"/>
          </a:p>
          <a:p>
            <a:r>
              <a:rPr lang="en-US" sz="1000" noProof="1"/>
              <a:t>        constructor(private notificationsArchive: INotificationsArchive</a:t>
            </a:r>
            <a:r>
              <a:rPr lang="en-US" sz="1000" noProof="1"/>
              <a:t>, </a:t>
            </a:r>
            <a:endParaRPr lang="en-US" sz="1000" noProof="1" smtClean="0"/>
          </a:p>
          <a:p>
            <a:r>
              <a:rPr lang="en-US" sz="1000" noProof="1"/>
              <a:t>	</a:t>
            </a:r>
            <a:r>
              <a:rPr lang="en-US" sz="1000" noProof="1" smtClean="0"/>
              <a:t>			MAX_LEN</a:t>
            </a:r>
            <a:r>
              <a:rPr lang="en-US" sz="1000" noProof="1"/>
              <a:t>: number, greeting: string) {</a:t>
            </a:r>
          </a:p>
          <a:p>
            <a:r>
              <a:rPr lang="en-US" sz="1000" noProof="1"/>
              <a:t>            this.notifications = [];</a:t>
            </a:r>
          </a:p>
          <a:p>
            <a:r>
              <a:rPr lang="en-US" sz="1000" noProof="1"/>
              <a:t>            this.maxLen = MAX_LEN;</a:t>
            </a:r>
          </a:p>
          <a:p>
            <a:r>
              <a:rPr lang="en-US" sz="1000" noProof="1"/>
              <a:t>        }</a:t>
            </a:r>
          </a:p>
          <a:p>
            <a:endParaRPr lang="en-US" sz="1000" noProof="1"/>
          </a:p>
          <a:p>
            <a:r>
              <a:rPr lang="en-US" sz="1000" noProof="1"/>
              <a:t>        public push(notification: string): void {</a:t>
            </a:r>
          </a:p>
          <a:p>
            <a:r>
              <a:rPr lang="en-US" sz="1000" noProof="1"/>
              <a:t>            var notificationToArchive: string;</a:t>
            </a:r>
          </a:p>
          <a:p>
            <a:r>
              <a:rPr lang="en-US" sz="1000" noProof="1"/>
              <a:t>            var newLen = this.notifications.unshift(notification);</a:t>
            </a:r>
          </a:p>
          <a:p>
            <a:r>
              <a:rPr lang="en-US" sz="1000" noProof="1"/>
              <a:t>            if (newLen &gt; this.maxLen) {</a:t>
            </a:r>
          </a:p>
          <a:p>
            <a:r>
              <a:rPr lang="en-US" sz="1000" noProof="1"/>
              <a:t>                notificationToArchive = this.notifications.pop();</a:t>
            </a:r>
          </a:p>
          <a:p>
            <a:r>
              <a:rPr lang="en-US" sz="1000" noProof="1"/>
              <a:t>                this.notificationsArchive.archive(notificationToArchive);</a:t>
            </a:r>
          </a:p>
          <a:p>
            <a:r>
              <a:rPr lang="en-US" sz="1000" noProof="1"/>
              <a:t>            }</a:t>
            </a:r>
          </a:p>
          <a:p>
            <a:r>
              <a:rPr lang="en-US" sz="1000" noProof="1"/>
              <a:t>        }</a:t>
            </a:r>
          </a:p>
          <a:p>
            <a:endParaRPr lang="en-US" sz="1000" noProof="1"/>
          </a:p>
          <a:p>
            <a:r>
              <a:rPr lang="en-US" sz="1000" noProof="1"/>
              <a:t>        public getCurrent(): string[] {</a:t>
            </a:r>
          </a:p>
          <a:p>
            <a:r>
              <a:rPr lang="en-US" sz="1000" noProof="1"/>
              <a:t>            return this.notifications;</a:t>
            </a:r>
          </a:p>
          <a:p>
            <a:r>
              <a:rPr lang="en-US" sz="1000" noProof="1"/>
              <a:t>        }</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r>
              <a:rPr lang="en-US" dirty="0" smtClean="0"/>
              <a:t>Service Implementation</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087173293"/>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sz="1000" noProof="1"/>
              <a:t>/// &lt;reference path="../../../tsDeclarations/angularjs/angular.d.ts"/&gt;</a:t>
            </a:r>
          </a:p>
          <a:p>
            <a:r>
              <a:rPr lang="en-US" sz="1000" noProof="1" smtClean="0"/>
              <a:t>/// &lt;reference path="</a:t>
            </a:r>
            <a:r>
              <a:rPr lang="en-US" sz="1000" noProof="1" smtClean="0">
                <a:solidFill>
                  <a:srgbClr val="00B050"/>
                </a:solidFill>
              </a:rPr>
              <a:t>NotificationsArchive.ts</a:t>
            </a:r>
            <a:r>
              <a:rPr lang="en-US" sz="1000" noProof="1" smtClean="0"/>
              <a:t>"/&gt;</a:t>
            </a:r>
          </a:p>
          <a:p>
            <a:endParaRPr lang="en-US" sz="1000" noProof="1"/>
          </a:p>
          <a:p>
            <a:r>
              <a:rPr lang="en-US" sz="1000" noProof="1"/>
              <a:t>module NotificationsModule {</a:t>
            </a:r>
          </a:p>
          <a:p>
            <a:r>
              <a:rPr lang="en-US" sz="1000" noProof="1"/>
              <a:t>    export interface </a:t>
            </a:r>
            <a:r>
              <a:rPr lang="en-US" sz="1000" noProof="1">
                <a:solidFill>
                  <a:srgbClr val="00B050"/>
                </a:solidFill>
              </a:rPr>
              <a:t>INotificationsCtrlScope</a:t>
            </a:r>
            <a:r>
              <a:rPr lang="en-US" sz="1000" noProof="1"/>
              <a:t> extends ng.IScope {</a:t>
            </a:r>
          </a:p>
          <a:p>
            <a:r>
              <a:rPr lang="en-US" sz="1000" noProof="1"/>
              <a:t>        notification: string;</a:t>
            </a:r>
          </a:p>
          <a:p>
            <a:r>
              <a:rPr lang="en-US" sz="1000" noProof="1"/>
              <a:t>        </a:t>
            </a:r>
            <a:r>
              <a:rPr lang="en-US" sz="1000" noProof="1">
                <a:solidFill>
                  <a:srgbClr val="00B050"/>
                </a:solidFill>
              </a:rPr>
              <a:t>vm: NotificationsCtrl;</a:t>
            </a:r>
          </a:p>
          <a:p>
            <a:r>
              <a:rPr lang="en-US" sz="1000" noProof="1"/>
              <a:t>    }</a:t>
            </a:r>
          </a:p>
          <a:p>
            <a:endParaRPr lang="en-US" sz="1000" noProof="1"/>
          </a:p>
          <a:p>
            <a:r>
              <a:rPr lang="en-US" sz="1000" noProof="1"/>
              <a:t>    export class NotificationsCtrl {</a:t>
            </a:r>
          </a:p>
          <a:p>
            <a:r>
              <a:rPr lang="en-US" sz="1000" noProof="1"/>
              <a:t>        constructor(private </a:t>
            </a:r>
            <a:r>
              <a:rPr lang="en-US" sz="1000" noProof="1">
                <a:solidFill>
                  <a:srgbClr val="00B050"/>
                </a:solidFill>
              </a:rPr>
              <a:t>$scope: INotificationsCtrlScope</a:t>
            </a:r>
            <a:r>
              <a:rPr lang="en-US" sz="1000" noProof="1"/>
              <a:t>, </a:t>
            </a:r>
            <a:endParaRPr lang="en-US" sz="1000" noProof="1" smtClean="0"/>
          </a:p>
          <a:p>
            <a:r>
              <a:rPr lang="en-US" sz="1000" noProof="1"/>
              <a:t>	</a:t>
            </a:r>
            <a:r>
              <a:rPr lang="en-US" sz="1000" noProof="1" smtClean="0"/>
              <a:t>			private </a:t>
            </a:r>
            <a:r>
              <a:rPr lang="en-US" sz="1000" noProof="1">
                <a:solidFill>
                  <a:srgbClr val="00B050"/>
                </a:solidFill>
              </a:rPr>
              <a:t>notificationService</a:t>
            </a:r>
            <a:r>
              <a:rPr lang="en-US" sz="1000" noProof="1"/>
              <a:t>: NotificationsService) {</a:t>
            </a:r>
          </a:p>
          <a:p>
            <a:r>
              <a:rPr lang="en-US" sz="1000" noProof="1"/>
              <a:t>            $scope.vm = this;</a:t>
            </a:r>
          </a:p>
          <a:p>
            <a:r>
              <a:rPr lang="en-US" sz="1000" noProof="1"/>
              <a:t>        }</a:t>
            </a:r>
          </a:p>
          <a:p>
            <a:endParaRPr lang="en-US" sz="1000" noProof="1"/>
          </a:p>
          <a:p>
            <a:r>
              <a:rPr lang="en-US" sz="1000" noProof="1"/>
              <a:t>        private addNotification(): void {</a:t>
            </a:r>
          </a:p>
          <a:p>
            <a:r>
              <a:rPr lang="en-US" sz="1000" noProof="1"/>
              <a:t>            this.notificationService.push(this.$scope.notification);</a:t>
            </a:r>
          </a:p>
          <a:p>
            <a:r>
              <a:rPr lang="en-US" sz="1000" noProof="1"/>
              <a:t>            this.$scope.notification = "";</a:t>
            </a:r>
          </a:p>
          <a:p>
            <a:r>
              <a:rPr lang="en-US" sz="1000" noProof="1"/>
              <a:t>        }</a:t>
            </a:r>
          </a:p>
          <a:p>
            <a:endParaRPr lang="en-US" sz="1000" noProof="1"/>
          </a:p>
          <a:p>
            <a:r>
              <a:rPr lang="en-US" sz="1000" noProof="1"/>
              <a:t>        private getNotifications(): string[] {</a:t>
            </a:r>
          </a:p>
          <a:p>
            <a:r>
              <a:rPr lang="en-US" sz="1000" noProof="1"/>
              <a:t>            return this.notificationService.getCurrent();</a:t>
            </a:r>
          </a:p>
          <a:p>
            <a:r>
              <a:rPr lang="en-US" sz="1000" noProof="1"/>
              <a:t>        }</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r>
              <a:rPr lang="en-US" dirty="0" smtClean="0"/>
              <a:t>Controller</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313649125"/>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noProof="1"/>
              <a:t>/// &lt;reference </a:t>
            </a:r>
            <a:endParaRPr lang="en-US" noProof="1"/>
          </a:p>
          <a:p>
            <a:r>
              <a:rPr lang="en-US" noProof="1"/>
              <a:t>	</a:t>
            </a:r>
            <a:r>
              <a:rPr lang="en-US" noProof="1"/>
              <a:t>path</a:t>
            </a:r>
            <a:r>
              <a:rPr lang="en-US" noProof="1"/>
              <a:t>="../../../tsDeclarations/angularjs/angular.d.ts"/&gt;</a:t>
            </a:r>
          </a:p>
          <a:p>
            <a:r>
              <a:rPr lang="en-US" noProof="1"/>
              <a:t>/// &lt;reference path="NotificationsArchive.ts"/&gt;</a:t>
            </a:r>
          </a:p>
          <a:p>
            <a:r>
              <a:rPr lang="en-US" noProof="1"/>
              <a:t>/// &lt;reference path="NotificationsService.ts"/&gt;</a:t>
            </a:r>
          </a:p>
          <a:p>
            <a:r>
              <a:rPr lang="en-US" noProof="1"/>
              <a:t>/// &lt;reference path="NotificationsCtrl.ts</a:t>
            </a:r>
            <a:r>
              <a:rPr lang="en-US" noProof="1"/>
              <a:t>"/&gt;</a:t>
            </a:r>
          </a:p>
          <a:p>
            <a:endParaRPr lang="en-US" noProof="1">
              <a:solidFill>
                <a:srgbClr val="00B050"/>
              </a:solidFill>
            </a:endParaRPr>
          </a:p>
          <a:p>
            <a:r>
              <a:rPr lang="en-US" noProof="1" smtClean="0">
                <a:solidFill>
                  <a:srgbClr val="00B050"/>
                </a:solidFill>
              </a:rPr>
              <a:t>angular.module</a:t>
            </a:r>
            <a:r>
              <a:rPr lang="en-US" noProof="1"/>
              <a:t>("notificationsApp", ["notificationsArchive"])</a:t>
            </a:r>
          </a:p>
          <a:p>
            <a:r>
              <a:rPr lang="en-US" noProof="1"/>
              <a:t>    </a:t>
            </a:r>
            <a:r>
              <a:rPr lang="en-US" noProof="1">
                <a:solidFill>
                  <a:srgbClr val="00B050"/>
                </a:solidFill>
              </a:rPr>
              <a:t>.value</a:t>
            </a:r>
            <a:r>
              <a:rPr lang="en-US" noProof="1"/>
              <a:t>("greeting", "Hello World")</a:t>
            </a:r>
          </a:p>
          <a:p>
            <a:r>
              <a:rPr lang="en-US" noProof="1"/>
              <a:t>    </a:t>
            </a:r>
            <a:r>
              <a:rPr lang="en-US" noProof="1">
                <a:solidFill>
                  <a:srgbClr val="00B050"/>
                </a:solidFill>
              </a:rPr>
              <a:t>.constant</a:t>
            </a:r>
            <a:r>
              <a:rPr lang="en-US" noProof="1"/>
              <a:t>("MAX_LEN", 10)</a:t>
            </a:r>
          </a:p>
          <a:p>
            <a:r>
              <a:rPr lang="en-US" noProof="1"/>
              <a:t>    </a:t>
            </a:r>
            <a:r>
              <a:rPr lang="en-US" noProof="1">
                <a:solidFill>
                  <a:srgbClr val="00B050"/>
                </a:solidFill>
              </a:rPr>
              <a:t>.</a:t>
            </a:r>
            <a:r>
              <a:rPr lang="en-US" noProof="1">
                <a:solidFill>
                  <a:srgbClr val="00B050"/>
                </a:solidFill>
              </a:rPr>
              <a:t>controller</a:t>
            </a:r>
            <a:r>
              <a:rPr lang="en-US" noProof="1" smtClean="0"/>
              <a:t>(</a:t>
            </a:r>
          </a:p>
          <a:p>
            <a:r>
              <a:rPr lang="en-US" noProof="1"/>
              <a:t>	</a:t>
            </a:r>
            <a:r>
              <a:rPr lang="en-US" noProof="1" smtClean="0"/>
              <a:t>		"</a:t>
            </a:r>
            <a:r>
              <a:rPr lang="en-US" noProof="1"/>
              <a:t>NotificationsCtrl</a:t>
            </a:r>
            <a:r>
              <a:rPr lang="en-US" noProof="1"/>
              <a:t>", </a:t>
            </a:r>
            <a:endParaRPr lang="en-US" noProof="1" smtClean="0"/>
          </a:p>
          <a:p>
            <a:r>
              <a:rPr lang="en-US" noProof="1"/>
              <a:t>	</a:t>
            </a:r>
            <a:r>
              <a:rPr lang="en-US" noProof="1" smtClean="0"/>
              <a:t>		NotificationsModule.NotificationsCtrl</a:t>
            </a:r>
            <a:r>
              <a:rPr lang="en-US" noProof="1"/>
              <a:t>)</a:t>
            </a:r>
          </a:p>
          <a:p>
            <a:r>
              <a:rPr lang="en-US" noProof="1"/>
              <a:t>    </a:t>
            </a:r>
            <a:r>
              <a:rPr lang="en-US" noProof="1">
                <a:solidFill>
                  <a:srgbClr val="00B050"/>
                </a:solidFill>
              </a:rPr>
              <a:t>.</a:t>
            </a:r>
            <a:r>
              <a:rPr lang="en-US" noProof="1">
                <a:solidFill>
                  <a:srgbClr val="00B050"/>
                </a:solidFill>
              </a:rPr>
              <a:t>factory</a:t>
            </a:r>
            <a:r>
              <a:rPr lang="en-US" noProof="1" smtClean="0"/>
              <a:t>(</a:t>
            </a:r>
          </a:p>
          <a:p>
            <a:r>
              <a:rPr lang="en-US" noProof="1"/>
              <a:t>	</a:t>
            </a:r>
            <a:r>
              <a:rPr lang="en-US" noProof="1" smtClean="0"/>
              <a:t>		"</a:t>
            </a:r>
            <a:r>
              <a:rPr lang="en-US" noProof="1"/>
              <a:t>notificationService</a:t>
            </a:r>
            <a:r>
              <a:rPr lang="en-US" noProof="1"/>
              <a:t>", </a:t>
            </a:r>
            <a:endParaRPr lang="en-US" noProof="1" smtClean="0"/>
          </a:p>
          <a:p>
            <a:r>
              <a:rPr lang="en-US" noProof="1"/>
              <a:t>	</a:t>
            </a:r>
            <a:r>
              <a:rPr lang="en-US" noProof="1" smtClean="0"/>
              <a:t>		NotificationsModule.NotificationsService.Factory</a:t>
            </a:r>
            <a:r>
              <a:rPr lang="en-US" noProof="1"/>
              <a:t>);</a:t>
            </a:r>
          </a:p>
        </p:txBody>
      </p:sp>
      <p:sp>
        <p:nvSpPr>
          <p:cNvPr id="8" name="Text Placeholder 7"/>
          <p:cNvSpPr>
            <a:spLocks noGrp="1"/>
          </p:cNvSpPr>
          <p:nvPr>
            <p:ph type="body" sz="quarter" idx="23"/>
          </p:nvPr>
        </p:nvSpPr>
        <p:spPr/>
        <p:txBody>
          <a:bodyPr/>
          <a:lstStyle/>
          <a:p>
            <a:r>
              <a:rPr lang="en-US" dirty="0" smtClean="0"/>
              <a:t>Dependency Injection</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68312866"/>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Notification Service</a:t>
            </a:r>
            <a:endParaRPr lang="en-US" dirty="0"/>
          </a:p>
        </p:txBody>
      </p:sp>
      <p:sp>
        <p:nvSpPr>
          <p:cNvPr id="7" name="Content Placeholder 6"/>
          <p:cNvSpPr>
            <a:spLocks noGrp="1"/>
          </p:cNvSpPr>
          <p:nvPr>
            <p:ph sz="quarter" idx="22"/>
          </p:nvPr>
        </p:nvSpPr>
        <p:spPr/>
        <p:txBody>
          <a:bodyPr/>
          <a:lstStyle/>
          <a:p>
            <a:r>
              <a:rPr lang="en-US" sz="1000" noProof="1"/>
              <a:t>&lt;!DOCTYPE html&gt;</a:t>
            </a:r>
          </a:p>
          <a:p>
            <a:r>
              <a:rPr lang="en-US" sz="1000" noProof="1"/>
              <a:t>&lt;html lang="en"&gt;</a:t>
            </a:r>
          </a:p>
          <a:p>
            <a:r>
              <a:rPr lang="en-US" sz="1000" noProof="1"/>
              <a:t>&lt;head&gt;</a:t>
            </a:r>
          </a:p>
          <a:p>
            <a:r>
              <a:rPr lang="en-US" sz="1000" noProof="1"/>
              <a:t>	&lt;meta charset="utf-8" /&gt;</a:t>
            </a:r>
          </a:p>
          <a:p>
            <a:r>
              <a:rPr lang="en-US" sz="1000" noProof="1"/>
              <a:t>	&lt;title&gt;Angular.js Samples Using TypeScript&lt;/</a:t>
            </a:r>
            <a:r>
              <a:rPr lang="en-US" sz="1000" noProof="1"/>
              <a:t>title</a:t>
            </a:r>
            <a:r>
              <a:rPr lang="en-US" sz="1000" noProof="1" smtClean="0"/>
              <a:t>&gt;</a:t>
            </a:r>
            <a:endParaRPr lang="en-US" sz="1000" noProof="1"/>
          </a:p>
          <a:p>
            <a:r>
              <a:rPr lang="en-US" sz="1000" noProof="1"/>
              <a:t>	&lt;link href="../../../Content/bootstrap/bootstrap.css" rel="</a:t>
            </a:r>
            <a:r>
              <a:rPr lang="en-US" sz="1000" noProof="1"/>
              <a:t>stylesheet</a:t>
            </a:r>
            <a:r>
              <a:rPr lang="en-US" sz="1000" noProof="1" smtClean="0"/>
              <a:t>"&gt;</a:t>
            </a:r>
            <a:endParaRPr lang="en-US" sz="1000" noProof="1"/>
          </a:p>
          <a:p>
            <a:r>
              <a:rPr lang="en-US" sz="1000" noProof="1"/>
              <a:t>	&lt;script src="../../../Scripts/angular.js"&gt;&lt;/script&gt;</a:t>
            </a:r>
          </a:p>
          <a:p>
            <a:r>
              <a:rPr lang="en-US" sz="1000" noProof="1"/>
              <a:t>	&lt;script src="NotificationsArchive.js"&gt;&lt;/script&gt;</a:t>
            </a:r>
          </a:p>
          <a:p>
            <a:r>
              <a:rPr lang="en-US" sz="1000" noProof="1"/>
              <a:t>	&lt;script src="NotificationsService.js"&gt;&lt;/script&gt;</a:t>
            </a:r>
          </a:p>
          <a:p>
            <a:r>
              <a:rPr lang="en-US" sz="1000" noProof="1"/>
              <a:t>	&lt;script src="NotificationsCtrl.js"&gt;&lt;/script&gt;</a:t>
            </a:r>
          </a:p>
          <a:p>
            <a:r>
              <a:rPr lang="en-US" sz="1000" noProof="1"/>
              <a:t>&lt;/head&gt;</a:t>
            </a:r>
          </a:p>
          <a:p>
            <a:endParaRPr lang="en-US" sz="1000" noProof="1"/>
          </a:p>
          <a:p>
            <a:r>
              <a:rPr lang="en-US" sz="1000" noProof="1"/>
              <a:t>&lt;body </a:t>
            </a:r>
            <a:r>
              <a:rPr lang="en-US" sz="1000" noProof="1">
                <a:solidFill>
                  <a:srgbClr val="00B050"/>
                </a:solidFill>
              </a:rPr>
              <a:t>ng-app="notificationsApp" ng-controller="NotificationsCtrl"</a:t>
            </a:r>
            <a:r>
              <a:rPr lang="en-US" sz="1000" noProof="1"/>
              <a:t>&gt;</a:t>
            </a:r>
          </a:p>
          <a:p>
            <a:r>
              <a:rPr lang="en-US" sz="1000" noProof="1"/>
              <a:t>&lt;div style="margin: 10px"&gt;</a:t>
            </a:r>
          </a:p>
          <a:p>
            <a:r>
              <a:rPr lang="en-US" sz="1000" noProof="1"/>
              <a:t>    &lt;form role="form"&gt;</a:t>
            </a:r>
          </a:p>
          <a:p>
            <a:r>
              <a:rPr lang="en-US" sz="1000" noProof="1"/>
              <a:t>        &lt;textarea ng-model="notification" cols="40</a:t>
            </a:r>
            <a:r>
              <a:rPr lang="en-US" sz="1000" noProof="1"/>
              <a:t>" </a:t>
            </a:r>
            <a:endParaRPr lang="en-US" sz="1000" noProof="1" smtClean="0"/>
          </a:p>
          <a:p>
            <a:r>
              <a:rPr lang="en-US" sz="1000" noProof="1"/>
              <a:t>	</a:t>
            </a:r>
            <a:r>
              <a:rPr lang="en-US" sz="1000" noProof="1" smtClean="0"/>
              <a:t>			rows</a:t>
            </a:r>
            <a:r>
              <a:rPr lang="en-US" sz="1000" noProof="1"/>
              <a:t>="3" class="span6"&gt;&lt;/textarea&gt;&lt;br&gt;</a:t>
            </a:r>
          </a:p>
          <a:p>
            <a:r>
              <a:rPr lang="en-US" sz="1000" noProof="1"/>
              <a:t>        &lt;button class="btn btn-primary</a:t>
            </a:r>
            <a:r>
              <a:rPr lang="en-US" sz="1000" noProof="1"/>
              <a:t>" </a:t>
            </a:r>
            <a:endParaRPr lang="en-US" sz="1000" noProof="1" smtClean="0"/>
          </a:p>
          <a:p>
            <a:r>
              <a:rPr lang="en-US" sz="1000" noProof="1"/>
              <a:t>	</a:t>
            </a:r>
            <a:r>
              <a:rPr lang="en-US" sz="1000" noProof="1" smtClean="0"/>
              <a:t>			</a:t>
            </a:r>
            <a:r>
              <a:rPr lang="en-US" sz="1000" noProof="1" smtClean="0">
                <a:solidFill>
                  <a:srgbClr val="00B050"/>
                </a:solidFill>
              </a:rPr>
              <a:t>ng-click</a:t>
            </a:r>
            <a:r>
              <a:rPr lang="en-US" sz="1000" noProof="1">
                <a:solidFill>
                  <a:srgbClr val="00B050"/>
                </a:solidFill>
              </a:rPr>
              <a:t>="vm.addNotification()"</a:t>
            </a:r>
            <a:r>
              <a:rPr lang="en-US" sz="1000" noProof="1"/>
              <a:t>&gt;Add&lt;/button&gt;</a:t>
            </a:r>
          </a:p>
          <a:p>
            <a:r>
              <a:rPr lang="en-US" sz="1000" noProof="1"/>
              <a:t>    &lt;/form&gt;</a:t>
            </a:r>
          </a:p>
          <a:p>
            <a:r>
              <a:rPr lang="en-US" sz="1000" noProof="1"/>
              <a:t>&lt;/div&gt;</a:t>
            </a:r>
          </a:p>
          <a:p>
            <a:r>
              <a:rPr lang="en-US" sz="1000" noProof="1"/>
              <a:t>&lt;table class="table table-striped </a:t>
            </a:r>
            <a:r>
              <a:rPr lang="en-US" sz="1000" noProof="1"/>
              <a:t>table-bordered</a:t>
            </a:r>
            <a:r>
              <a:rPr lang="en-US" sz="1000" noProof="1" smtClean="0"/>
              <a:t>"&gt;</a:t>
            </a:r>
            <a:endParaRPr lang="en-US" sz="1000" noProof="1"/>
          </a:p>
          <a:p>
            <a:r>
              <a:rPr lang="en-US" sz="1000" noProof="1"/>
              <a:t>    &lt;tr&gt;</a:t>
            </a:r>
          </a:p>
          <a:p>
            <a:r>
              <a:rPr lang="en-US" sz="1000" noProof="1"/>
              <a:t>        &lt;th&gt;Notifications&lt;/th&gt;</a:t>
            </a:r>
          </a:p>
          <a:p>
            <a:r>
              <a:rPr lang="en-US" sz="1000" noProof="1"/>
              <a:t>    &lt;/tr&gt;</a:t>
            </a:r>
          </a:p>
          <a:p>
            <a:r>
              <a:rPr lang="en-US" sz="1000" noProof="1"/>
              <a:t>    &lt;tr </a:t>
            </a:r>
            <a:r>
              <a:rPr lang="en-US" sz="1000" noProof="1">
                <a:solidFill>
                  <a:srgbClr val="00B050"/>
                </a:solidFill>
              </a:rPr>
              <a:t>ng-repeat="notification in vm.getNotifications()"</a:t>
            </a:r>
            <a:r>
              <a:rPr lang="en-US" sz="1000" noProof="1"/>
              <a:t>&gt;</a:t>
            </a:r>
          </a:p>
          <a:p>
            <a:r>
              <a:rPr lang="en-US" sz="1000" noProof="1"/>
              <a:t>        &lt;td&gt;</a:t>
            </a:r>
            <a:r>
              <a:rPr lang="en-US" sz="1000" noProof="1">
                <a:solidFill>
                  <a:srgbClr val="00B050"/>
                </a:solidFill>
              </a:rPr>
              <a:t>{{notification}}</a:t>
            </a:r>
            <a:r>
              <a:rPr lang="en-US" sz="1000" noProof="1"/>
              <a:t>&lt;/td&gt;</a:t>
            </a:r>
          </a:p>
          <a:p>
            <a:r>
              <a:rPr lang="en-US" sz="1000" noProof="1"/>
              <a:t>    &lt;/tr&gt;</a:t>
            </a:r>
          </a:p>
          <a:p>
            <a:r>
              <a:rPr lang="en-US" sz="1000" noProof="1"/>
              <a:t>&lt;/table&gt;</a:t>
            </a:r>
          </a:p>
          <a:p>
            <a:r>
              <a:rPr lang="en-US" sz="1000" noProof="1"/>
              <a:t>&lt;/body&gt;</a:t>
            </a:r>
          </a:p>
          <a:p>
            <a:r>
              <a:rPr lang="en-US" sz="1000" noProof="1"/>
              <a:t>&lt;/html&gt;</a:t>
            </a:r>
          </a:p>
        </p:txBody>
      </p:sp>
      <p:sp>
        <p:nvSpPr>
          <p:cNvPr id="8" name="Text Placeholder 7"/>
          <p:cNvSpPr>
            <a:spLocks noGrp="1"/>
          </p:cNvSpPr>
          <p:nvPr>
            <p:ph type="body" sz="quarter" idx="23"/>
          </p:nvPr>
        </p:nvSpPr>
        <p:spPr/>
        <p:txBody>
          <a:bodyPr/>
          <a:lstStyle/>
          <a:p>
            <a:r>
              <a:rPr lang="en-US" dirty="0" smtClean="0"/>
              <a:t>View</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258179513"/>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Server Communication</a:t>
            </a:r>
            <a:endParaRPr lang="en-US" dirty="0"/>
          </a:p>
        </p:txBody>
      </p:sp>
      <p:sp>
        <p:nvSpPr>
          <p:cNvPr id="8" name="Content Placeholder 7"/>
          <p:cNvSpPr>
            <a:spLocks noGrp="1"/>
          </p:cNvSpPr>
          <p:nvPr>
            <p:ph sz="quarter" idx="12"/>
          </p:nvPr>
        </p:nvSpPr>
        <p:spPr/>
        <p:txBody>
          <a:bodyPr/>
          <a:lstStyle/>
          <a:p>
            <a:r>
              <a:rPr lang="en-US" i="1" dirty="0" smtClean="0">
                <a:hlinkClick r:id="rId2"/>
              </a:rPr>
              <a:t>$http</a:t>
            </a:r>
            <a:r>
              <a:rPr lang="en-US" dirty="0" smtClean="0"/>
              <a:t> service (</a:t>
            </a:r>
            <a:r>
              <a:rPr lang="en-US" i="1" dirty="0" err="1" smtClean="0"/>
              <a:t>ng.IHttpService</a:t>
            </a:r>
            <a:r>
              <a:rPr lang="en-US" dirty="0" smtClean="0"/>
              <a:t>)</a:t>
            </a:r>
          </a:p>
          <a:p>
            <a:pPr lvl="1"/>
            <a:r>
              <a:rPr lang="en-US" dirty="0" smtClean="0"/>
              <a:t>Support for XHR and JSONP</a:t>
            </a:r>
          </a:p>
          <a:p>
            <a:r>
              <a:rPr lang="en-US" i="1" dirty="0" smtClean="0">
                <a:hlinkClick r:id="rId3"/>
              </a:rPr>
              <a:t>$resource</a:t>
            </a:r>
            <a:r>
              <a:rPr lang="en-US" dirty="0" smtClean="0"/>
              <a:t> service for very simple REST services</a:t>
            </a:r>
          </a:p>
          <a:p>
            <a:pPr lvl="1"/>
            <a:r>
              <a:rPr lang="en-US" dirty="0" smtClean="0"/>
              <a:t>Not covered in this talk; see AngularJS docs for details</a:t>
            </a:r>
          </a:p>
          <a:p>
            <a:r>
              <a:rPr lang="en-US" i="1" dirty="0" smtClean="0">
                <a:hlinkClick r:id="rId4"/>
              </a:rPr>
              <a:t>$q</a:t>
            </a:r>
            <a:r>
              <a:rPr lang="en-US" dirty="0" smtClean="0"/>
              <a:t> service for lightweight promise API</a:t>
            </a:r>
          </a:p>
          <a:p>
            <a:pPr lvl="1"/>
            <a:r>
              <a:rPr lang="en-US" dirty="0" smtClean="0"/>
              <a:t>Note: </a:t>
            </a:r>
            <a:r>
              <a:rPr lang="en-US" i="1" dirty="0" smtClean="0"/>
              <a:t>$http</a:t>
            </a:r>
            <a:r>
              <a:rPr lang="en-US" dirty="0" smtClean="0"/>
              <a:t> methods return </a:t>
            </a:r>
            <a:r>
              <a:rPr lang="en-US" i="1" dirty="0" err="1" smtClean="0"/>
              <a:t>IHttpPromise</a:t>
            </a:r>
            <a:r>
              <a:rPr lang="en-US" i="1" dirty="0" smtClean="0"/>
              <a:t>&lt;T&gt;</a:t>
            </a:r>
          </a:p>
          <a:p>
            <a:r>
              <a:rPr lang="en-US" i="1" dirty="0" smtClean="0">
                <a:hlinkClick r:id="rId5"/>
              </a:rPr>
              <a:t>$</a:t>
            </a:r>
            <a:r>
              <a:rPr lang="en-US" i="1" dirty="0" err="1" smtClean="0">
                <a:hlinkClick r:id="rId5"/>
              </a:rPr>
              <a:t>httpBackend</a:t>
            </a:r>
            <a:r>
              <a:rPr lang="en-US" dirty="0" smtClean="0"/>
              <a:t> service (</a:t>
            </a:r>
            <a:r>
              <a:rPr lang="en-US" i="1" dirty="0" err="1" smtClean="0"/>
              <a:t>ng.IHttpBackendService</a:t>
            </a:r>
            <a:r>
              <a:rPr lang="en-US" dirty="0" smtClean="0"/>
              <a:t>)</a:t>
            </a:r>
          </a:p>
          <a:p>
            <a:pPr lvl="1"/>
            <a:r>
              <a:rPr lang="en-US" dirty="0" smtClean="0"/>
              <a:t>Used for unit testing of $http calls</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35201200"/>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t>$http</a:t>
            </a:r>
            <a:endParaRPr lang="en-US" dirty="0"/>
          </a:p>
        </p:txBody>
      </p:sp>
      <p:sp>
        <p:nvSpPr>
          <p:cNvPr id="6" name="Text Placeholder 5"/>
          <p:cNvSpPr>
            <a:spLocks noGrp="1"/>
          </p:cNvSpPr>
          <p:nvPr>
            <p:ph type="body" sz="quarter" idx="24"/>
          </p:nvPr>
        </p:nvSpPr>
        <p:spPr/>
        <p:txBody>
          <a:bodyPr/>
          <a:lstStyle/>
          <a:p>
            <a:r>
              <a:rPr lang="en-US" dirty="0" smtClean="0"/>
              <a:t>Create Cloud Backend</a:t>
            </a:r>
          </a:p>
          <a:p>
            <a:pPr lvl="1"/>
            <a:r>
              <a:rPr lang="en-US" dirty="0" smtClean="0">
                <a:hlinkClick r:id="rId2"/>
              </a:rPr>
              <a:t>Azure Mobile Service</a:t>
            </a:r>
            <a:endParaRPr lang="en-US" dirty="0" smtClean="0"/>
          </a:p>
          <a:p>
            <a:r>
              <a:rPr lang="en-US" dirty="0" smtClean="0"/>
              <a:t>Access REST service using </a:t>
            </a:r>
            <a:r>
              <a:rPr lang="en-US" i="1" dirty="0" smtClean="0"/>
              <a:t>$http</a:t>
            </a:r>
            <a:r>
              <a:rPr lang="en-US" dirty="0" smtClean="0"/>
              <a:t> service</a:t>
            </a:r>
          </a:p>
          <a:p>
            <a:r>
              <a:rPr lang="en-US" dirty="0" smtClean="0"/>
              <a:t>Unit testing with </a:t>
            </a:r>
            <a:r>
              <a:rPr lang="en-US" i="1" dirty="0" smtClean="0"/>
              <a:t>$</a:t>
            </a:r>
            <a:r>
              <a:rPr lang="en-US" i="1" dirty="0" err="1" smtClean="0"/>
              <a:t>httpBackend</a:t>
            </a:r>
            <a:endParaRPr lang="en-US" i="1" dirty="0" smtClean="0"/>
          </a:p>
          <a:p>
            <a:r>
              <a:rPr lang="en-US" dirty="0" smtClean="0"/>
              <a:t>Build UI with Bootstrap</a:t>
            </a:r>
            <a:endParaRPr lang="en-US" dirty="0"/>
          </a:p>
        </p:txBody>
      </p:sp>
      <p:sp>
        <p:nvSpPr>
          <p:cNvPr id="7" name="Text Placeholder 6"/>
          <p:cNvSpPr>
            <a:spLocks noGrp="1"/>
          </p:cNvSpPr>
          <p:nvPr>
            <p:ph type="body" sz="quarter" idx="25"/>
          </p:nvPr>
        </p:nvSpPr>
        <p:spPr/>
        <p:txBody>
          <a:bodyPr/>
          <a:lstStyle/>
          <a:p>
            <a:r>
              <a:rPr lang="en-US" dirty="0" smtClean="0"/>
              <a:t>Server Communication</a:t>
            </a:r>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781984998"/>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Cloud Backend</a:t>
            </a:r>
            <a:endParaRPr lang="en-US" dirty="0"/>
          </a:p>
        </p:txBody>
      </p:sp>
      <p:pic>
        <p:nvPicPr>
          <p:cNvPr id="11" name="Content Placeholder 10"/>
          <p:cNvPicPr>
            <a:picLocks noGrp="1" noChangeAspect="1"/>
          </p:cNvPicPr>
          <p:nvPr>
            <p:ph sz="quarter" idx="22"/>
          </p:nvPr>
        </p:nvPicPr>
        <p:blipFill>
          <a:blip r:embed="rId2"/>
          <a:stretch>
            <a:fillRect/>
          </a:stretch>
        </p:blipFill>
        <p:spPr>
          <a:xfrm>
            <a:off x="395536" y="684246"/>
            <a:ext cx="5327650" cy="1578378"/>
          </a:xfrm>
          <a:prstGeom prst="rect">
            <a:avLst/>
          </a:prstGeom>
        </p:spPr>
      </p:pic>
      <p:sp>
        <p:nvSpPr>
          <p:cNvPr id="8" name="Text Placeholder 7"/>
          <p:cNvSpPr>
            <a:spLocks noGrp="1"/>
          </p:cNvSpPr>
          <p:nvPr>
            <p:ph type="body" sz="quarter" idx="23"/>
          </p:nvPr>
        </p:nvSpPr>
        <p:spPr/>
        <p:txBody>
          <a:bodyPr/>
          <a:lstStyle/>
          <a:p>
            <a:r>
              <a:rPr lang="en-US" dirty="0" smtClean="0"/>
              <a:t>Azure Mobile Services</a:t>
            </a:r>
            <a:endParaRPr lang="en-US" dirty="0"/>
          </a:p>
        </p:txBody>
      </p:sp>
      <p:sp>
        <p:nvSpPr>
          <p:cNvPr id="9" name="Text Placeholder 8"/>
          <p:cNvSpPr>
            <a:spLocks noGrp="1"/>
          </p:cNvSpPr>
          <p:nvPr>
            <p:ph type="body" sz="quarter" idx="24"/>
          </p:nvPr>
        </p:nvSpPr>
        <p:spPr/>
        <p:txBody>
          <a:bodyPr/>
          <a:lstStyle/>
          <a:p>
            <a:r>
              <a:rPr lang="en-US" sz="1600" dirty="0" smtClean="0"/>
              <a:t>Create a REST services backed by SQL Azure</a:t>
            </a:r>
          </a:p>
          <a:p>
            <a:pPr lvl="1"/>
            <a:r>
              <a:rPr lang="en-US" sz="1200" dirty="0" smtClean="0">
                <a:hlinkClick r:id="rId3"/>
              </a:rPr>
              <a:t>https://manage.windowsazure.com</a:t>
            </a:r>
            <a:endParaRPr lang="en-US" sz="1200" dirty="0" smtClean="0"/>
          </a:p>
          <a:p>
            <a:r>
              <a:rPr lang="en-US" sz="1600" dirty="0" smtClean="0"/>
              <a:t>Create a table</a:t>
            </a:r>
          </a:p>
          <a:p>
            <a:pPr lvl="1"/>
            <a:r>
              <a:rPr lang="en-US" sz="1200" dirty="0" smtClean="0"/>
              <a:t>Step 1: No protection</a:t>
            </a:r>
          </a:p>
          <a:p>
            <a:pPr lvl="1"/>
            <a:r>
              <a:rPr lang="en-US" sz="1200" dirty="0" smtClean="0"/>
              <a:t>Step 2: Protection with API key</a:t>
            </a:r>
            <a:endParaRPr lang="en-US" sz="1200" dirty="0"/>
          </a:p>
        </p:txBody>
      </p:sp>
      <p:sp>
        <p:nvSpPr>
          <p:cNvPr id="10" name="Text Placeholder 9"/>
          <p:cNvSpPr>
            <a:spLocks noGrp="1"/>
          </p:cNvSpPr>
          <p:nvPr>
            <p:ph type="body" sz="quarter" idx="25"/>
          </p:nvPr>
        </p:nvSpPr>
        <p:spPr/>
        <p:txBody>
          <a:bodyPr/>
          <a:lstStyle/>
          <a:p>
            <a:endParaRPr lang="en-US" dirty="0"/>
          </a:p>
        </p:txBody>
      </p:sp>
      <p:pic>
        <p:nvPicPr>
          <p:cNvPr id="12" name="Picture 11"/>
          <p:cNvPicPr>
            <a:picLocks noChangeAspect="1"/>
          </p:cNvPicPr>
          <p:nvPr/>
        </p:nvPicPr>
        <p:blipFill>
          <a:blip r:embed="rId4"/>
          <a:stretch>
            <a:fillRect/>
          </a:stretch>
        </p:blipFill>
        <p:spPr>
          <a:xfrm>
            <a:off x="1835696" y="1995686"/>
            <a:ext cx="3526984" cy="2334033"/>
          </a:xfrm>
          <a:prstGeom prst="rect">
            <a:avLst/>
          </a:prstGeom>
        </p:spPr>
      </p:pic>
    </p:spTree>
    <p:extLst>
      <p:ext uri="{BB962C8B-B14F-4D97-AF65-F5344CB8AC3E}">
        <p14:creationId xmlns:p14="http://schemas.microsoft.com/office/powerpoint/2010/main" val="1565115741"/>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Class</a:t>
            </a:r>
            <a:endParaRPr lang="en-US" dirty="0"/>
          </a:p>
        </p:txBody>
      </p:sp>
      <p:sp>
        <p:nvSpPr>
          <p:cNvPr id="8" name="Content Placeholder 7"/>
          <p:cNvSpPr>
            <a:spLocks noGrp="1"/>
          </p:cNvSpPr>
          <p:nvPr>
            <p:ph sz="quarter" idx="22"/>
          </p:nvPr>
        </p:nvSpPr>
        <p:spPr/>
        <p:txBody>
          <a:bodyPr/>
          <a:lstStyle/>
          <a:p>
            <a:r>
              <a:rPr lang="en-US" sz="1100" noProof="1" smtClean="0"/>
              <a:t>/// &lt;reference </a:t>
            </a:r>
          </a:p>
          <a:p>
            <a:r>
              <a:rPr lang="en-US" sz="1100" noProof="1"/>
              <a:t>	</a:t>
            </a:r>
            <a:r>
              <a:rPr lang="en-US" sz="1100" noProof="1" smtClean="0"/>
              <a:t>path="../../../tsDeclarations/angularjs/angular.d.ts"/&gt;</a:t>
            </a:r>
          </a:p>
          <a:p>
            <a:endParaRPr lang="en-US" sz="1100" noProof="1" smtClean="0"/>
          </a:p>
          <a:p>
            <a:r>
              <a:rPr lang="en-US" sz="1100" noProof="1" smtClean="0"/>
              <a:t>module MobileServicesDataAccess {</a:t>
            </a:r>
          </a:p>
          <a:p>
            <a:r>
              <a:rPr lang="en-US" sz="1100" noProof="1" smtClean="0"/>
              <a:t>    export interface </a:t>
            </a:r>
            <a:r>
              <a:rPr lang="en-US" sz="1100" noProof="1" smtClean="0">
                <a:solidFill>
                  <a:srgbClr val="00B050"/>
                </a:solidFill>
              </a:rPr>
              <a:t>ITableRow</a:t>
            </a:r>
            <a:r>
              <a:rPr lang="en-US" sz="1100" noProof="1" smtClean="0"/>
              <a:t> {</a:t>
            </a:r>
          </a:p>
          <a:p>
            <a:r>
              <a:rPr lang="en-US" sz="1100" noProof="1" smtClean="0"/>
              <a:t>        id?: number;</a:t>
            </a:r>
          </a:p>
          <a:p>
            <a:r>
              <a:rPr lang="en-US" sz="1100" noProof="1" smtClean="0"/>
              <a:t>    }</a:t>
            </a:r>
          </a:p>
          <a:p>
            <a:endParaRPr lang="en-US" sz="1100" noProof="1" smtClean="0"/>
          </a:p>
          <a:p>
            <a:r>
              <a:rPr lang="en-US" sz="1100" noProof="1" smtClean="0"/>
              <a:t>    export interface </a:t>
            </a:r>
            <a:r>
              <a:rPr lang="en-US" sz="1100" noProof="1" smtClean="0">
                <a:solidFill>
                  <a:srgbClr val="00B050"/>
                </a:solidFill>
              </a:rPr>
              <a:t>ITable&lt;T extends ITableRow&gt;</a:t>
            </a:r>
            <a:r>
              <a:rPr lang="en-US" sz="1100" noProof="1" smtClean="0"/>
              <a:t> {</a:t>
            </a:r>
          </a:p>
          <a:p>
            <a:r>
              <a:rPr lang="en-US" sz="1100" noProof="1" smtClean="0"/>
              <a:t>        query: (page?: number) =&gt; </a:t>
            </a:r>
            <a:r>
              <a:rPr lang="en-US" sz="1100" noProof="1" smtClean="0">
                <a:solidFill>
                  <a:srgbClr val="00B050"/>
                </a:solidFill>
              </a:rPr>
              <a:t>ng.IHttpPromise&lt;IQueryResult&lt;T&gt;&gt;</a:t>
            </a:r>
            <a:r>
              <a:rPr lang="en-US" sz="1100" noProof="1" smtClean="0"/>
              <a:t>;</a:t>
            </a:r>
          </a:p>
          <a:p>
            <a:r>
              <a:rPr lang="en-US" sz="1100" noProof="1" smtClean="0"/>
              <a:t>        insert: (item: T) =&gt; ng.IHttpPromise&lt;any&gt;;</a:t>
            </a:r>
          </a:p>
          <a:p>
            <a:r>
              <a:rPr lang="en-US" sz="1100" noProof="1" smtClean="0"/>
              <a:t>        update: (item: T) =&gt; ng.IHttpPromise&lt;any&gt;;</a:t>
            </a:r>
          </a:p>
          <a:p>
            <a:r>
              <a:rPr lang="en-US" sz="1100" noProof="1" smtClean="0"/>
              <a:t>        deleteItem: (item: T) =&gt; ng.IHttpPromise&lt;any&gt;;</a:t>
            </a:r>
          </a:p>
          <a:p>
            <a:r>
              <a:rPr lang="en-US" sz="1100" noProof="1" smtClean="0"/>
              <a:t>        deleteItemById: (id: number) =&gt; ng.IHttpPromise&lt;any&gt;;</a:t>
            </a:r>
          </a:p>
          <a:p>
            <a:r>
              <a:rPr lang="en-US" sz="1100" noProof="1" smtClean="0"/>
              <a:t>    }</a:t>
            </a:r>
          </a:p>
          <a:p>
            <a:endParaRPr lang="en-US" sz="1100" noProof="1" smtClean="0"/>
          </a:p>
          <a:p>
            <a:r>
              <a:rPr lang="en-US" sz="1100" noProof="1" smtClean="0"/>
              <a:t>    export interface </a:t>
            </a:r>
            <a:r>
              <a:rPr lang="en-US" sz="1100" noProof="1" smtClean="0">
                <a:solidFill>
                  <a:srgbClr val="00B050"/>
                </a:solidFill>
              </a:rPr>
              <a:t>IQueryResult&lt;T extends ITableRow&gt;</a:t>
            </a:r>
            <a:r>
              <a:rPr lang="en-US" sz="1100" noProof="1" smtClean="0"/>
              <a:t> {</a:t>
            </a:r>
          </a:p>
          <a:p>
            <a:r>
              <a:rPr lang="en-US" sz="1100" noProof="1" smtClean="0"/>
              <a:t>        results: T[];</a:t>
            </a:r>
          </a:p>
          <a:p>
            <a:r>
              <a:rPr lang="en-US" sz="1100" noProof="1" smtClean="0"/>
              <a:t>        count: number;</a:t>
            </a:r>
          </a:p>
          <a:p>
            <a:r>
              <a:rPr lang="en-US" sz="1100" noProof="1" smtClean="0"/>
              <a:t>    }</a:t>
            </a:r>
          </a:p>
        </p:txBody>
      </p:sp>
      <p:sp>
        <p:nvSpPr>
          <p:cNvPr id="9" name="Text Placeholder 8"/>
          <p:cNvSpPr>
            <a:spLocks noGrp="1"/>
          </p:cNvSpPr>
          <p:nvPr>
            <p:ph type="body" sz="quarter" idx="23"/>
          </p:nvPr>
        </p:nvSpPr>
        <p:spPr/>
        <p:txBody>
          <a:bodyPr/>
          <a:lstStyle/>
          <a:p>
            <a:r>
              <a:rPr lang="en-US" dirty="0" smtClean="0"/>
              <a:t>REST Access Layer</a:t>
            </a:r>
            <a:endParaRPr lang="en-US" dirty="0"/>
          </a:p>
        </p:txBody>
      </p:sp>
      <p:sp>
        <p:nvSpPr>
          <p:cNvPr id="10" name="Text Placeholder 9"/>
          <p:cNvSpPr>
            <a:spLocks noGrp="1"/>
          </p:cNvSpPr>
          <p:nvPr>
            <p:ph type="body" sz="quarter" idx="24"/>
          </p:nvPr>
        </p:nvSpPr>
        <p:spPr/>
        <p:txBody>
          <a:bodyPr/>
          <a:lstStyle/>
          <a:p>
            <a:r>
              <a:rPr lang="en-US" sz="1600" dirty="0" smtClean="0"/>
              <a:t>Interface representing a single data row</a:t>
            </a:r>
          </a:p>
          <a:p>
            <a:pPr lvl="1"/>
            <a:r>
              <a:rPr lang="en-US" sz="1200" i="1" dirty="0" smtClean="0"/>
              <a:t>id</a:t>
            </a:r>
            <a:r>
              <a:rPr lang="en-US" sz="1200" dirty="0" smtClean="0"/>
              <a:t> property needed for Azure Mobile Services</a:t>
            </a:r>
          </a:p>
          <a:p>
            <a:r>
              <a:rPr lang="en-US" sz="1600" dirty="0" smtClean="0"/>
              <a:t>Interface for data access class for Azure Mobile Services</a:t>
            </a:r>
          </a:p>
          <a:p>
            <a:pPr lvl="1"/>
            <a:r>
              <a:rPr lang="en-US" sz="1200" dirty="0" smtClean="0"/>
              <a:t>Note usage of TypeScript generics</a:t>
            </a:r>
          </a:p>
          <a:p>
            <a:pPr lvl="1"/>
            <a:r>
              <a:rPr lang="en-US" sz="1200" dirty="0" smtClean="0"/>
              <a:t>Note promise API types</a:t>
            </a:r>
          </a:p>
          <a:p>
            <a:r>
              <a:rPr lang="en-US" sz="1600" dirty="0" smtClean="0"/>
              <a:t>Helper interface for query result</a:t>
            </a:r>
          </a:p>
          <a:p>
            <a:pPr lvl="1"/>
            <a:r>
              <a:rPr lang="en-US" sz="1200" dirty="0" smtClean="0"/>
              <a:t>Result (eventually filtered) and total server row count</a:t>
            </a:r>
            <a:endParaRPr lang="en-US" sz="1200"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7198488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TypeScript</a:t>
            </a:r>
            <a:endParaRPr lang="en-US" dirty="0"/>
          </a:p>
        </p:txBody>
      </p:sp>
      <p:sp>
        <p:nvSpPr>
          <p:cNvPr id="16" name="Content Placeholder 15"/>
          <p:cNvSpPr>
            <a:spLocks noGrp="1"/>
          </p:cNvSpPr>
          <p:nvPr>
            <p:ph sz="quarter" idx="12"/>
          </p:nvPr>
        </p:nvSpPr>
        <p:spPr/>
        <p:txBody>
          <a:bodyPr/>
          <a:lstStyle/>
          <a:p>
            <a:r>
              <a:rPr lang="en-US" sz="2000" dirty="0" smtClean="0"/>
              <a:t>This presentation uses </a:t>
            </a:r>
            <a:r>
              <a:rPr lang="en-US" sz="2000" dirty="0" smtClean="0">
                <a:solidFill>
                  <a:srgbClr val="00B050"/>
                </a:solidFill>
              </a:rPr>
              <a:t>AngularJS with </a:t>
            </a:r>
            <a:r>
              <a:rPr lang="en-US" sz="2000" dirty="0" smtClean="0">
                <a:solidFill>
                  <a:srgbClr val="00B050"/>
                </a:solidFill>
                <a:hlinkClick r:id="rId2"/>
              </a:rPr>
              <a:t>TypeScript</a:t>
            </a:r>
            <a:endParaRPr lang="en-US" sz="2000" dirty="0" smtClean="0">
              <a:solidFill>
                <a:srgbClr val="00B050"/>
              </a:solidFill>
            </a:endParaRPr>
          </a:p>
          <a:p>
            <a:pPr lvl="1"/>
            <a:r>
              <a:rPr lang="en-US" sz="1400" dirty="0" smtClean="0"/>
              <a:t>JavaScript is generated from TypeScript</a:t>
            </a:r>
          </a:p>
          <a:p>
            <a:pPr lvl="1"/>
            <a:r>
              <a:rPr lang="en-US" sz="1400" dirty="0" smtClean="0"/>
              <a:t>However, you still have to understand the concepts of JavaScript</a:t>
            </a:r>
          </a:p>
          <a:p>
            <a:r>
              <a:rPr lang="en-US" sz="2000" dirty="0" smtClean="0"/>
              <a:t>TypeScript </a:t>
            </a:r>
            <a:r>
              <a:rPr lang="en-US" sz="2000" dirty="0" smtClean="0">
                <a:solidFill>
                  <a:srgbClr val="00B050"/>
                </a:solidFill>
              </a:rPr>
              <a:t>advantages</a:t>
            </a:r>
          </a:p>
          <a:p>
            <a:pPr lvl="1"/>
            <a:r>
              <a:rPr lang="en-US" sz="1400" dirty="0" smtClean="0"/>
              <a:t>Type-safe AngularJS API (at least most part of it)</a:t>
            </a:r>
          </a:p>
          <a:p>
            <a:pPr lvl="1"/>
            <a:r>
              <a:rPr lang="en-US" sz="1400" dirty="0" smtClean="0"/>
              <a:t>Native classes, interfaces, etc. instead of JavaScript patterns and conventions</a:t>
            </a:r>
          </a:p>
          <a:p>
            <a:pPr lvl="1"/>
            <a:r>
              <a:rPr lang="en-US" sz="1400" dirty="0" smtClean="0"/>
              <a:t>Possibility to have strongly typed models</a:t>
            </a:r>
          </a:p>
          <a:p>
            <a:pPr lvl="1"/>
            <a:r>
              <a:rPr lang="en-US" sz="1400" dirty="0" smtClean="0"/>
              <a:t>Possibility to have strongly typed REST services</a:t>
            </a:r>
          </a:p>
          <a:p>
            <a:r>
              <a:rPr lang="en-US" sz="2000" dirty="0" smtClean="0"/>
              <a:t>TypeScript </a:t>
            </a:r>
            <a:r>
              <a:rPr lang="en-US" sz="2000" dirty="0" smtClean="0">
                <a:solidFill>
                  <a:srgbClr val="00B050"/>
                </a:solidFill>
              </a:rPr>
              <a:t>disadvantages</a:t>
            </a:r>
          </a:p>
          <a:p>
            <a:pPr lvl="1"/>
            <a:r>
              <a:rPr lang="en-US" sz="1400" dirty="0" smtClean="0"/>
              <a:t>Only a few AngularJS + TypeScript samples available</a:t>
            </a:r>
          </a:p>
          <a:p>
            <a:pPr lvl="1"/>
            <a:r>
              <a:rPr lang="en-US" sz="1400" dirty="0" smtClean="0"/>
              <a:t>Additional compilation step necessary</a:t>
            </a:r>
            <a:endParaRPr lang="en-US" sz="1400" dirty="0"/>
          </a:p>
        </p:txBody>
      </p:sp>
      <p:sp>
        <p:nvSpPr>
          <p:cNvPr id="17" name="Text Placeholder 16"/>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5783960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Class</a:t>
            </a:r>
            <a:endParaRPr lang="en-US" dirty="0"/>
          </a:p>
        </p:txBody>
      </p:sp>
      <p:sp>
        <p:nvSpPr>
          <p:cNvPr id="8" name="Content Placeholder 7"/>
          <p:cNvSpPr>
            <a:spLocks noGrp="1"/>
          </p:cNvSpPr>
          <p:nvPr>
            <p:ph sz="quarter" idx="22"/>
          </p:nvPr>
        </p:nvSpPr>
        <p:spPr/>
        <p:txBody>
          <a:bodyPr/>
          <a:lstStyle/>
          <a:p>
            <a:r>
              <a:rPr lang="en-US" sz="1000" noProof="1" smtClean="0"/>
              <a:t>    export class </a:t>
            </a:r>
            <a:r>
              <a:rPr lang="en-US" sz="1000" noProof="1" smtClean="0">
                <a:solidFill>
                  <a:srgbClr val="00B050"/>
                </a:solidFill>
              </a:rPr>
              <a:t>Table&lt;T extends ITableRow&gt; implements ITable&lt;T&gt; </a:t>
            </a:r>
            <a:r>
              <a:rPr lang="en-US" sz="1000" noProof="1" smtClean="0"/>
              <a:t>{</a:t>
            </a:r>
          </a:p>
          <a:p>
            <a:r>
              <a:rPr lang="en-US" sz="1000" noProof="1" smtClean="0"/>
              <a:t>        constructor(private </a:t>
            </a:r>
            <a:r>
              <a:rPr lang="en-US" sz="1000" noProof="1" smtClean="0">
                <a:solidFill>
                  <a:srgbClr val="00B050"/>
                </a:solidFill>
              </a:rPr>
              <a:t>$http: ng.IHttpService</a:t>
            </a:r>
            <a:r>
              <a:rPr lang="en-US" sz="1000" noProof="1" smtClean="0"/>
              <a:t>, </a:t>
            </a:r>
          </a:p>
          <a:p>
            <a:r>
              <a:rPr lang="en-US" sz="1000" noProof="1" smtClean="0"/>
              <a:t>				private serviceName: string, private tableName: string, </a:t>
            </a:r>
          </a:p>
          <a:p>
            <a:r>
              <a:rPr lang="en-US" sz="1000" noProof="1" smtClean="0"/>
              <a:t>				private pageSize: number, private apiKey: string) {</a:t>
            </a:r>
          </a:p>
          <a:p>
            <a:r>
              <a:rPr lang="en-US" sz="1000" noProof="1" smtClean="0"/>
              <a:t>            // Set public methods </a:t>
            </a:r>
            <a:r>
              <a:rPr lang="en-US" sz="1000" noProof="1" smtClean="0">
                <a:solidFill>
                  <a:srgbClr val="00B050"/>
                </a:solidFill>
              </a:rPr>
              <a:t>using lambdas for proper "this" handling</a:t>
            </a:r>
          </a:p>
          <a:p>
            <a:r>
              <a:rPr lang="en-US" sz="1000" noProof="1" smtClean="0"/>
              <a:t>            this.query = (page?) =&gt; this.queryInternal(page);</a:t>
            </a:r>
          </a:p>
          <a:p>
            <a:r>
              <a:rPr lang="en-US" sz="1000" noProof="1" smtClean="0"/>
              <a:t>            this.insert = (item) =&gt; this.insertInternal(item);</a:t>
            </a:r>
          </a:p>
          <a:p>
            <a:r>
              <a:rPr lang="en-US" sz="1000" noProof="1" smtClean="0"/>
              <a:t>            this.update = (item) =&gt; this.updateInternal(item);</a:t>
            </a:r>
          </a:p>
          <a:p>
            <a:r>
              <a:rPr lang="en-US" sz="1000" noProof="1" smtClean="0"/>
              <a:t>            this.deleteItem = (id) =&gt; this.deleteItemInternal(id);</a:t>
            </a:r>
          </a:p>
          <a:p>
            <a:r>
              <a:rPr lang="en-US" sz="1000" noProof="1" smtClean="0"/>
              <a:t>            this.deleteItemById = (id) =&gt; this.deleteItemByIdInternal(id);</a:t>
            </a:r>
          </a:p>
          <a:p>
            <a:endParaRPr lang="en-US" sz="1000" noProof="1" smtClean="0"/>
          </a:p>
          <a:p>
            <a:r>
              <a:rPr lang="en-US" sz="1000" noProof="1" smtClean="0"/>
              <a:t>            // Build http header with mobile service application key</a:t>
            </a:r>
          </a:p>
          <a:p>
            <a:r>
              <a:rPr lang="en-US" sz="1000" noProof="1" smtClean="0"/>
              <a:t>            this.header = {</a:t>
            </a:r>
          </a:p>
          <a:p>
            <a:r>
              <a:rPr lang="en-US" sz="1000" noProof="1" smtClean="0"/>
              <a:t>                headers: {</a:t>
            </a:r>
          </a:p>
          <a:p>
            <a:r>
              <a:rPr lang="en-US" sz="1000" noProof="1" smtClean="0"/>
              <a:t>                    "</a:t>
            </a:r>
            <a:r>
              <a:rPr lang="en-US" sz="1000" noProof="1" smtClean="0">
                <a:solidFill>
                  <a:srgbClr val="00B050"/>
                </a:solidFill>
              </a:rPr>
              <a:t>X-ZUMO-APPLICATION</a:t>
            </a:r>
            <a:r>
              <a:rPr lang="en-US" sz="1000" noProof="1" smtClean="0"/>
              <a:t>": apiKey</a:t>
            </a:r>
          </a:p>
          <a:p>
            <a:r>
              <a:rPr lang="en-US" sz="1000" noProof="1" smtClean="0"/>
              <a:t>                }</a:t>
            </a:r>
          </a:p>
          <a:p>
            <a:r>
              <a:rPr lang="en-US" sz="1000" noProof="1" smtClean="0"/>
              <a:t>            };</a:t>
            </a:r>
          </a:p>
          <a:p>
            <a:r>
              <a:rPr lang="en-US" sz="1000" noProof="1" smtClean="0"/>
              <a:t>        }</a:t>
            </a:r>
          </a:p>
          <a:p>
            <a:endParaRPr lang="en-US" sz="1000" noProof="1" smtClean="0"/>
          </a:p>
          <a:p>
            <a:r>
              <a:rPr lang="en-US" sz="1000" noProof="1" smtClean="0"/>
              <a:t>        public query: (page?: number) =&gt; ng.IHttpPromise&lt;IQueryResult&lt;T&gt;&gt;;</a:t>
            </a:r>
          </a:p>
          <a:p>
            <a:r>
              <a:rPr lang="en-US" sz="1000" noProof="1" smtClean="0"/>
              <a:t>        public insert: (item: T) =&gt; ng.IHttpPromise&lt;any&gt;;</a:t>
            </a:r>
          </a:p>
          <a:p>
            <a:r>
              <a:rPr lang="en-US" sz="1000" noProof="1" smtClean="0"/>
              <a:t>        public update: (item: T) =&gt; ng.IHttpPromise&lt;any&gt;;</a:t>
            </a:r>
          </a:p>
          <a:p>
            <a:r>
              <a:rPr lang="en-US" sz="1000" noProof="1" smtClean="0"/>
              <a:t>        public deleteItem: (item: T) =&gt; ng.IHttpPromise&lt;any&gt;;</a:t>
            </a:r>
          </a:p>
          <a:p>
            <a:r>
              <a:rPr lang="en-US" sz="1000" noProof="1" smtClean="0"/>
              <a:t>        public deleteItemById: (id: number) =&gt; ng.IHttpPromise&lt;any&gt;;</a:t>
            </a:r>
          </a:p>
          <a:p>
            <a:endParaRPr lang="en-US" sz="1000" noProof="1" smtClean="0"/>
          </a:p>
          <a:p>
            <a:r>
              <a:rPr lang="en-US" sz="1000" noProof="1" smtClean="0"/>
              <a:t>        private header: any;</a:t>
            </a:r>
            <a:endParaRPr lang="en-US" sz="1000" noProof="1"/>
          </a:p>
        </p:txBody>
      </p:sp>
      <p:sp>
        <p:nvSpPr>
          <p:cNvPr id="9" name="Text Placeholder 8"/>
          <p:cNvSpPr>
            <a:spLocks noGrp="1"/>
          </p:cNvSpPr>
          <p:nvPr>
            <p:ph type="body" sz="quarter" idx="23"/>
          </p:nvPr>
        </p:nvSpPr>
        <p:spPr/>
        <p:txBody>
          <a:bodyPr/>
          <a:lstStyle/>
          <a:p>
            <a:r>
              <a:rPr lang="en-US" dirty="0" smtClean="0"/>
              <a:t>REST Access Layer</a:t>
            </a:r>
            <a:endParaRPr lang="en-US" dirty="0"/>
          </a:p>
        </p:txBody>
      </p:sp>
      <p:sp>
        <p:nvSpPr>
          <p:cNvPr id="10" name="Text Placeholder 9"/>
          <p:cNvSpPr>
            <a:spLocks noGrp="1"/>
          </p:cNvSpPr>
          <p:nvPr>
            <p:ph type="body" sz="quarter" idx="24"/>
          </p:nvPr>
        </p:nvSpPr>
        <p:spPr/>
        <p:txBody>
          <a:bodyPr/>
          <a:lstStyle/>
          <a:p>
            <a:r>
              <a:rPr lang="en-US" dirty="0" smtClean="0"/>
              <a:t>Setting up the access class</a:t>
            </a:r>
          </a:p>
          <a:p>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33700891"/>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Class</a:t>
            </a:r>
            <a:endParaRPr lang="en-US" dirty="0"/>
          </a:p>
        </p:txBody>
      </p:sp>
      <p:sp>
        <p:nvSpPr>
          <p:cNvPr id="8" name="Content Placeholder 7"/>
          <p:cNvSpPr>
            <a:spLocks noGrp="1"/>
          </p:cNvSpPr>
          <p:nvPr>
            <p:ph sz="quarter" idx="22"/>
          </p:nvPr>
        </p:nvSpPr>
        <p:spPr/>
        <p:txBody>
          <a:bodyPr/>
          <a:lstStyle/>
          <a:p>
            <a:r>
              <a:rPr lang="en-US" sz="900" noProof="1" smtClean="0"/>
              <a:t>        private queryInternal(page?: number): </a:t>
            </a:r>
          </a:p>
          <a:p>
            <a:r>
              <a:rPr lang="en-US" sz="900" noProof="1" smtClean="0"/>
              <a:t>				ng.IHttpPromise&lt;IQueryResult&lt;T&gt;&gt; {</a:t>
            </a:r>
          </a:p>
          <a:p>
            <a:r>
              <a:rPr lang="en-US" sz="900" noProof="1" smtClean="0"/>
              <a:t>            var uri = this.buildBaseUri() </a:t>
            </a:r>
          </a:p>
          <a:p>
            <a:r>
              <a:rPr lang="en-US" sz="900" noProof="1" smtClean="0"/>
              <a:t>						+ "?$inlinecount=allpages&amp;$orderby=id";</a:t>
            </a:r>
          </a:p>
          <a:p>
            <a:r>
              <a:rPr lang="en-US" sz="900" noProof="1" smtClean="0"/>
              <a:t>            if (page !== undefined) {</a:t>
            </a:r>
          </a:p>
          <a:p>
            <a:r>
              <a:rPr lang="en-US" sz="900" noProof="1" smtClean="0"/>
              <a:t>                // Add "skip" and "top" clause for paging</a:t>
            </a:r>
          </a:p>
          <a:p>
            <a:r>
              <a:rPr lang="en-US" sz="900" noProof="1" smtClean="0"/>
              <a:t>                uri += "&amp;$top=" + this.pageSize.toString();</a:t>
            </a:r>
          </a:p>
          <a:p>
            <a:r>
              <a:rPr lang="en-US" sz="900" noProof="1" smtClean="0"/>
              <a:t>                if (page &gt; 1) {</a:t>
            </a:r>
          </a:p>
          <a:p>
            <a:r>
              <a:rPr lang="en-US" sz="900" noProof="1" smtClean="0"/>
              <a:t>                    var skip = (page - 1) * this.pageSize;</a:t>
            </a:r>
          </a:p>
          <a:p>
            <a:r>
              <a:rPr lang="en-US" sz="900" noProof="1" smtClean="0"/>
              <a:t>                    uri += "&amp;$skip=" + skip.toString();</a:t>
            </a:r>
          </a:p>
          <a:p>
            <a:r>
              <a:rPr lang="en-US" sz="900" noProof="1" smtClean="0"/>
              <a:t>                }</a:t>
            </a:r>
          </a:p>
          <a:p>
            <a:r>
              <a:rPr lang="en-US" sz="900" noProof="1" smtClean="0"/>
              <a:t>            }</a:t>
            </a:r>
          </a:p>
          <a:p>
            <a:r>
              <a:rPr lang="en-US" sz="900" noProof="1" smtClean="0"/>
              <a:t>            return this.</a:t>
            </a:r>
            <a:r>
              <a:rPr lang="en-US" sz="900" noProof="1" smtClean="0">
                <a:solidFill>
                  <a:srgbClr val="00B050"/>
                </a:solidFill>
              </a:rPr>
              <a:t>$http.get</a:t>
            </a:r>
            <a:r>
              <a:rPr lang="en-US" sz="900" noProof="1" smtClean="0"/>
              <a:t>(uri, this.header);</a:t>
            </a:r>
          </a:p>
          <a:p>
            <a:r>
              <a:rPr lang="en-US" sz="900" noProof="1" smtClean="0"/>
              <a:t>        }</a:t>
            </a:r>
          </a:p>
          <a:p>
            <a:r>
              <a:rPr lang="en-US" sz="900" noProof="1" smtClean="0"/>
              <a:t>        private insertInternal(item: T): ng.IHttpPromise&lt;any&gt; {</a:t>
            </a:r>
          </a:p>
          <a:p>
            <a:r>
              <a:rPr lang="en-US" sz="900" noProof="1" smtClean="0"/>
              <a:t>            return this.</a:t>
            </a:r>
            <a:r>
              <a:rPr lang="en-US" sz="900" noProof="1" smtClean="0">
                <a:solidFill>
                  <a:srgbClr val="00B050"/>
                </a:solidFill>
              </a:rPr>
              <a:t>$http.post</a:t>
            </a:r>
            <a:r>
              <a:rPr lang="en-US" sz="900" noProof="1" smtClean="0"/>
              <a:t>(this.buildBaseUri(), item, this.header);</a:t>
            </a:r>
          </a:p>
          <a:p>
            <a:r>
              <a:rPr lang="en-US" sz="900" noProof="1" smtClean="0"/>
              <a:t>        }</a:t>
            </a:r>
          </a:p>
          <a:p>
            <a:r>
              <a:rPr lang="en-US" sz="900" noProof="1" smtClean="0"/>
              <a:t>        private updateInternal(item: T): ng.IHttpPromise&lt;any&gt; {</a:t>
            </a:r>
          </a:p>
          <a:p>
            <a:r>
              <a:rPr lang="en-US" sz="900" noProof="1" smtClean="0"/>
              <a:t>            var uri = this.buildBaseUri() + "/" + item.id.toString();</a:t>
            </a:r>
          </a:p>
          <a:p>
            <a:r>
              <a:rPr lang="en-US" sz="900" noProof="1" smtClean="0"/>
              <a:t>            return </a:t>
            </a:r>
            <a:r>
              <a:rPr lang="en-US" sz="900" noProof="1" smtClean="0">
                <a:solidFill>
                  <a:srgbClr val="00B050"/>
                </a:solidFill>
              </a:rPr>
              <a:t>this.$http</a:t>
            </a:r>
            <a:r>
              <a:rPr lang="en-US" sz="900" noProof="1" smtClean="0"/>
              <a:t>({ method: "</a:t>
            </a:r>
            <a:r>
              <a:rPr lang="en-US" sz="900" noProof="1" smtClean="0">
                <a:solidFill>
                  <a:srgbClr val="00B050"/>
                </a:solidFill>
              </a:rPr>
              <a:t>PATCH</a:t>
            </a:r>
            <a:r>
              <a:rPr lang="en-US" sz="900" noProof="1" smtClean="0"/>
              <a:t>", url: uri, </a:t>
            </a:r>
          </a:p>
          <a:p>
            <a:r>
              <a:rPr lang="en-US" sz="900" noProof="1" smtClean="0"/>
              <a:t>					headers: this.header, data: item });</a:t>
            </a:r>
          </a:p>
          <a:p>
            <a:r>
              <a:rPr lang="en-US" sz="900" noProof="1" smtClean="0"/>
              <a:t>        }</a:t>
            </a:r>
          </a:p>
          <a:p>
            <a:r>
              <a:rPr lang="en-US" sz="900" noProof="1" smtClean="0"/>
              <a:t>        private deleteItemInternal(item: T): ng.IHttpPromise&lt;any&gt; {</a:t>
            </a:r>
          </a:p>
          <a:p>
            <a:r>
              <a:rPr lang="en-US" sz="900" noProof="1" smtClean="0"/>
              <a:t>            return this.deleteItemByIdInternal(item.id);</a:t>
            </a:r>
          </a:p>
          <a:p>
            <a:r>
              <a:rPr lang="en-US" sz="900" noProof="1" smtClean="0"/>
              <a:t>        }</a:t>
            </a:r>
          </a:p>
          <a:p>
            <a:r>
              <a:rPr lang="en-US" sz="900" noProof="1" smtClean="0"/>
              <a:t>        private deleteItemByIdInternal(id: number): ng.IHttpPromise&lt;any&gt; {</a:t>
            </a:r>
          </a:p>
          <a:p>
            <a:r>
              <a:rPr lang="en-US" sz="900" noProof="1" smtClean="0"/>
              <a:t>            var uri = this.buildBaseUri() + "/" + id.toString();</a:t>
            </a:r>
          </a:p>
          <a:p>
            <a:r>
              <a:rPr lang="en-US" sz="900" noProof="1" smtClean="0"/>
              <a:t>            return this.</a:t>
            </a:r>
            <a:r>
              <a:rPr lang="en-US" sz="900" noProof="1" smtClean="0">
                <a:solidFill>
                  <a:srgbClr val="00B050"/>
                </a:solidFill>
              </a:rPr>
              <a:t>$http.delete</a:t>
            </a:r>
            <a:r>
              <a:rPr lang="en-US" sz="900" noProof="1" smtClean="0"/>
              <a:t>(uri, this.header);</a:t>
            </a:r>
          </a:p>
          <a:p>
            <a:r>
              <a:rPr lang="en-US" sz="900" noProof="1" smtClean="0"/>
              <a:t>        }</a:t>
            </a:r>
          </a:p>
          <a:p>
            <a:r>
              <a:rPr lang="en-US" sz="900" noProof="1" smtClean="0"/>
              <a:t>        private buildBaseUri(): string {</a:t>
            </a:r>
          </a:p>
          <a:p>
            <a:r>
              <a:rPr lang="en-US" sz="900" noProof="1" smtClean="0"/>
              <a:t>            return "https://" + this.serviceName + ".azure-mobile.net/tables/" </a:t>
            </a:r>
          </a:p>
          <a:p>
            <a:r>
              <a:rPr lang="en-US" sz="900" noProof="1" smtClean="0"/>
              <a:t>					+ this.tableName;</a:t>
            </a:r>
          </a:p>
          <a:p>
            <a:r>
              <a:rPr lang="en-US" sz="900" noProof="1" smtClean="0"/>
              <a:t>        }</a:t>
            </a:r>
          </a:p>
          <a:p>
            <a:r>
              <a:rPr lang="en-US" sz="900" noProof="1" smtClean="0"/>
              <a:t>    }</a:t>
            </a:r>
          </a:p>
          <a:p>
            <a:r>
              <a:rPr lang="en-US" sz="900" noProof="1" smtClean="0"/>
              <a:t>}</a:t>
            </a:r>
            <a:endParaRPr lang="en-US" sz="900" noProof="1" smtClean="0"/>
          </a:p>
        </p:txBody>
      </p:sp>
      <p:sp>
        <p:nvSpPr>
          <p:cNvPr id="9" name="Text Placeholder 8"/>
          <p:cNvSpPr>
            <a:spLocks noGrp="1"/>
          </p:cNvSpPr>
          <p:nvPr>
            <p:ph type="body" sz="quarter" idx="23"/>
          </p:nvPr>
        </p:nvSpPr>
        <p:spPr/>
        <p:txBody>
          <a:bodyPr/>
          <a:lstStyle/>
          <a:p>
            <a:r>
              <a:rPr lang="en-US" dirty="0" smtClean="0"/>
              <a:t>REST Access Layer</a:t>
            </a:r>
            <a:endParaRPr lang="en-US" dirty="0"/>
          </a:p>
        </p:txBody>
      </p:sp>
      <p:sp>
        <p:nvSpPr>
          <p:cNvPr id="10" name="Text Placeholder 9"/>
          <p:cNvSpPr>
            <a:spLocks noGrp="1"/>
          </p:cNvSpPr>
          <p:nvPr>
            <p:ph type="body" sz="quarter" idx="24"/>
          </p:nvPr>
        </p:nvSpPr>
        <p:spPr/>
        <p:txBody>
          <a:bodyPr/>
          <a:lstStyle/>
          <a:p>
            <a:r>
              <a:rPr lang="en-US" dirty="0" smtClean="0"/>
              <a:t>Accessing Azure Mobile Services</a:t>
            </a:r>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852838421"/>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smtClean="0"/>
              <a:t>Unit Tests</a:t>
            </a:r>
            <a:endParaRPr lang="de-AT" dirty="0"/>
          </a:p>
        </p:txBody>
      </p:sp>
      <p:sp>
        <p:nvSpPr>
          <p:cNvPr id="8" name="Content Placeholder 7"/>
          <p:cNvSpPr>
            <a:spLocks noGrp="1"/>
          </p:cNvSpPr>
          <p:nvPr>
            <p:ph sz="quarter" idx="22"/>
          </p:nvPr>
        </p:nvSpPr>
        <p:spPr/>
        <p:txBody>
          <a:bodyPr/>
          <a:lstStyle/>
          <a:p>
            <a:r>
              <a:rPr lang="fo-FO" sz="900" noProof="1"/>
              <a:t>/// &lt;reference path="../../../tsDeclarations/jasmine/jasmine.d.ts"/&gt;</a:t>
            </a:r>
          </a:p>
          <a:p>
            <a:r>
              <a:rPr lang="fo-FO" sz="900" noProof="1"/>
              <a:t>/// &lt;reference path="../../../tsDeclarations/angularjs/angular.d.ts"/&gt;</a:t>
            </a:r>
          </a:p>
          <a:p>
            <a:r>
              <a:rPr lang="fo-FO" sz="900" noProof="1"/>
              <a:t>/// &lt;reference path="../../../tsDeclarations/angularjs/angular-mocks.d.ts"/&gt;</a:t>
            </a:r>
          </a:p>
          <a:p>
            <a:r>
              <a:rPr lang="fo-FO" sz="900" noProof="1"/>
              <a:t>/// &lt;</a:t>
            </a:r>
            <a:r>
              <a:rPr lang="fo-FO" sz="900" noProof="1"/>
              <a:t>reference </a:t>
            </a:r>
            <a:endParaRPr lang="fo-FO" sz="900" noProof="1" smtClean="0"/>
          </a:p>
          <a:p>
            <a:r>
              <a:rPr lang="fo-FO" sz="900" noProof="1" smtClean="0"/>
              <a:t> path</a:t>
            </a:r>
            <a:r>
              <a:rPr lang="fo-FO" sz="900" noProof="1"/>
              <a:t>="../../../samples/communication/httpService/MobileServicesTable.ts"/&gt;</a:t>
            </a:r>
          </a:p>
          <a:p>
            <a:endParaRPr lang="fo-FO" sz="900" noProof="1"/>
          </a:p>
          <a:p>
            <a:r>
              <a:rPr lang="fo-FO" sz="900" noProof="1"/>
              <a:t>interface </a:t>
            </a:r>
            <a:r>
              <a:rPr lang="fo-FO" sz="900" noProof="1">
                <a:solidFill>
                  <a:srgbClr val="00B050"/>
                </a:solidFill>
              </a:rPr>
              <a:t>IDummyRow extends MobileServicesDataAccess.ITableRow </a:t>
            </a:r>
            <a:r>
              <a:rPr lang="fo-FO" sz="900" noProof="1"/>
              <a:t>{</a:t>
            </a:r>
          </a:p>
          <a:p>
            <a:r>
              <a:rPr lang="fo-FO" sz="900" noProof="1"/>
              <a:t>}</a:t>
            </a:r>
          </a:p>
          <a:p>
            <a:endParaRPr lang="fo-FO" sz="900" noProof="1"/>
          </a:p>
          <a:p>
            <a:r>
              <a:rPr lang="fo-FO" sz="900" noProof="1"/>
              <a:t>describe("Mobile Services Table Test", function () {</a:t>
            </a:r>
          </a:p>
          <a:p>
            <a:r>
              <a:rPr lang="fo-FO" sz="900" noProof="1"/>
              <a:t>    var </a:t>
            </a:r>
            <a:r>
              <a:rPr lang="fo-FO" sz="900" noProof="1">
                <a:solidFill>
                  <a:srgbClr val="00B050"/>
                </a:solidFill>
              </a:rPr>
              <a:t>$http: ng.IHttpService</a:t>
            </a:r>
            <a:r>
              <a:rPr lang="fo-FO" sz="900" noProof="1"/>
              <a:t>;</a:t>
            </a:r>
          </a:p>
          <a:p>
            <a:r>
              <a:rPr lang="fo-FO" sz="900" noProof="1"/>
              <a:t>    var </a:t>
            </a:r>
            <a:r>
              <a:rPr lang="fo-FO" sz="900" noProof="1">
                <a:solidFill>
                  <a:srgbClr val="00B050"/>
                </a:solidFill>
              </a:rPr>
              <a:t>$httpBackend: ng.IHttpBackendService</a:t>
            </a:r>
            <a:r>
              <a:rPr lang="fo-FO" sz="900" noProof="1"/>
              <a:t>;</a:t>
            </a:r>
          </a:p>
          <a:p>
            <a:r>
              <a:rPr lang="fo-FO" sz="900" noProof="1"/>
              <a:t>    var table</a:t>
            </a:r>
            <a:r>
              <a:rPr lang="fo-FO" sz="900" noProof="1"/>
              <a:t>: </a:t>
            </a:r>
            <a:r>
              <a:rPr lang="fo-FO" sz="900" noProof="1" smtClean="0"/>
              <a:t>MobileServicesDataAccess.ITable&lt;IDummyRow</a:t>
            </a:r>
            <a:r>
              <a:rPr lang="fo-FO" sz="900" noProof="1"/>
              <a:t>&gt;;</a:t>
            </a:r>
          </a:p>
          <a:p>
            <a:r>
              <a:rPr lang="fo-FO" sz="900" noProof="1"/>
              <a:t>    </a:t>
            </a:r>
            <a:r>
              <a:rPr lang="fo-FO" sz="900" noProof="1" smtClean="0">
                <a:solidFill>
                  <a:srgbClr val="00B050"/>
                </a:solidFill>
              </a:rPr>
              <a:t>beforeEach</a:t>
            </a:r>
            <a:r>
              <a:rPr lang="fo-FO" sz="900" noProof="1" smtClean="0"/>
              <a:t>(</a:t>
            </a:r>
            <a:r>
              <a:rPr lang="fo-FO" sz="900" noProof="1" smtClean="0">
                <a:solidFill>
                  <a:srgbClr val="00B050"/>
                </a:solidFill>
              </a:rPr>
              <a:t>inject((_$</a:t>
            </a:r>
            <a:r>
              <a:rPr lang="fo-FO" sz="900" noProof="1">
                <a:solidFill>
                  <a:srgbClr val="00B050"/>
                </a:solidFill>
              </a:rPr>
              <a:t>http_, _$httpBackend_)</a:t>
            </a:r>
            <a:r>
              <a:rPr lang="fo-FO" sz="900" noProof="1"/>
              <a:t> =&gt; { </a:t>
            </a:r>
          </a:p>
          <a:p>
            <a:r>
              <a:rPr lang="fo-FO" sz="900" noProof="1"/>
              <a:t>        $http = _$http_; </a:t>
            </a:r>
          </a:p>
          <a:p>
            <a:r>
              <a:rPr lang="fo-FO" sz="900" noProof="1"/>
              <a:t>        $httpBackend = _$httpBackend_;</a:t>
            </a:r>
          </a:p>
          <a:p>
            <a:r>
              <a:rPr lang="fo-FO" sz="900" noProof="1"/>
              <a:t>        table = new </a:t>
            </a:r>
            <a:r>
              <a:rPr lang="fo-FO" sz="900" noProof="1"/>
              <a:t>MobileServicesDataAccess.Table&lt;IDummyRow</a:t>
            </a:r>
            <a:r>
              <a:rPr lang="fo-FO" sz="900" noProof="1" smtClean="0"/>
              <a:t>&gt;(</a:t>
            </a:r>
          </a:p>
          <a:p>
            <a:r>
              <a:rPr lang="fo-FO" sz="900" noProof="1"/>
              <a:t>	</a:t>
            </a:r>
            <a:r>
              <a:rPr lang="fo-FO" sz="900" noProof="1" smtClean="0"/>
              <a:t>			$</a:t>
            </a:r>
            <a:r>
              <a:rPr lang="fo-FO" sz="900" noProof="1"/>
              <a:t>http, "dummyService", "dummyTable", 10, "dummyKey");</a:t>
            </a:r>
          </a:p>
          <a:p>
            <a:r>
              <a:rPr lang="fo-FO" sz="900" noProof="1"/>
              <a:t>    }));</a:t>
            </a:r>
          </a:p>
          <a:p>
            <a:r>
              <a:rPr lang="fo-FO" sz="900" noProof="1"/>
              <a:t>    var dummyResult: MobileServicesDataAccess.IQueryResult&lt;IDummyRow&gt; </a:t>
            </a:r>
            <a:r>
              <a:rPr lang="fo-FO" sz="900" noProof="1"/>
              <a:t>= </a:t>
            </a:r>
            <a:endParaRPr lang="fo-FO" sz="900" noProof="1" smtClean="0"/>
          </a:p>
          <a:p>
            <a:r>
              <a:rPr lang="fo-FO" sz="900" noProof="1"/>
              <a:t>	</a:t>
            </a:r>
            <a:r>
              <a:rPr lang="fo-FO" sz="900" noProof="1" smtClean="0"/>
              <a:t>		{ </a:t>
            </a:r>
            <a:r>
              <a:rPr lang="fo-FO" sz="900" noProof="1"/>
              <a:t>results: [{ id: 1 }, { id: 2 }], count: 2 };</a:t>
            </a:r>
          </a:p>
          <a:p>
            <a:endParaRPr lang="fo-FO" sz="900" noProof="1"/>
          </a:p>
          <a:p>
            <a:r>
              <a:rPr lang="fo-FO" sz="900" noProof="1"/>
              <a:t>    </a:t>
            </a:r>
            <a:r>
              <a:rPr lang="fo-FO" sz="900" noProof="1">
                <a:solidFill>
                  <a:srgbClr val="00B050"/>
                </a:solidFill>
              </a:rPr>
              <a:t>it</a:t>
            </a:r>
            <a:r>
              <a:rPr lang="fo-FO" sz="900" noProof="1"/>
              <a:t>(' should query Azure Mobile Service without paging', () =&gt; {</a:t>
            </a:r>
          </a:p>
          <a:p>
            <a:r>
              <a:rPr lang="fo-FO" sz="900" noProof="1"/>
              <a:t>        </a:t>
            </a:r>
            <a:r>
              <a:rPr lang="fo-FO" sz="900" noProof="1">
                <a:solidFill>
                  <a:srgbClr val="00B050"/>
                </a:solidFill>
              </a:rPr>
              <a:t>$httpBackend.whenGET</a:t>
            </a:r>
            <a:r>
              <a:rPr lang="fo-FO" sz="900" noProof="1"/>
              <a:t>("https</a:t>
            </a:r>
            <a:r>
              <a:rPr lang="fo-FO" sz="900" noProof="1"/>
              <a:t>://</a:t>
            </a:r>
            <a:r>
              <a:rPr lang="fo-FO" sz="900" noProof="1" smtClean="0"/>
              <a:t>dummyService.azure-mobile.net</a:t>
            </a:r>
          </a:p>
          <a:p>
            <a:r>
              <a:rPr lang="fo-FO" sz="900" noProof="1" smtClean="0"/>
              <a:t>/tables/dummyTable</a:t>
            </a:r>
            <a:r>
              <a:rPr lang="fo-FO" sz="900" noProof="1"/>
              <a:t>?$inlinecount=allpages&amp;$orderby=id")</a:t>
            </a:r>
          </a:p>
          <a:p>
            <a:r>
              <a:rPr lang="fo-FO" sz="900" noProof="1"/>
              <a:t>            .</a:t>
            </a:r>
            <a:r>
              <a:rPr lang="fo-FO" sz="900" noProof="1">
                <a:solidFill>
                  <a:srgbClr val="00B050"/>
                </a:solidFill>
              </a:rPr>
              <a:t>respond</a:t>
            </a:r>
            <a:r>
              <a:rPr lang="fo-FO" sz="900" noProof="1"/>
              <a:t>(dummyResult);</a:t>
            </a:r>
          </a:p>
          <a:p>
            <a:endParaRPr lang="fo-FO" sz="900" noProof="1"/>
          </a:p>
          <a:p>
            <a:r>
              <a:rPr lang="fo-FO" sz="900" noProof="1"/>
              <a:t>        var result: IDummyRow[];</a:t>
            </a:r>
          </a:p>
          <a:p>
            <a:r>
              <a:rPr lang="fo-FO" sz="900" noProof="1"/>
              <a:t>        table.query().success(r =&gt; {</a:t>
            </a:r>
          </a:p>
          <a:p>
            <a:r>
              <a:rPr lang="fo-FO" sz="900" noProof="1"/>
              <a:t>            result = r.results;</a:t>
            </a:r>
          </a:p>
          <a:p>
            <a:r>
              <a:rPr lang="fo-FO" sz="900" noProof="1"/>
              <a:t>        });</a:t>
            </a:r>
          </a:p>
          <a:p>
            <a:r>
              <a:rPr lang="fo-FO" sz="900" noProof="1"/>
              <a:t>        </a:t>
            </a:r>
            <a:r>
              <a:rPr lang="fo-FO" sz="900" noProof="1">
                <a:solidFill>
                  <a:srgbClr val="00B050"/>
                </a:solidFill>
              </a:rPr>
              <a:t>$httpBackend.flush</a:t>
            </a:r>
            <a:r>
              <a:rPr lang="fo-FO" sz="900" noProof="1"/>
              <a:t>();</a:t>
            </a:r>
          </a:p>
          <a:p>
            <a:r>
              <a:rPr lang="fo-FO" sz="900" noProof="1"/>
              <a:t>        </a:t>
            </a:r>
            <a:r>
              <a:rPr lang="fo-FO" sz="900" noProof="1">
                <a:solidFill>
                  <a:srgbClr val="00B050"/>
                </a:solidFill>
              </a:rPr>
              <a:t>expect</a:t>
            </a:r>
            <a:r>
              <a:rPr lang="fo-FO" sz="900" noProof="1"/>
              <a:t>(result.length).</a:t>
            </a:r>
            <a:r>
              <a:rPr lang="fo-FO" sz="900" noProof="1">
                <a:solidFill>
                  <a:srgbClr val="00B050"/>
                </a:solidFill>
              </a:rPr>
              <a:t>toEqual</a:t>
            </a:r>
            <a:r>
              <a:rPr lang="fo-FO" sz="900" noProof="1"/>
              <a:t>(2);</a:t>
            </a:r>
          </a:p>
          <a:p>
            <a:r>
              <a:rPr lang="fo-FO" sz="900" noProof="1"/>
              <a:t>    </a:t>
            </a:r>
            <a:r>
              <a:rPr lang="fo-FO" sz="900" noProof="1" smtClean="0"/>
              <a:t>});</a:t>
            </a:r>
            <a:endParaRPr lang="fo-FO" sz="900" noProof="1"/>
          </a:p>
        </p:txBody>
      </p:sp>
      <p:sp>
        <p:nvSpPr>
          <p:cNvPr id="9" name="Text Placeholder 8"/>
          <p:cNvSpPr>
            <a:spLocks noGrp="1"/>
          </p:cNvSpPr>
          <p:nvPr>
            <p:ph type="body" sz="quarter" idx="23"/>
          </p:nvPr>
        </p:nvSpPr>
        <p:spPr/>
        <p:txBody>
          <a:bodyPr/>
          <a:lstStyle/>
          <a:p>
            <a:r>
              <a:rPr lang="de-AT" dirty="0" smtClean="0"/>
              <a:t>REST Access Layer</a:t>
            </a:r>
            <a:endParaRPr lang="de-AT" dirty="0"/>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573233904"/>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smtClean="0"/>
              <a:t>Unit Tests</a:t>
            </a:r>
            <a:endParaRPr lang="de-AT" dirty="0"/>
          </a:p>
        </p:txBody>
      </p:sp>
      <p:sp>
        <p:nvSpPr>
          <p:cNvPr id="8" name="Content Placeholder 7"/>
          <p:cNvSpPr>
            <a:spLocks noGrp="1"/>
          </p:cNvSpPr>
          <p:nvPr>
            <p:ph sz="quarter" idx="22"/>
          </p:nvPr>
        </p:nvSpPr>
        <p:spPr/>
        <p:txBody>
          <a:bodyPr/>
          <a:lstStyle/>
          <a:p>
            <a:r>
              <a:rPr lang="fo-FO" sz="900" noProof="1" smtClean="0"/>
              <a:t>    ...</a:t>
            </a:r>
            <a:endParaRPr lang="fo-FO" sz="900" noProof="1"/>
          </a:p>
          <a:p>
            <a:endParaRPr lang="fo-FO" sz="900" noProof="1"/>
          </a:p>
          <a:p>
            <a:r>
              <a:rPr lang="fo-FO" sz="900" noProof="1"/>
              <a:t>    </a:t>
            </a:r>
            <a:r>
              <a:rPr lang="fo-FO" sz="900" noProof="1">
                <a:solidFill>
                  <a:srgbClr val="00B050"/>
                </a:solidFill>
              </a:rPr>
              <a:t>it</a:t>
            </a:r>
            <a:r>
              <a:rPr lang="fo-FO" sz="900" noProof="1"/>
              <a:t>(' should issue a POST to Azure Mobile Service for insert', () =&gt; {</a:t>
            </a:r>
          </a:p>
          <a:p>
            <a:r>
              <a:rPr lang="fo-FO" sz="900" noProof="1"/>
              <a:t>        </a:t>
            </a:r>
            <a:r>
              <a:rPr lang="fo-FO" sz="900" noProof="1">
                <a:solidFill>
                  <a:srgbClr val="00B050"/>
                </a:solidFill>
              </a:rPr>
              <a:t>$httpBackend.expectPOST</a:t>
            </a:r>
            <a:r>
              <a:rPr lang="fo-FO" sz="900" noProof="1"/>
              <a:t>("https</a:t>
            </a:r>
            <a:r>
              <a:rPr lang="fo-FO" sz="900" noProof="1"/>
              <a:t>://</a:t>
            </a:r>
            <a:r>
              <a:rPr lang="fo-FO" sz="900" noProof="1" smtClean="0"/>
              <a:t>dummyService.azure-mobile.net</a:t>
            </a:r>
          </a:p>
          <a:p>
            <a:r>
              <a:rPr lang="fo-FO" sz="900" noProof="1" smtClean="0"/>
              <a:t>/</a:t>
            </a:r>
            <a:r>
              <a:rPr lang="fo-FO" sz="900" noProof="1"/>
              <a:t>tables/dummyTable")</a:t>
            </a:r>
          </a:p>
          <a:p>
            <a:r>
              <a:rPr lang="fo-FO" sz="900" noProof="1"/>
              <a:t>            .</a:t>
            </a:r>
            <a:r>
              <a:rPr lang="fo-FO" sz="900" noProof="1">
                <a:solidFill>
                  <a:srgbClr val="00B050"/>
                </a:solidFill>
              </a:rPr>
              <a:t>respond</a:t>
            </a:r>
            <a:r>
              <a:rPr lang="fo-FO" sz="900" noProof="1"/>
              <a:t>(201 /* Created */);</a:t>
            </a:r>
          </a:p>
          <a:p>
            <a:endParaRPr lang="fo-FO" sz="900" noProof="1"/>
          </a:p>
          <a:p>
            <a:r>
              <a:rPr lang="fo-FO" sz="900" noProof="1"/>
              <a:t>        var data: IDummyRow = {};</a:t>
            </a:r>
          </a:p>
          <a:p>
            <a:r>
              <a:rPr lang="fo-FO" sz="900" noProof="1"/>
              <a:t>        table.insert(data);</a:t>
            </a:r>
          </a:p>
          <a:p>
            <a:r>
              <a:rPr lang="fo-FO" sz="900" noProof="1"/>
              <a:t>        </a:t>
            </a:r>
            <a:r>
              <a:rPr lang="fo-FO" sz="900" noProof="1">
                <a:solidFill>
                  <a:srgbClr val="00B050"/>
                </a:solidFill>
              </a:rPr>
              <a:t>$httpBackend.flush</a:t>
            </a:r>
            <a:r>
              <a:rPr lang="fo-FO" sz="900" noProof="1"/>
              <a:t>();</a:t>
            </a:r>
          </a:p>
          <a:p>
            <a:r>
              <a:rPr lang="fo-FO" sz="900" noProof="1"/>
              <a:t>    });</a:t>
            </a:r>
          </a:p>
          <a:p>
            <a:endParaRPr lang="fo-FO" sz="900" noProof="1" smtClean="0"/>
          </a:p>
          <a:p>
            <a:r>
              <a:rPr lang="fo-FO" sz="900" noProof="1"/>
              <a:t> </a:t>
            </a:r>
            <a:r>
              <a:rPr lang="fo-FO" sz="900" noProof="1" smtClean="0"/>
              <a:t>   ...</a:t>
            </a:r>
            <a:endParaRPr lang="fo-FO" sz="900" noProof="1"/>
          </a:p>
          <a:p>
            <a:endParaRPr lang="fo-FO" sz="900" noProof="1"/>
          </a:p>
          <a:p>
            <a:r>
              <a:rPr lang="fo-FO" sz="900" noProof="1"/>
              <a:t>    afterEach(() =&gt; {</a:t>
            </a:r>
          </a:p>
          <a:p>
            <a:r>
              <a:rPr lang="fo-FO" sz="900" noProof="1"/>
              <a:t>        </a:t>
            </a:r>
            <a:r>
              <a:rPr lang="fo-FO" sz="900" noProof="1">
                <a:solidFill>
                  <a:srgbClr val="00B050"/>
                </a:solidFill>
              </a:rPr>
              <a:t>$httpBackend.verifyNoOutstandingExpectation();</a:t>
            </a:r>
          </a:p>
          <a:p>
            <a:r>
              <a:rPr lang="fo-FO" sz="900" noProof="1">
                <a:solidFill>
                  <a:srgbClr val="00B050"/>
                </a:solidFill>
              </a:rPr>
              <a:t>        $httpBackend.verifyNoOutstandingRequest();</a:t>
            </a:r>
          </a:p>
          <a:p>
            <a:r>
              <a:rPr lang="fo-FO" sz="900" noProof="1"/>
              <a:t>    });</a:t>
            </a:r>
          </a:p>
          <a:p>
            <a:r>
              <a:rPr lang="fo-FO" sz="900" noProof="1"/>
              <a:t>});</a:t>
            </a:r>
          </a:p>
        </p:txBody>
      </p:sp>
      <p:sp>
        <p:nvSpPr>
          <p:cNvPr id="9" name="Text Placeholder 8"/>
          <p:cNvSpPr>
            <a:spLocks noGrp="1"/>
          </p:cNvSpPr>
          <p:nvPr>
            <p:ph type="body" sz="quarter" idx="23"/>
          </p:nvPr>
        </p:nvSpPr>
        <p:spPr/>
        <p:txBody>
          <a:bodyPr/>
          <a:lstStyle/>
          <a:p>
            <a:r>
              <a:rPr lang="de-AT" dirty="0" smtClean="0"/>
              <a:t>REST Access Layer</a:t>
            </a:r>
            <a:endParaRPr lang="de-AT" dirty="0"/>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00904524"/>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00" y="2139702"/>
            <a:ext cx="7028400" cy="681980"/>
          </a:xfrm>
        </p:spPr>
        <p:txBody>
          <a:bodyPr/>
          <a:lstStyle/>
          <a:p>
            <a:r>
              <a:rPr lang="de-AT" dirty="0" err="1" smtClean="0"/>
              <a:t>How</a:t>
            </a:r>
            <a:r>
              <a:rPr lang="de-AT" dirty="0" smtClean="0"/>
              <a:t> </a:t>
            </a:r>
            <a:r>
              <a:rPr lang="de-AT" dirty="0" err="1" smtClean="0"/>
              <a:t>Far</a:t>
            </a:r>
            <a:r>
              <a:rPr lang="de-AT" dirty="0" smtClean="0"/>
              <a:t>?</a:t>
            </a:r>
            <a:endParaRPr lang="de-AT" dirty="0"/>
          </a:p>
        </p:txBody>
      </p:sp>
      <p:sp>
        <p:nvSpPr>
          <p:cNvPr id="3" name="Text Placeholder 2"/>
          <p:cNvSpPr>
            <a:spLocks noGrp="1"/>
          </p:cNvSpPr>
          <p:nvPr>
            <p:ph type="body" sz="quarter" idx="25"/>
          </p:nvPr>
        </p:nvSpPr>
        <p:spPr>
          <a:xfrm>
            <a:off x="1144000" y="2828745"/>
            <a:ext cx="7036180" cy="367201"/>
          </a:xfrm>
        </p:spPr>
        <p:txBody>
          <a:bodyPr anchor="t"/>
          <a:lstStyle/>
          <a:p>
            <a:r>
              <a:rPr lang="en-US" dirty="0"/>
              <a:t>What didn‘t we cover?</a:t>
            </a:r>
          </a:p>
          <a:p>
            <a:r>
              <a:rPr lang="en-US" dirty="0"/>
              <a:t>How far can it go</a:t>
            </a:r>
            <a:r>
              <a:rPr lang="en-US" dirty="0" smtClean="0"/>
              <a:t>?</a:t>
            </a:r>
            <a:endParaRPr lang="en-US" dirty="0"/>
          </a:p>
        </p:txBody>
      </p:sp>
      <p:sp>
        <p:nvSpPr>
          <p:cNvPr id="5" name="Text Placeholder 4"/>
          <p:cNvSpPr>
            <a:spLocks noGrp="1"/>
          </p:cNvSpPr>
          <p:nvPr>
            <p:ph type="body" sz="quarter" idx="23"/>
          </p:nvPr>
        </p:nvSpPr>
        <p:spPr/>
        <p:txBody>
          <a:bodyPr/>
          <a:lstStyle/>
          <a:p>
            <a:r>
              <a:rPr lang="de-AT" dirty="0"/>
              <a:t>Image Source:</a:t>
            </a:r>
            <a:br>
              <a:rPr lang="de-AT" dirty="0"/>
            </a:br>
            <a:r>
              <a:rPr lang="de-AT" dirty="0"/>
              <a:t>http://flic.kr/p/765iZj</a:t>
            </a:r>
          </a:p>
          <a:p>
            <a:endParaRPr lang="de-AT" dirty="0"/>
          </a:p>
        </p:txBody>
      </p:sp>
      <p:pic>
        <p:nvPicPr>
          <p:cNvPr id="6" name="Picture 10" descr="http://farm3.staticflickr.com/2504/3995564048_279e061561.jpg"/>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17495" b="174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41769"/>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Filters</a:t>
            </a:r>
            <a:endParaRPr lang="en-US" dirty="0"/>
          </a:p>
        </p:txBody>
      </p:sp>
      <p:sp>
        <p:nvSpPr>
          <p:cNvPr id="7" name="Content Placeholder 6"/>
          <p:cNvSpPr>
            <a:spLocks noGrp="1"/>
          </p:cNvSpPr>
          <p:nvPr>
            <p:ph sz="quarter" idx="22"/>
          </p:nvPr>
        </p:nvSpPr>
        <p:spPr/>
        <p:txBody>
          <a:bodyPr/>
          <a:lstStyle/>
          <a:p>
            <a:r>
              <a:rPr lang="en-US" noProof="1" smtClean="0"/>
              <a:t>angular.module('MyReverseModule', [])</a:t>
            </a:r>
          </a:p>
          <a:p>
            <a:r>
              <a:rPr lang="en-US" noProof="1" smtClean="0"/>
              <a:t>  </a:t>
            </a:r>
            <a:r>
              <a:rPr lang="en-US" noProof="1" smtClean="0">
                <a:solidFill>
                  <a:srgbClr val="00B050"/>
                </a:solidFill>
              </a:rPr>
              <a:t>.filter</a:t>
            </a:r>
            <a:r>
              <a:rPr lang="en-US" noProof="1" smtClean="0"/>
              <a:t>('reverse', function() {</a:t>
            </a:r>
          </a:p>
          <a:p>
            <a:r>
              <a:rPr lang="en-US" noProof="1" smtClean="0"/>
              <a:t>    return function(input, uppercase) {</a:t>
            </a:r>
          </a:p>
          <a:p>
            <a:r>
              <a:rPr lang="en-US" noProof="1" smtClean="0"/>
              <a:t>      var out = "";</a:t>
            </a:r>
          </a:p>
          <a:p>
            <a:r>
              <a:rPr lang="en-US" noProof="1" smtClean="0"/>
              <a:t>      for (var i = 0; i &lt; input.length; i++) {</a:t>
            </a:r>
          </a:p>
          <a:p>
            <a:r>
              <a:rPr lang="en-US" noProof="1" smtClean="0"/>
              <a:t>        out = input.charAt(i) + out;</a:t>
            </a:r>
          </a:p>
          <a:p>
            <a:r>
              <a:rPr lang="en-US" noProof="1" smtClean="0"/>
              <a:t>      }</a:t>
            </a:r>
          </a:p>
          <a:p>
            <a:r>
              <a:rPr lang="en-US" noProof="1" smtClean="0"/>
              <a:t>      // conditional based on optional argument</a:t>
            </a:r>
          </a:p>
          <a:p>
            <a:r>
              <a:rPr lang="en-US" noProof="1" smtClean="0"/>
              <a:t>      if (uppercase) {</a:t>
            </a:r>
          </a:p>
          <a:p>
            <a:r>
              <a:rPr lang="en-US" noProof="1" smtClean="0"/>
              <a:t>        out = out.toUpperCase();</a:t>
            </a:r>
          </a:p>
          <a:p>
            <a:r>
              <a:rPr lang="en-US" noProof="1" smtClean="0"/>
              <a:t>      }</a:t>
            </a:r>
          </a:p>
          <a:p>
            <a:r>
              <a:rPr lang="en-US" noProof="1" smtClean="0"/>
              <a:t>      return out;</a:t>
            </a:r>
          </a:p>
          <a:p>
            <a:r>
              <a:rPr lang="en-US" noProof="1" smtClean="0"/>
              <a:t>    }</a:t>
            </a:r>
          </a:p>
          <a:p>
            <a:r>
              <a:rPr lang="en-US" noProof="1" smtClean="0"/>
              <a:t>  });</a:t>
            </a:r>
          </a:p>
          <a:p>
            <a:r>
              <a:rPr lang="en-US" noProof="1" smtClean="0"/>
              <a:t>function Ctrl($scope) {</a:t>
            </a:r>
          </a:p>
          <a:p>
            <a:r>
              <a:rPr lang="en-US" noProof="1" smtClean="0"/>
              <a:t>  $scope.greeting = 'hello';</a:t>
            </a:r>
          </a:p>
          <a:p>
            <a:r>
              <a:rPr lang="en-US" noProof="1" smtClean="0"/>
              <a:t>}</a:t>
            </a:r>
          </a:p>
          <a:p>
            <a:endParaRPr lang="en-US" noProof="1" smtClean="0"/>
          </a:p>
          <a:p>
            <a:r>
              <a:rPr lang="en-US" noProof="1" smtClean="0"/>
              <a:t>&lt;body&gt;</a:t>
            </a:r>
          </a:p>
          <a:p>
            <a:r>
              <a:rPr lang="en-US" noProof="1" smtClean="0"/>
              <a:t>    &lt;div ng-controller="Ctrl"&gt;</a:t>
            </a:r>
          </a:p>
          <a:p>
            <a:r>
              <a:rPr lang="en-US" noProof="1" smtClean="0"/>
              <a:t>      &lt;input ng-model="greeting" type="greeting"&gt;&lt;br&gt;</a:t>
            </a:r>
          </a:p>
          <a:p>
            <a:r>
              <a:rPr lang="en-US" noProof="1" smtClean="0"/>
              <a:t>      No filter: {{greeting}}&lt;br&gt;</a:t>
            </a:r>
          </a:p>
          <a:p>
            <a:r>
              <a:rPr lang="en-US" noProof="1" smtClean="0"/>
              <a:t>      Reverse: </a:t>
            </a:r>
            <a:r>
              <a:rPr lang="en-US" noProof="1" smtClean="0">
                <a:solidFill>
                  <a:srgbClr val="00B050"/>
                </a:solidFill>
              </a:rPr>
              <a:t>{{greeting|reverse}}</a:t>
            </a:r>
            <a:r>
              <a:rPr lang="en-US" noProof="1" smtClean="0"/>
              <a:t>&lt;br&gt;</a:t>
            </a:r>
          </a:p>
          <a:p>
            <a:r>
              <a:rPr lang="en-US" noProof="1" smtClean="0"/>
              <a:t>      Reverse + uppercase: </a:t>
            </a:r>
            <a:r>
              <a:rPr lang="en-US" noProof="1" smtClean="0">
                <a:solidFill>
                  <a:srgbClr val="00B050"/>
                </a:solidFill>
              </a:rPr>
              <a:t>{{greeting|reverse:true}}</a:t>
            </a:r>
            <a:r>
              <a:rPr lang="en-US" noProof="1" smtClean="0"/>
              <a:t>&lt;br&gt;</a:t>
            </a:r>
          </a:p>
          <a:p>
            <a:r>
              <a:rPr lang="en-US" noProof="1" smtClean="0"/>
              <a:t>    &lt;/div&gt;</a:t>
            </a:r>
          </a:p>
          <a:p>
            <a:r>
              <a:rPr lang="en-US" noProof="1" smtClean="0"/>
              <a:t>  &lt;/body&gt;</a:t>
            </a:r>
            <a:endParaRPr lang="en-US" noProof="1" smtClean="0"/>
          </a:p>
        </p:txBody>
      </p:sp>
      <p:sp>
        <p:nvSpPr>
          <p:cNvPr id="9" name="Content Placeholder 8"/>
          <p:cNvSpPr>
            <a:spLocks noGrp="1"/>
          </p:cNvSpPr>
          <p:nvPr>
            <p:ph type="body" sz="quarter" idx="23"/>
          </p:nvPr>
        </p:nvSpPr>
        <p:spPr/>
        <p:txBody>
          <a:bodyPr/>
          <a:lstStyle/>
          <a:p>
            <a:r>
              <a:rPr lang="en-US" dirty="0" smtClean="0"/>
              <a:t>Standard and Custom Filters</a:t>
            </a:r>
          </a:p>
          <a:p>
            <a:endParaRPr lang="en-US" dirty="0"/>
          </a:p>
        </p:txBody>
      </p:sp>
      <p:sp>
        <p:nvSpPr>
          <p:cNvPr id="12" name="Text Placeholder 11"/>
          <p:cNvSpPr>
            <a:spLocks noGrp="1"/>
          </p:cNvSpPr>
          <p:nvPr>
            <p:ph type="body" sz="quarter" idx="24"/>
          </p:nvPr>
        </p:nvSpPr>
        <p:spPr/>
        <p:txBody>
          <a:bodyPr/>
          <a:lstStyle/>
          <a:p>
            <a:r>
              <a:rPr lang="en-US" dirty="0" smtClean="0"/>
              <a:t>Formatting filters</a:t>
            </a:r>
          </a:p>
          <a:p>
            <a:pPr lvl="1"/>
            <a:r>
              <a:rPr lang="en-US" dirty="0" smtClean="0">
                <a:hlinkClick r:id="rId2"/>
              </a:rPr>
              <a:t>currency</a:t>
            </a:r>
            <a:endParaRPr lang="en-US" dirty="0" smtClean="0"/>
          </a:p>
          <a:p>
            <a:pPr lvl="1"/>
            <a:r>
              <a:rPr lang="en-US" dirty="0" smtClean="0">
                <a:hlinkClick r:id="rId3"/>
              </a:rPr>
              <a:t>date</a:t>
            </a:r>
            <a:endParaRPr lang="en-US" dirty="0" smtClean="0"/>
          </a:p>
          <a:p>
            <a:pPr lvl="1"/>
            <a:r>
              <a:rPr lang="en-US" dirty="0" err="1" smtClean="0">
                <a:hlinkClick r:id="rId4"/>
              </a:rPr>
              <a:t>json</a:t>
            </a:r>
            <a:endParaRPr lang="en-US" dirty="0" smtClean="0"/>
          </a:p>
          <a:p>
            <a:pPr lvl="1"/>
            <a:r>
              <a:rPr lang="en-US" dirty="0" smtClean="0">
                <a:hlinkClick r:id="rId5"/>
              </a:rPr>
              <a:t>lowercase</a:t>
            </a:r>
            <a:endParaRPr lang="en-US" dirty="0" smtClean="0"/>
          </a:p>
          <a:p>
            <a:pPr lvl="1"/>
            <a:r>
              <a:rPr lang="en-US" dirty="0" smtClean="0">
                <a:hlinkClick r:id="rId6"/>
              </a:rPr>
              <a:t>number</a:t>
            </a:r>
            <a:endParaRPr lang="en-US" dirty="0" smtClean="0"/>
          </a:p>
          <a:p>
            <a:pPr lvl="1"/>
            <a:r>
              <a:rPr lang="en-US" dirty="0" smtClean="0">
                <a:hlinkClick r:id="rId6"/>
              </a:rPr>
              <a:t>uppercase</a:t>
            </a:r>
            <a:endParaRPr lang="en-US" dirty="0" smtClean="0"/>
          </a:p>
          <a:p>
            <a:r>
              <a:rPr lang="en-US" dirty="0" smtClean="0"/>
              <a:t>Array-transforming filters</a:t>
            </a:r>
          </a:p>
          <a:p>
            <a:pPr lvl="1"/>
            <a:r>
              <a:rPr lang="en-US" dirty="0" smtClean="0">
                <a:hlinkClick r:id="rId7"/>
              </a:rPr>
              <a:t>filter</a:t>
            </a:r>
            <a:endParaRPr lang="en-US" dirty="0" smtClean="0"/>
          </a:p>
          <a:p>
            <a:pPr lvl="1"/>
            <a:r>
              <a:rPr lang="en-US" dirty="0" err="1" smtClean="0">
                <a:hlinkClick r:id="rId8"/>
              </a:rPr>
              <a:t>limitTo</a:t>
            </a:r>
            <a:endParaRPr lang="en-US" dirty="0" smtClean="0"/>
          </a:p>
          <a:p>
            <a:pPr lvl="1"/>
            <a:r>
              <a:rPr lang="en-US" dirty="0" err="1" smtClean="0">
                <a:hlinkClick r:id="rId9"/>
              </a:rPr>
              <a:t>orderBy</a:t>
            </a:r>
            <a:endParaRPr lang="en-US" dirty="0" smtClean="0"/>
          </a:p>
          <a:p>
            <a:r>
              <a:rPr lang="en-US" dirty="0" smtClean="0"/>
              <a:t>Custom filters (see left)</a:t>
            </a:r>
            <a:endParaRPr lang="en-US" dirty="0"/>
          </a:p>
        </p:txBody>
      </p:sp>
      <p:sp>
        <p:nvSpPr>
          <p:cNvPr id="13" name="Text Placeholder 12"/>
          <p:cNvSpPr>
            <a:spLocks noGrp="1"/>
          </p:cNvSpPr>
          <p:nvPr>
            <p:ph type="body" sz="quarter" idx="25"/>
          </p:nvPr>
        </p:nvSpPr>
        <p:spPr/>
        <p:txBody>
          <a:bodyPr/>
          <a:lstStyle/>
          <a:p>
            <a:r>
              <a:rPr lang="en-US" dirty="0" smtClean="0"/>
              <a:t>Source of custom filter sample: </a:t>
            </a:r>
            <a:r>
              <a:rPr lang="en-US" dirty="0" smtClean="0">
                <a:hlinkClick r:id="rId10"/>
              </a:rPr>
              <a:t>AngularJS docs</a:t>
            </a:r>
            <a:endParaRPr lang="en-US" dirty="0"/>
          </a:p>
        </p:txBody>
      </p:sp>
      <p:grpSp>
        <p:nvGrpSpPr>
          <p:cNvPr id="25" name="Group 24"/>
          <p:cNvGrpSpPr/>
          <p:nvPr/>
        </p:nvGrpSpPr>
        <p:grpSpPr>
          <a:xfrm>
            <a:off x="3059832" y="689380"/>
            <a:ext cx="2088232" cy="3682570"/>
            <a:chOff x="3059832" y="689380"/>
            <a:chExt cx="2088232" cy="3682570"/>
          </a:xfrm>
        </p:grpSpPr>
        <p:cxnSp>
          <p:nvCxnSpPr>
            <p:cNvPr id="15" name="Straight Connector 14"/>
            <p:cNvCxnSpPr/>
            <p:nvPr/>
          </p:nvCxnSpPr>
          <p:spPr>
            <a:xfrm flipV="1">
              <a:off x="4499992" y="4227934"/>
              <a:ext cx="0" cy="14401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99992" y="4227934"/>
              <a:ext cx="648072"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148064" y="843558"/>
              <a:ext cx="0" cy="338437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059832" y="843558"/>
              <a:ext cx="2088232"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059832" y="689380"/>
              <a:ext cx="0" cy="154178"/>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00904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7" end="7"/>
                                            </p:txEl>
                                          </p:spTgt>
                                        </p:tgtEl>
                                        <p:attrNameLst>
                                          <p:attrName>style.visibility</p:attrName>
                                        </p:attrNameLst>
                                      </p:cBhvr>
                                      <p:to>
                                        <p:strVal val="visible"/>
                                      </p:to>
                                    </p:set>
                                    <p:animEffect transition="in" filter="fade">
                                      <p:cBhvr>
                                        <p:cTn id="30" dur="500"/>
                                        <p:tgtEl>
                                          <p:spTgt spid="1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Effect transition="in" filter="fade">
                                      <p:cBhvr>
                                        <p:cTn id="33" dur="500"/>
                                        <p:tgtEl>
                                          <p:spTgt spid="12">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xEl>
                                              <p:pRg st="9" end="9"/>
                                            </p:txEl>
                                          </p:spTgt>
                                        </p:tgtEl>
                                        <p:attrNameLst>
                                          <p:attrName>style.visibility</p:attrName>
                                        </p:attrNameLst>
                                      </p:cBhvr>
                                      <p:to>
                                        <p:strVal val="visible"/>
                                      </p:to>
                                    </p:set>
                                    <p:animEffect transition="in" filter="fade">
                                      <p:cBhvr>
                                        <p:cTn id="36" dur="500"/>
                                        <p:tgtEl>
                                          <p:spTgt spid="12">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animEffect transition="in" filter="fade">
                                      <p:cBhvr>
                                        <p:cTn id="39" dur="500"/>
                                        <p:tgtEl>
                                          <p:spTgt spid="1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11" end="11"/>
                                            </p:txEl>
                                          </p:spTgt>
                                        </p:tgtEl>
                                        <p:attrNameLst>
                                          <p:attrName>style.visibility</p:attrName>
                                        </p:attrNameLst>
                                      </p:cBhvr>
                                      <p:to>
                                        <p:strVal val="visible"/>
                                      </p:to>
                                    </p:set>
                                    <p:animEffect transition="in" filter="fade">
                                      <p:cBhvr>
                                        <p:cTn id="44" dur="500"/>
                                        <p:tgtEl>
                                          <p:spTgt spid="12">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fade">
                                      <p:cBhvr>
                                        <p:cTn id="50" dur="500"/>
                                        <p:tgtEl>
                                          <p:spTgt spid="7">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fade">
                                      <p:cBhvr>
                                        <p:cTn id="53" dur="500"/>
                                        <p:tgtEl>
                                          <p:spTgt spid="7">
                                            <p:txEl>
                                              <p:pRg st="2" end="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xEl>
                                              <p:pRg st="3" end="3"/>
                                            </p:txEl>
                                          </p:spTgt>
                                        </p:tgtEl>
                                        <p:attrNameLst>
                                          <p:attrName>style.visibility</p:attrName>
                                        </p:attrNameLst>
                                      </p:cBhvr>
                                      <p:to>
                                        <p:strVal val="visible"/>
                                      </p:to>
                                    </p:set>
                                    <p:animEffect transition="in" filter="fade">
                                      <p:cBhvr>
                                        <p:cTn id="56" dur="500"/>
                                        <p:tgtEl>
                                          <p:spTgt spid="7">
                                            <p:txEl>
                                              <p:pRg st="3" end="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animEffect transition="in" filter="fade">
                                      <p:cBhvr>
                                        <p:cTn id="59" dur="500"/>
                                        <p:tgtEl>
                                          <p:spTgt spid="7">
                                            <p:txEl>
                                              <p:pRg st="4" end="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xEl>
                                              <p:pRg st="5" end="5"/>
                                            </p:txEl>
                                          </p:spTgt>
                                        </p:tgtEl>
                                        <p:attrNameLst>
                                          <p:attrName>style.visibility</p:attrName>
                                        </p:attrNameLst>
                                      </p:cBhvr>
                                      <p:to>
                                        <p:strVal val="visible"/>
                                      </p:to>
                                    </p:set>
                                    <p:animEffect transition="in" filter="fade">
                                      <p:cBhvr>
                                        <p:cTn id="62" dur="500"/>
                                        <p:tgtEl>
                                          <p:spTgt spid="7">
                                            <p:txEl>
                                              <p:pRg st="5" end="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Effect transition="in" filter="fade">
                                      <p:cBhvr>
                                        <p:cTn id="65" dur="500"/>
                                        <p:tgtEl>
                                          <p:spTgt spid="7">
                                            <p:txEl>
                                              <p:pRg st="6" end="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
                                            <p:txEl>
                                              <p:pRg st="7" end="7"/>
                                            </p:txEl>
                                          </p:spTgt>
                                        </p:tgtEl>
                                        <p:attrNameLst>
                                          <p:attrName>style.visibility</p:attrName>
                                        </p:attrNameLst>
                                      </p:cBhvr>
                                      <p:to>
                                        <p:strVal val="visible"/>
                                      </p:to>
                                    </p:set>
                                    <p:animEffect transition="in" filter="fade">
                                      <p:cBhvr>
                                        <p:cTn id="68" dur="500"/>
                                        <p:tgtEl>
                                          <p:spTgt spid="7">
                                            <p:txEl>
                                              <p:pRg st="7" end="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animEffect transition="in" filter="fade">
                                      <p:cBhvr>
                                        <p:cTn id="71" dur="500"/>
                                        <p:tgtEl>
                                          <p:spTgt spid="7">
                                            <p:txEl>
                                              <p:pRg st="8" end="8"/>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
                                            <p:txEl>
                                              <p:pRg st="9" end="9"/>
                                            </p:txEl>
                                          </p:spTgt>
                                        </p:tgtEl>
                                        <p:attrNameLst>
                                          <p:attrName>style.visibility</p:attrName>
                                        </p:attrNameLst>
                                      </p:cBhvr>
                                      <p:to>
                                        <p:strVal val="visible"/>
                                      </p:to>
                                    </p:set>
                                    <p:animEffect transition="in" filter="fade">
                                      <p:cBhvr>
                                        <p:cTn id="74" dur="500"/>
                                        <p:tgtEl>
                                          <p:spTgt spid="7">
                                            <p:txEl>
                                              <p:pRg st="9" end="9"/>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500"/>
                                        <p:tgtEl>
                                          <p:spTgt spid="7">
                                            <p:txEl>
                                              <p:pRg st="10" end="1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
                                            <p:txEl>
                                              <p:pRg st="11" end="11"/>
                                            </p:txEl>
                                          </p:spTgt>
                                        </p:tgtEl>
                                        <p:attrNameLst>
                                          <p:attrName>style.visibility</p:attrName>
                                        </p:attrNameLst>
                                      </p:cBhvr>
                                      <p:to>
                                        <p:strVal val="visible"/>
                                      </p:to>
                                    </p:set>
                                    <p:animEffect transition="in" filter="fade">
                                      <p:cBhvr>
                                        <p:cTn id="80" dur="500"/>
                                        <p:tgtEl>
                                          <p:spTgt spid="7">
                                            <p:txEl>
                                              <p:pRg st="11" end="11"/>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
                                            <p:txEl>
                                              <p:pRg st="12" end="12"/>
                                            </p:txEl>
                                          </p:spTgt>
                                        </p:tgtEl>
                                        <p:attrNameLst>
                                          <p:attrName>style.visibility</p:attrName>
                                        </p:attrNameLst>
                                      </p:cBhvr>
                                      <p:to>
                                        <p:strVal val="visible"/>
                                      </p:to>
                                    </p:set>
                                    <p:animEffect transition="in" filter="fade">
                                      <p:cBhvr>
                                        <p:cTn id="83" dur="500"/>
                                        <p:tgtEl>
                                          <p:spTgt spid="7">
                                            <p:txEl>
                                              <p:pRg st="12" end="12"/>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
                                            <p:txEl>
                                              <p:pRg st="13" end="13"/>
                                            </p:txEl>
                                          </p:spTgt>
                                        </p:tgtEl>
                                        <p:attrNameLst>
                                          <p:attrName>style.visibility</p:attrName>
                                        </p:attrNameLst>
                                      </p:cBhvr>
                                      <p:to>
                                        <p:strVal val="visible"/>
                                      </p:to>
                                    </p:set>
                                    <p:animEffect transition="in" filter="fade">
                                      <p:cBhvr>
                                        <p:cTn id="86" dur="500"/>
                                        <p:tgtEl>
                                          <p:spTgt spid="7">
                                            <p:txEl>
                                              <p:pRg st="13" end="13"/>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
                                            <p:txEl>
                                              <p:pRg st="14" end="14"/>
                                            </p:txEl>
                                          </p:spTgt>
                                        </p:tgtEl>
                                        <p:attrNameLst>
                                          <p:attrName>style.visibility</p:attrName>
                                        </p:attrNameLst>
                                      </p:cBhvr>
                                      <p:to>
                                        <p:strVal val="visible"/>
                                      </p:to>
                                    </p:set>
                                    <p:animEffect transition="in" filter="fade">
                                      <p:cBhvr>
                                        <p:cTn id="89" dur="500"/>
                                        <p:tgtEl>
                                          <p:spTgt spid="7">
                                            <p:txEl>
                                              <p:pRg st="14" end="14"/>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
                                            <p:txEl>
                                              <p:pRg st="15" end="15"/>
                                            </p:txEl>
                                          </p:spTgt>
                                        </p:tgtEl>
                                        <p:attrNameLst>
                                          <p:attrName>style.visibility</p:attrName>
                                        </p:attrNameLst>
                                      </p:cBhvr>
                                      <p:to>
                                        <p:strVal val="visible"/>
                                      </p:to>
                                    </p:set>
                                    <p:animEffect transition="in" filter="fade">
                                      <p:cBhvr>
                                        <p:cTn id="92" dur="500"/>
                                        <p:tgtEl>
                                          <p:spTgt spid="7">
                                            <p:txEl>
                                              <p:pRg st="15" end="15"/>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
                                            <p:txEl>
                                              <p:pRg st="16" end="16"/>
                                            </p:txEl>
                                          </p:spTgt>
                                        </p:tgtEl>
                                        <p:attrNameLst>
                                          <p:attrName>style.visibility</p:attrName>
                                        </p:attrNameLst>
                                      </p:cBhvr>
                                      <p:to>
                                        <p:strVal val="visible"/>
                                      </p:to>
                                    </p:set>
                                    <p:animEffect transition="in" filter="fade">
                                      <p:cBhvr>
                                        <p:cTn id="95" dur="500"/>
                                        <p:tgtEl>
                                          <p:spTgt spid="7">
                                            <p:txEl>
                                              <p:pRg st="16" end="16"/>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txEl>
                                              <p:pRg st="18" end="18"/>
                                            </p:txEl>
                                          </p:spTgt>
                                        </p:tgtEl>
                                        <p:attrNameLst>
                                          <p:attrName>style.visibility</p:attrName>
                                        </p:attrNameLst>
                                      </p:cBhvr>
                                      <p:to>
                                        <p:strVal val="visible"/>
                                      </p:to>
                                    </p:set>
                                    <p:animEffect transition="in" filter="fade">
                                      <p:cBhvr>
                                        <p:cTn id="98" dur="500"/>
                                        <p:tgtEl>
                                          <p:spTgt spid="7">
                                            <p:txEl>
                                              <p:pRg st="18" end="18"/>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
                                            <p:txEl>
                                              <p:pRg st="19" end="19"/>
                                            </p:txEl>
                                          </p:spTgt>
                                        </p:tgtEl>
                                        <p:attrNameLst>
                                          <p:attrName>style.visibility</p:attrName>
                                        </p:attrNameLst>
                                      </p:cBhvr>
                                      <p:to>
                                        <p:strVal val="visible"/>
                                      </p:to>
                                    </p:set>
                                    <p:animEffect transition="in" filter="fade">
                                      <p:cBhvr>
                                        <p:cTn id="101" dur="500"/>
                                        <p:tgtEl>
                                          <p:spTgt spid="7">
                                            <p:txEl>
                                              <p:pRg st="19" end="19"/>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
                                            <p:txEl>
                                              <p:pRg st="20" end="20"/>
                                            </p:txEl>
                                          </p:spTgt>
                                        </p:tgtEl>
                                        <p:attrNameLst>
                                          <p:attrName>style.visibility</p:attrName>
                                        </p:attrNameLst>
                                      </p:cBhvr>
                                      <p:to>
                                        <p:strVal val="visible"/>
                                      </p:to>
                                    </p:set>
                                    <p:animEffect transition="in" filter="fade">
                                      <p:cBhvr>
                                        <p:cTn id="104" dur="500"/>
                                        <p:tgtEl>
                                          <p:spTgt spid="7">
                                            <p:txEl>
                                              <p:pRg st="20" end="2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
                                            <p:txEl>
                                              <p:pRg st="21" end="21"/>
                                            </p:txEl>
                                          </p:spTgt>
                                        </p:tgtEl>
                                        <p:attrNameLst>
                                          <p:attrName>style.visibility</p:attrName>
                                        </p:attrNameLst>
                                      </p:cBhvr>
                                      <p:to>
                                        <p:strVal val="visible"/>
                                      </p:to>
                                    </p:set>
                                    <p:animEffect transition="in" filter="fade">
                                      <p:cBhvr>
                                        <p:cTn id="107" dur="500"/>
                                        <p:tgtEl>
                                          <p:spTgt spid="7">
                                            <p:txEl>
                                              <p:pRg st="21" end="21"/>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
                                            <p:txEl>
                                              <p:pRg st="22" end="22"/>
                                            </p:txEl>
                                          </p:spTgt>
                                        </p:tgtEl>
                                        <p:attrNameLst>
                                          <p:attrName>style.visibility</p:attrName>
                                        </p:attrNameLst>
                                      </p:cBhvr>
                                      <p:to>
                                        <p:strVal val="visible"/>
                                      </p:to>
                                    </p:set>
                                    <p:animEffect transition="in" filter="fade">
                                      <p:cBhvr>
                                        <p:cTn id="110" dur="500"/>
                                        <p:tgtEl>
                                          <p:spTgt spid="7">
                                            <p:txEl>
                                              <p:pRg st="22" end="22"/>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
                                            <p:txEl>
                                              <p:pRg st="23" end="23"/>
                                            </p:txEl>
                                          </p:spTgt>
                                        </p:tgtEl>
                                        <p:attrNameLst>
                                          <p:attrName>style.visibility</p:attrName>
                                        </p:attrNameLst>
                                      </p:cBhvr>
                                      <p:to>
                                        <p:strVal val="visible"/>
                                      </p:to>
                                    </p:set>
                                    <p:animEffect transition="in" filter="fade">
                                      <p:cBhvr>
                                        <p:cTn id="113" dur="500"/>
                                        <p:tgtEl>
                                          <p:spTgt spid="7">
                                            <p:txEl>
                                              <p:pRg st="23" end="23"/>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
                                            <p:txEl>
                                              <p:pRg st="24" end="24"/>
                                            </p:txEl>
                                          </p:spTgt>
                                        </p:tgtEl>
                                        <p:attrNameLst>
                                          <p:attrName>style.visibility</p:attrName>
                                        </p:attrNameLst>
                                      </p:cBhvr>
                                      <p:to>
                                        <p:strVal val="visible"/>
                                      </p:to>
                                    </p:set>
                                    <p:animEffect transition="in" filter="fade">
                                      <p:cBhvr>
                                        <p:cTn id="116" dur="500"/>
                                        <p:tgtEl>
                                          <p:spTgt spid="7">
                                            <p:txEl>
                                              <p:pRg st="24" end="24"/>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
                                            <p:txEl>
                                              <p:pRg st="25" end="25"/>
                                            </p:txEl>
                                          </p:spTgt>
                                        </p:tgtEl>
                                        <p:attrNameLst>
                                          <p:attrName>style.visibility</p:attrName>
                                        </p:attrNameLst>
                                      </p:cBhvr>
                                      <p:to>
                                        <p:strVal val="visible"/>
                                      </p:to>
                                    </p:set>
                                    <p:animEffect transition="in" filter="fade">
                                      <p:cBhvr>
                                        <p:cTn id="119" dur="500"/>
                                        <p:tgtEl>
                                          <p:spTgt spid="7">
                                            <p:txEl>
                                              <p:pRg st="25" end="25"/>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Advanced $http</a:t>
            </a:r>
            <a:endParaRPr lang="en-US" dirty="0"/>
          </a:p>
        </p:txBody>
      </p:sp>
      <p:sp>
        <p:nvSpPr>
          <p:cNvPr id="8" name="Content Placeholder 7"/>
          <p:cNvSpPr>
            <a:spLocks noGrp="1"/>
          </p:cNvSpPr>
          <p:nvPr>
            <p:ph sz="quarter" idx="12"/>
          </p:nvPr>
        </p:nvSpPr>
        <p:spPr/>
        <p:txBody>
          <a:bodyPr/>
          <a:lstStyle/>
          <a:p>
            <a:r>
              <a:rPr lang="en-US" dirty="0" smtClean="0"/>
              <a:t>Interceptors</a:t>
            </a:r>
          </a:p>
          <a:p>
            <a:pPr lvl="1"/>
            <a:r>
              <a:rPr lang="en-US" dirty="0" smtClean="0"/>
              <a:t>Used e.g. for retry logic, authentication, etc.</a:t>
            </a:r>
          </a:p>
          <a:p>
            <a:r>
              <a:rPr lang="en-US" dirty="0" smtClean="0"/>
              <a:t>Support for </a:t>
            </a:r>
            <a:r>
              <a:rPr lang="en-US" dirty="0" smtClean="0">
                <a:hlinkClick r:id="rId2"/>
              </a:rPr>
              <a:t>JSONP</a:t>
            </a:r>
            <a:endParaRPr lang="en-US" dirty="0" smtClean="0"/>
          </a:p>
          <a:p>
            <a:r>
              <a:rPr lang="en-US" dirty="0" smtClean="0"/>
              <a:t>For details see </a:t>
            </a:r>
            <a:r>
              <a:rPr lang="en-US" dirty="0" smtClean="0">
                <a:hlinkClick r:id="rId3"/>
              </a:rPr>
              <a:t>AngularJS docs</a:t>
            </a:r>
            <a:endParaRPr lang="en-US" dirty="0" smtClean="0"/>
          </a:p>
          <a:p>
            <a:endParaRPr lang="en-US" dirty="0"/>
          </a:p>
        </p:txBody>
      </p:sp>
      <p:sp>
        <p:nvSpPr>
          <p:cNvPr id="12" name="Text Placeholder 11"/>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77308628"/>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Directives</a:t>
            </a:r>
            <a:endParaRPr lang="en-US" dirty="0"/>
          </a:p>
        </p:txBody>
      </p:sp>
      <p:sp>
        <p:nvSpPr>
          <p:cNvPr id="6" name="Content Placeholder 5"/>
          <p:cNvSpPr>
            <a:spLocks noGrp="1"/>
          </p:cNvSpPr>
          <p:nvPr>
            <p:ph sz="quarter" idx="22"/>
          </p:nvPr>
        </p:nvSpPr>
        <p:spPr/>
        <p:txBody>
          <a:bodyPr/>
          <a:lstStyle/>
          <a:p>
            <a:r>
              <a:rPr lang="en-US" noProof="1" smtClean="0"/>
              <a:t>myModule</a:t>
            </a:r>
            <a:r>
              <a:rPr lang="en-US" noProof="1" smtClean="0">
                <a:solidFill>
                  <a:srgbClr val="00B050"/>
                </a:solidFill>
              </a:rPr>
              <a:t>.directive</a:t>
            </a:r>
            <a:r>
              <a:rPr lang="en-US" noProof="1" smtClean="0"/>
              <a:t>('button', function() { </a:t>
            </a:r>
          </a:p>
          <a:p>
            <a:r>
              <a:rPr lang="en-US" noProof="1" smtClean="0"/>
              <a:t>	return { </a:t>
            </a:r>
          </a:p>
          <a:p>
            <a:r>
              <a:rPr lang="en-US" noProof="1" smtClean="0"/>
              <a:t>		restrict: 'E', </a:t>
            </a:r>
          </a:p>
          <a:p>
            <a:r>
              <a:rPr lang="en-US" noProof="1" smtClean="0"/>
              <a:t>		</a:t>
            </a:r>
            <a:r>
              <a:rPr lang="en-US" noProof="1" smtClean="0">
                <a:solidFill>
                  <a:srgbClr val="00B050"/>
                </a:solidFill>
              </a:rPr>
              <a:t>compile</a:t>
            </a:r>
            <a:r>
              <a:rPr lang="en-US" noProof="1" smtClean="0"/>
              <a:t>: function(element, attributes) { </a:t>
            </a:r>
          </a:p>
          <a:p>
            <a:r>
              <a:rPr lang="en-US" noProof="1" smtClean="0"/>
              <a:t>			element.addClass('btn'); </a:t>
            </a:r>
          </a:p>
          <a:p>
            <a:r>
              <a:rPr lang="en-US" noProof="1" smtClean="0"/>
              <a:t>			if (attributes.type === 'submit') { </a:t>
            </a:r>
          </a:p>
          <a:p>
            <a:r>
              <a:rPr lang="en-US" noProof="1" smtClean="0"/>
              <a:t>				element.addClass('btn-primary'); </a:t>
            </a:r>
          </a:p>
          <a:p>
            <a:r>
              <a:rPr lang="en-US" noProof="1" smtClean="0"/>
              <a:t>			} </a:t>
            </a:r>
          </a:p>
          <a:p>
            <a:r>
              <a:rPr lang="en-US" noProof="1" smtClean="0"/>
              <a:t>			if (attributes.size) { </a:t>
            </a:r>
          </a:p>
          <a:p>
            <a:r>
              <a:rPr lang="en-US" noProof="1" smtClean="0"/>
              <a:t>				element.addClass('btn-' + attributes.size); </a:t>
            </a:r>
          </a:p>
          <a:p>
            <a:r>
              <a:rPr lang="en-US" noProof="1" smtClean="0"/>
              <a:t>			} </a:t>
            </a:r>
          </a:p>
          <a:p>
            <a:r>
              <a:rPr lang="en-US" noProof="1" smtClean="0"/>
              <a:t>		}</a:t>
            </a:r>
          </a:p>
          <a:p>
            <a:r>
              <a:rPr lang="en-US" noProof="1" smtClean="0"/>
              <a:t>	}</a:t>
            </a:r>
          </a:p>
          <a:p>
            <a:r>
              <a:rPr lang="en-US" noProof="1" smtClean="0"/>
              <a:t>}</a:t>
            </a:r>
          </a:p>
          <a:p>
            <a:endParaRPr lang="en-US" noProof="1" smtClean="0"/>
          </a:p>
          <a:p>
            <a:endParaRPr lang="en-US" noProof="1"/>
          </a:p>
        </p:txBody>
      </p:sp>
      <p:sp>
        <p:nvSpPr>
          <p:cNvPr id="7" name="Text Placeholder 6"/>
          <p:cNvSpPr>
            <a:spLocks noGrp="1"/>
          </p:cNvSpPr>
          <p:nvPr>
            <p:ph type="body" sz="quarter" idx="23"/>
          </p:nvPr>
        </p:nvSpPr>
        <p:spPr/>
        <p:txBody>
          <a:bodyPr/>
          <a:lstStyle/>
          <a:p>
            <a:r>
              <a:rPr lang="en-US" dirty="0" smtClean="0"/>
              <a:t>Custom Directives and Widgets</a:t>
            </a:r>
            <a:endParaRPr lang="en-US" dirty="0"/>
          </a:p>
        </p:txBody>
      </p:sp>
      <p:sp>
        <p:nvSpPr>
          <p:cNvPr id="8" name="Text Placeholder 7"/>
          <p:cNvSpPr>
            <a:spLocks noGrp="1"/>
          </p:cNvSpPr>
          <p:nvPr>
            <p:ph type="body" sz="quarter" idx="24"/>
          </p:nvPr>
        </p:nvSpPr>
        <p:spPr/>
        <p:txBody>
          <a:bodyPr/>
          <a:lstStyle/>
          <a:p>
            <a:r>
              <a:rPr lang="en-US" dirty="0" smtClean="0"/>
              <a:t>Not covered in details here</a:t>
            </a:r>
          </a:p>
          <a:p>
            <a:pPr lvl="1"/>
            <a:r>
              <a:rPr lang="en-US" dirty="0" smtClean="0"/>
              <a:t>For details see </a:t>
            </a:r>
            <a:r>
              <a:rPr lang="en-US" dirty="0" smtClean="0">
                <a:hlinkClick r:id="rId2"/>
              </a:rPr>
              <a:t>AngularJS docs</a:t>
            </a:r>
            <a:endParaRPr lang="en-US" dirty="0" smtClean="0"/>
          </a:p>
          <a:p>
            <a:endParaRPr lang="en-US" dirty="0"/>
          </a:p>
        </p:txBody>
      </p:sp>
      <p:sp>
        <p:nvSpPr>
          <p:cNvPr id="9" name="Text Placehold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173656398"/>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Content Placeholder 2"/>
          <p:cNvSpPr>
            <a:spLocks noGrp="1"/>
          </p:cNvSpPr>
          <p:nvPr>
            <p:ph sz="quarter" idx="12"/>
          </p:nvPr>
        </p:nvSpPr>
        <p:spPr/>
        <p:txBody>
          <a:bodyPr/>
          <a:lstStyle/>
          <a:p>
            <a:r>
              <a:rPr lang="en-US" dirty="0" smtClean="0"/>
              <a:t>Internationalization (i18n)</a:t>
            </a:r>
          </a:p>
          <a:p>
            <a:pPr lvl="1"/>
            <a:r>
              <a:rPr lang="en-US" dirty="0" smtClean="0"/>
              <a:t>Abstracting strings and other locale-specific bits (such as date or currency formats) out of the application</a:t>
            </a:r>
          </a:p>
          <a:p>
            <a:r>
              <a:rPr lang="en-US" dirty="0" smtClean="0"/>
              <a:t>Localization (L10n)</a:t>
            </a:r>
          </a:p>
          <a:p>
            <a:pPr lvl="1"/>
            <a:r>
              <a:rPr lang="en-US" dirty="0" smtClean="0"/>
              <a:t>Providing translations and localized formats</a:t>
            </a:r>
          </a:p>
          <a:p>
            <a:r>
              <a:rPr lang="en-US" dirty="0" smtClean="0"/>
              <a:t>For details see </a:t>
            </a:r>
            <a:r>
              <a:rPr lang="en-US" dirty="0" smtClean="0">
                <a:hlinkClick r:id="rId2"/>
              </a:rPr>
              <a:t>AngularJS docs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87056344"/>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Readings, Resources</a:t>
            </a:r>
            <a:endParaRPr lang="en-US" dirty="0"/>
          </a:p>
        </p:txBody>
      </p:sp>
      <p:sp>
        <p:nvSpPr>
          <p:cNvPr id="8" name="Content Placeholder 7"/>
          <p:cNvSpPr>
            <a:spLocks noGrp="1"/>
          </p:cNvSpPr>
          <p:nvPr>
            <p:ph sz="quarter" idx="12"/>
          </p:nvPr>
        </p:nvSpPr>
        <p:spPr/>
        <p:txBody>
          <a:bodyPr/>
          <a:lstStyle/>
          <a:p>
            <a:r>
              <a:rPr lang="en-US" dirty="0" smtClean="0"/>
              <a:t>AngularJS </a:t>
            </a:r>
            <a:r>
              <a:rPr lang="en-US" dirty="0" err="1" smtClean="0"/>
              <a:t>Intellisense</a:t>
            </a:r>
            <a:r>
              <a:rPr lang="en-US" dirty="0" smtClean="0"/>
              <a:t> in Visual Studio 2012</a:t>
            </a:r>
          </a:p>
          <a:p>
            <a:pPr lvl="1"/>
            <a:r>
              <a:rPr lang="en-US" dirty="0" smtClean="0"/>
              <a:t>See </a:t>
            </a:r>
            <a:r>
              <a:rPr lang="en-US" dirty="0" err="1" smtClean="0">
                <a:hlinkClick r:id="rId2"/>
              </a:rPr>
              <a:t>Mads</a:t>
            </a:r>
            <a:r>
              <a:rPr lang="en-US" dirty="0" smtClean="0">
                <a:hlinkClick r:id="rId2"/>
              </a:rPr>
              <a:t> </a:t>
            </a:r>
            <a:r>
              <a:rPr lang="en-US" dirty="0" err="1" smtClean="0">
                <a:hlinkClick r:id="rId2"/>
              </a:rPr>
              <a:t>Kristensen‘s</a:t>
            </a:r>
            <a:r>
              <a:rPr lang="en-US" dirty="0" smtClean="0">
                <a:hlinkClick r:id="rId2"/>
              </a:rPr>
              <a:t> blog</a:t>
            </a:r>
            <a:endParaRPr lang="en-US" dirty="0" smtClean="0"/>
          </a:p>
          <a:p>
            <a:r>
              <a:rPr lang="en-US" dirty="0"/>
              <a:t>Recommended </a:t>
            </a:r>
            <a:r>
              <a:rPr lang="en-US" dirty="0" smtClean="0"/>
              <a:t>Book</a:t>
            </a:r>
            <a:endParaRPr lang="en-US" dirty="0"/>
          </a:p>
          <a:p>
            <a:pPr lvl="1"/>
            <a:r>
              <a:rPr lang="en-US" dirty="0" smtClean="0"/>
              <a:t>Kozlowski</a:t>
            </a:r>
            <a:r>
              <a:rPr lang="en-US" dirty="0"/>
              <a:t>, </a:t>
            </a:r>
            <a:r>
              <a:rPr lang="en-US" dirty="0" err="1"/>
              <a:t>Pawel</a:t>
            </a:r>
            <a:r>
              <a:rPr lang="en-US" dirty="0"/>
              <a:t>; Darwin, Peter </a:t>
            </a:r>
            <a:r>
              <a:rPr lang="en-US" dirty="0" smtClean="0"/>
              <a:t>Bacon: </a:t>
            </a:r>
            <a:r>
              <a:rPr lang="en-US" dirty="0" smtClean="0">
                <a:hlinkClick r:id="rId3"/>
              </a:rPr>
              <a:t>Mastering </a:t>
            </a:r>
            <a:r>
              <a:rPr lang="en-US" dirty="0">
                <a:hlinkClick r:id="rId3"/>
              </a:rPr>
              <a:t>Web Application Development with </a:t>
            </a:r>
            <a:r>
              <a:rPr lang="en-US" dirty="0" smtClean="0">
                <a:hlinkClick r:id="rId3"/>
              </a:rPr>
              <a:t>AngularJS</a:t>
            </a:r>
            <a:endParaRPr lang="en-US" dirty="0" smtClean="0"/>
          </a:p>
          <a:p>
            <a:r>
              <a:rPr lang="en-US" dirty="0" smtClean="0"/>
              <a:t>Sample code from this presentation</a:t>
            </a:r>
          </a:p>
          <a:p>
            <a:pPr lvl="1"/>
            <a:r>
              <a:rPr lang="en-US" dirty="0">
                <a:hlinkClick r:id="rId4"/>
              </a:rPr>
              <a:t>http://</a:t>
            </a:r>
            <a:r>
              <a:rPr lang="en-US" dirty="0" smtClean="0">
                <a:hlinkClick r:id="rId4"/>
              </a:rPr>
              <a:t>bit.ly/AngularTypeScript</a:t>
            </a:r>
            <a:r>
              <a:rPr lang="en-US" dirty="0" smtClean="0"/>
              <a:t> </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83714364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de-AT" smtClean="0"/>
              <a:t>Introduction</a:t>
            </a:r>
            <a:endParaRPr lang="de-AT" dirty="0"/>
          </a:p>
        </p:txBody>
      </p:sp>
      <p:sp>
        <p:nvSpPr>
          <p:cNvPr id="16" name="Text Placeholder 15"/>
          <p:cNvSpPr>
            <a:spLocks noGrp="1"/>
          </p:cNvSpPr>
          <p:nvPr>
            <p:ph type="body" sz="quarter" idx="25"/>
          </p:nvPr>
        </p:nvSpPr>
        <p:spPr/>
        <p:txBody>
          <a:bodyPr/>
          <a:lstStyle/>
          <a:p>
            <a:r>
              <a:rPr lang="de-AT" smtClean="0"/>
              <a:t>What‘s it all about?</a:t>
            </a:r>
            <a:endParaRPr lang="de-AT" dirty="0"/>
          </a:p>
        </p:txBody>
      </p:sp>
      <p:pic>
        <p:nvPicPr>
          <p:cNvPr id="22" name="Picture 2" descr="http://farm6.staticflickr.com/5205/5374308475_619de16a0a.jpg"/>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5476" r="15476"/>
          <a:stretch>
            <a:fillRect/>
          </a:stretch>
        </p:blipFill>
        <p:spPr/>
      </p:pic>
      <p:sp>
        <p:nvSpPr>
          <p:cNvPr id="26" name="Text Placeholder 25"/>
          <p:cNvSpPr>
            <a:spLocks noGrp="1"/>
          </p:cNvSpPr>
          <p:nvPr>
            <p:ph type="body" sz="quarter" idx="23"/>
          </p:nvPr>
        </p:nvSpPr>
        <p:spPr/>
        <p:txBody>
          <a:bodyPr/>
          <a:lstStyle/>
          <a:p>
            <a:r>
              <a:rPr lang="de-AT" dirty="0"/>
              <a:t>Image Source:</a:t>
            </a:r>
            <a:br>
              <a:rPr lang="de-AT" dirty="0"/>
            </a:br>
            <a:r>
              <a:rPr lang="de-AT" dirty="0"/>
              <a:t>http://flic.kr/p/9bUJEX </a:t>
            </a:r>
          </a:p>
          <a:p>
            <a:endParaRPr lang="de-AT" dirty="0"/>
          </a:p>
        </p:txBody>
      </p:sp>
    </p:spTree>
    <p:extLst>
      <p:ext uri="{BB962C8B-B14F-4D97-AF65-F5344CB8AC3E}">
        <p14:creationId xmlns:p14="http://schemas.microsoft.com/office/powerpoint/2010/main" val="2910969138"/>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Stop or Go?</a:t>
            </a:r>
            <a:endParaRPr lang="en-US" dirty="0"/>
          </a:p>
        </p:txBody>
      </p:sp>
      <p:sp>
        <p:nvSpPr>
          <p:cNvPr id="8" name="Text Placeholder 7"/>
          <p:cNvSpPr>
            <a:spLocks noGrp="1"/>
          </p:cNvSpPr>
          <p:nvPr>
            <p:ph type="body" sz="quarter" idx="25"/>
          </p:nvPr>
        </p:nvSpPr>
        <p:spPr/>
        <p:txBody>
          <a:bodyPr/>
          <a:lstStyle/>
          <a:p>
            <a:r>
              <a:rPr lang="en-US" dirty="0" smtClean="0"/>
              <a:t>Critical Evaluation</a:t>
            </a:r>
            <a:endParaRPr lang="en-US" dirty="0"/>
          </a:p>
        </p:txBody>
      </p:sp>
      <p:sp>
        <p:nvSpPr>
          <p:cNvPr id="7" name="Text Placeholder 6"/>
          <p:cNvSpPr>
            <a:spLocks noGrp="1"/>
          </p:cNvSpPr>
          <p:nvPr>
            <p:ph type="body" sz="quarter" idx="23"/>
          </p:nvPr>
        </p:nvSpPr>
        <p:spPr/>
        <p:txBody>
          <a:bodyPr/>
          <a:lstStyle/>
          <a:p>
            <a:r>
              <a:rPr lang="en-US" dirty="0" smtClean="0"/>
              <a:t>Image Source:</a:t>
            </a:r>
            <a:br>
              <a:rPr lang="en-US" dirty="0" smtClean="0"/>
            </a:br>
            <a:r>
              <a:rPr lang="en-US" dirty="0" smtClean="0"/>
              <a:t>http://flic.kr/p/973C1u</a:t>
            </a:r>
          </a:p>
          <a:p>
            <a:endParaRPr lang="en-US" dirty="0"/>
          </a:p>
        </p:txBody>
      </p:sp>
      <p:pic>
        <p:nvPicPr>
          <p:cNvPr id="9" name="Picture Placeholder 8" descr="http://farm6.staticflickr.com/5048/5319264476_f1a9bb9fe3.jpg"/>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5476" r="154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19212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Stop or Go?</a:t>
            </a:r>
            <a:endParaRPr lang="en-US" dirty="0"/>
          </a:p>
        </p:txBody>
      </p:sp>
      <p:sp>
        <p:nvSpPr>
          <p:cNvPr id="7" name="Content Placeholder 6"/>
          <p:cNvSpPr>
            <a:spLocks noGrp="1"/>
          </p:cNvSpPr>
          <p:nvPr>
            <p:ph sz="quarter" idx="12"/>
          </p:nvPr>
        </p:nvSpPr>
        <p:spPr/>
        <p:txBody>
          <a:bodyPr/>
          <a:lstStyle/>
          <a:p>
            <a:r>
              <a:rPr lang="en-US" dirty="0" smtClean="0"/>
              <a:t>Many moving parts sometimes lead to problems</a:t>
            </a:r>
          </a:p>
          <a:p>
            <a:pPr lvl="1"/>
            <a:r>
              <a:rPr lang="en-US" dirty="0" smtClean="0"/>
              <a:t>You have to combine many projects</a:t>
            </a:r>
          </a:p>
          <a:p>
            <a:pPr lvl="1"/>
            <a:r>
              <a:rPr lang="en-US" dirty="0" smtClean="0"/>
              <a:t>Development tools</a:t>
            </a:r>
          </a:p>
          <a:p>
            <a:pPr lvl="1"/>
            <a:r>
              <a:rPr lang="en-US" dirty="0" smtClean="0"/>
              <a:t>Services, UI components (directives, widgets), IDE/build components</a:t>
            </a:r>
          </a:p>
          <a:p>
            <a:r>
              <a:rPr lang="en-US" dirty="0" smtClean="0"/>
              <a:t>You still have to test on all target platforms</a:t>
            </a:r>
          </a:p>
          <a:p>
            <a:pPr lvl="1"/>
            <a:r>
              <a:rPr lang="en-US" dirty="0" smtClean="0"/>
              <a:t>Operating systems</a:t>
            </a:r>
          </a:p>
          <a:p>
            <a:pPr lvl="1"/>
            <a:r>
              <a:rPr lang="en-US" dirty="0" smtClean="0"/>
              <a:t>Browsers</a:t>
            </a:r>
          </a:p>
          <a:p>
            <a:r>
              <a:rPr lang="en-US" dirty="0" smtClean="0"/>
              <a:t>Learning curve for C#/.NET developers</a:t>
            </a:r>
          </a:p>
          <a:p>
            <a:pPr lvl="1"/>
            <a:r>
              <a:rPr lang="en-US" dirty="0" smtClean="0"/>
              <a:t>Programming language, framework, runtime, IDE</a:t>
            </a:r>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3844524"/>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Stop or Go?</a:t>
            </a:r>
            <a:endParaRPr lang="en-US" dirty="0"/>
          </a:p>
        </p:txBody>
      </p:sp>
      <p:sp>
        <p:nvSpPr>
          <p:cNvPr id="7" name="Content Placeholder 6"/>
          <p:cNvSpPr>
            <a:spLocks noGrp="1"/>
          </p:cNvSpPr>
          <p:nvPr>
            <p:ph sz="quarter" idx="12"/>
          </p:nvPr>
        </p:nvSpPr>
        <p:spPr/>
        <p:txBody>
          <a:bodyPr/>
          <a:lstStyle/>
          <a:p>
            <a:r>
              <a:rPr lang="en-US" dirty="0" smtClean="0"/>
              <a:t>TypeScript for productivity</a:t>
            </a:r>
          </a:p>
          <a:p>
            <a:pPr lvl="1"/>
            <a:r>
              <a:rPr lang="en-US" dirty="0" smtClean="0"/>
              <a:t>Type information helps detecting error at development time</a:t>
            </a:r>
          </a:p>
          <a:p>
            <a:r>
              <a:rPr lang="en-US" dirty="0" smtClean="0"/>
              <a:t>Clear separation between view and logic</a:t>
            </a:r>
          </a:p>
          <a:p>
            <a:pPr lvl="1"/>
            <a:r>
              <a:rPr lang="en-US" dirty="0" smtClean="0"/>
              <a:t>Testability</a:t>
            </a:r>
          </a:p>
          <a:p>
            <a:pPr lvl="1"/>
            <a:r>
              <a:rPr lang="en-US" dirty="0" smtClean="0"/>
              <a:t>Possible code reuse between server and client</a:t>
            </a:r>
          </a:p>
          <a:p>
            <a:r>
              <a:rPr lang="en-US" dirty="0" smtClean="0"/>
              <a:t>One framework covering many aspects</a:t>
            </a:r>
          </a:p>
          <a:p>
            <a:pPr lvl="1"/>
            <a:r>
              <a:rPr lang="en-US" dirty="0" smtClean="0"/>
              <a:t>Less puzzle pieces</a:t>
            </a:r>
          </a:p>
          <a:p>
            <a:r>
              <a:rPr lang="en-US" dirty="0" smtClean="0"/>
              <a:t>Relatively large developer team</a:t>
            </a:r>
          </a:p>
          <a:p>
            <a:pPr lvl="1"/>
            <a:r>
              <a:rPr lang="en-US" dirty="0" smtClean="0"/>
              <a:t>AngularJS by Google</a:t>
            </a:r>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679264805"/>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p:txBody>
          <a:bodyPr/>
          <a:lstStyle/>
          <a:p>
            <a:r>
              <a:rPr lang="en-US" dirty="0" smtClean="0"/>
              <a:t>Advanced Developer Conference 2013</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p:txBody>
          <a:bodyPr/>
          <a:lstStyle/>
          <a:p>
            <a:r>
              <a:rPr lang="en-US" dirty="0" smtClean="0"/>
              <a:t>Thank your for coming!</a:t>
            </a:r>
            <a:endParaRPr lang="en-US" dirty="0"/>
          </a:p>
        </p:txBody>
      </p:sp>
      <p:sp>
        <p:nvSpPr>
          <p:cNvPr id="22" name="Content Placeholder 21"/>
          <p:cNvSpPr>
            <a:spLocks noGrp="1"/>
          </p:cNvSpPr>
          <p:nvPr>
            <p:ph type="body" sz="quarter" idx="26"/>
          </p:nvPr>
        </p:nvSpPr>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AngularJS</a:t>
            </a:r>
            <a:endParaRPr lang="en-US" dirty="0"/>
          </a:p>
        </p:txBody>
      </p:sp>
      <p:sp>
        <p:nvSpPr>
          <p:cNvPr id="9" name="Content Placeholder 8"/>
          <p:cNvSpPr>
            <a:spLocks noGrp="1"/>
          </p:cNvSpPr>
          <p:nvPr>
            <p:ph sz="quarter" idx="12"/>
          </p:nvPr>
        </p:nvSpPr>
        <p:spPr/>
        <p:txBody>
          <a:bodyPr/>
          <a:lstStyle/>
          <a:p>
            <a:r>
              <a:rPr lang="en-US" dirty="0" smtClean="0"/>
              <a:t>MVC + data binding framework</a:t>
            </a:r>
          </a:p>
          <a:p>
            <a:pPr lvl="1"/>
            <a:r>
              <a:rPr lang="en-US" dirty="0" smtClean="0"/>
              <a:t>Fully based on HTML, JavaScript, and CSS </a:t>
            </a:r>
            <a:r>
              <a:rPr lang="en-US" dirty="0" smtClean="0">
                <a:sym typeface="Wingdings" panose="05000000000000000000" pitchFamily="2" charset="2"/>
              </a:rPr>
              <a:t> </a:t>
            </a:r>
            <a:r>
              <a:rPr lang="en-US" dirty="0" smtClean="0"/>
              <a:t>Plugin-free</a:t>
            </a:r>
          </a:p>
          <a:p>
            <a:pPr lvl="1"/>
            <a:r>
              <a:rPr lang="en-US" dirty="0" smtClean="0"/>
              <a:t>Enables automatic unit testing</a:t>
            </a:r>
          </a:p>
          <a:p>
            <a:r>
              <a:rPr lang="en-US" dirty="0" smtClean="0"/>
              <a:t>Dependency injection system</a:t>
            </a:r>
          </a:p>
          <a:p>
            <a:pPr lvl="1"/>
            <a:r>
              <a:rPr lang="en-US" dirty="0" smtClean="0"/>
              <a:t>Module concept with dependency management</a:t>
            </a:r>
          </a:p>
          <a:p>
            <a:r>
              <a:rPr lang="en-US" dirty="0" smtClean="0"/>
              <a:t>Handles communication with server</a:t>
            </a:r>
          </a:p>
          <a:p>
            <a:pPr lvl="1"/>
            <a:r>
              <a:rPr lang="en-US" dirty="0" smtClean="0"/>
              <a:t>XHR, REST, and JSONP</a:t>
            </a:r>
          </a:p>
          <a:p>
            <a:pPr lvl="1"/>
            <a:r>
              <a:rPr lang="en-US" dirty="0" smtClean="0"/>
              <a:t>Promise API for asynchronous programming</a:t>
            </a:r>
          </a:p>
        </p:txBody>
      </p:sp>
      <p:sp>
        <p:nvSpPr>
          <p:cNvPr id="10" name="Text Placeholder 9"/>
          <p:cNvSpPr>
            <a:spLocks noGrp="1"/>
          </p:cNvSpPr>
          <p:nvPr>
            <p:ph type="body" sz="quarter" idx="13"/>
          </p:nvPr>
        </p:nvSpPr>
        <p:spPr/>
        <p:txBody>
          <a:bodyPr/>
          <a:lstStyle/>
          <a:p>
            <a:r>
              <a:rPr lang="en-US" dirty="0" smtClean="0"/>
              <a:t>Developer‘s Perspective</a:t>
            </a:r>
            <a:endParaRPr lang="en-US" dirty="0"/>
          </a:p>
        </p:txBody>
      </p:sp>
      <p:sp>
        <p:nvSpPr>
          <p:cNvPr id="15" name="Text Placeholder 14"/>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21834079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AngularJS</a:t>
            </a:r>
            <a:endParaRPr lang="en-US" dirty="0"/>
          </a:p>
        </p:txBody>
      </p:sp>
      <p:sp>
        <p:nvSpPr>
          <p:cNvPr id="9" name="Content Placeholder 8"/>
          <p:cNvSpPr>
            <a:spLocks noGrp="1"/>
          </p:cNvSpPr>
          <p:nvPr>
            <p:ph sz="quarter" idx="12"/>
          </p:nvPr>
        </p:nvSpPr>
        <p:spPr/>
        <p:txBody>
          <a:bodyPr/>
          <a:lstStyle/>
          <a:p>
            <a:r>
              <a:rPr lang="en-US" dirty="0" smtClean="0"/>
              <a:t>Navigation solution for SPAs</a:t>
            </a:r>
          </a:p>
          <a:p>
            <a:pPr lvl="1"/>
            <a:r>
              <a:rPr lang="en-US" dirty="0" smtClean="0"/>
              <a:t>Single Page Applications</a:t>
            </a:r>
          </a:p>
          <a:p>
            <a:r>
              <a:rPr lang="en-US" dirty="0" smtClean="0"/>
              <a:t>HTML extensibility mechanism</a:t>
            </a:r>
          </a:p>
          <a:p>
            <a:pPr lvl="1"/>
            <a:r>
              <a:rPr lang="en-US" dirty="0" smtClean="0"/>
              <a:t>Custom directives</a:t>
            </a:r>
          </a:p>
        </p:txBody>
      </p:sp>
      <p:sp>
        <p:nvSpPr>
          <p:cNvPr id="10" name="Text Placeholder 9"/>
          <p:cNvSpPr>
            <a:spLocks noGrp="1"/>
          </p:cNvSpPr>
          <p:nvPr>
            <p:ph type="body" sz="quarter" idx="13"/>
          </p:nvPr>
        </p:nvSpPr>
        <p:spPr/>
        <p:txBody>
          <a:bodyPr/>
          <a:lstStyle/>
          <a:p>
            <a:r>
              <a:rPr lang="en-US" dirty="0" smtClean="0"/>
              <a:t>Developer‘s Perspective</a:t>
            </a:r>
            <a:endParaRPr lang="en-US" dirty="0"/>
          </a:p>
        </p:txBody>
      </p:sp>
      <p:sp>
        <p:nvSpPr>
          <p:cNvPr id="15" name="Text Placeholder 14"/>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7043328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5" name="Group 94"/>
          <p:cNvGrpSpPr/>
          <p:nvPr/>
        </p:nvGrpSpPr>
        <p:grpSpPr>
          <a:xfrm>
            <a:off x="1979712" y="2466478"/>
            <a:ext cx="1850504" cy="2103528"/>
            <a:chOff x="1979712" y="2466478"/>
            <a:chExt cx="1850504" cy="2103528"/>
          </a:xfrm>
        </p:grpSpPr>
        <p:sp>
          <p:nvSpPr>
            <p:cNvPr id="36" name="Rectangle 35"/>
            <p:cNvSpPr/>
            <p:nvPr/>
          </p:nvSpPr>
          <p:spPr>
            <a:xfrm>
              <a:off x="1979712" y="2466478"/>
              <a:ext cx="1850504" cy="210352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smtClean="0"/>
                <a:t>Controller</a:t>
              </a:r>
              <a:endParaRPr lang="en-US" dirty="0"/>
            </a:p>
          </p:txBody>
        </p:sp>
        <p:sp>
          <p:nvSpPr>
            <p:cNvPr id="44" name="Rectangle 43"/>
            <p:cNvSpPr/>
            <p:nvPr/>
          </p:nvSpPr>
          <p:spPr>
            <a:xfrm>
              <a:off x="2242062" y="3027821"/>
              <a:ext cx="1368152" cy="47429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JavaScript</a:t>
              </a:r>
              <a:endParaRPr lang="en-US" sz="1400" dirty="0">
                <a:solidFill>
                  <a:schemeClr val="tx1"/>
                </a:solidFill>
              </a:endParaRPr>
            </a:p>
          </p:txBody>
        </p:sp>
        <p:sp>
          <p:nvSpPr>
            <p:cNvPr id="45" name="Rectangle 44"/>
            <p:cNvSpPr/>
            <p:nvPr/>
          </p:nvSpPr>
          <p:spPr>
            <a:xfrm>
              <a:off x="2242062" y="3937124"/>
              <a:ext cx="1368152" cy="47429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API</a:t>
              </a:r>
              <a:endParaRPr lang="en-US" sz="1400" dirty="0">
                <a:solidFill>
                  <a:schemeClr val="tx1"/>
                </a:solidFill>
              </a:endParaRPr>
            </a:p>
          </p:txBody>
        </p:sp>
        <p:pic>
          <p:nvPicPr>
            <p:cNvPr id="46" name="Picture 45"/>
            <p:cNvPicPr>
              <a:picLocks noChangeAspect="1"/>
            </p:cNvPicPr>
            <p:nvPr/>
          </p:nvPicPr>
          <p:blipFill rotWithShape="1">
            <a:blip r:embed="rId2" cstate="print">
              <a:extLst>
                <a:ext uri="{28A0092B-C50C-407E-A947-70E740481C1C}">
                  <a14:useLocalDpi xmlns:a14="http://schemas.microsoft.com/office/drawing/2010/main" val="0"/>
                </a:ext>
              </a:extLst>
            </a:blip>
            <a:srcRect r="75224"/>
            <a:stretch/>
          </p:blipFill>
          <p:spPr>
            <a:xfrm>
              <a:off x="2594213" y="4029294"/>
              <a:ext cx="278586" cy="289949"/>
            </a:xfrm>
            <a:prstGeom prst="rect">
              <a:avLst/>
            </a:prstGeom>
          </p:spPr>
        </p:pic>
        <p:cxnSp>
          <p:nvCxnSpPr>
            <p:cNvPr id="91" name="Straight Arrow Connector 90"/>
            <p:cNvCxnSpPr>
              <a:stCxn id="44" idx="2"/>
              <a:endCxn id="45" idx="0"/>
            </p:cNvCxnSpPr>
            <p:nvPr/>
          </p:nvCxnSpPr>
          <p:spPr>
            <a:xfrm>
              <a:off x="2926138" y="3502111"/>
              <a:ext cx="0" cy="435013"/>
            </a:xfrm>
            <a:prstGeom prst="straightConnector1">
              <a:avLst/>
            </a:prstGeom>
            <a:ln w="19050">
              <a:headEnd type="triangle"/>
              <a:tailEnd type="triangle"/>
            </a:ln>
          </p:spPr>
          <p:style>
            <a:lnRef idx="2">
              <a:schemeClr val="dk1"/>
            </a:lnRef>
            <a:fillRef idx="0">
              <a:schemeClr val="dk1"/>
            </a:fillRef>
            <a:effectRef idx="1">
              <a:schemeClr val="dk1"/>
            </a:effectRef>
            <a:fontRef idx="minor">
              <a:schemeClr val="tx1"/>
            </a:fontRef>
          </p:style>
        </p:cxnSp>
      </p:grpSp>
      <p:sp>
        <p:nvSpPr>
          <p:cNvPr id="6" name="Title 5"/>
          <p:cNvSpPr>
            <a:spLocks noGrp="1"/>
          </p:cNvSpPr>
          <p:nvPr>
            <p:ph type="title"/>
          </p:nvPr>
        </p:nvSpPr>
        <p:spPr/>
        <p:txBody>
          <a:bodyPr/>
          <a:lstStyle/>
          <a:p>
            <a:r>
              <a:rPr lang="en-US" dirty="0" smtClean="0"/>
              <a:t>MVC</a:t>
            </a:r>
            <a:endParaRPr lang="en-US" dirty="0"/>
          </a:p>
        </p:txBody>
      </p:sp>
      <p:sp>
        <p:nvSpPr>
          <p:cNvPr id="7" name="Text Placeholder 6"/>
          <p:cNvSpPr>
            <a:spLocks noGrp="1"/>
          </p:cNvSpPr>
          <p:nvPr>
            <p:ph type="body" sz="quarter" idx="23"/>
          </p:nvPr>
        </p:nvSpPr>
        <p:spPr/>
        <p:txBody>
          <a:bodyPr/>
          <a:lstStyle/>
          <a:p>
            <a:r>
              <a:rPr lang="en-US" dirty="0" smtClean="0"/>
              <a:t>Architectural Pattern</a:t>
            </a:r>
            <a:endParaRPr lang="en-US" dirty="0"/>
          </a:p>
        </p:txBody>
      </p:sp>
      <p:sp>
        <p:nvSpPr>
          <p:cNvPr id="8" name="Text Placeholder 7"/>
          <p:cNvSpPr>
            <a:spLocks noGrp="1"/>
          </p:cNvSpPr>
          <p:nvPr>
            <p:ph type="body" sz="quarter" idx="24"/>
          </p:nvPr>
        </p:nvSpPr>
        <p:spPr/>
        <p:txBody>
          <a:bodyPr/>
          <a:lstStyle/>
          <a:p>
            <a:r>
              <a:rPr lang="en-US" dirty="0" smtClean="0"/>
              <a:t>Layers</a:t>
            </a:r>
          </a:p>
          <a:p>
            <a:pPr lvl="1"/>
            <a:r>
              <a:rPr lang="en-US" dirty="0" smtClean="0">
                <a:solidFill>
                  <a:srgbClr val="00B050"/>
                </a:solidFill>
              </a:rPr>
              <a:t>View</a:t>
            </a:r>
            <a:r>
              <a:rPr lang="en-US" dirty="0" smtClean="0"/>
              <a:t>: Visual appearance (declarative languages)</a:t>
            </a:r>
          </a:p>
          <a:p>
            <a:pPr lvl="1"/>
            <a:r>
              <a:rPr lang="en-US" dirty="0" smtClean="0">
                <a:solidFill>
                  <a:srgbClr val="00B050"/>
                </a:solidFill>
              </a:rPr>
              <a:t>Model</a:t>
            </a:r>
            <a:r>
              <a:rPr lang="en-US" dirty="0" smtClean="0"/>
              <a:t>: Data model of the app (JavaScript objects)</a:t>
            </a:r>
          </a:p>
          <a:p>
            <a:pPr lvl="1"/>
            <a:r>
              <a:rPr lang="en-US" dirty="0" smtClean="0">
                <a:solidFill>
                  <a:srgbClr val="00B050"/>
                </a:solidFill>
              </a:rPr>
              <a:t>Controller</a:t>
            </a:r>
            <a:r>
              <a:rPr lang="en-US" dirty="0" smtClean="0"/>
              <a:t>: Adds behavior (imperative languages)</a:t>
            </a:r>
          </a:p>
          <a:p>
            <a:r>
              <a:rPr lang="en-US" dirty="0" smtClean="0"/>
              <a:t>Workflow</a:t>
            </a:r>
          </a:p>
          <a:p>
            <a:pPr lvl="1"/>
            <a:r>
              <a:rPr lang="en-US" dirty="0" smtClean="0"/>
              <a:t>User interacts with the view</a:t>
            </a:r>
          </a:p>
          <a:p>
            <a:pPr lvl="1"/>
            <a:r>
              <a:rPr lang="en-US" dirty="0" smtClean="0"/>
              <a:t>Changes the model, calls controller (</a:t>
            </a:r>
            <a:r>
              <a:rPr lang="en-US" dirty="0" smtClean="0">
                <a:solidFill>
                  <a:srgbClr val="00B050"/>
                </a:solidFill>
              </a:rPr>
              <a:t>data binding</a:t>
            </a:r>
            <a:r>
              <a:rPr lang="en-US" dirty="0" smtClean="0"/>
              <a:t>)</a:t>
            </a:r>
          </a:p>
          <a:p>
            <a:pPr lvl="1"/>
            <a:r>
              <a:rPr lang="en-US" dirty="0" smtClean="0"/>
              <a:t>Controller manipulates model, interacts with server</a:t>
            </a:r>
          </a:p>
          <a:p>
            <a:pPr lvl="1"/>
            <a:r>
              <a:rPr lang="en-US" dirty="0" smtClean="0"/>
              <a:t>AngularJS detects model changes and updates the view (</a:t>
            </a:r>
            <a:r>
              <a:rPr lang="en-US" dirty="0" smtClean="0">
                <a:solidFill>
                  <a:srgbClr val="00B050"/>
                </a:solidFill>
              </a:rPr>
              <a:t>two-way data binding</a:t>
            </a:r>
            <a:r>
              <a:rPr lang="en-US" dirty="0" smtClean="0"/>
              <a:t>)</a:t>
            </a:r>
          </a:p>
        </p:txBody>
      </p:sp>
      <p:sp>
        <p:nvSpPr>
          <p:cNvPr id="83" name="Text Placeholder 82"/>
          <p:cNvSpPr>
            <a:spLocks noGrp="1"/>
          </p:cNvSpPr>
          <p:nvPr>
            <p:ph type="body" sz="quarter" idx="25"/>
          </p:nvPr>
        </p:nvSpPr>
        <p:spPr/>
        <p:txBody>
          <a:bodyPr/>
          <a:lstStyle/>
          <a:p>
            <a:endParaRPr lang="de-AT"/>
          </a:p>
        </p:txBody>
      </p:sp>
      <p:grpSp>
        <p:nvGrpSpPr>
          <p:cNvPr id="78" name="Group 77"/>
          <p:cNvGrpSpPr/>
          <p:nvPr/>
        </p:nvGrpSpPr>
        <p:grpSpPr>
          <a:xfrm>
            <a:off x="3830216" y="675169"/>
            <a:ext cx="2003340" cy="2103528"/>
            <a:chOff x="3830216" y="675169"/>
            <a:chExt cx="2003340" cy="2103528"/>
          </a:xfrm>
        </p:grpSpPr>
        <p:sp>
          <p:nvSpPr>
            <p:cNvPr id="11" name="Rectangle 10"/>
            <p:cNvSpPr/>
            <p:nvPr/>
          </p:nvSpPr>
          <p:spPr>
            <a:xfrm>
              <a:off x="3830216" y="675169"/>
              <a:ext cx="2003340" cy="210352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smtClean="0"/>
                <a:t>Model</a:t>
              </a:r>
              <a:endParaRPr lang="en-US" dirty="0"/>
            </a:p>
          </p:txBody>
        </p:sp>
        <p:sp>
          <p:nvSpPr>
            <p:cNvPr id="12" name="Rectangle 11"/>
            <p:cNvSpPr/>
            <p:nvPr/>
          </p:nvSpPr>
          <p:spPr>
            <a:xfrm>
              <a:off x="3972114" y="1143222"/>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12" idx="2"/>
              <a:endCxn id="15" idx="0"/>
            </p:cNvCxnSpPr>
            <p:nvPr/>
          </p:nvCxnSpPr>
          <p:spPr>
            <a:xfrm>
              <a:off x="4188138" y="1463967"/>
              <a:ext cx="0" cy="219314"/>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3972114"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620186"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stCxn id="15" idx="3"/>
              <a:endCxn id="16" idx="1"/>
            </p:cNvCxnSpPr>
            <p:nvPr/>
          </p:nvCxnSpPr>
          <p:spPr>
            <a:xfrm>
              <a:off x="4404162" y="1843654"/>
              <a:ext cx="216024"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p:nvPr/>
          </p:nvSpPr>
          <p:spPr>
            <a:xfrm>
              <a:off x="5257406" y="1683281"/>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16" idx="3"/>
              <a:endCxn id="23" idx="1"/>
            </p:cNvCxnSpPr>
            <p:nvPr/>
          </p:nvCxnSpPr>
          <p:spPr>
            <a:xfrm>
              <a:off x="5052234" y="1843654"/>
              <a:ext cx="205172"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4620186" y="2214594"/>
              <a:ext cx="432048" cy="320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16" idx="2"/>
              <a:endCxn id="26" idx="0"/>
            </p:cNvCxnSpPr>
            <p:nvPr/>
          </p:nvCxnSpPr>
          <p:spPr>
            <a:xfrm>
              <a:off x="4836210" y="2004026"/>
              <a:ext cx="0" cy="210568"/>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grpSp>
      <p:grpSp>
        <p:nvGrpSpPr>
          <p:cNvPr id="76" name="Group 75"/>
          <p:cNvGrpSpPr/>
          <p:nvPr/>
        </p:nvGrpSpPr>
        <p:grpSpPr>
          <a:xfrm>
            <a:off x="124700" y="675169"/>
            <a:ext cx="1850504" cy="2103528"/>
            <a:chOff x="124700" y="675169"/>
            <a:chExt cx="1850504" cy="2103528"/>
          </a:xfrm>
        </p:grpSpPr>
        <p:sp>
          <p:nvSpPr>
            <p:cNvPr id="31" name="Rectangle 30"/>
            <p:cNvSpPr/>
            <p:nvPr/>
          </p:nvSpPr>
          <p:spPr>
            <a:xfrm>
              <a:off x="124700" y="675169"/>
              <a:ext cx="1850504" cy="2103528"/>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t>View</a:t>
              </a:r>
              <a:endParaRPr lang="en-US" dirty="0"/>
            </a:p>
          </p:txBody>
        </p:sp>
        <p:sp>
          <p:nvSpPr>
            <p:cNvPr id="33" name="Rectangle 32"/>
            <p:cNvSpPr/>
            <p:nvPr/>
          </p:nvSpPr>
          <p:spPr>
            <a:xfrm>
              <a:off x="356439" y="1323241"/>
              <a:ext cx="1368152" cy="47429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HTML</a:t>
              </a:r>
              <a:endParaRPr lang="en-US" sz="1400" dirty="0">
                <a:solidFill>
                  <a:schemeClr val="tx1"/>
                </a:solidFill>
              </a:endParaRPr>
            </a:p>
          </p:txBody>
        </p:sp>
        <p:sp>
          <p:nvSpPr>
            <p:cNvPr id="34" name="Rectangle 33"/>
            <p:cNvSpPr/>
            <p:nvPr/>
          </p:nvSpPr>
          <p:spPr>
            <a:xfrm>
              <a:off x="356439" y="1908460"/>
              <a:ext cx="1368152" cy="47429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CSS</a:t>
              </a:r>
              <a:endParaRPr lang="en-US" sz="1400" dirty="0">
                <a:solidFill>
                  <a:schemeClr val="tx1"/>
                </a:solidFill>
              </a:endParaRPr>
            </a:p>
          </p:txBody>
        </p:sp>
      </p:grpSp>
      <p:grpSp>
        <p:nvGrpSpPr>
          <p:cNvPr id="79" name="Group 78"/>
          <p:cNvGrpSpPr/>
          <p:nvPr/>
        </p:nvGrpSpPr>
        <p:grpSpPr>
          <a:xfrm>
            <a:off x="1975204" y="650982"/>
            <a:ext cx="1855012" cy="1075952"/>
            <a:chOff x="1975204" y="650982"/>
            <a:chExt cx="1855012" cy="1075952"/>
          </a:xfrm>
        </p:grpSpPr>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r="75224"/>
            <a:stretch/>
          </p:blipFill>
          <p:spPr>
            <a:xfrm>
              <a:off x="2508920" y="650982"/>
              <a:ext cx="792088" cy="824395"/>
            </a:xfrm>
            <a:prstGeom prst="rect">
              <a:avLst/>
            </a:prstGeom>
          </p:spPr>
        </p:pic>
        <p:cxnSp>
          <p:nvCxnSpPr>
            <p:cNvPr id="39" name="Curved Connector 38"/>
            <p:cNvCxnSpPr>
              <a:stCxn id="11" idx="1"/>
              <a:endCxn id="37" idx="3"/>
            </p:cNvCxnSpPr>
            <p:nvPr/>
          </p:nvCxnSpPr>
          <p:spPr>
            <a:xfrm rot="10800000">
              <a:off x="3301008" y="1063181"/>
              <a:ext cx="529208" cy="663753"/>
            </a:xfrm>
            <a:prstGeom prst="curvedConnector3">
              <a:avLst/>
            </a:prstGeom>
            <a:ln w="19050">
              <a:prstDash val="sysDot"/>
              <a:tailEnd type="none"/>
            </a:ln>
          </p:spPr>
          <p:style>
            <a:lnRef idx="2">
              <a:schemeClr val="dk1"/>
            </a:lnRef>
            <a:fillRef idx="0">
              <a:schemeClr val="dk1"/>
            </a:fillRef>
            <a:effectRef idx="1">
              <a:schemeClr val="dk1"/>
            </a:effectRef>
            <a:fontRef idx="minor">
              <a:schemeClr val="tx1"/>
            </a:fontRef>
          </p:style>
        </p:cxnSp>
        <p:cxnSp>
          <p:nvCxnSpPr>
            <p:cNvPr id="41" name="Curved Connector 40"/>
            <p:cNvCxnSpPr>
              <a:stCxn id="37" idx="1"/>
              <a:endCxn id="31" idx="3"/>
            </p:cNvCxnSpPr>
            <p:nvPr/>
          </p:nvCxnSpPr>
          <p:spPr>
            <a:xfrm rot="10800000" flipV="1">
              <a:off x="1975204" y="1063179"/>
              <a:ext cx="533716" cy="663753"/>
            </a:xfrm>
            <a:prstGeom prst="curvedConnector3">
              <a:avLst>
                <a:gd name="adj1" fmla="val 50000"/>
              </a:avLst>
            </a:prstGeom>
            <a:ln w="19050">
              <a:prstDash val="sysDot"/>
              <a:tailEnd type="triangle"/>
            </a:ln>
          </p:spPr>
          <p:style>
            <a:lnRef idx="2">
              <a:schemeClr val="dk1"/>
            </a:lnRef>
            <a:fillRef idx="0">
              <a:schemeClr val="dk1"/>
            </a:fillRef>
            <a:effectRef idx="1">
              <a:schemeClr val="dk1"/>
            </a:effectRef>
            <a:fontRef idx="minor">
              <a:schemeClr val="tx1"/>
            </a:fontRef>
          </p:style>
        </p:cxnSp>
      </p:grpSp>
      <p:cxnSp>
        <p:nvCxnSpPr>
          <p:cNvPr id="47" name="Curved Connector 46"/>
          <p:cNvCxnSpPr>
            <a:stCxn id="31" idx="2"/>
            <a:endCxn id="36" idx="1"/>
          </p:cNvCxnSpPr>
          <p:nvPr/>
        </p:nvCxnSpPr>
        <p:spPr>
          <a:xfrm rot="16200000" flipH="1">
            <a:off x="1145060" y="2683589"/>
            <a:ext cx="739545" cy="929760"/>
          </a:xfrm>
          <a:prstGeom prst="curvedConnector2">
            <a:avLst/>
          </a:prstGeom>
          <a:ln w="19050">
            <a:prstDash val="sysDot"/>
            <a:tailEnd type="triangle"/>
          </a:ln>
        </p:spPr>
        <p:style>
          <a:lnRef idx="2">
            <a:schemeClr val="dk1"/>
          </a:lnRef>
          <a:fillRef idx="0">
            <a:schemeClr val="dk1"/>
          </a:fillRef>
          <a:effectRef idx="1">
            <a:schemeClr val="dk1"/>
          </a:effectRef>
          <a:fontRef idx="minor">
            <a:schemeClr val="tx1"/>
          </a:fontRef>
        </p:style>
      </p:cxnSp>
      <p:cxnSp>
        <p:nvCxnSpPr>
          <p:cNvPr id="50" name="Curved Connector 49"/>
          <p:cNvCxnSpPr>
            <a:stCxn id="36" idx="3"/>
            <a:endCxn id="11" idx="2"/>
          </p:cNvCxnSpPr>
          <p:nvPr/>
        </p:nvCxnSpPr>
        <p:spPr>
          <a:xfrm flipV="1">
            <a:off x="3830216" y="2778697"/>
            <a:ext cx="1001670" cy="739545"/>
          </a:xfrm>
          <a:prstGeom prst="curvedConnector2">
            <a:avLst/>
          </a:prstGeom>
          <a:ln w="19050">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1975204" y="2004026"/>
            <a:ext cx="1850503" cy="0"/>
          </a:xfrm>
          <a:prstGeom prst="straightConnector1">
            <a:avLst/>
          </a:prstGeom>
          <a:ln w="19050">
            <a:prstDash val="sysDot"/>
            <a:tailEnd type="triangle"/>
          </a:ln>
        </p:spPr>
        <p:style>
          <a:lnRef idx="2">
            <a:schemeClr val="dk1"/>
          </a:lnRef>
          <a:fillRef idx="0">
            <a:schemeClr val="dk1"/>
          </a:fillRef>
          <a:effectRef idx="1">
            <a:schemeClr val="dk1"/>
          </a:effectRef>
          <a:fontRef idx="minor">
            <a:schemeClr val="tx1"/>
          </a:fontRef>
        </p:style>
      </p:cxnSp>
      <p:grpSp>
        <p:nvGrpSpPr>
          <p:cNvPr id="75" name="Group 74"/>
          <p:cNvGrpSpPr/>
          <p:nvPr/>
        </p:nvGrpSpPr>
        <p:grpSpPr>
          <a:xfrm>
            <a:off x="124700" y="2778696"/>
            <a:ext cx="960740" cy="1791310"/>
            <a:chOff x="124700" y="2778696"/>
            <a:chExt cx="960740" cy="1791310"/>
          </a:xfrm>
        </p:grpSpPr>
        <p:sp>
          <p:nvSpPr>
            <p:cNvPr id="66" name="Rectangle 65"/>
            <p:cNvSpPr/>
            <p:nvPr/>
          </p:nvSpPr>
          <p:spPr>
            <a:xfrm>
              <a:off x="124700" y="3778533"/>
              <a:ext cx="960740" cy="7914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User</a:t>
              </a:r>
              <a:endParaRPr lang="en-US" dirty="0"/>
            </a:p>
          </p:txBody>
        </p:sp>
        <p:cxnSp>
          <p:nvCxnSpPr>
            <p:cNvPr id="67" name="Straight Arrow Connector 66"/>
            <p:cNvCxnSpPr>
              <a:stCxn id="66" idx="0"/>
            </p:cNvCxnSpPr>
            <p:nvPr/>
          </p:nvCxnSpPr>
          <p:spPr>
            <a:xfrm flipV="1">
              <a:off x="605070" y="2778696"/>
              <a:ext cx="0" cy="999837"/>
            </a:xfrm>
            <a:prstGeom prst="straightConnector1">
              <a:avLst/>
            </a:prstGeom>
            <a:ln w="19050">
              <a:headEnd type="triangle"/>
              <a:tailEnd type="triangle"/>
            </a:ln>
          </p:spPr>
          <p:style>
            <a:lnRef idx="2">
              <a:schemeClr val="dk1"/>
            </a:lnRef>
            <a:fillRef idx="0">
              <a:schemeClr val="dk1"/>
            </a:fillRef>
            <a:effectRef idx="1">
              <a:schemeClr val="dk1"/>
            </a:effectRef>
            <a:fontRef idx="minor">
              <a:schemeClr val="tx1"/>
            </a:fontRef>
          </p:style>
        </p:cxnSp>
      </p:grpSp>
      <p:cxnSp>
        <p:nvCxnSpPr>
          <p:cNvPr id="72" name="Straight Arrow Connector 71"/>
          <p:cNvCxnSpPr/>
          <p:nvPr/>
        </p:nvCxnSpPr>
        <p:spPr>
          <a:xfrm>
            <a:off x="4831886" y="4934828"/>
            <a:ext cx="301001" cy="0"/>
          </a:xfrm>
          <a:prstGeom prst="straightConnector1">
            <a:avLst/>
          </a:prstGeom>
          <a:ln w="19050">
            <a:prstDash val="sysDot"/>
            <a:tailEnd type="triangle"/>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5058985" y="4827106"/>
            <a:ext cx="774571" cy="215444"/>
          </a:xfrm>
          <a:prstGeom prst="rect">
            <a:avLst/>
          </a:prstGeom>
          <a:noFill/>
        </p:spPr>
        <p:txBody>
          <a:bodyPr wrap="none" rtlCol="0">
            <a:spAutoFit/>
          </a:bodyPr>
          <a:lstStyle/>
          <a:p>
            <a:r>
              <a:rPr lang="en-US" sz="800" dirty="0" smtClean="0"/>
              <a:t>Data Binding</a:t>
            </a:r>
            <a:endParaRPr lang="en-US" sz="800" dirty="0"/>
          </a:p>
        </p:txBody>
      </p:sp>
      <p:grpSp>
        <p:nvGrpSpPr>
          <p:cNvPr id="96" name="Group 95"/>
          <p:cNvGrpSpPr/>
          <p:nvPr/>
        </p:nvGrpSpPr>
        <p:grpSpPr>
          <a:xfrm>
            <a:off x="3610214" y="3778533"/>
            <a:ext cx="2223342" cy="797480"/>
            <a:chOff x="3610214" y="3778533"/>
            <a:chExt cx="2223342" cy="797480"/>
          </a:xfrm>
        </p:grpSpPr>
        <p:sp>
          <p:nvSpPr>
            <p:cNvPr id="85" name="Rectangle 84"/>
            <p:cNvSpPr/>
            <p:nvPr/>
          </p:nvSpPr>
          <p:spPr>
            <a:xfrm>
              <a:off x="4879721" y="3778533"/>
              <a:ext cx="953835" cy="797480"/>
            </a:xfrm>
            <a:prstGeom prst="rect">
              <a:avLst/>
            </a:prstGeom>
            <a:solidFill>
              <a:schemeClr val="bg1">
                <a:lumMod val="75000"/>
              </a:schemeClr>
            </a:solid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r>
                <a:rPr lang="de-AT" dirty="0" smtClean="0"/>
                <a:t>Server</a:t>
              </a:r>
              <a:endParaRPr lang="de-AT" dirty="0"/>
            </a:p>
          </p:txBody>
        </p:sp>
        <p:cxnSp>
          <p:nvCxnSpPr>
            <p:cNvPr id="87" name="Straight Arrow Connector 86"/>
            <p:cNvCxnSpPr>
              <a:stCxn id="45" idx="3"/>
              <a:endCxn id="85" idx="1"/>
            </p:cNvCxnSpPr>
            <p:nvPr/>
          </p:nvCxnSpPr>
          <p:spPr>
            <a:xfrm>
              <a:off x="3610214" y="4174269"/>
              <a:ext cx="1269507" cy="300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496191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500"/>
                                        <p:tgtEl>
                                          <p:spTgt spid="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500"/>
                                        <p:tgtEl>
                                          <p:spTgt spid="8">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500"/>
                                        <p:tgtEl>
                                          <p:spTgt spid="8">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7" end="7"/>
                                            </p:txEl>
                                          </p:spTgt>
                                        </p:tgtEl>
                                        <p:attrNameLst>
                                          <p:attrName>style.visibility</p:attrName>
                                        </p:attrNameLst>
                                      </p:cBhvr>
                                      <p:to>
                                        <p:strVal val="visible"/>
                                      </p:to>
                                    </p:set>
                                    <p:animEffect transition="in" filter="fade">
                                      <p:cBhvr>
                                        <p:cTn id="60" dur="500"/>
                                        <p:tgtEl>
                                          <p:spTgt spid="8">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8" end="8"/>
                                            </p:txEl>
                                          </p:spTgt>
                                        </p:tgtEl>
                                        <p:attrNameLst>
                                          <p:attrName>style.visibility</p:attrName>
                                        </p:attrNameLst>
                                      </p:cBhvr>
                                      <p:to>
                                        <p:strVal val="visible"/>
                                      </p:to>
                                    </p:set>
                                    <p:animEffect transition="in" filter="fade">
                                      <p:cBhvr>
                                        <p:cTn id="72" dur="500"/>
                                        <p:tgtEl>
                                          <p:spTgt spid="8">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MVC Notes</a:t>
            </a:r>
            <a:endParaRPr lang="en-US" dirty="0"/>
          </a:p>
        </p:txBody>
      </p:sp>
      <p:sp>
        <p:nvSpPr>
          <p:cNvPr id="7" name="Content Placeholder 6"/>
          <p:cNvSpPr>
            <a:spLocks noGrp="1"/>
          </p:cNvSpPr>
          <p:nvPr>
            <p:ph sz="quarter" idx="12"/>
          </p:nvPr>
        </p:nvSpPr>
        <p:spPr/>
        <p:txBody>
          <a:bodyPr/>
          <a:lstStyle/>
          <a:p>
            <a:r>
              <a:rPr lang="en-US" dirty="0" smtClean="0"/>
              <a:t>MVW = Model View Whatever</a:t>
            </a:r>
          </a:p>
          <a:p>
            <a:pPr lvl="1"/>
            <a:r>
              <a:rPr lang="en-US" dirty="0" smtClean="0"/>
              <a:t>MVC is not a precise pattern but an architectural pattern</a:t>
            </a:r>
          </a:p>
          <a:p>
            <a:r>
              <a:rPr lang="en-US" dirty="0" smtClean="0"/>
              <a:t>Clear separation of logic, view, and data model</a:t>
            </a:r>
          </a:p>
          <a:p>
            <a:pPr lvl="1"/>
            <a:r>
              <a:rPr lang="en-US" dirty="0" smtClean="0"/>
              <a:t>Data binding connects the layers</a:t>
            </a:r>
          </a:p>
          <a:p>
            <a:r>
              <a:rPr lang="en-US" dirty="0" smtClean="0"/>
              <a:t>Enables </a:t>
            </a:r>
            <a:r>
              <a:rPr lang="en-US" dirty="0" smtClean="0">
                <a:solidFill>
                  <a:srgbClr val="00B050"/>
                </a:solidFill>
              </a:rPr>
              <a:t>automated unit tests</a:t>
            </a:r>
          </a:p>
          <a:p>
            <a:pPr lvl="1"/>
            <a:r>
              <a:rPr lang="en-US" dirty="0" smtClean="0"/>
              <a:t>Test business logic and UI behavior (also kind of </a:t>
            </a:r>
            <a:r>
              <a:rPr lang="en-US" i="1" dirty="0" smtClean="0"/>
              <a:t>logic</a:t>
            </a:r>
            <a:r>
              <a:rPr lang="en-US" dirty="0" smtClean="0"/>
              <a:t>) without automated UI tests</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3959377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03D43D4A-F5F8-47F6-A4EC-521F433C91BF}">
  <ds:schemaRefs>
    <ds:schemaRef ds:uri="http://purl.org/dc/dcmitype/"/>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software architects presentation template V3</Template>
  <TotalTime>0</TotalTime>
  <Words>2171</Words>
  <Application>Microsoft Office PowerPoint</Application>
  <PresentationFormat>On-screen Show (16:9)</PresentationFormat>
  <Paragraphs>902</Paragraphs>
  <Slides>54</Slides>
  <Notes>0</Notes>
  <HiddenSlides>21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PowerPoint Presentation</vt:lpstr>
      <vt:lpstr>PowerPoint Presentation</vt:lpstr>
      <vt:lpstr>Agenda</vt:lpstr>
      <vt:lpstr>TypeScript</vt:lpstr>
      <vt:lpstr>Introduction</vt:lpstr>
      <vt:lpstr>What‘s AngularJS</vt:lpstr>
      <vt:lpstr>What‘s AngularJS</vt:lpstr>
      <vt:lpstr>MVC</vt:lpstr>
      <vt:lpstr>MVC Notes</vt:lpstr>
      <vt:lpstr>Important Differences</vt:lpstr>
      <vt:lpstr>Shared Code</vt:lpstr>
      <vt:lpstr>SPA</vt:lpstr>
      <vt:lpstr>Tools</vt:lpstr>
      <vt:lpstr>Demo</vt:lpstr>
      <vt:lpstr>Learn</vt:lpstr>
      <vt:lpstr>PowerPoint Presentation</vt:lpstr>
      <vt:lpstr>TypeScript</vt:lpstr>
      <vt:lpstr>NuGet</vt:lpstr>
      <vt:lpstr>Controller</vt:lpstr>
      <vt:lpstr>Controller</vt:lpstr>
      <vt:lpstr>PowerPoint Presentation</vt:lpstr>
      <vt:lpstr>Controller</vt:lpstr>
      <vt:lpstr>Controller</vt:lpstr>
      <vt:lpstr>PowerPoint Presentation</vt:lpstr>
      <vt:lpstr>Controller</vt:lpstr>
      <vt:lpstr>Controller</vt:lpstr>
      <vt:lpstr>Batarang</vt:lpstr>
      <vt:lpstr>Modules, Services</vt:lpstr>
      <vt:lpstr>PowerPoint Presentation</vt:lpstr>
      <vt:lpstr>Notification Service</vt:lpstr>
      <vt:lpstr>Notification Service</vt:lpstr>
      <vt:lpstr>Notification Service</vt:lpstr>
      <vt:lpstr>Notification Service</vt:lpstr>
      <vt:lpstr>Notification Service</vt:lpstr>
      <vt:lpstr>Notification Service</vt:lpstr>
      <vt:lpstr>Server Communication</vt:lpstr>
      <vt:lpstr>PowerPoint Presentation</vt:lpstr>
      <vt:lpstr>Cloud Backend</vt:lpstr>
      <vt:lpstr>Access Class</vt:lpstr>
      <vt:lpstr>Access Class</vt:lpstr>
      <vt:lpstr>Access Class</vt:lpstr>
      <vt:lpstr>Unit Tests</vt:lpstr>
      <vt:lpstr>Unit Tests</vt:lpstr>
      <vt:lpstr>How Far?</vt:lpstr>
      <vt:lpstr>Filters</vt:lpstr>
      <vt:lpstr>Advanced $http</vt:lpstr>
      <vt:lpstr>Directives</vt:lpstr>
      <vt:lpstr>Localization</vt:lpstr>
      <vt:lpstr>Further Readings, Resources</vt:lpstr>
      <vt:lpstr>Stop or Go?</vt:lpstr>
      <vt:lpstr>Stop or Go?</vt:lpstr>
      <vt:lpstr>Stop or Go?</vt:lpstr>
      <vt:lpstr>Q&amp;A</vt:lpstr>
      <vt:lpstr>PowerPoint Presentation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with TypeScript and Windows Azure Mobile Services</dc:title>
  <dc:subject/>
  <dc:creator>Rainer Stropek</dc:creator>
  <cp:keywords/>
  <dc:description/>
  <cp:lastModifiedBy>Rainer Stropek</cp:lastModifiedBy>
  <cp:revision>604</cp:revision>
  <dcterms:created xsi:type="dcterms:W3CDTF">2008-12-21T08:14:37Z</dcterms:created>
  <dcterms:modified xsi:type="dcterms:W3CDTF">2013-10-17T20:20:23Z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