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32"/>
  </p:notesMasterIdLst>
  <p:handoutMasterIdLst>
    <p:handoutMasterId r:id="rId33"/>
  </p:handoutMasterIdLst>
  <p:sldIdLst>
    <p:sldId id="377" r:id="rId5"/>
    <p:sldId id="392" r:id="rId6"/>
    <p:sldId id="394" r:id="rId7"/>
    <p:sldId id="395" r:id="rId8"/>
    <p:sldId id="393" r:id="rId9"/>
    <p:sldId id="396" r:id="rId10"/>
    <p:sldId id="397" r:id="rId11"/>
    <p:sldId id="398" r:id="rId12"/>
    <p:sldId id="401" r:id="rId13"/>
    <p:sldId id="402" r:id="rId14"/>
    <p:sldId id="404" r:id="rId15"/>
    <p:sldId id="403" r:id="rId16"/>
    <p:sldId id="405" r:id="rId17"/>
    <p:sldId id="406" r:id="rId18"/>
    <p:sldId id="407" r:id="rId19"/>
    <p:sldId id="408" r:id="rId20"/>
    <p:sldId id="409" r:id="rId21"/>
    <p:sldId id="410" r:id="rId22"/>
    <p:sldId id="411" r:id="rId23"/>
    <p:sldId id="400" r:id="rId24"/>
    <p:sldId id="414" r:id="rId25"/>
    <p:sldId id="399" r:id="rId26"/>
    <p:sldId id="415" r:id="rId27"/>
    <p:sldId id="416" r:id="rId28"/>
    <p:sldId id="362" r:id="rId29"/>
    <p:sldId id="390" r:id="rId30"/>
    <p:sldId id="391" r:id="rId31"/>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0000"/>
    <a:srgbClr val="62983A"/>
    <a:srgbClr val="FFFFFF"/>
    <a:srgbClr val="72BF44"/>
    <a:srgbClr val="0071BC"/>
    <a:srgbClr val="FF8B8B"/>
    <a:srgbClr val="8FAAE5"/>
    <a:srgbClr val="82BE55"/>
    <a:srgbClr val="264DA6"/>
    <a:srgbClr val="386A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357" autoAdjust="0"/>
  </p:normalViewPr>
  <p:slideViewPr>
    <p:cSldViewPr>
      <p:cViewPr varScale="1">
        <p:scale>
          <a:sx n="115" d="100"/>
          <a:sy n="115" d="100"/>
        </p:scale>
        <p:origin x="96" y="360"/>
      </p:cViewPr>
      <p:guideLst>
        <p:guide orient="horz" pos="1620"/>
        <p:guide pos="2880"/>
      </p:guideLst>
    </p:cSldViewPr>
  </p:slideViewPr>
  <p:notesTextViewPr>
    <p:cViewPr>
      <p:scale>
        <a:sx n="100" d="100"/>
        <a:sy n="100" d="100"/>
      </p:scale>
      <p:origin x="0" y="0"/>
    </p:cViewPr>
  </p:notesTextViewPr>
  <p:notesViewPr>
    <p:cSldViewPr>
      <p:cViewPr varScale="1">
        <p:scale>
          <a:sx n="98" d="100"/>
          <a:sy n="98" d="100"/>
        </p:scale>
        <p:origin x="265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FDC4BA-F62C-46A2-87C1-2103180CFF88}" type="datetimeFigureOut">
              <a:rPr lang="de-AT" smtClean="0"/>
              <a:t>08.05.2015</a:t>
            </a:fld>
            <a:endParaRPr lang="de-AT"/>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D50C009-48F3-49BF-8609-46CB9CE208D1}" type="slidenum">
              <a:rPr lang="de-AT" smtClean="0"/>
              <a:t>‹Nr.›</a:t>
            </a:fld>
            <a:endParaRPr lang="de-AT"/>
          </a:p>
        </p:txBody>
      </p:sp>
    </p:spTree>
    <p:extLst>
      <p:ext uri="{BB962C8B-B14F-4D97-AF65-F5344CB8AC3E}">
        <p14:creationId xmlns:p14="http://schemas.microsoft.com/office/powerpoint/2010/main" val="7999634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12A09C-9A01-4873-9E29-1DA9CA5B5B01}" type="datetimeFigureOut">
              <a:rPr lang="de-DE" smtClean="0"/>
              <a:pPr/>
              <a:t>08.05.2015</a:t>
            </a:fld>
            <a:endParaRPr lang="de-AT"/>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EAB6EA-6F0D-4BB8-A057-E1D8374E5B98}" type="slidenum">
              <a:rPr lang="de-AT" smtClean="0"/>
              <a:pPr/>
              <a:t>‹Nr.›</a:t>
            </a:fld>
            <a:endParaRPr lang="de-AT"/>
          </a:p>
        </p:txBody>
      </p:sp>
    </p:spTree>
    <p:extLst>
      <p:ext uri="{BB962C8B-B14F-4D97-AF65-F5344CB8AC3E}">
        <p14:creationId xmlns:p14="http://schemas.microsoft.com/office/powerpoint/2010/main" val="3115164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smtClean="0"/>
              <a:t>Add long title here</a:t>
            </a:r>
            <a:endParaRPr lang="en-US" noProof="0" dirty="0"/>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smtClean="0"/>
              <a:t>Image</a:t>
            </a:r>
            <a:endParaRPr lang="en-US" noProof="0" dirty="0"/>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smtClean="0"/>
              <a:t>Short Title</a:t>
            </a:r>
            <a:endParaRPr lang="en-US" noProof="0" dirty="0"/>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smtClean="0"/>
              <a:t>Your Name</a:t>
            </a:r>
            <a:endParaRPr lang="en-US" noProof="0" dirty="0"/>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smtClean="0"/>
              <a:t>Add company information here</a:t>
            </a:r>
            <a:endParaRPr lang="en-US" noProof="0" dirty="0"/>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smtClean="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smtClean="0"/>
              <a:t>Subtitle</a:t>
            </a:r>
            <a:endParaRPr lang="en-US" noProof="0" dirty="0"/>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smtClean="0"/>
              <a:t>Contact</a:t>
            </a:r>
            <a:endParaRPr lang="en-US" noProof="0" dirty="0"/>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r>
              <a:rPr lang="en-US" sz="1200" b="1" noProof="0" dirty="0" smtClean="0">
                <a:solidFill>
                  <a:schemeClr val="accent1"/>
                </a:solidFill>
              </a:rPr>
              <a:t>Saves the day.</a:t>
            </a:r>
            <a:endParaRPr lang="en-US" sz="1200" b="1" noProof="0" dirty="0">
              <a:solidFill>
                <a:schemeClr val="accent1"/>
              </a:solidFill>
            </a:endParaRP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2478471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smtClean="0"/>
              <a:t>Add illustration or text here (prefer illustration)</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01850735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6057002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14755" y="0"/>
            <a:ext cx="9144000"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smtClean="0"/>
              <a:t>Add illustration or text here (prefer illustration)</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241353490"/>
      </p:ext>
    </p:extLst>
  </p:cSld>
  <p:clrMapOvr>
    <a:masterClrMapping/>
  </p:clrMapOvr>
  <p:transition spd="slow">
    <p:push dir="u"/>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5764273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smtClean="0"/>
              <a:t>Text</a:t>
            </a:r>
            <a:endParaRPr lang="de-AT" dirty="0"/>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extBox 1"/>
          <p:cNvSpPr txBox="1"/>
          <p:nvPr userDrawn="1"/>
        </p:nvSpPr>
        <p:spPr>
          <a:xfrm>
            <a:off x="251520" y="3884031"/>
            <a:ext cx="2198038" cy="1015663"/>
          </a:xfrm>
          <a:prstGeom prst="rect">
            <a:avLst/>
          </a:prstGeom>
          <a:noFill/>
        </p:spPr>
        <p:txBody>
          <a:bodyPr wrap="none" rtlCol="0">
            <a:spAutoFit/>
          </a:bodyPr>
          <a:lstStyle/>
          <a:p>
            <a:r>
              <a:rPr lang="de-AT" sz="6000" kern="1200" dirty="0" smtClean="0">
                <a:solidFill>
                  <a:schemeClr val="tx1"/>
                </a:solidFill>
                <a:latin typeface="Segoe UI Semilight" panose="020B0402040204020203" pitchFamily="34" charset="0"/>
                <a:ea typeface="+mj-ea"/>
                <a:cs typeface="Segoe UI Semilight" panose="020B0402040204020203" pitchFamily="34" charset="0"/>
              </a:rPr>
              <a:t>Demo</a:t>
            </a:r>
            <a:endParaRPr lang="en-US" sz="6000" kern="1200" dirty="0">
              <a:solidFill>
                <a:schemeClr val="tx1"/>
              </a:solidFill>
              <a:latin typeface="Segoe UI Semilight" panose="020B0402040204020203" pitchFamily="34" charset="0"/>
              <a:ea typeface="+mj-ea"/>
              <a:cs typeface="Segoe UI Semilight" panose="020B0402040204020203" pitchFamily="34" charset="0"/>
            </a:endParaRP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0918186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indent="0">
              <a:buNone/>
            </a:pPr>
            <a:r>
              <a:rPr lang="en-US" sz="1800" dirty="0" smtClean="0">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marL="0" indent="0">
              <a:buNone/>
            </a:pPr>
            <a:endParaRPr lang="en-US" sz="1800" dirty="0" smtClean="0">
              <a:latin typeface="Segoe UI Semilight" panose="020B0402040204020203" pitchFamily="34" charset="0"/>
              <a:ea typeface="ＭＳ Ｐゴシック" charset="0"/>
              <a:cs typeface="Segoe UI Semilight" panose="020B0402040204020203" pitchFamily="34" charset="0"/>
            </a:endParaRPr>
          </a:p>
          <a:p>
            <a:pPr marL="0" indent="0">
              <a:buNone/>
            </a:pPr>
            <a:r>
              <a:rPr lang="en-US" sz="1800" dirty="0" smtClean="0">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sz="1800" dirty="0" smtClean="0">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sz="1800" dirty="0" smtClean="0">
                <a:latin typeface="Segoe UI Semilight" panose="020B0402040204020203" pitchFamily="34" charset="0"/>
                <a:ea typeface="ＭＳ Ｐゴシック" charset="0"/>
                <a:cs typeface="Segoe UI Semilight" panose="020B0402040204020203" pitchFamily="34" charset="0"/>
              </a:rPr>
              <a:t>. After the trial period you can use                       for only 0,25€ per user and day without a minimal subscription time and without a minimal number of users.</a:t>
            </a:r>
            <a:endParaRPr lang="en-US"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610291102"/>
      </p:ext>
    </p:extLst>
  </p:cSld>
  <p:clrMapOvr>
    <a:masterClrMapping/>
  </p:clrMapOvr>
  <p:transition spd="slow">
    <p:push/>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indent="0">
              <a:buNone/>
            </a:pPr>
            <a:r>
              <a:rPr lang="de-AT" sz="1800" dirty="0" smtClean="0">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sz="1800" dirty="0" err="1" smtClean="0">
                <a:latin typeface="Segoe UI Semilight" panose="020B0402040204020203" pitchFamily="34" charset="0"/>
                <a:ea typeface="ＭＳ Ｐゴシック" charset="0"/>
                <a:cs typeface="Segoe UI Semilight" panose="020B0402040204020203" pitchFamily="34" charset="0"/>
              </a:rPr>
              <a:t>Knowledge</a:t>
            </a:r>
            <a:r>
              <a:rPr lang="de-AT" sz="1800" dirty="0" smtClean="0">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sz="1800" dirty="0" err="1" smtClean="0">
                <a:latin typeface="Segoe UI Semilight" panose="020B0402040204020203" pitchFamily="34" charset="0"/>
                <a:ea typeface="ＭＳ Ｐゴシック" charset="0"/>
                <a:cs typeface="Segoe UI Semilight" panose="020B0402040204020203" pitchFamily="34" charset="0"/>
              </a:rPr>
              <a:t>Tracker</a:t>
            </a:r>
            <a:r>
              <a:rPr lang="de-AT" sz="1800" dirty="0" smtClean="0">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marL="0" indent="0">
              <a:buNone/>
            </a:pPr>
            <a:endParaRPr lang="de-AT" sz="1800" dirty="0" smtClean="0">
              <a:latin typeface="Segoe UI Semilight" panose="020B0402040204020203" pitchFamily="34" charset="0"/>
              <a:ea typeface="ＭＳ Ｐゴシック" charset="0"/>
              <a:cs typeface="Segoe UI Semilight" panose="020B0402040204020203" pitchFamily="34" charset="0"/>
            </a:endParaRPr>
          </a:p>
          <a:p>
            <a:pPr marL="0" indent="0">
              <a:buNone/>
            </a:pPr>
            <a:r>
              <a:rPr lang="de-AT" sz="1800" dirty="0" smtClean="0">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0,25€ pro Benutzer und Tag ohne Mindestdauer und ohne Mindestbenutzeranzahl.</a:t>
            </a:r>
            <a:endParaRPr lang="en-US"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224195199"/>
      </p:ext>
    </p:extLst>
  </p:cSld>
  <p:clrMapOvr>
    <a:masterClrMapping/>
  </p:clrMapOvr>
  <p:transition spd="slow">
    <p:push/>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smtClean="0"/>
              <a:t>Short Title</a:t>
            </a:r>
            <a:endParaRPr lang="en-US" noProof="0" dirty="0"/>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smtClean="0"/>
              <a:t>Subtitle</a:t>
            </a:r>
            <a:endParaRPr lang="en-US" noProof="0" dirty="0"/>
          </a:p>
        </p:txBody>
      </p:sp>
    </p:spTree>
    <p:extLst>
      <p:ext uri="{BB962C8B-B14F-4D97-AF65-F5344CB8AC3E}">
        <p14:creationId xmlns:p14="http://schemas.microsoft.com/office/powerpoint/2010/main" val="5369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0" y="1203598"/>
            <a:ext cx="8016181"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4"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411453908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203598"/>
            <a:ext cx="4055740"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4" name="Content Placeholder 7"/>
          <p:cNvSpPr>
            <a:spLocks noGrp="1"/>
          </p:cNvSpPr>
          <p:nvPr>
            <p:ph sz="quarter" idx="13"/>
          </p:nvPr>
        </p:nvSpPr>
        <p:spPr>
          <a:xfrm>
            <a:off x="5076056" y="1203598"/>
            <a:ext cx="3816425"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5"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6"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9633514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944853849"/>
      </p:ext>
    </p:extLst>
  </p:cSld>
  <p:clrMapOvr>
    <a:masterClrMapping/>
  </p:clrMapOvr>
  <p:transition spd="slow">
    <p:push/>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4020397959"/>
      </p:ext>
    </p:extLst>
  </p:cSld>
  <p:clrMapOvr>
    <a:masterClrMapping/>
  </p:clrMapOvr>
  <p:transition spd="slow">
    <p:push/>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ual Column with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0544" y="195486"/>
            <a:ext cx="7748291"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419622"/>
            <a:ext cx="4055740" cy="3723878"/>
          </a:xfrm>
          <a:prstGeom prst="rect">
            <a:avLst/>
          </a:prstGeom>
        </p:spPr>
        <p:txBody>
          <a:bodyPr lIns="0" tIns="0" rIns="0" bIns="0"/>
          <a:lstStyle>
            <a:lvl1pPr marL="2667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4" name="Text Placeholder 3"/>
          <p:cNvSpPr>
            <a:spLocks noGrp="1"/>
          </p:cNvSpPr>
          <p:nvPr>
            <p:ph type="body" sz="quarter" idx="13" hasCustomPrompt="1"/>
          </p:nvPr>
        </p:nvSpPr>
        <p:spPr>
          <a:xfrm>
            <a:off x="1140544" y="915566"/>
            <a:ext cx="7751937"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Subtitle</a:t>
            </a:r>
            <a:endParaRPr lang="en-US" dirty="0"/>
          </a:p>
        </p:txBody>
      </p:sp>
      <p:sp>
        <p:nvSpPr>
          <p:cNvPr id="5" name="Content Placeholder 7"/>
          <p:cNvSpPr>
            <a:spLocks noGrp="1"/>
          </p:cNvSpPr>
          <p:nvPr>
            <p:ph sz="quarter" idx="14"/>
          </p:nvPr>
        </p:nvSpPr>
        <p:spPr>
          <a:xfrm>
            <a:off x="5014812" y="1419622"/>
            <a:ext cx="3874023" cy="3723878"/>
          </a:xfrm>
          <a:prstGeom prst="rect">
            <a:avLst/>
          </a:prstGeom>
        </p:spPr>
        <p:txBody>
          <a:bodyPr lIns="0" tIns="0" rIns="0" bIns="0"/>
          <a:lstStyle>
            <a:lvl1pPr marL="2667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6"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4396993"/>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26649356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uiExpand="1"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uiExpand="1"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uiExpand="1"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48727058"/>
      </p:ext>
    </p:extLst>
  </p:cSld>
  <p:clrMapOvr>
    <a:masterClrMapping/>
  </p:clrMapOvr>
  <p:transition spd="slow">
    <p:push/>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0" r:id="rId1"/>
    <p:sldLayoutId id="2147483684" r:id="rId2"/>
    <p:sldLayoutId id="2147483672" r:id="rId3"/>
    <p:sldLayoutId id="2147483688" r:id="rId4"/>
    <p:sldLayoutId id="2147483686" r:id="rId5"/>
    <p:sldLayoutId id="2147483685" r:id="rId6"/>
    <p:sldLayoutId id="2147483689" r:id="rId7"/>
    <p:sldLayoutId id="2147483675" r:id="rId8"/>
    <p:sldLayoutId id="2147483678" r:id="rId9"/>
    <p:sldLayoutId id="2147483671" r:id="rId10"/>
    <p:sldLayoutId id="2147483687" r:id="rId11"/>
    <p:sldLayoutId id="2147483674" r:id="rId12"/>
    <p:sldLayoutId id="2147483679" r:id="rId13"/>
    <p:sldLayoutId id="2147483680" r:id="rId14"/>
    <p:sldLayoutId id="2147483681" r:id="rId15"/>
    <p:sldLayoutId id="2147483682" r:id="rId16"/>
  </p:sldLayoutIdLst>
  <p:timing>
    <p:tnLst>
      <p:par>
        <p:cTn id="1" dur="indefinite" restart="never" nodeType="tmRoot"/>
      </p:par>
    </p:tnLst>
  </p:timing>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hyperlink" Target="mailto:rainer@timecockpit.com"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docs.asp.net/en/latest/getting-started/index.html" TargetMode="External"/><Relationship Id="rId2" Type="http://schemas.openxmlformats.org/officeDocument/2006/relationships/hyperlink" Target="https://github.com/aspnet/Home/wiki/Project.json-file"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rstropek/Samples/tree/master/OwinFundamentals" TargetMode="Externa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tjanczuk/iisnode" TargetMode="External"/><Relationship Id="rId2" Type="http://schemas.openxmlformats.org/officeDocument/2006/relationships/hyperlink" Target="https://nodejs.org/" TargetMode="External"/><Relationship Id="rId1" Type="http://schemas.openxmlformats.org/officeDocument/2006/relationships/slideLayout" Target="../slideLayouts/slideLayout13.xml"/><Relationship Id="rId4" Type="http://schemas.openxmlformats.org/officeDocument/2006/relationships/hyperlink" Target="http://www.typescriptlang.org/"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expressjs.com/" TargetMode="External"/><Relationship Id="rId2" Type="http://schemas.openxmlformats.org/officeDocument/2006/relationships/hyperlink" Target="https://nodejs.org/" TargetMode="Externa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hyperlink" Target="http://owin.org/"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hyperlink" Target="http://owin.org/spec/spec/owin-1.0.0.html"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de-AT" dirty="0" smtClean="0"/>
              <a:t>Training</a:t>
            </a:r>
            <a:endParaRPr lang="en-US" dirty="0"/>
          </a:p>
        </p:txBody>
      </p:sp>
      <p:pic>
        <p:nvPicPr>
          <p:cNvPr id="21" name="Content Placeholder 23"/>
          <p:cNvPicPr>
            <a:picLocks noGrp="1" noChangeAspect="1"/>
          </p:cNvPicPr>
          <p:nvPr>
            <p:ph sz="quarter" idx="20"/>
          </p:nvPr>
        </p:nvPicPr>
        <p:blipFill>
          <a:blip r:embed="rId2" cstate="print">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de-AT" dirty="0" smtClean="0"/>
              <a:t>OWIN</a:t>
            </a:r>
            <a:endParaRPr lang="en-US" dirty="0"/>
          </a:p>
        </p:txBody>
      </p:sp>
      <p:sp>
        <p:nvSpPr>
          <p:cNvPr id="14" name="Text Placeholder 13"/>
          <p:cNvSpPr>
            <a:spLocks noGrp="1"/>
          </p:cNvSpPr>
          <p:nvPr>
            <p:ph type="body" sz="quarter" idx="12"/>
          </p:nvPr>
        </p:nvSpPr>
        <p:spPr/>
        <p:txBody>
          <a:bodyPr/>
          <a:lstStyle/>
          <a:p>
            <a:r>
              <a:rPr lang="de-AT" smtClean="0"/>
              <a:t>Rainer Stropek</a:t>
            </a:r>
            <a:endParaRPr lang="en-US" dirty="0"/>
          </a:p>
        </p:txBody>
      </p:sp>
      <p:sp>
        <p:nvSpPr>
          <p:cNvPr id="31" name="Text Placeholder 30"/>
          <p:cNvSpPr>
            <a:spLocks noGrp="1"/>
          </p:cNvSpPr>
          <p:nvPr>
            <p:ph type="body" sz="quarter" idx="13"/>
          </p:nvPr>
        </p:nvSpPr>
        <p:spPr/>
        <p:txBody>
          <a:bodyPr/>
          <a:lstStyle/>
          <a:p>
            <a:r>
              <a:rPr lang="de-AT" dirty="0" err="1" smtClean="0"/>
              <a:t>software</a:t>
            </a:r>
            <a:r>
              <a:rPr lang="de-AT" dirty="0" smtClean="0"/>
              <a:t> </a:t>
            </a:r>
            <a:r>
              <a:rPr lang="de-AT" dirty="0" err="1" smtClean="0"/>
              <a:t>architects</a:t>
            </a:r>
            <a:r>
              <a:rPr lang="de-AT" dirty="0" smtClean="0"/>
              <a:t> </a:t>
            </a:r>
            <a:r>
              <a:rPr lang="de-AT" dirty="0" err="1" smtClean="0"/>
              <a:t>gmbh</a:t>
            </a:r>
            <a:endParaRPr lang="en-US" dirty="0"/>
          </a:p>
        </p:txBody>
      </p:sp>
      <p:sp>
        <p:nvSpPr>
          <p:cNvPr id="16" name="Text Placeholder 15"/>
          <p:cNvSpPr>
            <a:spLocks noGrp="1"/>
          </p:cNvSpPr>
          <p:nvPr>
            <p:ph type="body" sz="quarter" idx="15"/>
          </p:nvPr>
        </p:nvSpPr>
        <p:spPr/>
        <p:txBody>
          <a:bodyPr/>
          <a:lstStyle/>
          <a:p>
            <a:r>
              <a:rPr lang="de-AT" smtClean="0">
                <a:hlinkClick r:id="rId3"/>
              </a:rPr>
              <a:t>http://www.timecockpit.com</a:t>
            </a:r>
            <a:endParaRPr lang="de-AT" smtClean="0"/>
          </a:p>
          <a:p>
            <a:r>
              <a:rPr lang="de-AT" smtClean="0">
                <a:hlinkClick r:id="rId4"/>
              </a:rPr>
              <a:t>rainer@timecockpit.com</a:t>
            </a:r>
            <a:endParaRPr lang="de-AT" smtClean="0"/>
          </a:p>
          <a:p>
            <a:r>
              <a:rPr lang="de-AT" smtClean="0"/>
              <a:t>@rstropek</a:t>
            </a:r>
            <a:endParaRPr lang="en-US" dirty="0"/>
          </a:p>
        </p:txBody>
      </p:sp>
      <p:sp>
        <p:nvSpPr>
          <p:cNvPr id="19" name="Text Placeholder 18"/>
          <p:cNvSpPr>
            <a:spLocks noGrp="1"/>
          </p:cNvSpPr>
          <p:nvPr>
            <p:ph type="body" sz="quarter" idx="25"/>
          </p:nvPr>
        </p:nvSpPr>
        <p:spPr/>
        <p:txBody>
          <a:bodyPr/>
          <a:lstStyle/>
          <a:p>
            <a:r>
              <a:rPr lang="de-AT" dirty="0" err="1" smtClean="0"/>
              <a:t>Fundamentals</a:t>
            </a:r>
            <a:endParaRPr lang="en-US" dirty="0"/>
          </a:p>
        </p:txBody>
      </p:sp>
      <p:sp>
        <p:nvSpPr>
          <p:cNvPr id="20" name="Text Placeholder 19"/>
          <p:cNvSpPr>
            <a:spLocks noGrp="1"/>
          </p:cNvSpPr>
          <p:nvPr>
            <p:ph type="body" sz="quarter" idx="26"/>
          </p:nvPr>
        </p:nvSpPr>
        <p:spPr/>
        <p:txBody>
          <a:bodyPr/>
          <a:lstStyle/>
          <a:p>
            <a:r>
              <a:rPr lang="de-AT" dirty="0" smtClean="0"/>
              <a:t>Web</a:t>
            </a:r>
          </a:p>
          <a:p>
            <a:r>
              <a:rPr lang="de-AT" dirty="0" smtClean="0"/>
              <a:t>Mail</a:t>
            </a:r>
          </a:p>
          <a:p>
            <a:r>
              <a:rPr lang="de-AT" dirty="0" smtClean="0"/>
              <a:t>Twitter</a:t>
            </a:r>
            <a:endParaRPr lang="en-US" dirty="0"/>
          </a:p>
        </p:txBody>
      </p:sp>
    </p:spTree>
    <p:extLst>
      <p:ext uri="{BB962C8B-B14F-4D97-AF65-F5344CB8AC3E}">
        <p14:creationId xmlns:p14="http://schemas.microsoft.com/office/powerpoint/2010/main" val="2543561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el 11"/>
          <p:cNvSpPr>
            <a:spLocks noGrp="1"/>
          </p:cNvSpPr>
          <p:nvPr>
            <p:ph type="title"/>
          </p:nvPr>
        </p:nvSpPr>
        <p:spPr/>
        <p:txBody>
          <a:bodyPr/>
          <a:lstStyle/>
          <a:p>
            <a:r>
              <a:rPr lang="en-US" smtClean="0"/>
              <a:t>OWIN</a:t>
            </a:r>
            <a:endParaRPr lang="en-US" dirty="0"/>
          </a:p>
        </p:txBody>
      </p:sp>
      <p:sp>
        <p:nvSpPr>
          <p:cNvPr id="14" name="Textplatzhalter 13"/>
          <p:cNvSpPr>
            <a:spLocks noGrp="1"/>
          </p:cNvSpPr>
          <p:nvPr>
            <p:ph type="body" sz="quarter" idx="23"/>
          </p:nvPr>
        </p:nvSpPr>
        <p:spPr/>
        <p:txBody>
          <a:bodyPr/>
          <a:lstStyle/>
          <a:p>
            <a:r>
              <a:rPr lang="en-US" dirty="0" smtClean="0"/>
              <a:t>Middleware</a:t>
            </a:r>
            <a:endParaRPr lang="en-US" dirty="0"/>
          </a:p>
        </p:txBody>
      </p:sp>
      <p:sp>
        <p:nvSpPr>
          <p:cNvPr id="15" name="Textplatzhalter 14"/>
          <p:cNvSpPr>
            <a:spLocks noGrp="1"/>
          </p:cNvSpPr>
          <p:nvPr>
            <p:ph type="body" sz="quarter" idx="24"/>
          </p:nvPr>
        </p:nvSpPr>
        <p:spPr/>
        <p:txBody>
          <a:bodyPr/>
          <a:lstStyle/>
          <a:p>
            <a:r>
              <a:rPr lang="en-US" dirty="0" smtClean="0"/>
              <a:t>Conditional middleware execution</a:t>
            </a:r>
          </a:p>
          <a:p>
            <a:pPr lvl="1"/>
            <a:r>
              <a:rPr lang="en-US" i="1" dirty="0" smtClean="0"/>
              <a:t>Map</a:t>
            </a:r>
          </a:p>
          <a:p>
            <a:pPr lvl="1"/>
            <a:r>
              <a:rPr lang="en-US" i="1" dirty="0" err="1" smtClean="0"/>
              <a:t>MapWhen</a:t>
            </a:r>
            <a:endParaRPr lang="en-US" i="1" dirty="0"/>
          </a:p>
        </p:txBody>
      </p:sp>
      <p:sp>
        <p:nvSpPr>
          <p:cNvPr id="16" name="Textplatzhalter 15"/>
          <p:cNvSpPr>
            <a:spLocks noGrp="1"/>
          </p:cNvSpPr>
          <p:nvPr>
            <p:ph type="body" sz="quarter" idx="25"/>
          </p:nvPr>
        </p:nvSpPr>
        <p:spPr/>
        <p:txBody>
          <a:bodyPr/>
          <a:lstStyle/>
          <a:p>
            <a:endParaRPr lang="en-US" dirty="0"/>
          </a:p>
        </p:txBody>
      </p:sp>
      <p:pic>
        <p:nvPicPr>
          <p:cNvPr id="7" name="Inhaltsplatzhalter 6"/>
          <p:cNvPicPr>
            <a:picLocks noGrp="1" noChangeAspect="1"/>
          </p:cNvPicPr>
          <p:nvPr>
            <p:ph sz="quarter" idx="22"/>
          </p:nvPr>
        </p:nvPicPr>
        <p:blipFill>
          <a:blip r:embed="rId2"/>
          <a:stretch>
            <a:fillRect/>
          </a:stretch>
        </p:blipFill>
        <p:spPr>
          <a:xfrm>
            <a:off x="323528" y="1203598"/>
            <a:ext cx="5327650" cy="2551630"/>
          </a:xfrm>
          <a:prstGeom prst="rect">
            <a:avLst/>
          </a:prstGeom>
        </p:spPr>
      </p:pic>
    </p:spTree>
    <p:extLst>
      <p:ext uri="{BB962C8B-B14F-4D97-AF65-F5344CB8AC3E}">
        <p14:creationId xmlns:p14="http://schemas.microsoft.com/office/powerpoint/2010/main" val="857807519"/>
      </p:ext>
    </p:extLst>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Creating Middleware</a:t>
            </a:r>
            <a:endParaRPr lang="en-US" dirty="0"/>
          </a:p>
        </p:txBody>
      </p:sp>
      <p:sp>
        <p:nvSpPr>
          <p:cNvPr id="3" name="Textplatzhalter 2"/>
          <p:cNvSpPr>
            <a:spLocks noGrp="1"/>
          </p:cNvSpPr>
          <p:nvPr>
            <p:ph type="body" sz="quarter" idx="25"/>
          </p:nvPr>
        </p:nvSpPr>
        <p:spPr/>
        <p:txBody>
          <a:bodyPr/>
          <a:lstStyle/>
          <a:p>
            <a:r>
              <a:rPr lang="en-US" dirty="0" smtClean="0"/>
              <a:t>How to create OWIN middleware</a:t>
            </a:r>
            <a:endParaRPr lang="en-US" dirty="0"/>
          </a:p>
        </p:txBody>
      </p:sp>
    </p:spTree>
    <p:extLst>
      <p:ext uri="{BB962C8B-B14F-4D97-AF65-F5344CB8AC3E}">
        <p14:creationId xmlns:p14="http://schemas.microsoft.com/office/powerpoint/2010/main" val="2861335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el 11"/>
          <p:cNvSpPr>
            <a:spLocks noGrp="1"/>
          </p:cNvSpPr>
          <p:nvPr>
            <p:ph type="title"/>
          </p:nvPr>
        </p:nvSpPr>
        <p:spPr/>
        <p:txBody>
          <a:bodyPr/>
          <a:lstStyle/>
          <a:p>
            <a:r>
              <a:rPr lang="en-US" dirty="0" smtClean="0"/>
              <a:t>OWIN</a:t>
            </a:r>
            <a:endParaRPr lang="en-US" dirty="0"/>
          </a:p>
        </p:txBody>
      </p:sp>
      <p:sp>
        <p:nvSpPr>
          <p:cNvPr id="13" name="Inhaltsplatzhalter 12"/>
          <p:cNvSpPr>
            <a:spLocks noGrp="1"/>
          </p:cNvSpPr>
          <p:nvPr>
            <p:ph sz="quarter" idx="22"/>
          </p:nvPr>
        </p:nvSpPr>
        <p:spPr/>
        <p:txBody>
          <a:bodyPr/>
          <a:lstStyle/>
          <a:p>
            <a:r>
              <a:rPr lang="en-US" noProof="1"/>
              <a:t>public void Configuration(IAppBuilder app)</a:t>
            </a:r>
          </a:p>
          <a:p>
            <a:r>
              <a:rPr lang="en-US" noProof="1"/>
              <a:t>{</a:t>
            </a:r>
          </a:p>
          <a:p>
            <a:r>
              <a:rPr lang="en-US" noProof="1"/>
              <a:t>	//</a:t>
            </a:r>
            <a:r>
              <a:rPr lang="en-US" noProof="1">
                <a:solidFill>
                  <a:srgbClr val="00B050"/>
                </a:solidFill>
              </a:rPr>
              <a:t>app.Run</a:t>
            </a:r>
            <a:r>
              <a:rPr lang="en-US" noProof="1"/>
              <a:t>(async context =&gt; </a:t>
            </a:r>
            <a:endParaRPr lang="en-US" noProof="1" smtClean="0"/>
          </a:p>
          <a:p>
            <a:r>
              <a:rPr lang="en-US" noProof="1"/>
              <a:t>	</a:t>
            </a:r>
            <a:r>
              <a:rPr lang="en-US" noProof="1" smtClean="0"/>
              <a:t>	await </a:t>
            </a:r>
            <a:r>
              <a:rPr lang="en-US" noProof="1"/>
              <a:t>context.Response.WriteAsync("Hello!"));</a:t>
            </a:r>
          </a:p>
          <a:p>
            <a:endParaRPr lang="en-US" noProof="1"/>
          </a:p>
          <a:p>
            <a:r>
              <a:rPr lang="en-US" noProof="1"/>
              <a:t>	</a:t>
            </a:r>
            <a:r>
              <a:rPr lang="en-US" noProof="1">
                <a:solidFill>
                  <a:srgbClr val="00B050"/>
                </a:solidFill>
              </a:rPr>
              <a:t>app.Use(async (context, next)</a:t>
            </a:r>
            <a:r>
              <a:rPr lang="en-US" noProof="1"/>
              <a:t> =&gt;</a:t>
            </a:r>
          </a:p>
          <a:p>
            <a:r>
              <a:rPr lang="en-US" noProof="1"/>
              <a:t>	{</a:t>
            </a:r>
          </a:p>
          <a:p>
            <a:r>
              <a:rPr lang="en-US" noProof="1"/>
              <a:t>		await context.Response.WriteAsync("=== BEFORE ===");</a:t>
            </a:r>
          </a:p>
          <a:p>
            <a:r>
              <a:rPr lang="en-US" noProof="1"/>
              <a:t>		await next();</a:t>
            </a:r>
          </a:p>
          <a:p>
            <a:r>
              <a:rPr lang="en-US" noProof="1"/>
              <a:t>		await context.Response.WriteAsync("=== AFTER ===");</a:t>
            </a:r>
          </a:p>
          <a:p>
            <a:r>
              <a:rPr lang="en-US" noProof="1"/>
              <a:t>	});</a:t>
            </a:r>
          </a:p>
          <a:p>
            <a:endParaRPr lang="en-US" noProof="1"/>
          </a:p>
          <a:p>
            <a:r>
              <a:rPr lang="en-US" noProof="1"/>
              <a:t>	app.Map("/owin", owinApp =&gt;</a:t>
            </a:r>
          </a:p>
          <a:p>
            <a:r>
              <a:rPr lang="en-US" noProof="1"/>
              <a:t>	{</a:t>
            </a:r>
          </a:p>
          <a:p>
            <a:r>
              <a:rPr lang="en-US" noProof="1" smtClean="0"/>
              <a:t>		…</a:t>
            </a:r>
          </a:p>
          <a:p>
            <a:r>
              <a:rPr lang="en-US" noProof="1"/>
              <a:t>		owinApp.Use(middleware);</a:t>
            </a:r>
          </a:p>
          <a:p>
            <a:r>
              <a:rPr lang="en-US" noProof="1"/>
              <a:t>	});</a:t>
            </a:r>
          </a:p>
          <a:p>
            <a:r>
              <a:rPr lang="en-US" noProof="1"/>
              <a:t>}</a:t>
            </a:r>
          </a:p>
        </p:txBody>
      </p:sp>
      <p:sp>
        <p:nvSpPr>
          <p:cNvPr id="14" name="Textplatzhalter 13"/>
          <p:cNvSpPr>
            <a:spLocks noGrp="1"/>
          </p:cNvSpPr>
          <p:nvPr>
            <p:ph type="body" sz="quarter" idx="23"/>
          </p:nvPr>
        </p:nvSpPr>
        <p:spPr/>
        <p:txBody>
          <a:bodyPr/>
          <a:lstStyle/>
          <a:p>
            <a:r>
              <a:rPr lang="en-US" dirty="0" smtClean="0"/>
              <a:t>Strong-typed middleware</a:t>
            </a:r>
            <a:endParaRPr lang="en-US" dirty="0"/>
          </a:p>
        </p:txBody>
      </p:sp>
      <p:sp>
        <p:nvSpPr>
          <p:cNvPr id="15" name="Textplatzhalter 14"/>
          <p:cNvSpPr>
            <a:spLocks noGrp="1"/>
          </p:cNvSpPr>
          <p:nvPr>
            <p:ph type="body" sz="quarter" idx="24"/>
          </p:nvPr>
        </p:nvSpPr>
        <p:spPr/>
        <p:txBody>
          <a:bodyPr/>
          <a:lstStyle/>
          <a:p>
            <a:r>
              <a:rPr lang="en-US" dirty="0" smtClean="0"/>
              <a:t>Use </a:t>
            </a:r>
            <a:r>
              <a:rPr lang="en-US" i="1" dirty="0" err="1" smtClean="0"/>
              <a:t>IOwinContext</a:t>
            </a:r>
            <a:endParaRPr lang="en-US" i="1" dirty="0" smtClean="0"/>
          </a:p>
          <a:p>
            <a:r>
              <a:rPr lang="en-US" i="1" dirty="0" smtClean="0"/>
              <a:t>Run </a:t>
            </a:r>
            <a:r>
              <a:rPr lang="en-US" dirty="0" smtClean="0"/>
              <a:t>vs. </a:t>
            </a:r>
            <a:r>
              <a:rPr lang="en-US" i="1" dirty="0" smtClean="0"/>
              <a:t>Use</a:t>
            </a:r>
          </a:p>
          <a:p>
            <a:pPr lvl="1"/>
            <a:r>
              <a:rPr lang="en-US" i="1" dirty="0" smtClean="0"/>
              <a:t>Use</a:t>
            </a:r>
            <a:r>
              <a:rPr lang="en-US" dirty="0"/>
              <a:t> </a:t>
            </a:r>
            <a:r>
              <a:rPr lang="en-US" dirty="0" smtClean="0"/>
              <a:t>if you call downstream middleware</a:t>
            </a:r>
            <a:endParaRPr lang="en-US" i="1" dirty="0" smtClean="0"/>
          </a:p>
          <a:p>
            <a:pPr lvl="1"/>
            <a:r>
              <a:rPr lang="en-US" i="1" dirty="0" smtClean="0"/>
              <a:t>Run </a:t>
            </a:r>
            <a:r>
              <a:rPr lang="en-US" dirty="0" smtClean="0"/>
              <a:t>to “short-circuit” the pipeline</a:t>
            </a:r>
          </a:p>
          <a:p>
            <a:r>
              <a:rPr lang="en-US" dirty="0" smtClean="0"/>
              <a:t>Note that you can add processing </a:t>
            </a:r>
            <a:r>
              <a:rPr lang="en-US" dirty="0" smtClean="0">
                <a:solidFill>
                  <a:srgbClr val="00B050"/>
                </a:solidFill>
              </a:rPr>
              <a:t>before and after </a:t>
            </a:r>
            <a:r>
              <a:rPr lang="en-US" dirty="0" smtClean="0"/>
              <a:t>calling the next pipeline</a:t>
            </a:r>
          </a:p>
          <a:p>
            <a:endParaRPr lang="en-US" dirty="0"/>
          </a:p>
        </p:txBody>
      </p:sp>
      <p:sp>
        <p:nvSpPr>
          <p:cNvPr id="16" name="Textplatzhalter 15"/>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3999046366"/>
      </p:ext>
    </p:extLst>
  </p:cSld>
  <p:clrMapOvr>
    <a:masterClrMapping/>
  </p:clrMapOvr>
  <p:transition spd="slow">
    <p:pu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el 11"/>
          <p:cNvSpPr>
            <a:spLocks noGrp="1"/>
          </p:cNvSpPr>
          <p:nvPr>
            <p:ph type="title"/>
          </p:nvPr>
        </p:nvSpPr>
        <p:spPr/>
        <p:txBody>
          <a:bodyPr/>
          <a:lstStyle/>
          <a:p>
            <a:r>
              <a:rPr lang="en-US" dirty="0" smtClean="0"/>
              <a:t>OWIN</a:t>
            </a:r>
            <a:endParaRPr lang="en-US" dirty="0"/>
          </a:p>
        </p:txBody>
      </p:sp>
      <p:sp>
        <p:nvSpPr>
          <p:cNvPr id="13" name="Inhaltsplatzhalter 12"/>
          <p:cNvSpPr>
            <a:spLocks noGrp="1"/>
          </p:cNvSpPr>
          <p:nvPr>
            <p:ph sz="quarter" idx="22"/>
          </p:nvPr>
        </p:nvSpPr>
        <p:spPr/>
        <p:txBody>
          <a:bodyPr/>
          <a:lstStyle/>
          <a:p>
            <a:r>
              <a:rPr lang="en-US" noProof="1"/>
              <a:t>public class </a:t>
            </a:r>
            <a:r>
              <a:rPr lang="en-US" noProof="1">
                <a:solidFill>
                  <a:srgbClr val="00B050"/>
                </a:solidFill>
              </a:rPr>
              <a:t>HelloWorldMiddleware</a:t>
            </a:r>
          </a:p>
          <a:p>
            <a:r>
              <a:rPr lang="en-US" noProof="1"/>
              <a:t>{</a:t>
            </a:r>
          </a:p>
          <a:p>
            <a:r>
              <a:rPr lang="en-US" noProof="1"/>
              <a:t>	private readonly AppFunc next;</a:t>
            </a:r>
          </a:p>
          <a:p>
            <a:endParaRPr lang="en-US" noProof="1"/>
          </a:p>
          <a:p>
            <a:r>
              <a:rPr lang="en-US" noProof="1"/>
              <a:t>	private readonly HelloWorldOptions options;</a:t>
            </a:r>
          </a:p>
          <a:p>
            <a:endParaRPr lang="en-US" noProof="1"/>
          </a:p>
          <a:p>
            <a:r>
              <a:rPr lang="en-US" noProof="1"/>
              <a:t>	</a:t>
            </a:r>
            <a:r>
              <a:rPr lang="en-US" noProof="1">
                <a:solidFill>
                  <a:srgbClr val="00B050"/>
                </a:solidFill>
              </a:rPr>
              <a:t>public HelloWorldMiddleware(AppFunc next, </a:t>
            </a:r>
            <a:endParaRPr lang="en-US" noProof="1" smtClean="0">
              <a:solidFill>
                <a:srgbClr val="00B050"/>
              </a:solidFill>
            </a:endParaRPr>
          </a:p>
          <a:p>
            <a:r>
              <a:rPr lang="en-US" noProof="1">
                <a:solidFill>
                  <a:srgbClr val="00B050"/>
                </a:solidFill>
              </a:rPr>
              <a:t>	</a:t>
            </a:r>
            <a:r>
              <a:rPr lang="en-US" noProof="1" smtClean="0">
                <a:solidFill>
                  <a:srgbClr val="00B050"/>
                </a:solidFill>
              </a:rPr>
              <a:t>	HelloWorldOptions </a:t>
            </a:r>
            <a:r>
              <a:rPr lang="en-US" noProof="1">
                <a:solidFill>
                  <a:srgbClr val="00B050"/>
                </a:solidFill>
              </a:rPr>
              <a:t>options)</a:t>
            </a:r>
          </a:p>
          <a:p>
            <a:r>
              <a:rPr lang="en-US" noProof="1"/>
              <a:t>	{</a:t>
            </a:r>
          </a:p>
          <a:p>
            <a:r>
              <a:rPr lang="en-US" noProof="1"/>
              <a:t>		this.next = next;</a:t>
            </a:r>
          </a:p>
          <a:p>
            <a:r>
              <a:rPr lang="en-US" noProof="1"/>
              <a:t>		this.options = options;</a:t>
            </a:r>
          </a:p>
          <a:p>
            <a:r>
              <a:rPr lang="en-US" noProof="1"/>
              <a:t>	}</a:t>
            </a:r>
          </a:p>
          <a:p>
            <a:endParaRPr lang="en-US" noProof="1"/>
          </a:p>
          <a:p>
            <a:r>
              <a:rPr lang="en-US" noProof="1"/>
              <a:t>	</a:t>
            </a:r>
            <a:r>
              <a:rPr lang="en-US" noProof="1">
                <a:solidFill>
                  <a:srgbClr val="00B050"/>
                </a:solidFill>
              </a:rPr>
              <a:t>public async Task Invoke(IDictionary&lt;string, object&gt; env)</a:t>
            </a:r>
          </a:p>
          <a:p>
            <a:r>
              <a:rPr lang="en-US" noProof="1"/>
              <a:t>	{</a:t>
            </a:r>
          </a:p>
          <a:p>
            <a:r>
              <a:rPr lang="en-US" noProof="1"/>
              <a:t>		var context = </a:t>
            </a:r>
            <a:r>
              <a:rPr lang="en-US" noProof="1">
                <a:solidFill>
                  <a:srgbClr val="00B050"/>
                </a:solidFill>
              </a:rPr>
              <a:t>new OwinContext(env)</a:t>
            </a:r>
            <a:r>
              <a:rPr lang="en-US" noProof="1"/>
              <a:t>;</a:t>
            </a:r>
          </a:p>
          <a:p>
            <a:r>
              <a:rPr lang="en-US" noProof="1"/>
              <a:t>		context.Response.ContentType = "text/html";</a:t>
            </a:r>
          </a:p>
          <a:p>
            <a:r>
              <a:rPr lang="en-US" noProof="1"/>
              <a:t>		await context.Response.WriteAsync(this.options.Greeting);</a:t>
            </a:r>
          </a:p>
          <a:p>
            <a:r>
              <a:rPr lang="en-US" noProof="1"/>
              <a:t>		await </a:t>
            </a:r>
            <a:r>
              <a:rPr lang="en-US" noProof="1">
                <a:solidFill>
                  <a:srgbClr val="00B050"/>
                </a:solidFill>
              </a:rPr>
              <a:t>this.next(env)</a:t>
            </a:r>
            <a:r>
              <a:rPr lang="en-US" noProof="1"/>
              <a:t>;</a:t>
            </a:r>
          </a:p>
          <a:p>
            <a:r>
              <a:rPr lang="en-US" noProof="1"/>
              <a:t>	}</a:t>
            </a:r>
          </a:p>
          <a:p>
            <a:r>
              <a:rPr lang="en-US" noProof="1"/>
              <a:t>}</a:t>
            </a:r>
          </a:p>
        </p:txBody>
      </p:sp>
      <p:sp>
        <p:nvSpPr>
          <p:cNvPr id="14" name="Textplatzhalter 13"/>
          <p:cNvSpPr>
            <a:spLocks noGrp="1"/>
          </p:cNvSpPr>
          <p:nvPr>
            <p:ph type="body" sz="quarter" idx="23"/>
          </p:nvPr>
        </p:nvSpPr>
        <p:spPr/>
        <p:txBody>
          <a:bodyPr/>
          <a:lstStyle/>
          <a:p>
            <a:r>
              <a:rPr lang="en-US" dirty="0" smtClean="0"/>
              <a:t>Middleware in separate class</a:t>
            </a:r>
            <a:endParaRPr lang="en-US" dirty="0"/>
          </a:p>
        </p:txBody>
      </p:sp>
      <p:sp>
        <p:nvSpPr>
          <p:cNvPr id="15" name="Textplatzhalter 14"/>
          <p:cNvSpPr>
            <a:spLocks noGrp="1"/>
          </p:cNvSpPr>
          <p:nvPr>
            <p:ph type="body" sz="quarter" idx="24"/>
          </p:nvPr>
        </p:nvSpPr>
        <p:spPr/>
        <p:txBody>
          <a:bodyPr/>
          <a:lstStyle/>
          <a:p>
            <a:endParaRPr lang="en-US" dirty="0"/>
          </a:p>
        </p:txBody>
      </p:sp>
      <p:sp>
        <p:nvSpPr>
          <p:cNvPr id="16" name="Textplatzhalter 15"/>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2450942466"/>
      </p:ext>
    </p:extLst>
  </p:cSld>
  <p:clrMapOvr>
    <a:masterClrMapping/>
  </p:clrMapOvr>
  <p:transition spd="slow">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el 11"/>
          <p:cNvSpPr>
            <a:spLocks noGrp="1"/>
          </p:cNvSpPr>
          <p:nvPr>
            <p:ph type="title"/>
          </p:nvPr>
        </p:nvSpPr>
        <p:spPr/>
        <p:txBody>
          <a:bodyPr/>
          <a:lstStyle/>
          <a:p>
            <a:r>
              <a:rPr lang="en-US" dirty="0" smtClean="0"/>
              <a:t>OWIN</a:t>
            </a:r>
            <a:endParaRPr lang="en-US" dirty="0"/>
          </a:p>
        </p:txBody>
      </p:sp>
      <p:sp>
        <p:nvSpPr>
          <p:cNvPr id="13" name="Inhaltsplatzhalter 12"/>
          <p:cNvSpPr>
            <a:spLocks noGrp="1"/>
          </p:cNvSpPr>
          <p:nvPr>
            <p:ph sz="quarter" idx="22"/>
          </p:nvPr>
        </p:nvSpPr>
        <p:spPr/>
        <p:txBody>
          <a:bodyPr/>
          <a:lstStyle/>
          <a:p>
            <a:r>
              <a:rPr lang="en-US" noProof="1"/>
              <a:t>public class </a:t>
            </a:r>
            <a:r>
              <a:rPr lang="en-US" noProof="1">
                <a:solidFill>
                  <a:srgbClr val="00B050"/>
                </a:solidFill>
              </a:rPr>
              <a:t>HelloWorldOptions</a:t>
            </a:r>
          </a:p>
          <a:p>
            <a:r>
              <a:rPr lang="en-US" noProof="1"/>
              <a:t>{</a:t>
            </a:r>
          </a:p>
          <a:p>
            <a:r>
              <a:rPr lang="en-US" noProof="1"/>
              <a:t>	public string Greeting { get; set; }</a:t>
            </a:r>
          </a:p>
          <a:p>
            <a:r>
              <a:rPr lang="en-US" noProof="1"/>
              <a:t>}</a:t>
            </a:r>
          </a:p>
          <a:p>
            <a:endParaRPr lang="en-US" noProof="1"/>
          </a:p>
          <a:p>
            <a:r>
              <a:rPr lang="en-US" noProof="1"/>
              <a:t>public static class HelloWorldMiddlewareExtension</a:t>
            </a:r>
          </a:p>
          <a:p>
            <a:r>
              <a:rPr lang="en-US" noProof="1"/>
              <a:t>{</a:t>
            </a:r>
          </a:p>
          <a:p>
            <a:r>
              <a:rPr lang="en-US" noProof="1"/>
              <a:t>	public static void UseHelloWorld</a:t>
            </a:r>
            <a:r>
              <a:rPr lang="en-US" noProof="1" smtClean="0"/>
              <a:t>(</a:t>
            </a:r>
          </a:p>
          <a:p>
            <a:r>
              <a:rPr lang="en-US" noProof="1"/>
              <a:t>	</a:t>
            </a:r>
            <a:r>
              <a:rPr lang="en-US" noProof="1" smtClean="0"/>
              <a:t>	</a:t>
            </a:r>
            <a:r>
              <a:rPr lang="en-US" noProof="1" smtClean="0">
                <a:solidFill>
                  <a:srgbClr val="00B050"/>
                </a:solidFill>
              </a:rPr>
              <a:t>this </a:t>
            </a:r>
            <a:r>
              <a:rPr lang="en-US" noProof="1">
                <a:solidFill>
                  <a:srgbClr val="00B050"/>
                </a:solidFill>
              </a:rPr>
              <a:t>IAppBuilder app</a:t>
            </a:r>
            <a:r>
              <a:rPr lang="en-US" noProof="1"/>
              <a:t>, HelloWorldOptions options)</a:t>
            </a:r>
          </a:p>
          <a:p>
            <a:r>
              <a:rPr lang="en-US" noProof="1"/>
              <a:t>	{</a:t>
            </a:r>
          </a:p>
          <a:p>
            <a:r>
              <a:rPr lang="en-US" noProof="1"/>
              <a:t>		app.Use&lt;HelloWorldMiddleware&gt;(options);</a:t>
            </a:r>
          </a:p>
          <a:p>
            <a:r>
              <a:rPr lang="en-US" noProof="1"/>
              <a:t>	}</a:t>
            </a:r>
          </a:p>
          <a:p>
            <a:r>
              <a:rPr lang="en-US" noProof="1" smtClean="0"/>
              <a:t>}</a:t>
            </a:r>
          </a:p>
          <a:p>
            <a:r>
              <a:rPr lang="en-US" noProof="1" smtClean="0"/>
              <a:t>---------------------------------------------------------------</a:t>
            </a:r>
            <a:endParaRPr lang="en-US" noProof="1"/>
          </a:p>
          <a:p>
            <a:r>
              <a:rPr lang="en-US" noProof="1"/>
              <a:t>public class Startup</a:t>
            </a:r>
          </a:p>
          <a:p>
            <a:r>
              <a:rPr lang="en-US" noProof="1"/>
              <a:t>{ </a:t>
            </a:r>
          </a:p>
          <a:p>
            <a:r>
              <a:rPr lang="en-US" noProof="1"/>
              <a:t>	public void Configuration(IAppBuilder app)</a:t>
            </a:r>
          </a:p>
          <a:p>
            <a:r>
              <a:rPr lang="en-US" noProof="1"/>
              <a:t>	{</a:t>
            </a:r>
          </a:p>
          <a:p>
            <a:r>
              <a:rPr lang="en-US" noProof="1" smtClean="0"/>
              <a:t>		…</a:t>
            </a:r>
            <a:endParaRPr lang="en-US" noProof="1"/>
          </a:p>
          <a:p>
            <a:r>
              <a:rPr lang="en-US" noProof="1"/>
              <a:t>		</a:t>
            </a:r>
            <a:r>
              <a:rPr lang="en-US" noProof="1" smtClean="0"/>
              <a:t>app.</a:t>
            </a:r>
            <a:r>
              <a:rPr lang="en-US" noProof="1" smtClean="0">
                <a:solidFill>
                  <a:srgbClr val="00B050"/>
                </a:solidFill>
              </a:rPr>
              <a:t>UseHelloWorld</a:t>
            </a:r>
            <a:r>
              <a:rPr lang="en-US" noProof="1"/>
              <a:t>(</a:t>
            </a:r>
          </a:p>
          <a:p>
            <a:r>
              <a:rPr lang="en-US" noProof="1"/>
              <a:t>			new HelloWorldOptions() { </a:t>
            </a:r>
            <a:endParaRPr lang="en-US" noProof="1" smtClean="0"/>
          </a:p>
          <a:p>
            <a:r>
              <a:rPr lang="en-US" noProof="1"/>
              <a:t>	</a:t>
            </a:r>
            <a:r>
              <a:rPr lang="en-US" noProof="1" smtClean="0"/>
              <a:t>			Greeting </a:t>
            </a:r>
            <a:r>
              <a:rPr lang="en-US" noProof="1"/>
              <a:t>= "Hello from Middleware Class" </a:t>
            </a:r>
            <a:endParaRPr lang="en-US" noProof="1" smtClean="0"/>
          </a:p>
          <a:p>
            <a:r>
              <a:rPr lang="en-US" noProof="1"/>
              <a:t>	</a:t>
            </a:r>
            <a:r>
              <a:rPr lang="en-US" noProof="1" smtClean="0"/>
              <a:t>		}));</a:t>
            </a:r>
            <a:endParaRPr lang="en-US" noProof="1"/>
          </a:p>
          <a:p>
            <a:r>
              <a:rPr lang="en-US" noProof="1" smtClean="0"/>
              <a:t>		…</a:t>
            </a:r>
          </a:p>
          <a:p>
            <a:r>
              <a:rPr lang="en-US" noProof="1"/>
              <a:t>	</a:t>
            </a:r>
            <a:r>
              <a:rPr lang="en-US" noProof="1" smtClean="0"/>
              <a:t>}</a:t>
            </a:r>
          </a:p>
          <a:p>
            <a:r>
              <a:rPr lang="en-US" noProof="1"/>
              <a:t>}</a:t>
            </a:r>
          </a:p>
          <a:p>
            <a:endParaRPr lang="en-US" noProof="1"/>
          </a:p>
        </p:txBody>
      </p:sp>
      <p:sp>
        <p:nvSpPr>
          <p:cNvPr id="14" name="Textplatzhalter 13"/>
          <p:cNvSpPr>
            <a:spLocks noGrp="1"/>
          </p:cNvSpPr>
          <p:nvPr>
            <p:ph type="body" sz="quarter" idx="23"/>
          </p:nvPr>
        </p:nvSpPr>
        <p:spPr/>
        <p:txBody>
          <a:bodyPr/>
          <a:lstStyle/>
          <a:p>
            <a:r>
              <a:rPr lang="en-US" dirty="0" smtClean="0"/>
              <a:t>Middleware in separate class</a:t>
            </a:r>
            <a:endParaRPr lang="en-US" dirty="0"/>
          </a:p>
        </p:txBody>
      </p:sp>
      <p:sp>
        <p:nvSpPr>
          <p:cNvPr id="15" name="Textplatzhalter 14"/>
          <p:cNvSpPr>
            <a:spLocks noGrp="1"/>
          </p:cNvSpPr>
          <p:nvPr>
            <p:ph type="body" sz="quarter" idx="24"/>
          </p:nvPr>
        </p:nvSpPr>
        <p:spPr/>
        <p:txBody>
          <a:bodyPr/>
          <a:lstStyle/>
          <a:p>
            <a:endParaRPr lang="en-US" dirty="0"/>
          </a:p>
        </p:txBody>
      </p:sp>
      <p:sp>
        <p:nvSpPr>
          <p:cNvPr id="16" name="Textplatzhalter 15"/>
          <p:cNvSpPr>
            <a:spLocks noGrp="1"/>
          </p:cNvSpPr>
          <p:nvPr>
            <p:ph type="body" sz="quarter" idx="25"/>
          </p:nvPr>
        </p:nvSpPr>
        <p:spPr/>
        <p:txBody>
          <a:bodyPr/>
          <a:lstStyle/>
          <a:p>
            <a:endParaRPr lang="en-US" dirty="0"/>
          </a:p>
        </p:txBody>
      </p:sp>
      <p:cxnSp>
        <p:nvCxnSpPr>
          <p:cNvPr id="3" name="Gerade Verbindung mit Pfeil 2"/>
          <p:cNvCxnSpPr/>
          <p:nvPr/>
        </p:nvCxnSpPr>
        <p:spPr>
          <a:xfrm flipV="1">
            <a:off x="1763688" y="1635646"/>
            <a:ext cx="504056" cy="201622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09899368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Advanced Topics</a:t>
            </a:r>
            <a:endParaRPr lang="en-US" dirty="0"/>
          </a:p>
        </p:txBody>
      </p:sp>
      <p:sp>
        <p:nvSpPr>
          <p:cNvPr id="8" name="Inhaltsplatzhalter 7"/>
          <p:cNvSpPr>
            <a:spLocks noGrp="1"/>
          </p:cNvSpPr>
          <p:nvPr>
            <p:ph sz="quarter" idx="12"/>
          </p:nvPr>
        </p:nvSpPr>
        <p:spPr/>
        <p:txBody>
          <a:bodyPr/>
          <a:lstStyle/>
          <a:p>
            <a:r>
              <a:rPr lang="en-US" dirty="0" smtClean="0"/>
              <a:t>Adding response headers in middleware</a:t>
            </a:r>
          </a:p>
          <a:p>
            <a:pPr lvl="1"/>
            <a:r>
              <a:rPr lang="en-US" dirty="0" smtClean="0"/>
              <a:t>Problem: Response headers are sent with the first write to response body stream</a:t>
            </a:r>
          </a:p>
          <a:p>
            <a:pPr lvl="1"/>
            <a:r>
              <a:rPr lang="en-US" dirty="0"/>
              <a:t>Solution: </a:t>
            </a:r>
            <a:r>
              <a:rPr lang="en-US" i="1" dirty="0" err="1" smtClean="0"/>
              <a:t>context.Response.OnSendingHeaders</a:t>
            </a:r>
            <a:r>
              <a:rPr lang="en-US" dirty="0" smtClean="0"/>
              <a:t> callback</a:t>
            </a:r>
          </a:p>
          <a:p>
            <a:r>
              <a:rPr lang="en-US" dirty="0" smtClean="0"/>
              <a:t>Reading request or response body</a:t>
            </a:r>
          </a:p>
          <a:p>
            <a:pPr lvl="1"/>
            <a:r>
              <a:rPr lang="en-US" dirty="0" smtClean="0"/>
              <a:t>Influences downstream middleware</a:t>
            </a:r>
          </a:p>
          <a:p>
            <a:pPr lvl="1"/>
            <a:r>
              <a:rPr lang="en-US" dirty="0" smtClean="0"/>
              <a:t>Solution: Buffer body stream in </a:t>
            </a:r>
            <a:r>
              <a:rPr lang="en-US" dirty="0" err="1" smtClean="0"/>
              <a:t>MemoryStream</a:t>
            </a:r>
            <a:endParaRPr lang="en-US" dirty="0" smtClean="0"/>
          </a:p>
          <a:p>
            <a:endParaRPr lang="en-US" dirty="0"/>
          </a:p>
        </p:txBody>
      </p:sp>
      <p:sp>
        <p:nvSpPr>
          <p:cNvPr id="9" name="Textplatzhalter 8"/>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402861566"/>
      </p:ext>
    </p:extLst>
  </p:cSld>
  <p:clrMapOvr>
    <a:masterClrMapping/>
  </p:clrMapOvr>
  <p:transition spd="slow">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Using Middleware</a:t>
            </a:r>
            <a:endParaRPr lang="en-US" dirty="0"/>
          </a:p>
        </p:txBody>
      </p:sp>
      <p:sp>
        <p:nvSpPr>
          <p:cNvPr id="3" name="Textplatzhalter 2"/>
          <p:cNvSpPr>
            <a:spLocks noGrp="1"/>
          </p:cNvSpPr>
          <p:nvPr>
            <p:ph type="body" sz="quarter" idx="25"/>
          </p:nvPr>
        </p:nvSpPr>
        <p:spPr/>
        <p:txBody>
          <a:bodyPr/>
          <a:lstStyle/>
          <a:p>
            <a:r>
              <a:rPr lang="en-US" dirty="0" smtClean="0"/>
              <a:t>How to use existing middleware</a:t>
            </a:r>
            <a:endParaRPr lang="en-US" dirty="0"/>
          </a:p>
        </p:txBody>
      </p:sp>
    </p:spTree>
    <p:extLst>
      <p:ext uri="{BB962C8B-B14F-4D97-AF65-F5344CB8AC3E}">
        <p14:creationId xmlns:p14="http://schemas.microsoft.com/office/powerpoint/2010/main" val="2275230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el 11"/>
          <p:cNvSpPr>
            <a:spLocks noGrp="1"/>
          </p:cNvSpPr>
          <p:nvPr>
            <p:ph type="title"/>
          </p:nvPr>
        </p:nvSpPr>
        <p:spPr/>
        <p:txBody>
          <a:bodyPr/>
          <a:lstStyle/>
          <a:p>
            <a:r>
              <a:rPr lang="en-US" dirty="0" smtClean="0"/>
              <a:t>OWIN</a:t>
            </a:r>
            <a:endParaRPr lang="en-US" dirty="0"/>
          </a:p>
        </p:txBody>
      </p:sp>
      <p:sp>
        <p:nvSpPr>
          <p:cNvPr id="13" name="Inhaltsplatzhalter 12"/>
          <p:cNvSpPr>
            <a:spLocks noGrp="1"/>
          </p:cNvSpPr>
          <p:nvPr>
            <p:ph sz="quarter" idx="22"/>
          </p:nvPr>
        </p:nvSpPr>
        <p:spPr/>
        <p:txBody>
          <a:bodyPr/>
          <a:lstStyle/>
          <a:p>
            <a:r>
              <a:rPr lang="en-US" noProof="1"/>
              <a:t>public void Configuration(IAppBuilder app)</a:t>
            </a:r>
          </a:p>
          <a:p>
            <a:r>
              <a:rPr lang="en-US" noProof="1"/>
              <a:t>{</a:t>
            </a:r>
          </a:p>
          <a:p>
            <a:r>
              <a:rPr lang="en-US" noProof="1"/>
              <a:t>	var config = new HttpConfiguration();</a:t>
            </a:r>
          </a:p>
          <a:p>
            <a:r>
              <a:rPr lang="en-US" noProof="1"/>
              <a:t>	config.</a:t>
            </a:r>
            <a:r>
              <a:rPr lang="en-US" noProof="1">
                <a:solidFill>
                  <a:srgbClr val="00B050"/>
                </a:solidFill>
              </a:rPr>
              <a:t>MapHttpAttributeRoutes</a:t>
            </a:r>
            <a:r>
              <a:rPr lang="en-US" noProof="1"/>
              <a:t>();</a:t>
            </a:r>
          </a:p>
          <a:p>
            <a:r>
              <a:rPr lang="en-US" noProof="1"/>
              <a:t>	app.</a:t>
            </a:r>
            <a:r>
              <a:rPr lang="en-US" noProof="1">
                <a:solidFill>
                  <a:srgbClr val="00B050"/>
                </a:solidFill>
              </a:rPr>
              <a:t>UseWebApi</a:t>
            </a:r>
            <a:r>
              <a:rPr lang="en-US" noProof="1"/>
              <a:t>(config);</a:t>
            </a:r>
          </a:p>
          <a:p>
            <a:endParaRPr lang="en-US" noProof="1"/>
          </a:p>
          <a:p>
            <a:r>
              <a:rPr lang="en-US" noProof="1"/>
              <a:t>	app.Run(async context =&gt;</a:t>
            </a:r>
          </a:p>
          <a:p>
            <a:r>
              <a:rPr lang="en-US" noProof="1"/>
              <a:t>	{</a:t>
            </a:r>
          </a:p>
          <a:p>
            <a:r>
              <a:rPr lang="en-US" noProof="1"/>
              <a:t>		</a:t>
            </a:r>
            <a:r>
              <a:rPr lang="en-US" noProof="1" smtClean="0"/>
              <a:t>…</a:t>
            </a:r>
            <a:endParaRPr lang="en-US" noProof="1"/>
          </a:p>
          <a:p>
            <a:r>
              <a:rPr lang="en-US" noProof="1"/>
              <a:t>	});</a:t>
            </a:r>
          </a:p>
          <a:p>
            <a:r>
              <a:rPr lang="en-US" noProof="1" smtClean="0"/>
              <a:t>}</a:t>
            </a:r>
          </a:p>
          <a:p>
            <a:endParaRPr lang="en-US" noProof="1"/>
          </a:p>
          <a:p>
            <a:r>
              <a:rPr lang="en-US" noProof="1" smtClean="0"/>
              <a:t>--------------------------------------------------------------</a:t>
            </a:r>
          </a:p>
          <a:p>
            <a:endParaRPr lang="en-US" noProof="1"/>
          </a:p>
          <a:p>
            <a:r>
              <a:rPr lang="en-US" noProof="1"/>
              <a:t>public class CustomerController : </a:t>
            </a:r>
            <a:r>
              <a:rPr lang="en-US" noProof="1">
                <a:solidFill>
                  <a:srgbClr val="00B050"/>
                </a:solidFill>
              </a:rPr>
              <a:t>ApiController</a:t>
            </a:r>
          </a:p>
          <a:p>
            <a:r>
              <a:rPr lang="en-US" noProof="1"/>
              <a:t>{</a:t>
            </a:r>
          </a:p>
          <a:p>
            <a:r>
              <a:rPr lang="en-US" noProof="1"/>
              <a:t>	[</a:t>
            </a:r>
            <a:r>
              <a:rPr lang="en-US" noProof="1">
                <a:solidFill>
                  <a:srgbClr val="00B050"/>
                </a:solidFill>
              </a:rPr>
              <a:t>Route</a:t>
            </a:r>
            <a:r>
              <a:rPr lang="en-US" noProof="1"/>
              <a:t>("customer/{id}")]</a:t>
            </a:r>
          </a:p>
          <a:p>
            <a:r>
              <a:rPr lang="en-US" noProof="1"/>
              <a:t>	public IHttpActionResult GetCustomer(string id)</a:t>
            </a:r>
          </a:p>
          <a:p>
            <a:r>
              <a:rPr lang="en-US" noProof="1"/>
              <a:t>	{</a:t>
            </a:r>
          </a:p>
          <a:p>
            <a:r>
              <a:rPr lang="en-US" noProof="1"/>
              <a:t>		return this.Ok</a:t>
            </a:r>
            <a:r>
              <a:rPr lang="en-US" noProof="1" smtClean="0"/>
              <a:t>(</a:t>
            </a:r>
          </a:p>
          <a:p>
            <a:r>
              <a:rPr lang="en-US" noProof="1"/>
              <a:t>	</a:t>
            </a:r>
            <a:r>
              <a:rPr lang="en-US" noProof="1" smtClean="0"/>
              <a:t>		new </a:t>
            </a:r>
            <a:r>
              <a:rPr lang="en-US" noProof="1"/>
              <a:t>{ customerId </a:t>
            </a:r>
            <a:r>
              <a:rPr lang="en-US" noProof="1" smtClean="0"/>
              <a:t>=id</a:t>
            </a:r>
            <a:r>
              <a:rPr lang="en-US" noProof="1"/>
              <a:t>, customerName </a:t>
            </a:r>
            <a:r>
              <a:rPr lang="en-US" noProof="1" smtClean="0"/>
              <a:t>=$"</a:t>
            </a:r>
            <a:r>
              <a:rPr lang="en-US" noProof="1"/>
              <a:t>Customer {id}" });</a:t>
            </a:r>
          </a:p>
          <a:p>
            <a:r>
              <a:rPr lang="en-US" noProof="1"/>
              <a:t>	}</a:t>
            </a:r>
          </a:p>
          <a:p>
            <a:r>
              <a:rPr lang="en-US" noProof="1"/>
              <a:t>}</a:t>
            </a:r>
          </a:p>
        </p:txBody>
      </p:sp>
      <p:sp>
        <p:nvSpPr>
          <p:cNvPr id="14" name="Textplatzhalter 13"/>
          <p:cNvSpPr>
            <a:spLocks noGrp="1"/>
          </p:cNvSpPr>
          <p:nvPr>
            <p:ph type="body" sz="quarter" idx="23"/>
          </p:nvPr>
        </p:nvSpPr>
        <p:spPr/>
        <p:txBody>
          <a:bodyPr/>
          <a:lstStyle/>
          <a:p>
            <a:r>
              <a:rPr lang="en-US" dirty="0" smtClean="0"/>
              <a:t>Compose existing middleware</a:t>
            </a:r>
            <a:endParaRPr lang="en-US" dirty="0"/>
          </a:p>
        </p:txBody>
      </p:sp>
      <p:sp>
        <p:nvSpPr>
          <p:cNvPr id="15" name="Textplatzhalter 14"/>
          <p:cNvSpPr>
            <a:spLocks noGrp="1"/>
          </p:cNvSpPr>
          <p:nvPr>
            <p:ph type="body" sz="quarter" idx="24"/>
          </p:nvPr>
        </p:nvSpPr>
        <p:spPr/>
        <p:txBody>
          <a:bodyPr/>
          <a:lstStyle/>
          <a:p>
            <a:r>
              <a:rPr lang="en-US" i="1" dirty="0" err="1" smtClean="0"/>
              <a:t>Microsoft.AspNet.WebApi.OwinSelfHost</a:t>
            </a:r>
            <a:endParaRPr lang="en-US" i="1" dirty="0" smtClean="0"/>
          </a:p>
          <a:p>
            <a:r>
              <a:rPr lang="en-US" dirty="0" smtClean="0"/>
              <a:t>Other interesting OWIN middleware</a:t>
            </a:r>
          </a:p>
          <a:p>
            <a:pPr lvl="1"/>
            <a:r>
              <a:rPr lang="en-US" i="1" dirty="0" err="1" smtClean="0"/>
              <a:t>Microsoft.Owin.Cors</a:t>
            </a:r>
            <a:endParaRPr lang="en-US" i="1" dirty="0" smtClean="0"/>
          </a:p>
          <a:p>
            <a:pPr lvl="1"/>
            <a:r>
              <a:rPr lang="en-US" i="1" dirty="0" smtClean="0"/>
              <a:t>Microsoft.Owin.Security.*</a:t>
            </a:r>
          </a:p>
          <a:p>
            <a:pPr lvl="1"/>
            <a:r>
              <a:rPr lang="en-US" i="1" dirty="0"/>
              <a:t>Microsoft ASP.NET </a:t>
            </a:r>
            <a:r>
              <a:rPr lang="en-US" i="1" dirty="0" err="1"/>
              <a:t>SignalR</a:t>
            </a:r>
            <a:r>
              <a:rPr lang="en-US" i="1" dirty="0"/>
              <a:t> </a:t>
            </a:r>
            <a:r>
              <a:rPr lang="en-US" i="1" dirty="0" smtClean="0"/>
              <a:t>OWIN</a:t>
            </a:r>
          </a:p>
          <a:p>
            <a:pPr lvl="1"/>
            <a:r>
              <a:rPr lang="en-US" i="1" dirty="0" err="1" smtClean="0"/>
              <a:t>Microsoft.Owin.Diagnostics</a:t>
            </a:r>
            <a:endParaRPr lang="en-US" i="1" dirty="0" smtClean="0"/>
          </a:p>
          <a:p>
            <a:pPr lvl="1"/>
            <a:r>
              <a:rPr lang="en-US" i="1" dirty="0" err="1" smtClean="0"/>
              <a:t>Microsoft.Owin.FileSystems</a:t>
            </a:r>
            <a:endParaRPr lang="en-US" i="1" dirty="0" smtClean="0"/>
          </a:p>
          <a:p>
            <a:pPr lvl="1"/>
            <a:r>
              <a:rPr lang="en-US" i="1" dirty="0" err="1" smtClean="0"/>
              <a:t>Microsoft.Owin.StaticFiles</a:t>
            </a:r>
            <a:endParaRPr lang="en-US" i="1" dirty="0" smtClean="0"/>
          </a:p>
          <a:p>
            <a:pPr lvl="1"/>
            <a:r>
              <a:rPr lang="en-US" i="1" dirty="0" err="1"/>
              <a:t>Microsoft.Owin.Testing</a:t>
            </a:r>
            <a:endParaRPr lang="en-US" i="1" dirty="0"/>
          </a:p>
        </p:txBody>
      </p:sp>
      <p:sp>
        <p:nvSpPr>
          <p:cNvPr id="16" name="Textplatzhalter 15"/>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1626097128"/>
      </p:ext>
    </p:extLst>
  </p:cSld>
  <p:clrMapOvr>
    <a:masterClrMapping/>
  </p:clrMapOvr>
  <p:transition spd="slow">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4800" dirty="0" smtClean="0"/>
              <a:t>What’s next? ASP.NET </a:t>
            </a:r>
            <a:r>
              <a:rPr lang="en-US" sz="4800" dirty="0" err="1" smtClean="0"/>
              <a:t>V</a:t>
            </a:r>
            <a:r>
              <a:rPr lang="en-US" sz="4800" baseline="-25000" dirty="0" err="1" smtClean="0"/>
              <a:t>next</a:t>
            </a:r>
            <a:endParaRPr lang="en-US" sz="4800" baseline="-25000" dirty="0"/>
          </a:p>
        </p:txBody>
      </p:sp>
      <p:sp>
        <p:nvSpPr>
          <p:cNvPr id="3" name="Textplatzhalter 2"/>
          <p:cNvSpPr>
            <a:spLocks noGrp="1"/>
          </p:cNvSpPr>
          <p:nvPr>
            <p:ph type="body" sz="quarter" idx="25"/>
          </p:nvPr>
        </p:nvSpPr>
        <p:spPr/>
        <p:txBody>
          <a:bodyPr/>
          <a:lstStyle/>
          <a:p>
            <a:r>
              <a:rPr lang="en-US" dirty="0" smtClean="0"/>
              <a:t>What does ASP.NET </a:t>
            </a:r>
            <a:r>
              <a:rPr lang="en-US" dirty="0" err="1" smtClean="0"/>
              <a:t>V</a:t>
            </a:r>
            <a:r>
              <a:rPr lang="en-US" baseline="-25000" dirty="0" err="1" smtClean="0"/>
              <a:t>next</a:t>
            </a:r>
            <a:r>
              <a:rPr lang="en-US" dirty="0" smtClean="0"/>
              <a:t> change?</a:t>
            </a:r>
            <a:endParaRPr lang="en-US" dirty="0"/>
          </a:p>
        </p:txBody>
      </p:sp>
    </p:spTree>
    <p:extLst>
      <p:ext uri="{BB962C8B-B14F-4D97-AF65-F5344CB8AC3E}">
        <p14:creationId xmlns:p14="http://schemas.microsoft.com/office/powerpoint/2010/main" val="2447505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Many things changed</a:t>
            </a:r>
            <a:endParaRPr lang="en-US" dirty="0"/>
          </a:p>
        </p:txBody>
      </p:sp>
      <p:sp>
        <p:nvSpPr>
          <p:cNvPr id="3" name="Inhaltsplatzhalter 2"/>
          <p:cNvSpPr>
            <a:spLocks noGrp="1"/>
          </p:cNvSpPr>
          <p:nvPr>
            <p:ph sz="quarter" idx="12"/>
          </p:nvPr>
        </p:nvSpPr>
        <p:spPr/>
        <p:txBody>
          <a:bodyPr/>
          <a:lstStyle/>
          <a:p>
            <a:r>
              <a:rPr lang="en-US" dirty="0" smtClean="0"/>
              <a:t>Project system</a:t>
            </a:r>
          </a:p>
          <a:p>
            <a:pPr lvl="1"/>
            <a:r>
              <a:rPr lang="en-US" dirty="0" smtClean="0"/>
              <a:t>Configure project in </a:t>
            </a:r>
            <a:r>
              <a:rPr lang="en-US" i="1" dirty="0" err="1" smtClean="0"/>
              <a:t>project.json</a:t>
            </a:r>
            <a:endParaRPr lang="en-US" i="1" dirty="0" smtClean="0"/>
          </a:p>
          <a:p>
            <a:pPr lvl="1"/>
            <a:r>
              <a:rPr lang="en-US" dirty="0"/>
              <a:t>For details see </a:t>
            </a:r>
            <a:r>
              <a:rPr lang="en-US" dirty="0">
                <a:hlinkClick r:id="rId2"/>
              </a:rPr>
              <a:t>https://</a:t>
            </a:r>
            <a:r>
              <a:rPr lang="en-US" dirty="0" smtClean="0">
                <a:hlinkClick r:id="rId2"/>
              </a:rPr>
              <a:t>github.com/aspnet/Home/wiki/Project.json-file</a:t>
            </a:r>
            <a:endParaRPr lang="en-US" dirty="0" smtClean="0"/>
          </a:p>
          <a:p>
            <a:r>
              <a:rPr lang="en-US" dirty="0" smtClean="0"/>
              <a:t>Interfaces, class names, namespaces, etc.</a:t>
            </a:r>
          </a:p>
          <a:p>
            <a:pPr lvl="1"/>
            <a:r>
              <a:rPr lang="en-US" dirty="0" smtClean="0"/>
              <a:t>E.g. </a:t>
            </a:r>
            <a:r>
              <a:rPr lang="en-US" i="1" dirty="0" err="1" smtClean="0"/>
              <a:t>IAppBuilder</a:t>
            </a:r>
            <a:r>
              <a:rPr lang="en-US" dirty="0" smtClean="0"/>
              <a:t> </a:t>
            </a:r>
            <a:r>
              <a:rPr lang="en-US" dirty="0" smtClean="0">
                <a:sym typeface="Wingdings" panose="05000000000000000000" pitchFamily="2" charset="2"/>
              </a:rPr>
              <a:t> </a:t>
            </a:r>
            <a:r>
              <a:rPr lang="en-US" i="1" dirty="0" err="1" smtClean="0">
                <a:sym typeface="Wingdings" panose="05000000000000000000" pitchFamily="2" charset="2"/>
              </a:rPr>
              <a:t>IApplicationBuilder</a:t>
            </a:r>
            <a:endParaRPr lang="en-US" i="1" dirty="0" smtClean="0"/>
          </a:p>
          <a:p>
            <a:r>
              <a:rPr lang="en-US" dirty="0" smtClean="0"/>
              <a:t>It is </a:t>
            </a:r>
            <a:r>
              <a:rPr lang="en-US" dirty="0" smtClean="0"/>
              <a:t>now </a:t>
            </a:r>
            <a:r>
              <a:rPr lang="en-US" dirty="0" smtClean="0"/>
              <a:t>platform independent </a:t>
            </a:r>
            <a:r>
              <a:rPr lang="en-US" dirty="0" smtClean="0">
                <a:sym typeface="Wingdings" panose="05000000000000000000" pitchFamily="2" charset="2"/>
              </a:rPr>
              <a:t></a:t>
            </a:r>
            <a:endParaRPr lang="en-US" dirty="0" smtClean="0"/>
          </a:p>
          <a:p>
            <a:r>
              <a:rPr lang="en-US" dirty="0" smtClean="0"/>
              <a:t>Further readings</a:t>
            </a:r>
          </a:p>
          <a:p>
            <a:pPr lvl="1"/>
            <a:r>
              <a:rPr lang="en-US" dirty="0">
                <a:hlinkClick r:id="rId3"/>
              </a:rPr>
              <a:t>http://</a:t>
            </a:r>
            <a:r>
              <a:rPr lang="en-US" dirty="0" smtClean="0">
                <a:hlinkClick r:id="rId3"/>
              </a:rPr>
              <a:t>docs.asp.net/en/latest/getting-started/index.html</a:t>
            </a:r>
            <a:endParaRPr lang="en-US" dirty="0"/>
          </a:p>
        </p:txBody>
      </p:sp>
      <p:sp>
        <p:nvSpPr>
          <p:cNvPr id="4" name="Textplatzhalt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376501071"/>
      </p:ext>
    </p:extLst>
  </p:cSld>
  <p:clrMapOvr>
    <a:masterClrMapping/>
  </p:clrMapOvr>
  <p:transition spd="slow">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Introduction</a:t>
            </a:r>
            <a:endParaRPr lang="en-US" dirty="0"/>
          </a:p>
        </p:txBody>
      </p:sp>
      <p:sp>
        <p:nvSpPr>
          <p:cNvPr id="3" name="Textplatzhalter 2"/>
          <p:cNvSpPr>
            <a:spLocks noGrp="1"/>
          </p:cNvSpPr>
          <p:nvPr>
            <p:ph type="body" sz="quarter" idx="25"/>
          </p:nvPr>
        </p:nvSpPr>
        <p:spPr/>
        <p:txBody>
          <a:bodyPr/>
          <a:lstStyle/>
          <a:p>
            <a:r>
              <a:rPr lang="en-US" dirty="0" smtClean="0"/>
              <a:t>Why did ASP.NET need such a radical change?</a:t>
            </a:r>
            <a:endParaRPr lang="en-US" dirty="0"/>
          </a:p>
        </p:txBody>
      </p:sp>
    </p:spTree>
    <p:extLst>
      <p:ext uri="{BB962C8B-B14F-4D97-AF65-F5344CB8AC3E}">
        <p14:creationId xmlns:p14="http://schemas.microsoft.com/office/powerpoint/2010/main" val="1392790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el 11"/>
          <p:cNvSpPr>
            <a:spLocks noGrp="1"/>
          </p:cNvSpPr>
          <p:nvPr>
            <p:ph type="title"/>
          </p:nvPr>
        </p:nvSpPr>
        <p:spPr/>
        <p:txBody>
          <a:bodyPr/>
          <a:lstStyle/>
          <a:p>
            <a:r>
              <a:rPr lang="en-US" dirty="0" smtClean="0"/>
              <a:t>ASP.NET </a:t>
            </a:r>
            <a:r>
              <a:rPr lang="en-US" dirty="0" err="1" smtClean="0"/>
              <a:t>V</a:t>
            </a:r>
            <a:r>
              <a:rPr lang="en-US" baseline="-25000" dirty="0" err="1" smtClean="0"/>
              <a:t>next</a:t>
            </a:r>
            <a:endParaRPr lang="en-US" baseline="-25000" dirty="0"/>
          </a:p>
        </p:txBody>
      </p:sp>
      <p:sp>
        <p:nvSpPr>
          <p:cNvPr id="13" name="Inhaltsplatzhalter 12"/>
          <p:cNvSpPr>
            <a:spLocks noGrp="1"/>
          </p:cNvSpPr>
          <p:nvPr>
            <p:ph sz="quarter" idx="22"/>
          </p:nvPr>
        </p:nvSpPr>
        <p:spPr/>
        <p:txBody>
          <a:bodyPr/>
          <a:lstStyle/>
          <a:p>
            <a:r>
              <a:rPr lang="en-US" noProof="1"/>
              <a:t>	public class Startup</a:t>
            </a:r>
          </a:p>
          <a:p>
            <a:r>
              <a:rPr lang="en-US" noProof="1"/>
              <a:t>	{</a:t>
            </a:r>
          </a:p>
          <a:p>
            <a:r>
              <a:rPr lang="en-US" noProof="1"/>
              <a:t>		public void </a:t>
            </a:r>
            <a:r>
              <a:rPr lang="en-US" noProof="1">
                <a:solidFill>
                  <a:srgbClr val="00B050"/>
                </a:solidFill>
              </a:rPr>
              <a:t>ConfigureServices</a:t>
            </a:r>
            <a:r>
              <a:rPr lang="en-US" noProof="1"/>
              <a:t>(IServiceCollection services)</a:t>
            </a:r>
          </a:p>
          <a:p>
            <a:r>
              <a:rPr lang="en-US" noProof="1"/>
              <a:t>		{</a:t>
            </a:r>
          </a:p>
          <a:p>
            <a:r>
              <a:rPr lang="en-US" noProof="1"/>
              <a:t>			services.</a:t>
            </a:r>
            <a:r>
              <a:rPr lang="en-US" noProof="1">
                <a:solidFill>
                  <a:srgbClr val="00B050"/>
                </a:solidFill>
              </a:rPr>
              <a:t>AddMvc</a:t>
            </a:r>
            <a:r>
              <a:rPr lang="en-US" noProof="1"/>
              <a:t>();</a:t>
            </a:r>
          </a:p>
          <a:p>
            <a:r>
              <a:rPr lang="en-US" noProof="1"/>
              <a:t>		}</a:t>
            </a:r>
          </a:p>
          <a:p>
            <a:endParaRPr lang="en-US" noProof="1"/>
          </a:p>
          <a:p>
            <a:r>
              <a:rPr lang="en-US" noProof="1"/>
              <a:t>		public void Configure(IApplicationBuilder app)</a:t>
            </a:r>
          </a:p>
          <a:p>
            <a:r>
              <a:rPr lang="en-US" noProof="1"/>
              <a:t>		{</a:t>
            </a:r>
          </a:p>
          <a:p>
            <a:r>
              <a:rPr lang="en-US" noProof="1"/>
              <a:t>			app.</a:t>
            </a:r>
            <a:r>
              <a:rPr lang="en-US" noProof="1">
                <a:solidFill>
                  <a:srgbClr val="00B050"/>
                </a:solidFill>
              </a:rPr>
              <a:t>UseMvc</a:t>
            </a:r>
            <a:r>
              <a:rPr lang="en-US" noProof="1" smtClean="0"/>
              <a:t>();</a:t>
            </a:r>
          </a:p>
          <a:p>
            <a:r>
              <a:rPr lang="en-US" noProof="1"/>
              <a:t>	</a:t>
            </a:r>
            <a:r>
              <a:rPr lang="en-US" noProof="1" smtClean="0"/>
              <a:t>		…</a:t>
            </a:r>
          </a:p>
          <a:p>
            <a:r>
              <a:rPr lang="en-US" noProof="1"/>
              <a:t>	</a:t>
            </a:r>
            <a:r>
              <a:rPr lang="en-US" noProof="1" smtClean="0"/>
              <a:t>	}</a:t>
            </a:r>
          </a:p>
          <a:p>
            <a:r>
              <a:rPr lang="en-US" noProof="1"/>
              <a:t>	</a:t>
            </a:r>
            <a:r>
              <a:rPr lang="en-US" noProof="1" smtClean="0"/>
              <a:t>}</a:t>
            </a:r>
          </a:p>
          <a:p>
            <a:endParaRPr lang="en-US" noProof="1"/>
          </a:p>
          <a:p>
            <a:r>
              <a:rPr lang="en-US" noProof="1"/>
              <a:t>	public class CustomerController : </a:t>
            </a:r>
            <a:r>
              <a:rPr lang="en-US" noProof="1">
                <a:solidFill>
                  <a:srgbClr val="00B050"/>
                </a:solidFill>
              </a:rPr>
              <a:t>Controller</a:t>
            </a:r>
          </a:p>
          <a:p>
            <a:r>
              <a:rPr lang="en-US" noProof="1"/>
              <a:t>	{</a:t>
            </a:r>
          </a:p>
          <a:p>
            <a:r>
              <a:rPr lang="en-US" noProof="1"/>
              <a:t>		[Route("customer/{id}")]</a:t>
            </a:r>
          </a:p>
          <a:p>
            <a:r>
              <a:rPr lang="en-US" noProof="1"/>
              <a:t>		public IActionResult GetCustomer(string id)</a:t>
            </a:r>
          </a:p>
          <a:p>
            <a:r>
              <a:rPr lang="en-US" noProof="1"/>
              <a:t>		{</a:t>
            </a:r>
          </a:p>
          <a:p>
            <a:r>
              <a:rPr lang="en-US" noProof="1"/>
              <a:t>			return new ObjectResult</a:t>
            </a:r>
            <a:r>
              <a:rPr lang="en-US" noProof="1" smtClean="0"/>
              <a:t>(</a:t>
            </a:r>
          </a:p>
          <a:p>
            <a:r>
              <a:rPr lang="en-US" noProof="1"/>
              <a:t>	</a:t>
            </a:r>
            <a:r>
              <a:rPr lang="en-US" noProof="1" smtClean="0"/>
              <a:t>			new </a:t>
            </a:r>
            <a:r>
              <a:rPr lang="en-US" noProof="1"/>
              <a:t>{ customerId = id, </a:t>
            </a:r>
            <a:endParaRPr lang="en-US" noProof="1" smtClean="0"/>
          </a:p>
          <a:p>
            <a:r>
              <a:rPr lang="en-US" noProof="1"/>
              <a:t>	</a:t>
            </a:r>
            <a:r>
              <a:rPr lang="en-US" noProof="1" smtClean="0"/>
              <a:t>				customerName </a:t>
            </a:r>
            <a:r>
              <a:rPr lang="en-US" noProof="1"/>
              <a:t>= $"Customer {id}" });</a:t>
            </a:r>
          </a:p>
          <a:p>
            <a:r>
              <a:rPr lang="en-US" noProof="1"/>
              <a:t>		}</a:t>
            </a:r>
          </a:p>
          <a:p>
            <a:r>
              <a:rPr lang="en-US" noProof="1"/>
              <a:t>	</a:t>
            </a:r>
            <a:r>
              <a:rPr lang="en-US" noProof="1" smtClean="0"/>
              <a:t>}</a:t>
            </a:r>
            <a:endParaRPr lang="en-US" noProof="1"/>
          </a:p>
          <a:p>
            <a:endParaRPr lang="en-US" noProof="1"/>
          </a:p>
        </p:txBody>
      </p:sp>
      <p:sp>
        <p:nvSpPr>
          <p:cNvPr id="14" name="Textplatzhalter 13"/>
          <p:cNvSpPr>
            <a:spLocks noGrp="1"/>
          </p:cNvSpPr>
          <p:nvPr>
            <p:ph type="body" sz="quarter" idx="23"/>
          </p:nvPr>
        </p:nvSpPr>
        <p:spPr/>
        <p:txBody>
          <a:bodyPr/>
          <a:lstStyle/>
          <a:p>
            <a:endParaRPr lang="en-US" dirty="0"/>
          </a:p>
        </p:txBody>
      </p:sp>
      <p:sp>
        <p:nvSpPr>
          <p:cNvPr id="15" name="Textplatzhalter 14"/>
          <p:cNvSpPr>
            <a:spLocks noGrp="1"/>
          </p:cNvSpPr>
          <p:nvPr>
            <p:ph type="body" sz="quarter" idx="24"/>
          </p:nvPr>
        </p:nvSpPr>
        <p:spPr/>
        <p:txBody>
          <a:bodyPr/>
          <a:lstStyle/>
          <a:p>
            <a:r>
              <a:rPr lang="en-US" dirty="0" smtClean="0"/>
              <a:t>MVC and Web API have been consolidated</a:t>
            </a:r>
          </a:p>
        </p:txBody>
      </p:sp>
      <p:sp>
        <p:nvSpPr>
          <p:cNvPr id="16" name="Textplatzhalter 15"/>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2209783122"/>
      </p:ext>
    </p:extLst>
  </p:cSld>
  <p:clrMapOvr>
    <a:masterClrMapping/>
  </p:clrMapOvr>
  <p:transition spd="slow">
    <p:push/>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el 11"/>
          <p:cNvSpPr>
            <a:spLocks noGrp="1"/>
          </p:cNvSpPr>
          <p:nvPr>
            <p:ph type="title"/>
          </p:nvPr>
        </p:nvSpPr>
        <p:spPr/>
        <p:txBody>
          <a:bodyPr/>
          <a:lstStyle/>
          <a:p>
            <a:r>
              <a:rPr lang="en-US" dirty="0" smtClean="0"/>
              <a:t>ASP.NET </a:t>
            </a:r>
            <a:r>
              <a:rPr lang="en-US" dirty="0" err="1" smtClean="0"/>
              <a:t>V</a:t>
            </a:r>
            <a:r>
              <a:rPr lang="en-US" baseline="-25000" dirty="0" err="1" smtClean="0"/>
              <a:t>next</a:t>
            </a:r>
            <a:endParaRPr lang="en-US" baseline="-25000" dirty="0"/>
          </a:p>
        </p:txBody>
      </p:sp>
      <p:sp>
        <p:nvSpPr>
          <p:cNvPr id="13" name="Inhaltsplatzhalter 12"/>
          <p:cNvSpPr>
            <a:spLocks noGrp="1"/>
          </p:cNvSpPr>
          <p:nvPr>
            <p:ph sz="quarter" idx="22"/>
          </p:nvPr>
        </p:nvSpPr>
        <p:spPr/>
        <p:txBody>
          <a:bodyPr/>
          <a:lstStyle/>
          <a:p>
            <a:r>
              <a:rPr lang="en-US" sz="1100" noProof="1"/>
              <a:t>			app.Map("/site", siteApp =&gt;</a:t>
            </a:r>
          </a:p>
          <a:p>
            <a:r>
              <a:rPr lang="en-US" sz="1100" noProof="1"/>
              <a:t>			{</a:t>
            </a:r>
          </a:p>
          <a:p>
            <a:r>
              <a:rPr lang="en-US" sz="1100" noProof="1"/>
              <a:t>				siteApp.</a:t>
            </a:r>
            <a:r>
              <a:rPr lang="en-US" sz="1100" noProof="1">
                <a:solidFill>
                  <a:srgbClr val="00B050"/>
                </a:solidFill>
              </a:rPr>
              <a:t>UseFileServer</a:t>
            </a:r>
            <a:r>
              <a:rPr lang="en-US" sz="1100" noProof="1"/>
              <a:t>(new FileServerOptions</a:t>
            </a:r>
          </a:p>
          <a:p>
            <a:r>
              <a:rPr lang="en-US" sz="1100" noProof="1"/>
              <a:t>				{</a:t>
            </a:r>
          </a:p>
          <a:p>
            <a:r>
              <a:rPr lang="en-US" sz="1100" noProof="1"/>
              <a:t>					FileProvider = new PhysicalFileProvider</a:t>
            </a:r>
            <a:r>
              <a:rPr lang="en-US" sz="1100" noProof="1" smtClean="0"/>
              <a:t>(</a:t>
            </a:r>
          </a:p>
          <a:p>
            <a:r>
              <a:rPr lang="en-US" sz="1100" noProof="1"/>
              <a:t>	</a:t>
            </a:r>
            <a:r>
              <a:rPr lang="en-US" sz="1100" noProof="1" smtClean="0"/>
              <a:t>					Path.Combine(Directory.GetCurrentDirectory</a:t>
            </a:r>
            <a:r>
              <a:rPr lang="en-US" sz="1100" noProof="1"/>
              <a:t>(), </a:t>
            </a:r>
            <a:endParaRPr lang="en-US" sz="1100" noProof="1" smtClean="0"/>
          </a:p>
          <a:p>
            <a:r>
              <a:rPr lang="en-US" sz="1100" noProof="1"/>
              <a:t>	</a:t>
            </a:r>
            <a:r>
              <a:rPr lang="en-US" sz="1100" noProof="1" smtClean="0"/>
              <a:t>						"</a:t>
            </a:r>
            <a:r>
              <a:rPr lang="en-US" sz="1100" noProof="1"/>
              <a:t>wwwroot")),</a:t>
            </a:r>
          </a:p>
          <a:p>
            <a:r>
              <a:rPr lang="en-US" sz="1100" noProof="1"/>
              <a:t>					EnableDirectoryBrowsing = true</a:t>
            </a:r>
          </a:p>
          <a:p>
            <a:r>
              <a:rPr lang="en-US" sz="1100" noProof="1"/>
              <a:t>				});</a:t>
            </a:r>
          </a:p>
          <a:p>
            <a:r>
              <a:rPr lang="en-US" sz="1100" noProof="1"/>
              <a:t>			</a:t>
            </a:r>
            <a:r>
              <a:rPr lang="en-US" sz="1100" noProof="1" smtClean="0"/>
              <a:t>});</a:t>
            </a:r>
          </a:p>
          <a:p>
            <a:endParaRPr lang="en-US" sz="1100" noProof="1" smtClean="0"/>
          </a:p>
          <a:p>
            <a:r>
              <a:rPr lang="en-US" sz="1100" noProof="1"/>
              <a:t>			app.</a:t>
            </a:r>
            <a:r>
              <a:rPr lang="en-US" sz="1100" noProof="1">
                <a:solidFill>
                  <a:srgbClr val="00B050"/>
                </a:solidFill>
              </a:rPr>
              <a:t>Use</a:t>
            </a:r>
            <a:r>
              <a:rPr lang="en-US" sz="1100" noProof="1"/>
              <a:t>(async (context, next) =&gt;</a:t>
            </a:r>
          </a:p>
          <a:p>
            <a:r>
              <a:rPr lang="en-US" sz="1100" noProof="1"/>
              <a:t>			{</a:t>
            </a:r>
          </a:p>
          <a:p>
            <a:r>
              <a:rPr lang="en-US" sz="1100" noProof="1"/>
              <a:t>				await context.Response.WriteAsync("=== BEFORE ===");</a:t>
            </a:r>
          </a:p>
          <a:p>
            <a:r>
              <a:rPr lang="en-US" sz="1100" noProof="1"/>
              <a:t>				await next();</a:t>
            </a:r>
          </a:p>
          <a:p>
            <a:r>
              <a:rPr lang="en-US" sz="1100" noProof="1"/>
              <a:t>				await context.Response.WriteAsync("=== AFTER ===");</a:t>
            </a:r>
          </a:p>
          <a:p>
            <a:r>
              <a:rPr lang="en-US" sz="1100" noProof="1"/>
              <a:t>			});</a:t>
            </a:r>
          </a:p>
          <a:p>
            <a:endParaRPr lang="en-US" sz="1100" noProof="1"/>
          </a:p>
          <a:p>
            <a:r>
              <a:rPr lang="en-US" sz="1100" noProof="1"/>
              <a:t>			app.</a:t>
            </a:r>
            <a:r>
              <a:rPr lang="en-US" sz="1100" noProof="1">
                <a:solidFill>
                  <a:srgbClr val="00B050"/>
                </a:solidFill>
              </a:rPr>
              <a:t>Run</a:t>
            </a:r>
            <a:r>
              <a:rPr lang="en-US" sz="1100" noProof="1"/>
              <a:t>(async (context) =&gt;</a:t>
            </a:r>
          </a:p>
          <a:p>
            <a:r>
              <a:rPr lang="en-US" sz="1100" noProof="1"/>
              <a:t>			{</a:t>
            </a:r>
          </a:p>
          <a:p>
            <a:r>
              <a:rPr lang="en-US" sz="1100" noProof="1"/>
              <a:t>				Console.WriteLine(</a:t>
            </a:r>
          </a:p>
          <a:p>
            <a:r>
              <a:rPr lang="en-US" sz="1100" noProof="1"/>
              <a:t>					$"Got request for {context.Request.Path}");</a:t>
            </a:r>
          </a:p>
          <a:p>
            <a:endParaRPr lang="en-US" sz="1100" noProof="1"/>
          </a:p>
          <a:p>
            <a:r>
              <a:rPr lang="en-US" sz="1100" noProof="1"/>
              <a:t>				await context.Response.WriteAsync(</a:t>
            </a:r>
          </a:p>
          <a:p>
            <a:r>
              <a:rPr lang="en-US" sz="1100" noProof="1"/>
              <a:t>					$@"&lt;!DOCTYPE 'html'&gt;&lt;html&gt;&lt;body&gt;&lt;h1&gt;Hello from {</a:t>
            </a:r>
          </a:p>
          <a:p>
            <a:r>
              <a:rPr lang="en-US" sz="1100" noProof="1"/>
              <a:t>						context.Request.Path }!&lt;/h1&gt;&lt;/body&gt;&lt;/html&gt;");</a:t>
            </a:r>
          </a:p>
          <a:p>
            <a:r>
              <a:rPr lang="en-US" sz="1100" noProof="1"/>
              <a:t>			</a:t>
            </a:r>
            <a:r>
              <a:rPr lang="en-US" sz="1100" noProof="1" smtClean="0"/>
              <a:t>});</a:t>
            </a:r>
            <a:endParaRPr lang="en-US" sz="1100" noProof="1"/>
          </a:p>
        </p:txBody>
      </p:sp>
      <p:sp>
        <p:nvSpPr>
          <p:cNvPr id="14" name="Textplatzhalter 13"/>
          <p:cNvSpPr>
            <a:spLocks noGrp="1"/>
          </p:cNvSpPr>
          <p:nvPr>
            <p:ph type="body" sz="quarter" idx="23"/>
          </p:nvPr>
        </p:nvSpPr>
        <p:spPr/>
        <p:txBody>
          <a:bodyPr/>
          <a:lstStyle/>
          <a:p>
            <a:endParaRPr lang="en-US" dirty="0"/>
          </a:p>
        </p:txBody>
      </p:sp>
      <p:sp>
        <p:nvSpPr>
          <p:cNvPr id="15" name="Textplatzhalter 14"/>
          <p:cNvSpPr>
            <a:spLocks noGrp="1"/>
          </p:cNvSpPr>
          <p:nvPr>
            <p:ph type="body" sz="quarter" idx="24"/>
          </p:nvPr>
        </p:nvSpPr>
        <p:spPr/>
        <p:txBody>
          <a:bodyPr/>
          <a:lstStyle/>
          <a:p>
            <a:r>
              <a:rPr lang="en-US" dirty="0" smtClean="0"/>
              <a:t>Many things work as usual</a:t>
            </a:r>
          </a:p>
          <a:p>
            <a:pPr lvl="1"/>
            <a:r>
              <a:rPr lang="en-US" dirty="0" smtClean="0"/>
              <a:t>Here: Static file server</a:t>
            </a:r>
          </a:p>
          <a:p>
            <a:pPr lvl="1"/>
            <a:r>
              <a:rPr lang="en-US" i="1" dirty="0" smtClean="0"/>
              <a:t>Use </a:t>
            </a:r>
            <a:r>
              <a:rPr lang="en-US" dirty="0" smtClean="0"/>
              <a:t>and </a:t>
            </a:r>
            <a:r>
              <a:rPr lang="en-US" i="1" dirty="0" smtClean="0"/>
              <a:t>Run</a:t>
            </a:r>
            <a:endParaRPr lang="en-US" i="1" dirty="0"/>
          </a:p>
        </p:txBody>
      </p:sp>
      <p:sp>
        <p:nvSpPr>
          <p:cNvPr id="16" name="Textplatzhalter 15"/>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3603870232"/>
      </p:ext>
    </p:extLst>
  </p:cSld>
  <p:clrMapOvr>
    <a:masterClrMapping/>
  </p:clrMapOvr>
  <p:transition spd="slow">
    <p:push/>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el 11"/>
          <p:cNvSpPr>
            <a:spLocks noGrp="1"/>
          </p:cNvSpPr>
          <p:nvPr>
            <p:ph type="title"/>
          </p:nvPr>
        </p:nvSpPr>
        <p:spPr/>
        <p:txBody>
          <a:bodyPr/>
          <a:lstStyle/>
          <a:p>
            <a:r>
              <a:rPr lang="en-US" dirty="0" smtClean="0"/>
              <a:t>ASP.NET </a:t>
            </a:r>
            <a:r>
              <a:rPr lang="en-US" dirty="0" err="1" smtClean="0"/>
              <a:t>V</a:t>
            </a:r>
            <a:r>
              <a:rPr lang="en-US" baseline="-25000" dirty="0" err="1" smtClean="0"/>
              <a:t>next</a:t>
            </a:r>
            <a:endParaRPr lang="en-US" baseline="-25000" dirty="0"/>
          </a:p>
        </p:txBody>
      </p:sp>
      <p:sp>
        <p:nvSpPr>
          <p:cNvPr id="13" name="Inhaltsplatzhalter 12"/>
          <p:cNvSpPr>
            <a:spLocks noGrp="1"/>
          </p:cNvSpPr>
          <p:nvPr>
            <p:ph sz="quarter" idx="22"/>
          </p:nvPr>
        </p:nvSpPr>
        <p:spPr/>
        <p:txBody>
          <a:bodyPr/>
          <a:lstStyle/>
          <a:p>
            <a:r>
              <a:rPr lang="en-US" sz="1100" noProof="1"/>
              <a:t>{</a:t>
            </a:r>
          </a:p>
          <a:p>
            <a:r>
              <a:rPr lang="en-US" sz="1100" noProof="1"/>
              <a:t>	"webroot": "wwwroot",</a:t>
            </a:r>
          </a:p>
          <a:p>
            <a:r>
              <a:rPr lang="en-US" sz="1100" noProof="1"/>
              <a:t>	"version": "1.0.0-*",</a:t>
            </a:r>
          </a:p>
          <a:p>
            <a:endParaRPr lang="en-US" sz="1100" noProof="1"/>
          </a:p>
          <a:p>
            <a:r>
              <a:rPr lang="en-US" sz="1100" noProof="1"/>
              <a:t>	"dependencies": {</a:t>
            </a:r>
          </a:p>
          <a:p>
            <a:r>
              <a:rPr lang="en-US" sz="1100" noProof="1"/>
              <a:t>		"Microsoft.AspNet.Hosting": "1.0.0-beta4",</a:t>
            </a:r>
          </a:p>
          <a:p>
            <a:r>
              <a:rPr lang="en-US" sz="1100" noProof="1"/>
              <a:t>		"Microsoft.AspNet.Server.WebListener": "1.0.0-beta4",</a:t>
            </a:r>
          </a:p>
          <a:p>
            <a:r>
              <a:rPr lang="en-US" sz="1100" noProof="1"/>
              <a:t>		"Microsoft.AspNet.Mvc": "6.0.0-beta4",</a:t>
            </a:r>
          </a:p>
          <a:p>
            <a:r>
              <a:rPr lang="en-US" sz="1100" noProof="1"/>
              <a:t>		"Microsoft.AspNet.StaticFiles": "1.0.0-beta4",</a:t>
            </a:r>
          </a:p>
          <a:p>
            <a:r>
              <a:rPr lang="en-US" sz="1100" noProof="1"/>
              <a:t>		"Microsoft.AspNet.FileProviders": "1.0.0-beta4"</a:t>
            </a:r>
          </a:p>
          <a:p>
            <a:r>
              <a:rPr lang="en-US" sz="1100" noProof="1"/>
              <a:t>	},</a:t>
            </a:r>
          </a:p>
          <a:p>
            <a:endParaRPr lang="en-US" sz="1100" noProof="1"/>
          </a:p>
          <a:p>
            <a:r>
              <a:rPr lang="en-US" sz="1100" noProof="1"/>
              <a:t>	"commands": {</a:t>
            </a:r>
          </a:p>
          <a:p>
            <a:r>
              <a:rPr lang="en-US" sz="1100" noProof="1"/>
              <a:t>		"web": "Microsoft.AspNet.Hosting --server Microsoft.AspNet.Server.WebListener --server.urls http://localhost:1337"</a:t>
            </a:r>
          </a:p>
          <a:p>
            <a:r>
              <a:rPr lang="en-US" sz="1100" noProof="1"/>
              <a:t>	},</a:t>
            </a:r>
          </a:p>
          <a:p>
            <a:endParaRPr lang="en-US" sz="1100" noProof="1"/>
          </a:p>
          <a:p>
            <a:r>
              <a:rPr lang="en-US" sz="1100" noProof="1"/>
              <a:t>	"frameworks": {</a:t>
            </a:r>
          </a:p>
          <a:p>
            <a:r>
              <a:rPr lang="en-US" sz="1100" noProof="1"/>
              <a:t>		"dnx451": { },</a:t>
            </a:r>
          </a:p>
          <a:p>
            <a:r>
              <a:rPr lang="en-US" sz="1100" noProof="1"/>
              <a:t>		"dnxcore50": {</a:t>
            </a:r>
          </a:p>
          <a:p>
            <a:r>
              <a:rPr lang="en-US" sz="1100" noProof="1"/>
              <a:t>			"dependencies": {</a:t>
            </a:r>
          </a:p>
          <a:p>
            <a:r>
              <a:rPr lang="en-US" sz="1100" noProof="1"/>
              <a:t>				"System.Console": "4.0.0-beta-22816"</a:t>
            </a:r>
          </a:p>
          <a:p>
            <a:r>
              <a:rPr lang="en-US" sz="1100" noProof="1"/>
              <a:t>			}</a:t>
            </a:r>
          </a:p>
          <a:p>
            <a:r>
              <a:rPr lang="en-US" sz="1100" noProof="1"/>
              <a:t>		}</a:t>
            </a:r>
          </a:p>
          <a:p>
            <a:r>
              <a:rPr lang="en-US" sz="1100" noProof="1"/>
              <a:t>	}</a:t>
            </a:r>
          </a:p>
          <a:p>
            <a:r>
              <a:rPr lang="en-US" sz="1100" noProof="1"/>
              <a:t>}</a:t>
            </a:r>
          </a:p>
        </p:txBody>
      </p:sp>
      <p:sp>
        <p:nvSpPr>
          <p:cNvPr id="14" name="Textplatzhalter 13"/>
          <p:cNvSpPr>
            <a:spLocks noGrp="1"/>
          </p:cNvSpPr>
          <p:nvPr>
            <p:ph type="body" sz="quarter" idx="23"/>
          </p:nvPr>
        </p:nvSpPr>
        <p:spPr/>
        <p:txBody>
          <a:bodyPr/>
          <a:lstStyle/>
          <a:p>
            <a:endParaRPr lang="en-US" dirty="0"/>
          </a:p>
        </p:txBody>
      </p:sp>
      <p:sp>
        <p:nvSpPr>
          <p:cNvPr id="15" name="Textplatzhalter 14"/>
          <p:cNvSpPr>
            <a:spLocks noGrp="1"/>
          </p:cNvSpPr>
          <p:nvPr>
            <p:ph type="body" sz="quarter" idx="24"/>
          </p:nvPr>
        </p:nvSpPr>
        <p:spPr/>
        <p:txBody>
          <a:bodyPr/>
          <a:lstStyle/>
          <a:p>
            <a:r>
              <a:rPr lang="en-US" dirty="0" smtClean="0"/>
              <a:t>Project configuration</a:t>
            </a:r>
            <a:endParaRPr lang="en-US" dirty="0"/>
          </a:p>
        </p:txBody>
      </p:sp>
      <p:sp>
        <p:nvSpPr>
          <p:cNvPr id="16" name="Textplatzhalter 15"/>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1995573853"/>
      </p:ext>
    </p:extLst>
  </p:cSld>
  <p:clrMapOvr>
    <a:masterClrMapping/>
  </p:clrMapOvr>
  <p:transition spd="slow">
    <p:push/>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el 11"/>
          <p:cNvSpPr>
            <a:spLocks noGrp="1"/>
          </p:cNvSpPr>
          <p:nvPr>
            <p:ph type="title"/>
          </p:nvPr>
        </p:nvSpPr>
        <p:spPr/>
        <p:txBody>
          <a:bodyPr/>
          <a:lstStyle/>
          <a:p>
            <a:r>
              <a:rPr lang="en-US" dirty="0" smtClean="0"/>
              <a:t>ASP.NET </a:t>
            </a:r>
            <a:r>
              <a:rPr lang="en-US" dirty="0" err="1" smtClean="0"/>
              <a:t>V</a:t>
            </a:r>
            <a:r>
              <a:rPr lang="en-US" baseline="-25000" dirty="0" err="1" smtClean="0"/>
              <a:t>next</a:t>
            </a:r>
            <a:endParaRPr lang="en-US" baseline="-25000" dirty="0"/>
          </a:p>
        </p:txBody>
      </p:sp>
      <p:sp>
        <p:nvSpPr>
          <p:cNvPr id="13" name="Inhaltsplatzhalter 12"/>
          <p:cNvSpPr>
            <a:spLocks noGrp="1"/>
          </p:cNvSpPr>
          <p:nvPr>
            <p:ph sz="quarter" idx="22"/>
          </p:nvPr>
        </p:nvSpPr>
        <p:spPr/>
        <p:txBody>
          <a:bodyPr/>
          <a:lstStyle/>
          <a:p>
            <a:r>
              <a:rPr lang="en-US" sz="1100" noProof="1" smtClean="0"/>
              <a:t>dnvm list</a:t>
            </a:r>
          </a:p>
          <a:p>
            <a:endParaRPr lang="en-US" sz="1100" noProof="1" smtClean="0"/>
          </a:p>
          <a:p>
            <a:r>
              <a:rPr lang="pt-BR" sz="1100" noProof="1"/>
              <a:t>dnvm upgrade -arch x64 -r </a:t>
            </a:r>
            <a:r>
              <a:rPr lang="pt-BR" sz="1100" noProof="1" smtClean="0"/>
              <a:t>coreclr</a:t>
            </a:r>
          </a:p>
          <a:p>
            <a:endParaRPr lang="en-US" sz="1100" noProof="1"/>
          </a:p>
          <a:p>
            <a:r>
              <a:rPr lang="en-US" sz="1100" noProof="1"/>
              <a:t>dnvm use 1.0.0-beta4-11566 -arch x64 -r </a:t>
            </a:r>
            <a:r>
              <a:rPr lang="en-US" sz="1100" noProof="1" smtClean="0"/>
              <a:t>coreclr</a:t>
            </a:r>
          </a:p>
          <a:p>
            <a:endParaRPr lang="en-US" sz="1100" noProof="1"/>
          </a:p>
          <a:p>
            <a:r>
              <a:rPr lang="en-US" sz="1100" noProof="1" smtClean="0"/>
              <a:t>---------------------------------------------------------------------</a:t>
            </a:r>
          </a:p>
          <a:p>
            <a:endParaRPr lang="en-US" sz="1100" noProof="1"/>
          </a:p>
          <a:p>
            <a:r>
              <a:rPr lang="en-US" sz="1100" noProof="1" smtClean="0"/>
              <a:t>dnu restore</a:t>
            </a:r>
          </a:p>
          <a:p>
            <a:endParaRPr lang="en-US" sz="1100" noProof="1"/>
          </a:p>
          <a:p>
            <a:r>
              <a:rPr lang="en-US" sz="1100" noProof="1"/>
              <a:t>---------------------------------------------------------------------</a:t>
            </a:r>
          </a:p>
          <a:p>
            <a:endParaRPr lang="en-US" sz="1100" noProof="1" smtClean="0"/>
          </a:p>
          <a:p>
            <a:r>
              <a:rPr lang="en-US" sz="1100" noProof="1" smtClean="0"/>
              <a:t>dnx . web</a:t>
            </a:r>
            <a:endParaRPr lang="en-US" sz="1100" noProof="1"/>
          </a:p>
        </p:txBody>
      </p:sp>
      <p:sp>
        <p:nvSpPr>
          <p:cNvPr id="14" name="Textplatzhalter 13"/>
          <p:cNvSpPr>
            <a:spLocks noGrp="1"/>
          </p:cNvSpPr>
          <p:nvPr>
            <p:ph type="body" sz="quarter" idx="23"/>
          </p:nvPr>
        </p:nvSpPr>
        <p:spPr/>
        <p:txBody>
          <a:bodyPr/>
          <a:lstStyle/>
          <a:p>
            <a:endParaRPr lang="en-US" dirty="0"/>
          </a:p>
        </p:txBody>
      </p:sp>
      <p:sp>
        <p:nvSpPr>
          <p:cNvPr id="15" name="Textplatzhalter 14"/>
          <p:cNvSpPr>
            <a:spLocks noGrp="1"/>
          </p:cNvSpPr>
          <p:nvPr>
            <p:ph type="body" sz="quarter" idx="24"/>
          </p:nvPr>
        </p:nvSpPr>
        <p:spPr/>
        <p:txBody>
          <a:bodyPr/>
          <a:lstStyle/>
          <a:p>
            <a:r>
              <a:rPr lang="en-US" dirty="0" smtClean="0"/>
              <a:t>Manage .NET runtimes</a:t>
            </a:r>
          </a:p>
          <a:p>
            <a:r>
              <a:rPr lang="en-US" dirty="0" smtClean="0"/>
              <a:t>Manage referenced packages</a:t>
            </a:r>
          </a:p>
          <a:p>
            <a:r>
              <a:rPr lang="en-US" dirty="0" smtClean="0"/>
              <a:t>Run using .NET runtime</a:t>
            </a:r>
            <a:endParaRPr lang="en-US" dirty="0"/>
          </a:p>
        </p:txBody>
      </p:sp>
      <p:sp>
        <p:nvSpPr>
          <p:cNvPr id="16" name="Textplatzhalter 15"/>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2298818499"/>
      </p:ext>
    </p:extLst>
  </p:cSld>
  <p:clrMapOvr>
    <a:masterClrMapping/>
  </p:clrMapOvr>
  <p:transition spd="slow">
    <p:push/>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Summary</a:t>
            </a:r>
            <a:endParaRPr lang="en-US" dirty="0"/>
          </a:p>
        </p:txBody>
      </p:sp>
      <p:sp>
        <p:nvSpPr>
          <p:cNvPr id="3" name="Inhaltsplatzhalter 2"/>
          <p:cNvSpPr>
            <a:spLocks noGrp="1"/>
          </p:cNvSpPr>
          <p:nvPr>
            <p:ph sz="quarter" idx="12"/>
          </p:nvPr>
        </p:nvSpPr>
        <p:spPr/>
        <p:txBody>
          <a:bodyPr/>
          <a:lstStyle/>
          <a:p>
            <a:r>
              <a:rPr lang="en-US" dirty="0" smtClean="0"/>
              <a:t>Server-side development has drastically changed</a:t>
            </a:r>
          </a:p>
          <a:p>
            <a:r>
              <a:rPr lang="en-US" dirty="0" smtClean="0"/>
              <a:t>OWIN was a first step</a:t>
            </a:r>
          </a:p>
          <a:p>
            <a:pPr lvl="1"/>
            <a:r>
              <a:rPr lang="en-US" dirty="0" smtClean="0"/>
              <a:t>Modular, light-weight, self-hosting, etc.</a:t>
            </a:r>
          </a:p>
          <a:p>
            <a:r>
              <a:rPr lang="en-US" dirty="0" smtClean="0"/>
              <a:t>ASP.NET </a:t>
            </a:r>
            <a:r>
              <a:rPr lang="en-US" dirty="0" err="1" smtClean="0"/>
              <a:t>V</a:t>
            </a:r>
            <a:r>
              <a:rPr lang="en-US" baseline="-25000" dirty="0" err="1" smtClean="0"/>
              <a:t>next</a:t>
            </a:r>
            <a:r>
              <a:rPr lang="en-US" dirty="0" smtClean="0"/>
              <a:t> adds even more</a:t>
            </a:r>
          </a:p>
          <a:p>
            <a:pPr lvl="1"/>
            <a:r>
              <a:rPr lang="en-US" dirty="0" smtClean="0"/>
              <a:t>Platform independence, Core CLR, etc.</a:t>
            </a:r>
          </a:p>
          <a:p>
            <a:endParaRPr lang="en-US" dirty="0"/>
          </a:p>
          <a:p>
            <a:r>
              <a:rPr lang="en-US" dirty="0"/>
              <a:t>Sample </a:t>
            </a:r>
            <a:r>
              <a:rPr lang="en-US" dirty="0" smtClean="0"/>
              <a:t>Code</a:t>
            </a:r>
          </a:p>
          <a:p>
            <a:pPr lvl="1"/>
            <a:r>
              <a:rPr lang="en-US" dirty="0" smtClean="0">
                <a:hlinkClick r:id="rId2"/>
              </a:rPr>
              <a:t>https</a:t>
            </a:r>
            <a:r>
              <a:rPr lang="en-US" dirty="0">
                <a:hlinkClick r:id="rId2"/>
              </a:rPr>
              <a:t>://</a:t>
            </a:r>
            <a:r>
              <a:rPr lang="en-US" dirty="0" smtClean="0">
                <a:hlinkClick r:id="rId2"/>
              </a:rPr>
              <a:t>github.com/rstropek/Samples/tree/master/OwinFundamentals</a:t>
            </a:r>
            <a:endParaRPr lang="en-US" dirty="0" smtClean="0"/>
          </a:p>
          <a:p>
            <a:endParaRPr lang="en-US" dirty="0"/>
          </a:p>
        </p:txBody>
      </p:sp>
      <p:sp>
        <p:nvSpPr>
          <p:cNvPr id="4" name="Textplatzhalt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457004428"/>
      </p:ext>
    </p:extLst>
  </p:cSld>
  <p:clrMapOvr>
    <a:masterClrMapping/>
  </p:clrMapOvr>
  <p:transition spd="slow">
    <p:push/>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24"/>
          </p:nvPr>
        </p:nvSpPr>
        <p:spPr>
          <a:xfrm>
            <a:off x="1141413" y="339725"/>
            <a:ext cx="7751762" cy="685800"/>
          </a:xfrm>
        </p:spPr>
        <p:txBody>
          <a:bodyPr/>
          <a:lstStyle/>
          <a:p>
            <a:r>
              <a:rPr lang="en-US" dirty="0" smtClean="0"/>
              <a:t>Training</a:t>
            </a:r>
            <a:endParaRPr lang="en-US" dirty="0"/>
          </a:p>
        </p:txBody>
      </p:sp>
      <p:pic>
        <p:nvPicPr>
          <p:cNvPr id="24" name="Content Placeholder 23"/>
          <p:cNvPicPr>
            <a:picLocks noGrp="1" noChangeAspect="1"/>
          </p:cNvPicPr>
          <p:nvPr>
            <p:ph sz="quarter" idx="20"/>
          </p:nvPr>
        </p:nvPicPr>
        <p:blipFill>
          <a:blip r:embed="rId2" cstate="print">
            <a:extLst>
              <a:ext uri="{28A0092B-C50C-407E-A947-70E740481C1C}">
                <a14:useLocalDpi xmlns:a14="http://schemas.microsoft.com/office/drawing/2010/main" val="0"/>
              </a:ext>
            </a:extLst>
          </a:blip>
          <a:stretch>
            <a:fillRect/>
          </a:stretch>
        </p:blipFill>
        <p:spPr/>
      </p:pic>
      <p:sp>
        <p:nvSpPr>
          <p:cNvPr id="2" name="Title 1"/>
          <p:cNvSpPr>
            <a:spLocks noGrp="1"/>
          </p:cNvSpPr>
          <p:nvPr>
            <p:ph type="title"/>
          </p:nvPr>
        </p:nvSpPr>
        <p:spPr/>
        <p:txBody>
          <a:bodyPr/>
          <a:lstStyle/>
          <a:p>
            <a:r>
              <a:rPr lang="en-US" dirty="0" smtClean="0"/>
              <a:t>Q&amp;A</a:t>
            </a:r>
            <a:endParaRPr lang="en-US" dirty="0"/>
          </a:p>
        </p:txBody>
      </p:sp>
      <p:sp>
        <p:nvSpPr>
          <p:cNvPr id="3" name="Text Placeholder 2"/>
          <p:cNvSpPr>
            <a:spLocks noGrp="1"/>
          </p:cNvSpPr>
          <p:nvPr>
            <p:ph type="body" sz="quarter" idx="12"/>
          </p:nvPr>
        </p:nvSpPr>
        <p:spPr/>
        <p:txBody>
          <a:bodyPr/>
          <a:lstStyle/>
          <a:p>
            <a:r>
              <a:rPr lang="en-US" smtClean="0"/>
              <a:t>Rainer Stropek</a:t>
            </a:r>
            <a:endParaRPr lang="en-US"/>
          </a:p>
        </p:txBody>
      </p:sp>
      <p:sp>
        <p:nvSpPr>
          <p:cNvPr id="4" name="Text Placeholder 3"/>
          <p:cNvSpPr>
            <a:spLocks noGrp="1"/>
          </p:cNvSpPr>
          <p:nvPr>
            <p:ph type="body" sz="quarter" idx="13"/>
          </p:nvPr>
        </p:nvSpPr>
        <p:spPr/>
        <p:txBody>
          <a:bodyPr/>
          <a:lstStyle/>
          <a:p>
            <a:r>
              <a:rPr lang="en-US" smtClean="0"/>
              <a:t>software architects gmbh</a:t>
            </a:r>
            <a:endParaRPr lang="en-US"/>
          </a:p>
        </p:txBody>
      </p:sp>
      <p:sp>
        <p:nvSpPr>
          <p:cNvPr id="18" name="Text Placeholder 17"/>
          <p:cNvSpPr>
            <a:spLocks noGrp="1"/>
          </p:cNvSpPr>
          <p:nvPr>
            <p:ph type="body" sz="quarter" idx="15"/>
          </p:nvPr>
        </p:nvSpPr>
        <p:spPr/>
        <p:txBody>
          <a:bodyPr/>
          <a:lstStyle/>
          <a:p>
            <a:r>
              <a:rPr lang="en-US" smtClean="0"/>
              <a:t>rainer@timecockpit.com</a:t>
            </a:r>
            <a:br>
              <a:rPr lang="en-US" smtClean="0"/>
            </a:br>
            <a:r>
              <a:rPr lang="en-US" smtClean="0"/>
              <a:t>http://www.timecockpit.com</a:t>
            </a:r>
            <a:br>
              <a:rPr lang="en-US" smtClean="0"/>
            </a:br>
            <a:r>
              <a:rPr lang="en-US" smtClean="0"/>
              <a:t>@rstropek</a:t>
            </a:r>
            <a:endParaRPr lang="en-US"/>
          </a:p>
        </p:txBody>
      </p:sp>
      <p:sp>
        <p:nvSpPr>
          <p:cNvPr id="10" name="Text Placeholder 9"/>
          <p:cNvSpPr>
            <a:spLocks noGrp="1"/>
          </p:cNvSpPr>
          <p:nvPr>
            <p:ph type="body" sz="quarter" idx="25"/>
          </p:nvPr>
        </p:nvSpPr>
        <p:spPr>
          <a:xfrm>
            <a:off x="1144588" y="3135313"/>
            <a:ext cx="3789362" cy="366712"/>
          </a:xfrm>
        </p:spPr>
        <p:txBody>
          <a:bodyPr/>
          <a:lstStyle/>
          <a:p>
            <a:r>
              <a:rPr lang="en-US" dirty="0" smtClean="0"/>
              <a:t>Thank your for coming!</a:t>
            </a:r>
            <a:endParaRPr lang="en-US" dirty="0"/>
          </a:p>
        </p:txBody>
      </p:sp>
      <p:sp>
        <p:nvSpPr>
          <p:cNvPr id="22" name="Content Placeholder 21"/>
          <p:cNvSpPr>
            <a:spLocks noGrp="1"/>
          </p:cNvSpPr>
          <p:nvPr>
            <p:ph sz="quarter" idx="26"/>
          </p:nvPr>
        </p:nvSpPr>
        <p:spPr>
          <a:xfrm>
            <a:off x="5218113" y="2338388"/>
            <a:ext cx="793750" cy="796925"/>
          </a:xfrm>
        </p:spPr>
        <p:txBody>
          <a:bodyPr/>
          <a:lstStyle/>
          <a:p>
            <a:r>
              <a:rPr lang="en-US" smtClean="0"/>
              <a:t>Mail</a:t>
            </a:r>
            <a:br>
              <a:rPr lang="en-US" smtClean="0"/>
            </a:br>
            <a:r>
              <a:rPr lang="en-US" smtClean="0"/>
              <a:t>Web</a:t>
            </a:r>
            <a:br>
              <a:rPr lang="en-US" smtClean="0"/>
            </a:br>
            <a:r>
              <a:rPr lang="en-US" smtClean="0"/>
              <a:t>Twitter</a:t>
            </a:r>
            <a:endParaRPr lang="en-US"/>
          </a:p>
        </p:txBody>
      </p:sp>
    </p:spTree>
    <p:extLst>
      <p:ext uri="{BB962C8B-B14F-4D97-AF65-F5344CB8AC3E}">
        <p14:creationId xmlns:p14="http://schemas.microsoft.com/office/powerpoint/2010/main" val="4088726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0492229"/>
      </p:ext>
    </p:extLst>
  </p:cSld>
  <p:clrMapOvr>
    <a:masterClrMapping/>
  </p:clrMapOvr>
  <p:transition spd="slow">
    <p:push/>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7996962"/>
      </p:ext>
    </p:extLst>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ASP.NET</a:t>
            </a:r>
            <a:endParaRPr lang="en-US" dirty="0"/>
          </a:p>
        </p:txBody>
      </p:sp>
      <p:pic>
        <p:nvPicPr>
          <p:cNvPr id="9" name="Inhaltsplatzhalter 8"/>
          <p:cNvPicPr>
            <a:picLocks noGrp="1" noChangeAspect="1"/>
          </p:cNvPicPr>
          <p:nvPr>
            <p:ph sz="quarter" idx="22"/>
          </p:nvPr>
        </p:nvPicPr>
        <p:blipFill>
          <a:blip r:embed="rId2" cstate="print">
            <a:extLst>
              <a:ext uri="{28A0092B-C50C-407E-A947-70E740481C1C}">
                <a14:useLocalDpi xmlns:a14="http://schemas.microsoft.com/office/drawing/2010/main" val="0"/>
              </a:ext>
            </a:extLst>
          </a:blip>
          <a:stretch>
            <a:fillRect/>
          </a:stretch>
        </p:blipFill>
        <p:spPr>
          <a:xfrm>
            <a:off x="395536" y="684246"/>
            <a:ext cx="5327650" cy="3764872"/>
          </a:xfrm>
        </p:spPr>
      </p:pic>
      <p:sp>
        <p:nvSpPr>
          <p:cNvPr id="6" name="Textplatzhalter 5"/>
          <p:cNvSpPr>
            <a:spLocks noGrp="1"/>
          </p:cNvSpPr>
          <p:nvPr>
            <p:ph type="body" sz="quarter" idx="23"/>
          </p:nvPr>
        </p:nvSpPr>
        <p:spPr/>
        <p:txBody>
          <a:bodyPr/>
          <a:lstStyle/>
          <a:p>
            <a:r>
              <a:rPr lang="en-US" dirty="0" smtClean="0"/>
              <a:t>Powerful but heavy</a:t>
            </a:r>
            <a:endParaRPr lang="en-US" dirty="0"/>
          </a:p>
        </p:txBody>
      </p:sp>
      <p:sp>
        <p:nvSpPr>
          <p:cNvPr id="7" name="Textplatzhalter 6"/>
          <p:cNvSpPr>
            <a:spLocks noGrp="1"/>
          </p:cNvSpPr>
          <p:nvPr>
            <p:ph type="body" sz="quarter" idx="24"/>
          </p:nvPr>
        </p:nvSpPr>
        <p:spPr/>
        <p:txBody>
          <a:bodyPr/>
          <a:lstStyle/>
          <a:p>
            <a:r>
              <a:rPr lang="en-US" dirty="0" smtClean="0"/>
              <a:t>Slow release cycles</a:t>
            </a:r>
          </a:p>
          <a:p>
            <a:pPr lvl="1"/>
            <a:r>
              <a:rPr lang="en-US" dirty="0" smtClean="0"/>
              <a:t>Bound to .NET</a:t>
            </a:r>
          </a:p>
          <a:p>
            <a:pPr lvl="1"/>
            <a:r>
              <a:rPr lang="en-US" dirty="0" smtClean="0"/>
              <a:t>Once a year or every two years</a:t>
            </a:r>
          </a:p>
          <a:p>
            <a:r>
              <a:rPr lang="en-US" dirty="0" smtClean="0"/>
              <a:t>Depends on </a:t>
            </a:r>
            <a:r>
              <a:rPr lang="en-US" i="1" dirty="0" err="1" smtClean="0"/>
              <a:t>System.Web</a:t>
            </a:r>
            <a:endParaRPr lang="en-US" i="1" dirty="0" smtClean="0"/>
          </a:p>
          <a:p>
            <a:pPr lvl="1"/>
            <a:r>
              <a:rPr lang="en-US" dirty="0" smtClean="0"/>
              <a:t>One of the largest DLLs in .NET</a:t>
            </a:r>
          </a:p>
          <a:p>
            <a:r>
              <a:rPr lang="en-US" dirty="0" smtClean="0"/>
              <a:t>Bound to IIS</a:t>
            </a:r>
          </a:p>
          <a:p>
            <a:pPr lvl="1"/>
            <a:r>
              <a:rPr lang="en-US" dirty="0" smtClean="0"/>
              <a:t>Exception: Mono</a:t>
            </a:r>
          </a:p>
          <a:p>
            <a:r>
              <a:rPr lang="en-US" dirty="0" smtClean="0"/>
              <a:t>Alternatives are rising</a:t>
            </a:r>
          </a:p>
          <a:p>
            <a:pPr lvl="1"/>
            <a:r>
              <a:rPr lang="en-US" dirty="0" smtClean="0"/>
              <a:t>In particular </a:t>
            </a:r>
            <a:r>
              <a:rPr lang="en-US" i="1" dirty="0" smtClean="0"/>
              <a:t>Node.JS</a:t>
            </a:r>
            <a:endParaRPr lang="en-US" i="1" dirty="0"/>
          </a:p>
        </p:txBody>
      </p:sp>
      <p:sp>
        <p:nvSpPr>
          <p:cNvPr id="8" name="Textplatzhalter 7"/>
          <p:cNvSpPr>
            <a:spLocks noGrp="1"/>
          </p:cNvSpPr>
          <p:nvPr>
            <p:ph type="body" sz="quarter" idx="25"/>
          </p:nvPr>
        </p:nvSpPr>
        <p:spPr/>
        <p:txBody>
          <a:bodyPr/>
          <a:lstStyle/>
          <a:p>
            <a:endParaRPr lang="en-US"/>
          </a:p>
        </p:txBody>
      </p:sp>
      <p:pic>
        <p:nvPicPr>
          <p:cNvPr id="2" name="Grafik 1"/>
          <p:cNvPicPr>
            <a:picLocks noChangeAspect="1"/>
          </p:cNvPicPr>
          <p:nvPr/>
        </p:nvPicPr>
        <p:blipFill>
          <a:blip r:embed="rId3"/>
          <a:stretch>
            <a:fillRect/>
          </a:stretch>
        </p:blipFill>
        <p:spPr>
          <a:xfrm>
            <a:off x="1724784" y="3867894"/>
            <a:ext cx="4222457" cy="1105541"/>
          </a:xfrm>
          <a:prstGeom prst="rect">
            <a:avLst/>
          </a:prstGeom>
        </p:spPr>
      </p:pic>
    </p:spTree>
    <p:extLst>
      <p:ext uri="{BB962C8B-B14F-4D97-AF65-F5344CB8AC3E}">
        <p14:creationId xmlns:p14="http://schemas.microsoft.com/office/powerpoint/2010/main" val="906778218"/>
      </p:ext>
    </p:extLst>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el 11"/>
          <p:cNvSpPr>
            <a:spLocks noGrp="1"/>
          </p:cNvSpPr>
          <p:nvPr>
            <p:ph type="title"/>
          </p:nvPr>
        </p:nvSpPr>
        <p:spPr/>
        <p:txBody>
          <a:bodyPr/>
          <a:lstStyle/>
          <a:p>
            <a:r>
              <a:rPr lang="en-US" dirty="0" smtClean="0"/>
              <a:t>Node.JS</a:t>
            </a:r>
            <a:endParaRPr lang="en-US" dirty="0"/>
          </a:p>
        </p:txBody>
      </p:sp>
      <p:sp>
        <p:nvSpPr>
          <p:cNvPr id="13" name="Inhaltsplatzhalter 12"/>
          <p:cNvSpPr>
            <a:spLocks noGrp="1"/>
          </p:cNvSpPr>
          <p:nvPr>
            <p:ph sz="quarter" idx="22"/>
          </p:nvPr>
        </p:nvSpPr>
        <p:spPr/>
        <p:txBody>
          <a:bodyPr/>
          <a:lstStyle/>
          <a:p>
            <a:r>
              <a:rPr lang="en-US" noProof="1" smtClean="0"/>
              <a:t>import http = require("http");</a:t>
            </a:r>
          </a:p>
          <a:p>
            <a:endParaRPr lang="en-US" noProof="1" smtClean="0"/>
          </a:p>
          <a:p>
            <a:r>
              <a:rPr lang="en-US" noProof="1" smtClean="0"/>
              <a:t>var server = http.createServer((req, resp) =&gt; {</a:t>
            </a:r>
          </a:p>
          <a:p>
            <a:r>
              <a:rPr lang="en-US" noProof="1" smtClean="0"/>
              <a:t>    console.log("Got request for " + req.url);</a:t>
            </a:r>
          </a:p>
          <a:p>
            <a:endParaRPr lang="en-US" noProof="1" smtClean="0"/>
          </a:p>
          <a:p>
            <a:r>
              <a:rPr lang="en-US" noProof="1" smtClean="0"/>
              <a:t>    resp.writeHead(200, { "Content-Type": "text/html" });</a:t>
            </a:r>
          </a:p>
          <a:p>
            <a:r>
              <a:rPr lang="en-US" noProof="1" smtClean="0"/>
              <a:t>    resp.write('&lt;!DOCTYPE "html"&gt;&lt;html&gt;&lt;body&gt;&lt;h1&gt;Hello from ');</a:t>
            </a:r>
          </a:p>
          <a:p>
            <a:r>
              <a:rPr lang="en-US" noProof="1" smtClean="0"/>
              <a:t>    resp.write(req.url);</a:t>
            </a:r>
          </a:p>
          <a:p>
            <a:r>
              <a:rPr lang="en-US" noProof="1" smtClean="0"/>
              <a:t>    resp.write('!&lt;/h1&gt;&lt;/body&gt;&lt;/html&gt;');</a:t>
            </a:r>
          </a:p>
          <a:p>
            <a:r>
              <a:rPr lang="en-US" noProof="1" smtClean="0"/>
              <a:t>    resp.end();</a:t>
            </a:r>
          </a:p>
          <a:p>
            <a:r>
              <a:rPr lang="en-US" noProof="1" smtClean="0"/>
              <a:t>});</a:t>
            </a:r>
          </a:p>
          <a:p>
            <a:endParaRPr lang="en-US" noProof="1" smtClean="0"/>
          </a:p>
          <a:p>
            <a:r>
              <a:rPr lang="en-US" noProof="1" smtClean="0"/>
              <a:t>server.listen(1337);</a:t>
            </a:r>
          </a:p>
          <a:p>
            <a:r>
              <a:rPr lang="en-US" noProof="1" smtClean="0"/>
              <a:t>console.log("Listening on port 1337 ...");</a:t>
            </a:r>
          </a:p>
          <a:p>
            <a:endParaRPr lang="en-US" noProof="1"/>
          </a:p>
        </p:txBody>
      </p:sp>
      <p:sp>
        <p:nvSpPr>
          <p:cNvPr id="14" name="Textplatzhalter 13"/>
          <p:cNvSpPr>
            <a:spLocks noGrp="1"/>
          </p:cNvSpPr>
          <p:nvPr>
            <p:ph type="body" sz="quarter" idx="23"/>
          </p:nvPr>
        </p:nvSpPr>
        <p:spPr/>
        <p:txBody>
          <a:bodyPr/>
          <a:lstStyle/>
          <a:p>
            <a:r>
              <a:rPr lang="en-US" dirty="0">
                <a:hlinkClick r:id="rId2"/>
              </a:rPr>
              <a:t>https://nodejs.org</a:t>
            </a:r>
            <a:r>
              <a:rPr lang="en-US" dirty="0" smtClean="0">
                <a:hlinkClick r:id="rId2"/>
              </a:rPr>
              <a:t>/</a:t>
            </a:r>
            <a:endParaRPr lang="en-US" dirty="0"/>
          </a:p>
        </p:txBody>
      </p:sp>
      <p:sp>
        <p:nvSpPr>
          <p:cNvPr id="15" name="Textplatzhalter 14"/>
          <p:cNvSpPr>
            <a:spLocks noGrp="1"/>
          </p:cNvSpPr>
          <p:nvPr>
            <p:ph type="body" sz="quarter" idx="24"/>
          </p:nvPr>
        </p:nvSpPr>
        <p:spPr/>
        <p:txBody>
          <a:bodyPr/>
          <a:lstStyle/>
          <a:p>
            <a:r>
              <a:rPr lang="en-US" dirty="0" smtClean="0"/>
              <a:t>Platform-independent</a:t>
            </a:r>
          </a:p>
          <a:p>
            <a:pPr lvl="1"/>
            <a:r>
              <a:rPr lang="en-US" dirty="0" smtClean="0"/>
              <a:t>Windows, Linux, etc.</a:t>
            </a:r>
          </a:p>
          <a:p>
            <a:r>
              <a:rPr lang="en-US" dirty="0" smtClean="0"/>
              <a:t>Performant</a:t>
            </a:r>
          </a:p>
          <a:p>
            <a:pPr lvl="1"/>
            <a:r>
              <a:rPr lang="en-US" dirty="0" err="1" smtClean="0"/>
              <a:t>Async</a:t>
            </a:r>
            <a:r>
              <a:rPr lang="en-US" dirty="0" smtClean="0"/>
              <a:t> I/O</a:t>
            </a:r>
          </a:p>
          <a:p>
            <a:pPr lvl="1"/>
            <a:r>
              <a:rPr lang="en-US" dirty="0" smtClean="0"/>
              <a:t>Event-driven</a:t>
            </a:r>
          </a:p>
          <a:p>
            <a:r>
              <a:rPr lang="en-US" dirty="0" smtClean="0"/>
              <a:t>Flexible hosting</a:t>
            </a:r>
          </a:p>
          <a:p>
            <a:pPr lvl="1"/>
            <a:r>
              <a:rPr lang="en-US" dirty="0" smtClean="0"/>
              <a:t>Light-weight, command line</a:t>
            </a:r>
          </a:p>
          <a:p>
            <a:pPr lvl="1"/>
            <a:r>
              <a:rPr lang="en-US" dirty="0" smtClean="0"/>
              <a:t>Web servers like IIS (</a:t>
            </a:r>
            <a:r>
              <a:rPr lang="en-US" dirty="0" err="1" smtClean="0">
                <a:hlinkClick r:id="rId3"/>
              </a:rPr>
              <a:t>iisnode</a:t>
            </a:r>
            <a:r>
              <a:rPr lang="en-US" dirty="0" smtClean="0"/>
              <a:t>)</a:t>
            </a:r>
            <a:endParaRPr lang="en-US" dirty="0"/>
          </a:p>
        </p:txBody>
      </p:sp>
      <p:sp>
        <p:nvSpPr>
          <p:cNvPr id="16" name="Textplatzhalter 15"/>
          <p:cNvSpPr>
            <a:spLocks noGrp="1"/>
          </p:cNvSpPr>
          <p:nvPr>
            <p:ph type="body" sz="quarter" idx="25"/>
          </p:nvPr>
        </p:nvSpPr>
        <p:spPr/>
        <p:txBody>
          <a:bodyPr/>
          <a:lstStyle/>
          <a:p>
            <a:r>
              <a:rPr lang="en-US" dirty="0" smtClean="0"/>
              <a:t>Note that this example uses Node.JS with </a:t>
            </a:r>
            <a:r>
              <a:rPr lang="en-US" dirty="0" smtClean="0">
                <a:hlinkClick r:id="rId4"/>
              </a:rPr>
              <a:t>TypeScript</a:t>
            </a:r>
            <a:endParaRPr lang="en-US" dirty="0"/>
          </a:p>
        </p:txBody>
      </p:sp>
    </p:spTree>
    <p:extLst>
      <p:ext uri="{BB962C8B-B14F-4D97-AF65-F5344CB8AC3E}">
        <p14:creationId xmlns:p14="http://schemas.microsoft.com/office/powerpoint/2010/main" val="4157174695"/>
      </p:ext>
    </p:extLst>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el 11"/>
          <p:cNvSpPr>
            <a:spLocks noGrp="1"/>
          </p:cNvSpPr>
          <p:nvPr>
            <p:ph type="title"/>
          </p:nvPr>
        </p:nvSpPr>
        <p:spPr/>
        <p:txBody>
          <a:bodyPr/>
          <a:lstStyle/>
          <a:p>
            <a:r>
              <a:rPr lang="en-US" dirty="0" smtClean="0"/>
              <a:t>Node.JS</a:t>
            </a:r>
            <a:endParaRPr lang="en-US" dirty="0"/>
          </a:p>
        </p:txBody>
      </p:sp>
      <p:sp>
        <p:nvSpPr>
          <p:cNvPr id="13" name="Inhaltsplatzhalter 12"/>
          <p:cNvSpPr>
            <a:spLocks noGrp="1"/>
          </p:cNvSpPr>
          <p:nvPr>
            <p:ph sz="quarter" idx="22"/>
          </p:nvPr>
        </p:nvSpPr>
        <p:spPr/>
        <p:txBody>
          <a:bodyPr/>
          <a:lstStyle/>
          <a:p>
            <a:r>
              <a:rPr lang="en-US" noProof="1"/>
              <a:t>import express = require('express');</a:t>
            </a:r>
          </a:p>
          <a:p>
            <a:r>
              <a:rPr lang="en-US" noProof="1"/>
              <a:t>var app = express();</a:t>
            </a:r>
          </a:p>
          <a:p>
            <a:endParaRPr lang="en-US" noProof="1"/>
          </a:p>
          <a:p>
            <a:r>
              <a:rPr lang="en-US" noProof="1"/>
              <a:t>app.get('/', (req, res) =&gt; {</a:t>
            </a:r>
          </a:p>
          <a:p>
            <a:r>
              <a:rPr lang="en-US" noProof="1"/>
              <a:t>    res.send('Hello World!');</a:t>
            </a:r>
          </a:p>
          <a:p>
            <a:r>
              <a:rPr lang="en-US" noProof="1"/>
              <a:t>});</a:t>
            </a:r>
          </a:p>
          <a:p>
            <a:endParaRPr lang="en-US" noProof="1"/>
          </a:p>
          <a:p>
            <a:r>
              <a:rPr lang="en-US" noProof="1"/>
              <a:t>app.get('/customer/:id',(req, res) =&gt; {</a:t>
            </a:r>
          </a:p>
          <a:p>
            <a:r>
              <a:rPr lang="en-US" noProof="1"/>
              <a:t>    var customer = {</a:t>
            </a:r>
          </a:p>
          <a:p>
            <a:r>
              <a:rPr lang="en-US" noProof="1"/>
              <a:t>        customerId: req.params.id,</a:t>
            </a:r>
          </a:p>
          <a:p>
            <a:r>
              <a:rPr lang="en-US" noProof="1"/>
              <a:t>        customerName: "Customer " + req.params.id</a:t>
            </a:r>
          </a:p>
          <a:p>
            <a:r>
              <a:rPr lang="en-US" noProof="1"/>
              <a:t>    };</a:t>
            </a:r>
          </a:p>
          <a:p>
            <a:r>
              <a:rPr lang="en-US" noProof="1"/>
              <a:t>    res.status(200).send(customer);</a:t>
            </a:r>
          </a:p>
          <a:p>
            <a:r>
              <a:rPr lang="en-US" noProof="1"/>
              <a:t>});</a:t>
            </a:r>
          </a:p>
          <a:p>
            <a:endParaRPr lang="en-US" noProof="1"/>
          </a:p>
          <a:p>
            <a:r>
              <a:rPr lang="en-US" noProof="1"/>
              <a:t>var server = app.listen(</a:t>
            </a:r>
          </a:p>
          <a:p>
            <a:r>
              <a:rPr lang="en-US" noProof="1"/>
              <a:t>    1337,() =&gt; console.log("Listening on port 1337 ..."));</a:t>
            </a:r>
          </a:p>
        </p:txBody>
      </p:sp>
      <p:sp>
        <p:nvSpPr>
          <p:cNvPr id="14" name="Textplatzhalter 13"/>
          <p:cNvSpPr>
            <a:spLocks noGrp="1"/>
          </p:cNvSpPr>
          <p:nvPr>
            <p:ph type="body" sz="quarter" idx="23"/>
          </p:nvPr>
        </p:nvSpPr>
        <p:spPr/>
        <p:txBody>
          <a:bodyPr/>
          <a:lstStyle/>
          <a:p>
            <a:r>
              <a:rPr lang="en-US" dirty="0">
                <a:hlinkClick r:id="rId2"/>
              </a:rPr>
              <a:t>https://nodejs.org</a:t>
            </a:r>
            <a:r>
              <a:rPr lang="en-US" dirty="0" smtClean="0">
                <a:hlinkClick r:id="rId2"/>
              </a:rPr>
              <a:t>/</a:t>
            </a:r>
            <a:endParaRPr lang="en-US" dirty="0"/>
          </a:p>
        </p:txBody>
      </p:sp>
      <p:sp>
        <p:nvSpPr>
          <p:cNvPr id="15" name="Textplatzhalter 14"/>
          <p:cNvSpPr>
            <a:spLocks noGrp="1"/>
          </p:cNvSpPr>
          <p:nvPr>
            <p:ph type="body" sz="quarter" idx="24"/>
          </p:nvPr>
        </p:nvSpPr>
        <p:spPr/>
        <p:txBody>
          <a:bodyPr/>
          <a:lstStyle/>
          <a:p>
            <a:r>
              <a:rPr lang="en-US" dirty="0" smtClean="0"/>
              <a:t>Modular approach</a:t>
            </a:r>
          </a:p>
          <a:p>
            <a:pPr lvl="1"/>
            <a:r>
              <a:rPr lang="en-US" dirty="0" smtClean="0"/>
              <a:t>Add more libraries if needed</a:t>
            </a:r>
          </a:p>
          <a:p>
            <a:pPr lvl="1"/>
            <a:r>
              <a:rPr lang="en-US" dirty="0" smtClean="0"/>
              <a:t>NPM as package manager</a:t>
            </a:r>
          </a:p>
          <a:p>
            <a:r>
              <a:rPr lang="en-US" dirty="0" smtClean="0"/>
              <a:t>Here: Web API</a:t>
            </a:r>
            <a:endParaRPr lang="en-US" dirty="0"/>
          </a:p>
        </p:txBody>
      </p:sp>
      <p:sp>
        <p:nvSpPr>
          <p:cNvPr id="16" name="Textplatzhalter 15"/>
          <p:cNvSpPr>
            <a:spLocks noGrp="1"/>
          </p:cNvSpPr>
          <p:nvPr>
            <p:ph type="body" sz="quarter" idx="25"/>
          </p:nvPr>
        </p:nvSpPr>
        <p:spPr/>
        <p:txBody>
          <a:bodyPr/>
          <a:lstStyle/>
          <a:p>
            <a:r>
              <a:rPr lang="en-US" dirty="0" smtClean="0"/>
              <a:t>Note that this example uses </a:t>
            </a:r>
            <a:r>
              <a:rPr lang="en-US" dirty="0" smtClean="0">
                <a:hlinkClick r:id="rId3"/>
              </a:rPr>
              <a:t>Express.js</a:t>
            </a:r>
            <a:endParaRPr lang="en-US" dirty="0"/>
          </a:p>
        </p:txBody>
      </p:sp>
    </p:spTree>
    <p:extLst>
      <p:ext uri="{BB962C8B-B14F-4D97-AF65-F5344CB8AC3E}">
        <p14:creationId xmlns:p14="http://schemas.microsoft.com/office/powerpoint/2010/main" val="4281442062"/>
      </p:ext>
    </p:extLst>
  </p:cSld>
  <p:clrMapOvr>
    <a:masterClrMapping/>
  </p:clrMapOvr>
  <p:transition spd="slow">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OWIN Goals</a:t>
            </a:r>
            <a:endParaRPr lang="en-US" dirty="0"/>
          </a:p>
        </p:txBody>
      </p:sp>
      <p:sp>
        <p:nvSpPr>
          <p:cNvPr id="4" name="Inhaltsplatzhalter 3"/>
          <p:cNvSpPr>
            <a:spLocks noGrp="1"/>
          </p:cNvSpPr>
          <p:nvPr>
            <p:ph sz="quarter" idx="12"/>
          </p:nvPr>
        </p:nvSpPr>
        <p:spPr/>
        <p:txBody>
          <a:bodyPr/>
          <a:lstStyle/>
          <a:p>
            <a:r>
              <a:rPr lang="en-US" dirty="0" smtClean="0"/>
              <a:t>IIS supported but not required</a:t>
            </a:r>
          </a:p>
          <a:p>
            <a:pPr lvl="1"/>
            <a:r>
              <a:rPr lang="en-US" dirty="0" smtClean="0"/>
              <a:t>Self-hosting in console app, Windows service, etc.</a:t>
            </a:r>
          </a:p>
          <a:p>
            <a:r>
              <a:rPr lang="en-US" dirty="0" smtClean="0"/>
              <a:t>Platform-independent</a:t>
            </a:r>
          </a:p>
          <a:p>
            <a:pPr lvl="1"/>
            <a:r>
              <a:rPr lang="en-US" dirty="0" smtClean="0"/>
              <a:t>Not bound to Windows only</a:t>
            </a:r>
          </a:p>
          <a:p>
            <a:r>
              <a:rPr lang="en-US" dirty="0" smtClean="0"/>
              <a:t>Standardized interface between .NET web server and app</a:t>
            </a:r>
          </a:p>
          <a:p>
            <a:pPr lvl="1"/>
            <a:r>
              <a:rPr lang="en-US" dirty="0" smtClean="0"/>
              <a:t>For </a:t>
            </a:r>
            <a:r>
              <a:rPr lang="en-US" dirty="0"/>
              <a:t>more information see </a:t>
            </a:r>
            <a:r>
              <a:rPr lang="en-US" dirty="0">
                <a:hlinkClick r:id="rId2"/>
              </a:rPr>
              <a:t>http://owin.org</a:t>
            </a:r>
            <a:r>
              <a:rPr lang="en-US" dirty="0" smtClean="0">
                <a:hlinkClick r:id="rId2"/>
              </a:rPr>
              <a:t>/</a:t>
            </a:r>
            <a:endParaRPr lang="en-US" dirty="0"/>
          </a:p>
        </p:txBody>
      </p:sp>
      <p:sp>
        <p:nvSpPr>
          <p:cNvPr id="5" name="Textplatzhalter 4"/>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109381625"/>
      </p:ext>
    </p:extLst>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The Very Basics</a:t>
            </a:r>
            <a:endParaRPr lang="en-US" dirty="0"/>
          </a:p>
        </p:txBody>
      </p:sp>
      <p:sp>
        <p:nvSpPr>
          <p:cNvPr id="3" name="Textplatzhalter 2"/>
          <p:cNvSpPr>
            <a:spLocks noGrp="1"/>
          </p:cNvSpPr>
          <p:nvPr>
            <p:ph type="body" sz="quarter" idx="25"/>
          </p:nvPr>
        </p:nvSpPr>
        <p:spPr/>
        <p:txBody>
          <a:bodyPr/>
          <a:lstStyle/>
          <a:p>
            <a:r>
              <a:rPr lang="en-US" dirty="0" smtClean="0"/>
              <a:t>Fundamentals of OWIN</a:t>
            </a:r>
            <a:endParaRPr lang="en-US" dirty="0"/>
          </a:p>
        </p:txBody>
      </p:sp>
    </p:spTree>
    <p:extLst>
      <p:ext uri="{BB962C8B-B14F-4D97-AF65-F5344CB8AC3E}">
        <p14:creationId xmlns:p14="http://schemas.microsoft.com/office/powerpoint/2010/main" val="1774343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el 11"/>
          <p:cNvSpPr>
            <a:spLocks noGrp="1"/>
          </p:cNvSpPr>
          <p:nvPr>
            <p:ph type="title"/>
          </p:nvPr>
        </p:nvSpPr>
        <p:spPr/>
        <p:txBody>
          <a:bodyPr/>
          <a:lstStyle/>
          <a:p>
            <a:r>
              <a:rPr lang="en-US" dirty="0" smtClean="0"/>
              <a:t>OWIN</a:t>
            </a:r>
            <a:endParaRPr lang="en-US" dirty="0"/>
          </a:p>
        </p:txBody>
      </p:sp>
      <p:sp>
        <p:nvSpPr>
          <p:cNvPr id="13" name="Inhaltsplatzhalter 12"/>
          <p:cNvSpPr>
            <a:spLocks noGrp="1"/>
          </p:cNvSpPr>
          <p:nvPr>
            <p:ph sz="quarter" idx="22"/>
          </p:nvPr>
        </p:nvSpPr>
        <p:spPr/>
        <p:txBody>
          <a:bodyPr/>
          <a:lstStyle/>
          <a:p>
            <a:r>
              <a:rPr lang="en-US" noProof="1"/>
              <a:t>using Microsoft.Owin.Hosting;</a:t>
            </a:r>
          </a:p>
          <a:p>
            <a:r>
              <a:rPr lang="en-US" noProof="1"/>
              <a:t>using Owin;</a:t>
            </a:r>
          </a:p>
          <a:p>
            <a:r>
              <a:rPr lang="en-US" noProof="1"/>
              <a:t>using System;</a:t>
            </a:r>
          </a:p>
          <a:p>
            <a:r>
              <a:rPr lang="en-US" noProof="1"/>
              <a:t>using System.Collections.Generic;</a:t>
            </a:r>
          </a:p>
          <a:p>
            <a:r>
              <a:rPr lang="en-US" noProof="1"/>
              <a:t>using System.Threading.Tasks;</a:t>
            </a:r>
          </a:p>
          <a:p>
            <a:r>
              <a:rPr lang="en-US" noProof="1"/>
              <a:t>using System.Web.Http;</a:t>
            </a:r>
          </a:p>
          <a:p>
            <a:endParaRPr lang="en-US" noProof="1"/>
          </a:p>
          <a:p>
            <a:r>
              <a:rPr lang="en-US" noProof="1"/>
              <a:t>namespace OwinSimpleServer</a:t>
            </a:r>
          </a:p>
          <a:p>
            <a:r>
              <a:rPr lang="en-US" noProof="1" smtClean="0"/>
              <a:t>{</a:t>
            </a:r>
          </a:p>
          <a:p>
            <a:r>
              <a:rPr lang="en-US" noProof="1"/>
              <a:t>	</a:t>
            </a:r>
            <a:r>
              <a:rPr lang="en-US" noProof="1" smtClean="0">
                <a:solidFill>
                  <a:srgbClr val="00B050"/>
                </a:solidFill>
              </a:rPr>
              <a:t>using </a:t>
            </a:r>
            <a:r>
              <a:rPr lang="en-US" noProof="1">
                <a:solidFill>
                  <a:srgbClr val="00B050"/>
                </a:solidFill>
              </a:rPr>
              <a:t>AppFunc = Func&lt;IDictionary&lt;string, object&gt;, Task&gt;;</a:t>
            </a:r>
          </a:p>
          <a:p>
            <a:endParaRPr lang="en-US" noProof="1"/>
          </a:p>
          <a:p>
            <a:r>
              <a:rPr lang="en-US" noProof="1"/>
              <a:t>	public class Program</a:t>
            </a:r>
          </a:p>
          <a:p>
            <a:r>
              <a:rPr lang="en-US" noProof="1"/>
              <a:t>	{</a:t>
            </a:r>
          </a:p>
          <a:p>
            <a:r>
              <a:rPr lang="en-US" noProof="1"/>
              <a:t>		static void Main(string[] args)</a:t>
            </a:r>
          </a:p>
          <a:p>
            <a:r>
              <a:rPr lang="en-US" noProof="1"/>
              <a:t>		{</a:t>
            </a:r>
          </a:p>
          <a:p>
            <a:r>
              <a:rPr lang="en-US" noProof="1"/>
              <a:t>			using (</a:t>
            </a:r>
            <a:r>
              <a:rPr lang="en-US" noProof="1">
                <a:solidFill>
                  <a:srgbClr val="00B050"/>
                </a:solidFill>
              </a:rPr>
              <a:t>WebApp.Start&lt;Program&gt;("http://localhost:1337")</a:t>
            </a:r>
            <a:r>
              <a:rPr lang="en-US" noProof="1"/>
              <a:t>)</a:t>
            </a:r>
          </a:p>
          <a:p>
            <a:r>
              <a:rPr lang="en-US" noProof="1"/>
              <a:t>			{</a:t>
            </a:r>
          </a:p>
          <a:p>
            <a:r>
              <a:rPr lang="en-US" noProof="1"/>
              <a:t>				Console.WriteLine("Listening ...");</a:t>
            </a:r>
          </a:p>
          <a:p>
            <a:r>
              <a:rPr lang="en-US" noProof="1"/>
              <a:t>				Console.ReadKey();</a:t>
            </a:r>
          </a:p>
          <a:p>
            <a:r>
              <a:rPr lang="en-US" noProof="1"/>
              <a:t>			}</a:t>
            </a:r>
          </a:p>
          <a:p>
            <a:r>
              <a:rPr lang="en-US" noProof="1"/>
              <a:t>		</a:t>
            </a:r>
            <a:r>
              <a:rPr lang="en-US" noProof="1" smtClean="0"/>
              <a:t>}</a:t>
            </a:r>
            <a:endParaRPr lang="en-US" noProof="1"/>
          </a:p>
        </p:txBody>
      </p:sp>
      <p:sp>
        <p:nvSpPr>
          <p:cNvPr id="14" name="Textplatzhalter 13"/>
          <p:cNvSpPr>
            <a:spLocks noGrp="1"/>
          </p:cNvSpPr>
          <p:nvPr>
            <p:ph type="body" sz="quarter" idx="23"/>
          </p:nvPr>
        </p:nvSpPr>
        <p:spPr/>
        <p:txBody>
          <a:bodyPr/>
          <a:lstStyle/>
          <a:p>
            <a:r>
              <a:rPr lang="en-US" dirty="0" smtClean="0"/>
              <a:t>Self-hosting</a:t>
            </a:r>
            <a:endParaRPr lang="en-US" dirty="0"/>
          </a:p>
        </p:txBody>
      </p:sp>
      <p:sp>
        <p:nvSpPr>
          <p:cNvPr id="15" name="Textplatzhalter 14"/>
          <p:cNvSpPr>
            <a:spLocks noGrp="1"/>
          </p:cNvSpPr>
          <p:nvPr>
            <p:ph type="body" sz="quarter" idx="24"/>
          </p:nvPr>
        </p:nvSpPr>
        <p:spPr/>
        <p:txBody>
          <a:bodyPr/>
          <a:lstStyle/>
          <a:p>
            <a:r>
              <a:rPr lang="en-US" i="1" dirty="0" err="1" smtClean="0"/>
              <a:t>Microsoft.Owin.Hosting</a:t>
            </a:r>
            <a:endParaRPr lang="en-US" i="1" dirty="0" smtClean="0"/>
          </a:p>
          <a:p>
            <a:r>
              <a:rPr lang="en-US" i="1" dirty="0" err="1"/>
              <a:t>Microsoft.Owin.Host</a:t>
            </a:r>
            <a:r>
              <a:rPr lang="en-US" i="1" dirty="0" smtClean="0"/>
              <a:t>. </a:t>
            </a:r>
            <a:r>
              <a:rPr lang="en-US" i="1" dirty="0" err="1" smtClean="0"/>
              <a:t>HttpListener</a:t>
            </a:r>
            <a:endParaRPr lang="en-US" i="1" dirty="0"/>
          </a:p>
        </p:txBody>
      </p:sp>
      <p:sp>
        <p:nvSpPr>
          <p:cNvPr id="16" name="Textplatzhalter 15"/>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3573144529"/>
      </p:ext>
    </p:extLst>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el 11"/>
          <p:cNvSpPr>
            <a:spLocks noGrp="1"/>
          </p:cNvSpPr>
          <p:nvPr>
            <p:ph type="title"/>
          </p:nvPr>
        </p:nvSpPr>
        <p:spPr/>
        <p:txBody>
          <a:bodyPr/>
          <a:lstStyle/>
          <a:p>
            <a:r>
              <a:rPr lang="en-US" smtClean="0"/>
              <a:t>OWIN</a:t>
            </a:r>
            <a:endParaRPr lang="en-US" dirty="0"/>
          </a:p>
        </p:txBody>
      </p:sp>
      <p:sp>
        <p:nvSpPr>
          <p:cNvPr id="13" name="Inhaltsplatzhalter 12"/>
          <p:cNvSpPr>
            <a:spLocks noGrp="1"/>
          </p:cNvSpPr>
          <p:nvPr>
            <p:ph sz="quarter" idx="22"/>
          </p:nvPr>
        </p:nvSpPr>
        <p:spPr/>
        <p:txBody>
          <a:bodyPr/>
          <a:lstStyle/>
          <a:p>
            <a:r>
              <a:rPr lang="en-US" noProof="1"/>
              <a:t>	</a:t>
            </a:r>
            <a:r>
              <a:rPr lang="en-US" noProof="1">
                <a:solidFill>
                  <a:srgbClr val="00B050"/>
                </a:solidFill>
              </a:rPr>
              <a:t>using AppFunc = Func&lt;IDictionary&lt;string, object&gt;, Task&gt;;</a:t>
            </a:r>
          </a:p>
          <a:p>
            <a:r>
              <a:rPr lang="en-US" noProof="1" smtClean="0"/>
              <a:t>	…</a:t>
            </a:r>
          </a:p>
          <a:p>
            <a:endParaRPr lang="en-US" noProof="1"/>
          </a:p>
          <a:p>
            <a:r>
              <a:rPr lang="en-US" noProof="1"/>
              <a:t>	public class Startup</a:t>
            </a:r>
          </a:p>
          <a:p>
            <a:r>
              <a:rPr lang="en-US" noProof="1"/>
              <a:t>	{ </a:t>
            </a:r>
          </a:p>
          <a:p>
            <a:r>
              <a:rPr lang="en-US" noProof="1"/>
              <a:t>		</a:t>
            </a:r>
            <a:r>
              <a:rPr lang="en-US" noProof="1">
                <a:solidFill>
                  <a:srgbClr val="00B050"/>
                </a:solidFill>
              </a:rPr>
              <a:t>public void Configuration(IAppBuilder app)</a:t>
            </a:r>
          </a:p>
          <a:p>
            <a:r>
              <a:rPr lang="en-US" noProof="1"/>
              <a:t>		{</a:t>
            </a:r>
          </a:p>
          <a:p>
            <a:r>
              <a:rPr lang="en-US" noProof="1"/>
              <a:t>			</a:t>
            </a:r>
            <a:r>
              <a:rPr lang="en-US" noProof="1" smtClean="0"/>
              <a:t>var </a:t>
            </a:r>
            <a:r>
              <a:rPr lang="en-US" noProof="1"/>
              <a:t>middleware = new Func&lt;AppFunc, AppFunc&gt;(next =&gt;</a:t>
            </a:r>
          </a:p>
          <a:p>
            <a:r>
              <a:rPr lang="en-US" noProof="1"/>
              <a:t>				async env =&gt;</a:t>
            </a:r>
          </a:p>
          <a:p>
            <a:r>
              <a:rPr lang="en-US" noProof="1"/>
              <a:t>				{</a:t>
            </a:r>
          </a:p>
          <a:p>
            <a:r>
              <a:rPr lang="en-US" noProof="1"/>
              <a:t>					</a:t>
            </a:r>
            <a:r>
              <a:rPr lang="en-US" noProof="1" smtClean="0"/>
              <a:t>var </a:t>
            </a:r>
            <a:r>
              <a:rPr lang="en-US" noProof="1"/>
              <a:t>bytes = Encoding.UTF8.GetBytes</a:t>
            </a:r>
            <a:r>
              <a:rPr lang="en-US" noProof="1" smtClean="0"/>
              <a:t>(</a:t>
            </a:r>
          </a:p>
          <a:p>
            <a:r>
              <a:rPr lang="en-US" noProof="1"/>
              <a:t>	</a:t>
            </a:r>
            <a:r>
              <a:rPr lang="en-US" noProof="1" smtClean="0"/>
              <a:t>					"</a:t>
            </a:r>
            <a:r>
              <a:rPr lang="en-US" noProof="1"/>
              <a:t>Hello OWIN!");</a:t>
            </a:r>
          </a:p>
          <a:p>
            <a:r>
              <a:rPr lang="en-US" noProof="1"/>
              <a:t>					var headers = (IDictionary&lt;string, string</a:t>
            </a:r>
            <a:r>
              <a:rPr lang="en-US" noProof="1" smtClean="0"/>
              <a:t>[]&gt;)</a:t>
            </a:r>
          </a:p>
          <a:p>
            <a:r>
              <a:rPr lang="en-US" noProof="1"/>
              <a:t>	</a:t>
            </a:r>
            <a:r>
              <a:rPr lang="en-US" noProof="1" smtClean="0"/>
              <a:t>					env</a:t>
            </a:r>
            <a:r>
              <a:rPr lang="en-US" noProof="1"/>
              <a:t>["owin.ResponseHeaders"];</a:t>
            </a:r>
          </a:p>
          <a:p>
            <a:r>
              <a:rPr lang="en-US" noProof="1"/>
              <a:t>					headers["Content-Type"] = new[] { "text/html" };</a:t>
            </a:r>
          </a:p>
          <a:p>
            <a:r>
              <a:rPr lang="en-US" noProof="1"/>
              <a:t>					var response = (Stream)env["owin.ResponseBody"];</a:t>
            </a:r>
          </a:p>
          <a:p>
            <a:r>
              <a:rPr lang="en-US" noProof="1"/>
              <a:t>					await response.WriteAsync(bytes, 0, bytes.Length);</a:t>
            </a:r>
          </a:p>
          <a:p>
            <a:endParaRPr lang="en-US" noProof="1"/>
          </a:p>
          <a:p>
            <a:r>
              <a:rPr lang="en-US" noProof="1"/>
              <a:t>					await </a:t>
            </a:r>
            <a:r>
              <a:rPr lang="en-US" noProof="1">
                <a:solidFill>
                  <a:srgbClr val="00B050"/>
                </a:solidFill>
              </a:rPr>
              <a:t>next(env)</a:t>
            </a:r>
            <a:r>
              <a:rPr lang="en-US" noProof="1"/>
              <a:t>;</a:t>
            </a:r>
          </a:p>
          <a:p>
            <a:r>
              <a:rPr lang="en-US" noProof="1"/>
              <a:t>				</a:t>
            </a:r>
            <a:r>
              <a:rPr lang="en-US" noProof="1" smtClean="0"/>
              <a:t>});</a:t>
            </a:r>
            <a:endParaRPr lang="en-US" noProof="1"/>
          </a:p>
          <a:p>
            <a:r>
              <a:rPr lang="en-US" noProof="1"/>
              <a:t>				</a:t>
            </a:r>
            <a:r>
              <a:rPr lang="en-US" noProof="1" smtClean="0"/>
              <a:t>app</a:t>
            </a:r>
            <a:r>
              <a:rPr lang="en-US" noProof="1" smtClean="0">
                <a:solidFill>
                  <a:srgbClr val="00B050"/>
                </a:solidFill>
              </a:rPr>
              <a:t>.Use</a:t>
            </a:r>
            <a:r>
              <a:rPr lang="en-US" noProof="1" smtClean="0"/>
              <a:t>(middleware</a:t>
            </a:r>
            <a:r>
              <a:rPr lang="en-US" noProof="1"/>
              <a:t>);</a:t>
            </a:r>
          </a:p>
          <a:p>
            <a:r>
              <a:rPr lang="en-US" noProof="1" smtClean="0"/>
              <a:t>		}</a:t>
            </a:r>
          </a:p>
          <a:p>
            <a:r>
              <a:rPr lang="en-US" noProof="1"/>
              <a:t>	}</a:t>
            </a:r>
          </a:p>
          <a:p>
            <a:r>
              <a:rPr lang="en-US" noProof="1"/>
              <a:t>}</a:t>
            </a:r>
          </a:p>
        </p:txBody>
      </p:sp>
      <p:sp>
        <p:nvSpPr>
          <p:cNvPr id="14" name="Textplatzhalter 13"/>
          <p:cNvSpPr>
            <a:spLocks noGrp="1"/>
          </p:cNvSpPr>
          <p:nvPr>
            <p:ph type="body" sz="quarter" idx="23"/>
          </p:nvPr>
        </p:nvSpPr>
        <p:spPr/>
        <p:txBody>
          <a:bodyPr/>
          <a:lstStyle/>
          <a:p>
            <a:r>
              <a:rPr lang="en-US" dirty="0" smtClean="0"/>
              <a:t>Middleware Foundation</a:t>
            </a:r>
            <a:endParaRPr lang="en-US" dirty="0"/>
          </a:p>
        </p:txBody>
      </p:sp>
      <p:sp>
        <p:nvSpPr>
          <p:cNvPr id="15" name="Textplatzhalter 14"/>
          <p:cNvSpPr>
            <a:spLocks noGrp="1"/>
          </p:cNvSpPr>
          <p:nvPr>
            <p:ph type="body" sz="quarter" idx="24"/>
          </p:nvPr>
        </p:nvSpPr>
        <p:spPr/>
        <p:txBody>
          <a:bodyPr/>
          <a:lstStyle/>
          <a:p>
            <a:r>
              <a:rPr lang="en-US" dirty="0" smtClean="0"/>
              <a:t>Read more about </a:t>
            </a:r>
            <a:r>
              <a:rPr lang="en-US" i="1" dirty="0" smtClean="0"/>
              <a:t>application delegates </a:t>
            </a:r>
            <a:r>
              <a:rPr lang="en-US" dirty="0" smtClean="0"/>
              <a:t>or </a:t>
            </a:r>
            <a:r>
              <a:rPr lang="en-US" i="1" dirty="0" err="1" smtClean="0"/>
              <a:t>AppFuncs</a:t>
            </a:r>
            <a:r>
              <a:rPr lang="en-US" i="1" dirty="0" smtClean="0"/>
              <a:t> </a:t>
            </a:r>
            <a:r>
              <a:rPr lang="en-US" dirty="0" smtClean="0"/>
              <a:t>in OWIN spec</a:t>
            </a:r>
          </a:p>
          <a:p>
            <a:pPr lvl="1"/>
            <a:r>
              <a:rPr lang="en-US" dirty="0">
                <a:hlinkClick r:id="rId2"/>
              </a:rPr>
              <a:t>http://</a:t>
            </a:r>
            <a:r>
              <a:rPr lang="en-US" dirty="0" smtClean="0">
                <a:hlinkClick r:id="rId2"/>
              </a:rPr>
              <a:t>owin.org/spec/spec/owin-1.0.0.html</a:t>
            </a:r>
            <a:endParaRPr lang="en-US" dirty="0" smtClean="0"/>
          </a:p>
          <a:p>
            <a:pPr lvl="1"/>
            <a:endParaRPr lang="en-US" dirty="0"/>
          </a:p>
        </p:txBody>
      </p:sp>
      <p:sp>
        <p:nvSpPr>
          <p:cNvPr id="16" name="Textplatzhalter 15"/>
          <p:cNvSpPr>
            <a:spLocks noGrp="1"/>
          </p:cNvSpPr>
          <p:nvPr>
            <p:ph type="body" sz="quarter" idx="25"/>
          </p:nvPr>
        </p:nvSpPr>
        <p:spPr/>
        <p:txBody>
          <a:bodyPr/>
          <a:lstStyle/>
          <a:p>
            <a:endParaRPr lang="en-US" dirty="0"/>
          </a:p>
        </p:txBody>
      </p:sp>
      <p:cxnSp>
        <p:nvCxnSpPr>
          <p:cNvPr id="3" name="Gerade Verbindung mit Pfeil 2"/>
          <p:cNvCxnSpPr/>
          <p:nvPr/>
        </p:nvCxnSpPr>
        <p:spPr>
          <a:xfrm flipV="1">
            <a:off x="1907704" y="339502"/>
            <a:ext cx="576064" cy="136815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9" name="Gerade Verbindung mit Pfeil 8"/>
          <p:cNvCxnSpPr/>
          <p:nvPr/>
        </p:nvCxnSpPr>
        <p:spPr>
          <a:xfrm flipV="1">
            <a:off x="1835696" y="339502"/>
            <a:ext cx="3024336" cy="280831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19279673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C90029AD581154692170791F90B0BA6" ma:contentTypeVersion="0" ma:contentTypeDescription="Create a new document." ma:contentTypeScope="" ma:versionID="453f2a28f59e13bb333d4563bd7e6ec5">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3D43D4A-F5F8-47F6-A4EC-521F433C91BF}">
  <ds:schemaRefs>
    <ds:schemaRef ds:uri="http://schemas.microsoft.com/office/2006/metadata/properties"/>
    <ds:schemaRef ds:uri="http://www.w3.org/XML/1998/namespace"/>
    <ds:schemaRef ds:uri="http://purl.org/dc/elements/1.1/"/>
    <ds:schemaRef ds:uri="http://schemas.microsoft.com/office/2006/documentManagement/types"/>
    <ds:schemaRef ds:uri="http://schemas.openxmlformats.org/package/2006/metadata/core-properties"/>
    <ds:schemaRef ds:uri="http://purl.org/dc/dcmitype/"/>
    <ds:schemaRef ds:uri="http://purl.org/dc/terms/"/>
  </ds:schemaRefs>
</ds:datastoreItem>
</file>

<file path=customXml/itemProps2.xml><?xml version="1.0" encoding="utf-8"?>
<ds:datastoreItem xmlns:ds="http://schemas.openxmlformats.org/officeDocument/2006/customXml" ds:itemID="{14A11C81-3A20-458B-AC33-D8C9DB9BBB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B978F6DD-25A2-48DB-A93B-386E9DA01EC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697</Words>
  <Application>Microsoft Office PowerPoint</Application>
  <PresentationFormat>Bildschirmpräsentation (16:9)</PresentationFormat>
  <Paragraphs>389</Paragraphs>
  <Slides>27</Slides>
  <Notes>0</Notes>
  <HiddenSlides>0</HiddenSlides>
  <MMClips>0</MMClips>
  <ScaleCrop>false</ScaleCrop>
  <HeadingPairs>
    <vt:vector size="6" baseType="variant">
      <vt:variant>
        <vt:lpstr>Verwendete Schriftarten</vt:lpstr>
      </vt:variant>
      <vt:variant>
        <vt:i4>9</vt:i4>
      </vt:variant>
      <vt:variant>
        <vt:lpstr>Design</vt:lpstr>
      </vt:variant>
      <vt:variant>
        <vt:i4>1</vt:i4>
      </vt:variant>
      <vt:variant>
        <vt:lpstr>Folientitel</vt:lpstr>
      </vt:variant>
      <vt:variant>
        <vt:i4>27</vt:i4>
      </vt:variant>
    </vt:vector>
  </HeadingPairs>
  <TitlesOfParts>
    <vt:vector size="37" baseType="lpstr">
      <vt:lpstr>ＭＳ Ｐゴシック</vt:lpstr>
      <vt:lpstr>Arial</vt:lpstr>
      <vt:lpstr>Calibri</vt:lpstr>
      <vt:lpstr>Consolas</vt:lpstr>
      <vt:lpstr>Segoe UI</vt:lpstr>
      <vt:lpstr>Segoe UI Light</vt:lpstr>
      <vt:lpstr>Segoe UI Semilight</vt:lpstr>
      <vt:lpstr>Wingdings</vt:lpstr>
      <vt:lpstr>Wingdings 3</vt:lpstr>
      <vt:lpstr>Larissa-Design</vt:lpstr>
      <vt:lpstr>OWIN</vt:lpstr>
      <vt:lpstr>Introduction</vt:lpstr>
      <vt:lpstr>ASP.NET</vt:lpstr>
      <vt:lpstr>Node.JS</vt:lpstr>
      <vt:lpstr>Node.JS</vt:lpstr>
      <vt:lpstr>OWIN Goals</vt:lpstr>
      <vt:lpstr>The Very Basics</vt:lpstr>
      <vt:lpstr>OWIN</vt:lpstr>
      <vt:lpstr>OWIN</vt:lpstr>
      <vt:lpstr>OWIN</vt:lpstr>
      <vt:lpstr>Creating Middleware</vt:lpstr>
      <vt:lpstr>OWIN</vt:lpstr>
      <vt:lpstr>OWIN</vt:lpstr>
      <vt:lpstr>OWIN</vt:lpstr>
      <vt:lpstr>Advanced Topics</vt:lpstr>
      <vt:lpstr>Using Middleware</vt:lpstr>
      <vt:lpstr>OWIN</vt:lpstr>
      <vt:lpstr>What’s next? ASP.NET Vnext</vt:lpstr>
      <vt:lpstr>Many things changed</vt:lpstr>
      <vt:lpstr>ASP.NET Vnext</vt:lpstr>
      <vt:lpstr>ASP.NET Vnext</vt:lpstr>
      <vt:lpstr>ASP.NET Vnext</vt:lpstr>
      <vt:lpstr>ASP.NET Vnext</vt:lpstr>
      <vt:lpstr>Summary</vt:lpstr>
      <vt:lpstr>Q&amp;A</vt:lpstr>
      <vt:lpstr>PowerPoint-Präsentation</vt:lpstr>
      <vt:lpstr>PowerPoint-Präsentation</vt:lpstr>
    </vt:vector>
  </TitlesOfParts>
  <Company>software architects gmbh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softarch Presentation Template</dc:title>
  <dc:subject/>
  <dc:creator>Rainer Stropek</dc:creator>
  <cp:keywords/>
  <dc:description/>
  <cp:lastModifiedBy>Rainer Stropek</cp:lastModifiedBy>
  <cp:revision>549</cp:revision>
  <dcterms:created xsi:type="dcterms:W3CDTF">2008-12-21T08:14:37Z</dcterms:created>
  <dcterms:modified xsi:type="dcterms:W3CDTF">2015-05-08T11:25:34Z</dcterms:modified>
  <cp:contentStatus>Template</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0x0101006C90029AD581154692170791F90B0BA6</vt:lpwstr>
  </property>
</Properties>
</file>