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344" r:id="rId4"/>
    <p:sldId id="266" r:id="rId5"/>
    <p:sldId id="323" r:id="rId6"/>
    <p:sldId id="340" r:id="rId7"/>
    <p:sldId id="341" r:id="rId8"/>
    <p:sldId id="338" r:id="rId9"/>
    <p:sldId id="339" r:id="rId10"/>
    <p:sldId id="337" r:id="rId11"/>
    <p:sldId id="342" r:id="rId12"/>
    <p:sldId id="335" r:id="rId13"/>
    <p:sldId id="324" r:id="rId14"/>
    <p:sldId id="325" r:id="rId15"/>
    <p:sldId id="326" r:id="rId16"/>
    <p:sldId id="327" r:id="rId17"/>
    <p:sldId id="328" r:id="rId18"/>
    <p:sldId id="329" r:id="rId19"/>
    <p:sldId id="330" r:id="rId20"/>
    <p:sldId id="336" r:id="rId21"/>
    <p:sldId id="331" r:id="rId22"/>
    <p:sldId id="332" r:id="rId23"/>
    <p:sldId id="333" r:id="rId24"/>
    <p:sldId id="334" r:id="rId25"/>
    <p:sldId id="343" r:id="rId26"/>
    <p:sldId id="322" r:id="rId27"/>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0435" autoAdjust="0"/>
  </p:normalViewPr>
  <p:slideViewPr>
    <p:cSldViewPr snapToGrid="0" snapToObjects="1">
      <p:cViewPr varScale="1">
        <p:scale>
          <a:sx n="94" d="100"/>
          <a:sy n="94" d="100"/>
        </p:scale>
        <p:origin x="498" y="6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zure.microsoft.com/en-us/pricing/details/functions/" TargetMode="Externa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sdn.microsoft.com/en-us/office/office365/api/notify-rest-operations"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blogs.msdn.microsoft.com/cdndevs/2015/12/01/adding-c-scripting-to-your-development-arsenal-part-1/" TargetMode="External"/><Relationship Id="rId2" Type="http://schemas.openxmlformats.org/officeDocument/2006/relationships/hyperlink" Target="https://www.visualstudio.com/news/vs2015-update1-vs#Csharp" TargetMode="External"/><Relationship Id="rId1" Type="http://schemas.openxmlformats.org/officeDocument/2006/relationships/slideLayout" Target="../slideLayouts/slideLayout13.xml"/><Relationship Id="rId5" Type="http://schemas.openxmlformats.org/officeDocument/2006/relationships/hyperlink" Target="https://azure.microsoft.com/en-us/documentation/articles/functions-reference-csharp/#referencing-external-assemblies" TargetMode="External"/><Relationship Id="rId4" Type="http://schemas.openxmlformats.org/officeDocument/2006/relationships/hyperlink" Target="https://azure.microsoft.com/en-us/documentation/articles/functions-reference-csharp/#importing-namespac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zure.microsoft.com/en-us/documentation/articles/functions-triggers-bindings/#http-and-webhook-triggers-and-bindings"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oauthplay.azurewebsites.net/" TargetMode="External"/><Relationship Id="rId2" Type="http://schemas.openxmlformats.org/officeDocument/2006/relationships/hyperlink" Target="https://apps.dev.microsoft.com/" TargetMode="Externa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msdn.microsoft.com/en-us/office/office365/api/notify-rest-operations#NotificationoperationsSubscribetochangesinmymail_calendar_contacts_ortasks" TargetMode="Externa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Idempotence"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documentation/articles/websites-webjobs-resources/" TargetMode="External"/><Relationship Id="rId2" Type="http://schemas.openxmlformats.org/officeDocument/2006/relationships/hyperlink" Target="https://azure.microsoft.com/en-us/documentation/articles/web-sites-create-web-jobs/" TargetMode="Externa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azure.microsoft.com/en-us/documentation/articles/functions-overview/"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api.slack.com/outgoing-webhooks" TargetMode="External"/><Relationship Id="rId3" Type="http://schemas.openxmlformats.org/officeDocument/2006/relationships/hyperlink" Target="https://www.visualstudio.com/en-us/get-started/integrate/integrating-with-service-hooks-vs" TargetMode="External"/><Relationship Id="rId7" Type="http://schemas.openxmlformats.org/officeDocument/2006/relationships/hyperlink" Target="https://developer.atlassian.com/jiradev/jira-apis/webhooks" TargetMode="External"/><Relationship Id="rId2" Type="http://schemas.openxmlformats.org/officeDocument/2006/relationships/hyperlink" Target="https://de.wikipedia.org/wiki/WebHooks" TargetMode="External"/><Relationship Id="rId1" Type="http://schemas.openxmlformats.org/officeDocument/2006/relationships/slideLayout" Target="../slideLayouts/slideLayout3.xml"/><Relationship Id="rId6" Type="http://schemas.openxmlformats.org/officeDocument/2006/relationships/hyperlink" Target="https://docs.docker.com/docker-hub/webhooks/" TargetMode="External"/><Relationship Id="rId11" Type="http://schemas.openxmlformats.org/officeDocument/2006/relationships/image" Target="../media/image6.png"/><Relationship Id="rId5" Type="http://schemas.openxmlformats.org/officeDocument/2006/relationships/hyperlink" Target="https://developer.github.com/webhooks/" TargetMode="External"/><Relationship Id="rId10" Type="http://schemas.openxmlformats.org/officeDocument/2006/relationships/hyperlink" Target="https://www.dropbox.com/developers/reference/webhooks" TargetMode="External"/><Relationship Id="rId4" Type="http://schemas.openxmlformats.org/officeDocument/2006/relationships/hyperlink" Target="https://msdn.microsoft.com/en-us/office/office365/api/notify-rest-operations" TargetMode="External"/><Relationship Id="rId9" Type="http://schemas.openxmlformats.org/officeDocument/2006/relationships/hyperlink" Target="https://developer.zendesk.com/embeddables/docs/ios/push_notifications_webhoo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zure/azure-webjobs-sdk-script" TargetMode="External"/><Relationship Id="rId2" Type="http://schemas.openxmlformats.org/officeDocument/2006/relationships/hyperlink" Target="https://functions.azure.com/signin" TargetMode="External"/><Relationship Id="rId1" Type="http://schemas.openxmlformats.org/officeDocument/2006/relationships/slideLayout" Target="../slideLayouts/slideLayout3.xml"/><Relationship Id="rId5" Type="http://schemas.openxmlformats.org/officeDocument/2006/relationships/hyperlink" Target="https://rstropek.github.io/DotNetSummitAzureAppServices/" TargetMode="External"/><Relationship Id="rId4" Type="http://schemas.openxmlformats.org/officeDocument/2006/relationships/hyperlink" Target="https://azure.microsoft.com/en-us/services/app-servi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azure.microsoft.com/en-us/documentation/articles/functions-triggers-binding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sz="4000" dirty="0"/>
              <a:t>Azure</a:t>
            </a:r>
            <a:br>
              <a:rPr lang="en-US" sz="4000" dirty="0"/>
            </a:br>
            <a:r>
              <a:rPr lang="en-US" sz="4000" dirty="0"/>
              <a:t>Functions</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sz="1800" dirty="0"/>
              <a:t>Running small functions in the cloud</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Dynamic App Service Plan</a:t>
            </a:r>
          </a:p>
        </p:txBody>
      </p:sp>
      <p:sp>
        <p:nvSpPr>
          <p:cNvPr id="3" name="Content Placeholder 2"/>
          <p:cNvSpPr>
            <a:spLocks noGrp="1"/>
          </p:cNvSpPr>
          <p:nvPr>
            <p:ph sz="quarter" idx="12"/>
          </p:nvPr>
        </p:nvSpPr>
        <p:spPr/>
        <p:txBody>
          <a:bodyPr/>
          <a:lstStyle/>
          <a:p>
            <a:r>
              <a:rPr lang="en-US" dirty="0"/>
              <a:t>Only pay for the time that your code spends running</a:t>
            </a:r>
          </a:p>
          <a:p>
            <a:pPr lvl="1"/>
            <a:r>
              <a:rPr lang="en-US" dirty="0">
                <a:hlinkClick r:id="rId2"/>
              </a:rPr>
              <a:t>Functions pricing</a:t>
            </a:r>
            <a:r>
              <a:rPr lang="en-US" dirty="0"/>
              <a:t> (based on “GB-s”, “Gigabyte Seconds”)</a:t>
            </a:r>
          </a:p>
          <a:p>
            <a:pPr lvl="1"/>
            <a:r>
              <a:rPr lang="de-AT" sz="1200" i="1" dirty="0"/>
              <a:t>„</a:t>
            </a:r>
            <a:r>
              <a:rPr lang="en-US" sz="1200" i="1" dirty="0"/>
              <a:t>nearest 100ms at Per/GB price based on the time your function runs and the memory size of the function space you choose”</a:t>
            </a:r>
            <a:endParaRPr lang="de-AT" sz="1200" i="1"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3"/>
          <a:stretch>
            <a:fillRect/>
          </a:stretch>
        </p:blipFill>
        <p:spPr>
          <a:xfrm>
            <a:off x="876300" y="2377711"/>
            <a:ext cx="3871869" cy="2583449"/>
          </a:xfrm>
          <a:prstGeom prst="rect">
            <a:avLst/>
          </a:prstGeom>
        </p:spPr>
      </p:pic>
      <p:pic>
        <p:nvPicPr>
          <p:cNvPr id="6" name="Picture 5"/>
          <p:cNvPicPr>
            <a:picLocks noChangeAspect="1"/>
          </p:cNvPicPr>
          <p:nvPr/>
        </p:nvPicPr>
        <p:blipFill>
          <a:blip r:embed="rId4"/>
          <a:stretch>
            <a:fillRect/>
          </a:stretch>
        </p:blipFill>
        <p:spPr>
          <a:xfrm>
            <a:off x="4840283" y="3527070"/>
            <a:ext cx="4052198" cy="1434090"/>
          </a:xfrm>
          <a:prstGeom prst="rect">
            <a:avLst/>
          </a:prstGeom>
        </p:spPr>
      </p:pic>
    </p:spTree>
    <p:extLst>
      <p:ext uri="{BB962C8B-B14F-4D97-AF65-F5344CB8AC3E}">
        <p14:creationId xmlns:p14="http://schemas.microsoft.com/office/powerpoint/2010/main" val="4806905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Demo</a:t>
            </a:r>
          </a:p>
        </p:txBody>
      </p:sp>
      <p:sp>
        <p:nvSpPr>
          <p:cNvPr id="3" name="Text Placeholder 2"/>
          <p:cNvSpPr>
            <a:spLocks noGrp="1"/>
          </p:cNvSpPr>
          <p:nvPr>
            <p:ph type="body" sz="quarter" idx="25"/>
          </p:nvPr>
        </p:nvSpPr>
        <p:spPr/>
        <p:txBody>
          <a:bodyPr/>
          <a:lstStyle/>
          <a:p>
            <a:r>
              <a:rPr lang="de-AT" dirty="0"/>
              <a:t>C# </a:t>
            </a:r>
            <a:r>
              <a:rPr lang="de-AT" dirty="0" err="1"/>
              <a:t>Function</a:t>
            </a:r>
            <a:r>
              <a:rPr lang="de-AT" dirty="0"/>
              <a:t> </a:t>
            </a:r>
            <a:r>
              <a:rPr lang="de-AT" dirty="0" err="1"/>
              <a:t>with</a:t>
            </a:r>
            <a:r>
              <a:rPr lang="de-AT" dirty="0"/>
              <a:t> Outlook </a:t>
            </a:r>
            <a:r>
              <a:rPr lang="de-AT" dirty="0" err="1"/>
              <a:t>Notification</a:t>
            </a:r>
            <a:r>
              <a:rPr lang="de-AT" dirty="0"/>
              <a:t> API</a:t>
            </a:r>
          </a:p>
        </p:txBody>
      </p:sp>
    </p:spTree>
    <p:extLst>
      <p:ext uri="{BB962C8B-B14F-4D97-AF65-F5344CB8AC3E}">
        <p14:creationId xmlns:p14="http://schemas.microsoft.com/office/powerpoint/2010/main" val="429295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Functions &amp; O365</a:t>
            </a:r>
          </a:p>
        </p:txBody>
      </p:sp>
      <p:sp>
        <p:nvSpPr>
          <p:cNvPr id="3" name="Text Placeholder 2"/>
          <p:cNvSpPr>
            <a:spLocks noGrp="1"/>
          </p:cNvSpPr>
          <p:nvPr>
            <p:ph type="body" sz="quarter" idx="24"/>
          </p:nvPr>
        </p:nvSpPr>
        <p:spPr/>
        <p:txBody>
          <a:bodyPr/>
          <a:lstStyle/>
          <a:p>
            <a:r>
              <a:rPr lang="en-US" dirty="0"/>
              <a:t>Create Azure Function (C#) handling </a:t>
            </a:r>
            <a:r>
              <a:rPr lang="en-US" dirty="0">
                <a:hlinkClick r:id="rId2"/>
              </a:rPr>
              <a:t>Outlook Notifications</a:t>
            </a:r>
            <a:endParaRPr lang="en-US" dirty="0"/>
          </a:p>
          <a:p>
            <a:r>
              <a:rPr lang="en-US" dirty="0"/>
              <a:t>Create change subscription for new calendar entries</a:t>
            </a:r>
          </a:p>
        </p:txBody>
      </p:sp>
      <p:sp>
        <p:nvSpPr>
          <p:cNvPr id="4" name="Text Placeholder 3"/>
          <p:cNvSpPr>
            <a:spLocks noGrp="1"/>
          </p:cNvSpPr>
          <p:nvPr>
            <p:ph type="body" sz="quarter" idx="25"/>
          </p:nvPr>
        </p:nvSpPr>
        <p:spPr/>
        <p:txBody>
          <a:bodyPr/>
          <a:lstStyle/>
          <a:p>
            <a:endParaRPr lang="en-US" dirty="0"/>
          </a:p>
        </p:txBody>
      </p:sp>
      <p:sp>
        <p:nvSpPr>
          <p:cNvPr id="5" name="Text Placehold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97930082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Sample </a:t>
            </a:r>
            <a:r>
              <a:rPr lang="de-AT" dirty="0" err="1"/>
              <a:t>Function</a:t>
            </a:r>
            <a:endParaRPr lang="de-AT" dirty="0"/>
          </a:p>
        </p:txBody>
      </p:sp>
      <p:sp>
        <p:nvSpPr>
          <p:cNvPr id="7" name="Content Placeholder 6"/>
          <p:cNvSpPr>
            <a:spLocks noGrp="1"/>
          </p:cNvSpPr>
          <p:nvPr>
            <p:ph sz="quarter" idx="22"/>
          </p:nvPr>
        </p:nvSpPr>
        <p:spPr/>
        <p:txBody>
          <a:bodyPr/>
          <a:lstStyle/>
          <a:p>
            <a:r>
              <a:rPr lang="de-AT" sz="800" noProof="1">
                <a:solidFill>
                  <a:schemeClr val="accent1"/>
                </a:solidFill>
              </a:rPr>
              <a:t>#r </a:t>
            </a:r>
            <a:r>
              <a:rPr lang="de-AT" sz="800" noProof="1"/>
              <a:t>"Newtonsoft.Json"</a:t>
            </a:r>
          </a:p>
          <a:p>
            <a:endParaRPr lang="de-AT" sz="800" noProof="1"/>
          </a:p>
          <a:p>
            <a:r>
              <a:rPr lang="de-AT" sz="800" noProof="1"/>
              <a:t>using System.Net;</a:t>
            </a:r>
          </a:p>
          <a:p>
            <a:r>
              <a:rPr lang="de-AT" sz="800" noProof="1"/>
              <a:t>using System.Net.Http.Headers;</a:t>
            </a:r>
          </a:p>
          <a:p>
            <a:r>
              <a:rPr lang="de-AT" sz="800" noProof="1">
                <a:solidFill>
                  <a:schemeClr val="accent1"/>
                </a:solidFill>
              </a:rPr>
              <a:t>using</a:t>
            </a:r>
            <a:r>
              <a:rPr lang="de-AT" sz="800" noProof="1"/>
              <a:t> Newtonsoft.Json; </a:t>
            </a:r>
          </a:p>
          <a:p>
            <a:endParaRPr lang="de-AT" sz="800" noProof="1"/>
          </a:p>
          <a:p>
            <a:r>
              <a:rPr lang="de-AT" sz="800" noProof="1"/>
              <a:t>public static async Task&lt;HttpResponseMessage&gt; </a:t>
            </a:r>
            <a:r>
              <a:rPr lang="de-AT" sz="800" noProof="1">
                <a:solidFill>
                  <a:schemeClr val="accent1"/>
                </a:solidFill>
              </a:rPr>
              <a:t>Run</a:t>
            </a:r>
            <a:r>
              <a:rPr lang="de-AT" sz="800" noProof="1"/>
              <a:t>(</a:t>
            </a:r>
            <a:r>
              <a:rPr lang="de-AT" sz="800" noProof="1">
                <a:solidFill>
                  <a:schemeClr val="accent1"/>
                </a:solidFill>
              </a:rPr>
              <a:t>HttpRequestMessage</a:t>
            </a:r>
            <a:r>
              <a:rPr lang="de-AT" sz="800" noProof="1"/>
              <a:t> req, </a:t>
            </a:r>
            <a:r>
              <a:rPr lang="de-AT" sz="800" noProof="1">
                <a:solidFill>
                  <a:schemeClr val="accent1"/>
                </a:solidFill>
              </a:rPr>
              <a:t>TraceWriter</a:t>
            </a:r>
            <a:r>
              <a:rPr lang="de-AT" sz="800" noProof="1"/>
              <a:t> log)</a:t>
            </a:r>
          </a:p>
          <a:p>
            <a:r>
              <a:rPr lang="de-AT" sz="800" noProof="1"/>
              <a:t>{</a:t>
            </a:r>
          </a:p>
          <a:p>
            <a:r>
              <a:rPr lang="de-AT" sz="800" noProof="1"/>
              <a:t>    </a:t>
            </a:r>
            <a:r>
              <a:rPr lang="de-AT" sz="800" noProof="1">
                <a:solidFill>
                  <a:schemeClr val="accent1"/>
                </a:solidFill>
              </a:rPr>
              <a:t>log.Info</a:t>
            </a:r>
            <a:r>
              <a:rPr lang="de-AT" sz="800" noProof="1"/>
              <a:t>($"Received new request at {req.RequestUri}");</a:t>
            </a:r>
          </a:p>
          <a:p>
            <a:endParaRPr lang="de-AT" sz="800" noProof="1"/>
          </a:p>
          <a:p>
            <a:r>
              <a:rPr lang="de-AT" sz="800" noProof="1"/>
              <a:t>    // Check if validation token is present</a:t>
            </a:r>
          </a:p>
          <a:p>
            <a:r>
              <a:rPr lang="de-AT" sz="800" noProof="1"/>
              <a:t>    var validationToken = req.GetQueryNameValuePairs()</a:t>
            </a:r>
          </a:p>
          <a:p>
            <a:r>
              <a:rPr lang="de-AT" sz="800" noProof="1"/>
              <a:t>		.FirstOrDefault(q =&gt; q.Key == "validationtoken").Value;</a:t>
            </a:r>
          </a:p>
          <a:p>
            <a:r>
              <a:rPr lang="de-AT" sz="800" noProof="1"/>
              <a:t>    if (!string.IsNullOrEmpty(validationToken))</a:t>
            </a:r>
          </a:p>
          <a:p>
            <a:r>
              <a:rPr lang="de-AT" sz="800" noProof="1"/>
              <a:t>    {</a:t>
            </a:r>
          </a:p>
          <a:p>
            <a:r>
              <a:rPr lang="de-AT" sz="800" noProof="1"/>
              <a:t>        log.Info("Received validation request from O365, responsing...");</a:t>
            </a:r>
          </a:p>
          <a:p>
            <a:r>
              <a:rPr lang="de-AT" sz="800" noProof="1"/>
              <a:t>        </a:t>
            </a:r>
          </a:p>
          <a:p>
            <a:r>
              <a:rPr lang="de-AT" sz="800" noProof="1"/>
              <a:t>        var res = req.</a:t>
            </a:r>
            <a:r>
              <a:rPr lang="de-AT" sz="800" noProof="1">
                <a:solidFill>
                  <a:schemeClr val="accent1"/>
                </a:solidFill>
              </a:rPr>
              <a:t>CreateResponse</a:t>
            </a:r>
            <a:r>
              <a:rPr lang="de-AT" sz="800" noProof="1"/>
              <a:t>(HttpStatusCode.OK);</a:t>
            </a:r>
          </a:p>
          <a:p>
            <a:r>
              <a:rPr lang="de-AT" sz="800" noProof="1"/>
              <a:t>        res.Content = new StringContent(validationToken);</a:t>
            </a:r>
          </a:p>
          <a:p>
            <a:r>
              <a:rPr lang="de-AT" sz="800" noProof="1"/>
              <a:t>        return res;</a:t>
            </a:r>
          </a:p>
          <a:p>
            <a:r>
              <a:rPr lang="de-AT" sz="800" noProof="1"/>
              <a:t>    }</a:t>
            </a:r>
          </a:p>
          <a:p>
            <a:endParaRPr lang="de-AT" sz="800" noProof="1"/>
          </a:p>
          <a:p>
            <a:r>
              <a:rPr lang="de-AT" sz="800" noProof="1"/>
              <a:t>    // Log request details (for demo/debug purposes only)</a:t>
            </a:r>
          </a:p>
          <a:p>
            <a:r>
              <a:rPr lang="de-AT" sz="800" noProof="1"/>
              <a:t>    var data = await req.Content.ReadAsStringAsync();</a:t>
            </a:r>
          </a:p>
          <a:p>
            <a:r>
              <a:rPr lang="de-AT" sz="800" noProof="1"/>
              <a:t>    //log.Info($"body: {data}");</a:t>
            </a:r>
          </a:p>
          <a:p>
            <a:r>
              <a:rPr lang="de-AT" sz="800" noProof="1"/>
              <a:t>    //foreach(var h in req.Headers){ log.Info($"header: {h.Key} {h.Value.FirstOrDefault()}"); }</a:t>
            </a:r>
          </a:p>
          <a:p>
            <a:r>
              <a:rPr lang="de-AT" sz="800" noProof="1"/>
              <a:t>    </a:t>
            </a:r>
          </a:p>
          <a:p>
            <a:r>
              <a:rPr lang="de-AT" sz="800" noProof="1"/>
              <a:t>    dynamic body = JsonConvert.DeserializeObject(data);</a:t>
            </a:r>
          </a:p>
          <a:p>
            <a:r>
              <a:rPr lang="de-AT" sz="800" noProof="1"/>
              <a:t>    log.Info($"{body?.value?[0]?.ChangeType} {body?.value?[0]?.Resource}");</a:t>
            </a:r>
          </a:p>
          <a:p>
            <a:r>
              <a:rPr lang="de-AT" sz="800" noProof="1"/>
              <a:t>    return req.CreateResponse(HttpStatusCode.OK);</a:t>
            </a:r>
          </a:p>
          <a:p>
            <a:r>
              <a:rPr lang="de-AT" sz="800" noProof="1"/>
              <a:t>}</a:t>
            </a:r>
          </a:p>
          <a:p>
            <a:endParaRPr lang="de-AT" sz="800" noProof="1"/>
          </a:p>
          <a:p>
            <a:r>
              <a:rPr lang="de-AT" sz="600" i="1" noProof="1"/>
              <a:t>Test data:</a:t>
            </a:r>
            <a:br>
              <a:rPr lang="de-AT" sz="600" i="1" noProof="1"/>
            </a:br>
            <a:r>
              <a:rPr lang="de-AT" sz="600" noProof="1"/>
              <a:t>{"value":[{"@odata.type":"#Microsoft.OutlookServices.Notification","Id":null,"SubscriptionId":"MDU3R...Ng==","SubscriptionExpirationDateTime":"2016-05-14T07:43:26.3413226Z","SequenceNumber":5,"ChangeType":"Created","Resource":"https://outlook.office.com/api/v2.0/Users('01cf6055-43dd-45a9-ad30-a7f2e93ea542@bc8bb254-0741-4e4e-b34f-347f83a7cd93')/Events('AAMkAG...XAAA=')","ResourceData":{}}]}</a:t>
            </a:r>
          </a:p>
          <a:p>
            <a:endParaRPr lang="de-AT" sz="600" noProof="1"/>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de-AT" dirty="0"/>
              <a:t>C# Script (.</a:t>
            </a:r>
            <a:r>
              <a:rPr lang="de-AT" dirty="0" err="1"/>
              <a:t>csx</a:t>
            </a:r>
            <a:r>
              <a:rPr lang="de-AT" dirty="0"/>
              <a:t>)</a:t>
            </a:r>
          </a:p>
          <a:p>
            <a:pPr lvl="1"/>
            <a:r>
              <a:rPr lang="de-AT" dirty="0" err="1"/>
              <a:t>Introduced</a:t>
            </a:r>
            <a:r>
              <a:rPr lang="de-AT" dirty="0"/>
              <a:t> in </a:t>
            </a:r>
            <a:r>
              <a:rPr lang="de-AT" dirty="0">
                <a:hlinkClick r:id="rId2"/>
              </a:rPr>
              <a:t>VS2015 Update 1</a:t>
            </a:r>
            <a:endParaRPr lang="de-AT" dirty="0"/>
          </a:p>
          <a:p>
            <a:pPr lvl="1"/>
            <a:r>
              <a:rPr lang="de-AT" dirty="0">
                <a:hlinkClick r:id="rId3"/>
              </a:rPr>
              <a:t>More </a:t>
            </a:r>
            <a:r>
              <a:rPr lang="de-AT" dirty="0" err="1">
                <a:hlinkClick r:id="rId3"/>
              </a:rPr>
              <a:t>background</a:t>
            </a:r>
            <a:r>
              <a:rPr lang="de-AT" dirty="0">
                <a:hlinkClick r:id="rId3"/>
              </a:rPr>
              <a:t>…</a:t>
            </a:r>
            <a:endParaRPr lang="de-AT" dirty="0"/>
          </a:p>
        </p:txBody>
      </p:sp>
      <p:sp>
        <p:nvSpPr>
          <p:cNvPr id="10" name="Text Placeholder 9"/>
          <p:cNvSpPr>
            <a:spLocks noGrp="1"/>
          </p:cNvSpPr>
          <p:nvPr>
            <p:ph type="body" sz="quarter" idx="25"/>
          </p:nvPr>
        </p:nvSpPr>
        <p:spPr/>
        <p:txBody>
          <a:bodyPr/>
          <a:lstStyle/>
          <a:p>
            <a:endParaRPr lang="de-AT"/>
          </a:p>
        </p:txBody>
      </p:sp>
      <p:sp>
        <p:nvSpPr>
          <p:cNvPr id="11" name="Line Callout 1 (Accent Bar) 10"/>
          <p:cNvSpPr/>
          <p:nvPr/>
        </p:nvSpPr>
        <p:spPr>
          <a:xfrm>
            <a:off x="2280063" y="691534"/>
            <a:ext cx="1496290" cy="153880"/>
          </a:xfrm>
          <a:prstGeom prst="accentCallout1">
            <a:avLst>
              <a:gd name="adj1" fmla="val 7174"/>
              <a:gd name="adj2" fmla="val 1191"/>
              <a:gd name="adj3" fmla="val 32919"/>
              <a:gd name="adj4" fmla="val -373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AT" sz="1200" dirty="0">
                <a:solidFill>
                  <a:schemeClr val="accent1"/>
                </a:solidFill>
                <a:hlinkClick r:id="rId4"/>
              </a:rPr>
              <a:t>Import </a:t>
            </a:r>
            <a:r>
              <a:rPr lang="de-AT" sz="1200" dirty="0" err="1">
                <a:solidFill>
                  <a:schemeClr val="accent1"/>
                </a:solidFill>
                <a:hlinkClick r:id="rId4"/>
              </a:rPr>
              <a:t>namespace</a:t>
            </a:r>
            <a:endParaRPr lang="de-AT" sz="1200" dirty="0">
              <a:solidFill>
                <a:schemeClr val="accent1"/>
              </a:solidFill>
            </a:endParaRPr>
          </a:p>
        </p:txBody>
      </p:sp>
      <p:sp>
        <p:nvSpPr>
          <p:cNvPr id="12" name="Line Callout 1 (Accent Bar) 11"/>
          <p:cNvSpPr/>
          <p:nvPr/>
        </p:nvSpPr>
        <p:spPr>
          <a:xfrm>
            <a:off x="2147455" y="179415"/>
            <a:ext cx="1628897" cy="153880"/>
          </a:xfrm>
          <a:prstGeom prst="accentCallout1">
            <a:avLst>
              <a:gd name="adj1" fmla="val 7174"/>
              <a:gd name="adj2" fmla="val 1191"/>
              <a:gd name="adj3" fmla="val 32919"/>
              <a:gd name="adj4" fmla="val -336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AT" sz="1200" dirty="0">
                <a:solidFill>
                  <a:schemeClr val="accent1"/>
                </a:solidFill>
                <a:hlinkClick r:id="rId5"/>
              </a:rPr>
              <a:t>Reference </a:t>
            </a:r>
            <a:r>
              <a:rPr lang="de-AT" sz="1200" dirty="0" err="1">
                <a:solidFill>
                  <a:schemeClr val="accent1"/>
                </a:solidFill>
                <a:hlinkClick r:id="rId5"/>
              </a:rPr>
              <a:t>assembly</a:t>
            </a:r>
            <a:endParaRPr lang="de-AT" sz="1200" dirty="0">
              <a:solidFill>
                <a:schemeClr val="accent1"/>
              </a:solidFill>
            </a:endParaRPr>
          </a:p>
        </p:txBody>
      </p:sp>
      <p:sp>
        <p:nvSpPr>
          <p:cNvPr id="13" name="Line Callout 1 (Accent Bar) 12"/>
          <p:cNvSpPr/>
          <p:nvPr/>
        </p:nvSpPr>
        <p:spPr>
          <a:xfrm>
            <a:off x="3875315" y="1198666"/>
            <a:ext cx="1496290" cy="153880"/>
          </a:xfrm>
          <a:prstGeom prst="accentCallout1">
            <a:avLst>
              <a:gd name="adj1" fmla="val 7174"/>
              <a:gd name="adj2" fmla="val 1191"/>
              <a:gd name="adj3" fmla="val -102133"/>
              <a:gd name="adj4" fmla="val -440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AT" sz="1200" dirty="0">
                <a:solidFill>
                  <a:schemeClr val="accent1"/>
                </a:solidFill>
              </a:rPr>
              <a:t>Entry </a:t>
            </a:r>
            <a:r>
              <a:rPr lang="de-AT" sz="1200" dirty="0" err="1">
                <a:solidFill>
                  <a:schemeClr val="accent1"/>
                </a:solidFill>
              </a:rPr>
              <a:t>point</a:t>
            </a:r>
            <a:r>
              <a:rPr lang="de-AT" sz="1200" dirty="0">
                <a:solidFill>
                  <a:schemeClr val="accent1"/>
                </a:solidFill>
              </a:rPr>
              <a:t> </a:t>
            </a:r>
            <a:r>
              <a:rPr lang="de-AT" sz="1200" dirty="0" err="1">
                <a:solidFill>
                  <a:schemeClr val="accent1"/>
                </a:solidFill>
              </a:rPr>
              <a:t>method</a:t>
            </a:r>
            <a:endParaRPr lang="de-AT" sz="1200" dirty="0">
              <a:solidFill>
                <a:schemeClr val="accent1"/>
              </a:solidFill>
            </a:endParaRPr>
          </a:p>
        </p:txBody>
      </p:sp>
    </p:spTree>
    <p:extLst>
      <p:ext uri="{BB962C8B-B14F-4D97-AF65-F5344CB8AC3E}">
        <p14:creationId xmlns:p14="http://schemas.microsoft.com/office/powerpoint/2010/main" val="378657947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i="1" dirty="0" err="1"/>
              <a:t>function.json</a:t>
            </a:r>
            <a:endParaRPr lang="de-AT" i="1" dirty="0"/>
          </a:p>
        </p:txBody>
      </p:sp>
      <p:sp>
        <p:nvSpPr>
          <p:cNvPr id="3" name="Content Placeholder 2"/>
          <p:cNvSpPr>
            <a:spLocks noGrp="1"/>
          </p:cNvSpPr>
          <p:nvPr>
            <p:ph sz="quarter" idx="22"/>
          </p:nvPr>
        </p:nvSpPr>
        <p:spPr/>
        <p:txBody>
          <a:bodyPr/>
          <a:lstStyle/>
          <a:p>
            <a:r>
              <a:rPr lang="en-US" noProof="1"/>
              <a:t>{</a:t>
            </a:r>
          </a:p>
          <a:p>
            <a:r>
              <a:rPr lang="en-US" noProof="1"/>
              <a:t>  "bindings": [</a:t>
            </a:r>
          </a:p>
          <a:p>
            <a:r>
              <a:rPr lang="en-US" noProof="1"/>
              <a:t>    {</a:t>
            </a:r>
          </a:p>
          <a:p>
            <a:r>
              <a:rPr lang="en-US" noProof="1"/>
              <a:t>      "authLevel": "anonymous",</a:t>
            </a:r>
          </a:p>
          <a:p>
            <a:r>
              <a:rPr lang="en-US" noProof="1"/>
              <a:t>      "name": "req",</a:t>
            </a:r>
          </a:p>
          <a:p>
            <a:r>
              <a:rPr lang="en-US" noProof="1"/>
              <a:t>      "type": "httpTrigger",</a:t>
            </a:r>
          </a:p>
          <a:p>
            <a:r>
              <a:rPr lang="en-US" noProof="1"/>
              <a:t>      "direction": "in"</a:t>
            </a:r>
          </a:p>
          <a:p>
            <a:r>
              <a:rPr lang="en-US" noProof="1"/>
              <a:t>    },</a:t>
            </a:r>
          </a:p>
          <a:p>
            <a:r>
              <a:rPr lang="en-US" noProof="1"/>
              <a:t>    {</a:t>
            </a:r>
          </a:p>
          <a:p>
            <a:r>
              <a:rPr lang="en-US" noProof="1"/>
              <a:t>      "name": "res",</a:t>
            </a:r>
          </a:p>
          <a:p>
            <a:r>
              <a:rPr lang="en-US" noProof="1"/>
              <a:t>      "type": "http",</a:t>
            </a:r>
          </a:p>
          <a:p>
            <a:r>
              <a:rPr lang="en-US" noProof="1"/>
              <a:t>      "direction": "out"</a:t>
            </a:r>
          </a:p>
          <a:p>
            <a:r>
              <a:rPr lang="en-US" noProof="1"/>
              <a:t>    }</a:t>
            </a:r>
          </a:p>
          <a:p>
            <a:r>
              <a:rPr lang="en-US" noProof="1"/>
              <a:t>  ],</a:t>
            </a:r>
          </a:p>
          <a:p>
            <a:r>
              <a:rPr lang="en-US" noProof="1"/>
              <a:t>  "disabled": false</a:t>
            </a:r>
          </a:p>
          <a:p>
            <a:r>
              <a:rPr lang="en-US" noProof="1"/>
              <a:t>}</a:t>
            </a:r>
          </a:p>
        </p:txBody>
      </p:sp>
      <p:sp>
        <p:nvSpPr>
          <p:cNvPr id="4" name="Text Placeholder 3"/>
          <p:cNvSpPr>
            <a:spLocks noGrp="1"/>
          </p:cNvSpPr>
          <p:nvPr>
            <p:ph type="body" sz="quarter" idx="23"/>
          </p:nvPr>
        </p:nvSpPr>
        <p:spPr/>
        <p:txBody>
          <a:bodyPr/>
          <a:lstStyle/>
          <a:p>
            <a:endParaRPr lang="de-AT"/>
          </a:p>
        </p:txBody>
      </p:sp>
      <p:sp>
        <p:nvSpPr>
          <p:cNvPr id="5" name="Text Placeholder 4"/>
          <p:cNvSpPr>
            <a:spLocks noGrp="1"/>
          </p:cNvSpPr>
          <p:nvPr>
            <p:ph type="body" sz="quarter" idx="24"/>
          </p:nvPr>
        </p:nvSpPr>
        <p:spPr/>
        <p:txBody>
          <a:bodyPr/>
          <a:lstStyle/>
          <a:p>
            <a:r>
              <a:rPr lang="de-AT" dirty="0"/>
              <a:t>Demo Visual Studio Online </a:t>
            </a:r>
            <a:r>
              <a:rPr lang="de-AT" dirty="0" err="1"/>
              <a:t>extension</a:t>
            </a:r>
            <a:endParaRPr lang="de-AT" dirty="0"/>
          </a:p>
          <a:p>
            <a:endParaRPr lang="de-AT" dirty="0"/>
          </a:p>
        </p:txBody>
      </p:sp>
      <p:sp>
        <p:nvSpPr>
          <p:cNvPr id="6" name="Text Placeholder 5"/>
          <p:cNvSpPr>
            <a:spLocks noGrp="1"/>
          </p:cNvSpPr>
          <p:nvPr>
            <p:ph type="body" sz="quarter" idx="25"/>
          </p:nvPr>
        </p:nvSpPr>
        <p:spPr/>
        <p:txBody>
          <a:bodyPr/>
          <a:lstStyle/>
          <a:p>
            <a:r>
              <a:rPr lang="de-AT" dirty="0">
                <a:hlinkClick r:id="rId2"/>
              </a:rPr>
              <a:t>More </a:t>
            </a:r>
            <a:r>
              <a:rPr lang="de-AT" dirty="0" err="1">
                <a:hlinkClick r:id="rId2"/>
              </a:rPr>
              <a:t>about</a:t>
            </a:r>
            <a:r>
              <a:rPr lang="de-AT" dirty="0">
                <a:hlinkClick r:id="rId2"/>
              </a:rPr>
              <a:t> HTTP </a:t>
            </a:r>
            <a:r>
              <a:rPr lang="de-AT" dirty="0" err="1">
                <a:hlinkClick r:id="rId2"/>
              </a:rPr>
              <a:t>and</a:t>
            </a:r>
            <a:r>
              <a:rPr lang="de-AT" dirty="0">
                <a:hlinkClick r:id="rId2"/>
              </a:rPr>
              <a:t> </a:t>
            </a:r>
            <a:r>
              <a:rPr lang="de-AT" dirty="0" err="1">
                <a:hlinkClick r:id="rId2"/>
              </a:rPr>
              <a:t>WebHook</a:t>
            </a:r>
            <a:r>
              <a:rPr lang="de-AT" dirty="0">
                <a:hlinkClick r:id="rId2"/>
              </a:rPr>
              <a:t> </a:t>
            </a:r>
            <a:r>
              <a:rPr lang="de-AT" dirty="0" err="1">
                <a:hlinkClick r:id="rId2"/>
              </a:rPr>
              <a:t>triggers</a:t>
            </a:r>
            <a:r>
              <a:rPr lang="de-AT" dirty="0">
                <a:hlinkClick r:id="rId2"/>
              </a:rPr>
              <a:t>…</a:t>
            </a:r>
            <a:endParaRPr lang="de-AT" dirty="0"/>
          </a:p>
        </p:txBody>
      </p:sp>
      <p:sp>
        <p:nvSpPr>
          <p:cNvPr id="7" name="Content Placeholder 6"/>
          <p:cNvSpPr txBox="1">
            <a:spLocks/>
          </p:cNvSpPr>
          <p:nvPr/>
        </p:nvSpPr>
        <p:spPr>
          <a:xfrm>
            <a:off x="3131840" y="1440053"/>
            <a:ext cx="2788273" cy="844429"/>
          </a:xfrm>
          <a:prstGeom prst="rect">
            <a:avLst/>
          </a:prstGeom>
        </p:spPr>
        <p:txBody>
          <a:bodyPr lIns="0" tIns="0" rIns="0" bIns="0"/>
          <a:lstStyle>
            <a:lvl1pPr marL="0" indent="0" algn="l" defTabSz="914400" rtl="0" eaLnBrk="1" latinLnBrk="0" hangingPunct="1">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kern="1200">
                <a:solidFill>
                  <a:schemeClr val="tx1"/>
                </a:solidFill>
                <a:latin typeface="Consolas" panose="020B0609020204030204" pitchFamily="49" charset="0"/>
                <a:ea typeface="+mn-ea"/>
                <a:cs typeface="Consolas" panose="020B0609020204030204" pitchFamily="49" charset="0"/>
              </a:defRPr>
            </a:lvl1pPr>
            <a:lvl2pPr marL="361950" indent="-180975"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2pPr>
            <a:lvl3pPr marL="534988" indent="-173038"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3pPr>
            <a:lvl4pPr marL="715963" indent="-180975"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4pPr>
            <a:lvl5pPr marL="898525" indent="-182563" algn="l" defTabSz="914400" rtl="0" eaLnBrk="1" latinLnBrk="0" hangingPunct="1">
              <a:spcBef>
                <a:spcPts val="0"/>
              </a:spcBef>
              <a:buFontTx/>
              <a:buNone/>
              <a:defRPr sz="12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ClrTx/>
              <a:buSzTx/>
            </a:pPr>
            <a:r>
              <a:rPr lang="de-AT" sz="800" noProof="1"/>
              <a:t>… Run(HttpRequestMessage req, TraceWriter log)</a:t>
            </a:r>
          </a:p>
          <a:p>
            <a:pPr fontAlgn="auto">
              <a:spcAft>
                <a:spcPts val="0"/>
              </a:spcAft>
              <a:buClrTx/>
              <a:buSzTx/>
            </a:pPr>
            <a:r>
              <a:rPr lang="de-AT" sz="800" noProof="1"/>
              <a:t>{</a:t>
            </a:r>
          </a:p>
          <a:p>
            <a:pPr fontAlgn="auto">
              <a:spcAft>
                <a:spcPts val="0"/>
              </a:spcAft>
              <a:buClrTx/>
              <a:buSzTx/>
            </a:pPr>
            <a:r>
              <a:rPr lang="de-AT" sz="800" noProof="1"/>
              <a:t>	…</a:t>
            </a:r>
          </a:p>
          <a:p>
            <a:pPr fontAlgn="auto">
              <a:spcAft>
                <a:spcPts val="0"/>
              </a:spcAft>
              <a:buClrTx/>
              <a:buSzTx/>
            </a:pPr>
            <a:r>
              <a:rPr lang="de-AT" sz="800" noProof="1"/>
              <a:t>	return req.CreateResponse(HttpStatusCode.OK);</a:t>
            </a:r>
          </a:p>
          <a:p>
            <a:pPr fontAlgn="auto">
              <a:spcAft>
                <a:spcPts val="0"/>
              </a:spcAft>
              <a:buClrTx/>
              <a:buSzTx/>
            </a:pPr>
            <a:r>
              <a:rPr lang="de-AT" sz="800" noProof="1"/>
              <a:t>}</a:t>
            </a:r>
          </a:p>
        </p:txBody>
      </p:sp>
      <p:cxnSp>
        <p:nvCxnSpPr>
          <p:cNvPr id="9" name="Straight Arrow Connector 8"/>
          <p:cNvCxnSpPr>
            <a:endCxn id="7" idx="0"/>
          </p:cNvCxnSpPr>
          <p:nvPr/>
        </p:nvCxnSpPr>
        <p:spPr>
          <a:xfrm>
            <a:off x="2220686" y="991590"/>
            <a:ext cx="2305291" cy="448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7569" y="1935678"/>
            <a:ext cx="754083" cy="31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stretch>
            <a:fillRect/>
          </a:stretch>
        </p:blipFill>
        <p:spPr>
          <a:xfrm>
            <a:off x="2601677" y="2336503"/>
            <a:ext cx="3263752" cy="2669632"/>
          </a:xfrm>
          <a:prstGeom prst="rect">
            <a:avLst/>
          </a:prstGeom>
        </p:spPr>
      </p:pic>
    </p:spTree>
    <p:extLst>
      <p:ext uri="{BB962C8B-B14F-4D97-AF65-F5344CB8AC3E}">
        <p14:creationId xmlns:p14="http://schemas.microsoft.com/office/powerpoint/2010/main" val="184335494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Register Application</a:t>
            </a:r>
          </a:p>
        </p:txBody>
      </p:sp>
      <p:sp>
        <p:nvSpPr>
          <p:cNvPr id="8" name="Content Placeholder 7"/>
          <p:cNvSpPr>
            <a:spLocks noGrp="1"/>
          </p:cNvSpPr>
          <p:nvPr>
            <p:ph sz="quarter" idx="12"/>
          </p:nvPr>
        </p:nvSpPr>
        <p:spPr/>
        <p:txBody>
          <a:bodyPr/>
          <a:lstStyle/>
          <a:p>
            <a:r>
              <a:rPr lang="en-US" dirty="0"/>
              <a:t>Microsoft Application Console</a:t>
            </a:r>
            <a:endParaRPr lang="en-US" dirty="0">
              <a:hlinkClick r:id="rId2"/>
            </a:endParaRPr>
          </a:p>
          <a:p>
            <a:pPr lvl="1"/>
            <a:r>
              <a:rPr lang="en-US" dirty="0">
                <a:hlinkClick r:id="rId2"/>
              </a:rPr>
              <a:t>https://apps.dev.microsoft.com/</a:t>
            </a:r>
            <a:endParaRPr lang="en-US" dirty="0"/>
          </a:p>
          <a:p>
            <a:r>
              <a:rPr lang="en-US" dirty="0"/>
              <a:t>Use new unified sign-in system</a:t>
            </a:r>
          </a:p>
          <a:p>
            <a:pPr lvl="1"/>
            <a:r>
              <a:rPr lang="en-US" dirty="0"/>
              <a:t>Microsoft Accounts and Azure Active Directory</a:t>
            </a:r>
          </a:p>
          <a:p>
            <a:r>
              <a:rPr lang="en-US" dirty="0"/>
              <a:t>Alternative for testing: OAuth Sandbox</a:t>
            </a:r>
          </a:p>
          <a:p>
            <a:pPr lvl="1"/>
            <a:r>
              <a:rPr lang="en-US" dirty="0">
                <a:hlinkClick r:id="rId3"/>
              </a:rPr>
              <a:t>https://oauthplay.azurewebsites.net/</a:t>
            </a:r>
            <a:endParaRPr lang="en-US" dirty="0"/>
          </a:p>
          <a:p>
            <a:pPr lvl="1"/>
            <a:endParaRPr lang="en-US" dirty="0"/>
          </a:p>
        </p:txBody>
      </p:sp>
      <p:sp>
        <p:nvSpPr>
          <p:cNvPr id="9" name="Text Placeholder 8"/>
          <p:cNvSpPr>
            <a:spLocks noGrp="1"/>
          </p:cNvSpPr>
          <p:nvPr>
            <p:ph type="body" sz="quarter" idx="23"/>
          </p:nvPr>
        </p:nvSpPr>
        <p:spPr/>
        <p:txBody>
          <a:bodyPr/>
          <a:lstStyle/>
          <a:p>
            <a:endParaRPr lang="en-US" dirty="0"/>
          </a:p>
        </p:txBody>
      </p:sp>
      <p:pic>
        <p:nvPicPr>
          <p:cNvPr id="10" name="Picture 9"/>
          <p:cNvPicPr>
            <a:picLocks noChangeAspect="1"/>
          </p:cNvPicPr>
          <p:nvPr/>
        </p:nvPicPr>
        <p:blipFill rotWithShape="1">
          <a:blip r:embed="rId4"/>
          <a:srcRect r="19051"/>
          <a:stretch/>
        </p:blipFill>
        <p:spPr>
          <a:xfrm>
            <a:off x="6028915" y="195486"/>
            <a:ext cx="2942893" cy="2694484"/>
          </a:xfrm>
          <a:prstGeom prst="rect">
            <a:avLst/>
          </a:prstGeom>
        </p:spPr>
      </p:pic>
    </p:spTree>
    <p:extLst>
      <p:ext uri="{BB962C8B-B14F-4D97-AF65-F5344CB8AC3E}">
        <p14:creationId xmlns:p14="http://schemas.microsoft.com/office/powerpoint/2010/main" val="3130292327"/>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de-AT" dirty="0"/>
              <a:t>Create </a:t>
            </a:r>
            <a:r>
              <a:rPr lang="de-AT" dirty="0" err="1"/>
              <a:t>Subscription</a:t>
            </a:r>
            <a:endParaRPr lang="de-AT" dirty="0"/>
          </a:p>
        </p:txBody>
      </p:sp>
      <p:sp>
        <p:nvSpPr>
          <p:cNvPr id="6" name="Content Placeholder 5"/>
          <p:cNvSpPr>
            <a:spLocks noGrp="1"/>
          </p:cNvSpPr>
          <p:nvPr>
            <p:ph sz="quarter" idx="22"/>
          </p:nvPr>
        </p:nvSpPr>
        <p:spPr/>
        <p:txBody>
          <a:bodyPr/>
          <a:lstStyle/>
          <a:p>
            <a:r>
              <a:rPr lang="en-US" sz="1000" noProof="1"/>
              <a:t># Get Token endpoint</a:t>
            </a:r>
          </a:p>
          <a:p>
            <a:r>
              <a:rPr lang="en-US" sz="1000" noProof="1"/>
              <a:t>GET </a:t>
            </a:r>
            <a:r>
              <a:rPr lang="en-US" sz="900" noProof="1"/>
              <a:t>https://login.microsoftonline.com/common/v2.0/.well-known/openid-configuration</a:t>
            </a:r>
            <a:endParaRPr lang="en-US" sz="1000" noProof="1"/>
          </a:p>
          <a:p>
            <a:endParaRPr lang="en-US" sz="1000" noProof="1"/>
          </a:p>
          <a:p>
            <a:r>
              <a:rPr lang="en-US" sz="1000" noProof="1"/>
              <a:t># Get Access Token:</a:t>
            </a:r>
          </a:p>
          <a:p>
            <a:r>
              <a:rPr lang="en-US" sz="1000" noProof="1"/>
              <a:t>GET https://login.microsoftonline.com/common/oauth2/v2.0/</a:t>
            </a:r>
            <a:r>
              <a:rPr lang="en-US" sz="1000" noProof="1">
                <a:solidFill>
                  <a:schemeClr val="accent1"/>
                </a:solidFill>
              </a:rPr>
              <a:t>authorize</a:t>
            </a:r>
            <a:r>
              <a:rPr lang="en-US" sz="1000" noProof="1"/>
              <a:t>?</a:t>
            </a:r>
            <a:br>
              <a:rPr lang="en-US" sz="1000" noProof="1"/>
            </a:br>
            <a:r>
              <a:rPr lang="en-US" sz="1000" noProof="1"/>
              <a:t>  </a:t>
            </a:r>
            <a:r>
              <a:rPr lang="en-US" sz="1000" noProof="1">
                <a:solidFill>
                  <a:schemeClr val="accent1"/>
                </a:solidFill>
              </a:rPr>
              <a:t>response_type</a:t>
            </a:r>
            <a:r>
              <a:rPr lang="en-US" sz="1000" noProof="1"/>
              <a:t>=id_token%20token&amp;</a:t>
            </a:r>
            <a:br>
              <a:rPr lang="en-US" sz="1000" noProof="1"/>
            </a:br>
            <a:r>
              <a:rPr lang="en-US" sz="1000" noProof="1"/>
              <a:t>  </a:t>
            </a:r>
            <a:r>
              <a:rPr lang="en-US" sz="1000" noProof="1">
                <a:solidFill>
                  <a:schemeClr val="accent1"/>
                </a:solidFill>
              </a:rPr>
              <a:t>client_id</a:t>
            </a:r>
            <a:r>
              <a:rPr lang="en-US" sz="1000" noProof="1"/>
              <a:t>=5299b856-aa7f-4a3d-b9c0-afb039fde2d0&amp;</a:t>
            </a:r>
            <a:br>
              <a:rPr lang="en-US" sz="1000" noProof="1"/>
            </a:br>
            <a:r>
              <a:rPr lang="en-US" sz="1000" noProof="1"/>
              <a:t>  </a:t>
            </a:r>
            <a:r>
              <a:rPr lang="en-US" sz="1000" noProof="1">
                <a:solidFill>
                  <a:schemeClr val="accent1"/>
                </a:solidFill>
              </a:rPr>
              <a:t>redirect_uri</a:t>
            </a:r>
            <a:r>
              <a:rPr lang="en-US" sz="1000" noProof="1"/>
              <a:t>=https:%2f%2ffoobar.com%2flogin&amp;</a:t>
            </a:r>
            <a:br>
              <a:rPr lang="en-US" sz="1000" noProof="1"/>
            </a:br>
            <a:r>
              <a:rPr lang="en-US" sz="1000" noProof="1"/>
              <a:t>  </a:t>
            </a:r>
            <a:r>
              <a:rPr lang="en-US" sz="1000" noProof="1">
                <a:solidFill>
                  <a:schemeClr val="accent1"/>
                </a:solidFill>
              </a:rPr>
              <a:t>scope</a:t>
            </a:r>
            <a:r>
              <a:rPr lang="en-US" sz="1000" noProof="1"/>
              <a:t>=openid+profile+https:%2f%2f</a:t>
            </a:r>
            <a:r>
              <a:rPr lang="en-US" sz="1000" noProof="1">
                <a:solidFill>
                  <a:schemeClr val="accent1"/>
                </a:solidFill>
              </a:rPr>
              <a:t>outlook.office.com%2fcalendars.read</a:t>
            </a:r>
            <a:r>
              <a:rPr lang="en-US" sz="1000" noProof="1"/>
              <a:t>&amp;</a:t>
            </a:r>
            <a:br>
              <a:rPr lang="en-US" sz="1000" noProof="1"/>
            </a:br>
            <a:r>
              <a:rPr lang="en-US" sz="1000" noProof="1"/>
              <a:t>  </a:t>
            </a:r>
            <a:r>
              <a:rPr lang="en-US" sz="1000" noProof="1">
                <a:solidFill>
                  <a:schemeClr val="accent1"/>
                </a:solidFill>
              </a:rPr>
              <a:t>state</a:t>
            </a:r>
            <a:r>
              <a:rPr lang="en-US" sz="1000" noProof="1"/>
              <a:t>=somestatevalue&amp;nonce=somerandomvalue</a:t>
            </a:r>
          </a:p>
          <a:p>
            <a:endParaRPr lang="en-US" sz="1000" noProof="1"/>
          </a:p>
          <a:p>
            <a:endParaRPr lang="en-US" sz="1000" noProof="1"/>
          </a:p>
          <a:p>
            <a:r>
              <a:rPr lang="en-US" sz="1000" noProof="1"/>
              <a:t>POST </a:t>
            </a:r>
            <a:r>
              <a:rPr lang="en-US" sz="1000" noProof="1">
                <a:solidFill>
                  <a:schemeClr val="accent1"/>
                </a:solidFill>
              </a:rPr>
              <a:t>https://outlook.office.com/api/v2.0/me/subscriptions</a:t>
            </a:r>
          </a:p>
          <a:p>
            <a:r>
              <a:rPr lang="en-US" sz="1000" noProof="1"/>
              <a:t>Content-Type: application/json</a:t>
            </a:r>
          </a:p>
          <a:p>
            <a:r>
              <a:rPr lang="en-US" sz="1000" noProof="1"/>
              <a:t>Authorization: Bearer &lt;access token retrieved with GET request above&gt;</a:t>
            </a:r>
          </a:p>
          <a:p>
            <a:endParaRPr lang="en-US" sz="1000" noProof="1"/>
          </a:p>
          <a:p>
            <a:r>
              <a:rPr lang="en-US" sz="1000" noProof="1"/>
              <a:t>{</a:t>
            </a:r>
          </a:p>
          <a:p>
            <a:r>
              <a:rPr lang="en-US" sz="1000" noProof="1"/>
              <a:t>   "@odata.type":"#Microsoft.OutlookServices.PushSubscription",</a:t>
            </a:r>
          </a:p>
          <a:p>
            <a:r>
              <a:rPr lang="en-US" sz="1000" noProof="1"/>
              <a:t>   "Resource": "https://outlook.office.com/api/v2.0/me/</a:t>
            </a:r>
            <a:r>
              <a:rPr lang="en-US" sz="1000" noProof="1">
                <a:solidFill>
                  <a:schemeClr val="accent1"/>
                </a:solidFill>
              </a:rPr>
              <a:t>events</a:t>
            </a:r>
            <a:r>
              <a:rPr lang="en-US" sz="1000" noProof="1"/>
              <a:t>",</a:t>
            </a:r>
          </a:p>
          <a:p>
            <a:r>
              <a:rPr lang="en-US" sz="1000" noProof="1"/>
              <a:t>   "</a:t>
            </a:r>
            <a:r>
              <a:rPr lang="en-US" sz="1000" noProof="1">
                <a:solidFill>
                  <a:schemeClr val="accent1"/>
                </a:solidFill>
              </a:rPr>
              <a:t>NotificationURL</a:t>
            </a:r>
            <a:r>
              <a:rPr lang="en-US" sz="1000" noProof="1"/>
              <a:t>": "</a:t>
            </a:r>
            <a:r>
              <a:rPr lang="en-US" sz="600" noProof="1"/>
              <a:t>https://functions954b4573.azurewebsites.net/api/HttpTriggerCSharp1</a:t>
            </a:r>
            <a:r>
              <a:rPr lang="en-US" sz="1000" noProof="1"/>
              <a:t>",  </a:t>
            </a:r>
          </a:p>
          <a:p>
            <a:r>
              <a:rPr lang="en-US" sz="1000" noProof="1"/>
              <a:t>   "ChangeType": "</a:t>
            </a:r>
            <a:r>
              <a:rPr lang="en-US" sz="1000" noProof="1">
                <a:solidFill>
                  <a:schemeClr val="accent1"/>
                </a:solidFill>
              </a:rPr>
              <a:t>Created</a:t>
            </a:r>
            <a:r>
              <a:rPr lang="en-US" sz="1000" noProof="1"/>
              <a:t>",</a:t>
            </a:r>
          </a:p>
          <a:p>
            <a:r>
              <a:rPr lang="en-US" sz="1000" noProof="1"/>
              <a:t>   "ClientState": "ThisIsSomeState"</a:t>
            </a:r>
          </a:p>
          <a:p>
            <a:r>
              <a:rPr lang="en-US" sz="1000" noProof="1"/>
              <a:t>}</a:t>
            </a:r>
          </a:p>
          <a:p>
            <a:endParaRPr lang="en-US" sz="1000" noProof="1"/>
          </a:p>
        </p:txBody>
      </p:sp>
      <p:sp>
        <p:nvSpPr>
          <p:cNvPr id="13" name="Text Placeholder 12"/>
          <p:cNvSpPr>
            <a:spLocks noGrp="1"/>
          </p:cNvSpPr>
          <p:nvPr>
            <p:ph type="body" sz="quarter" idx="23"/>
          </p:nvPr>
        </p:nvSpPr>
        <p:spPr/>
        <p:txBody>
          <a:bodyPr/>
          <a:lstStyle/>
          <a:p>
            <a:endParaRPr lang="de-AT"/>
          </a:p>
        </p:txBody>
      </p:sp>
      <p:sp>
        <p:nvSpPr>
          <p:cNvPr id="14" name="Text Placeholder 13"/>
          <p:cNvSpPr>
            <a:spLocks noGrp="1"/>
          </p:cNvSpPr>
          <p:nvPr>
            <p:ph type="body" sz="quarter" idx="24"/>
          </p:nvPr>
        </p:nvSpPr>
        <p:spPr/>
        <p:txBody>
          <a:bodyPr/>
          <a:lstStyle/>
          <a:p>
            <a:endParaRPr lang="de-AT"/>
          </a:p>
        </p:txBody>
      </p:sp>
      <p:sp>
        <p:nvSpPr>
          <p:cNvPr id="15" name="Text Placeholder 14"/>
          <p:cNvSpPr>
            <a:spLocks noGrp="1"/>
          </p:cNvSpPr>
          <p:nvPr>
            <p:ph type="body" sz="quarter" idx="25"/>
          </p:nvPr>
        </p:nvSpPr>
        <p:spPr/>
        <p:txBody>
          <a:bodyPr/>
          <a:lstStyle/>
          <a:p>
            <a:r>
              <a:rPr lang="de-AT" dirty="0">
                <a:hlinkClick r:id="rId2"/>
              </a:rPr>
              <a:t>Details </a:t>
            </a:r>
            <a:r>
              <a:rPr lang="de-AT" dirty="0" err="1">
                <a:hlinkClick r:id="rId2"/>
              </a:rPr>
              <a:t>about</a:t>
            </a:r>
            <a:r>
              <a:rPr lang="de-AT" dirty="0">
                <a:hlinkClick r:id="rId2"/>
              </a:rPr>
              <a:t> </a:t>
            </a:r>
            <a:r>
              <a:rPr lang="de-AT" dirty="0" err="1">
                <a:hlinkClick r:id="rId2"/>
              </a:rPr>
              <a:t>subscribing</a:t>
            </a:r>
            <a:r>
              <a:rPr lang="de-AT" dirty="0">
                <a:hlinkClick r:id="rId2"/>
              </a:rPr>
              <a:t> </a:t>
            </a:r>
            <a:r>
              <a:rPr lang="de-AT" dirty="0" err="1">
                <a:hlinkClick r:id="rId2"/>
              </a:rPr>
              <a:t>to</a:t>
            </a:r>
            <a:r>
              <a:rPr lang="de-AT" dirty="0">
                <a:hlinkClick r:id="rId2"/>
              </a:rPr>
              <a:t> </a:t>
            </a:r>
            <a:r>
              <a:rPr lang="de-AT" dirty="0" err="1">
                <a:hlinkClick r:id="rId2"/>
              </a:rPr>
              <a:t>changes</a:t>
            </a:r>
            <a:r>
              <a:rPr lang="de-AT" dirty="0">
                <a:hlinkClick r:id="rId2"/>
              </a:rPr>
              <a:t>…</a:t>
            </a:r>
            <a:endParaRPr lang="de-AT" dirty="0"/>
          </a:p>
        </p:txBody>
      </p:sp>
      <p:pic>
        <p:nvPicPr>
          <p:cNvPr id="10" name="Picture 9"/>
          <p:cNvPicPr>
            <a:picLocks noChangeAspect="1"/>
          </p:cNvPicPr>
          <p:nvPr/>
        </p:nvPicPr>
        <p:blipFill>
          <a:blip r:embed="rId3"/>
          <a:stretch>
            <a:fillRect/>
          </a:stretch>
        </p:blipFill>
        <p:spPr>
          <a:xfrm>
            <a:off x="1169718" y="3578814"/>
            <a:ext cx="6354319" cy="776571"/>
          </a:xfrm>
          <a:prstGeom prst="rect">
            <a:avLst/>
          </a:prstGeom>
        </p:spPr>
      </p:pic>
      <p:cxnSp>
        <p:nvCxnSpPr>
          <p:cNvPr id="16" name="Straight Arrow Connector 15"/>
          <p:cNvCxnSpPr/>
          <p:nvPr/>
        </p:nvCxnSpPr>
        <p:spPr>
          <a:xfrm flipV="1">
            <a:off x="3040083" y="3243672"/>
            <a:ext cx="0" cy="81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Line Callout 1 (Accent Bar) 19"/>
          <p:cNvSpPr/>
          <p:nvPr/>
        </p:nvSpPr>
        <p:spPr>
          <a:xfrm>
            <a:off x="4463143" y="1054182"/>
            <a:ext cx="1628897" cy="253219"/>
          </a:xfrm>
          <a:prstGeom prst="accentCallout1">
            <a:avLst>
              <a:gd name="adj1" fmla="val 7174"/>
              <a:gd name="adj2" fmla="val 1191"/>
              <a:gd name="adj3" fmla="val 32919"/>
              <a:gd name="adj4" fmla="val -336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AT" sz="1200" dirty="0" err="1">
                <a:solidFill>
                  <a:schemeClr val="accent1"/>
                </a:solidFill>
              </a:rPr>
              <a:t>From</a:t>
            </a:r>
            <a:r>
              <a:rPr lang="de-AT" sz="1200" dirty="0">
                <a:solidFill>
                  <a:schemeClr val="accent1"/>
                </a:solidFill>
              </a:rPr>
              <a:t> </a:t>
            </a:r>
            <a:r>
              <a:rPr lang="de-AT" sz="1200" dirty="0" err="1">
                <a:solidFill>
                  <a:schemeClr val="accent1"/>
                </a:solidFill>
              </a:rPr>
              <a:t>app</a:t>
            </a:r>
            <a:r>
              <a:rPr lang="de-AT" sz="1200" dirty="0">
                <a:solidFill>
                  <a:schemeClr val="accent1"/>
                </a:solidFill>
              </a:rPr>
              <a:t> </a:t>
            </a:r>
            <a:r>
              <a:rPr lang="de-AT" sz="1200" dirty="0" err="1">
                <a:solidFill>
                  <a:schemeClr val="accent1"/>
                </a:solidFill>
              </a:rPr>
              <a:t>registration</a:t>
            </a:r>
            <a:endParaRPr lang="de-AT" sz="1200" dirty="0">
              <a:solidFill>
                <a:schemeClr val="accent1"/>
              </a:solidFill>
            </a:endParaRPr>
          </a:p>
        </p:txBody>
      </p:sp>
      <p:pic>
        <p:nvPicPr>
          <p:cNvPr id="23" name="Picture 22"/>
          <p:cNvPicPr>
            <a:picLocks noChangeAspect="1"/>
          </p:cNvPicPr>
          <p:nvPr/>
        </p:nvPicPr>
        <p:blipFill rotWithShape="1">
          <a:blip r:embed="rId4"/>
          <a:srcRect t="1" b="9488"/>
          <a:stretch/>
        </p:blipFill>
        <p:spPr>
          <a:xfrm>
            <a:off x="467543" y="4379462"/>
            <a:ext cx="7056493" cy="723856"/>
          </a:xfrm>
          <a:prstGeom prst="rect">
            <a:avLst/>
          </a:prstGeom>
        </p:spPr>
      </p:pic>
    </p:spTree>
    <p:extLst>
      <p:ext uri="{BB962C8B-B14F-4D97-AF65-F5344CB8AC3E}">
        <p14:creationId xmlns:p14="http://schemas.microsoft.com/office/powerpoint/2010/main" val="231269852"/>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de-AT" dirty="0"/>
              <a:t>Test HTTP Trigger</a:t>
            </a:r>
          </a:p>
        </p:txBody>
      </p:sp>
      <p:sp>
        <p:nvSpPr>
          <p:cNvPr id="17" name="Content Placeholder 16"/>
          <p:cNvSpPr>
            <a:spLocks noGrp="1"/>
          </p:cNvSpPr>
          <p:nvPr>
            <p:ph sz="quarter" idx="22"/>
          </p:nvPr>
        </p:nvSpPr>
        <p:spPr/>
        <p:txBody>
          <a:bodyPr/>
          <a:lstStyle/>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r>
              <a:rPr lang="de-AT" dirty="0"/>
              <a:t># </a:t>
            </a:r>
            <a:r>
              <a:rPr lang="de-AT" dirty="0" err="1"/>
              <a:t>Retrieve</a:t>
            </a:r>
            <a:r>
              <a:rPr lang="de-AT" dirty="0"/>
              <a:t> </a:t>
            </a:r>
            <a:r>
              <a:rPr lang="de-AT" dirty="0" err="1"/>
              <a:t>event</a:t>
            </a:r>
            <a:r>
              <a:rPr lang="de-AT" dirty="0"/>
              <a:t> </a:t>
            </a:r>
            <a:r>
              <a:rPr lang="de-AT" dirty="0" err="1"/>
              <a:t>data</a:t>
            </a:r>
            <a:r>
              <a:rPr lang="de-AT" dirty="0"/>
              <a:t> </a:t>
            </a:r>
            <a:r>
              <a:rPr lang="de-AT" dirty="0" err="1"/>
              <a:t>from</a:t>
            </a:r>
            <a:r>
              <a:rPr lang="de-AT" dirty="0"/>
              <a:t> O365</a:t>
            </a:r>
          </a:p>
          <a:p>
            <a:r>
              <a:rPr lang="de-AT" dirty="0"/>
              <a:t>GET </a:t>
            </a:r>
            <a:r>
              <a:rPr lang="en-US" sz="1100" dirty="0"/>
              <a:t>https://outlook.office.com/</a:t>
            </a:r>
            <a:r>
              <a:rPr lang="en-US" sz="1100" dirty="0" err="1"/>
              <a:t>api</a:t>
            </a:r>
            <a:r>
              <a:rPr lang="en-US" sz="1100" dirty="0"/>
              <a:t>/v2.0/Users('...')/Events('...')</a:t>
            </a:r>
          </a:p>
          <a:p>
            <a:r>
              <a:rPr lang="en-US" dirty="0"/>
              <a:t>Authorization: Bearer </a:t>
            </a:r>
            <a:r>
              <a:rPr lang="en-US" noProof="1"/>
              <a:t>&lt;access token&gt;</a:t>
            </a:r>
            <a:endParaRPr lang="de-AT" dirty="0"/>
          </a:p>
        </p:txBody>
      </p:sp>
      <p:sp>
        <p:nvSpPr>
          <p:cNvPr id="18" name="Text Placeholder 17"/>
          <p:cNvSpPr>
            <a:spLocks noGrp="1"/>
          </p:cNvSpPr>
          <p:nvPr>
            <p:ph type="body" sz="quarter" idx="23"/>
          </p:nvPr>
        </p:nvSpPr>
        <p:spPr/>
        <p:txBody>
          <a:bodyPr/>
          <a:lstStyle/>
          <a:p>
            <a:endParaRPr lang="de-AT"/>
          </a:p>
        </p:txBody>
      </p:sp>
      <p:sp>
        <p:nvSpPr>
          <p:cNvPr id="19" name="Text Placeholder 18"/>
          <p:cNvSpPr>
            <a:spLocks noGrp="1"/>
          </p:cNvSpPr>
          <p:nvPr>
            <p:ph type="body" sz="quarter" idx="24"/>
          </p:nvPr>
        </p:nvSpPr>
        <p:spPr/>
        <p:txBody>
          <a:bodyPr/>
          <a:lstStyle/>
          <a:p>
            <a:endParaRPr lang="de-AT"/>
          </a:p>
        </p:txBody>
      </p:sp>
      <p:sp>
        <p:nvSpPr>
          <p:cNvPr id="20" name="Text Placeholder 19"/>
          <p:cNvSpPr>
            <a:spLocks noGrp="1"/>
          </p:cNvSpPr>
          <p:nvPr>
            <p:ph type="body" sz="quarter" idx="25"/>
          </p:nvPr>
        </p:nvSpPr>
        <p:spPr/>
        <p:txBody>
          <a:bodyPr/>
          <a:lstStyle/>
          <a:p>
            <a:endParaRPr lang="de-AT"/>
          </a:p>
        </p:txBody>
      </p:sp>
      <p:pic>
        <p:nvPicPr>
          <p:cNvPr id="11" name="Picture 10"/>
          <p:cNvPicPr>
            <a:picLocks noChangeAspect="1"/>
          </p:cNvPicPr>
          <p:nvPr/>
        </p:nvPicPr>
        <p:blipFill>
          <a:blip r:embed="rId2"/>
          <a:stretch>
            <a:fillRect/>
          </a:stretch>
        </p:blipFill>
        <p:spPr>
          <a:xfrm>
            <a:off x="219109" y="256845"/>
            <a:ext cx="2162477" cy="1162212"/>
          </a:xfrm>
          <a:prstGeom prst="rect">
            <a:avLst/>
          </a:prstGeom>
        </p:spPr>
      </p:pic>
      <p:pic>
        <p:nvPicPr>
          <p:cNvPr id="12" name="Picture 11"/>
          <p:cNvPicPr>
            <a:picLocks noChangeAspect="1"/>
          </p:cNvPicPr>
          <p:nvPr/>
        </p:nvPicPr>
        <p:blipFill rotWithShape="1">
          <a:blip r:embed="rId3"/>
          <a:srcRect r="37137"/>
          <a:stretch/>
        </p:blipFill>
        <p:spPr>
          <a:xfrm>
            <a:off x="219109" y="1508623"/>
            <a:ext cx="5463234" cy="1157385"/>
          </a:xfrm>
          <a:prstGeom prst="rect">
            <a:avLst/>
          </a:prstGeom>
        </p:spPr>
      </p:pic>
      <p:cxnSp>
        <p:nvCxnSpPr>
          <p:cNvPr id="13" name="Straight Arrow Connector 12"/>
          <p:cNvCxnSpPr/>
          <p:nvPr/>
        </p:nvCxnSpPr>
        <p:spPr>
          <a:xfrm>
            <a:off x="2042556" y="967022"/>
            <a:ext cx="0" cy="146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1242" y="2666008"/>
            <a:ext cx="0" cy="480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rotWithShape="1">
          <a:blip r:embed="rId4"/>
          <a:srcRect r="35828"/>
          <a:stretch/>
        </p:blipFill>
        <p:spPr>
          <a:xfrm>
            <a:off x="5796136" y="1508623"/>
            <a:ext cx="3095757" cy="1665183"/>
          </a:xfrm>
          <a:prstGeom prst="rect">
            <a:avLst/>
          </a:prstGeom>
        </p:spPr>
      </p:pic>
    </p:spTree>
    <p:extLst>
      <p:ext uri="{BB962C8B-B14F-4D97-AF65-F5344CB8AC3E}">
        <p14:creationId xmlns:p14="http://schemas.microsoft.com/office/powerpoint/2010/main" val="2369987086"/>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6566" y="783699"/>
            <a:ext cx="7001153" cy="1076676"/>
          </a:xfrm>
          <a:prstGeom prst="rect">
            <a:avLst/>
          </a:prstGeom>
        </p:spPr>
      </p:pic>
      <p:sp>
        <p:nvSpPr>
          <p:cNvPr id="16" name="Title 15"/>
          <p:cNvSpPr>
            <a:spLocks noGrp="1"/>
          </p:cNvSpPr>
          <p:nvPr>
            <p:ph type="title"/>
          </p:nvPr>
        </p:nvSpPr>
        <p:spPr/>
        <p:txBody>
          <a:bodyPr/>
          <a:lstStyle/>
          <a:p>
            <a:r>
              <a:rPr lang="de-AT" sz="2000" dirty="0"/>
              <a:t>Remove </a:t>
            </a:r>
            <a:r>
              <a:rPr lang="de-AT" sz="2000" dirty="0" err="1"/>
              <a:t>Subscription</a:t>
            </a:r>
            <a:endParaRPr lang="de-AT" sz="2000" dirty="0"/>
          </a:p>
        </p:txBody>
      </p:sp>
      <p:sp>
        <p:nvSpPr>
          <p:cNvPr id="17" name="Content Placeholder 16"/>
          <p:cNvSpPr>
            <a:spLocks noGrp="1"/>
          </p:cNvSpPr>
          <p:nvPr>
            <p:ph sz="quarter" idx="22"/>
          </p:nvPr>
        </p:nvSpPr>
        <p:spPr/>
        <p:txBody>
          <a:bodyPr/>
          <a:lstStyle/>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r>
              <a:rPr lang="de-AT" dirty="0"/>
              <a:t># Remove </a:t>
            </a:r>
            <a:r>
              <a:rPr lang="de-AT" dirty="0" err="1"/>
              <a:t>event</a:t>
            </a:r>
            <a:r>
              <a:rPr lang="de-AT" dirty="0"/>
              <a:t> </a:t>
            </a:r>
            <a:r>
              <a:rPr lang="de-AT" dirty="0" err="1"/>
              <a:t>data</a:t>
            </a:r>
            <a:r>
              <a:rPr lang="de-AT" dirty="0"/>
              <a:t> </a:t>
            </a:r>
            <a:r>
              <a:rPr lang="de-AT" dirty="0" err="1"/>
              <a:t>from</a:t>
            </a:r>
            <a:r>
              <a:rPr lang="de-AT" dirty="0"/>
              <a:t> O365</a:t>
            </a:r>
          </a:p>
          <a:p>
            <a:r>
              <a:rPr lang="de-AT" dirty="0"/>
              <a:t>DELETE</a:t>
            </a:r>
            <a:r>
              <a:rPr lang="de-AT" sz="1100" dirty="0"/>
              <a:t> https://outlook.office.com/</a:t>
            </a:r>
            <a:r>
              <a:rPr lang="de-AT" sz="1100" dirty="0" err="1"/>
              <a:t>api</a:t>
            </a:r>
            <a:r>
              <a:rPr lang="de-AT" sz="1100" dirty="0"/>
              <a:t>/v2.0/</a:t>
            </a:r>
            <a:r>
              <a:rPr lang="de-AT" sz="1100" dirty="0" err="1"/>
              <a:t>me</a:t>
            </a:r>
            <a:r>
              <a:rPr lang="de-AT" sz="1100" dirty="0"/>
              <a:t>/</a:t>
            </a:r>
            <a:r>
              <a:rPr lang="de-AT" sz="1100" dirty="0" err="1"/>
              <a:t>subscriptions</a:t>
            </a:r>
            <a:r>
              <a:rPr lang="de-AT" sz="1100" dirty="0"/>
              <a:t>('...')</a:t>
            </a:r>
            <a:endParaRPr lang="en-US" sz="1100" dirty="0"/>
          </a:p>
          <a:p>
            <a:r>
              <a:rPr lang="en-US" dirty="0"/>
              <a:t>Authorization: Bearer </a:t>
            </a:r>
            <a:r>
              <a:rPr lang="en-US" noProof="1"/>
              <a:t>&lt;access token&gt;</a:t>
            </a:r>
            <a:endParaRPr lang="de-AT" dirty="0"/>
          </a:p>
        </p:txBody>
      </p:sp>
      <p:sp>
        <p:nvSpPr>
          <p:cNvPr id="18" name="Text Placeholder 17"/>
          <p:cNvSpPr>
            <a:spLocks noGrp="1"/>
          </p:cNvSpPr>
          <p:nvPr>
            <p:ph type="body" sz="quarter" idx="23"/>
          </p:nvPr>
        </p:nvSpPr>
        <p:spPr/>
        <p:txBody>
          <a:bodyPr/>
          <a:lstStyle/>
          <a:p>
            <a:endParaRPr lang="de-AT"/>
          </a:p>
        </p:txBody>
      </p:sp>
      <p:sp>
        <p:nvSpPr>
          <p:cNvPr id="19" name="Text Placeholder 18"/>
          <p:cNvSpPr>
            <a:spLocks noGrp="1"/>
          </p:cNvSpPr>
          <p:nvPr>
            <p:ph type="body" sz="quarter" idx="24"/>
          </p:nvPr>
        </p:nvSpPr>
        <p:spPr/>
        <p:txBody>
          <a:bodyPr/>
          <a:lstStyle/>
          <a:p>
            <a:endParaRPr lang="de-AT"/>
          </a:p>
        </p:txBody>
      </p:sp>
      <p:sp>
        <p:nvSpPr>
          <p:cNvPr id="20" name="Text Placeholder 19"/>
          <p:cNvSpPr>
            <a:spLocks noGrp="1"/>
          </p:cNvSpPr>
          <p:nvPr>
            <p:ph type="body" sz="quarter" idx="25"/>
          </p:nvPr>
        </p:nvSpPr>
        <p:spPr/>
        <p:txBody>
          <a:bodyPr/>
          <a:lstStyle/>
          <a:p>
            <a:endParaRPr lang="de-AT"/>
          </a:p>
        </p:txBody>
      </p:sp>
      <p:cxnSp>
        <p:nvCxnSpPr>
          <p:cNvPr id="13" name="Straight Arrow Connector 12"/>
          <p:cNvCxnSpPr/>
          <p:nvPr/>
        </p:nvCxnSpPr>
        <p:spPr>
          <a:xfrm>
            <a:off x="4245429" y="1695605"/>
            <a:ext cx="955963" cy="72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7843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Demo</a:t>
            </a:r>
          </a:p>
        </p:txBody>
      </p:sp>
      <p:sp>
        <p:nvSpPr>
          <p:cNvPr id="3" name="Text Placeholder 2"/>
          <p:cNvSpPr>
            <a:spLocks noGrp="1"/>
          </p:cNvSpPr>
          <p:nvPr>
            <p:ph type="body" sz="quarter" idx="25"/>
          </p:nvPr>
        </p:nvSpPr>
        <p:spPr/>
        <p:txBody>
          <a:bodyPr/>
          <a:lstStyle/>
          <a:p>
            <a:r>
              <a:rPr lang="de-AT" dirty="0"/>
              <a:t>Node.js </a:t>
            </a:r>
            <a:r>
              <a:rPr lang="de-AT" dirty="0" err="1"/>
              <a:t>Function</a:t>
            </a:r>
            <a:r>
              <a:rPr lang="de-AT" dirty="0"/>
              <a:t> </a:t>
            </a:r>
            <a:r>
              <a:rPr lang="de-AT" dirty="0" err="1"/>
              <a:t>with</a:t>
            </a:r>
            <a:r>
              <a:rPr lang="de-AT" dirty="0"/>
              <a:t> Azure Service Bus</a:t>
            </a:r>
          </a:p>
        </p:txBody>
      </p:sp>
    </p:spTree>
    <p:extLst>
      <p:ext uri="{BB962C8B-B14F-4D97-AF65-F5344CB8AC3E}">
        <p14:creationId xmlns:p14="http://schemas.microsoft.com/office/powerpoint/2010/main" val="174652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Agenda </a:t>
            </a:r>
            <a:r>
              <a:rPr lang="de-AT"/>
              <a:t>(German)</a:t>
            </a:r>
            <a:endParaRPr lang="de-AT" dirty="0"/>
          </a:p>
        </p:txBody>
      </p:sp>
      <p:sp>
        <p:nvSpPr>
          <p:cNvPr id="5" name="Content Placeholder 4"/>
          <p:cNvSpPr>
            <a:spLocks noGrp="1"/>
          </p:cNvSpPr>
          <p:nvPr>
            <p:ph sz="quarter" idx="12"/>
          </p:nvPr>
        </p:nvSpPr>
        <p:spPr/>
        <p:txBody>
          <a:bodyPr/>
          <a:lstStyle/>
          <a:p>
            <a:pPr marL="6900" indent="0">
              <a:buNone/>
            </a:pPr>
            <a:r>
              <a:rPr lang="de-AT" sz="1600" dirty="0" err="1"/>
              <a:t>Microservices</a:t>
            </a:r>
            <a:r>
              <a:rPr lang="de-AT" sz="1600" dirty="0"/>
              <a:t> schön und gut, aber Kunden wollen funktionierende Gesamtsysteme. Wenn ein Bug in VSTS angelegt wird, muss eine Message in </a:t>
            </a:r>
            <a:r>
              <a:rPr lang="de-AT" sz="1600" dirty="0" err="1"/>
              <a:t>Slack</a:t>
            </a:r>
            <a:r>
              <a:rPr lang="de-AT" sz="1600" dirty="0"/>
              <a:t> erscheinen und ein Task in der Zeiterfassung eingetragen werden. Wenn das Web-UI eine neue Bestellung meldet, muss jemand im SaaS-ERP den Produktionsauftrag generieren. Bis vor kurzem übernahmen Worker-Prozesse/Container/Jobs diese Aufgabe. Jetzt lernt Azure neue Tricks: Azure </a:t>
            </a:r>
            <a:r>
              <a:rPr lang="de-AT" sz="1600" dirty="0" err="1"/>
              <a:t>Functions</a:t>
            </a:r>
            <a:r>
              <a:rPr lang="de-AT" sz="1600" dirty="0"/>
              <a:t> erlauben es, kleine Code-Stücke in der Cloud zu hosten, die durch Events wie HTTP-</a:t>
            </a:r>
            <a:r>
              <a:rPr lang="de-AT" sz="1600" dirty="0" err="1"/>
              <a:t>Requests</a:t>
            </a:r>
            <a:r>
              <a:rPr lang="de-AT" sz="1600" dirty="0"/>
              <a:t>, Queue-Einträge etc. gestartet werden. In Verbindung mit </a:t>
            </a:r>
            <a:r>
              <a:rPr lang="de-AT" sz="1600" dirty="0" err="1"/>
              <a:t>Webhooks</a:t>
            </a:r>
            <a:r>
              <a:rPr lang="de-AT" sz="1600" dirty="0"/>
              <a:t> und </a:t>
            </a:r>
            <a:r>
              <a:rPr lang="de-AT" sz="1600" dirty="0" err="1"/>
              <a:t>RESTful</a:t>
            </a:r>
            <a:r>
              <a:rPr lang="de-AT" sz="1600" dirty="0"/>
              <a:t> Web APIs wird die Integration verschiedener SaaS-Lösungen zu einem Gesamtsystem wesentlich erleichtert. In der Session stellt Rainer Stropek, langjähriger Azure MVP und MS Regional </a:t>
            </a:r>
            <a:r>
              <a:rPr lang="de-AT" sz="1600" dirty="0" err="1"/>
              <a:t>Director</a:t>
            </a:r>
            <a:r>
              <a:rPr lang="de-AT" sz="1600" dirty="0"/>
              <a:t>, Azure </a:t>
            </a:r>
            <a:r>
              <a:rPr lang="de-AT" sz="1600" dirty="0" err="1"/>
              <a:t>Functions</a:t>
            </a:r>
            <a:r>
              <a:rPr lang="de-AT" sz="1600" dirty="0"/>
              <a:t> vor, zeigt sie anhand einiger Demos und erklärt das Betriebs- und Preismodell</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67968745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Functions &amp; Queues</a:t>
            </a:r>
          </a:p>
        </p:txBody>
      </p:sp>
      <p:sp>
        <p:nvSpPr>
          <p:cNvPr id="3" name="Text Placeholder 2"/>
          <p:cNvSpPr>
            <a:spLocks noGrp="1"/>
          </p:cNvSpPr>
          <p:nvPr>
            <p:ph type="body" sz="quarter" idx="24"/>
          </p:nvPr>
        </p:nvSpPr>
        <p:spPr/>
        <p:txBody>
          <a:bodyPr/>
          <a:lstStyle/>
          <a:p>
            <a:r>
              <a:rPr lang="en-US" dirty="0"/>
              <a:t>Setup Azure </a:t>
            </a:r>
            <a:r>
              <a:rPr lang="en-US" dirty="0" err="1"/>
              <a:t>ServiceBus</a:t>
            </a:r>
            <a:endParaRPr lang="en-US" dirty="0"/>
          </a:p>
          <a:p>
            <a:pPr lvl="1"/>
            <a:r>
              <a:rPr lang="en-US" dirty="0"/>
              <a:t>Queues</a:t>
            </a:r>
          </a:p>
          <a:p>
            <a:r>
              <a:rPr lang="en-US" dirty="0"/>
              <a:t>Create Azure Function (Node.js)</a:t>
            </a:r>
          </a:p>
          <a:p>
            <a:pPr lvl="1"/>
            <a:r>
              <a:rPr lang="en-US" dirty="0"/>
              <a:t>SB Trigger and Output</a:t>
            </a:r>
          </a:p>
          <a:p>
            <a:r>
              <a:rPr lang="en-US" dirty="0"/>
              <a:t>Deploy using </a:t>
            </a:r>
            <a:r>
              <a:rPr lang="en-US" dirty="0" err="1"/>
              <a:t>Git</a:t>
            </a:r>
            <a:endParaRPr lang="en-US" dirty="0"/>
          </a:p>
        </p:txBody>
      </p:sp>
      <p:sp>
        <p:nvSpPr>
          <p:cNvPr id="4" name="Text Placeholder 3"/>
          <p:cNvSpPr>
            <a:spLocks noGrp="1"/>
          </p:cNvSpPr>
          <p:nvPr>
            <p:ph type="body" sz="quarter" idx="25"/>
          </p:nvPr>
        </p:nvSpPr>
        <p:spPr/>
        <p:txBody>
          <a:bodyPr/>
          <a:lstStyle/>
          <a:p>
            <a:endParaRPr lang="en-US" dirty="0"/>
          </a:p>
        </p:txBody>
      </p:sp>
      <p:sp>
        <p:nvSpPr>
          <p:cNvPr id="5" name="Text Placehold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4239109041"/>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Setup Queues</a:t>
            </a:r>
          </a:p>
        </p:txBody>
      </p:sp>
      <p:sp>
        <p:nvSpPr>
          <p:cNvPr id="8" name="Text Placeholder 7"/>
          <p:cNvSpPr>
            <a:spLocks noGrp="1"/>
          </p:cNvSpPr>
          <p:nvPr>
            <p:ph type="body" sz="quarter" idx="23"/>
          </p:nvPr>
        </p:nvSpPr>
        <p:spPr/>
        <p:txBody>
          <a:bodyPr/>
          <a:lstStyle/>
          <a:p>
            <a:endParaRPr lang="en-US" dirty="0"/>
          </a:p>
        </p:txBody>
      </p:sp>
      <p:sp>
        <p:nvSpPr>
          <p:cNvPr id="9" name="Text Placeholder 8"/>
          <p:cNvSpPr>
            <a:spLocks noGrp="1"/>
          </p:cNvSpPr>
          <p:nvPr>
            <p:ph type="body" sz="quarter" idx="24"/>
          </p:nvPr>
        </p:nvSpPr>
        <p:spPr/>
        <p:txBody>
          <a:bodyPr/>
          <a:lstStyle/>
          <a:p>
            <a:r>
              <a:rPr lang="en-US" dirty="0"/>
              <a:t>Two queues</a:t>
            </a:r>
          </a:p>
          <a:p>
            <a:pPr lvl="1"/>
            <a:r>
              <a:rPr lang="en-US" i="1" dirty="0"/>
              <a:t>process</a:t>
            </a:r>
            <a:r>
              <a:rPr lang="en-US" dirty="0"/>
              <a:t> triggers processing</a:t>
            </a:r>
          </a:p>
          <a:p>
            <a:pPr lvl="1"/>
            <a:r>
              <a:rPr lang="en-US" i="1" dirty="0"/>
              <a:t>done</a:t>
            </a:r>
            <a:r>
              <a:rPr lang="en-US" dirty="0"/>
              <a:t> receives message when processing has been done</a:t>
            </a:r>
          </a:p>
        </p:txBody>
      </p:sp>
      <p:sp>
        <p:nvSpPr>
          <p:cNvPr id="10" name="Text Placeholder 9"/>
          <p:cNvSpPr>
            <a:spLocks noGrp="1"/>
          </p:cNvSpPr>
          <p:nvPr>
            <p:ph type="body" sz="quarter" idx="25"/>
          </p:nvPr>
        </p:nvSpPr>
        <p:spPr/>
        <p:txBody>
          <a:bodyPr/>
          <a:lstStyle/>
          <a:p>
            <a:endParaRPr lang="en-US" dirty="0"/>
          </a:p>
        </p:txBody>
      </p:sp>
      <p:pic>
        <p:nvPicPr>
          <p:cNvPr id="14" name="Content Placeholder 13"/>
          <p:cNvPicPr>
            <a:picLocks noGrp="1" noChangeAspect="1"/>
          </p:cNvPicPr>
          <p:nvPr>
            <p:ph sz="quarter" idx="22"/>
          </p:nvPr>
        </p:nvPicPr>
        <p:blipFill>
          <a:blip r:embed="rId2"/>
          <a:stretch>
            <a:fillRect/>
          </a:stretch>
        </p:blipFill>
        <p:spPr>
          <a:xfrm>
            <a:off x="266433" y="1203598"/>
            <a:ext cx="5327650" cy="1951071"/>
          </a:xfrm>
          <a:prstGeom prst="rect">
            <a:avLst/>
          </a:prstGeom>
        </p:spPr>
      </p:pic>
    </p:spTree>
    <p:extLst>
      <p:ext uri="{BB962C8B-B14F-4D97-AF65-F5344CB8AC3E}">
        <p14:creationId xmlns:p14="http://schemas.microsoft.com/office/powerpoint/2010/main" val="4151907193"/>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a:t>Connect </a:t>
            </a:r>
            <a:r>
              <a:rPr lang="de-AT" dirty="0" err="1"/>
              <a:t>Functions</a:t>
            </a:r>
            <a:endParaRPr lang="de-AT" dirty="0"/>
          </a:p>
        </p:txBody>
      </p:sp>
      <p:sp>
        <p:nvSpPr>
          <p:cNvPr id="8" name="Content Placeholder 7"/>
          <p:cNvSpPr>
            <a:spLocks noGrp="1"/>
          </p:cNvSpPr>
          <p:nvPr>
            <p:ph sz="quarter" idx="22"/>
          </p:nvPr>
        </p:nvSpPr>
        <p:spPr/>
        <p:txBody>
          <a:bodyPr/>
          <a:lstStyle/>
          <a:p>
            <a:r>
              <a:rPr lang="de-AT" noProof="1"/>
              <a:t>{</a:t>
            </a:r>
          </a:p>
          <a:p>
            <a:r>
              <a:rPr lang="de-AT" noProof="1"/>
              <a:t>    "bindings": [</a:t>
            </a:r>
          </a:p>
          <a:p>
            <a:r>
              <a:rPr lang="de-AT" noProof="1"/>
              <a:t>        {</a:t>
            </a:r>
          </a:p>
          <a:p>
            <a:r>
              <a:rPr lang="de-AT" noProof="1"/>
              <a:t>            "name": "mySbMsg",</a:t>
            </a:r>
          </a:p>
          <a:p>
            <a:r>
              <a:rPr lang="de-AT" noProof="1"/>
              <a:t>            "type": "</a:t>
            </a:r>
            <a:r>
              <a:rPr lang="de-AT" noProof="1">
                <a:solidFill>
                  <a:schemeClr val="accent1"/>
                </a:solidFill>
              </a:rPr>
              <a:t>serviceBusTrigger</a:t>
            </a:r>
            <a:r>
              <a:rPr lang="de-AT" noProof="1"/>
              <a:t>",</a:t>
            </a:r>
          </a:p>
          <a:p>
            <a:r>
              <a:rPr lang="de-AT" noProof="1"/>
              <a:t>            "direction": "</a:t>
            </a:r>
            <a:r>
              <a:rPr lang="de-AT" noProof="1">
                <a:solidFill>
                  <a:schemeClr val="accent1"/>
                </a:solidFill>
              </a:rPr>
              <a:t>in</a:t>
            </a:r>
            <a:r>
              <a:rPr lang="de-AT" noProof="1"/>
              <a:t>",</a:t>
            </a:r>
          </a:p>
          <a:p>
            <a:r>
              <a:rPr lang="de-AT" noProof="1"/>
              <a:t>            "queueName": "process",</a:t>
            </a:r>
          </a:p>
          <a:p>
            <a:r>
              <a:rPr lang="de-AT" noProof="1"/>
              <a:t>            "connection": "process image",</a:t>
            </a:r>
          </a:p>
          <a:p>
            <a:r>
              <a:rPr lang="de-AT" noProof="1"/>
              <a:t>            "accessRights": "Manage"</a:t>
            </a:r>
          </a:p>
          <a:p>
            <a:r>
              <a:rPr lang="de-AT" noProof="1"/>
              <a:t>        },</a:t>
            </a:r>
          </a:p>
          <a:p>
            <a:r>
              <a:rPr lang="de-AT" noProof="1"/>
              <a:t>        {</a:t>
            </a:r>
          </a:p>
          <a:p>
            <a:r>
              <a:rPr lang="de-AT" noProof="1"/>
              <a:t>            "type": "</a:t>
            </a:r>
            <a:r>
              <a:rPr lang="de-AT" noProof="1">
                <a:solidFill>
                  <a:schemeClr val="accent1"/>
                </a:solidFill>
              </a:rPr>
              <a:t>serviceBus</a:t>
            </a:r>
            <a:r>
              <a:rPr lang="de-AT" noProof="1"/>
              <a:t>",</a:t>
            </a:r>
          </a:p>
          <a:p>
            <a:r>
              <a:rPr lang="de-AT" noProof="1"/>
              <a:t>            "name": "outQueue",</a:t>
            </a:r>
          </a:p>
          <a:p>
            <a:r>
              <a:rPr lang="de-AT" noProof="1"/>
              <a:t>            "queueName": "done",</a:t>
            </a:r>
          </a:p>
          <a:p>
            <a:r>
              <a:rPr lang="de-AT" noProof="1"/>
              <a:t>            "connection": "process image",</a:t>
            </a:r>
          </a:p>
          <a:p>
            <a:r>
              <a:rPr lang="de-AT" noProof="1"/>
              <a:t>            "accessRights": "Manage",</a:t>
            </a:r>
          </a:p>
          <a:p>
            <a:r>
              <a:rPr lang="de-AT" noProof="1"/>
              <a:t>            "direction": "</a:t>
            </a:r>
            <a:r>
              <a:rPr lang="de-AT" noProof="1">
                <a:solidFill>
                  <a:schemeClr val="accent1"/>
                </a:solidFill>
              </a:rPr>
              <a:t>out</a:t>
            </a:r>
            <a:r>
              <a:rPr lang="de-AT" noProof="1"/>
              <a:t>"</a:t>
            </a:r>
          </a:p>
          <a:p>
            <a:r>
              <a:rPr lang="de-AT" noProof="1"/>
              <a:t>        }</a:t>
            </a:r>
          </a:p>
          <a:p>
            <a:r>
              <a:rPr lang="de-AT" noProof="1"/>
              <a:t>    ],</a:t>
            </a:r>
          </a:p>
          <a:p>
            <a:r>
              <a:rPr lang="de-AT" noProof="1"/>
              <a:t>    "disabled": false</a:t>
            </a:r>
          </a:p>
          <a:p>
            <a:r>
              <a:rPr lang="de-AT" noProof="1"/>
              <a:t>}</a:t>
            </a:r>
          </a:p>
        </p:txBody>
      </p:sp>
      <p:sp>
        <p:nvSpPr>
          <p:cNvPr id="9" name="Text Placeholder 8"/>
          <p:cNvSpPr>
            <a:spLocks noGrp="1"/>
          </p:cNvSpPr>
          <p:nvPr>
            <p:ph type="body" sz="quarter" idx="23"/>
          </p:nvPr>
        </p:nvSpPr>
        <p:spPr/>
        <p:txBody>
          <a:bodyPr/>
          <a:lstStyle/>
          <a:p>
            <a:endParaRPr lang="de-AT"/>
          </a:p>
        </p:txBody>
      </p:sp>
      <p:sp>
        <p:nvSpPr>
          <p:cNvPr id="10" name="Text Placeholder 9"/>
          <p:cNvSpPr>
            <a:spLocks noGrp="1"/>
          </p:cNvSpPr>
          <p:nvPr>
            <p:ph type="body" sz="quarter" idx="24"/>
          </p:nvPr>
        </p:nvSpPr>
        <p:spPr/>
        <p:txBody>
          <a:bodyPr/>
          <a:lstStyle/>
          <a:p>
            <a:endParaRPr lang="de-AT"/>
          </a:p>
        </p:txBody>
      </p:sp>
      <p:sp>
        <p:nvSpPr>
          <p:cNvPr id="11" name="Text Placeholder 10"/>
          <p:cNvSpPr>
            <a:spLocks noGrp="1"/>
          </p:cNvSpPr>
          <p:nvPr>
            <p:ph type="body" sz="quarter" idx="25"/>
          </p:nvPr>
        </p:nvSpPr>
        <p:spPr/>
        <p:txBody>
          <a:bodyPr/>
          <a:lstStyle/>
          <a:p>
            <a:endParaRPr lang="de-AT"/>
          </a:p>
        </p:txBody>
      </p:sp>
      <p:pic>
        <p:nvPicPr>
          <p:cNvPr id="12" name="Picture 11"/>
          <p:cNvPicPr>
            <a:picLocks noChangeAspect="1"/>
          </p:cNvPicPr>
          <p:nvPr/>
        </p:nvPicPr>
        <p:blipFill>
          <a:blip r:embed="rId2"/>
          <a:stretch>
            <a:fillRect/>
          </a:stretch>
        </p:blipFill>
        <p:spPr>
          <a:xfrm>
            <a:off x="2523507" y="3482887"/>
            <a:ext cx="4257304" cy="1660613"/>
          </a:xfrm>
          <a:prstGeom prst="rect">
            <a:avLst/>
          </a:prstGeom>
        </p:spPr>
      </p:pic>
      <p:pic>
        <p:nvPicPr>
          <p:cNvPr id="13" name="Picture 12"/>
          <p:cNvPicPr>
            <a:picLocks noChangeAspect="1"/>
          </p:cNvPicPr>
          <p:nvPr/>
        </p:nvPicPr>
        <p:blipFill>
          <a:blip r:embed="rId3"/>
          <a:stretch>
            <a:fillRect/>
          </a:stretch>
        </p:blipFill>
        <p:spPr>
          <a:xfrm>
            <a:off x="4263242" y="1089320"/>
            <a:ext cx="4880758" cy="2393567"/>
          </a:xfrm>
          <a:prstGeom prst="rect">
            <a:avLst/>
          </a:prstGeom>
        </p:spPr>
      </p:pic>
      <p:cxnSp>
        <p:nvCxnSpPr>
          <p:cNvPr id="14" name="Straight Arrow Connector 13"/>
          <p:cNvCxnSpPr/>
          <p:nvPr/>
        </p:nvCxnSpPr>
        <p:spPr>
          <a:xfrm>
            <a:off x="3847605" y="1603169"/>
            <a:ext cx="492826" cy="157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000005" y="2838203"/>
            <a:ext cx="263237" cy="273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519738"/>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using </a:t>
            </a:r>
            <a:r>
              <a:rPr lang="en-US" dirty="0" err="1"/>
              <a:t>Git</a:t>
            </a:r>
            <a:endParaRPr lang="en-US" dirty="0"/>
          </a:p>
        </p:txBody>
      </p:sp>
      <p:sp>
        <p:nvSpPr>
          <p:cNvPr id="3" name="Content Placeholder 2"/>
          <p:cNvSpPr>
            <a:spLocks noGrp="1"/>
          </p:cNvSpPr>
          <p:nvPr>
            <p:ph sz="quarter" idx="22"/>
          </p:nvPr>
        </p:nvSpPr>
        <p:spPr>
          <a:xfrm>
            <a:off x="467544" y="2493818"/>
            <a:ext cx="5328592" cy="2405876"/>
          </a:xfrm>
        </p:spPr>
        <p:txBody>
          <a:bodyPr/>
          <a:lstStyle/>
          <a:p>
            <a:r>
              <a:rPr lang="en-US" sz="1050" noProof="1"/>
              <a:t>git clone https://</a:t>
            </a:r>
          </a:p>
          <a:p>
            <a:r>
              <a:rPr lang="en-US" sz="1050" noProof="1"/>
              <a:t>	rainerdeploy@</a:t>
            </a:r>
            <a:br>
              <a:rPr lang="en-US" sz="1050" noProof="1"/>
            </a:br>
            <a:r>
              <a:rPr lang="en-US" sz="1050" noProof="1"/>
              <a:t>	&lt;your-app&gt;.scm.azurewebsites.net:443/</a:t>
            </a:r>
            <a:br>
              <a:rPr lang="en-US" sz="1050" noProof="1"/>
            </a:br>
            <a:r>
              <a:rPr lang="en-US" sz="1050" noProof="1"/>
              <a:t>	&lt;your-app&gt;.git</a:t>
            </a:r>
          </a:p>
          <a:p>
            <a:endParaRPr lang="en-US" sz="1050" noProof="1"/>
          </a:p>
          <a:p>
            <a:endParaRPr lang="en-US" sz="1050" noProof="1"/>
          </a:p>
          <a:p>
            <a:r>
              <a:rPr lang="en-US" sz="1050" noProof="1"/>
              <a:t>module.exports = function(context, </a:t>
            </a:r>
            <a:r>
              <a:rPr lang="en-US" sz="1050" noProof="1">
                <a:solidFill>
                  <a:schemeClr val="accent1"/>
                </a:solidFill>
              </a:rPr>
              <a:t>mySbMsg</a:t>
            </a:r>
            <a:r>
              <a:rPr lang="en-US" sz="1050" noProof="1"/>
              <a:t>) {</a:t>
            </a:r>
          </a:p>
          <a:p>
            <a:r>
              <a:rPr lang="en-US" sz="1050" noProof="1"/>
              <a:t>  context.log('Got processing request: ', mySbMsg);</a:t>
            </a:r>
          </a:p>
          <a:p>
            <a:r>
              <a:rPr lang="en-US" sz="1050" noProof="1"/>
              <a:t>  // Do some processing</a:t>
            </a:r>
          </a:p>
          <a:p>
            <a:r>
              <a:rPr lang="en-US" sz="1050" noProof="1"/>
              <a:t>	context.bindings.</a:t>
            </a:r>
            <a:r>
              <a:rPr lang="en-US" sz="1050" noProof="1">
                <a:solidFill>
                  <a:schemeClr val="accent1"/>
                </a:solidFill>
              </a:rPr>
              <a:t>outQueue</a:t>
            </a:r>
            <a:r>
              <a:rPr lang="en-US" sz="1050" noProof="1"/>
              <a:t> = "Hello World, I am done!";  </a:t>
            </a:r>
          </a:p>
          <a:p>
            <a:r>
              <a:rPr lang="en-US" sz="1050" noProof="1"/>
              <a:t>    context.done();</a:t>
            </a:r>
          </a:p>
          <a:p>
            <a:r>
              <a:rPr lang="en-US" sz="1050" noProof="1"/>
              <a:t>};</a:t>
            </a:r>
          </a:p>
          <a:p>
            <a:endParaRPr lang="en-US" sz="1050" noProof="1"/>
          </a:p>
          <a:p>
            <a:endParaRPr lang="en-US" sz="1050" noProof="1"/>
          </a:p>
          <a:p>
            <a:r>
              <a:rPr lang="en-US" sz="1050" noProof="1"/>
              <a:t>git add . &amp; git commit –m "." &amp; git push origin master</a:t>
            </a:r>
          </a:p>
        </p:txBody>
      </p:sp>
      <p:sp>
        <p:nvSpPr>
          <p:cNvPr id="4" name="Text Placeholder 3"/>
          <p:cNvSpPr>
            <a:spLocks noGrp="1"/>
          </p:cNvSpPr>
          <p:nvPr>
            <p:ph type="body" sz="quarter" idx="23"/>
          </p:nvPr>
        </p:nvSpPr>
        <p:spPr/>
        <p:txBody>
          <a:bodyPr/>
          <a:lstStyle/>
          <a:p>
            <a:endParaRPr lang="en-US" dirty="0"/>
          </a:p>
        </p:txBody>
      </p:sp>
      <p:sp>
        <p:nvSpPr>
          <p:cNvPr id="5" name="Text Placeholder 4"/>
          <p:cNvSpPr>
            <a:spLocks noGrp="1"/>
          </p:cNvSpPr>
          <p:nvPr>
            <p:ph type="body" sz="quarter" idx="24"/>
          </p:nvPr>
        </p:nvSpPr>
        <p:spPr/>
        <p:txBody>
          <a:bodyPr/>
          <a:lstStyle/>
          <a:p>
            <a:endParaRPr lang="en-US" dirty="0"/>
          </a:p>
        </p:txBody>
      </p:sp>
      <p:sp>
        <p:nvSpPr>
          <p:cNvPr id="6" name="Text Placeholder 5"/>
          <p:cNvSpPr>
            <a:spLocks noGrp="1"/>
          </p:cNvSpPr>
          <p:nvPr>
            <p:ph type="body" sz="quarter" idx="25"/>
          </p:nvPr>
        </p:nvSpPr>
        <p:spPr/>
        <p:txBody>
          <a:bodyPr/>
          <a:lstStyle/>
          <a:p>
            <a:endParaRPr lang="en-US" dirty="0"/>
          </a:p>
        </p:txBody>
      </p:sp>
      <p:pic>
        <p:nvPicPr>
          <p:cNvPr id="7" name="Picture 6"/>
          <p:cNvPicPr>
            <a:picLocks noChangeAspect="1"/>
          </p:cNvPicPr>
          <p:nvPr/>
        </p:nvPicPr>
        <p:blipFill>
          <a:blip r:embed="rId2"/>
          <a:stretch>
            <a:fillRect/>
          </a:stretch>
        </p:blipFill>
        <p:spPr>
          <a:xfrm>
            <a:off x="400818" y="178629"/>
            <a:ext cx="5462043" cy="2184817"/>
          </a:xfrm>
          <a:prstGeom prst="rect">
            <a:avLst/>
          </a:prstGeom>
        </p:spPr>
      </p:pic>
      <p:sp>
        <p:nvSpPr>
          <p:cNvPr id="8" name="Line Callout 1 (Accent Bar) 7"/>
          <p:cNvSpPr/>
          <p:nvPr/>
        </p:nvSpPr>
        <p:spPr>
          <a:xfrm>
            <a:off x="4136572" y="3146224"/>
            <a:ext cx="1496290" cy="153880"/>
          </a:xfrm>
          <a:prstGeom prst="accentCallout1">
            <a:avLst>
              <a:gd name="adj1" fmla="val 7174"/>
              <a:gd name="adj2" fmla="val 1191"/>
              <a:gd name="adj3" fmla="val 202700"/>
              <a:gd name="adj4" fmla="val -357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solidFill>
              </a:rPr>
              <a:t>Trigger name</a:t>
            </a:r>
          </a:p>
        </p:txBody>
      </p:sp>
      <p:sp>
        <p:nvSpPr>
          <p:cNvPr id="9" name="Line Callout 1 (Accent Bar) 8"/>
          <p:cNvSpPr/>
          <p:nvPr/>
        </p:nvSpPr>
        <p:spPr>
          <a:xfrm>
            <a:off x="2640282" y="4218457"/>
            <a:ext cx="1496290" cy="153880"/>
          </a:xfrm>
          <a:prstGeom prst="accentCallout1">
            <a:avLst>
              <a:gd name="adj1" fmla="val 7174"/>
              <a:gd name="adj2" fmla="val 1191"/>
              <a:gd name="adj3" fmla="val -75121"/>
              <a:gd name="adj4" fmla="val -258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solidFill>
              </a:rPr>
              <a:t>Output name</a:t>
            </a:r>
          </a:p>
        </p:txBody>
      </p:sp>
    </p:spTree>
    <p:extLst>
      <p:ext uri="{BB962C8B-B14F-4D97-AF65-F5344CB8AC3E}">
        <p14:creationId xmlns:p14="http://schemas.microsoft.com/office/powerpoint/2010/main" val="411409683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Summary</a:t>
            </a:r>
          </a:p>
        </p:txBody>
      </p:sp>
      <p:sp>
        <p:nvSpPr>
          <p:cNvPr id="8" name="Content Placeholder 7"/>
          <p:cNvSpPr>
            <a:spLocks noGrp="1"/>
          </p:cNvSpPr>
          <p:nvPr>
            <p:ph sz="quarter" idx="12"/>
          </p:nvPr>
        </p:nvSpPr>
        <p:spPr/>
        <p:txBody>
          <a:bodyPr/>
          <a:lstStyle/>
          <a:p>
            <a:r>
              <a:rPr lang="en-US" sz="2000" dirty="0"/>
              <a:t>It‘s all about </a:t>
            </a:r>
            <a:r>
              <a:rPr lang="en-US" sz="2000" dirty="0" err="1"/>
              <a:t>Microservices</a:t>
            </a:r>
            <a:endParaRPr lang="en-US" sz="2000" dirty="0"/>
          </a:p>
          <a:p>
            <a:pPr lvl="1"/>
            <a:r>
              <a:rPr lang="en-US" sz="1400" dirty="0"/>
              <a:t>Specialized services working together to form a customer solution</a:t>
            </a:r>
          </a:p>
          <a:p>
            <a:pPr>
              <a:spcBef>
                <a:spcPts val="1200"/>
              </a:spcBef>
            </a:pPr>
            <a:r>
              <a:rPr lang="en-US" sz="2000" dirty="0"/>
              <a:t>Resources on demand</a:t>
            </a:r>
          </a:p>
          <a:p>
            <a:pPr lvl="1"/>
            <a:r>
              <a:rPr lang="en-US" sz="1400" dirty="0"/>
              <a:t>How much does your software cost if it is in standby?</a:t>
            </a:r>
          </a:p>
          <a:p>
            <a:pPr>
              <a:spcBef>
                <a:spcPts val="1200"/>
              </a:spcBef>
            </a:pPr>
            <a:r>
              <a:rPr lang="en-US" sz="2000" dirty="0" err="1">
                <a:hlinkClick r:id="rId2"/>
              </a:rPr>
              <a:t>Idempotency</a:t>
            </a:r>
            <a:endParaRPr lang="en-US" sz="2000" dirty="0"/>
          </a:p>
          <a:p>
            <a:pPr lvl="1"/>
            <a:r>
              <a:rPr lang="en-US" sz="1400" dirty="0"/>
              <a:t>There are no transactions </a:t>
            </a:r>
            <a:r>
              <a:rPr lang="en-US" sz="1400" dirty="0">
                <a:sym typeface="Wingdings" panose="05000000000000000000" pitchFamily="2" charset="2"/>
              </a:rPr>
              <a:t> when in doubt, send again</a:t>
            </a:r>
          </a:p>
          <a:p>
            <a:pPr>
              <a:spcBef>
                <a:spcPts val="1200"/>
              </a:spcBef>
            </a:pPr>
            <a:r>
              <a:rPr lang="en-US" sz="2000" dirty="0">
                <a:sym typeface="Wingdings" panose="05000000000000000000" pitchFamily="2" charset="2"/>
              </a:rPr>
              <a:t>Prepare for failures</a:t>
            </a:r>
          </a:p>
          <a:p>
            <a:pPr lvl="1"/>
            <a:r>
              <a:rPr lang="en-US" sz="1400" dirty="0">
                <a:sym typeface="Wingdings" panose="05000000000000000000" pitchFamily="2" charset="2"/>
              </a:rPr>
              <a:t>Out-of-sync issues, unreliable networks, servers constantly change, etc.</a:t>
            </a:r>
          </a:p>
          <a:p>
            <a:pPr lvl="1"/>
            <a:r>
              <a:rPr lang="en-US" sz="1400" dirty="0">
                <a:sym typeface="Wingdings" panose="05000000000000000000" pitchFamily="2" charset="2"/>
              </a:rPr>
              <a:t>Importance of logging and telemetry</a:t>
            </a:r>
          </a:p>
          <a:p>
            <a:pPr>
              <a:spcBef>
                <a:spcPts val="1200"/>
              </a:spcBef>
            </a:pPr>
            <a:r>
              <a:rPr lang="en-US" sz="2000" dirty="0">
                <a:sym typeface="Wingdings" panose="05000000000000000000" pitchFamily="2" charset="2"/>
              </a:rPr>
              <a:t>Learn and implement OpenID Connect</a:t>
            </a:r>
          </a:p>
          <a:p>
            <a:pPr lvl="1"/>
            <a:r>
              <a:rPr lang="en-US" sz="1400" dirty="0"/>
              <a:t>AAD is an easy-to-use option</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47614886"/>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Why?</a:t>
            </a:r>
          </a:p>
        </p:txBody>
      </p:sp>
      <p:sp>
        <p:nvSpPr>
          <p:cNvPr id="18" name="Text Placeholder 17"/>
          <p:cNvSpPr>
            <a:spLocks noGrp="1"/>
          </p:cNvSpPr>
          <p:nvPr>
            <p:ph type="body" sz="quarter" idx="23"/>
          </p:nvPr>
        </p:nvSpPr>
        <p:spPr/>
        <p:txBody>
          <a:bodyPr/>
          <a:lstStyle/>
          <a:p>
            <a:endParaRPr lang="en-US" dirty="0"/>
          </a:p>
        </p:txBody>
      </p:sp>
      <p:sp>
        <p:nvSpPr>
          <p:cNvPr id="19" name="Text Placeholder 18"/>
          <p:cNvSpPr>
            <a:spLocks noGrp="1"/>
          </p:cNvSpPr>
          <p:nvPr>
            <p:ph type="body" sz="quarter" idx="24"/>
          </p:nvPr>
        </p:nvSpPr>
        <p:spPr/>
        <p:txBody>
          <a:bodyPr/>
          <a:lstStyle/>
          <a:p>
            <a:r>
              <a:rPr lang="en-US" dirty="0"/>
              <a:t>Use Cases</a:t>
            </a:r>
          </a:p>
          <a:p>
            <a:pPr lvl="1"/>
            <a:r>
              <a:rPr lang="en-US" dirty="0"/>
              <a:t>Background jobs</a:t>
            </a:r>
          </a:p>
          <a:p>
            <a:pPr lvl="1"/>
            <a:r>
              <a:rPr lang="en-US" dirty="0"/>
              <a:t>Integrate SaaS </a:t>
            </a:r>
            <a:r>
              <a:rPr lang="en-US" dirty="0" err="1"/>
              <a:t>Microservices</a:t>
            </a:r>
            <a:endParaRPr lang="en-US" dirty="0"/>
          </a:p>
          <a:p>
            <a:r>
              <a:rPr lang="en-US" dirty="0"/>
              <a:t>Previously: Azure </a:t>
            </a:r>
            <a:r>
              <a:rPr lang="en-US" dirty="0" err="1">
                <a:hlinkClick r:id="rId2"/>
              </a:rPr>
              <a:t>WebJobs</a:t>
            </a:r>
            <a:endParaRPr lang="en-US" dirty="0"/>
          </a:p>
          <a:p>
            <a:pPr lvl="1"/>
            <a:r>
              <a:rPr lang="en-US" dirty="0"/>
              <a:t>Scripts, command-line programs</a:t>
            </a:r>
          </a:p>
          <a:p>
            <a:pPr lvl="1"/>
            <a:r>
              <a:rPr lang="en-US" dirty="0"/>
              <a:t>Polling (continuously, scheduled) or triggered</a:t>
            </a:r>
          </a:p>
          <a:p>
            <a:pPr lvl="1"/>
            <a:r>
              <a:rPr lang="en-US" dirty="0" err="1">
                <a:hlinkClick r:id="rId3"/>
              </a:rPr>
              <a:t>WebJobs</a:t>
            </a:r>
            <a:r>
              <a:rPr lang="en-US" dirty="0">
                <a:hlinkClick r:id="rId3"/>
              </a:rPr>
              <a:t> SDK</a:t>
            </a:r>
            <a:r>
              <a:rPr lang="en-US" dirty="0"/>
              <a:t> (important for Functions, too)</a:t>
            </a:r>
          </a:p>
          <a:p>
            <a:r>
              <a:rPr lang="en-US" dirty="0"/>
              <a:t>Problems</a:t>
            </a:r>
          </a:p>
          <a:p>
            <a:pPr lvl="1"/>
            <a:r>
              <a:rPr lang="en-US" dirty="0"/>
              <a:t>Scaling, pricing</a:t>
            </a:r>
          </a:p>
          <a:p>
            <a:r>
              <a:rPr lang="en-US" dirty="0"/>
              <a:t>Now: </a:t>
            </a:r>
            <a:r>
              <a:rPr lang="en-US" dirty="0">
                <a:hlinkClick r:id="rId4"/>
              </a:rPr>
              <a:t>Azure Functions</a:t>
            </a:r>
            <a:endParaRPr lang="en-US" dirty="0"/>
          </a:p>
        </p:txBody>
      </p:sp>
      <p:sp>
        <p:nvSpPr>
          <p:cNvPr id="20" name="Text Placeholder 19"/>
          <p:cNvSpPr>
            <a:spLocks noGrp="1"/>
          </p:cNvSpPr>
          <p:nvPr>
            <p:ph type="body" sz="quarter" idx="25"/>
          </p:nvPr>
        </p:nvSpPr>
        <p:spPr/>
        <p:txBody>
          <a:bodyPr/>
          <a:lstStyle/>
          <a:p>
            <a:endParaRPr lang="en-US" dirty="0"/>
          </a:p>
        </p:txBody>
      </p:sp>
      <p:pic>
        <p:nvPicPr>
          <p:cNvPr id="1026" name="Picture 2"/>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647203" y="685362"/>
            <a:ext cx="4399810" cy="1168700"/>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6" cstate="email">
            <a:extLst>
              <a:ext uri="{28A0092B-C50C-407E-A947-70E740481C1C}">
                <a14:useLocalDpi xmlns:a14="http://schemas.microsoft.com/office/drawing/2010/main" val="0"/>
              </a:ext>
            </a:extLst>
          </a:blip>
          <a:stretch>
            <a:fillRect/>
          </a:stretch>
        </p:blipFill>
        <p:spPr bwMode="auto">
          <a:xfrm>
            <a:off x="647203" y="2834534"/>
            <a:ext cx="4399811" cy="1417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02138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err="1"/>
              <a:t>WebHooks</a:t>
            </a:r>
            <a:endParaRPr lang="de-AT" dirty="0"/>
          </a:p>
        </p:txBody>
      </p:sp>
      <p:sp>
        <p:nvSpPr>
          <p:cNvPr id="7" name="Content Placeholder 6"/>
          <p:cNvSpPr>
            <a:spLocks noGrp="1"/>
          </p:cNvSpPr>
          <p:nvPr>
            <p:ph sz="quarter" idx="12"/>
          </p:nvPr>
        </p:nvSpPr>
        <p:spPr/>
        <p:txBody>
          <a:bodyPr/>
          <a:lstStyle/>
          <a:p>
            <a:r>
              <a:rPr lang="de-AT" dirty="0">
                <a:hlinkClick r:id="rId2"/>
              </a:rPr>
              <a:t>Wikipedia</a:t>
            </a:r>
            <a:endParaRPr lang="de-AT" dirty="0"/>
          </a:p>
          <a:p>
            <a:r>
              <a:rPr lang="de-AT" dirty="0" err="1"/>
              <a:t>Examples</a:t>
            </a:r>
            <a:endParaRPr lang="de-AT" dirty="0"/>
          </a:p>
          <a:p>
            <a:pPr lvl="1"/>
            <a:r>
              <a:rPr lang="en-US" u="sng" dirty="0">
                <a:hlinkClick r:id="rId3"/>
              </a:rPr>
              <a:t>Visual Studio Team Services</a:t>
            </a:r>
            <a:endParaRPr lang="en-US" u="sng" dirty="0"/>
          </a:p>
          <a:p>
            <a:pPr lvl="1"/>
            <a:r>
              <a:rPr lang="en-US" dirty="0"/>
              <a:t>Microsoft </a:t>
            </a:r>
            <a:r>
              <a:rPr lang="en-US" u="sng" dirty="0">
                <a:hlinkClick r:id="rId4"/>
              </a:rPr>
              <a:t>Office 365</a:t>
            </a:r>
            <a:endParaRPr lang="en-US" u="sng" dirty="0"/>
          </a:p>
          <a:p>
            <a:pPr lvl="1"/>
            <a:r>
              <a:rPr lang="en-US" u="sng" dirty="0">
                <a:hlinkClick r:id="rId5"/>
              </a:rPr>
              <a:t>GitHub</a:t>
            </a:r>
            <a:endParaRPr lang="en-US" u="sng" dirty="0"/>
          </a:p>
          <a:p>
            <a:pPr lvl="1"/>
            <a:r>
              <a:rPr lang="en-US" u="sng" dirty="0">
                <a:hlinkClick r:id="rId6"/>
              </a:rPr>
              <a:t>Docker Hub</a:t>
            </a:r>
            <a:endParaRPr lang="en-US" u="sng" dirty="0"/>
          </a:p>
          <a:p>
            <a:pPr lvl="1"/>
            <a:r>
              <a:rPr lang="en-US" u="sng" dirty="0">
                <a:hlinkClick r:id="rId7"/>
              </a:rPr>
              <a:t>Jira</a:t>
            </a:r>
            <a:endParaRPr lang="en-US" u="sng" dirty="0"/>
          </a:p>
          <a:p>
            <a:pPr lvl="1"/>
            <a:r>
              <a:rPr lang="en-US" u="sng" dirty="0">
                <a:hlinkClick r:id="rId8"/>
              </a:rPr>
              <a:t>Slack</a:t>
            </a:r>
            <a:endParaRPr lang="en-US" u="sng" dirty="0"/>
          </a:p>
          <a:p>
            <a:pPr lvl="1"/>
            <a:r>
              <a:rPr lang="en-US" u="sng" dirty="0" err="1">
                <a:hlinkClick r:id="rId9"/>
              </a:rPr>
              <a:t>Zendesk</a:t>
            </a:r>
            <a:endParaRPr lang="en-US" u="sng" dirty="0"/>
          </a:p>
          <a:p>
            <a:pPr lvl="1"/>
            <a:r>
              <a:rPr lang="en-US" u="sng" dirty="0">
                <a:hlinkClick r:id="rId10"/>
              </a:rPr>
              <a:t>Dropbox</a:t>
            </a:r>
            <a:r>
              <a:rPr lang="en-US" dirty="0"/>
              <a:t> </a:t>
            </a:r>
            <a:endParaRPr lang="de-AT" dirty="0"/>
          </a:p>
        </p:txBody>
      </p:sp>
      <p:sp>
        <p:nvSpPr>
          <p:cNvPr id="8" name="Text Placeholder 7"/>
          <p:cNvSpPr>
            <a:spLocks noGrp="1"/>
          </p:cNvSpPr>
          <p:nvPr>
            <p:ph type="body" sz="quarter" idx="23"/>
          </p:nvPr>
        </p:nvSpPr>
        <p:spPr/>
        <p:txBody>
          <a:bodyPr/>
          <a:lstStyle/>
          <a:p>
            <a:endParaRPr lang="de-AT"/>
          </a:p>
        </p:txBody>
      </p:sp>
      <p:pic>
        <p:nvPicPr>
          <p:cNvPr id="9" name="Picture 8"/>
          <p:cNvPicPr>
            <a:picLocks noChangeAspect="1"/>
          </p:cNvPicPr>
          <p:nvPr/>
        </p:nvPicPr>
        <p:blipFill>
          <a:blip r:embed="rId11"/>
          <a:stretch>
            <a:fillRect/>
          </a:stretch>
        </p:blipFill>
        <p:spPr>
          <a:xfrm>
            <a:off x="4769550" y="748146"/>
            <a:ext cx="3659246" cy="3641367"/>
          </a:xfrm>
          <a:prstGeom prst="rect">
            <a:avLst/>
          </a:prstGeom>
        </p:spPr>
      </p:pic>
    </p:spTree>
    <p:extLst>
      <p:ext uri="{BB962C8B-B14F-4D97-AF65-F5344CB8AC3E}">
        <p14:creationId xmlns:p14="http://schemas.microsoft.com/office/powerpoint/2010/main" val="88652170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de-AT" dirty="0" err="1"/>
              <a:t>WebHooks</a:t>
            </a:r>
            <a:endParaRPr lang="de-AT" dirty="0"/>
          </a:p>
        </p:txBody>
      </p:sp>
      <p:sp>
        <p:nvSpPr>
          <p:cNvPr id="3" name="Text Placeholder 2"/>
          <p:cNvSpPr>
            <a:spLocks noGrp="1"/>
          </p:cNvSpPr>
          <p:nvPr>
            <p:ph type="body" sz="quarter" idx="24"/>
          </p:nvPr>
        </p:nvSpPr>
        <p:spPr/>
        <p:txBody>
          <a:bodyPr/>
          <a:lstStyle/>
          <a:p>
            <a:r>
              <a:rPr lang="de-AT" dirty="0"/>
              <a:t>VSTS</a:t>
            </a:r>
          </a:p>
          <a:p>
            <a:r>
              <a:rPr lang="de-AT" dirty="0" err="1"/>
              <a:t>Zendesk</a:t>
            </a:r>
            <a:endParaRPr lang="de-AT" dirty="0"/>
          </a:p>
          <a:p>
            <a:r>
              <a:rPr lang="de-AT" dirty="0"/>
              <a:t>Office365 in live </a:t>
            </a:r>
            <a:r>
              <a:rPr lang="de-AT" dirty="0" err="1"/>
              <a:t>demo</a:t>
            </a:r>
            <a:r>
              <a:rPr lang="de-AT" dirty="0"/>
              <a:t> </a:t>
            </a:r>
            <a:r>
              <a:rPr lang="de-AT" dirty="0" err="1"/>
              <a:t>later</a:t>
            </a:r>
            <a:endParaRPr lang="de-AT" dirty="0"/>
          </a:p>
        </p:txBody>
      </p:sp>
      <p:sp>
        <p:nvSpPr>
          <p:cNvPr id="4" name="Text Placeholder 3"/>
          <p:cNvSpPr>
            <a:spLocks noGrp="1"/>
          </p:cNvSpPr>
          <p:nvPr>
            <p:ph type="body" sz="quarter" idx="25"/>
          </p:nvPr>
        </p:nvSpPr>
        <p:spPr/>
        <p:txBody>
          <a:bodyPr/>
          <a:lstStyle/>
          <a:p>
            <a:endParaRPr lang="de-AT"/>
          </a:p>
        </p:txBody>
      </p:sp>
      <p:sp>
        <p:nvSpPr>
          <p:cNvPr id="5" name="Text Placehold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38225170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Getting Started</a:t>
            </a:r>
          </a:p>
        </p:txBody>
      </p:sp>
      <p:sp>
        <p:nvSpPr>
          <p:cNvPr id="7" name="Content Placeholder 6"/>
          <p:cNvSpPr>
            <a:spLocks noGrp="1"/>
          </p:cNvSpPr>
          <p:nvPr>
            <p:ph sz="quarter" idx="12"/>
          </p:nvPr>
        </p:nvSpPr>
        <p:spPr/>
        <p:txBody>
          <a:bodyPr/>
          <a:lstStyle/>
          <a:p>
            <a:r>
              <a:rPr lang="en-US" dirty="0">
                <a:hlinkClick r:id="rId2"/>
              </a:rPr>
              <a:t>https://functions.azure.com/signin</a:t>
            </a:r>
            <a:endParaRPr lang="en-US" dirty="0"/>
          </a:p>
          <a:p>
            <a:pPr lvl="1"/>
            <a:r>
              <a:rPr lang="en-US" dirty="0"/>
              <a:t>SDK on GitHub: </a:t>
            </a:r>
            <a:r>
              <a:rPr lang="en-US" dirty="0">
                <a:hlinkClick r:id="rId3"/>
              </a:rPr>
              <a:t>https://github.com/azure/azure-webjobs-sdk-script</a:t>
            </a:r>
            <a:endParaRPr lang="en-US" dirty="0"/>
          </a:p>
          <a:p>
            <a:r>
              <a:rPr lang="en-US" dirty="0"/>
              <a:t>Functions ≈ </a:t>
            </a:r>
            <a:r>
              <a:rPr lang="en-US" dirty="0" err="1"/>
              <a:t>WebJobs</a:t>
            </a:r>
            <a:r>
              <a:rPr lang="en-US" dirty="0"/>
              <a:t> on steroids</a:t>
            </a:r>
          </a:p>
          <a:p>
            <a:pPr lvl="1"/>
            <a:r>
              <a:rPr lang="en-US" dirty="0"/>
              <a:t>Scripting, Web UI</a:t>
            </a:r>
          </a:p>
          <a:p>
            <a:r>
              <a:rPr lang="en-US" dirty="0"/>
              <a:t>Functions are implemented using </a:t>
            </a:r>
            <a:r>
              <a:rPr lang="en-US" dirty="0">
                <a:hlinkClick r:id="rId4"/>
              </a:rPr>
              <a:t>Azure App Services</a:t>
            </a:r>
            <a:endParaRPr lang="en-US" dirty="0"/>
          </a:p>
          <a:p>
            <a:pPr lvl="1"/>
            <a:r>
              <a:rPr lang="en-US" dirty="0"/>
              <a:t>Good to be familiar with App Services when working with Functions</a:t>
            </a:r>
          </a:p>
          <a:p>
            <a:pPr lvl="1"/>
            <a:r>
              <a:rPr lang="en-US" dirty="0"/>
              <a:t>See also </a:t>
            </a:r>
            <a:r>
              <a:rPr lang="en-US" dirty="0">
                <a:hlinkClick r:id="rId5"/>
              </a:rPr>
              <a:t>https://rstropek.github.io/DotNetSummitAzureAppServices/</a:t>
            </a:r>
            <a:endParaRPr lang="en-US" dirty="0"/>
          </a:p>
          <a:p>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3436625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Azure </a:t>
            </a:r>
            <a:r>
              <a:rPr lang="de-AT" dirty="0" err="1"/>
              <a:t>Functions</a:t>
            </a:r>
            <a:r>
              <a:rPr lang="de-AT" dirty="0"/>
              <a:t> </a:t>
            </a:r>
            <a:r>
              <a:rPr lang="de-AT" dirty="0" err="1"/>
              <a:t>Characteristics</a:t>
            </a:r>
            <a:endParaRPr lang="de-AT" dirty="0"/>
          </a:p>
        </p:txBody>
      </p:sp>
      <p:sp>
        <p:nvSpPr>
          <p:cNvPr id="3" name="Content Placeholder 2"/>
          <p:cNvSpPr>
            <a:spLocks noGrp="1"/>
          </p:cNvSpPr>
          <p:nvPr>
            <p:ph sz="quarter" idx="12"/>
          </p:nvPr>
        </p:nvSpPr>
        <p:spPr/>
        <p:txBody>
          <a:bodyPr/>
          <a:lstStyle/>
          <a:p>
            <a:r>
              <a:rPr lang="en-US" sz="2000" dirty="0"/>
              <a:t>Choice of language</a:t>
            </a:r>
          </a:p>
          <a:p>
            <a:pPr lvl="1"/>
            <a:r>
              <a:rPr lang="en-US" sz="1400" dirty="0"/>
              <a:t>C#, Node.js, Python, F#, PHP, batch, bash, Java, or any executable</a:t>
            </a:r>
          </a:p>
          <a:p>
            <a:pPr>
              <a:spcBef>
                <a:spcPts val="1200"/>
              </a:spcBef>
            </a:pPr>
            <a:r>
              <a:rPr lang="en-US" sz="2000" dirty="0"/>
              <a:t>Pay-per-use pricing model</a:t>
            </a:r>
          </a:p>
          <a:p>
            <a:pPr lvl="1"/>
            <a:r>
              <a:rPr lang="en-US" sz="1400" dirty="0"/>
              <a:t>Dynamic App Service Plan</a:t>
            </a:r>
          </a:p>
          <a:p>
            <a:pPr>
              <a:spcBef>
                <a:spcPts val="1200"/>
              </a:spcBef>
            </a:pPr>
            <a:r>
              <a:rPr lang="en-US" sz="2000" dirty="0"/>
              <a:t>Support for </a:t>
            </a:r>
            <a:r>
              <a:rPr lang="en-US" sz="2000" dirty="0" err="1"/>
              <a:t>NuGet</a:t>
            </a:r>
            <a:r>
              <a:rPr lang="en-US" sz="2000" dirty="0"/>
              <a:t> and NPM</a:t>
            </a:r>
          </a:p>
          <a:p>
            <a:pPr>
              <a:spcBef>
                <a:spcPts val="1200"/>
              </a:spcBef>
            </a:pPr>
            <a:r>
              <a:rPr lang="en-US" sz="2000" dirty="0"/>
              <a:t>Integrated security</a:t>
            </a:r>
          </a:p>
          <a:p>
            <a:pPr lvl="1"/>
            <a:r>
              <a:rPr lang="en-US" sz="1400" dirty="0"/>
              <a:t>Support for OAuth providers like AAD, Facebook, Google, Twitter, and Microsoft Account</a:t>
            </a:r>
          </a:p>
          <a:p>
            <a:pPr>
              <a:spcBef>
                <a:spcPts val="1200"/>
              </a:spcBef>
            </a:pPr>
            <a:r>
              <a:rPr lang="en-US" sz="2000" dirty="0"/>
              <a:t>Code-less integration</a:t>
            </a:r>
          </a:p>
          <a:p>
            <a:pPr>
              <a:spcBef>
                <a:spcPts val="1200"/>
              </a:spcBef>
            </a:pPr>
            <a:r>
              <a:rPr lang="en-US" sz="2000" dirty="0"/>
              <a:t>Flexible development</a:t>
            </a:r>
          </a:p>
          <a:p>
            <a:pPr lvl="1"/>
            <a:r>
              <a:rPr lang="en-US" sz="1400" dirty="0"/>
              <a:t>In-portal editor or set up continuous integration (e.g. GitHub, VSTS, local </a:t>
            </a:r>
            <a:r>
              <a:rPr lang="en-US" sz="1400" dirty="0" err="1"/>
              <a:t>Git</a:t>
            </a:r>
            <a:r>
              <a:rPr lang="en-US" sz="1400" dirty="0"/>
              <a:t> repository)</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01714763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Triggers</a:t>
            </a:r>
          </a:p>
        </p:txBody>
      </p:sp>
      <p:sp>
        <p:nvSpPr>
          <p:cNvPr id="7" name="Content Placeholder 6"/>
          <p:cNvSpPr>
            <a:spLocks noGrp="1"/>
          </p:cNvSpPr>
          <p:nvPr>
            <p:ph sz="quarter" idx="12"/>
          </p:nvPr>
        </p:nvSpPr>
        <p:spPr/>
        <p:txBody>
          <a:bodyPr/>
          <a:lstStyle/>
          <a:p>
            <a:r>
              <a:rPr lang="de-AT" dirty="0" err="1"/>
              <a:t>Timer</a:t>
            </a:r>
            <a:endParaRPr lang="de-AT" dirty="0"/>
          </a:p>
          <a:p>
            <a:r>
              <a:rPr lang="de-AT" dirty="0"/>
              <a:t>HTTP (Web Host)</a:t>
            </a:r>
          </a:p>
          <a:p>
            <a:pPr lvl="1"/>
            <a:r>
              <a:rPr lang="de-AT" dirty="0"/>
              <a:t>REST, </a:t>
            </a:r>
            <a:r>
              <a:rPr lang="de-AT" dirty="0" err="1"/>
              <a:t>Webhook</a:t>
            </a:r>
            <a:endParaRPr lang="de-AT" dirty="0"/>
          </a:p>
          <a:p>
            <a:r>
              <a:rPr lang="de-AT" dirty="0"/>
              <a:t>Azure Storage</a:t>
            </a:r>
          </a:p>
          <a:p>
            <a:pPr lvl="1"/>
            <a:r>
              <a:rPr lang="de-AT" dirty="0" err="1"/>
              <a:t>Blobs</a:t>
            </a:r>
            <a:r>
              <a:rPr lang="de-AT" dirty="0"/>
              <a:t>, Queues, </a:t>
            </a:r>
            <a:r>
              <a:rPr lang="de-AT" dirty="0" err="1"/>
              <a:t>Tables</a:t>
            </a:r>
            <a:endParaRPr lang="de-AT" dirty="0"/>
          </a:p>
          <a:p>
            <a:r>
              <a:rPr lang="de-AT" dirty="0"/>
              <a:t>Service Bus</a:t>
            </a:r>
          </a:p>
          <a:p>
            <a:pPr lvl="1"/>
            <a:r>
              <a:rPr lang="de-AT" dirty="0"/>
              <a:t>Queues, Topics</a:t>
            </a:r>
          </a:p>
          <a:p>
            <a:r>
              <a:rPr lang="de-AT" dirty="0" err="1"/>
              <a:t>DocumentDB</a:t>
            </a:r>
            <a:endParaRPr lang="de-AT" dirty="0"/>
          </a:p>
        </p:txBody>
      </p:sp>
      <p:sp>
        <p:nvSpPr>
          <p:cNvPr id="8" name="Text Placeholder 7"/>
          <p:cNvSpPr>
            <a:spLocks noGrp="1"/>
          </p:cNvSpPr>
          <p:nvPr>
            <p:ph type="body" sz="quarter" idx="23"/>
          </p:nvPr>
        </p:nvSpPr>
        <p:spPr/>
        <p:txBody>
          <a:bodyPr/>
          <a:lstStyle/>
          <a:p>
            <a:r>
              <a:rPr lang="de-AT" dirty="0">
                <a:solidFill>
                  <a:schemeClr val="accent1"/>
                </a:solidFill>
                <a:hlinkClick r:id="rId2"/>
              </a:rPr>
              <a:t>Details</a:t>
            </a:r>
            <a:br>
              <a:rPr lang="de-AT" dirty="0">
                <a:solidFill>
                  <a:schemeClr val="accent1"/>
                </a:solidFill>
              </a:rPr>
            </a:br>
            <a:endParaRPr lang="de-AT" dirty="0">
              <a:solidFill>
                <a:schemeClr val="accent1"/>
              </a:solidFill>
            </a:endParaRPr>
          </a:p>
        </p:txBody>
      </p:sp>
    </p:spTree>
    <p:extLst>
      <p:ext uri="{BB962C8B-B14F-4D97-AF65-F5344CB8AC3E}">
        <p14:creationId xmlns:p14="http://schemas.microsoft.com/office/powerpoint/2010/main" val="658977620"/>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996</Words>
  <Application>Microsoft Office PowerPoint</Application>
  <PresentationFormat>On-screen Show (16:9)</PresentationFormat>
  <Paragraphs>283</Paragraphs>
  <Slides>25</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Wingdings</vt:lpstr>
      <vt:lpstr>Wingdings 3</vt:lpstr>
      <vt:lpstr>Larissa-Design</vt:lpstr>
      <vt:lpstr>1_Larissa-Design</vt:lpstr>
      <vt:lpstr>Azure Functions</vt:lpstr>
      <vt:lpstr>Agenda (German)</vt:lpstr>
      <vt:lpstr>Your Host</vt:lpstr>
      <vt:lpstr>Why?</vt:lpstr>
      <vt:lpstr>WebHooks</vt:lpstr>
      <vt:lpstr>PowerPoint Presentation</vt:lpstr>
      <vt:lpstr>Getting Started</vt:lpstr>
      <vt:lpstr>Azure Functions Characteristics</vt:lpstr>
      <vt:lpstr>Triggers</vt:lpstr>
      <vt:lpstr>Dynamic App Service Plan</vt:lpstr>
      <vt:lpstr>Demo</vt:lpstr>
      <vt:lpstr>PowerPoint Presentation</vt:lpstr>
      <vt:lpstr>Sample Function</vt:lpstr>
      <vt:lpstr>function.json</vt:lpstr>
      <vt:lpstr>Register Application</vt:lpstr>
      <vt:lpstr>Create Subscription</vt:lpstr>
      <vt:lpstr>Test HTTP Trigger</vt:lpstr>
      <vt:lpstr>Remove Subscription</vt:lpstr>
      <vt:lpstr>Demo</vt:lpstr>
      <vt:lpstr>PowerPoint Presentation</vt:lpstr>
      <vt:lpstr>Setup Queues</vt:lpstr>
      <vt:lpstr>Connect Functions</vt:lpstr>
      <vt:lpstr>Deploy using Git</vt:lpstr>
      <vt:lpstr>Summary</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127</cp:revision>
  <dcterms:created xsi:type="dcterms:W3CDTF">2015-05-11T14:39:12Z</dcterms:created>
  <dcterms:modified xsi:type="dcterms:W3CDTF">2016-05-13T07:20:36Z</dcterms:modified>
</cp:coreProperties>
</file>