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45"/>
  </p:notesMasterIdLst>
  <p:sldIdLst>
    <p:sldId id="336" r:id="rId5"/>
    <p:sldId id="285" r:id="rId6"/>
    <p:sldId id="286" r:id="rId7"/>
    <p:sldId id="287" r:id="rId8"/>
    <p:sldId id="289" r:id="rId9"/>
    <p:sldId id="330" r:id="rId10"/>
    <p:sldId id="290" r:id="rId11"/>
    <p:sldId id="291" r:id="rId12"/>
    <p:sldId id="331" r:id="rId13"/>
    <p:sldId id="295" r:id="rId14"/>
    <p:sldId id="332" r:id="rId15"/>
    <p:sldId id="297" r:id="rId16"/>
    <p:sldId id="298" r:id="rId17"/>
    <p:sldId id="333" r:id="rId18"/>
    <p:sldId id="299" r:id="rId19"/>
    <p:sldId id="300" r:id="rId20"/>
    <p:sldId id="319" r:id="rId21"/>
    <p:sldId id="334" r:id="rId22"/>
    <p:sldId id="301" r:id="rId23"/>
    <p:sldId id="318" r:id="rId24"/>
    <p:sldId id="317" r:id="rId25"/>
    <p:sldId id="320" r:id="rId26"/>
    <p:sldId id="304" r:id="rId27"/>
    <p:sldId id="335" r:id="rId28"/>
    <p:sldId id="306" r:id="rId29"/>
    <p:sldId id="321" r:id="rId30"/>
    <p:sldId id="322" r:id="rId31"/>
    <p:sldId id="323" r:id="rId32"/>
    <p:sldId id="302" r:id="rId33"/>
    <p:sldId id="324" r:id="rId34"/>
    <p:sldId id="325" r:id="rId35"/>
    <p:sldId id="307" r:id="rId36"/>
    <p:sldId id="326" r:id="rId37"/>
    <p:sldId id="309" r:id="rId38"/>
    <p:sldId id="311" r:id="rId39"/>
    <p:sldId id="310" r:id="rId40"/>
    <p:sldId id="328" r:id="rId41"/>
    <p:sldId id="327" r:id="rId42"/>
    <p:sldId id="316" r:id="rId43"/>
    <p:sldId id="337"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89" autoAdjust="0"/>
  </p:normalViewPr>
  <p:slideViewPr>
    <p:cSldViewPr>
      <p:cViewPr varScale="1">
        <p:scale>
          <a:sx n="121" d="100"/>
          <a:sy n="121" d="100"/>
        </p:scale>
        <p:origin x="156"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49B9B-0720-4161-8FFF-6EC9379F1819}" type="datetimeFigureOut">
              <a:rPr lang="de-DE" smtClean="0"/>
              <a:pPr/>
              <a:t>07.06.2016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BAF6A-A91C-48EF-ACFA-4D7E428CB6BD}" type="slidenum">
              <a:rPr lang="de-AT" smtClean="0"/>
              <a:pPr/>
              <a:t>‹#›</a:t>
            </a:fld>
            <a:endParaRPr lang="de-AT"/>
          </a:p>
        </p:txBody>
      </p:sp>
    </p:spTree>
    <p:extLst>
      <p:ext uri="{BB962C8B-B14F-4D97-AF65-F5344CB8AC3E}">
        <p14:creationId xmlns:p14="http://schemas.microsoft.com/office/powerpoint/2010/main" val="24241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AT" sz="1200" kern="1200" dirty="0">
                <a:solidFill>
                  <a:schemeClr val="tx1"/>
                </a:solidFill>
                <a:latin typeface="Arial" charset="0"/>
                <a:ea typeface="+mn-ea"/>
                <a:cs typeface="+mn-cs"/>
              </a:rPr>
              <a:t>Lassen Sie uns dieses Prinzip der Trennung an einem Beispiel erklären. </a:t>
            </a:r>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2</a:t>
            </a:fld>
            <a:endParaRPr lang="de-DE"/>
          </a:p>
        </p:txBody>
      </p:sp>
    </p:spTree>
    <p:extLst>
      <p:ext uri="{BB962C8B-B14F-4D97-AF65-F5344CB8AC3E}">
        <p14:creationId xmlns:p14="http://schemas.microsoft.com/office/powerpoint/2010/main" val="268739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AT" sz="1200" kern="1200" dirty="0">
                <a:solidFill>
                  <a:schemeClr val="tx1"/>
                </a:solidFill>
                <a:latin typeface="Arial" charset="0"/>
                <a:ea typeface="+mn-ea"/>
                <a:cs typeface="+mn-cs"/>
              </a:rPr>
              <a:t>XAML wurde also insbesondere für Designer und die von ihnen verwendeten Werkzeuge entwickelt. </a:t>
            </a:r>
          </a:p>
          <a:p>
            <a:endParaRPr lang="de-AT" sz="1200" kern="1200" dirty="0">
              <a:solidFill>
                <a:schemeClr val="tx1"/>
              </a:solidFill>
              <a:latin typeface="Arial" charset="0"/>
              <a:ea typeface="+mn-ea"/>
              <a:cs typeface="+mn-cs"/>
            </a:endParaRPr>
          </a:p>
          <a:p>
            <a:r>
              <a:rPr lang="de-AT" sz="1200" kern="1200" dirty="0">
                <a:solidFill>
                  <a:schemeClr val="tx1"/>
                </a:solidFill>
                <a:latin typeface="Arial" charset="0"/>
                <a:ea typeface="+mn-ea"/>
                <a:cs typeface="+mn-cs"/>
              </a:rPr>
              <a:t>Der Grund für XAML als </a:t>
            </a:r>
            <a:r>
              <a:rPr lang="de-AT" sz="1200" kern="1200" dirty="0" err="1">
                <a:solidFill>
                  <a:schemeClr val="tx1"/>
                </a:solidFill>
                <a:latin typeface="Arial" charset="0"/>
                <a:ea typeface="+mn-ea"/>
                <a:cs typeface="+mn-cs"/>
              </a:rPr>
              <a:t>Serialisierungs</a:t>
            </a:r>
            <a:r>
              <a:rPr lang="de-AT" sz="1200" kern="1200" dirty="0">
                <a:solidFill>
                  <a:schemeClr val="tx1"/>
                </a:solidFill>
                <a:latin typeface="Arial" charset="0"/>
                <a:ea typeface="+mn-ea"/>
                <a:cs typeface="+mn-cs"/>
              </a:rPr>
              <a:t>- und </a:t>
            </a:r>
            <a:r>
              <a:rPr lang="de-AT" sz="1200" kern="1200" dirty="0" err="1">
                <a:solidFill>
                  <a:schemeClr val="tx1"/>
                </a:solidFill>
                <a:latin typeface="Arial" charset="0"/>
                <a:ea typeface="+mn-ea"/>
                <a:cs typeface="+mn-cs"/>
              </a:rPr>
              <a:t>Deserialisierungsstandard</a:t>
            </a:r>
            <a:r>
              <a:rPr lang="de-AT" sz="1200" kern="1200" dirty="0">
                <a:solidFill>
                  <a:schemeClr val="tx1"/>
                </a:solidFill>
                <a:latin typeface="Arial" charset="0"/>
                <a:ea typeface="+mn-ea"/>
                <a:cs typeface="+mn-cs"/>
              </a:rPr>
              <a:t> ist die Einfachheit des Umgangs mit XML-basierenden Sprachen in Tools. </a:t>
            </a:r>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3</a:t>
            </a:fld>
            <a:endParaRPr lang="de-DE"/>
          </a:p>
        </p:txBody>
      </p:sp>
    </p:spTree>
    <p:extLst>
      <p:ext uri="{BB962C8B-B14F-4D97-AF65-F5344CB8AC3E}">
        <p14:creationId xmlns:p14="http://schemas.microsoft.com/office/powerpoint/2010/main" val="72920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AT" sz="1200" kern="1200" dirty="0">
                <a:solidFill>
                  <a:schemeClr val="tx1"/>
                </a:solidFill>
                <a:latin typeface="Arial" charset="0"/>
                <a:ea typeface="+mn-ea"/>
                <a:cs typeface="+mn-cs"/>
              </a:rPr>
              <a:t>Reduziert man XAML auf das absolute Minimum, kann man es als XML-basierendes </a:t>
            </a:r>
            <a:r>
              <a:rPr lang="de-AT" sz="1200" kern="1200" dirty="0" err="1">
                <a:solidFill>
                  <a:schemeClr val="tx1"/>
                </a:solidFill>
                <a:latin typeface="Arial" charset="0"/>
                <a:ea typeface="+mn-ea"/>
                <a:cs typeface="+mn-cs"/>
              </a:rPr>
              <a:t>Serialisierungswerkzeug</a:t>
            </a:r>
            <a:r>
              <a:rPr lang="de-AT" sz="1200" kern="1200" dirty="0">
                <a:solidFill>
                  <a:schemeClr val="tx1"/>
                </a:solidFill>
                <a:latin typeface="Arial" charset="0"/>
                <a:ea typeface="+mn-ea"/>
                <a:cs typeface="+mn-cs"/>
              </a:rPr>
              <a:t> bezeichnen, das gegenüber den schon früher in .NET existierenden, XML-basierten Pendants um einige nützliche Neuerungen ergänzt wurde.</a:t>
            </a:r>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4</a:t>
            </a:fld>
            <a:endParaRPr lang="de-DE"/>
          </a:p>
        </p:txBody>
      </p:sp>
    </p:spTree>
    <p:extLst>
      <p:ext uri="{BB962C8B-B14F-4D97-AF65-F5344CB8AC3E}">
        <p14:creationId xmlns:p14="http://schemas.microsoft.com/office/powerpoint/2010/main" val="223777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AT" sz="1200" kern="1200" dirty="0">
                <a:solidFill>
                  <a:schemeClr val="tx1"/>
                </a:solidFill>
                <a:latin typeface="Arial" charset="0"/>
                <a:ea typeface="+mn-ea"/>
                <a:cs typeface="+mn-cs"/>
              </a:rPr>
              <a:t>Beim Kompilieren einer Anwendung wird im </a:t>
            </a:r>
            <a:r>
              <a:rPr lang="de-DE" sz="1200" i="1" kern="1200" dirty="0" err="1">
                <a:solidFill>
                  <a:schemeClr val="tx1"/>
                </a:solidFill>
                <a:latin typeface="Arial" charset="0"/>
                <a:ea typeface="+mn-ea"/>
                <a:cs typeface="+mn-cs"/>
              </a:rPr>
              <a:t>obj</a:t>
            </a:r>
            <a:r>
              <a:rPr lang="de-AT" sz="1200" kern="1200" dirty="0">
                <a:solidFill>
                  <a:schemeClr val="tx1"/>
                </a:solidFill>
                <a:latin typeface="Arial" charset="0"/>
                <a:ea typeface="+mn-ea"/>
                <a:cs typeface="+mn-cs"/>
              </a:rPr>
              <a:t>-Verzeichnis je XAML-Datei eine Reihe von Hilfsdateien generiert. Zwei davon sind von besonderem Interesse: Die BAML- und die generierte C#-Datei. </a:t>
            </a:r>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5</a:t>
            </a:fld>
            <a:endParaRPr lang="de-DE"/>
          </a:p>
        </p:txBody>
      </p:sp>
    </p:spTree>
    <p:extLst>
      <p:ext uri="{BB962C8B-B14F-4D97-AF65-F5344CB8AC3E}">
        <p14:creationId xmlns:p14="http://schemas.microsoft.com/office/powerpoint/2010/main" val="2349994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DE" sz="1200" kern="1200" dirty="0">
                <a:solidFill>
                  <a:schemeClr val="tx1"/>
                </a:solidFill>
                <a:latin typeface="Arial" charset="0"/>
                <a:ea typeface="+mn-ea"/>
                <a:cs typeface="+mn-cs"/>
              </a:rPr>
              <a:t>Der Typ des Wurzelelements ist die Basisklasse für die generierte Klasse. </a:t>
            </a:r>
          </a:p>
          <a:p>
            <a:endParaRPr lang="de-DE" sz="1200" kern="1200" dirty="0">
              <a:solidFill>
                <a:schemeClr val="tx1"/>
              </a:solidFill>
              <a:latin typeface="Arial" charset="0"/>
              <a:ea typeface="+mn-ea"/>
              <a:cs typeface="+mn-cs"/>
            </a:endParaRPr>
          </a:p>
          <a:p>
            <a:r>
              <a:rPr lang="de-DE" sz="1200" kern="1200" dirty="0">
                <a:solidFill>
                  <a:schemeClr val="tx1"/>
                </a:solidFill>
                <a:latin typeface="Arial" charset="0"/>
                <a:ea typeface="+mn-ea"/>
                <a:cs typeface="+mn-cs"/>
              </a:rPr>
              <a:t>Die generierte Klasse ist partiell. Das ermöglicht dem Entwickler, die Klasse um weitere Methoden und Eigenschaften in eigenen Dateien zu erweitern, ohne dass der Codegenerator des XAML Compilers sie verändert oder überschreibt. Solche Dateien werden als </a:t>
            </a:r>
            <a:r>
              <a:rPr lang="de-DE" sz="1200" i="1" kern="1200" dirty="0">
                <a:solidFill>
                  <a:schemeClr val="tx1"/>
                </a:solidFill>
                <a:latin typeface="Arial" charset="0"/>
                <a:ea typeface="+mn-ea"/>
                <a:cs typeface="+mn-cs"/>
              </a:rPr>
              <a:t>Code-</a:t>
            </a:r>
            <a:r>
              <a:rPr lang="de-DE" sz="1200" i="1" kern="1200" dirty="0" err="1">
                <a:solidFill>
                  <a:schemeClr val="tx1"/>
                </a:solidFill>
                <a:latin typeface="Arial" charset="0"/>
                <a:ea typeface="+mn-ea"/>
                <a:cs typeface="+mn-cs"/>
              </a:rPr>
              <a:t>behind</a:t>
            </a:r>
            <a:r>
              <a:rPr lang="de-DE" sz="1200" i="1" kern="1200" dirty="0">
                <a:solidFill>
                  <a:schemeClr val="tx1"/>
                </a:solidFill>
                <a:latin typeface="Arial" charset="0"/>
                <a:ea typeface="+mn-ea"/>
                <a:cs typeface="+mn-cs"/>
              </a:rPr>
              <a:t> </a:t>
            </a:r>
            <a:r>
              <a:rPr lang="de-DE" sz="1200" kern="1200" dirty="0">
                <a:solidFill>
                  <a:schemeClr val="tx1"/>
                </a:solidFill>
                <a:latin typeface="Arial" charset="0"/>
                <a:ea typeface="+mn-ea"/>
                <a:cs typeface="+mn-cs"/>
              </a:rPr>
              <a:t>Dateien bezeichnet. </a:t>
            </a:r>
          </a:p>
          <a:p>
            <a:endParaRPr lang="de-DE" sz="1200" kern="1200" dirty="0">
              <a:solidFill>
                <a:schemeClr val="tx1"/>
              </a:solidFill>
              <a:latin typeface="Arial"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7</a:t>
            </a:fld>
            <a:endParaRPr lang="de-DE"/>
          </a:p>
        </p:txBody>
      </p:sp>
    </p:spTree>
    <p:extLst>
      <p:ext uri="{BB962C8B-B14F-4D97-AF65-F5344CB8AC3E}">
        <p14:creationId xmlns:p14="http://schemas.microsoft.com/office/powerpoint/2010/main" val="313432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AT" dirty="0"/>
              <a:t>&lt;Page</a:t>
            </a:r>
          </a:p>
          <a:p>
            <a:r>
              <a:rPr lang="de-AT" dirty="0" err="1"/>
              <a:t>xmlns</a:t>
            </a:r>
            <a:r>
              <a:rPr lang="de-AT" dirty="0"/>
              <a:t>="http://schemas.microsoft.com/winfx/2006/xaml/presentation"</a:t>
            </a:r>
          </a:p>
          <a:p>
            <a:r>
              <a:rPr lang="de-AT" dirty="0" err="1"/>
              <a:t>xmlns:x</a:t>
            </a:r>
            <a:r>
              <a:rPr lang="de-AT" dirty="0"/>
              <a:t>="http://schemas.microsoft.com/winfx/2006/xaml"</a:t>
            </a:r>
          </a:p>
          <a:p>
            <a:r>
              <a:rPr lang="de-AT" dirty="0" err="1"/>
              <a:t>xmlns:sys</a:t>
            </a:r>
            <a:r>
              <a:rPr lang="de-AT" dirty="0"/>
              <a:t>="</a:t>
            </a:r>
            <a:r>
              <a:rPr lang="de-AT" dirty="0" err="1"/>
              <a:t>clr-namespace:System;assembly</a:t>
            </a:r>
            <a:r>
              <a:rPr lang="de-AT" dirty="0"/>
              <a:t>=</a:t>
            </a:r>
            <a:r>
              <a:rPr lang="de-AT" dirty="0" err="1"/>
              <a:t>mscorlib</a:t>
            </a:r>
            <a:r>
              <a:rPr lang="de-AT" dirty="0"/>
              <a:t>"&gt;</a:t>
            </a:r>
          </a:p>
          <a:p>
            <a:r>
              <a:rPr lang="de-AT" dirty="0"/>
              <a:t>  &lt;</a:t>
            </a:r>
            <a:r>
              <a:rPr lang="de-AT" dirty="0" err="1"/>
              <a:t>Page.Resources</a:t>
            </a:r>
            <a:r>
              <a:rPr lang="de-AT" dirty="0"/>
              <a:t>&gt;</a:t>
            </a:r>
          </a:p>
          <a:p>
            <a:r>
              <a:rPr lang="de-AT" dirty="0"/>
              <a:t>    &lt;x:Array x:Key="Array" Type="{x:Type </a:t>
            </a:r>
            <a:r>
              <a:rPr lang="de-AT" dirty="0" err="1"/>
              <a:t>sys:String</a:t>
            </a:r>
            <a:r>
              <a:rPr lang="de-AT" dirty="0"/>
              <a:t>}"&gt;</a:t>
            </a:r>
          </a:p>
          <a:p>
            <a:r>
              <a:rPr lang="de-AT" dirty="0"/>
              <a:t>      &lt;</a:t>
            </a:r>
            <a:r>
              <a:rPr lang="de-AT" dirty="0" err="1"/>
              <a:t>sys:String</a:t>
            </a:r>
            <a:r>
              <a:rPr lang="de-AT" dirty="0"/>
              <a:t>&gt;Text 1&lt;/</a:t>
            </a:r>
            <a:r>
              <a:rPr lang="de-AT" dirty="0" err="1"/>
              <a:t>sys:String</a:t>
            </a:r>
            <a:r>
              <a:rPr lang="de-AT" dirty="0"/>
              <a:t>&gt;</a:t>
            </a:r>
          </a:p>
          <a:p>
            <a:r>
              <a:rPr lang="de-AT" dirty="0"/>
              <a:t>      &lt;</a:t>
            </a:r>
            <a:r>
              <a:rPr lang="de-AT" dirty="0" err="1"/>
              <a:t>sys:String</a:t>
            </a:r>
            <a:r>
              <a:rPr lang="de-AT" dirty="0"/>
              <a:t>&gt;Text 2&lt;/</a:t>
            </a:r>
            <a:r>
              <a:rPr lang="de-AT" dirty="0" err="1"/>
              <a:t>sys:String</a:t>
            </a:r>
            <a:r>
              <a:rPr lang="de-AT" dirty="0"/>
              <a:t>&gt;</a:t>
            </a:r>
          </a:p>
          <a:p>
            <a:r>
              <a:rPr lang="de-AT" dirty="0"/>
              <a:t>    &lt;/x:Array&gt;</a:t>
            </a:r>
          </a:p>
          <a:p>
            <a:r>
              <a:rPr lang="de-AT" dirty="0"/>
              <a:t>  &lt;/</a:t>
            </a:r>
            <a:r>
              <a:rPr lang="de-AT" dirty="0" err="1"/>
              <a:t>Page.Resources</a:t>
            </a:r>
            <a:r>
              <a:rPr lang="de-AT" dirty="0"/>
              <a:t>&gt; </a:t>
            </a:r>
          </a:p>
          <a:p>
            <a:r>
              <a:rPr lang="de-AT" dirty="0"/>
              <a:t>  &lt;</a:t>
            </a:r>
            <a:r>
              <a:rPr lang="de-AT" dirty="0" err="1"/>
              <a:t>ListBox</a:t>
            </a:r>
            <a:r>
              <a:rPr lang="de-AT" dirty="0"/>
              <a:t> </a:t>
            </a:r>
            <a:r>
              <a:rPr lang="de-AT" dirty="0" err="1"/>
              <a:t>ItemsSource</a:t>
            </a:r>
            <a:r>
              <a:rPr lang="de-AT" dirty="0"/>
              <a:t>="{</a:t>
            </a:r>
            <a:r>
              <a:rPr lang="de-AT" dirty="0" err="1"/>
              <a:t>StaticResource</a:t>
            </a:r>
            <a:r>
              <a:rPr lang="de-AT" dirty="0"/>
              <a:t> Array}"/&gt;</a:t>
            </a:r>
          </a:p>
          <a:p>
            <a:r>
              <a:rPr lang="de-AT" dirty="0"/>
              <a:t>&lt;/Page&gt;</a:t>
            </a:r>
          </a:p>
          <a:p>
            <a:endParaRPr lang="de-AT" dirty="0"/>
          </a:p>
        </p:txBody>
      </p:sp>
      <p:sp>
        <p:nvSpPr>
          <p:cNvPr id="4" name="Foliennummernplatzhalter 3"/>
          <p:cNvSpPr>
            <a:spLocks noGrp="1"/>
          </p:cNvSpPr>
          <p:nvPr>
            <p:ph type="sldNum" sz="quarter" idx="10"/>
          </p:nvPr>
        </p:nvSpPr>
        <p:spPr/>
        <p:txBody>
          <a:bodyPr/>
          <a:lstStyle/>
          <a:p>
            <a:fld id="{399D0523-6030-4E8B-82DA-41DA63535A90}" type="slidenum">
              <a:rPr lang="de-DE" smtClean="0"/>
              <a:pPr/>
              <a:t>15</a:t>
            </a:fld>
            <a:endParaRPr lang="de-DE"/>
          </a:p>
        </p:txBody>
      </p:sp>
    </p:spTree>
    <p:extLst>
      <p:ext uri="{BB962C8B-B14F-4D97-AF65-F5344CB8AC3E}">
        <p14:creationId xmlns:p14="http://schemas.microsoft.com/office/powerpoint/2010/main" val="313915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12745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752859294"/>
      </p:ext>
    </p:extLst>
  </p:cSld>
  <p:clrMapOvr>
    <a:masterClrMapping/>
  </p:clrMapOvr>
  <p:transition spd="slow">
    <p:push/>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56382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1605740231"/>
      </p:ext>
    </p:extLst>
  </p:cSld>
  <p:clrMapOvr>
    <a:masterClrMapping/>
  </p:clrMapOvr>
  <p:transition spd="slow">
    <p:push dir="u"/>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759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p:nvSpPr>
        <p:spPr>
          <a:xfrm>
            <a:off x="505413" y="5382931"/>
            <a:ext cx="1435008" cy="666786"/>
          </a:xfrm>
          <a:prstGeom prst="rect">
            <a:avLst/>
          </a:prstGeom>
          <a:noFill/>
        </p:spPr>
        <p:txBody>
          <a:bodyPr wrap="none" rtlCol="0">
            <a:spAutoFit/>
          </a:bodyPr>
          <a:lstStyle/>
          <a:p>
            <a:r>
              <a:rPr lang="de-AT" sz="3733" kern="1200" dirty="0">
                <a:solidFill>
                  <a:schemeClr val="tx1"/>
                </a:solidFill>
                <a:latin typeface="Segoe UI Semilight" panose="020B0402040204020203" pitchFamily="34" charset="0"/>
                <a:ea typeface="+mj-ea"/>
                <a:cs typeface="Segoe UI Semilight" panose="020B0402040204020203" pitchFamily="34" charset="0"/>
              </a:rPr>
              <a:t>Demo</a:t>
            </a:r>
            <a:endParaRPr lang="en-US" sz="3733"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3640060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44430698"/>
      </p:ext>
    </p:extLst>
  </p:cSld>
  <p:clrMapOvr>
    <a:masterClrMapping/>
  </p:clrMapOvr>
  <p:transition spd="slow">
    <p:push/>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519596017"/>
      </p:ext>
    </p:extLst>
  </p:cSld>
  <p:clrMapOvr>
    <a:masterClrMapping/>
  </p:clrMapOvr>
  <p:transition spd="slow">
    <p:push/>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42489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541150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477783798"/>
      </p:ext>
    </p:extLst>
  </p:cSld>
  <p:clrMapOvr>
    <a:masterClrMapping/>
  </p:clrMapOvr>
  <p:transition spd="slow">
    <p:push/>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615559"/>
      </p:ext>
    </p:extLst>
  </p:cSld>
  <p:clrMapOvr>
    <a:masterClrMapping/>
  </p:clrMapOvr>
  <p:transition spd="slow">
    <p:push/>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p:txBody>
      </p:sp>
    </p:spTree>
    <p:extLst>
      <p:ext uri="{BB962C8B-B14F-4D97-AF65-F5344CB8AC3E}">
        <p14:creationId xmlns:p14="http://schemas.microsoft.com/office/powerpoint/2010/main" val="1685331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1525586" y="1524000"/>
            <a:ext cx="4926013" cy="4648200"/>
          </a:xfrm>
          <a:prstGeom prst="rect">
            <a:avLst/>
          </a:prstGeom>
        </p:spPr>
        <p:txBody>
          <a:bodyPr/>
          <a:lstStyle>
            <a:lvl1pPr>
              <a:defRPr sz="2800">
                <a:latin typeface="Segoe UI Semilight" panose="020B0402040204020203" pitchFamily="34" charset="0"/>
                <a:cs typeface="Segoe UI Semilight" panose="020B0402040204020203" pitchFamily="34" charset="0"/>
              </a:defRPr>
            </a:lvl1pPr>
            <a:lvl2pPr>
              <a:defRPr sz="2400">
                <a:latin typeface="Segoe UI Semilight" panose="020B0402040204020203" pitchFamily="34" charset="0"/>
                <a:cs typeface="Segoe UI Semilight" panose="020B0402040204020203" pitchFamily="34" charset="0"/>
              </a:defRPr>
            </a:lvl2pPr>
            <a:lvl3pPr>
              <a:defRPr sz="2000">
                <a:latin typeface="Segoe UI Semilight" panose="020B0402040204020203" pitchFamily="34" charset="0"/>
                <a:cs typeface="Segoe UI Semilight" panose="020B0402040204020203" pitchFamily="34" charset="0"/>
              </a:defRPr>
            </a:lvl3pPr>
            <a:lvl4pPr>
              <a:defRPr sz="1800">
                <a:latin typeface="Segoe UI Semilight" panose="020B0402040204020203" pitchFamily="34" charset="0"/>
                <a:cs typeface="Segoe UI Semilight" panose="020B0402040204020203" pitchFamily="34" charset="0"/>
              </a:defRPr>
            </a:lvl4pPr>
            <a:lvl5pPr>
              <a:defRPr sz="1800">
                <a:latin typeface="Segoe UI Semilight" panose="020B0402040204020203" pitchFamily="34" charset="0"/>
                <a:cs typeface="Segoe UI Semilight" panose="020B04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Inhaltsplatzhalter 3"/>
          <p:cNvSpPr>
            <a:spLocks noGrp="1"/>
          </p:cNvSpPr>
          <p:nvPr>
            <p:ph sz="half" idx="2"/>
          </p:nvPr>
        </p:nvSpPr>
        <p:spPr>
          <a:xfrm>
            <a:off x="6654800" y="1524000"/>
            <a:ext cx="5232400" cy="4648200"/>
          </a:xfrm>
          <a:prstGeom prst="rect">
            <a:avLst/>
          </a:prstGeom>
        </p:spPr>
        <p:txBody>
          <a:bodyPr/>
          <a:lstStyle>
            <a:lvl1pPr>
              <a:defRPr sz="2800">
                <a:latin typeface="Segoe UI Semilight" panose="020B0402040204020203" pitchFamily="34" charset="0"/>
                <a:cs typeface="Segoe UI Semilight" panose="020B0402040204020203" pitchFamily="34" charset="0"/>
              </a:defRPr>
            </a:lvl1pPr>
            <a:lvl2pPr>
              <a:defRPr sz="2400">
                <a:latin typeface="Segoe UI Semilight" panose="020B0402040204020203" pitchFamily="34" charset="0"/>
                <a:cs typeface="Segoe UI Semilight" panose="020B0402040204020203" pitchFamily="34" charset="0"/>
              </a:defRPr>
            </a:lvl2pPr>
            <a:lvl3pPr>
              <a:defRPr sz="2000">
                <a:latin typeface="Segoe UI Semilight" panose="020B0402040204020203" pitchFamily="34" charset="0"/>
                <a:cs typeface="Segoe UI Semilight" panose="020B0402040204020203" pitchFamily="34" charset="0"/>
              </a:defRPr>
            </a:lvl3pPr>
            <a:lvl4pPr>
              <a:defRPr sz="1800">
                <a:latin typeface="Segoe UI Semilight" panose="020B0402040204020203" pitchFamily="34" charset="0"/>
                <a:cs typeface="Segoe UI Semilight" panose="020B0402040204020203" pitchFamily="34" charset="0"/>
              </a:defRPr>
            </a:lvl4pPr>
            <a:lvl5pPr>
              <a:defRPr sz="1800">
                <a:latin typeface="Segoe UI Semilight" panose="020B0402040204020203" pitchFamily="34" charset="0"/>
                <a:cs typeface="Segoe UI Semilight" panose="020B0402040204020203"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79171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180861"/>
            <a:ext cx="10688240" cy="4677139"/>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quarter" idx="13" hasCustomPrompt="1"/>
          </p:nvPr>
        </p:nvSpPr>
        <p:spPr>
          <a:xfrm>
            <a:off x="1520726" y="1421493"/>
            <a:ext cx="10335916" cy="441953"/>
          </a:xfrm>
          <a:prstGeom prst="rect">
            <a:avLst/>
          </a:prstGeom>
        </p:spPr>
        <p:txBody>
          <a:bodyPr lIns="0" tIns="0" rIns="0" bIns="0"/>
          <a:lstStyle>
            <a:lvl1pPr marL="0" indent="0">
              <a:buFontTx/>
              <a:buNone/>
              <a:defRPr sz="32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Tree>
    <p:extLst>
      <p:ext uri="{BB962C8B-B14F-4D97-AF65-F5344CB8AC3E}">
        <p14:creationId xmlns:p14="http://schemas.microsoft.com/office/powerpoint/2010/main" val="94140864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19259447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89660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42"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Windows </a:t>
            </a:r>
            <a:r>
              <a:rPr lang="de-AT" dirty="0" err="1"/>
              <a:t>Presentation</a:t>
            </a:r>
            <a:r>
              <a:rPr lang="de-AT" dirty="0"/>
              <a:t> </a:t>
            </a:r>
            <a:r>
              <a:rPr lang="de-AT" dirty="0" err="1"/>
              <a:t>Foundation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XAML</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Einleitung</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87239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Application</a:t>
            </a:r>
            <a:r>
              <a:rPr lang="de-AT" dirty="0"/>
              <a:t> Definition Files</a:t>
            </a:r>
          </a:p>
        </p:txBody>
      </p:sp>
      <p:sp>
        <p:nvSpPr>
          <p:cNvPr id="7" name="Inhaltsplatzhalter 6"/>
          <p:cNvSpPr>
            <a:spLocks noGrp="1"/>
          </p:cNvSpPr>
          <p:nvPr>
            <p:ph sz="quarter" idx="12"/>
          </p:nvPr>
        </p:nvSpPr>
        <p:spPr/>
        <p:txBody>
          <a:bodyPr/>
          <a:lstStyle/>
          <a:p>
            <a:r>
              <a:rPr lang="de-AT" sz="2800" dirty="0" err="1"/>
              <a:t>Einsprungpunkt</a:t>
            </a:r>
            <a:r>
              <a:rPr lang="de-AT" sz="2800" dirty="0"/>
              <a:t> für den Programmstart</a:t>
            </a:r>
          </a:p>
          <a:p>
            <a:pPr lvl="1"/>
            <a:r>
              <a:rPr lang="de-AT" sz="2000" dirty="0"/>
              <a:t>Main-Methode</a:t>
            </a:r>
          </a:p>
          <a:p>
            <a:r>
              <a:rPr lang="de-AT" sz="2800" dirty="0"/>
              <a:t>Management der Anwendungsausführung</a:t>
            </a:r>
          </a:p>
          <a:p>
            <a:pPr lvl="1"/>
            <a:r>
              <a:rPr lang="de-AT" sz="2000" dirty="0"/>
              <a:t>z. B. Starten, Beenden, etc.</a:t>
            </a:r>
          </a:p>
          <a:p>
            <a:r>
              <a:rPr lang="de-AT" sz="2800" dirty="0"/>
              <a:t>Management applikationsweit verwendeter, globaler Objekte</a:t>
            </a:r>
          </a:p>
          <a:p>
            <a:pPr lvl="1"/>
            <a:r>
              <a:rPr lang="de-AT" sz="2000" dirty="0"/>
              <a:t>z. B. Stile, Ressourcen, etc.</a:t>
            </a:r>
          </a:p>
          <a:p>
            <a:r>
              <a:rPr lang="de-AT" sz="2800" dirty="0"/>
              <a:t>Verarbeiten von Kommandozeilenparameter</a:t>
            </a:r>
          </a:p>
          <a:p>
            <a:r>
              <a:rPr lang="de-AT" sz="2800" dirty="0"/>
              <a:t>Funktionen und Events für die Navigation in einer WPF-Applikation.</a:t>
            </a:r>
          </a:p>
          <a:p>
            <a:endParaRPr lang="de-AT" sz="2800" dirty="0"/>
          </a:p>
        </p:txBody>
      </p:sp>
      <p:sp>
        <p:nvSpPr>
          <p:cNvPr id="5" name="Foliennummernplatzhalter 4"/>
          <p:cNvSpPr>
            <a:spLocks noGrp="1"/>
          </p:cNvSpPr>
          <p:nvPr>
            <p:ph type="sldNum" sz="quarter" idx="4294967295"/>
          </p:nvPr>
        </p:nvSpPr>
        <p:spPr>
          <a:xfrm>
            <a:off x="11425238" y="260350"/>
            <a:ext cx="766762" cy="403225"/>
          </a:xfrm>
          <a:prstGeom prst="rect">
            <a:avLst/>
          </a:prstGeom>
        </p:spPr>
        <p:txBody>
          <a:bodyPr/>
          <a:lstStyle/>
          <a:p>
            <a:fld id="{E1195187-2C79-4A5F-B4E9-D20376678CF7}" type="slidenum">
              <a:rPr lang="de-DE" smtClean="0"/>
              <a:pPr/>
              <a:t>10</a:t>
            </a:fld>
            <a:endParaRPr lang="de-D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err="1"/>
              <a:t>App.xaml</a:t>
            </a:r>
            <a:endParaRPr lang="de-AT" dirty="0"/>
          </a:p>
        </p:txBody>
      </p:sp>
      <p:sp>
        <p:nvSpPr>
          <p:cNvPr id="2" name="Text Placeholder 1"/>
          <p:cNvSpPr>
            <a:spLocks noGrp="1"/>
          </p:cNvSpPr>
          <p:nvPr>
            <p:ph type="body" sz="quarter" idx="23"/>
          </p:nvPr>
        </p:nvSpPr>
        <p:spPr/>
        <p:txBody>
          <a:bodyPr/>
          <a:lstStyle/>
          <a:p>
            <a:r>
              <a:rPr lang="de-AT" dirty="0" err="1"/>
              <a:t>Application</a:t>
            </a:r>
            <a:r>
              <a:rPr lang="de-AT" dirty="0"/>
              <a:t> Definition Files</a:t>
            </a:r>
          </a:p>
        </p:txBody>
      </p:sp>
      <p:sp>
        <p:nvSpPr>
          <p:cNvPr id="4" name="Text Placeholder 3"/>
          <p:cNvSpPr>
            <a:spLocks noGrp="1"/>
          </p:cNvSpPr>
          <p:nvPr>
            <p:ph type="body" sz="quarter" idx="24"/>
          </p:nvPr>
        </p:nvSpPr>
        <p:spPr/>
        <p:txBody>
          <a:bodyPr/>
          <a:lstStyle/>
          <a:p>
            <a:r>
              <a:rPr lang="de-AT" dirty="0"/>
              <a:t>Samples\Block 1 - XAML\WPF 02 - Einleitung in XAML\01.01 Hinter den Kulissen</a:t>
            </a:r>
          </a:p>
          <a:p>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bgerundetes Rechteck 7"/>
          <p:cNvSpPr/>
          <p:nvPr/>
        </p:nvSpPr>
        <p:spPr>
          <a:xfrm>
            <a:off x="1454644" y="1530897"/>
            <a:ext cx="7893072" cy="197326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&lt;Application  </a:t>
            </a:r>
            <a:br>
              <a:rPr lang="en-US" sz="1400" dirty="0">
                <a:solidFill>
                  <a:srgbClr val="01225F"/>
                </a:solidFill>
                <a:latin typeface="Courier New" pitchFamily="49" charset="0"/>
                <a:cs typeface="Courier New" pitchFamily="49" charset="0"/>
              </a:rPr>
            </a:br>
            <a:r>
              <a:rPr lang="en-US" sz="1400"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xmlns</a:t>
            </a:r>
            <a:r>
              <a:rPr lang="en-US" sz="1400" b="1" dirty="0">
                <a:solidFill>
                  <a:srgbClr val="01225F"/>
                </a:solidFill>
                <a:latin typeface="Courier New" pitchFamily="49" charset="0"/>
                <a:cs typeface="Courier New" pitchFamily="49" charset="0"/>
              </a:rPr>
              <a:t>="http://schemas.microsoft.com/winfx/2006/xaml/presentation"</a:t>
            </a:r>
            <a:br>
              <a:rPr lang="en-US" sz="1400" b="1" dirty="0">
                <a:solidFill>
                  <a:srgbClr val="01225F"/>
                </a:solidFill>
                <a:latin typeface="Courier New" pitchFamily="49" charset="0"/>
                <a:cs typeface="Courier New" pitchFamily="49" charset="0"/>
              </a:rPr>
            </a:br>
            <a:r>
              <a:rPr lang="en-US" sz="1400" b="1"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xmlns:x</a:t>
            </a:r>
            <a:r>
              <a:rPr lang="en-US" sz="1400" b="1" dirty="0">
                <a:solidFill>
                  <a:srgbClr val="01225F"/>
                </a:solidFill>
                <a:latin typeface="Courier New" pitchFamily="49" charset="0"/>
                <a:cs typeface="Courier New" pitchFamily="49" charset="0"/>
              </a:rPr>
              <a:t>="http://schemas.microsoft.com/winfx/2006/xaml"</a:t>
            </a:r>
          </a:p>
          <a:p>
            <a:r>
              <a:rPr lang="en-US" sz="1400" b="1"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xmlns:y</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clr-namespace:Samples</a:t>
            </a:r>
            <a:r>
              <a:rPr lang="en-US" sz="1400" b="1" dirty="0">
                <a:solidFill>
                  <a:srgbClr val="01225F"/>
                </a:solidFill>
                <a:latin typeface="Courier New" pitchFamily="49" charset="0"/>
                <a:cs typeface="Courier New" pitchFamily="49" charset="0"/>
              </a:rPr>
              <a:t>“</a:t>
            </a:r>
            <a:br>
              <a:rPr lang="en-US" sz="1400" dirty="0">
                <a:solidFill>
                  <a:srgbClr val="01225F"/>
                </a:solidFill>
                <a:latin typeface="Courier New" pitchFamily="49" charset="0"/>
                <a:cs typeface="Courier New" pitchFamily="49" charset="0"/>
              </a:rPr>
            </a:br>
            <a:r>
              <a:rPr lang="en-US" sz="1400" dirty="0">
                <a:solidFill>
                  <a:srgbClr val="01225F"/>
                </a:solidFill>
                <a:latin typeface="Courier New" pitchFamily="49" charset="0"/>
                <a:cs typeface="Courier New" pitchFamily="49" charset="0"/>
              </a:rPr>
              <a:t>  ...</a:t>
            </a:r>
          </a:p>
        </p:txBody>
      </p:sp>
      <p:pic>
        <p:nvPicPr>
          <p:cNvPr id="7" name="Grafik 6" descr="Abbildung5.png"/>
          <p:cNvPicPr>
            <a:picLocks noChangeAspect="1"/>
          </p:cNvPicPr>
          <p:nvPr/>
        </p:nvPicPr>
        <p:blipFill>
          <a:blip r:embed="rId2"/>
          <a:stretch>
            <a:fillRect/>
          </a:stretch>
        </p:blipFill>
        <p:spPr>
          <a:xfrm>
            <a:off x="1343472" y="3504165"/>
            <a:ext cx="6457968" cy="3389141"/>
          </a:xfrm>
          <a:prstGeom prst="rect">
            <a:avLst/>
          </a:prstGeom>
        </p:spPr>
      </p:pic>
      <p:sp>
        <p:nvSpPr>
          <p:cNvPr id="9" name="Titel 8"/>
          <p:cNvSpPr>
            <a:spLocks noGrp="1"/>
          </p:cNvSpPr>
          <p:nvPr>
            <p:ph type="title"/>
          </p:nvPr>
        </p:nvSpPr>
        <p:spPr/>
        <p:txBody>
          <a:bodyPr/>
          <a:lstStyle/>
          <a:p>
            <a:r>
              <a:rPr lang="de-AT" dirty="0" err="1"/>
              <a:t>Namespaces</a:t>
            </a:r>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bgerundetes Rechteck 3"/>
          <p:cNvSpPr/>
          <p:nvPr/>
        </p:nvSpPr>
        <p:spPr>
          <a:xfrm>
            <a:off x="1525587" y="1745028"/>
            <a:ext cx="8251848" cy="215265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[assembly: </a:t>
            </a:r>
            <a:r>
              <a:rPr lang="en-US" sz="1400" dirty="0" err="1">
                <a:solidFill>
                  <a:srgbClr val="01225F"/>
                </a:solidFill>
                <a:latin typeface="Courier New" pitchFamily="49" charset="0"/>
                <a:cs typeface="Courier New" pitchFamily="49" charset="0"/>
              </a:rPr>
              <a:t>XmlnsDefinition</a:t>
            </a:r>
            <a:r>
              <a:rPr lang="en-US" sz="1400" dirty="0">
                <a:solidFill>
                  <a:srgbClr val="01225F"/>
                </a:solidFill>
                <a:latin typeface="Courier New" pitchFamily="49" charset="0"/>
                <a:cs typeface="Courier New" pitchFamily="49" charset="0"/>
              </a:rPr>
              <a:t>("http://schemas.karin.com/namespace1", "a")]</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[assembly: </a:t>
            </a:r>
            <a:r>
              <a:rPr lang="en-US" sz="1400" dirty="0" err="1">
                <a:solidFill>
                  <a:srgbClr val="01225F"/>
                </a:solidFill>
                <a:latin typeface="Courier New" pitchFamily="49" charset="0"/>
                <a:cs typeface="Courier New" pitchFamily="49" charset="0"/>
              </a:rPr>
              <a:t>XmlnsDefinition</a:t>
            </a:r>
            <a:r>
              <a:rPr lang="en-US" sz="1400" dirty="0">
                <a:solidFill>
                  <a:srgbClr val="01225F"/>
                </a:solidFill>
                <a:latin typeface="Courier New" pitchFamily="49" charset="0"/>
                <a:cs typeface="Courier New" pitchFamily="49" charset="0"/>
              </a:rPr>
              <a:t>("http://schemas.karin.com/namespace1", "</a:t>
            </a:r>
            <a:r>
              <a:rPr lang="en-US" sz="1400" dirty="0" err="1">
                <a:solidFill>
                  <a:srgbClr val="01225F"/>
                </a:solidFill>
                <a:latin typeface="Courier New" pitchFamily="49" charset="0"/>
                <a:cs typeface="Courier New" pitchFamily="49" charset="0"/>
              </a:rPr>
              <a:t>a.x</a:t>
            </a:r>
            <a:r>
              <a:rPr lang="en-US" sz="1400" dirty="0">
                <a:solidFill>
                  <a:srgbClr val="01225F"/>
                </a:solidFill>
                <a:latin typeface="Courier New" pitchFamily="49" charset="0"/>
                <a:cs typeface="Courier New" pitchFamily="49" charset="0"/>
              </a:rPr>
              <a:t>")]</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[assembly: </a:t>
            </a:r>
            <a:r>
              <a:rPr lang="en-US" sz="1400" dirty="0" err="1">
                <a:solidFill>
                  <a:srgbClr val="01225F"/>
                </a:solidFill>
                <a:latin typeface="Courier New" pitchFamily="49" charset="0"/>
                <a:cs typeface="Courier New" pitchFamily="49" charset="0"/>
              </a:rPr>
              <a:t>XmlnsDefinition</a:t>
            </a:r>
            <a:r>
              <a:rPr lang="en-US" sz="1400" dirty="0">
                <a:solidFill>
                  <a:srgbClr val="01225F"/>
                </a:solidFill>
                <a:latin typeface="Courier New" pitchFamily="49" charset="0"/>
                <a:cs typeface="Courier New" pitchFamily="49" charset="0"/>
              </a:rPr>
              <a:t>("http://schemas.karin.com/namespace2", "b")]</a:t>
            </a:r>
          </a:p>
        </p:txBody>
      </p:sp>
      <p:sp>
        <p:nvSpPr>
          <p:cNvPr id="5" name="Abgerundetes Rechteck 4"/>
          <p:cNvSpPr/>
          <p:nvPr/>
        </p:nvSpPr>
        <p:spPr>
          <a:xfrm>
            <a:off x="1525587" y="4077072"/>
            <a:ext cx="8251848" cy="215265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[assembly: </a:t>
            </a:r>
            <a:r>
              <a:rPr lang="en-US" sz="1400" dirty="0" err="1">
                <a:solidFill>
                  <a:srgbClr val="01225F"/>
                </a:solidFill>
                <a:latin typeface="Courier New" pitchFamily="49" charset="0"/>
                <a:cs typeface="Courier New" pitchFamily="49" charset="0"/>
              </a:rPr>
              <a:t>XmlnsDefinition</a:t>
            </a:r>
            <a:r>
              <a:rPr lang="en-US" sz="1400" dirty="0">
                <a:solidFill>
                  <a:srgbClr val="01225F"/>
                </a:solidFill>
                <a:latin typeface="Courier New" pitchFamily="49" charset="0"/>
                <a:cs typeface="Courier New" pitchFamily="49" charset="0"/>
              </a:rPr>
              <a:t>("http://schemas.karin.com/namespace1", "c")]</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[assembly: </a:t>
            </a:r>
            <a:r>
              <a:rPr lang="en-US" sz="1400" dirty="0" err="1">
                <a:solidFill>
                  <a:srgbClr val="01225F"/>
                </a:solidFill>
                <a:latin typeface="Courier New" pitchFamily="49" charset="0"/>
                <a:cs typeface="Courier New" pitchFamily="49" charset="0"/>
              </a:rPr>
              <a:t>XmlnsDefinition</a:t>
            </a:r>
            <a:r>
              <a:rPr lang="en-US" sz="1400" dirty="0">
                <a:solidFill>
                  <a:srgbClr val="01225F"/>
                </a:solidFill>
                <a:latin typeface="Courier New" pitchFamily="49" charset="0"/>
                <a:cs typeface="Courier New" pitchFamily="49" charset="0"/>
              </a:rPr>
              <a:t>("http://schemas.karin.com/namespace2", "c")]</a:t>
            </a:r>
          </a:p>
        </p:txBody>
      </p:sp>
      <p:sp>
        <p:nvSpPr>
          <p:cNvPr id="6" name="Titel 5"/>
          <p:cNvSpPr>
            <a:spLocks noGrp="1"/>
          </p:cNvSpPr>
          <p:nvPr>
            <p:ph type="title"/>
          </p:nvPr>
        </p:nvSpPr>
        <p:spPr/>
        <p:txBody>
          <a:bodyPr/>
          <a:lstStyle/>
          <a:p>
            <a:r>
              <a:rPr lang="de-AT" dirty="0" err="1"/>
              <a:t>Namespaces</a:t>
            </a:r>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err="1"/>
              <a:t>Namespaces</a:t>
            </a:r>
            <a:endParaRPr lang="de-AT" dirty="0"/>
          </a:p>
        </p:txBody>
      </p:sp>
      <p:sp>
        <p:nvSpPr>
          <p:cNvPr id="2" name="Text Placeholder 1"/>
          <p:cNvSpPr>
            <a:spLocks noGrp="1"/>
          </p:cNvSpPr>
          <p:nvPr>
            <p:ph type="body" sz="quarter" idx="23"/>
          </p:nvPr>
        </p:nvSpPr>
        <p:spPr/>
        <p:txBody>
          <a:bodyPr/>
          <a:lstStyle/>
          <a:p>
            <a:r>
              <a:rPr lang="de-AT" dirty="0" err="1"/>
              <a:t>Namespaces</a:t>
            </a:r>
            <a:endParaRPr lang="de-AT" dirty="0"/>
          </a:p>
        </p:txBody>
      </p:sp>
      <p:sp>
        <p:nvSpPr>
          <p:cNvPr id="4" name="Text Placeholder 3"/>
          <p:cNvSpPr>
            <a:spLocks noGrp="1"/>
          </p:cNvSpPr>
          <p:nvPr>
            <p:ph type="body" sz="quarter" idx="24"/>
          </p:nvPr>
        </p:nvSpPr>
        <p:spPr/>
        <p:txBody>
          <a:bodyPr/>
          <a:lstStyle/>
          <a:p>
            <a:r>
              <a:rPr lang="de-AT" dirty="0"/>
              <a:t>Samples\Block 1 - XAML\WPF 02 - Einleitung in XAML\01.01 Hinter den Kulissen</a:t>
            </a:r>
          </a:p>
          <a:p>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lstStyle/>
          <a:p>
            <a:r>
              <a:rPr lang="de-AT" dirty="0"/>
              <a:t>x:Array</a:t>
            </a:r>
          </a:p>
          <a:p>
            <a:r>
              <a:rPr lang="de-DE" dirty="0"/>
              <a:t>x:Class, x:ClassModifier, x:Subclass, x:TypeArguments</a:t>
            </a:r>
          </a:p>
          <a:p>
            <a:r>
              <a:rPr lang="de-DE" dirty="0"/>
              <a:t>x:Code</a:t>
            </a:r>
          </a:p>
          <a:p>
            <a:r>
              <a:rPr lang="de-DE" dirty="0"/>
              <a:t>x:Name, x:FieldModifier</a:t>
            </a:r>
          </a:p>
          <a:p>
            <a:r>
              <a:rPr lang="de-DE" dirty="0"/>
              <a:t>x:Key, x:Shared</a:t>
            </a:r>
          </a:p>
        </p:txBody>
      </p:sp>
      <p:sp>
        <p:nvSpPr>
          <p:cNvPr id="8" name="Inhaltsplatzhalter 7"/>
          <p:cNvSpPr>
            <a:spLocks noGrp="1"/>
          </p:cNvSpPr>
          <p:nvPr>
            <p:ph sz="half" idx="2"/>
          </p:nvPr>
        </p:nvSpPr>
        <p:spPr/>
        <p:txBody>
          <a:bodyPr/>
          <a:lstStyle/>
          <a:p>
            <a:r>
              <a:rPr lang="de-DE" dirty="0"/>
              <a:t>x:Null</a:t>
            </a:r>
            <a:endParaRPr lang="de-AT" dirty="0"/>
          </a:p>
          <a:p>
            <a:r>
              <a:rPr lang="de-DE" dirty="0"/>
              <a:t>x:Static</a:t>
            </a:r>
          </a:p>
          <a:p>
            <a:r>
              <a:rPr lang="de-DE" dirty="0"/>
              <a:t>x:Type</a:t>
            </a:r>
            <a:endParaRPr lang="de-AT" dirty="0"/>
          </a:p>
          <a:p>
            <a:r>
              <a:rPr lang="de-DE" dirty="0"/>
              <a:t>x:XData</a:t>
            </a:r>
          </a:p>
          <a:p>
            <a:endParaRPr lang="de-AT" dirty="0"/>
          </a:p>
        </p:txBody>
      </p:sp>
      <p:sp>
        <p:nvSpPr>
          <p:cNvPr id="4" name="Titel 3"/>
          <p:cNvSpPr>
            <a:spLocks noGrp="1"/>
          </p:cNvSpPr>
          <p:nvPr>
            <p:ph type="title"/>
          </p:nvPr>
        </p:nvSpPr>
        <p:spPr/>
        <p:txBody>
          <a:bodyPr/>
          <a:lstStyle/>
          <a:p>
            <a:r>
              <a:rPr lang="de-DE" sz="4000" dirty="0"/>
              <a:t>http://schemas.microsoft.com/winfx/2006/xaml</a:t>
            </a:r>
            <a:endParaRPr lang="de-AT" sz="4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6000" dirty="0"/>
              <a:t>XAML Elemente und Attribute</a:t>
            </a:r>
          </a:p>
        </p:txBody>
      </p:sp>
      <p:sp>
        <p:nvSpPr>
          <p:cNvPr id="11" name="Inhaltsplatzhalter 10"/>
          <p:cNvSpPr>
            <a:spLocks noGrp="1"/>
          </p:cNvSpPr>
          <p:nvPr>
            <p:ph sz="quarter" idx="12"/>
          </p:nvPr>
        </p:nvSpPr>
        <p:spPr/>
        <p:txBody>
          <a:bodyPr/>
          <a:lstStyle/>
          <a:p>
            <a:r>
              <a:rPr lang="de-AT" dirty="0"/>
              <a:t>XAML Element </a:t>
            </a:r>
            <a:r>
              <a:rPr lang="de-AT" dirty="0">
                <a:sym typeface="Wingdings" pitchFamily="2" charset="2"/>
              </a:rPr>
              <a:t> CLR Klasse</a:t>
            </a:r>
          </a:p>
          <a:p>
            <a:r>
              <a:rPr lang="de-AT" dirty="0">
                <a:sym typeface="Wingdings" pitchFamily="2" charset="2"/>
              </a:rPr>
              <a:t>XAML Content Syntax</a:t>
            </a:r>
          </a:p>
          <a:p>
            <a:r>
              <a:rPr lang="de-AT" dirty="0">
                <a:sym typeface="Wingdings" pitchFamily="2" charset="2"/>
              </a:rPr>
              <a:t>XAML Attribut Syntax</a:t>
            </a:r>
          </a:p>
          <a:p>
            <a:r>
              <a:rPr lang="de-AT" dirty="0">
                <a:sym typeface="Wingdings" pitchFamily="2" charset="2"/>
              </a:rPr>
              <a:t>XAML Property Element Syntax</a:t>
            </a:r>
          </a:p>
          <a:p>
            <a:r>
              <a:rPr lang="de-AT" dirty="0">
                <a:sym typeface="Wingdings" pitchFamily="2" charset="2"/>
              </a:rPr>
              <a:t>Attached Properties</a:t>
            </a:r>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Beispiel</a:t>
            </a:r>
          </a:p>
        </p:txBody>
      </p:sp>
      <p:pic>
        <p:nvPicPr>
          <p:cNvPr id="4" name="Inhaltsplatzhalter 3" descr="Abbildung Kapitel 02_14.tif"/>
          <p:cNvPicPr>
            <a:picLocks noGrp="1" noChangeAspect="1"/>
          </p:cNvPicPr>
          <p:nvPr>
            <p:ph idx="4294967295"/>
          </p:nvPr>
        </p:nvPicPr>
        <p:blipFill>
          <a:blip r:embed="rId2"/>
          <a:stretch>
            <a:fillRect/>
          </a:stretch>
        </p:blipFill>
        <p:spPr>
          <a:xfrm>
            <a:off x="1525587" y="1916832"/>
            <a:ext cx="4762500" cy="352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TV Listings</a:t>
            </a:r>
          </a:p>
        </p:txBody>
      </p:sp>
      <p:sp>
        <p:nvSpPr>
          <p:cNvPr id="2" name="Text Placeholder 1"/>
          <p:cNvSpPr>
            <a:spLocks noGrp="1"/>
          </p:cNvSpPr>
          <p:nvPr>
            <p:ph type="body" sz="quarter" idx="23"/>
          </p:nvPr>
        </p:nvSpPr>
        <p:spPr/>
        <p:txBody>
          <a:bodyPr/>
          <a:lstStyle/>
          <a:p>
            <a:r>
              <a:rPr lang="de-AT" dirty="0"/>
              <a:t>XAML Feature </a:t>
            </a:r>
            <a:r>
              <a:rPr lang="de-AT" dirty="0" err="1"/>
              <a:t>Overview</a:t>
            </a:r>
            <a:endParaRPr lang="de-AT" dirty="0"/>
          </a:p>
        </p:txBody>
      </p:sp>
      <p:sp>
        <p:nvSpPr>
          <p:cNvPr id="4" name="Text Placeholder 3"/>
          <p:cNvSpPr>
            <a:spLocks noGrp="1"/>
          </p:cNvSpPr>
          <p:nvPr>
            <p:ph type="body" sz="quarter" idx="24"/>
          </p:nvPr>
        </p:nvSpPr>
        <p:spPr/>
        <p:txBody>
          <a:bodyPr/>
          <a:lstStyle/>
          <a:p>
            <a:r>
              <a:rPr lang="de-AT" dirty="0"/>
              <a:t>Samples\Block 1 - XAML\WPF 02 - Einleitung in XAML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ComboBox</a:t>
            </a:r>
            <a:r>
              <a:rPr lang="en-US" dirty="0">
                <a:solidFill>
                  <a:srgbClr val="01225F"/>
                </a:solidFill>
                <a:latin typeface="Courier New" pitchFamily="49" charset="0"/>
                <a:cs typeface="Courier New" pitchFamily="49" charset="0"/>
              </a:rPr>
              <a:t> [...]&gt;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&gt;2005&lt;/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&gt;2006&lt;/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&gt;2007&lt;/</a:t>
            </a:r>
            <a:r>
              <a:rPr lang="en-US" dirty="0" err="1">
                <a:solidFill>
                  <a:srgbClr val="01225F"/>
                </a:solidFill>
                <a:latin typeface="Courier New" pitchFamily="49" charset="0"/>
                <a:cs typeface="Courier New" pitchFamily="49" charset="0"/>
              </a:rPr>
              <a:t>ComboBoxItem</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ComboBox</a:t>
            </a:r>
            <a:r>
              <a:rPr lang="en-US" dirty="0">
                <a:solidFill>
                  <a:srgbClr val="01225F"/>
                </a:solidFill>
                <a:latin typeface="Courier New" pitchFamily="49" charset="0"/>
                <a:cs typeface="Courier New" pitchFamily="49" charset="0"/>
              </a:rPr>
              <a:t>&gt;</a:t>
            </a:r>
          </a:p>
          <a:p>
            <a:endParaRPr lang="de-AT" dirty="0"/>
          </a:p>
          <a:p>
            <a:endParaRPr lang="de-AT" dirty="0"/>
          </a:p>
          <a:p>
            <a:endParaRPr lang="de-AT" dirty="0"/>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TVListings</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x:Class="Samples.TVListings20070930" </a:t>
            </a:r>
          </a:p>
          <a:p>
            <a:r>
              <a:rPr lang="en-US" dirty="0" err="1">
                <a:solidFill>
                  <a:srgbClr val="01225F"/>
                </a:solidFill>
                <a:latin typeface="Courier New" pitchFamily="49" charset="0"/>
                <a:cs typeface="Courier New" pitchFamily="49" charset="0"/>
              </a:rPr>
              <a:t>xmlns:x</a:t>
            </a:r>
            <a:r>
              <a:rPr lang="en-US" dirty="0">
                <a:solidFill>
                  <a:srgbClr val="01225F"/>
                </a:solidFill>
                <a:latin typeface="Courier New" pitchFamily="49" charset="0"/>
                <a:cs typeface="Courier New" pitchFamily="49" charset="0"/>
              </a:rPr>
              <a:t>="http://schemas.microsoft.com/</a:t>
            </a:r>
            <a:r>
              <a:rPr lang="en-US" dirty="0" err="1">
                <a:solidFill>
                  <a:srgbClr val="01225F"/>
                </a:solidFill>
                <a:latin typeface="Courier New" pitchFamily="49" charset="0"/>
                <a:cs typeface="Courier New" pitchFamily="49" charset="0"/>
              </a:rPr>
              <a:t>winfx</a:t>
            </a:r>
            <a:r>
              <a:rPr lang="en-US" dirty="0">
                <a:solidFill>
                  <a:srgbClr val="01225F"/>
                </a:solidFill>
                <a:latin typeface="Courier New" pitchFamily="49" charset="0"/>
                <a:cs typeface="Courier New" pitchFamily="49" charset="0"/>
              </a:rPr>
              <a:t>/2006/</a:t>
            </a:r>
            <a:r>
              <a:rPr lang="en-US" dirty="0" err="1">
                <a:solidFill>
                  <a:srgbClr val="01225F"/>
                </a:solidFill>
                <a:latin typeface="Courier New" pitchFamily="49" charset="0"/>
                <a:cs typeface="Courier New" pitchFamily="49" charset="0"/>
              </a:rPr>
              <a:t>xaml</a:t>
            </a:r>
            <a:r>
              <a:rPr lang="en-US" dirty="0">
                <a:solidFill>
                  <a:srgbClr val="01225F"/>
                </a:solidFill>
                <a:latin typeface="Courier New" pitchFamily="49" charset="0"/>
                <a:cs typeface="Courier New" pitchFamily="49" charset="0"/>
              </a:rPr>
              <a:t>" </a:t>
            </a:r>
          </a:p>
          <a:p>
            <a:r>
              <a:rPr lang="en-US" dirty="0" err="1">
                <a:solidFill>
                  <a:srgbClr val="01225F"/>
                </a:solidFill>
                <a:latin typeface="Courier New" pitchFamily="49" charset="0"/>
                <a:cs typeface="Courier New" pitchFamily="49" charset="0"/>
              </a:rPr>
              <a:t>xmlns</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clr-namespace:Samples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b="1" dirty="0">
                <a:solidFill>
                  <a:srgbClr val="01225F"/>
                </a:solidFill>
                <a:latin typeface="Courier New" pitchFamily="49" charset="0"/>
                <a:cs typeface="Courier New" pitchFamily="49" charset="0"/>
              </a:rPr>
              <a:t>Channel</a:t>
            </a:r>
            <a:r>
              <a:rPr lang="en-US" dirty="0">
                <a:solidFill>
                  <a:srgbClr val="01225F"/>
                </a:solidFill>
                <a:latin typeface="Courier New" pitchFamily="49" charset="0"/>
                <a:cs typeface="Courier New" pitchFamily="49" charset="0"/>
              </a:rPr>
              <a:t> ... /&gt;</a:t>
            </a:r>
          </a:p>
          <a:p>
            <a:r>
              <a:rPr lang="en-US" dirty="0">
                <a:solidFill>
                  <a:srgbClr val="01225F"/>
                </a:solidFill>
                <a:latin typeface="Courier New" pitchFamily="49" charset="0"/>
                <a:cs typeface="Courier New" pitchFamily="49" charset="0"/>
              </a:rPr>
              <a:t>  &lt;Channel ... /&gt;</a:t>
            </a:r>
          </a:p>
          <a:p>
            <a:r>
              <a:rPr lang="en-US" dirty="0">
                <a:solidFill>
                  <a:srgbClr val="01225F"/>
                </a:solidFill>
                <a:latin typeface="Courier New" pitchFamily="49" charset="0"/>
                <a:cs typeface="Courier New" pitchFamily="49" charset="0"/>
              </a:rPr>
              <a:t>  &lt;Channel ... /&gt;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TVListings</a:t>
            </a:r>
            <a:r>
              <a:rPr lang="en-US" dirty="0">
                <a:solidFill>
                  <a:srgbClr val="01225F"/>
                </a:solidFill>
                <a:latin typeface="Courier New" pitchFamily="49" charset="0"/>
                <a:cs typeface="Courier New" pitchFamily="49" charset="0"/>
              </a:rPr>
              <a:t>&gt;</a:t>
            </a:r>
          </a:p>
          <a:p>
            <a:endParaRPr lang="de-AT" dirty="0"/>
          </a:p>
        </p:txBody>
      </p:sp>
      <p:sp>
        <p:nvSpPr>
          <p:cNvPr id="12" name="Titel 11"/>
          <p:cNvSpPr>
            <a:spLocks noGrp="1"/>
          </p:cNvSpPr>
          <p:nvPr>
            <p:ph type="title"/>
          </p:nvPr>
        </p:nvSpPr>
        <p:spPr/>
        <p:txBody>
          <a:bodyPr/>
          <a:lstStyle/>
          <a:p>
            <a:r>
              <a:rPr lang="de-AT" sz="2800" dirty="0"/>
              <a:t>XAML Syntaxvarianten</a:t>
            </a:r>
          </a:p>
        </p:txBody>
      </p:sp>
      <p:sp>
        <p:nvSpPr>
          <p:cNvPr id="3" name="Text Placeholder 2"/>
          <p:cNvSpPr>
            <a:spLocks noGrp="1"/>
          </p:cNvSpPr>
          <p:nvPr>
            <p:ph type="body" sz="quarter" idx="23"/>
          </p:nvPr>
        </p:nvSpPr>
        <p:spPr/>
        <p:txBody>
          <a:bodyPr/>
          <a:lstStyle/>
          <a:p>
            <a:r>
              <a:rPr lang="de-AT" dirty="0"/>
              <a:t>Content Syntax</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294967295"/>
          </p:nvPr>
        </p:nvSpPr>
        <p:spPr>
          <a:xfrm>
            <a:off x="11734800" y="6416675"/>
            <a:ext cx="457200" cy="365125"/>
          </a:xfrm>
          <a:prstGeom prst="rect">
            <a:avLst/>
          </a:prstGeom>
        </p:spPr>
        <p:txBody>
          <a:bodyPr/>
          <a:lstStyle/>
          <a:p>
            <a:fld id="{3A2E3169-03D2-4A63-BFC5-EDD2E3FD9643}" type="slidenum">
              <a:rPr lang="de-DE" smtClean="0"/>
              <a:pPr/>
              <a:t>2</a:t>
            </a:fld>
            <a:endParaRPr lang="de-DE"/>
          </a:p>
        </p:txBody>
      </p:sp>
      <p:sp>
        <p:nvSpPr>
          <p:cNvPr id="4" name="Abgerundetes Rechteck 3"/>
          <p:cNvSpPr/>
          <p:nvPr/>
        </p:nvSpPr>
        <p:spPr>
          <a:xfrm>
            <a:off x="1809720" y="642918"/>
            <a:ext cx="5740416" cy="538164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class</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CsharpWindow</a:t>
            </a:r>
            <a:r>
              <a:rPr lang="de-AT" sz="1400" dirty="0">
                <a:solidFill>
                  <a:srgbClr val="01225F"/>
                </a:solidFill>
                <a:latin typeface="Courier New" pitchFamily="49" charset="0"/>
                <a:cs typeface="Courier New" pitchFamily="49" charset="0"/>
              </a:rPr>
              <a:t> : </a:t>
            </a:r>
            <a:r>
              <a:rPr lang="de-AT" sz="1400" dirty="0" err="1">
                <a:solidFill>
                  <a:srgbClr val="01225F"/>
                </a:solidFill>
                <a:latin typeface="Courier New" pitchFamily="49" charset="0"/>
                <a:cs typeface="Courier New" pitchFamily="49" charset="0"/>
              </a:rPr>
              <a:t>Window</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private Button button1;</a:t>
            </a:r>
            <a:br>
              <a:rPr lang="de-AT" sz="1400" dirty="0">
                <a:solidFill>
                  <a:srgbClr val="01225F"/>
                </a:solidFill>
                <a:latin typeface="Courier New" pitchFamily="49" charset="0"/>
                <a:cs typeface="Courier New" pitchFamily="49" charset="0"/>
              </a:rPr>
            </a:b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public</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CsharpWindow</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Width = 300;</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Height = 130;</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Title = "</a:t>
            </a:r>
            <a:r>
              <a:rPr lang="de-AT" sz="1400" dirty="0" err="1">
                <a:solidFill>
                  <a:srgbClr val="01225F"/>
                </a:solidFill>
                <a:latin typeface="Courier New" pitchFamily="49" charset="0"/>
                <a:cs typeface="Courier New" pitchFamily="49" charset="0"/>
              </a:rPr>
              <a:t>Csharp_Xaml_Vergleich</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button1 = </a:t>
            </a:r>
            <a:r>
              <a:rPr lang="de-AT" sz="1400" dirty="0" err="1">
                <a:solidFill>
                  <a:srgbClr val="01225F"/>
                </a:solidFill>
                <a:latin typeface="Courier New" pitchFamily="49" charset="0"/>
                <a:cs typeface="Courier New" pitchFamily="49" charset="0"/>
              </a:rPr>
              <a:t>new</a:t>
            </a:r>
            <a:r>
              <a:rPr lang="de-AT" sz="1400" dirty="0">
                <a:solidFill>
                  <a:srgbClr val="01225F"/>
                </a:solidFill>
                <a:latin typeface="Courier New" pitchFamily="49" charset="0"/>
                <a:cs typeface="Courier New" pitchFamily="49" charset="0"/>
              </a:rPr>
              <a:t> Button();</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button1.Margin = </a:t>
            </a:r>
            <a:r>
              <a:rPr lang="de-AT" sz="1400" dirty="0" err="1">
                <a:solidFill>
                  <a:srgbClr val="01225F"/>
                </a:solidFill>
                <a:latin typeface="Courier New" pitchFamily="49" charset="0"/>
                <a:cs typeface="Courier New" pitchFamily="49" charset="0"/>
              </a:rPr>
              <a:t>new</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Thickness</a:t>
            </a:r>
            <a:r>
              <a:rPr lang="de-AT" sz="1400" dirty="0">
                <a:solidFill>
                  <a:srgbClr val="01225F"/>
                </a:solidFill>
                <a:latin typeface="Courier New" pitchFamily="49" charset="0"/>
                <a:cs typeface="Courier New" pitchFamily="49" charset="0"/>
              </a:rPr>
              <a:t>(5,5,5,5);</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button1.Content = "Say </a:t>
            </a:r>
            <a:r>
              <a:rPr lang="de-AT" sz="1400" dirty="0" err="1">
                <a:solidFill>
                  <a:srgbClr val="01225F"/>
                </a:solidFill>
                <a:latin typeface="Courier New" pitchFamily="49" charset="0"/>
                <a:cs typeface="Courier New" pitchFamily="49" charset="0"/>
              </a:rPr>
              <a:t>Hello</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button1.Click += OnButton1_Click;</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Content = button1;</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public</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void</a:t>
            </a:r>
            <a:r>
              <a:rPr lang="de-AT" sz="1400" dirty="0">
                <a:solidFill>
                  <a:srgbClr val="01225F"/>
                </a:solidFill>
                <a:latin typeface="Courier New" pitchFamily="49" charset="0"/>
                <a:cs typeface="Courier New" pitchFamily="49" charset="0"/>
              </a:rPr>
              <a:t> OnButton1_Click(</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Object</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sender</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RoutedEventArgs</a:t>
            </a:r>
            <a:r>
              <a:rPr lang="de-AT" sz="1400" dirty="0">
                <a:solidFill>
                  <a:srgbClr val="01225F"/>
                </a:solidFill>
                <a:latin typeface="Courier New" pitchFamily="49" charset="0"/>
                <a:cs typeface="Courier New" pitchFamily="49" charset="0"/>
              </a:rPr>
              <a:t> e)</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MessageBox.Show</a:t>
            </a:r>
            <a:r>
              <a:rPr lang="de-AT" sz="1400" dirty="0">
                <a:solidFill>
                  <a:srgbClr val="01225F"/>
                </a:solidFill>
                <a:latin typeface="Courier New" pitchFamily="49" charset="0"/>
                <a:cs typeface="Courier New" pitchFamily="49" charset="0"/>
              </a:rPr>
              <a:t>("</a:t>
            </a:r>
            <a:r>
              <a:rPr lang="de-AT" sz="1400" dirty="0" err="1">
                <a:solidFill>
                  <a:srgbClr val="01225F"/>
                </a:solidFill>
                <a:latin typeface="Courier New" pitchFamily="49" charset="0"/>
                <a:cs typeface="Courier New" pitchFamily="49" charset="0"/>
              </a:rPr>
              <a:t>Hello</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p>
          <a:p>
            <a:endParaRPr lang="de-AT" sz="1400" dirty="0">
              <a:solidFill>
                <a:srgbClr val="01225F"/>
              </a:solidFill>
              <a:latin typeface="Courier New" pitchFamily="49" charset="0"/>
              <a:cs typeface="Courier New" pitchFamily="49" charset="0"/>
            </a:endParaRPr>
          </a:p>
        </p:txBody>
      </p:sp>
      <p:sp>
        <p:nvSpPr>
          <p:cNvPr id="8" name="Abgerundetes Rechteck 7"/>
          <p:cNvSpPr/>
          <p:nvPr/>
        </p:nvSpPr>
        <p:spPr>
          <a:xfrm>
            <a:off x="5238744" y="500042"/>
            <a:ext cx="5202252" cy="233204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de-AT" sz="1400" dirty="0">
                <a:solidFill>
                  <a:srgbClr val="01225F"/>
                </a:solidFill>
                <a:latin typeface="Courier New" pitchFamily="49" charset="0"/>
                <a:cs typeface="Courier New" pitchFamily="49" charset="0"/>
              </a:rPr>
              <a:t>&lt;</a:t>
            </a:r>
            <a:r>
              <a:rPr lang="de-AT" sz="1400" dirty="0" err="1">
                <a:solidFill>
                  <a:srgbClr val="01225F"/>
                </a:solidFill>
                <a:latin typeface="Courier New" pitchFamily="49" charset="0"/>
                <a:cs typeface="Courier New" pitchFamily="49" charset="0"/>
              </a:rPr>
              <a:t>Window</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x:Class="</a:t>
            </a:r>
            <a:r>
              <a:rPr lang="de-AT" sz="1400" dirty="0" err="1">
                <a:solidFill>
                  <a:srgbClr val="01225F"/>
                </a:solidFill>
                <a:latin typeface="Courier New" pitchFamily="49" charset="0"/>
                <a:cs typeface="Courier New" pitchFamily="49" charset="0"/>
              </a:rPr>
              <a:t>Csharp_Xaml_Vergleich.XamlWindow</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 Title="</a:t>
            </a:r>
            <a:r>
              <a:rPr lang="de-AT" sz="1400" dirty="0" err="1">
                <a:solidFill>
                  <a:srgbClr val="01225F"/>
                </a:solidFill>
                <a:latin typeface="Courier New" pitchFamily="49" charset="0"/>
                <a:cs typeface="Courier New" pitchFamily="49" charset="0"/>
              </a:rPr>
              <a:t>Csharp_Xaml_Vergleich</a:t>
            </a: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Height="130" Width="300" &gt;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&lt;Button Margin="5,5,5,5"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Click="OnButton1_Click"&gt;Say </a:t>
            </a:r>
            <a:r>
              <a:rPr lang="de-AT" sz="1400" dirty="0" err="1">
                <a:solidFill>
                  <a:srgbClr val="01225F"/>
                </a:solidFill>
                <a:latin typeface="Courier New" pitchFamily="49" charset="0"/>
                <a:cs typeface="Courier New" pitchFamily="49" charset="0"/>
              </a:rPr>
              <a:t>Hello</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&lt;/Button&gt;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&lt;/</a:t>
            </a:r>
            <a:r>
              <a:rPr lang="de-AT" sz="1400" dirty="0" err="1">
                <a:solidFill>
                  <a:srgbClr val="01225F"/>
                </a:solidFill>
                <a:latin typeface="Courier New" pitchFamily="49" charset="0"/>
                <a:cs typeface="Courier New" pitchFamily="49" charset="0"/>
              </a:rPr>
              <a:t>Window</a:t>
            </a:r>
            <a:r>
              <a:rPr lang="de-AT" sz="1400" dirty="0">
                <a:solidFill>
                  <a:srgbClr val="01225F"/>
                </a:solidFill>
                <a:latin typeface="Courier New" pitchFamily="49" charset="0"/>
                <a:cs typeface="Courier New" pitchFamily="49" charset="0"/>
              </a:rPr>
              <a:t>&gt;</a:t>
            </a:r>
          </a:p>
        </p:txBody>
      </p:sp>
      <p:sp>
        <p:nvSpPr>
          <p:cNvPr id="9" name="Abgerundetes Rechteck 8"/>
          <p:cNvSpPr/>
          <p:nvPr/>
        </p:nvSpPr>
        <p:spPr>
          <a:xfrm>
            <a:off x="5167306" y="3071810"/>
            <a:ext cx="5202252" cy="322898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public</a:t>
            </a:r>
            <a:r>
              <a:rPr lang="de-AT" sz="1400" dirty="0">
                <a:solidFill>
                  <a:srgbClr val="01225F"/>
                </a:solidFill>
                <a:latin typeface="Courier New" pitchFamily="49" charset="0"/>
                <a:cs typeface="Courier New" pitchFamily="49" charset="0"/>
              </a:rPr>
              <a:t> partial </a:t>
            </a:r>
            <a:r>
              <a:rPr lang="de-AT" sz="1400" dirty="0" err="1">
                <a:solidFill>
                  <a:srgbClr val="01225F"/>
                </a:solidFill>
                <a:latin typeface="Courier New" pitchFamily="49" charset="0"/>
                <a:cs typeface="Courier New" pitchFamily="49" charset="0"/>
              </a:rPr>
              <a:t>class</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XamlWindow</a:t>
            </a:r>
            <a:r>
              <a:rPr lang="de-AT" sz="1400" dirty="0">
                <a:solidFill>
                  <a:srgbClr val="01225F"/>
                </a:solidFill>
                <a:latin typeface="Courier New" pitchFamily="49" charset="0"/>
                <a:cs typeface="Courier New" pitchFamily="49" charset="0"/>
              </a:rPr>
              <a:t> : </a:t>
            </a:r>
            <a:r>
              <a:rPr lang="de-AT" sz="1400" dirty="0" err="1">
                <a:solidFill>
                  <a:srgbClr val="01225F"/>
                </a:solidFill>
                <a:latin typeface="Courier New" pitchFamily="49" charset="0"/>
                <a:cs typeface="Courier New" pitchFamily="49" charset="0"/>
              </a:rPr>
              <a:t>Window</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public</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XamlWindow</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InitializeComponent</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public</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void</a:t>
            </a:r>
            <a:r>
              <a:rPr lang="de-AT" sz="1400" dirty="0">
                <a:solidFill>
                  <a:srgbClr val="01225F"/>
                </a:solidFill>
                <a:latin typeface="Courier New" pitchFamily="49" charset="0"/>
                <a:cs typeface="Courier New" pitchFamily="49" charset="0"/>
              </a:rPr>
              <a:t> OnButton1_Click(</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Object</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sender</a:t>
            </a: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RoutedEventArgs</a:t>
            </a:r>
            <a:r>
              <a:rPr lang="de-AT" sz="1400" dirty="0">
                <a:solidFill>
                  <a:srgbClr val="01225F"/>
                </a:solidFill>
                <a:latin typeface="Courier New" pitchFamily="49" charset="0"/>
                <a:cs typeface="Courier New" pitchFamily="49" charset="0"/>
              </a:rPr>
              <a:t> e)</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r>
              <a:rPr lang="de-AT" sz="1400" dirty="0" err="1">
                <a:solidFill>
                  <a:srgbClr val="01225F"/>
                </a:solidFill>
                <a:latin typeface="Courier New" pitchFamily="49" charset="0"/>
                <a:cs typeface="Courier New" pitchFamily="49" charset="0"/>
              </a:rPr>
              <a:t>MessageBox.Show</a:t>
            </a:r>
            <a:r>
              <a:rPr lang="de-AT" sz="1400" dirty="0">
                <a:solidFill>
                  <a:srgbClr val="01225F"/>
                </a:solidFill>
                <a:latin typeface="Courier New" pitchFamily="49" charset="0"/>
                <a:cs typeface="Courier New" pitchFamily="49" charset="0"/>
              </a:rPr>
              <a:t>("</a:t>
            </a:r>
            <a:r>
              <a:rPr lang="de-AT" sz="1400" dirty="0" err="1">
                <a:solidFill>
                  <a:srgbClr val="01225F"/>
                </a:solidFill>
                <a:latin typeface="Courier New" pitchFamily="49" charset="0"/>
                <a:cs typeface="Courier New" pitchFamily="49" charset="0"/>
              </a:rPr>
              <a:t>Hello</a:t>
            </a:r>
            <a:r>
              <a:rPr lang="de-AT" sz="1400" dirty="0">
                <a:solidFill>
                  <a:srgbClr val="01225F"/>
                </a:solidFill>
                <a:latin typeface="Courier New" pitchFamily="49" charset="0"/>
                <a:cs typeface="Courier New" pitchFamily="49" charset="0"/>
              </a:rPr>
              <a:t>!");</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br>
              <a:rPr lang="de-AT" sz="1400" dirty="0">
                <a:solidFill>
                  <a:srgbClr val="01225F"/>
                </a:solidFill>
                <a:latin typeface="Courier New" pitchFamily="49" charset="0"/>
                <a:cs typeface="Courier New" pitchFamily="49" charset="0"/>
              </a:rPr>
            </a:br>
            <a:r>
              <a:rPr lang="de-AT" sz="1400" dirty="0">
                <a:solidFill>
                  <a:srgbClr val="01225F"/>
                </a:solidFill>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AT" sz="2800" dirty="0"/>
              <a:t>XAML Syntaxvarianten</a:t>
            </a:r>
          </a:p>
        </p:txBody>
      </p:sp>
      <p:sp>
        <p:nvSpPr>
          <p:cNvPr id="4" name="Content Placeholder 3"/>
          <p:cNvSpPr>
            <a:spLocks noGrp="1"/>
          </p:cNvSpPr>
          <p:nvPr>
            <p:ph sz="quarter" idx="22"/>
          </p:nvPr>
        </p:nvSpPr>
        <p:spPr>
          <a:xfrm>
            <a:off x="551384" y="570892"/>
            <a:ext cx="7104789" cy="5629313"/>
          </a:xfrm>
        </p:spPr>
        <p:txBody>
          <a:bodyPr/>
          <a:lstStyle/>
          <a:p>
            <a:r>
              <a:rPr lang="en-US" sz="1200" b="1" dirty="0">
                <a:solidFill>
                  <a:srgbClr val="01225F"/>
                </a:solidFill>
                <a:latin typeface="Courier New" pitchFamily="49" charset="0"/>
                <a:cs typeface="Courier New" pitchFamily="49" charset="0"/>
              </a:rPr>
              <a:t>[</a:t>
            </a:r>
            <a:r>
              <a:rPr lang="en-US" sz="1200" b="1" dirty="0" err="1">
                <a:solidFill>
                  <a:srgbClr val="01225F"/>
                </a:solidFill>
                <a:latin typeface="Courier New" pitchFamily="49" charset="0"/>
                <a:cs typeface="Courier New" pitchFamily="49" charset="0"/>
              </a:rPr>
              <a:t>ContentProperty</a:t>
            </a:r>
            <a:r>
              <a:rPr lang="en-US" sz="1200" b="1" dirty="0">
                <a:solidFill>
                  <a:srgbClr val="01225F"/>
                </a:solidFill>
                <a:latin typeface="Courier New" pitchFamily="49" charset="0"/>
                <a:cs typeface="Courier New" pitchFamily="49" charset="0"/>
              </a:rPr>
              <a:t>("Channels")]</a:t>
            </a:r>
          </a:p>
          <a:p>
            <a:r>
              <a:rPr lang="en-US" sz="1200" dirty="0">
                <a:solidFill>
                  <a:srgbClr val="01225F"/>
                </a:solidFill>
                <a:latin typeface="Courier New" pitchFamily="49" charset="0"/>
                <a:cs typeface="Courier New" pitchFamily="49" charset="0"/>
              </a:rPr>
              <a:t>public class </a:t>
            </a:r>
            <a:r>
              <a:rPr lang="en-US" sz="1200"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 : </a:t>
            </a:r>
            <a:r>
              <a:rPr lang="en-US" sz="1200" dirty="0" err="1">
                <a:solidFill>
                  <a:srgbClr val="01225F"/>
                </a:solidFill>
                <a:latin typeface="Courier New" pitchFamily="49" charset="0"/>
                <a:cs typeface="Courier New" pitchFamily="49" charset="0"/>
              </a:rPr>
              <a:t>DependencyObject</a:t>
            </a:r>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public </a:t>
            </a:r>
            <a:r>
              <a:rPr lang="en-US" sz="1200"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Channels = new </a:t>
            </a:r>
            <a:r>
              <a:rPr lang="en-US" sz="1200" dirty="0" err="1">
                <a:solidFill>
                  <a:srgbClr val="01225F"/>
                </a:solidFill>
                <a:latin typeface="Courier New" pitchFamily="49" charset="0"/>
                <a:cs typeface="Courier New" pitchFamily="49" charset="0"/>
              </a:rPr>
              <a:t>ObservableCollection</a:t>
            </a:r>
            <a:r>
              <a:rPr lang="en-US" sz="1200" dirty="0">
                <a:solidFill>
                  <a:srgbClr val="01225F"/>
                </a:solidFill>
                <a:latin typeface="Courier New" pitchFamily="49" charset="0"/>
                <a:cs typeface="Courier New" pitchFamily="49" charset="0"/>
              </a:rPr>
              <a:t>&lt;Channel&gt;();</a:t>
            </a:r>
          </a:p>
          <a:p>
            <a:r>
              <a:rPr lang="en-US" sz="1200" dirty="0">
                <a:solidFill>
                  <a:srgbClr val="01225F"/>
                </a:solidFill>
                <a:latin typeface="Courier New" pitchFamily="49" charset="0"/>
                <a:cs typeface="Courier New" pitchFamily="49" charset="0"/>
              </a:rPr>
              <a:t>  }</a:t>
            </a:r>
          </a:p>
          <a:p>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  // Dependency Property Channels</a:t>
            </a:r>
          </a:p>
          <a:p>
            <a:r>
              <a:rPr lang="en-US" sz="1200" b="1" dirty="0">
                <a:solidFill>
                  <a:srgbClr val="01225F"/>
                </a:solidFill>
                <a:latin typeface="Courier New" pitchFamily="49" charset="0"/>
                <a:cs typeface="Courier New" pitchFamily="49" charset="0"/>
              </a:rPr>
              <a:t>  public </a:t>
            </a:r>
            <a:r>
              <a:rPr lang="en-US" sz="1200" b="1" dirty="0" err="1">
                <a:solidFill>
                  <a:srgbClr val="01225F"/>
                </a:solidFill>
                <a:latin typeface="Courier New" pitchFamily="49" charset="0"/>
                <a:cs typeface="Courier New" pitchFamily="49" charset="0"/>
              </a:rPr>
              <a:t>ObservableCollection</a:t>
            </a:r>
            <a:r>
              <a:rPr lang="en-US" sz="1200" b="1" dirty="0">
                <a:solidFill>
                  <a:srgbClr val="01225F"/>
                </a:solidFill>
                <a:latin typeface="Courier New" pitchFamily="49" charset="0"/>
                <a:cs typeface="Courier New" pitchFamily="49" charset="0"/>
              </a:rPr>
              <a:t>&lt;Channel&gt; Channels</a:t>
            </a:r>
          </a:p>
          <a:p>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get { </a:t>
            </a:r>
            <a:br>
              <a:rPr lang="en-US" sz="1200" dirty="0">
                <a:solidFill>
                  <a:srgbClr val="01225F"/>
                </a:solidFill>
                <a:latin typeface="Courier New" pitchFamily="49" charset="0"/>
                <a:cs typeface="Courier New" pitchFamily="49" charset="0"/>
              </a:rPr>
            </a:br>
            <a:r>
              <a:rPr lang="en-US" sz="1200" dirty="0">
                <a:solidFill>
                  <a:srgbClr val="01225F"/>
                </a:solidFill>
                <a:latin typeface="Courier New" pitchFamily="49" charset="0"/>
                <a:cs typeface="Courier New" pitchFamily="49" charset="0"/>
              </a:rPr>
              <a:t>      return (</a:t>
            </a:r>
            <a:r>
              <a:rPr lang="en-US" sz="1200" dirty="0" err="1">
                <a:solidFill>
                  <a:srgbClr val="01225F"/>
                </a:solidFill>
                <a:latin typeface="Courier New" pitchFamily="49" charset="0"/>
                <a:cs typeface="Courier New" pitchFamily="49" charset="0"/>
              </a:rPr>
              <a:t>ObservableCollection</a:t>
            </a:r>
            <a:r>
              <a:rPr lang="en-US" sz="1200" dirty="0">
                <a:solidFill>
                  <a:srgbClr val="01225F"/>
                </a:solidFill>
                <a:latin typeface="Courier New" pitchFamily="49" charset="0"/>
                <a:cs typeface="Courier New" pitchFamily="49" charset="0"/>
              </a:rPr>
              <a:t>&lt;Channel&gt;)</a:t>
            </a:r>
            <a:r>
              <a:rPr lang="en-US" sz="1200" dirty="0" err="1">
                <a:solidFill>
                  <a:srgbClr val="01225F"/>
                </a:solidFill>
                <a:latin typeface="Courier New" pitchFamily="49" charset="0"/>
                <a:cs typeface="Courier New" pitchFamily="49" charset="0"/>
              </a:rPr>
              <a:t>GetValue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ChannelsProperty</a:t>
            </a:r>
            <a:r>
              <a:rPr lang="en-US" sz="1200" dirty="0">
                <a:solidFill>
                  <a:srgbClr val="01225F"/>
                </a:solidFill>
                <a:latin typeface="Courier New" pitchFamily="49" charset="0"/>
                <a:cs typeface="Courier New" pitchFamily="49" charset="0"/>
              </a:rPr>
              <a:t>); </a:t>
            </a:r>
            <a:br>
              <a:rPr lang="en-US" sz="1200" dirty="0">
                <a:solidFill>
                  <a:srgbClr val="01225F"/>
                </a:solidFill>
                <a:latin typeface="Courier New" pitchFamily="49" charset="0"/>
                <a:cs typeface="Courier New" pitchFamily="49" charset="0"/>
              </a:rPr>
            </a:br>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set { </a:t>
            </a:r>
            <a:r>
              <a:rPr lang="en-US" sz="1200" dirty="0" err="1">
                <a:solidFill>
                  <a:srgbClr val="01225F"/>
                </a:solidFill>
                <a:latin typeface="Courier New" pitchFamily="49" charset="0"/>
                <a:cs typeface="Courier New" pitchFamily="49" charset="0"/>
              </a:rPr>
              <a:t>SetValue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ChannelsProperty</a:t>
            </a:r>
            <a:r>
              <a:rPr lang="en-US" sz="1200" dirty="0">
                <a:solidFill>
                  <a:srgbClr val="01225F"/>
                </a:solidFill>
                <a:latin typeface="Courier New" pitchFamily="49" charset="0"/>
                <a:cs typeface="Courier New" pitchFamily="49" charset="0"/>
              </a:rPr>
              <a:t>, value); }</a:t>
            </a:r>
          </a:p>
          <a:p>
            <a:r>
              <a:rPr lang="en-US" sz="1200" dirty="0">
                <a:solidFill>
                  <a:srgbClr val="01225F"/>
                </a:solidFill>
                <a:latin typeface="Courier New" pitchFamily="49" charset="0"/>
                <a:cs typeface="Courier New" pitchFamily="49" charset="0"/>
              </a:rPr>
              <a:t>  }</a:t>
            </a:r>
          </a:p>
          <a:p>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  public static </a:t>
            </a:r>
            <a:r>
              <a:rPr lang="en-US" sz="1200" dirty="0" err="1">
                <a:solidFill>
                  <a:srgbClr val="01225F"/>
                </a:solidFill>
                <a:latin typeface="Courier New" pitchFamily="49" charset="0"/>
                <a:cs typeface="Courier New" pitchFamily="49" charset="0"/>
              </a:rPr>
              <a:t>readonly</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DependencyProperty</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ChannelsProperty</a:t>
            </a:r>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DependencyProperty.Register</a:t>
            </a:r>
            <a:r>
              <a:rPr lang="en-US" sz="1200" dirty="0">
                <a:solidFill>
                  <a:srgbClr val="01225F"/>
                </a:solidFill>
                <a:latin typeface="Courier New" pitchFamily="49" charset="0"/>
                <a:cs typeface="Courier New" pitchFamily="49" charset="0"/>
              </a:rPr>
              <a:t>("Channels", </a:t>
            </a:r>
            <a:br>
              <a:rPr lang="en-US" sz="1200" dirty="0">
                <a:solidFill>
                  <a:srgbClr val="01225F"/>
                </a:solidFill>
                <a:latin typeface="Courier New" pitchFamily="49" charset="0"/>
                <a:cs typeface="Courier New" pitchFamily="49" charset="0"/>
              </a:rPr>
            </a:b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typeof</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ObservableCollection</a:t>
            </a:r>
            <a:r>
              <a:rPr lang="en-US" sz="1200" dirty="0">
                <a:solidFill>
                  <a:srgbClr val="01225F"/>
                </a:solidFill>
                <a:latin typeface="Courier New" pitchFamily="49" charset="0"/>
                <a:cs typeface="Courier New" pitchFamily="49" charset="0"/>
              </a:rPr>
              <a:t>&lt;Channel&gt;),</a:t>
            </a:r>
          </a:p>
          <a:p>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typeof</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 new </a:t>
            </a:r>
            <a:r>
              <a:rPr lang="en-US" sz="1200" dirty="0" err="1">
                <a:solidFill>
                  <a:srgbClr val="01225F"/>
                </a:solidFill>
                <a:latin typeface="Courier New" pitchFamily="49" charset="0"/>
                <a:cs typeface="Courier New" pitchFamily="49" charset="0"/>
              </a:rPr>
              <a:t>UIPropertyMetadata</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a:t>
            </a:r>
            <a:endParaRPr lang="de-AT" sz="1200" dirty="0"/>
          </a:p>
        </p:txBody>
      </p:sp>
      <p:sp>
        <p:nvSpPr>
          <p:cNvPr id="3" name="Text Placeholder 2"/>
          <p:cNvSpPr>
            <a:spLocks noGrp="1"/>
          </p:cNvSpPr>
          <p:nvPr>
            <p:ph type="body" sz="quarter" idx="23"/>
          </p:nvPr>
        </p:nvSpPr>
        <p:spPr/>
        <p:txBody>
          <a:bodyPr/>
          <a:lstStyle/>
          <a:p>
            <a:r>
              <a:rPr lang="de-AT" dirty="0"/>
              <a:t>Content Syntax – Implementierung </a:t>
            </a:r>
            <a:br>
              <a:rPr lang="de-AT" dirty="0"/>
            </a:br>
            <a:r>
              <a:rPr lang="de-AT" dirty="0"/>
              <a:t>in .NET</a:t>
            </a:r>
          </a:p>
        </p:txBody>
      </p:sp>
      <p:sp>
        <p:nvSpPr>
          <p:cNvPr id="5" name="Text Placeholder 4"/>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Typname</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Attribut</a:t>
            </a:r>
            <a:r>
              <a:rPr lang="en-US" dirty="0">
                <a:solidFill>
                  <a:srgbClr val="01225F"/>
                </a:solidFill>
                <a:latin typeface="Courier New" pitchFamily="49" charset="0"/>
                <a:cs typeface="Courier New" pitchFamily="49" charset="0"/>
              </a:rPr>
              <a:t>="Wert"/&gt;</a:t>
            </a:r>
          </a:p>
          <a:p>
            <a:endParaRPr lang="en-US" dirty="0">
              <a:solidFill>
                <a:srgbClr val="01225F"/>
              </a:solidFill>
              <a:latin typeface="Courier New" pitchFamily="49" charset="0"/>
              <a:cs typeface="Courier New" pitchFamily="49" charset="0"/>
            </a:endParaRPr>
          </a:p>
          <a:p>
            <a:endParaRPr lang="de-AT" dirty="0"/>
          </a:p>
          <a:p>
            <a:endParaRPr lang="de-AT" dirty="0"/>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Typname</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b="1" dirty="0" err="1">
                <a:solidFill>
                  <a:srgbClr val="01225F"/>
                </a:solidFill>
                <a:latin typeface="Courier New" pitchFamily="49" charset="0"/>
                <a:cs typeface="Courier New" pitchFamily="49" charset="0"/>
              </a:rPr>
              <a:t>Typname.Attribut</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Wert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Typname.Attribut</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Typname</a:t>
            </a:r>
            <a:r>
              <a:rPr lang="en-US" dirty="0">
                <a:solidFill>
                  <a:srgbClr val="01225F"/>
                </a:solidFill>
                <a:latin typeface="Courier New" pitchFamily="49" charset="0"/>
                <a:cs typeface="Courier New" pitchFamily="49" charset="0"/>
              </a:rPr>
              <a:t>&gt;</a:t>
            </a:r>
          </a:p>
          <a:p>
            <a:endParaRPr lang="en-US" dirty="0">
              <a:solidFill>
                <a:srgbClr val="01225F"/>
              </a:solidFill>
              <a:latin typeface="Courier New" pitchFamily="49" charset="0"/>
              <a:cs typeface="Courier New" pitchFamily="49" charset="0"/>
            </a:endParaRPr>
          </a:p>
          <a:p>
            <a:endParaRPr lang="de-AT" dirty="0"/>
          </a:p>
        </p:txBody>
      </p:sp>
      <p:sp>
        <p:nvSpPr>
          <p:cNvPr id="9" name="Textfeld 8"/>
          <p:cNvSpPr txBox="1"/>
          <p:nvPr/>
        </p:nvSpPr>
        <p:spPr>
          <a:xfrm>
            <a:off x="4079776" y="861926"/>
            <a:ext cx="2307042" cy="400110"/>
          </a:xfrm>
          <a:prstGeom prst="rect">
            <a:avLst/>
          </a:prstGeom>
          <a:noFill/>
        </p:spPr>
        <p:txBody>
          <a:bodyPr wrap="none" rtlCol="0">
            <a:spAutoFit/>
          </a:bodyPr>
          <a:lstStyle/>
          <a:p>
            <a:r>
              <a:rPr lang="de-AT" sz="2000" b="1" dirty="0"/>
              <a:t>Attribute Syntax</a:t>
            </a:r>
          </a:p>
        </p:txBody>
      </p:sp>
      <p:sp>
        <p:nvSpPr>
          <p:cNvPr id="11" name="Textfeld 10"/>
          <p:cNvSpPr txBox="1"/>
          <p:nvPr/>
        </p:nvSpPr>
        <p:spPr>
          <a:xfrm>
            <a:off x="4092707" y="2420888"/>
            <a:ext cx="3392275" cy="400110"/>
          </a:xfrm>
          <a:prstGeom prst="rect">
            <a:avLst/>
          </a:prstGeom>
          <a:noFill/>
        </p:spPr>
        <p:txBody>
          <a:bodyPr wrap="none" rtlCol="0">
            <a:spAutoFit/>
          </a:bodyPr>
          <a:lstStyle/>
          <a:p>
            <a:r>
              <a:rPr lang="de-AT" sz="2000" b="1" dirty="0"/>
              <a:t>Property Element Syntax</a:t>
            </a:r>
          </a:p>
        </p:txBody>
      </p:sp>
      <p:sp>
        <p:nvSpPr>
          <p:cNvPr id="12" name="Titel 11"/>
          <p:cNvSpPr>
            <a:spLocks noGrp="1"/>
          </p:cNvSpPr>
          <p:nvPr>
            <p:ph type="title"/>
          </p:nvPr>
        </p:nvSpPr>
        <p:spPr/>
        <p:txBody>
          <a:bodyPr/>
          <a:lstStyle/>
          <a:p>
            <a:r>
              <a:rPr lang="de-AT" sz="2800" dirty="0"/>
              <a:t>XAML Syntaxvarianten</a:t>
            </a:r>
          </a:p>
        </p:txBody>
      </p:sp>
      <p:sp>
        <p:nvSpPr>
          <p:cNvPr id="3" name="Text Placeholder 2"/>
          <p:cNvSpPr>
            <a:spLocks noGrp="1"/>
          </p:cNvSpPr>
          <p:nvPr>
            <p:ph type="body" sz="quarter" idx="23"/>
          </p:nvPr>
        </p:nvSpPr>
        <p:spPr/>
        <p:txBody>
          <a:bodyPr/>
          <a:lstStyle/>
          <a:p>
            <a:r>
              <a:rPr lang="de-AT" dirty="0"/>
              <a:t>Attribute</a:t>
            </a:r>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AT" dirty="0"/>
              <a:t>XAML Syntaxvarianten</a:t>
            </a:r>
          </a:p>
        </p:txBody>
      </p:sp>
      <p:sp>
        <p:nvSpPr>
          <p:cNvPr id="5" name="Inhaltsplatzhalter 4"/>
          <p:cNvSpPr>
            <a:spLocks noGrp="1"/>
          </p:cNvSpPr>
          <p:nvPr>
            <p:ph sz="quarter" idx="12"/>
          </p:nvPr>
        </p:nvSpPr>
        <p:spPr/>
        <p:txBody>
          <a:bodyPr/>
          <a:lstStyle/>
          <a:p>
            <a:r>
              <a:rPr lang="de-AT" dirty="0"/>
              <a:t>Voraussetzungen für Attribute, die </a:t>
            </a:r>
            <a:r>
              <a:rPr lang="de-AT" dirty="0" err="1"/>
              <a:t>Collections</a:t>
            </a:r>
            <a:r>
              <a:rPr lang="de-AT" dirty="0"/>
              <a:t> darstellen</a:t>
            </a:r>
          </a:p>
          <a:p>
            <a:pPr lvl="1"/>
            <a:r>
              <a:rPr lang="de-AT" dirty="0"/>
              <a:t>Implementiert </a:t>
            </a:r>
            <a:r>
              <a:rPr lang="de-AT" dirty="0" err="1">
                <a:latin typeface="Courier New" pitchFamily="49" charset="0"/>
                <a:cs typeface="Courier New" pitchFamily="49" charset="0"/>
              </a:rPr>
              <a:t>System.Collections.IList</a:t>
            </a:r>
            <a:r>
              <a:rPr lang="de-AT" dirty="0"/>
              <a:t> oder </a:t>
            </a:r>
            <a:r>
              <a:rPr lang="de-AT" dirty="0" err="1">
                <a:latin typeface="Courier New" pitchFamily="49" charset="0"/>
                <a:cs typeface="Courier New" pitchFamily="49" charset="0"/>
              </a:rPr>
              <a:t>System.Collections.Generic.IList</a:t>
            </a:r>
            <a:r>
              <a:rPr lang="de-AT" dirty="0"/>
              <a:t>.</a:t>
            </a:r>
          </a:p>
          <a:p>
            <a:pPr lvl="1"/>
            <a:r>
              <a:rPr lang="de-AT" dirty="0"/>
              <a:t>Implementiert </a:t>
            </a:r>
            <a:r>
              <a:rPr lang="de-AT" dirty="0" err="1">
                <a:latin typeface="Courier New" pitchFamily="49" charset="0"/>
                <a:cs typeface="Courier New" pitchFamily="49" charset="0"/>
              </a:rPr>
              <a:t>System.Collections.IDictionary</a:t>
            </a:r>
            <a:r>
              <a:rPr lang="de-AT" dirty="0"/>
              <a:t> oder </a:t>
            </a:r>
            <a:r>
              <a:rPr lang="de-AT" dirty="0" err="1">
                <a:latin typeface="Courier New" pitchFamily="49" charset="0"/>
                <a:cs typeface="Courier New" pitchFamily="49" charset="0"/>
              </a:rPr>
              <a:t>System.Collections.Generic</a:t>
            </a:r>
            <a:r>
              <a:rPr lang="de-AT" dirty="0">
                <a:latin typeface="Courier New" pitchFamily="49" charset="0"/>
                <a:cs typeface="Courier New" pitchFamily="49" charset="0"/>
              </a:rPr>
              <a:t>. </a:t>
            </a:r>
            <a:r>
              <a:rPr lang="de-AT" dirty="0" err="1">
                <a:latin typeface="Courier New" pitchFamily="49" charset="0"/>
                <a:cs typeface="Courier New" pitchFamily="49" charset="0"/>
              </a:rPr>
              <a:t>IDictionary</a:t>
            </a:r>
            <a:r>
              <a:rPr lang="de-AT" dirty="0"/>
              <a:t>.</a:t>
            </a:r>
          </a:p>
          <a:p>
            <a:pPr lvl="1"/>
            <a:r>
              <a:rPr lang="de-AT" dirty="0"/>
              <a:t>Ist abgeleitet von </a:t>
            </a:r>
            <a:r>
              <a:rPr lang="de-AT" dirty="0" err="1">
                <a:latin typeface="Courier New" pitchFamily="49" charset="0"/>
                <a:cs typeface="Courier New" pitchFamily="49" charset="0"/>
              </a:rPr>
              <a:t>System.Array</a:t>
            </a:r>
            <a:r>
              <a:rPr lang="de-AT" dirty="0"/>
              <a:t>.</a:t>
            </a:r>
          </a:p>
          <a:p>
            <a:pPr lvl="1"/>
            <a:r>
              <a:rPr lang="de-AT" dirty="0"/>
              <a:t>Implementiert die von WPF definierte Schnittstelle </a:t>
            </a:r>
            <a:r>
              <a:rPr lang="de-AT" dirty="0" err="1">
                <a:latin typeface="Courier New" pitchFamily="49" charset="0"/>
                <a:cs typeface="Courier New" pitchFamily="49" charset="0"/>
              </a:rPr>
              <a:t>System.Windows.Markup.IAddChild</a:t>
            </a:r>
            <a:r>
              <a:rPr lang="de-AT" dirty="0"/>
              <a:t>.</a:t>
            </a:r>
          </a:p>
          <a:p>
            <a:pPr lvl="1"/>
            <a:endParaRPr lang="de-AT" dirty="0"/>
          </a:p>
        </p:txBody>
      </p:sp>
      <p:sp>
        <p:nvSpPr>
          <p:cNvPr id="2" name="Text Placeholder 1"/>
          <p:cNvSpPr>
            <a:spLocks noGrp="1"/>
          </p:cNvSpPr>
          <p:nvPr>
            <p:ph type="body" sz="quarter" idx="13"/>
          </p:nvPr>
        </p:nvSpPr>
        <p:spPr/>
        <p:txBody>
          <a:bodyPr/>
          <a:lstStyle/>
          <a:p>
            <a:r>
              <a:rPr lang="de-AT" dirty="0"/>
              <a:t>Attribute - </a:t>
            </a:r>
            <a:r>
              <a:rPr lang="de-AT" dirty="0" err="1"/>
              <a:t>Collections</a:t>
            </a:r>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&lt;Grid&gt;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Grid.Margin</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&lt;Thickness Left="10" Top="10"</a:t>
            </a:r>
          </a:p>
          <a:p>
            <a:r>
              <a:rPr lang="en-US" dirty="0">
                <a:solidFill>
                  <a:srgbClr val="01225F"/>
                </a:solidFill>
                <a:latin typeface="Courier New" pitchFamily="49" charset="0"/>
                <a:cs typeface="Courier New" pitchFamily="49" charset="0"/>
              </a:rPr>
              <a:t>      Right="10" Bottom="10"/&gt;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Grid.Margin</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&lt;/Grid&gt;</a:t>
            </a:r>
          </a:p>
          <a:p>
            <a:endParaRPr lang="de-AT" dirty="0"/>
          </a:p>
          <a:p>
            <a:endParaRPr lang="de-AT" dirty="0"/>
          </a:p>
          <a:p>
            <a:endParaRPr lang="de-AT" dirty="0"/>
          </a:p>
          <a:p>
            <a:r>
              <a:rPr lang="en-US" dirty="0">
                <a:solidFill>
                  <a:srgbClr val="01225F"/>
                </a:solidFill>
                <a:latin typeface="Courier New" pitchFamily="49" charset="0"/>
                <a:cs typeface="Courier New" pitchFamily="49" charset="0"/>
              </a:rPr>
              <a:t>&lt;Grid </a:t>
            </a:r>
            <a:r>
              <a:rPr lang="en-US" b="1" dirty="0">
                <a:solidFill>
                  <a:srgbClr val="01225F"/>
                </a:solidFill>
                <a:latin typeface="Courier New" pitchFamily="49" charset="0"/>
                <a:cs typeface="Courier New" pitchFamily="49" charset="0"/>
              </a:rPr>
              <a:t>Margin="10,10,10,10"</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&lt;/Grid&gt;</a:t>
            </a:r>
          </a:p>
          <a:p>
            <a:endParaRPr lang="de-AT" dirty="0"/>
          </a:p>
        </p:txBody>
      </p:sp>
      <p:sp>
        <p:nvSpPr>
          <p:cNvPr id="3" name="Text Placeholder 2"/>
          <p:cNvSpPr>
            <a:spLocks noGrp="1"/>
          </p:cNvSpPr>
          <p:nvPr>
            <p:ph type="body" sz="quarter" idx="23"/>
          </p:nvPr>
        </p:nvSpPr>
        <p:spPr/>
        <p:txBody>
          <a:bodyPr/>
          <a:lstStyle/>
          <a:p>
            <a:r>
              <a:rPr lang="de-AT" dirty="0" err="1"/>
              <a:t>Typkovertierung</a:t>
            </a:r>
            <a:endParaRPr lang="de-AT" dirty="0"/>
          </a:p>
        </p:txBody>
      </p:sp>
      <p:sp>
        <p:nvSpPr>
          <p:cNvPr id="4" name="Text Placeholder 3"/>
          <p:cNvSpPr>
            <a:spLocks noGrp="1"/>
          </p:cNvSpPr>
          <p:nvPr>
            <p:ph type="body" sz="quarter" idx="24"/>
          </p:nvPr>
        </p:nvSpPr>
        <p:spPr/>
        <p:txBody>
          <a:bodyPr/>
          <a:lstStyle/>
          <a:p>
            <a:endParaRPr lang="de-AT"/>
          </a:p>
        </p:txBody>
      </p:sp>
      <p:sp>
        <p:nvSpPr>
          <p:cNvPr id="7" name="Textfeld 6"/>
          <p:cNvSpPr txBox="1"/>
          <p:nvPr/>
        </p:nvSpPr>
        <p:spPr>
          <a:xfrm>
            <a:off x="2999656" y="774131"/>
            <a:ext cx="3392275" cy="400110"/>
          </a:xfrm>
          <a:prstGeom prst="rect">
            <a:avLst/>
          </a:prstGeom>
          <a:noFill/>
        </p:spPr>
        <p:txBody>
          <a:bodyPr wrap="none" rtlCol="0">
            <a:spAutoFit/>
          </a:bodyPr>
          <a:lstStyle/>
          <a:p>
            <a:r>
              <a:rPr lang="de-AT" sz="2000" b="1" dirty="0"/>
              <a:t>Property Element Syntax</a:t>
            </a:r>
          </a:p>
        </p:txBody>
      </p:sp>
      <p:sp>
        <p:nvSpPr>
          <p:cNvPr id="9" name="Textfeld 8"/>
          <p:cNvSpPr txBox="1"/>
          <p:nvPr/>
        </p:nvSpPr>
        <p:spPr>
          <a:xfrm>
            <a:off x="2999656" y="3656207"/>
            <a:ext cx="3095719" cy="400110"/>
          </a:xfrm>
          <a:prstGeom prst="rect">
            <a:avLst/>
          </a:prstGeom>
          <a:noFill/>
        </p:spPr>
        <p:txBody>
          <a:bodyPr wrap="none" rtlCol="0">
            <a:spAutoFit/>
          </a:bodyPr>
          <a:lstStyle/>
          <a:p>
            <a:r>
              <a:rPr lang="de-AT" sz="2000" b="1" dirty="0"/>
              <a:t>Mit Typ-Konvertierung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a:t>Demo</a:t>
            </a:r>
          </a:p>
        </p:txBody>
      </p:sp>
      <p:sp>
        <p:nvSpPr>
          <p:cNvPr id="2" name="Text Placeholder 1"/>
          <p:cNvSpPr>
            <a:spLocks noGrp="1"/>
          </p:cNvSpPr>
          <p:nvPr>
            <p:ph type="body" sz="quarter" idx="23"/>
          </p:nvPr>
        </p:nvSpPr>
        <p:spPr/>
        <p:txBody>
          <a:bodyPr/>
          <a:lstStyle/>
          <a:p>
            <a:r>
              <a:rPr lang="de-AT" dirty="0"/>
              <a:t>Typkonvertierung am Beispiel </a:t>
            </a:r>
            <a:r>
              <a:rPr lang="de-AT" dirty="0" err="1"/>
              <a:t>Path.Data</a:t>
            </a:r>
            <a:endParaRPr lang="de-AT" dirty="0"/>
          </a:p>
        </p:txBody>
      </p:sp>
      <p:sp>
        <p:nvSpPr>
          <p:cNvPr id="7" name="Text Placeholder 6"/>
          <p:cNvSpPr>
            <a:spLocks noGrp="1"/>
          </p:cNvSpPr>
          <p:nvPr>
            <p:ph type="body" sz="quarter" idx="24"/>
          </p:nvPr>
        </p:nvSpPr>
        <p:spPr/>
        <p:txBody>
          <a:bodyPr/>
          <a:lstStyle/>
          <a:p>
            <a:endParaRPr lang="de-AT"/>
          </a:p>
        </p:txBody>
      </p:sp>
      <p:sp>
        <p:nvSpPr>
          <p:cNvPr id="4" name="Foliennummernplatzhalter 3"/>
          <p:cNvSpPr>
            <a:spLocks noGrp="1"/>
          </p:cNvSpPr>
          <p:nvPr>
            <p:ph type="sldNum" sz="quarter" idx="4294967295"/>
          </p:nvPr>
        </p:nvSpPr>
        <p:spPr>
          <a:xfrm>
            <a:off x="10058400" y="6245225"/>
            <a:ext cx="2133600" cy="476250"/>
          </a:xfrm>
          <a:prstGeom prst="rect">
            <a:avLst/>
          </a:prstGeom>
        </p:spPr>
        <p:txBody>
          <a:bodyPr/>
          <a:lstStyle/>
          <a:p>
            <a:fld id="{3D766BEA-3DD6-46F7-8E5F-1EA49E358571}" type="slidenum">
              <a:rPr lang="de-DE" smtClean="0"/>
              <a:pPr/>
              <a:t>24</a:t>
            </a:fld>
            <a:endParaRPr lang="de-D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Path.Data</a:t>
            </a:r>
            <a:r>
              <a:rPr lang="de-AT" dirty="0"/>
              <a:t> – Syntax</a:t>
            </a:r>
          </a:p>
        </p:txBody>
      </p:sp>
      <p:sp>
        <p:nvSpPr>
          <p:cNvPr id="3" name="Text Placeholder 2"/>
          <p:cNvSpPr>
            <a:spLocks noGrp="1"/>
          </p:cNvSpPr>
          <p:nvPr>
            <p:ph type="body" sz="quarter" idx="13"/>
          </p:nvPr>
        </p:nvSpPr>
        <p:spPr/>
        <p:txBody>
          <a:bodyPr/>
          <a:lstStyle/>
          <a:p>
            <a:r>
              <a:rPr lang="de-AT" dirty="0"/>
              <a:t>Typkonvertierung</a:t>
            </a:r>
          </a:p>
        </p:txBody>
      </p:sp>
      <p:graphicFrame>
        <p:nvGraphicFramePr>
          <p:cNvPr id="7" name="Tabelle 6"/>
          <p:cNvGraphicFramePr>
            <a:graphicFrameLocks noGrp="1"/>
          </p:cNvGraphicFramePr>
          <p:nvPr>
            <p:extLst>
              <p:ext uri="{D42A27DB-BD31-4B8C-83A1-F6EECF244321}">
                <p14:modId xmlns:p14="http://schemas.microsoft.com/office/powerpoint/2010/main" val="996856496"/>
              </p:ext>
            </p:extLst>
          </p:nvPr>
        </p:nvGraphicFramePr>
        <p:xfrm>
          <a:off x="1520726" y="2276872"/>
          <a:ext cx="8251848" cy="3750022"/>
        </p:xfrm>
        <a:graphic>
          <a:graphicData uri="http://schemas.openxmlformats.org/drawingml/2006/table">
            <a:tbl>
              <a:tblPr/>
              <a:tblGrid>
                <a:gridCol w="2039894">
                  <a:extLst>
                    <a:ext uri="{9D8B030D-6E8A-4147-A177-3AD203B41FA5}">
                      <a16:colId xmlns:a16="http://schemas.microsoft.com/office/drawing/2014/main" val="20000"/>
                    </a:ext>
                  </a:extLst>
                </a:gridCol>
                <a:gridCol w="6211954">
                  <a:extLst>
                    <a:ext uri="{9D8B030D-6E8A-4147-A177-3AD203B41FA5}">
                      <a16:colId xmlns:a16="http://schemas.microsoft.com/office/drawing/2014/main" val="20001"/>
                    </a:ext>
                  </a:extLst>
                </a:gridCol>
              </a:tblGrid>
              <a:tr h="327022">
                <a:tc>
                  <a:txBody>
                    <a:bodyPr/>
                    <a:lstStyle/>
                    <a:p>
                      <a:pPr>
                        <a:spcBef>
                          <a:spcPts val="300"/>
                        </a:spcBef>
                        <a:spcAft>
                          <a:spcPts val="300"/>
                        </a:spcAft>
                      </a:pPr>
                      <a:r>
                        <a:rPr lang="de-DE" sz="1400" b="1" dirty="0">
                          <a:solidFill>
                            <a:schemeClr val="tx1"/>
                          </a:solidFill>
                          <a:latin typeface="Arial"/>
                          <a:ea typeface="Times New Roman"/>
                          <a:cs typeface="Times New Roman"/>
                        </a:rPr>
                        <a:t>Kommando</a:t>
                      </a:r>
                      <a:endParaRPr lang="de-AT" sz="1400" b="1" dirty="0">
                        <a:solidFill>
                          <a:schemeClr val="tx1"/>
                        </a:solidFill>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b="1" dirty="0">
                          <a:solidFill>
                            <a:schemeClr val="tx1"/>
                          </a:solidFill>
                          <a:latin typeface="Arial"/>
                          <a:ea typeface="Times New Roman"/>
                          <a:cs typeface="Times New Roman"/>
                        </a:rPr>
                        <a:t>Bedeutung</a:t>
                      </a:r>
                      <a:endParaRPr lang="de-AT" sz="1400" b="1" dirty="0">
                        <a:solidFill>
                          <a:schemeClr val="tx1"/>
                        </a:solidFill>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0500">
                <a:tc>
                  <a:txBody>
                    <a:bodyPr/>
                    <a:lstStyle/>
                    <a:p>
                      <a:pPr>
                        <a:spcBef>
                          <a:spcPts val="300"/>
                        </a:spcBef>
                        <a:spcAft>
                          <a:spcPts val="300"/>
                        </a:spcAft>
                      </a:pPr>
                      <a:r>
                        <a:rPr lang="de-DE" sz="1400" dirty="0">
                          <a:latin typeface="Arial"/>
                          <a:ea typeface="Times New Roman"/>
                          <a:cs typeface="Times New Roman"/>
                        </a:rPr>
                        <a:t>M</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a:latin typeface="Arial"/>
                          <a:ea typeface="Times New Roman"/>
                          <a:cs typeface="Times New Roman"/>
                        </a:rPr>
                        <a:t>Move – setzt aktuellen Punkt</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0500">
                <a:tc>
                  <a:txBody>
                    <a:bodyPr/>
                    <a:lstStyle/>
                    <a:p>
                      <a:pPr>
                        <a:spcBef>
                          <a:spcPts val="300"/>
                        </a:spcBef>
                        <a:spcAft>
                          <a:spcPts val="300"/>
                        </a:spcAft>
                      </a:pPr>
                      <a:r>
                        <a:rPr lang="de-DE" sz="1400" dirty="0">
                          <a:latin typeface="Arial"/>
                          <a:ea typeface="Times New Roman"/>
                          <a:cs typeface="Times New Roman"/>
                        </a:rPr>
                        <a:t>L oder l</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a:latin typeface="Arial"/>
                          <a:ea typeface="Times New Roman"/>
                          <a:cs typeface="Times New Roman"/>
                        </a:rPr>
                        <a:t>Line – zeichnet eine Linie vom aktuellen Punkt zum spezifizierten Punkt.</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0500">
                <a:tc>
                  <a:txBody>
                    <a:bodyPr/>
                    <a:lstStyle/>
                    <a:p>
                      <a:pPr>
                        <a:spcBef>
                          <a:spcPts val="300"/>
                        </a:spcBef>
                        <a:spcAft>
                          <a:spcPts val="300"/>
                        </a:spcAft>
                      </a:pPr>
                      <a:r>
                        <a:rPr lang="de-DE" sz="1400">
                          <a:latin typeface="Arial"/>
                          <a:ea typeface="Times New Roman"/>
                          <a:cs typeface="Times New Roman"/>
                        </a:rPr>
                        <a:t>V oder v bzw. H oder h</a:t>
                      </a:r>
                      <a:endParaRPr lang="de-AT" sz="140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err="1">
                          <a:latin typeface="Arial"/>
                          <a:ea typeface="Times New Roman"/>
                          <a:cs typeface="Times New Roman"/>
                        </a:rPr>
                        <a:t>Vertical</a:t>
                      </a:r>
                      <a:r>
                        <a:rPr lang="de-DE" sz="1400" dirty="0">
                          <a:latin typeface="Arial"/>
                          <a:ea typeface="Times New Roman"/>
                          <a:cs typeface="Times New Roman"/>
                        </a:rPr>
                        <a:t> bzw. Horizontal Line – Ähnlich wie Line; es wird von den Zielkoordination jedoch nur der x bzw. der y Wert angegeben.</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70500">
                <a:tc>
                  <a:txBody>
                    <a:bodyPr/>
                    <a:lstStyle/>
                    <a:p>
                      <a:pPr>
                        <a:spcBef>
                          <a:spcPts val="300"/>
                        </a:spcBef>
                        <a:spcAft>
                          <a:spcPts val="300"/>
                        </a:spcAft>
                      </a:pPr>
                      <a:r>
                        <a:rPr lang="de-DE" sz="1400">
                          <a:latin typeface="Arial"/>
                          <a:ea typeface="Times New Roman"/>
                          <a:cs typeface="Times New Roman"/>
                        </a:rPr>
                        <a:t>C oder c bzw. </a:t>
                      </a:r>
                      <a:br>
                        <a:rPr lang="de-DE" sz="1400">
                          <a:latin typeface="Arial"/>
                          <a:ea typeface="Times New Roman"/>
                          <a:cs typeface="Times New Roman"/>
                        </a:rPr>
                      </a:br>
                      <a:r>
                        <a:rPr lang="de-DE" sz="1400">
                          <a:latin typeface="Arial"/>
                          <a:ea typeface="Times New Roman"/>
                          <a:cs typeface="Times New Roman"/>
                        </a:rPr>
                        <a:t>S oder s</a:t>
                      </a:r>
                      <a:endParaRPr lang="de-AT" sz="140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err="1">
                          <a:latin typeface="Arial"/>
                          <a:ea typeface="Times New Roman"/>
                          <a:cs typeface="Times New Roman"/>
                        </a:rPr>
                        <a:t>Cubic</a:t>
                      </a:r>
                      <a:r>
                        <a:rPr lang="de-DE" sz="1400" dirty="0">
                          <a:latin typeface="Arial"/>
                          <a:ea typeface="Times New Roman"/>
                          <a:cs typeface="Times New Roman"/>
                        </a:rPr>
                        <a:t> </a:t>
                      </a:r>
                      <a:r>
                        <a:rPr lang="de-DE" sz="1400" dirty="0" err="1">
                          <a:latin typeface="Arial"/>
                          <a:ea typeface="Times New Roman"/>
                          <a:cs typeface="Times New Roman"/>
                        </a:rPr>
                        <a:t>Bezier</a:t>
                      </a:r>
                      <a:r>
                        <a:rPr lang="de-DE" sz="1400" dirty="0">
                          <a:latin typeface="Arial"/>
                          <a:ea typeface="Times New Roman"/>
                          <a:cs typeface="Times New Roman"/>
                        </a:rPr>
                        <a:t> </a:t>
                      </a:r>
                      <a:r>
                        <a:rPr lang="de-DE" sz="1400" dirty="0" err="1">
                          <a:latin typeface="Arial"/>
                          <a:ea typeface="Times New Roman"/>
                          <a:cs typeface="Times New Roman"/>
                        </a:rPr>
                        <a:t>curve</a:t>
                      </a:r>
                      <a:r>
                        <a:rPr lang="de-DE" sz="1400" dirty="0">
                          <a:latin typeface="Arial"/>
                          <a:ea typeface="Times New Roman"/>
                          <a:cs typeface="Times New Roman"/>
                        </a:rPr>
                        <a:t> – Zeichnet ausgehend vom aktuellen Punkt eine kubische </a:t>
                      </a:r>
                      <a:r>
                        <a:rPr lang="de-DE" sz="1400" dirty="0" err="1">
                          <a:latin typeface="Arial"/>
                          <a:ea typeface="Times New Roman"/>
                          <a:cs typeface="Times New Roman"/>
                        </a:rPr>
                        <a:t>Bezier</a:t>
                      </a:r>
                      <a:r>
                        <a:rPr lang="de-DE" sz="1400" dirty="0">
                          <a:latin typeface="Arial"/>
                          <a:ea typeface="Times New Roman"/>
                          <a:cs typeface="Times New Roman"/>
                        </a:rPr>
                        <a:t> Kurve zum angegebenen Endpunkt.</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0500">
                <a:tc>
                  <a:txBody>
                    <a:bodyPr/>
                    <a:lstStyle/>
                    <a:p>
                      <a:pPr>
                        <a:spcBef>
                          <a:spcPts val="300"/>
                        </a:spcBef>
                        <a:spcAft>
                          <a:spcPts val="300"/>
                        </a:spcAft>
                      </a:pPr>
                      <a:r>
                        <a:rPr lang="de-DE" sz="1400">
                          <a:latin typeface="Arial"/>
                          <a:ea typeface="Times New Roman"/>
                          <a:cs typeface="Times New Roman"/>
                        </a:rPr>
                        <a:t>Q oder q bzw.</a:t>
                      </a:r>
                      <a:br>
                        <a:rPr lang="de-DE" sz="1400">
                          <a:latin typeface="Arial"/>
                          <a:ea typeface="Times New Roman"/>
                          <a:cs typeface="Times New Roman"/>
                        </a:rPr>
                      </a:br>
                      <a:r>
                        <a:rPr lang="de-DE" sz="1400">
                          <a:latin typeface="Arial"/>
                          <a:ea typeface="Times New Roman"/>
                          <a:cs typeface="Times New Roman"/>
                        </a:rPr>
                        <a:t>T oder t</a:t>
                      </a:r>
                      <a:endParaRPr lang="de-AT" sz="140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a:latin typeface="Arial"/>
                          <a:ea typeface="Times New Roman"/>
                          <a:cs typeface="Times New Roman"/>
                        </a:rPr>
                        <a:t>Quadratische </a:t>
                      </a:r>
                      <a:r>
                        <a:rPr lang="de-DE" sz="1400" dirty="0" err="1">
                          <a:latin typeface="Arial"/>
                          <a:ea typeface="Times New Roman"/>
                          <a:cs typeface="Times New Roman"/>
                        </a:rPr>
                        <a:t>Bezier</a:t>
                      </a:r>
                      <a:r>
                        <a:rPr lang="de-DE" sz="1400" dirty="0">
                          <a:latin typeface="Arial"/>
                          <a:ea typeface="Times New Roman"/>
                          <a:cs typeface="Times New Roman"/>
                        </a:rPr>
                        <a:t> </a:t>
                      </a:r>
                      <a:r>
                        <a:rPr lang="de-DE" sz="1400" dirty="0" err="1">
                          <a:latin typeface="Arial"/>
                          <a:ea typeface="Times New Roman"/>
                          <a:cs typeface="Times New Roman"/>
                        </a:rPr>
                        <a:t>curve</a:t>
                      </a:r>
                      <a:r>
                        <a:rPr lang="de-DE" sz="1400" dirty="0">
                          <a:latin typeface="Arial"/>
                          <a:ea typeface="Times New Roman"/>
                          <a:cs typeface="Times New Roman"/>
                        </a:rPr>
                        <a:t> – Zeichnet ausgehend vom aktuellen Punkt eine quadratische </a:t>
                      </a:r>
                      <a:r>
                        <a:rPr lang="de-DE" sz="1400" dirty="0" err="1">
                          <a:latin typeface="Arial"/>
                          <a:ea typeface="Times New Roman"/>
                          <a:cs typeface="Times New Roman"/>
                        </a:rPr>
                        <a:t>Bezier</a:t>
                      </a:r>
                      <a:r>
                        <a:rPr lang="de-DE" sz="1400" dirty="0">
                          <a:latin typeface="Arial"/>
                          <a:ea typeface="Times New Roman"/>
                          <a:cs typeface="Times New Roman"/>
                        </a:rPr>
                        <a:t> Kurve zum angegebenen Endpunkt.</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0500">
                <a:tc>
                  <a:txBody>
                    <a:bodyPr/>
                    <a:lstStyle/>
                    <a:p>
                      <a:pPr>
                        <a:spcBef>
                          <a:spcPts val="300"/>
                        </a:spcBef>
                        <a:spcAft>
                          <a:spcPts val="300"/>
                        </a:spcAft>
                      </a:pPr>
                      <a:r>
                        <a:rPr lang="de-DE" sz="1400">
                          <a:latin typeface="Arial"/>
                          <a:ea typeface="Times New Roman"/>
                          <a:cs typeface="Times New Roman"/>
                        </a:rPr>
                        <a:t>Z oder z</a:t>
                      </a:r>
                      <a:endParaRPr lang="de-AT" sz="140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300"/>
                        </a:spcBef>
                        <a:spcAft>
                          <a:spcPts val="300"/>
                        </a:spcAft>
                      </a:pPr>
                      <a:r>
                        <a:rPr lang="de-DE" sz="1400" dirty="0">
                          <a:latin typeface="Arial"/>
                          <a:ea typeface="Times New Roman"/>
                          <a:cs typeface="Times New Roman"/>
                        </a:rPr>
                        <a:t>End </a:t>
                      </a:r>
                      <a:r>
                        <a:rPr lang="de-DE" sz="1400" dirty="0" err="1">
                          <a:latin typeface="Arial"/>
                          <a:ea typeface="Times New Roman"/>
                          <a:cs typeface="Times New Roman"/>
                        </a:rPr>
                        <a:t>of</a:t>
                      </a:r>
                      <a:r>
                        <a:rPr lang="de-DE" sz="1400" dirty="0">
                          <a:latin typeface="Arial"/>
                          <a:ea typeface="Times New Roman"/>
                          <a:cs typeface="Times New Roman"/>
                        </a:rPr>
                        <a:t> </a:t>
                      </a:r>
                      <a:r>
                        <a:rPr lang="de-DE" sz="1400" dirty="0" err="1">
                          <a:latin typeface="Arial"/>
                          <a:ea typeface="Times New Roman"/>
                          <a:cs typeface="Times New Roman"/>
                        </a:rPr>
                        <a:t>Subpath</a:t>
                      </a:r>
                      <a:r>
                        <a:rPr lang="de-DE" sz="1400" dirty="0">
                          <a:latin typeface="Arial"/>
                          <a:ea typeface="Times New Roman"/>
                          <a:cs typeface="Times New Roman"/>
                        </a:rPr>
                        <a:t> – Beendet einen </a:t>
                      </a:r>
                      <a:r>
                        <a:rPr lang="de-DE" sz="1400" dirty="0" err="1">
                          <a:latin typeface="Arial"/>
                          <a:ea typeface="Times New Roman"/>
                          <a:cs typeface="Times New Roman"/>
                        </a:rPr>
                        <a:t>Teilpfad</a:t>
                      </a:r>
                      <a:r>
                        <a:rPr lang="de-DE" sz="1400" dirty="0">
                          <a:latin typeface="Arial"/>
                          <a:ea typeface="Times New Roman"/>
                          <a:cs typeface="Times New Roman"/>
                        </a:rPr>
                        <a:t>.</a:t>
                      </a:r>
                      <a:endParaRPr lang="de-AT" sz="1400" dirty="0">
                        <a:latin typeface="Arial"/>
                        <a:ea typeface="Times New Roman"/>
                        <a:cs typeface="Times New Roman"/>
                      </a:endParaRPr>
                    </a:p>
                  </a:txBody>
                  <a:tcPr marL="44450" marR="4445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public class Broadcast : </a:t>
            </a:r>
            <a:r>
              <a:rPr lang="en-US" sz="1400" dirty="0" err="1">
                <a:solidFill>
                  <a:srgbClr val="01225F"/>
                </a:solidFill>
                <a:latin typeface="Courier New" pitchFamily="49" charset="0"/>
                <a:cs typeface="Courier New" pitchFamily="49" charset="0"/>
              </a:rPr>
              <a:t>DependencyObject</a:t>
            </a:r>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public Broadcast()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Actors = new </a:t>
            </a:r>
            <a:r>
              <a:rPr lang="en-US" sz="1400" dirty="0" err="1">
                <a:solidFill>
                  <a:srgbClr val="01225F"/>
                </a:solidFill>
                <a:latin typeface="Courier New" pitchFamily="49" charset="0"/>
                <a:cs typeface="Courier New" pitchFamily="49" charset="0"/>
              </a:rPr>
              <a:t>ObservableCollection</a:t>
            </a:r>
            <a:r>
              <a:rPr lang="en-US" sz="1400" dirty="0">
                <a:solidFill>
                  <a:srgbClr val="01225F"/>
                </a:solidFill>
                <a:latin typeface="Courier New" pitchFamily="49" charset="0"/>
                <a:cs typeface="Courier New" pitchFamily="49" charset="0"/>
              </a:rPr>
              <a:t>&lt;Person&gt;();</a:t>
            </a:r>
          </a:p>
          <a:p>
            <a:r>
              <a:rPr lang="en-US" sz="1400" dirty="0">
                <a:solidFill>
                  <a:srgbClr val="01225F"/>
                </a:solidFill>
                <a:latin typeface="Courier New" pitchFamily="49" charset="0"/>
                <a:cs typeface="Courier New" pitchFamily="49" charset="0"/>
              </a:rPr>
              <a:t>    Directors = new </a:t>
            </a:r>
            <a:r>
              <a:rPr lang="en-US" sz="1400" dirty="0" err="1">
                <a:solidFill>
                  <a:srgbClr val="01225F"/>
                </a:solidFill>
                <a:latin typeface="Courier New" pitchFamily="49" charset="0"/>
                <a:cs typeface="Courier New" pitchFamily="49" charset="0"/>
              </a:rPr>
              <a:t>ObservableCollection</a:t>
            </a:r>
            <a:r>
              <a:rPr lang="en-US" sz="1400" dirty="0">
                <a:solidFill>
                  <a:srgbClr val="01225F"/>
                </a:solidFill>
                <a:latin typeface="Courier New" pitchFamily="49" charset="0"/>
                <a:cs typeface="Courier New" pitchFamily="49" charset="0"/>
              </a:rPr>
              <a:t>&lt;Person&gt;();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 Dependency Property Actors</a:t>
            </a:r>
          </a:p>
          <a:p>
            <a:r>
              <a:rPr lang="en-US" sz="1400" dirty="0">
                <a:solidFill>
                  <a:srgbClr val="01225F"/>
                </a:solidFill>
                <a:latin typeface="Courier New" pitchFamily="49" charset="0"/>
                <a:cs typeface="Courier New" pitchFamily="49" charset="0"/>
              </a:rPr>
              <a:t>  </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TypeConverter</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typeof</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PersonTypeConverter</a:t>
            </a:r>
            <a:r>
              <a:rPr lang="en-US" sz="1400" b="1"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public </a:t>
            </a:r>
            <a:r>
              <a:rPr lang="en-US" sz="1400" dirty="0" err="1">
                <a:solidFill>
                  <a:srgbClr val="01225F"/>
                </a:solidFill>
                <a:latin typeface="Courier New" pitchFamily="49" charset="0"/>
                <a:cs typeface="Courier New" pitchFamily="49" charset="0"/>
              </a:rPr>
              <a:t>ObservableCollection</a:t>
            </a:r>
            <a:r>
              <a:rPr lang="en-US" sz="1400" dirty="0">
                <a:solidFill>
                  <a:srgbClr val="01225F"/>
                </a:solidFill>
                <a:latin typeface="Courier New" pitchFamily="49" charset="0"/>
                <a:cs typeface="Courier New" pitchFamily="49" charset="0"/>
              </a:rPr>
              <a:t>&lt;Person&gt; Actors</a:t>
            </a:r>
          </a:p>
          <a:p>
            <a:r>
              <a:rPr lang="en-US" sz="1400" dirty="0">
                <a:solidFill>
                  <a:srgbClr val="01225F"/>
                </a:solidFill>
                <a:latin typeface="Courier New" pitchFamily="49" charset="0"/>
                <a:cs typeface="Courier New" pitchFamily="49" charset="0"/>
              </a:rPr>
              <a:t>  { … }</a:t>
            </a:r>
          </a:p>
          <a:p>
            <a:r>
              <a:rPr lang="en-US" sz="1400" dirty="0">
                <a:solidFill>
                  <a:srgbClr val="01225F"/>
                </a:solidFill>
                <a:latin typeface="Courier New" pitchFamily="49" charset="0"/>
                <a:cs typeface="Courier New" pitchFamily="49" charset="0"/>
              </a:rPr>
              <a:t>  public static </a:t>
            </a:r>
            <a:r>
              <a:rPr lang="en-US" sz="1400" dirty="0" err="1">
                <a:solidFill>
                  <a:srgbClr val="01225F"/>
                </a:solidFill>
                <a:latin typeface="Courier New" pitchFamily="49" charset="0"/>
                <a:cs typeface="Courier New" pitchFamily="49" charset="0"/>
              </a:rPr>
              <a:t>readonly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DependencyProperty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ActorsProperty</a:t>
            </a:r>
            <a:r>
              <a:rPr lang="en-US" sz="1400" dirty="0">
                <a:solidFill>
                  <a:srgbClr val="01225F"/>
                </a:solidFill>
                <a:latin typeface="Courier New" pitchFamily="49" charset="0"/>
                <a:cs typeface="Courier New" pitchFamily="49" charset="0"/>
              </a:rPr>
              <a:t> = …</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  // Dependency Property Directors</a:t>
            </a:r>
          </a:p>
          <a:p>
            <a:r>
              <a:rPr lang="en-US" sz="1400" b="1"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TypeConverter</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typeof</a:t>
            </a:r>
            <a:r>
              <a:rPr lang="en-US" sz="1400" b="1" dirty="0">
                <a:solidFill>
                  <a:srgbClr val="01225F"/>
                </a:solidFill>
                <a:latin typeface="Courier New" pitchFamily="49" charset="0"/>
                <a:cs typeface="Courier New" pitchFamily="49" charset="0"/>
              </a:rPr>
              <a:t>(</a:t>
            </a:r>
            <a:r>
              <a:rPr lang="en-US" sz="1400" b="1" dirty="0" err="1">
                <a:solidFill>
                  <a:srgbClr val="01225F"/>
                </a:solidFill>
                <a:latin typeface="Courier New" pitchFamily="49" charset="0"/>
                <a:cs typeface="Courier New" pitchFamily="49" charset="0"/>
              </a:rPr>
              <a:t>PersonTypeConverter</a:t>
            </a:r>
            <a:r>
              <a:rPr lang="en-US" sz="1400" b="1" dirty="0">
                <a:solidFill>
                  <a:srgbClr val="01225F"/>
                </a:solidFill>
                <a:latin typeface="Courier New" pitchFamily="49" charset="0"/>
                <a:cs typeface="Courier New" pitchFamily="49" charset="0"/>
              </a:rPr>
              <a:t>))]</a:t>
            </a:r>
          </a:p>
          <a:p>
            <a:r>
              <a:rPr lang="en-US" sz="1400" dirty="0">
                <a:solidFill>
                  <a:srgbClr val="01225F"/>
                </a:solidFill>
                <a:latin typeface="Courier New" pitchFamily="49" charset="0"/>
                <a:cs typeface="Courier New" pitchFamily="49" charset="0"/>
              </a:rPr>
              <a:t>  public </a:t>
            </a:r>
            <a:r>
              <a:rPr lang="en-US" sz="1400" dirty="0" err="1">
                <a:solidFill>
                  <a:srgbClr val="01225F"/>
                </a:solidFill>
                <a:latin typeface="Courier New" pitchFamily="49" charset="0"/>
                <a:cs typeface="Courier New" pitchFamily="49" charset="0"/>
              </a:rPr>
              <a:t>ObservableCollection</a:t>
            </a:r>
            <a:r>
              <a:rPr lang="en-US" sz="1400" dirty="0">
                <a:solidFill>
                  <a:srgbClr val="01225F"/>
                </a:solidFill>
                <a:latin typeface="Courier New" pitchFamily="49" charset="0"/>
                <a:cs typeface="Courier New" pitchFamily="49" charset="0"/>
              </a:rPr>
              <a:t>&lt;Person&gt; Directors</a:t>
            </a:r>
          </a:p>
          <a:p>
            <a:r>
              <a:rPr lang="en-US" sz="1400" dirty="0">
                <a:solidFill>
                  <a:srgbClr val="01225F"/>
                </a:solidFill>
                <a:latin typeface="Courier New" pitchFamily="49" charset="0"/>
                <a:cs typeface="Courier New" pitchFamily="49" charset="0"/>
              </a:rPr>
              <a:t>  { … }</a:t>
            </a:r>
          </a:p>
          <a:p>
            <a:r>
              <a:rPr lang="en-US" sz="1400" dirty="0">
                <a:solidFill>
                  <a:srgbClr val="01225F"/>
                </a:solidFill>
                <a:latin typeface="Courier New" pitchFamily="49" charset="0"/>
                <a:cs typeface="Courier New" pitchFamily="49" charset="0"/>
              </a:rPr>
              <a:t>  public static </a:t>
            </a:r>
            <a:r>
              <a:rPr lang="en-US" sz="1400" dirty="0" err="1">
                <a:solidFill>
                  <a:srgbClr val="01225F"/>
                </a:solidFill>
                <a:latin typeface="Courier New" pitchFamily="49" charset="0"/>
                <a:cs typeface="Courier New" pitchFamily="49" charset="0"/>
              </a:rPr>
              <a:t>readonly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DependencyProperty</a:t>
            </a:r>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DirectorsProperty</a:t>
            </a:r>
            <a:r>
              <a:rPr lang="en-US" sz="1400" dirty="0">
                <a:solidFill>
                  <a:srgbClr val="01225F"/>
                </a:solidFill>
                <a:latin typeface="Courier New" pitchFamily="49" charset="0"/>
                <a:cs typeface="Courier New" pitchFamily="49" charset="0"/>
              </a:rPr>
              <a:t> = …</a:t>
            </a:r>
          </a:p>
          <a:p>
            <a:r>
              <a:rPr lang="en-US" sz="1400" dirty="0">
                <a:solidFill>
                  <a:srgbClr val="01225F"/>
                </a:solidFill>
                <a:latin typeface="Courier New" pitchFamily="49" charset="0"/>
                <a:cs typeface="Courier New" pitchFamily="49" charset="0"/>
              </a:rPr>
              <a:t>}</a:t>
            </a:r>
          </a:p>
          <a:p>
            <a:endParaRPr lang="de-AT" sz="1400" dirty="0"/>
          </a:p>
        </p:txBody>
      </p:sp>
      <p:sp>
        <p:nvSpPr>
          <p:cNvPr id="3" name="Text Placeholder 2"/>
          <p:cNvSpPr>
            <a:spLocks noGrp="1"/>
          </p:cNvSpPr>
          <p:nvPr>
            <p:ph type="body" sz="quarter" idx="23"/>
          </p:nvPr>
        </p:nvSpPr>
        <p:spPr/>
        <p:txBody>
          <a:bodyPr/>
          <a:lstStyle/>
          <a:p>
            <a:r>
              <a:rPr lang="de-AT" dirty="0"/>
              <a:t>Typkonvertierung – Implementierung </a:t>
            </a:r>
            <a:br>
              <a:rPr lang="de-AT" dirty="0"/>
            </a:br>
            <a:r>
              <a:rPr lang="de-AT" dirty="0"/>
              <a:t>in .NET</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public class </a:t>
            </a:r>
            <a:r>
              <a:rPr lang="en-US" dirty="0" err="1">
                <a:solidFill>
                  <a:srgbClr val="01225F"/>
                </a:solidFill>
                <a:latin typeface="Courier New" pitchFamily="49" charset="0"/>
                <a:cs typeface="Courier New" pitchFamily="49" charset="0"/>
              </a:rPr>
              <a:t>PersonTypeConverter</a:t>
            </a:r>
            <a:r>
              <a:rPr lang="en-US" dirty="0">
                <a:solidFill>
                  <a:srgbClr val="01225F"/>
                </a:solidFill>
                <a:latin typeface="Courier New" pitchFamily="49" charset="0"/>
                <a:cs typeface="Courier New" pitchFamily="49" charset="0"/>
              </a:rPr>
              <a:t> : </a:t>
            </a:r>
            <a:r>
              <a:rPr lang="en-US" b="1" dirty="0" err="1">
                <a:solidFill>
                  <a:srgbClr val="01225F"/>
                </a:solidFill>
                <a:latin typeface="Courier New" pitchFamily="49" charset="0"/>
                <a:cs typeface="Courier New" pitchFamily="49" charset="0"/>
              </a:rPr>
              <a:t>TypeConverter</a:t>
            </a:r>
            <a:endParaRPr lang="en-US" b="1"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  public override </a:t>
            </a:r>
            <a:r>
              <a:rPr lang="en-US" dirty="0" err="1">
                <a:solidFill>
                  <a:srgbClr val="01225F"/>
                </a:solidFill>
                <a:latin typeface="Courier New" pitchFamily="49" charset="0"/>
                <a:cs typeface="Courier New" pitchFamily="49" charset="0"/>
              </a:rPr>
              <a:t>bool</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CanConvertFrom</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ITypeDescriptorContext</a:t>
            </a:r>
            <a:r>
              <a:rPr lang="en-US" dirty="0">
                <a:solidFill>
                  <a:srgbClr val="01225F"/>
                </a:solidFill>
                <a:latin typeface="Courier New" pitchFamily="49" charset="0"/>
                <a:cs typeface="Courier New" pitchFamily="49" charset="0"/>
              </a:rPr>
              <a:t> context, Type </a:t>
            </a:r>
            <a:r>
              <a:rPr lang="en-US" dirty="0" err="1">
                <a:solidFill>
                  <a:srgbClr val="01225F"/>
                </a:solidFill>
                <a:latin typeface="Courier New" pitchFamily="49" charset="0"/>
                <a:cs typeface="Courier New" pitchFamily="49" charset="0"/>
              </a:rPr>
              <a:t>sourceType</a:t>
            </a:r>
            <a:r>
              <a:rPr lang="en-US"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  { … }</a:t>
            </a:r>
          </a:p>
          <a:p>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public override object </a:t>
            </a:r>
            <a:r>
              <a:rPr lang="en-US" dirty="0" err="1">
                <a:solidFill>
                  <a:srgbClr val="01225F"/>
                </a:solidFill>
                <a:latin typeface="Courier New" pitchFamily="49" charset="0"/>
                <a:cs typeface="Courier New" pitchFamily="49" charset="0"/>
              </a:rPr>
              <a:t>ConvertFrom</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ITypeDescriptorContext</a:t>
            </a:r>
            <a:r>
              <a:rPr lang="en-US" dirty="0">
                <a:solidFill>
                  <a:srgbClr val="01225F"/>
                </a:solidFill>
                <a:latin typeface="Courier New" pitchFamily="49" charset="0"/>
                <a:cs typeface="Courier New" pitchFamily="49" charset="0"/>
              </a:rPr>
              <a:t> context, </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System.Globalization.CultureInfo</a:t>
            </a:r>
            <a:r>
              <a:rPr lang="en-US" dirty="0">
                <a:solidFill>
                  <a:srgbClr val="01225F"/>
                </a:solidFill>
                <a:latin typeface="Courier New" pitchFamily="49" charset="0"/>
                <a:cs typeface="Courier New" pitchFamily="49" charset="0"/>
              </a:rPr>
              <a:t> culture, </a:t>
            </a:r>
          </a:p>
          <a:p>
            <a:r>
              <a:rPr lang="en-US" dirty="0">
                <a:solidFill>
                  <a:srgbClr val="01225F"/>
                </a:solidFill>
                <a:latin typeface="Courier New" pitchFamily="49" charset="0"/>
                <a:cs typeface="Courier New" pitchFamily="49" charset="0"/>
              </a:rPr>
              <a:t>   object value)</a:t>
            </a:r>
          </a:p>
          <a:p>
            <a:r>
              <a:rPr lang="en-US" dirty="0">
                <a:solidFill>
                  <a:srgbClr val="01225F"/>
                </a:solidFill>
                <a:latin typeface="Courier New" pitchFamily="49" charset="0"/>
                <a:cs typeface="Courier New" pitchFamily="49" charset="0"/>
              </a:rPr>
              <a:t>  { … }</a:t>
            </a:r>
          </a:p>
          <a:p>
            <a:r>
              <a:rPr lang="en-US" dirty="0">
                <a:solidFill>
                  <a:srgbClr val="01225F"/>
                </a:solidFill>
                <a:latin typeface="Courier New" pitchFamily="49" charset="0"/>
                <a:cs typeface="Courier New" pitchFamily="49" charset="0"/>
              </a:rPr>
              <a:t>}</a:t>
            </a:r>
          </a:p>
          <a:p>
            <a:endParaRPr lang="de-AT" dirty="0"/>
          </a:p>
        </p:txBody>
      </p:sp>
      <p:sp>
        <p:nvSpPr>
          <p:cNvPr id="3" name="Text Placeholder 2"/>
          <p:cNvSpPr>
            <a:spLocks noGrp="1"/>
          </p:cNvSpPr>
          <p:nvPr>
            <p:ph type="body" sz="quarter" idx="23"/>
          </p:nvPr>
        </p:nvSpPr>
        <p:spPr/>
        <p:txBody>
          <a:bodyPr/>
          <a:lstStyle/>
          <a:p>
            <a:r>
              <a:rPr lang="de-AT" dirty="0"/>
              <a:t>Typkonvertierung – Implementierung </a:t>
            </a:r>
            <a:br>
              <a:rPr lang="de-AT" dirty="0"/>
            </a:br>
            <a:r>
              <a:rPr lang="de-AT" dirty="0"/>
              <a:t>in .NET</a:t>
            </a:r>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TVListings</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x:Class="Samples.TVListings20070930" </a:t>
            </a:r>
          </a:p>
          <a:p>
            <a:r>
              <a:rPr lang="en-US" dirty="0" err="1">
                <a:solidFill>
                  <a:srgbClr val="01225F"/>
                </a:solidFill>
                <a:latin typeface="Courier New" pitchFamily="49" charset="0"/>
                <a:cs typeface="Courier New" pitchFamily="49" charset="0"/>
              </a:rPr>
              <a:t>xmlns:x</a:t>
            </a:r>
            <a:r>
              <a:rPr lang="en-US" dirty="0">
                <a:solidFill>
                  <a:srgbClr val="01225F"/>
                </a:solidFill>
                <a:latin typeface="Courier New" pitchFamily="49" charset="0"/>
                <a:cs typeface="Courier New" pitchFamily="49" charset="0"/>
              </a:rPr>
              <a:t>="http://schemas.microsoft.com/</a:t>
            </a:r>
            <a:r>
              <a:rPr lang="en-US" dirty="0" err="1">
                <a:solidFill>
                  <a:srgbClr val="01225F"/>
                </a:solidFill>
                <a:latin typeface="Courier New" pitchFamily="49" charset="0"/>
                <a:cs typeface="Courier New" pitchFamily="49" charset="0"/>
              </a:rPr>
              <a:t>winfx</a:t>
            </a:r>
            <a:r>
              <a:rPr lang="en-US" dirty="0">
                <a:solidFill>
                  <a:srgbClr val="01225F"/>
                </a:solidFill>
                <a:latin typeface="Courier New" pitchFamily="49" charset="0"/>
                <a:cs typeface="Courier New" pitchFamily="49" charset="0"/>
              </a:rPr>
              <a:t>/2006/</a:t>
            </a:r>
            <a:r>
              <a:rPr lang="en-US" dirty="0" err="1">
                <a:solidFill>
                  <a:srgbClr val="01225F"/>
                </a:solidFill>
                <a:latin typeface="Courier New" pitchFamily="49" charset="0"/>
                <a:cs typeface="Courier New" pitchFamily="49" charset="0"/>
              </a:rPr>
              <a:t>xaml</a:t>
            </a:r>
            <a:r>
              <a:rPr lang="en-US" dirty="0">
                <a:solidFill>
                  <a:srgbClr val="01225F"/>
                </a:solidFill>
                <a:latin typeface="Courier New" pitchFamily="49" charset="0"/>
                <a:cs typeface="Courier New" pitchFamily="49" charset="0"/>
              </a:rPr>
              <a:t>" </a:t>
            </a:r>
          </a:p>
          <a:p>
            <a:r>
              <a:rPr lang="en-US" dirty="0" err="1">
                <a:solidFill>
                  <a:srgbClr val="01225F"/>
                </a:solidFill>
                <a:latin typeface="Courier New" pitchFamily="49" charset="0"/>
                <a:cs typeface="Courier New" pitchFamily="49" charset="0"/>
              </a:rPr>
              <a:t>xmlns</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clr-namespace:Samples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&lt;Channel Name="</a:t>
            </a:r>
            <a:r>
              <a:rPr lang="en-US" dirty="0" err="1">
                <a:solidFill>
                  <a:srgbClr val="01225F"/>
                </a:solidFill>
                <a:latin typeface="Courier New" pitchFamily="49" charset="0"/>
                <a:cs typeface="Courier New" pitchFamily="49" charset="0"/>
              </a:rPr>
              <a:t>ProSieben</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&lt;Broadcast Name="King Arthur&gt;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Broadcast.Actors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&lt;Person </a:t>
            </a:r>
            <a:r>
              <a:rPr lang="en-US" dirty="0" err="1">
                <a:solidFill>
                  <a:srgbClr val="01225F"/>
                </a:solidFill>
                <a:latin typeface="Courier New" pitchFamily="49" charset="0"/>
                <a:cs typeface="Courier New" pitchFamily="49" charset="0"/>
              </a:rPr>
              <a:t>FirstName</a:t>
            </a:r>
            <a:r>
              <a:rPr lang="en-US" dirty="0">
                <a:solidFill>
                  <a:srgbClr val="01225F"/>
                </a:solidFill>
                <a:latin typeface="Courier New" pitchFamily="49" charset="0"/>
                <a:cs typeface="Courier New" pitchFamily="49" charset="0"/>
              </a:rPr>
              <a:t>="Clive" </a:t>
            </a:r>
            <a:r>
              <a:rPr lang="en-US" dirty="0" err="1">
                <a:solidFill>
                  <a:srgbClr val="01225F"/>
                </a:solidFill>
                <a:latin typeface="Courier New" pitchFamily="49" charset="0"/>
                <a:cs typeface="Courier New" pitchFamily="49" charset="0"/>
              </a:rPr>
              <a:t>LastName</a:t>
            </a:r>
            <a:r>
              <a:rPr lang="en-US" dirty="0">
                <a:solidFill>
                  <a:srgbClr val="01225F"/>
                </a:solidFill>
                <a:latin typeface="Courier New" pitchFamily="49" charset="0"/>
                <a:cs typeface="Courier New" pitchFamily="49" charset="0"/>
              </a:rPr>
              <a:t>="Owen" /&gt;</a:t>
            </a:r>
          </a:p>
          <a:p>
            <a:r>
              <a:rPr lang="en-US" dirty="0">
                <a:solidFill>
                  <a:srgbClr val="01225F"/>
                </a:solidFill>
                <a:latin typeface="Courier New" pitchFamily="49" charset="0"/>
                <a:cs typeface="Courier New" pitchFamily="49" charset="0"/>
              </a:rPr>
              <a:t>        &lt;Person </a:t>
            </a:r>
            <a:r>
              <a:rPr lang="en-US" dirty="0" err="1">
                <a:solidFill>
                  <a:srgbClr val="01225F"/>
                </a:solidFill>
                <a:latin typeface="Courier New" pitchFamily="49" charset="0"/>
                <a:cs typeface="Courier New" pitchFamily="49" charset="0"/>
              </a:rPr>
              <a:t>FirstName</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Ioan</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LastName</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Gruffudd</a:t>
            </a:r>
            <a:r>
              <a:rPr lang="en-US" dirty="0">
                <a:solidFill>
                  <a:srgbClr val="01225F"/>
                </a:solidFill>
                <a:latin typeface="Courier New" pitchFamily="49" charset="0"/>
                <a:cs typeface="Courier New" pitchFamily="49" charset="0"/>
              </a:rPr>
              <a:t>" /&gt;</a:t>
            </a:r>
          </a:p>
          <a:p>
            <a:r>
              <a:rPr lang="en-US" dirty="0">
                <a:solidFill>
                  <a:srgbClr val="01225F"/>
                </a:solidFill>
                <a:latin typeface="Courier New" pitchFamily="49" charset="0"/>
                <a:cs typeface="Courier New" pitchFamily="49" charset="0"/>
              </a:rPr>
              <a:t>        &lt;Person </a:t>
            </a:r>
            <a:r>
              <a:rPr lang="en-US" dirty="0" err="1">
                <a:solidFill>
                  <a:srgbClr val="01225F"/>
                </a:solidFill>
                <a:latin typeface="Courier New" pitchFamily="49" charset="0"/>
                <a:cs typeface="Courier New" pitchFamily="49" charset="0"/>
              </a:rPr>
              <a:t>FirstName</a:t>
            </a:r>
            <a:r>
              <a:rPr lang="en-US" dirty="0">
                <a:solidFill>
                  <a:srgbClr val="01225F"/>
                </a:solidFill>
                <a:latin typeface="Courier New" pitchFamily="49" charset="0"/>
                <a:cs typeface="Courier New" pitchFamily="49" charset="0"/>
              </a:rPr>
              <a:t>="Ray" </a:t>
            </a:r>
            <a:r>
              <a:rPr lang="en-US" dirty="0" err="1">
                <a:solidFill>
                  <a:srgbClr val="01225F"/>
                </a:solidFill>
                <a:latin typeface="Courier New" pitchFamily="49" charset="0"/>
                <a:cs typeface="Courier New" pitchFamily="49" charset="0"/>
              </a:rPr>
              <a:t>LastName</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Winstone</a:t>
            </a:r>
            <a:r>
              <a:rPr lang="en-US" dirty="0">
                <a:solidFill>
                  <a:srgbClr val="01225F"/>
                </a:solidFill>
                <a:latin typeface="Courier New" pitchFamily="49" charset="0"/>
                <a:cs typeface="Courier New" pitchFamily="49" charset="0"/>
              </a:rPr>
              <a:t>" /&gt;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Broadcast.Actors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Broadcast.Directors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&lt;Person </a:t>
            </a:r>
            <a:r>
              <a:rPr lang="en-US" dirty="0" err="1">
                <a:solidFill>
                  <a:srgbClr val="01225F"/>
                </a:solidFill>
                <a:latin typeface="Courier New" pitchFamily="49" charset="0"/>
                <a:cs typeface="Courier New" pitchFamily="49" charset="0"/>
              </a:rPr>
              <a:t>FirstName</a:t>
            </a:r>
            <a:r>
              <a:rPr lang="en-US" dirty="0">
                <a:solidFill>
                  <a:srgbClr val="01225F"/>
                </a:solidFill>
                <a:latin typeface="Courier New" pitchFamily="49" charset="0"/>
                <a:cs typeface="Courier New" pitchFamily="49" charset="0"/>
              </a:rPr>
              <a:t>="Antoine" </a:t>
            </a:r>
            <a:r>
              <a:rPr lang="en-US" dirty="0" err="1">
                <a:solidFill>
                  <a:srgbClr val="01225F"/>
                </a:solidFill>
                <a:latin typeface="Courier New" pitchFamily="49" charset="0"/>
                <a:cs typeface="Courier New" pitchFamily="49" charset="0"/>
              </a:rPr>
              <a:t>LastName</a:t>
            </a:r>
            <a:r>
              <a:rPr lang="en-US" dirty="0">
                <a:solidFill>
                  <a:srgbClr val="01225F"/>
                </a:solidFill>
                <a:latin typeface="Courier New" pitchFamily="49" charset="0"/>
                <a:cs typeface="Courier New" pitchFamily="49" charset="0"/>
              </a:rPr>
              <a:t>="Fuqua" /&gt;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Broadcast.Directors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&lt;/Broadcast&gt;</a:t>
            </a:r>
          </a:p>
          <a:p>
            <a:r>
              <a:rPr lang="en-US" dirty="0">
                <a:solidFill>
                  <a:srgbClr val="01225F"/>
                </a:solidFill>
                <a:latin typeface="Courier New" pitchFamily="49" charset="0"/>
                <a:cs typeface="Courier New" pitchFamily="49" charset="0"/>
              </a:rPr>
              <a:t>  &lt;/Channel&gt;</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TVListings</a:t>
            </a:r>
            <a:r>
              <a:rPr lang="en-US" dirty="0">
                <a:solidFill>
                  <a:srgbClr val="01225F"/>
                </a:solidFill>
                <a:latin typeface="Courier New" pitchFamily="49" charset="0"/>
                <a:cs typeface="Courier New" pitchFamily="49" charset="0"/>
              </a:rPr>
              <a:t>&gt;</a:t>
            </a:r>
          </a:p>
          <a:p>
            <a:endParaRPr lang="de-AT" dirty="0"/>
          </a:p>
        </p:txBody>
      </p:sp>
      <p:sp>
        <p:nvSpPr>
          <p:cNvPr id="3" name="Text Placeholder 2"/>
          <p:cNvSpPr>
            <a:spLocks noGrp="1"/>
          </p:cNvSpPr>
          <p:nvPr>
            <p:ph type="body" sz="quarter" idx="23"/>
          </p:nvPr>
        </p:nvSpPr>
        <p:spPr/>
        <p:txBody>
          <a:bodyPr/>
          <a:lstStyle/>
          <a:p>
            <a:r>
              <a:rPr lang="de-AT" dirty="0"/>
              <a:t>Typkonvertierung</a:t>
            </a:r>
          </a:p>
          <a:p>
            <a:endParaRPr lang="de-AT" dirty="0"/>
          </a:p>
        </p:txBody>
      </p:sp>
      <p:sp>
        <p:nvSpPr>
          <p:cNvPr id="4" name="Text Placeholder 3"/>
          <p:cNvSpPr>
            <a:spLocks noGrp="1"/>
          </p:cNvSpPr>
          <p:nvPr>
            <p:ph type="body" sz="quarter" idx="24"/>
          </p:nvPr>
        </p:nvSpPr>
        <p:spPr/>
        <p:txBody>
          <a:bodyPr/>
          <a:lstStyle/>
          <a:p>
            <a:endParaRPr lang="de-AT"/>
          </a:p>
        </p:txBody>
      </p:sp>
      <p:sp>
        <p:nvSpPr>
          <p:cNvPr id="7" name="Textfeld 6"/>
          <p:cNvSpPr txBox="1"/>
          <p:nvPr/>
        </p:nvSpPr>
        <p:spPr>
          <a:xfrm>
            <a:off x="3719736" y="2283078"/>
            <a:ext cx="3392275" cy="400110"/>
          </a:xfrm>
          <a:prstGeom prst="rect">
            <a:avLst/>
          </a:prstGeom>
          <a:noFill/>
        </p:spPr>
        <p:txBody>
          <a:bodyPr wrap="none" rtlCol="0">
            <a:spAutoFit/>
          </a:bodyPr>
          <a:lstStyle/>
          <a:p>
            <a:r>
              <a:rPr lang="de-AT" sz="2000" b="1" dirty="0"/>
              <a:t>Property Element Syntax</a:t>
            </a:r>
          </a:p>
        </p:txBody>
      </p:sp>
      <p:sp>
        <p:nvSpPr>
          <p:cNvPr id="8" name="Abgerundetes Rechteck 7"/>
          <p:cNvSpPr/>
          <p:nvPr/>
        </p:nvSpPr>
        <p:spPr>
          <a:xfrm>
            <a:off x="5529234" y="3596842"/>
            <a:ext cx="6662766" cy="3071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r>
              <a:rPr lang="en-US" sz="1400" dirty="0">
                <a:solidFill>
                  <a:srgbClr val="01225F"/>
                </a:solidFill>
                <a:latin typeface="Courier New" pitchFamily="49" charset="0"/>
                <a:cs typeface="Courier New" pitchFamily="49" charset="0"/>
              </a:rPr>
              <a:t>&lt;</a:t>
            </a:r>
            <a:r>
              <a:rPr lang="en-US" sz="1400" dirty="0" err="1">
                <a:solidFill>
                  <a:srgbClr val="01225F"/>
                </a:solidFill>
                <a:latin typeface="Courier New" pitchFamily="49" charset="0"/>
                <a:cs typeface="Courier New" pitchFamily="49" charset="0"/>
              </a:rPr>
              <a:t>TVListings</a:t>
            </a:r>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x:Class="Samples.TVListings20070930" </a:t>
            </a:r>
          </a:p>
          <a:p>
            <a:r>
              <a:rPr lang="en-US" sz="1400" dirty="0" err="1">
                <a:solidFill>
                  <a:srgbClr val="01225F"/>
                </a:solidFill>
                <a:latin typeface="Courier New" pitchFamily="49" charset="0"/>
                <a:cs typeface="Courier New" pitchFamily="49" charset="0"/>
              </a:rPr>
              <a:t>xmlns:x</a:t>
            </a:r>
            <a:r>
              <a:rPr lang="en-US" sz="1400" dirty="0">
                <a:solidFill>
                  <a:srgbClr val="01225F"/>
                </a:solidFill>
                <a:latin typeface="Courier New" pitchFamily="49" charset="0"/>
                <a:cs typeface="Courier New" pitchFamily="49" charset="0"/>
              </a:rPr>
              <a:t>="http://schemas.microsoft.com/winfx/2006/xaml" </a:t>
            </a:r>
          </a:p>
          <a:p>
            <a:r>
              <a:rPr lang="en-US" sz="1400" dirty="0" err="1">
                <a:solidFill>
                  <a:srgbClr val="01225F"/>
                </a:solidFill>
                <a:latin typeface="Courier New" pitchFamily="49" charset="0"/>
                <a:cs typeface="Courier New" pitchFamily="49" charset="0"/>
              </a:rPr>
              <a:t>xmlns</a:t>
            </a:r>
            <a:r>
              <a:rPr lang="en-US" sz="1400" dirty="0">
                <a:solidFill>
                  <a:srgbClr val="01225F"/>
                </a:solidFill>
                <a:latin typeface="Courier New" pitchFamily="49" charset="0"/>
                <a:cs typeface="Courier New" pitchFamily="49" charset="0"/>
              </a:rPr>
              <a:t>="</a:t>
            </a:r>
            <a:r>
              <a:rPr lang="en-US" sz="1400" dirty="0" err="1">
                <a:solidFill>
                  <a:srgbClr val="01225F"/>
                </a:solidFill>
                <a:latin typeface="Courier New" pitchFamily="49" charset="0"/>
                <a:cs typeface="Courier New" pitchFamily="49" charset="0"/>
              </a:rPr>
              <a:t>clr-namespace:Samples</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&lt;Channel Name="</a:t>
            </a:r>
            <a:r>
              <a:rPr lang="en-US" sz="1400" dirty="0" err="1">
                <a:solidFill>
                  <a:srgbClr val="01225F"/>
                </a:solidFill>
                <a:latin typeface="Courier New" pitchFamily="49" charset="0"/>
                <a:cs typeface="Courier New" pitchFamily="49" charset="0"/>
              </a:rPr>
              <a:t>ProSieben</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&lt;Broadcast Name="King Arthur" </a:t>
            </a:r>
          </a:p>
          <a:p>
            <a:r>
              <a:rPr lang="en-US" sz="1400" b="1" dirty="0">
                <a:solidFill>
                  <a:srgbClr val="01225F"/>
                </a:solidFill>
                <a:latin typeface="Courier New" pitchFamily="49" charset="0"/>
                <a:cs typeface="Courier New" pitchFamily="49" charset="0"/>
              </a:rPr>
              <a:t>    Actors="Clive Owen, </a:t>
            </a:r>
            <a:r>
              <a:rPr lang="en-US" sz="1400" b="1" dirty="0" err="1">
                <a:solidFill>
                  <a:srgbClr val="01225F"/>
                </a:solidFill>
                <a:latin typeface="Courier New" pitchFamily="49" charset="0"/>
                <a:cs typeface="Courier New" pitchFamily="49" charset="0"/>
              </a:rPr>
              <a:t>Ioan</a:t>
            </a:r>
            <a:r>
              <a:rPr lang="en-US" sz="1400" b="1"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Gruffudd</a:t>
            </a:r>
            <a:r>
              <a:rPr lang="en-US" sz="1400" b="1" dirty="0">
                <a:solidFill>
                  <a:srgbClr val="01225F"/>
                </a:solidFill>
                <a:latin typeface="Courier New" pitchFamily="49" charset="0"/>
                <a:cs typeface="Courier New" pitchFamily="49" charset="0"/>
              </a:rPr>
              <a:t>, Ray </a:t>
            </a:r>
            <a:r>
              <a:rPr lang="en-US" sz="1400" b="1" dirty="0" err="1">
                <a:solidFill>
                  <a:srgbClr val="01225F"/>
                </a:solidFill>
                <a:latin typeface="Courier New" pitchFamily="49" charset="0"/>
                <a:cs typeface="Courier New" pitchFamily="49" charset="0"/>
              </a:rPr>
              <a:t>Winstone</a:t>
            </a:r>
            <a:r>
              <a:rPr lang="en-US" sz="1400" b="1" dirty="0">
                <a:solidFill>
                  <a:srgbClr val="01225F"/>
                </a:solidFill>
                <a:latin typeface="Courier New" pitchFamily="49" charset="0"/>
                <a:cs typeface="Courier New" pitchFamily="49" charset="0"/>
              </a:rPr>
              <a:t>" </a:t>
            </a:r>
          </a:p>
          <a:p>
            <a:r>
              <a:rPr lang="en-US" sz="1400" b="1" dirty="0">
                <a:solidFill>
                  <a:srgbClr val="01225F"/>
                </a:solidFill>
                <a:latin typeface="Courier New" pitchFamily="49" charset="0"/>
                <a:cs typeface="Courier New" pitchFamily="49" charset="0"/>
              </a:rPr>
              <a:t>    Directors="Antoine Fuqua"</a:t>
            </a:r>
            <a:r>
              <a:rPr lang="en-US" sz="1400" dirty="0">
                <a:solidFill>
                  <a:srgbClr val="01225F"/>
                </a:solidFill>
                <a:latin typeface="Courier New" pitchFamily="49" charset="0"/>
                <a:cs typeface="Courier New" pitchFamily="49" charset="0"/>
              </a:rPr>
              <a:t> /&gt;</a:t>
            </a:r>
          </a:p>
          <a:p>
            <a:r>
              <a:rPr lang="en-US" sz="1400" dirty="0">
                <a:solidFill>
                  <a:srgbClr val="01225F"/>
                </a:solidFill>
                <a:latin typeface="Courier New" pitchFamily="49" charset="0"/>
                <a:cs typeface="Courier New" pitchFamily="49" charset="0"/>
              </a:rPr>
              <a:t>  &lt;/Channel&gt;</a:t>
            </a:r>
          </a:p>
          <a:p>
            <a:r>
              <a:rPr lang="en-US" sz="1400" dirty="0">
                <a:solidFill>
                  <a:srgbClr val="01225F"/>
                </a:solidFill>
                <a:latin typeface="Courier New" pitchFamily="49" charset="0"/>
                <a:cs typeface="Courier New" pitchFamily="49" charset="0"/>
              </a:rPr>
              <a:t>&lt;/</a:t>
            </a:r>
            <a:r>
              <a:rPr lang="en-US" sz="1400" dirty="0" err="1">
                <a:solidFill>
                  <a:srgbClr val="01225F"/>
                </a:solidFill>
                <a:latin typeface="Courier New" pitchFamily="49" charset="0"/>
                <a:cs typeface="Courier New" pitchFamily="49" charset="0"/>
              </a:rPr>
              <a:t>TVListings</a:t>
            </a:r>
            <a:r>
              <a:rPr lang="en-US" sz="1400" dirty="0">
                <a:solidFill>
                  <a:srgbClr val="01225F"/>
                </a:solidFill>
                <a:latin typeface="Courier New" pitchFamily="49" charset="0"/>
                <a:cs typeface="Courier New" pitchFamily="49" charset="0"/>
              </a:rPr>
              <a:t>&gt;</a:t>
            </a:r>
          </a:p>
        </p:txBody>
      </p:sp>
      <p:sp>
        <p:nvSpPr>
          <p:cNvPr id="9" name="Textfeld 8"/>
          <p:cNvSpPr txBox="1"/>
          <p:nvPr/>
        </p:nvSpPr>
        <p:spPr>
          <a:xfrm>
            <a:off x="8601069" y="6168610"/>
            <a:ext cx="3095719" cy="400110"/>
          </a:xfrm>
          <a:prstGeom prst="rect">
            <a:avLst/>
          </a:prstGeom>
          <a:noFill/>
        </p:spPr>
        <p:txBody>
          <a:bodyPr wrap="none" rtlCol="0">
            <a:spAutoFit/>
          </a:bodyPr>
          <a:lstStyle/>
          <a:p>
            <a:r>
              <a:rPr lang="de-AT" sz="2000" b="1" dirty="0"/>
              <a:t>Mit Typ-Konvertierung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&lt;Grid&gt;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Grid.ColumnDefinitions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ColumnDefinition</a:t>
            </a:r>
            <a:r>
              <a:rPr lang="en-US" dirty="0">
                <a:solidFill>
                  <a:srgbClr val="01225F"/>
                </a:solidFill>
                <a:latin typeface="Courier New" pitchFamily="49" charset="0"/>
                <a:cs typeface="Courier New" pitchFamily="49" charset="0"/>
              </a:rPr>
              <a:t> Width="1*"/&gt;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Grid.ColumnDefinitions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Grid.RowDefinitions</a:t>
            </a:r>
            <a:r>
              <a:rPr lang="en-US" dirty="0">
                <a:solidFill>
                  <a:srgbClr val="01225F"/>
                </a:solidFill>
                <a:latin typeface="Courier New" pitchFamily="49" charset="0"/>
                <a:cs typeface="Courier New" pitchFamily="49" charset="0"/>
              </a:rPr>
              <a:t>&gt;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RowDefinition</a:t>
            </a:r>
            <a:r>
              <a:rPr lang="en-US" dirty="0">
                <a:solidFill>
                  <a:srgbClr val="01225F"/>
                </a:solidFill>
                <a:latin typeface="Courier New" pitchFamily="49" charset="0"/>
                <a:cs typeface="Courier New" pitchFamily="49" charset="0"/>
              </a:rPr>
              <a:t> Height="Auto" /&gt;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RowDefinition</a:t>
            </a:r>
            <a:r>
              <a:rPr lang="en-US" dirty="0">
                <a:solidFill>
                  <a:srgbClr val="01225F"/>
                </a:solidFill>
                <a:latin typeface="Courier New" pitchFamily="49" charset="0"/>
                <a:cs typeface="Courier New" pitchFamily="49" charset="0"/>
              </a:rPr>
              <a:t> Height="*" /&gt;</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Grid.RowDefinitions</a:t>
            </a:r>
            <a:r>
              <a:rPr lang="en-US" dirty="0">
                <a:solidFill>
                  <a:srgbClr val="01225F"/>
                </a:solidFill>
                <a:latin typeface="Courier New" pitchFamily="49" charset="0"/>
                <a:cs typeface="Courier New" pitchFamily="49" charset="0"/>
              </a:rPr>
              <a:t>&gt;</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    &lt;</a:t>
            </a:r>
            <a:r>
              <a:rPr lang="en-US" dirty="0" err="1">
                <a:solidFill>
                  <a:srgbClr val="01225F"/>
                </a:solidFill>
                <a:latin typeface="Courier New" pitchFamily="49" charset="0"/>
                <a:cs typeface="Courier New" pitchFamily="49" charset="0"/>
              </a:rPr>
              <a:t>TextBox</a:t>
            </a:r>
            <a:r>
              <a:rPr lang="en-US" dirty="0">
                <a:solidFill>
                  <a:srgbClr val="01225F"/>
                </a:solidFill>
                <a:latin typeface="Courier New" pitchFamily="49" charset="0"/>
                <a:cs typeface="Courier New" pitchFamily="49" charset="0"/>
              </a:rPr>
              <a:t> </a:t>
            </a:r>
            <a:r>
              <a:rPr lang="en-US" b="1" dirty="0" err="1">
                <a:solidFill>
                  <a:srgbClr val="01225F"/>
                </a:solidFill>
                <a:latin typeface="Courier New" pitchFamily="49" charset="0"/>
                <a:cs typeface="Courier New" pitchFamily="49" charset="0"/>
              </a:rPr>
              <a:t>Grid.Row</a:t>
            </a:r>
            <a:r>
              <a:rPr lang="en-US" b="1" dirty="0">
                <a:solidFill>
                  <a:srgbClr val="01225F"/>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a:t>
            </a:r>
            <a:r>
              <a:rPr lang="en-US" b="1" dirty="0">
                <a:solidFill>
                  <a:srgbClr val="01225F"/>
                </a:solidFill>
                <a:latin typeface="Courier New" pitchFamily="49" charset="0"/>
                <a:cs typeface="Courier New" pitchFamily="49" charset="0"/>
              </a:rPr>
              <a:t>0</a:t>
            </a:r>
            <a:r>
              <a:rPr lang="en-US" dirty="0">
                <a:solidFill>
                  <a:srgbClr val="01225F"/>
                </a:solidFill>
                <a:latin typeface="Courier New" pitchFamily="49" charset="0"/>
                <a:cs typeface="Courier New" pitchFamily="49" charset="0"/>
              </a:rPr>
              <a:t>"</a:t>
            </a:r>
            <a:r>
              <a:rPr lang="en-US" b="1" dirty="0">
                <a:solidFill>
                  <a:srgbClr val="01225F"/>
                </a:solidFill>
                <a:latin typeface="Courier New" pitchFamily="49" charset="0"/>
                <a:cs typeface="Courier New" pitchFamily="49" charset="0"/>
              </a:rPr>
              <a:t> </a:t>
            </a:r>
            <a:r>
              <a:rPr lang="en-US" b="1" dirty="0" err="1">
                <a:solidFill>
                  <a:srgbClr val="01225F"/>
                </a:solidFill>
                <a:latin typeface="Courier New" pitchFamily="49" charset="0"/>
                <a:cs typeface="Courier New" pitchFamily="49" charset="0"/>
              </a:rPr>
              <a:t>Grid.Column</a:t>
            </a:r>
            <a:r>
              <a:rPr lang="en-US" b="1" dirty="0">
                <a:solidFill>
                  <a:srgbClr val="01225F"/>
                </a:solidFill>
                <a:latin typeface="Courier New" pitchFamily="49" charset="0"/>
                <a:cs typeface="Courier New" pitchFamily="49" charset="0"/>
              </a:rPr>
              <a:t>=</a:t>
            </a:r>
            <a:r>
              <a:rPr lang="en-US" dirty="0">
                <a:solidFill>
                  <a:srgbClr val="01225F"/>
                </a:solidFill>
                <a:latin typeface="Courier New" pitchFamily="49" charset="0"/>
                <a:cs typeface="Courier New" pitchFamily="49" charset="0"/>
              </a:rPr>
              <a:t>"</a:t>
            </a:r>
            <a:r>
              <a:rPr lang="en-US" b="1" dirty="0">
                <a:solidFill>
                  <a:srgbClr val="01225F"/>
                </a:solidFill>
                <a:latin typeface="Courier New" pitchFamily="49" charset="0"/>
                <a:cs typeface="Courier New" pitchFamily="49" charset="0"/>
              </a:rPr>
              <a:t>0</a:t>
            </a:r>
            <a:r>
              <a:rPr lang="en-US" dirty="0">
                <a:solidFill>
                  <a:srgbClr val="01225F"/>
                </a:solidFill>
                <a:latin typeface="Courier New" pitchFamily="49" charset="0"/>
                <a:cs typeface="Courier New" pitchFamily="49" charset="0"/>
              </a:rPr>
              <a:t>"</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 /&gt;</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&lt;/Grid&gt;</a:t>
            </a:r>
          </a:p>
          <a:p>
            <a:endParaRPr lang="de-AT" dirty="0"/>
          </a:p>
        </p:txBody>
      </p:sp>
      <p:sp>
        <p:nvSpPr>
          <p:cNvPr id="3" name="Text Placeholder 2"/>
          <p:cNvSpPr>
            <a:spLocks noGrp="1"/>
          </p:cNvSpPr>
          <p:nvPr>
            <p:ph type="body" sz="quarter" idx="23"/>
          </p:nvPr>
        </p:nvSpPr>
        <p:spPr/>
        <p:txBody>
          <a:bodyPr/>
          <a:lstStyle/>
          <a:p>
            <a:r>
              <a:rPr lang="de-AT" dirty="0" err="1"/>
              <a:t>Attached</a:t>
            </a:r>
            <a:r>
              <a:rPr lang="de-AT" dirty="0"/>
              <a:t> Properties</a:t>
            </a:r>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Abbildung1.png"/>
          <p:cNvPicPr>
            <a:picLocks noChangeAspect="1"/>
          </p:cNvPicPr>
          <p:nvPr/>
        </p:nvPicPr>
        <p:blipFill>
          <a:blip r:embed="rId3"/>
          <a:stretch>
            <a:fillRect/>
          </a:stretch>
        </p:blipFill>
        <p:spPr>
          <a:xfrm>
            <a:off x="1514549" y="2060848"/>
            <a:ext cx="8373262" cy="3587760"/>
          </a:xfrm>
          <a:prstGeom prst="rect">
            <a:avLst/>
          </a:prstGeom>
        </p:spPr>
      </p:pic>
      <p:sp>
        <p:nvSpPr>
          <p:cNvPr id="5" name="Titel 4"/>
          <p:cNvSpPr>
            <a:spLocks noGrp="1"/>
          </p:cNvSpPr>
          <p:nvPr>
            <p:ph type="title"/>
          </p:nvPr>
        </p:nvSpPr>
        <p:spPr/>
        <p:txBody>
          <a:bodyPr/>
          <a:lstStyle/>
          <a:p>
            <a:r>
              <a:rPr lang="de-AT" sz="5400" dirty="0"/>
              <a:t>Designer &amp; Entwickler – ein Team!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a:xfrm>
            <a:off x="551384" y="404664"/>
            <a:ext cx="7104789" cy="5629313"/>
          </a:xfrm>
        </p:spPr>
        <p:txBody>
          <a:bodyPr/>
          <a:lstStyle/>
          <a:p>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ContentProperty</a:t>
            </a:r>
            <a:r>
              <a:rPr lang="en-US" sz="1200" dirty="0">
                <a:solidFill>
                  <a:srgbClr val="01225F"/>
                </a:solidFill>
                <a:latin typeface="Courier New" pitchFamily="49" charset="0"/>
                <a:cs typeface="Courier New" pitchFamily="49" charset="0"/>
              </a:rPr>
              <a:t>("Channels")]</a:t>
            </a:r>
          </a:p>
          <a:p>
            <a:r>
              <a:rPr lang="en-US" sz="1200" dirty="0">
                <a:solidFill>
                  <a:srgbClr val="01225F"/>
                </a:solidFill>
                <a:latin typeface="Courier New" pitchFamily="49" charset="0"/>
                <a:cs typeface="Courier New" pitchFamily="49" charset="0"/>
              </a:rPr>
              <a:t>public class </a:t>
            </a:r>
            <a:r>
              <a:rPr lang="en-US" sz="1200" b="1"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 : </a:t>
            </a:r>
            <a:r>
              <a:rPr lang="en-US" sz="1200" dirty="0" err="1">
                <a:solidFill>
                  <a:srgbClr val="01225F"/>
                </a:solidFill>
                <a:latin typeface="Courier New" pitchFamily="49" charset="0"/>
                <a:cs typeface="Courier New" pitchFamily="49" charset="0"/>
              </a:rPr>
              <a:t>DependencyObject</a:t>
            </a:r>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 Attached Property </a:t>
            </a:r>
            <a:r>
              <a:rPr lang="en-US" sz="1200" dirty="0" err="1">
                <a:solidFill>
                  <a:srgbClr val="01225F"/>
                </a:solidFill>
                <a:latin typeface="Courier New" pitchFamily="49" charset="0"/>
                <a:cs typeface="Courier New" pitchFamily="49" charset="0"/>
              </a:rPr>
              <a:t>StartTime</a:t>
            </a:r>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  public static </a:t>
            </a:r>
            <a:r>
              <a:rPr lang="en-US" sz="1200" dirty="0" err="1">
                <a:solidFill>
                  <a:srgbClr val="01225F"/>
                </a:solidFill>
                <a:latin typeface="Courier New" pitchFamily="49" charset="0"/>
                <a:cs typeface="Courier New" pitchFamily="49" charset="0"/>
              </a:rPr>
              <a:t>DateTime</a:t>
            </a:r>
            <a:r>
              <a:rPr lang="en-US" sz="1200" dirty="0">
                <a:solidFill>
                  <a:srgbClr val="01225F"/>
                </a:solidFill>
                <a:latin typeface="Courier New" pitchFamily="49" charset="0"/>
                <a:cs typeface="Courier New" pitchFamily="49" charset="0"/>
              </a:rPr>
              <a:t> </a:t>
            </a:r>
            <a:r>
              <a:rPr lang="en-US" sz="1200" b="1" dirty="0" err="1">
                <a:solidFill>
                  <a:srgbClr val="01225F"/>
                </a:solidFill>
                <a:latin typeface="Courier New" pitchFamily="49" charset="0"/>
                <a:cs typeface="Courier New" pitchFamily="49" charset="0"/>
              </a:rPr>
              <a:t>GetStartTime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DependencyObject</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obj</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return (</a:t>
            </a:r>
            <a:r>
              <a:rPr lang="en-US" sz="1200" dirty="0" err="1">
                <a:solidFill>
                  <a:srgbClr val="01225F"/>
                </a:solidFill>
                <a:latin typeface="Courier New" pitchFamily="49" charset="0"/>
                <a:cs typeface="Courier New" pitchFamily="49" charset="0"/>
              </a:rPr>
              <a:t>DateTime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obj.GetValue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StartTimeProperty</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a:t>
            </a:r>
          </a:p>
          <a:p>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  public static void </a:t>
            </a:r>
            <a:r>
              <a:rPr lang="en-US" sz="1200" b="1" dirty="0" err="1">
                <a:solidFill>
                  <a:srgbClr val="01225F"/>
                </a:solidFill>
                <a:latin typeface="Courier New" pitchFamily="49" charset="0"/>
                <a:cs typeface="Courier New" pitchFamily="49" charset="0"/>
              </a:rPr>
              <a:t>SetStartTime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DependencyObject</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obj</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DateTime</a:t>
            </a:r>
            <a:r>
              <a:rPr lang="en-US" sz="1200" dirty="0">
                <a:solidFill>
                  <a:srgbClr val="01225F"/>
                </a:solidFill>
                <a:latin typeface="Courier New" pitchFamily="49" charset="0"/>
                <a:cs typeface="Courier New" pitchFamily="49" charset="0"/>
              </a:rPr>
              <a:t> value)</a:t>
            </a:r>
          </a:p>
          <a:p>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obj.SetValue</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StartTimeProperty</a:t>
            </a:r>
            <a:r>
              <a:rPr lang="en-US" sz="1200" dirty="0">
                <a:solidFill>
                  <a:srgbClr val="01225F"/>
                </a:solidFill>
                <a:latin typeface="Courier New" pitchFamily="49" charset="0"/>
                <a:cs typeface="Courier New" pitchFamily="49" charset="0"/>
              </a:rPr>
              <a:t>, value);</a:t>
            </a:r>
          </a:p>
          <a:p>
            <a:r>
              <a:rPr lang="en-US" sz="1200" dirty="0">
                <a:solidFill>
                  <a:srgbClr val="01225F"/>
                </a:solidFill>
                <a:latin typeface="Courier New" pitchFamily="49" charset="0"/>
                <a:cs typeface="Courier New" pitchFamily="49" charset="0"/>
              </a:rPr>
              <a:t>  }</a:t>
            </a:r>
          </a:p>
          <a:p>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  public static </a:t>
            </a:r>
            <a:r>
              <a:rPr lang="en-US" sz="1200" dirty="0" err="1">
                <a:solidFill>
                  <a:srgbClr val="01225F"/>
                </a:solidFill>
                <a:latin typeface="Courier New" pitchFamily="49" charset="0"/>
                <a:cs typeface="Courier New" pitchFamily="49" charset="0"/>
              </a:rPr>
              <a:t>readonly</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DependencyProperty</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StartTimeProperty</a:t>
            </a:r>
            <a:r>
              <a:rPr lang="en-US" sz="1200" dirty="0">
                <a:solidFill>
                  <a:srgbClr val="01225F"/>
                </a:solidFill>
                <a:latin typeface="Courier New" pitchFamily="49" charset="0"/>
                <a:cs typeface="Courier New" pitchFamily="49" charset="0"/>
              </a:rPr>
              <a:t> =</a:t>
            </a:r>
          </a:p>
          <a:p>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DependencyProperty.</a:t>
            </a:r>
            <a:r>
              <a:rPr lang="en-US" sz="1200" b="1" dirty="0" err="1">
                <a:solidFill>
                  <a:srgbClr val="01225F"/>
                </a:solidFill>
                <a:latin typeface="Courier New" pitchFamily="49" charset="0"/>
                <a:cs typeface="Courier New" pitchFamily="49" charset="0"/>
              </a:rPr>
              <a:t>RegisterAttached</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StartTime</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typeof</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DateTime</a:t>
            </a:r>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typeof</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 new </a:t>
            </a:r>
            <a:r>
              <a:rPr lang="en-US" sz="1200" dirty="0" err="1">
                <a:solidFill>
                  <a:srgbClr val="01225F"/>
                </a:solidFill>
                <a:latin typeface="Courier New" pitchFamily="49" charset="0"/>
                <a:cs typeface="Courier New" pitchFamily="49" charset="0"/>
              </a:rPr>
              <a:t>UIPropertyMetadata</a:t>
            </a:r>
            <a:r>
              <a:rPr lang="en-US" sz="1200" dirty="0">
                <a:solidFill>
                  <a:srgbClr val="01225F"/>
                </a:solidFill>
                <a:latin typeface="Courier New" pitchFamily="49" charset="0"/>
                <a:cs typeface="Courier New" pitchFamily="49" charset="0"/>
              </a:rPr>
              <a:t>(</a:t>
            </a:r>
            <a:br>
              <a:rPr lang="en-US" sz="1200" dirty="0">
                <a:solidFill>
                  <a:srgbClr val="01225F"/>
                </a:solidFill>
                <a:latin typeface="Courier New" pitchFamily="49" charset="0"/>
                <a:cs typeface="Courier New" pitchFamily="49" charset="0"/>
              </a:rPr>
            </a:br>
            <a:r>
              <a:rPr lang="en-US" sz="1200" dirty="0">
                <a:solidFill>
                  <a:srgbClr val="01225F"/>
                </a:solidFill>
                <a:latin typeface="Courier New" pitchFamily="49" charset="0"/>
                <a:cs typeface="Courier New" pitchFamily="49" charset="0"/>
              </a:rPr>
              <a:t>    new </a:t>
            </a:r>
            <a:r>
              <a:rPr lang="en-US" sz="1200" dirty="0" err="1">
                <a:solidFill>
                  <a:srgbClr val="01225F"/>
                </a:solidFill>
                <a:latin typeface="Courier New" pitchFamily="49" charset="0"/>
                <a:cs typeface="Courier New" pitchFamily="49" charset="0"/>
              </a:rPr>
              <a:t>DateTime</a:t>
            </a:r>
            <a:r>
              <a:rPr lang="en-US" sz="1200" dirty="0">
                <a:solidFill>
                  <a:srgbClr val="01225F"/>
                </a:solidFill>
                <a:latin typeface="Courier New" pitchFamily="49" charset="0"/>
                <a:cs typeface="Courier New" pitchFamily="49" charset="0"/>
              </a:rPr>
              <a:t>(1, 1, 1, 0, 0, 0)));</a:t>
            </a:r>
          </a:p>
          <a:p>
            <a:r>
              <a:rPr lang="en-US" sz="1200" dirty="0">
                <a:solidFill>
                  <a:srgbClr val="01225F"/>
                </a:solidFill>
                <a:latin typeface="Courier New" pitchFamily="49" charset="0"/>
                <a:cs typeface="Courier New" pitchFamily="49" charset="0"/>
              </a:rPr>
              <a:t>}</a:t>
            </a:r>
          </a:p>
          <a:p>
            <a:endParaRPr lang="de-AT" sz="1200" dirty="0"/>
          </a:p>
        </p:txBody>
      </p:sp>
      <p:sp>
        <p:nvSpPr>
          <p:cNvPr id="3" name="Text Placeholder 2"/>
          <p:cNvSpPr>
            <a:spLocks noGrp="1"/>
          </p:cNvSpPr>
          <p:nvPr>
            <p:ph type="body" sz="quarter" idx="23"/>
          </p:nvPr>
        </p:nvSpPr>
        <p:spPr/>
        <p:txBody>
          <a:bodyPr/>
          <a:lstStyle/>
          <a:p>
            <a:r>
              <a:rPr lang="de-AT" dirty="0" err="1"/>
              <a:t>Attached</a:t>
            </a:r>
            <a:r>
              <a:rPr lang="de-AT" dirty="0"/>
              <a:t> Properties – Implementierung </a:t>
            </a:r>
            <a:br>
              <a:rPr lang="de-AT" dirty="0"/>
            </a:br>
            <a:r>
              <a:rPr lang="de-AT" dirty="0"/>
              <a:t>in .NET</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sz="2800" dirty="0"/>
              <a:t>XAML Syntaxvarianten</a:t>
            </a:r>
          </a:p>
        </p:txBody>
      </p:sp>
      <p:sp>
        <p:nvSpPr>
          <p:cNvPr id="2" name="Content Placeholder 1"/>
          <p:cNvSpPr>
            <a:spLocks noGrp="1"/>
          </p:cNvSpPr>
          <p:nvPr>
            <p:ph sz="quarter" idx="22"/>
          </p:nvPr>
        </p:nvSpPr>
        <p:spPr/>
        <p:txBody>
          <a:bodyPr/>
          <a:lstStyle/>
          <a:p>
            <a:r>
              <a:rPr lang="en-US" sz="1200" dirty="0">
                <a:solidFill>
                  <a:srgbClr val="01225F"/>
                </a:solidFill>
                <a:latin typeface="Courier New" pitchFamily="49" charset="0"/>
                <a:cs typeface="Courier New" pitchFamily="49" charset="0"/>
              </a:rPr>
              <a:t>&lt;</a:t>
            </a:r>
            <a:r>
              <a:rPr lang="en-US" sz="1200" dirty="0" err="1">
                <a:solidFill>
                  <a:srgbClr val="01225F"/>
                </a:solidFill>
                <a:latin typeface="Courier New" pitchFamily="49" charset="0"/>
                <a:cs typeface="Courier New" pitchFamily="49" charset="0"/>
              </a:rPr>
              <a:t>TVListings</a:t>
            </a:r>
            <a:endParaRPr lang="en-US" sz="1200" dirty="0">
              <a:solidFill>
                <a:srgbClr val="01225F"/>
              </a:solidFill>
              <a:latin typeface="Courier New" pitchFamily="49" charset="0"/>
              <a:cs typeface="Courier New" pitchFamily="49" charset="0"/>
            </a:endParaRPr>
          </a:p>
          <a:p>
            <a:r>
              <a:rPr lang="en-US" sz="1200" dirty="0">
                <a:solidFill>
                  <a:srgbClr val="01225F"/>
                </a:solidFill>
                <a:latin typeface="Courier New" pitchFamily="49" charset="0"/>
                <a:cs typeface="Courier New" pitchFamily="49" charset="0"/>
              </a:rPr>
              <a:t>x:Class="Samples.TVListings20070930"</a:t>
            </a:r>
          </a:p>
          <a:p>
            <a:r>
              <a:rPr lang="en-US" sz="1200" dirty="0" err="1">
                <a:solidFill>
                  <a:srgbClr val="01225F"/>
                </a:solidFill>
                <a:latin typeface="Courier New" pitchFamily="49" charset="0"/>
                <a:cs typeface="Courier New" pitchFamily="49" charset="0"/>
              </a:rPr>
              <a:t>xmlns:x</a:t>
            </a:r>
            <a:r>
              <a:rPr lang="en-US" sz="1200" dirty="0">
                <a:solidFill>
                  <a:srgbClr val="01225F"/>
                </a:solidFill>
                <a:latin typeface="Courier New" pitchFamily="49" charset="0"/>
                <a:cs typeface="Courier New" pitchFamily="49" charset="0"/>
              </a:rPr>
              <a:t>="http://schemas.microsoft.com/</a:t>
            </a:r>
            <a:r>
              <a:rPr lang="en-US" sz="1200" dirty="0" err="1">
                <a:solidFill>
                  <a:srgbClr val="01225F"/>
                </a:solidFill>
                <a:latin typeface="Courier New" pitchFamily="49" charset="0"/>
                <a:cs typeface="Courier New" pitchFamily="49" charset="0"/>
              </a:rPr>
              <a:t>winfx</a:t>
            </a:r>
            <a:r>
              <a:rPr lang="en-US" sz="1200" dirty="0">
                <a:solidFill>
                  <a:srgbClr val="01225F"/>
                </a:solidFill>
                <a:latin typeface="Courier New" pitchFamily="49" charset="0"/>
                <a:cs typeface="Courier New" pitchFamily="49" charset="0"/>
              </a:rPr>
              <a:t>/2006/</a:t>
            </a:r>
            <a:r>
              <a:rPr lang="en-US" sz="1200" dirty="0" err="1">
                <a:solidFill>
                  <a:srgbClr val="01225F"/>
                </a:solidFill>
                <a:latin typeface="Courier New" pitchFamily="49" charset="0"/>
                <a:cs typeface="Courier New" pitchFamily="49" charset="0"/>
              </a:rPr>
              <a:t>xaml</a:t>
            </a:r>
            <a:r>
              <a:rPr lang="en-US" sz="1200" dirty="0">
                <a:solidFill>
                  <a:srgbClr val="01225F"/>
                </a:solidFill>
                <a:latin typeface="Courier New" pitchFamily="49" charset="0"/>
                <a:cs typeface="Courier New" pitchFamily="49" charset="0"/>
              </a:rPr>
              <a:t>"</a:t>
            </a:r>
          </a:p>
          <a:p>
            <a:r>
              <a:rPr lang="en-US" sz="1200" dirty="0" err="1">
                <a:solidFill>
                  <a:srgbClr val="01225F"/>
                </a:solidFill>
                <a:latin typeface="Courier New" pitchFamily="49" charset="0"/>
                <a:cs typeface="Courier New" pitchFamily="49" charset="0"/>
              </a:rPr>
              <a:t>xmlns</a:t>
            </a:r>
            <a:r>
              <a:rPr lang="en-US" sz="1200" dirty="0">
                <a:solidFill>
                  <a:srgbClr val="01225F"/>
                </a:solidFill>
                <a:latin typeface="Courier New" pitchFamily="49" charset="0"/>
                <a:cs typeface="Courier New" pitchFamily="49" charset="0"/>
              </a:rPr>
              <a:t>="</a:t>
            </a:r>
            <a:r>
              <a:rPr lang="en-US" sz="1200" dirty="0" err="1">
                <a:solidFill>
                  <a:srgbClr val="01225F"/>
                </a:solidFill>
                <a:latin typeface="Courier New" pitchFamily="49" charset="0"/>
                <a:cs typeface="Courier New" pitchFamily="49" charset="0"/>
              </a:rPr>
              <a:t>clr-namespace:Samples</a:t>
            </a:r>
            <a:r>
              <a:rPr lang="en-US" sz="1200" dirty="0">
                <a:solidFill>
                  <a:srgbClr val="01225F"/>
                </a:solidFill>
                <a:latin typeface="Courier New" pitchFamily="49" charset="0"/>
                <a:cs typeface="Courier New" pitchFamily="49" charset="0"/>
              </a:rPr>
              <a:t>"&gt;</a:t>
            </a:r>
          </a:p>
          <a:p>
            <a:r>
              <a:rPr lang="en-US" sz="1200" dirty="0">
                <a:solidFill>
                  <a:srgbClr val="01225F"/>
                </a:solidFill>
                <a:latin typeface="Courier New" pitchFamily="49" charset="0"/>
                <a:cs typeface="Courier New" pitchFamily="49" charset="0"/>
              </a:rPr>
              <a:t>...</a:t>
            </a:r>
          </a:p>
          <a:p>
            <a:r>
              <a:rPr lang="en-US" sz="1200" dirty="0">
                <a:solidFill>
                  <a:srgbClr val="01225F"/>
                </a:solidFill>
                <a:latin typeface="Courier New" pitchFamily="49" charset="0"/>
                <a:cs typeface="Courier New" pitchFamily="49" charset="0"/>
              </a:rPr>
              <a:t>  &lt;Channel Name="Sat.1"&gt;</a:t>
            </a:r>
          </a:p>
          <a:p>
            <a:r>
              <a:rPr lang="en-US" sz="1200" dirty="0">
                <a:solidFill>
                  <a:srgbClr val="01225F"/>
                </a:solidFill>
                <a:latin typeface="Courier New" pitchFamily="49" charset="0"/>
                <a:cs typeface="Courier New" pitchFamily="49" charset="0"/>
              </a:rPr>
              <a:t>    &lt;Broadcast Name="Navy CIS" </a:t>
            </a:r>
            <a:r>
              <a:rPr lang="en-US" sz="1200" b="1" dirty="0" err="1">
                <a:solidFill>
                  <a:srgbClr val="01225F"/>
                </a:solidFill>
                <a:latin typeface="Courier New" pitchFamily="49" charset="0"/>
                <a:cs typeface="Courier New" pitchFamily="49" charset="0"/>
              </a:rPr>
              <a:t>TVListings.StartTime</a:t>
            </a:r>
            <a:r>
              <a:rPr lang="en-US" sz="1200" b="1" dirty="0">
                <a:solidFill>
                  <a:srgbClr val="01225F"/>
                </a:solidFill>
                <a:latin typeface="Courier New" pitchFamily="49" charset="0"/>
                <a:cs typeface="Courier New" pitchFamily="49" charset="0"/>
              </a:rPr>
              <a:t>="20:15"</a:t>
            </a:r>
            <a:r>
              <a:rPr lang="en-US" sz="1200" dirty="0">
                <a:solidFill>
                  <a:srgbClr val="01225F"/>
                </a:solidFill>
                <a:latin typeface="Courier New" pitchFamily="49" charset="0"/>
                <a:cs typeface="Courier New" pitchFamily="49" charset="0"/>
              </a:rPr>
              <a:t> /&gt;</a:t>
            </a:r>
          </a:p>
          <a:p>
            <a:r>
              <a:rPr lang="en-US" sz="1200" dirty="0">
                <a:solidFill>
                  <a:srgbClr val="01225F"/>
                </a:solidFill>
                <a:latin typeface="Courier New" pitchFamily="49" charset="0"/>
                <a:cs typeface="Courier New" pitchFamily="49" charset="0"/>
              </a:rPr>
              <a:t>    &lt;Broadcast Name="</a:t>
            </a:r>
            <a:r>
              <a:rPr lang="en-US" sz="1200" dirty="0" err="1">
                <a:solidFill>
                  <a:srgbClr val="01225F"/>
                </a:solidFill>
                <a:latin typeface="Courier New" pitchFamily="49" charset="0"/>
                <a:cs typeface="Courier New" pitchFamily="49" charset="0"/>
              </a:rPr>
              <a:t>Ciminal</a:t>
            </a:r>
            <a:r>
              <a:rPr lang="en-US" sz="1200" dirty="0">
                <a:solidFill>
                  <a:srgbClr val="01225F"/>
                </a:solidFill>
                <a:latin typeface="Courier New" pitchFamily="49" charset="0"/>
                <a:cs typeface="Courier New" pitchFamily="49" charset="0"/>
              </a:rPr>
              <a:t> Minds" </a:t>
            </a:r>
            <a:r>
              <a:rPr lang="en-US" sz="1200" dirty="0" err="1">
                <a:solidFill>
                  <a:srgbClr val="01225F"/>
                </a:solidFill>
                <a:latin typeface="Courier New" pitchFamily="49" charset="0"/>
                <a:cs typeface="Courier New" pitchFamily="49" charset="0"/>
              </a:rPr>
              <a:t>TVListings.StartTime</a:t>
            </a:r>
            <a:r>
              <a:rPr lang="en-US" sz="1200" dirty="0">
                <a:solidFill>
                  <a:srgbClr val="01225F"/>
                </a:solidFill>
                <a:latin typeface="Courier New" pitchFamily="49" charset="0"/>
                <a:cs typeface="Courier New" pitchFamily="49" charset="0"/>
              </a:rPr>
              <a:t>="21:15" /&gt;</a:t>
            </a:r>
          </a:p>
          <a:p>
            <a:r>
              <a:rPr lang="en-US" sz="1200" dirty="0">
                <a:solidFill>
                  <a:srgbClr val="01225F"/>
                </a:solidFill>
                <a:latin typeface="Courier New" pitchFamily="49" charset="0"/>
                <a:cs typeface="Courier New" pitchFamily="49" charset="0"/>
              </a:rPr>
              <a:t>    &lt;Broadcast Name="</a:t>
            </a:r>
            <a:r>
              <a:rPr lang="en-US" sz="1200" dirty="0" err="1">
                <a:solidFill>
                  <a:srgbClr val="01225F"/>
                </a:solidFill>
                <a:latin typeface="Courier New" pitchFamily="49" charset="0"/>
                <a:cs typeface="Courier New" pitchFamily="49" charset="0"/>
              </a:rPr>
              <a:t>Sechserpack</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TVListings.StartTime</a:t>
            </a:r>
            <a:r>
              <a:rPr lang="en-US" sz="1200" dirty="0">
                <a:solidFill>
                  <a:srgbClr val="01225F"/>
                </a:solidFill>
                <a:latin typeface="Courier New" pitchFamily="49" charset="0"/>
                <a:cs typeface="Courier New" pitchFamily="49" charset="0"/>
              </a:rPr>
              <a:t>="22:15" /&gt;</a:t>
            </a:r>
          </a:p>
          <a:p>
            <a:r>
              <a:rPr lang="en-US" sz="1200" dirty="0">
                <a:solidFill>
                  <a:srgbClr val="01225F"/>
                </a:solidFill>
                <a:latin typeface="Courier New" pitchFamily="49" charset="0"/>
                <a:cs typeface="Courier New" pitchFamily="49" charset="0"/>
              </a:rPr>
              <a:t>    &lt;Broadcast Name="</a:t>
            </a:r>
            <a:r>
              <a:rPr lang="en-US" sz="1200" dirty="0" err="1">
                <a:solidFill>
                  <a:srgbClr val="01225F"/>
                </a:solidFill>
                <a:latin typeface="Courier New" pitchFamily="49" charset="0"/>
                <a:cs typeface="Courier New" pitchFamily="49" charset="0"/>
              </a:rPr>
              <a:t>Planetopia</a:t>
            </a:r>
            <a:r>
              <a:rPr lang="en-US" sz="1200" dirty="0">
                <a:solidFill>
                  <a:srgbClr val="01225F"/>
                </a:solidFill>
                <a:latin typeface="Courier New" pitchFamily="49" charset="0"/>
                <a:cs typeface="Courier New" pitchFamily="49" charset="0"/>
              </a:rPr>
              <a:t>" </a:t>
            </a:r>
            <a:r>
              <a:rPr lang="en-US" sz="1200" dirty="0" err="1">
                <a:solidFill>
                  <a:srgbClr val="01225F"/>
                </a:solidFill>
                <a:latin typeface="Courier New" pitchFamily="49" charset="0"/>
                <a:cs typeface="Courier New" pitchFamily="49" charset="0"/>
              </a:rPr>
              <a:t>TVListings.StartTime</a:t>
            </a:r>
            <a:r>
              <a:rPr lang="en-US" sz="1200" dirty="0">
                <a:solidFill>
                  <a:srgbClr val="01225F"/>
                </a:solidFill>
                <a:latin typeface="Courier New" pitchFamily="49" charset="0"/>
                <a:cs typeface="Courier New" pitchFamily="49" charset="0"/>
              </a:rPr>
              <a:t>="22:45" /&gt;</a:t>
            </a:r>
          </a:p>
          <a:p>
            <a:r>
              <a:rPr lang="en-US" sz="1200" dirty="0">
                <a:solidFill>
                  <a:srgbClr val="01225F"/>
                </a:solidFill>
                <a:latin typeface="Courier New" pitchFamily="49" charset="0"/>
                <a:cs typeface="Courier New" pitchFamily="49" charset="0"/>
              </a:rPr>
              <a:t>    &lt;Broadcast Name="News und Stories" </a:t>
            </a:r>
            <a:r>
              <a:rPr lang="en-US" sz="1200" dirty="0" err="1">
                <a:solidFill>
                  <a:srgbClr val="01225F"/>
                </a:solidFill>
                <a:latin typeface="Courier New" pitchFamily="49" charset="0"/>
                <a:cs typeface="Courier New" pitchFamily="49" charset="0"/>
              </a:rPr>
              <a:t>TVListings.StartTime</a:t>
            </a:r>
            <a:r>
              <a:rPr lang="en-US" sz="1200" dirty="0">
                <a:solidFill>
                  <a:srgbClr val="01225F"/>
                </a:solidFill>
                <a:latin typeface="Courier New" pitchFamily="49" charset="0"/>
                <a:cs typeface="Courier New" pitchFamily="49" charset="0"/>
              </a:rPr>
              <a:t>="23:35" /&gt;</a:t>
            </a:r>
          </a:p>
          <a:p>
            <a:r>
              <a:rPr lang="en-US" sz="1200" dirty="0">
                <a:solidFill>
                  <a:srgbClr val="01225F"/>
                </a:solidFill>
                <a:latin typeface="Courier New" pitchFamily="49" charset="0"/>
                <a:cs typeface="Courier New" pitchFamily="49" charset="0"/>
              </a:rPr>
              <a:t>  &lt;/Channel&gt;</a:t>
            </a:r>
          </a:p>
          <a:p>
            <a:r>
              <a:rPr lang="en-US" sz="1200" dirty="0">
                <a:solidFill>
                  <a:srgbClr val="01225F"/>
                </a:solidFill>
                <a:latin typeface="Courier New" pitchFamily="49" charset="0"/>
                <a:cs typeface="Courier New" pitchFamily="49" charset="0"/>
              </a:rPr>
              <a:t>&lt;/</a:t>
            </a:r>
            <a:r>
              <a:rPr lang="en-US" sz="1200" dirty="0" err="1">
                <a:solidFill>
                  <a:srgbClr val="01225F"/>
                </a:solidFill>
                <a:latin typeface="Courier New" pitchFamily="49" charset="0"/>
                <a:cs typeface="Courier New" pitchFamily="49" charset="0"/>
              </a:rPr>
              <a:t>TVListings</a:t>
            </a:r>
            <a:r>
              <a:rPr lang="en-US" sz="1200" dirty="0">
                <a:solidFill>
                  <a:srgbClr val="01225F"/>
                </a:solidFill>
                <a:latin typeface="Courier New" pitchFamily="49" charset="0"/>
                <a:cs typeface="Courier New" pitchFamily="49" charset="0"/>
              </a:rPr>
              <a:t>&gt;</a:t>
            </a:r>
          </a:p>
          <a:p>
            <a:endParaRPr lang="de-AT" sz="1200" dirty="0"/>
          </a:p>
        </p:txBody>
      </p:sp>
      <p:sp>
        <p:nvSpPr>
          <p:cNvPr id="3" name="Text Placeholder 2"/>
          <p:cNvSpPr>
            <a:spLocks noGrp="1"/>
          </p:cNvSpPr>
          <p:nvPr>
            <p:ph type="body" sz="quarter" idx="23"/>
          </p:nvPr>
        </p:nvSpPr>
        <p:spPr/>
        <p:txBody>
          <a:bodyPr/>
          <a:lstStyle/>
          <a:p>
            <a:r>
              <a:rPr lang="de-AT" dirty="0" err="1"/>
              <a:t>Attached</a:t>
            </a:r>
            <a:r>
              <a:rPr lang="de-AT" dirty="0"/>
              <a:t> Properties – Implementierung </a:t>
            </a:r>
            <a:br>
              <a:rPr lang="de-AT" dirty="0"/>
            </a:br>
            <a:r>
              <a:rPr lang="de-AT" dirty="0"/>
              <a:t>in .NET</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a:t>Markup </a:t>
            </a:r>
            <a:r>
              <a:rPr lang="de-AT" dirty="0" err="1"/>
              <a:t>Extensions</a:t>
            </a:r>
            <a:endParaRPr lang="de-AT" dirty="0"/>
          </a:p>
        </p:txBody>
      </p:sp>
      <p:sp>
        <p:nvSpPr>
          <p:cNvPr id="6" name="Inhaltsplatzhalter 5"/>
          <p:cNvSpPr>
            <a:spLocks noGrp="1"/>
          </p:cNvSpPr>
          <p:nvPr>
            <p:ph sz="quarter" idx="12"/>
          </p:nvPr>
        </p:nvSpPr>
        <p:spPr/>
        <p:txBody>
          <a:bodyPr/>
          <a:lstStyle/>
          <a:p>
            <a:r>
              <a:rPr lang="de-AT" dirty="0"/>
              <a:t>Konzept von XAML, nicht XML</a:t>
            </a:r>
          </a:p>
          <a:p>
            <a:r>
              <a:rPr lang="de-AT" dirty="0"/>
              <a:t>Referenzen auf Objekte</a:t>
            </a:r>
          </a:p>
          <a:p>
            <a:pPr lvl="1"/>
            <a:r>
              <a:rPr lang="de-AT" dirty="0"/>
              <a:t>Neue Instanzen</a:t>
            </a:r>
          </a:p>
          <a:p>
            <a:pPr lvl="1"/>
            <a:r>
              <a:rPr lang="de-AT" dirty="0"/>
              <a:t>Bestehende Instanzen</a:t>
            </a:r>
          </a:p>
          <a:p>
            <a:r>
              <a:rPr lang="de-AT" b="1" dirty="0">
                <a:latin typeface="Courier New" pitchFamily="49" charset="0"/>
                <a:cs typeface="Courier New" pitchFamily="49" charset="0"/>
              </a:rPr>
              <a:t>{</a:t>
            </a:r>
            <a:r>
              <a:rPr lang="de-AT" dirty="0">
                <a:latin typeface="Courier New" pitchFamily="49" charset="0"/>
                <a:cs typeface="Courier New" pitchFamily="49" charset="0"/>
              </a:rPr>
              <a:t> </a:t>
            </a:r>
            <a:r>
              <a:rPr lang="de-AT" i="1" dirty="0">
                <a:latin typeface="Courier New" pitchFamily="49" charset="0"/>
                <a:cs typeface="Courier New" pitchFamily="49" charset="0"/>
              </a:rPr>
              <a:t>MarkupExtension</a:t>
            </a:r>
            <a:r>
              <a:rPr lang="de-AT" dirty="0">
                <a:latin typeface="Courier New" pitchFamily="49" charset="0"/>
                <a:cs typeface="Courier New" pitchFamily="49" charset="0"/>
              </a:rPr>
              <a:t> </a:t>
            </a:r>
            <a:r>
              <a:rPr lang="de-AT" b="1" dirty="0">
                <a:latin typeface="Courier New" pitchFamily="49" charset="0"/>
                <a:cs typeface="Courier New" pitchFamily="49" charset="0"/>
              </a:rPr>
              <a:t>}</a:t>
            </a:r>
          </a:p>
          <a:p>
            <a:r>
              <a:rPr lang="de-AT" dirty="0"/>
              <a:t>Primärer Anwendungsbereich</a:t>
            </a:r>
          </a:p>
          <a:p>
            <a:pPr lvl="1"/>
            <a:r>
              <a:rPr lang="de-AT" dirty="0"/>
              <a:t>Ressourcen</a:t>
            </a:r>
          </a:p>
          <a:p>
            <a:pPr lvl="1"/>
            <a:r>
              <a:rPr lang="de-AT" dirty="0"/>
              <a:t>Data Binding</a:t>
            </a:r>
          </a:p>
          <a:p>
            <a:pPr lvl="1"/>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Markup </a:t>
            </a:r>
            <a:r>
              <a:rPr lang="de-AT" dirty="0" err="1"/>
              <a:t>Extensions</a:t>
            </a:r>
            <a:endParaRPr lang="de-AT" dirty="0"/>
          </a:p>
        </p:txBody>
      </p:sp>
      <p:sp>
        <p:nvSpPr>
          <p:cNvPr id="2" name="Content Placeholder 1"/>
          <p:cNvSpPr>
            <a:spLocks noGrp="1"/>
          </p:cNvSpPr>
          <p:nvPr>
            <p:ph sz="quarter" idx="22"/>
          </p:nvPr>
        </p:nvSpPr>
        <p:spPr/>
        <p:txBody>
          <a:bodyPr/>
          <a:lstStyle/>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TextBlock</a:t>
            </a:r>
            <a:r>
              <a:rPr lang="en-US" dirty="0">
                <a:solidFill>
                  <a:srgbClr val="01225F"/>
                </a:solidFill>
                <a:latin typeface="Courier New" pitchFamily="49" charset="0"/>
                <a:cs typeface="Courier New" pitchFamily="49" charset="0"/>
              </a:rPr>
              <a:t> Text="{Binding Path=Name}" ... /&gt;</a:t>
            </a:r>
          </a:p>
          <a:p>
            <a:endParaRPr lang="de-AT" dirty="0"/>
          </a:p>
          <a:p>
            <a:endParaRPr lang="de-AT" dirty="0"/>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ItemsControl</a:t>
            </a:r>
            <a:r>
              <a:rPr lang="en-US" dirty="0">
                <a:solidFill>
                  <a:srgbClr val="01225F"/>
                </a:solidFill>
                <a:latin typeface="Courier New" pitchFamily="49" charset="0"/>
                <a:cs typeface="Courier New" pitchFamily="49" charset="0"/>
              </a:rPr>
              <a:t> </a:t>
            </a:r>
          </a:p>
          <a:p>
            <a:r>
              <a:rPr lang="en-US" dirty="0" err="1">
                <a:solidFill>
                  <a:srgbClr val="01225F"/>
                </a:solidFill>
                <a:latin typeface="Courier New" pitchFamily="49" charset="0"/>
                <a:cs typeface="Courier New" pitchFamily="49" charset="0"/>
              </a:rPr>
              <a:t>ItemsSource</a:t>
            </a:r>
            <a:r>
              <a:rPr lang="en-US" dirty="0">
                <a:solidFill>
                  <a:srgbClr val="01225F"/>
                </a:solidFill>
                <a:latin typeface="Courier New" pitchFamily="49" charset="0"/>
                <a:cs typeface="Courier New" pitchFamily="49" charset="0"/>
              </a:rPr>
              <a:t>="{Binding Source={</a:t>
            </a:r>
            <a:r>
              <a:rPr lang="en-US" dirty="0" err="1">
                <a:solidFill>
                  <a:srgbClr val="01225F"/>
                </a:solidFill>
                <a:latin typeface="Courier New" pitchFamily="49" charset="0"/>
                <a:cs typeface="Courier New" pitchFamily="49" charset="0"/>
              </a:rPr>
              <a:t>StaticResource</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TVListings</a:t>
            </a:r>
            <a:r>
              <a:rPr lang="en-US" dirty="0">
                <a:solidFill>
                  <a:srgbClr val="01225F"/>
                </a:solidFill>
                <a:latin typeface="Courier New" pitchFamily="49" charset="0"/>
                <a:cs typeface="Courier New" pitchFamily="49" charset="0"/>
              </a:rPr>
              <a:t>},  </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Path=Channels}"&gt;</a:t>
            </a:r>
          </a:p>
          <a:p>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ItemsControl</a:t>
            </a:r>
            <a:r>
              <a:rPr lang="en-US" dirty="0">
                <a:solidFill>
                  <a:srgbClr val="01225F"/>
                </a:solidFill>
                <a:latin typeface="Courier New" pitchFamily="49" charset="0"/>
                <a:cs typeface="Courier New" pitchFamily="49" charset="0"/>
              </a:rPr>
              <a:t>&gt;</a:t>
            </a:r>
          </a:p>
          <a:p>
            <a:endParaRPr lang="de-AT" dirty="0"/>
          </a:p>
        </p:txBody>
      </p:sp>
      <p:sp>
        <p:nvSpPr>
          <p:cNvPr id="3" name="Text Placeholder 2"/>
          <p:cNvSpPr>
            <a:spLocks noGrp="1"/>
          </p:cNvSpPr>
          <p:nvPr>
            <p:ph type="body" sz="quarter" idx="23"/>
          </p:nvPr>
        </p:nvSpPr>
        <p:spPr/>
        <p:txBody>
          <a:bodyPr/>
          <a:lstStyle/>
          <a:p>
            <a:endParaRPr lang="de-AT"/>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err="1"/>
              <a:t>Dependency</a:t>
            </a:r>
            <a:r>
              <a:rPr lang="de-AT" dirty="0"/>
              <a:t> Properties</a:t>
            </a:r>
          </a:p>
        </p:txBody>
      </p:sp>
      <p:pic>
        <p:nvPicPr>
          <p:cNvPr id="6" name="Grafik 5" descr="Abbildung6.png"/>
          <p:cNvPicPr>
            <a:picLocks noChangeAspect="1"/>
          </p:cNvPicPr>
          <p:nvPr/>
        </p:nvPicPr>
        <p:blipFill>
          <a:blip r:embed="rId2"/>
          <a:stretch>
            <a:fillRect/>
          </a:stretch>
        </p:blipFill>
        <p:spPr>
          <a:xfrm>
            <a:off x="1525587" y="2132856"/>
            <a:ext cx="7722731" cy="35877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Abbildung10.png"/>
          <p:cNvPicPr>
            <a:picLocks noChangeAspect="1"/>
          </p:cNvPicPr>
          <p:nvPr/>
        </p:nvPicPr>
        <p:blipFill>
          <a:blip r:embed="rId2"/>
          <a:stretch>
            <a:fillRect/>
          </a:stretch>
        </p:blipFill>
        <p:spPr>
          <a:xfrm>
            <a:off x="1525587" y="1700808"/>
            <a:ext cx="7032009" cy="5022864"/>
          </a:xfrm>
          <a:prstGeom prst="rect">
            <a:avLst/>
          </a:prstGeom>
        </p:spPr>
      </p:pic>
      <p:sp>
        <p:nvSpPr>
          <p:cNvPr id="6" name="Titel 5"/>
          <p:cNvSpPr>
            <a:spLocks noGrp="1"/>
          </p:cNvSpPr>
          <p:nvPr>
            <p:ph type="title"/>
          </p:nvPr>
        </p:nvSpPr>
        <p:spPr/>
        <p:txBody>
          <a:bodyPr/>
          <a:lstStyle/>
          <a:p>
            <a:r>
              <a:rPr lang="de-AT" dirty="0"/>
              <a:t>Data Binding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Abbildung9.png"/>
          <p:cNvPicPr>
            <a:picLocks noChangeAspect="1"/>
          </p:cNvPicPr>
          <p:nvPr/>
        </p:nvPicPr>
        <p:blipFill>
          <a:blip r:embed="rId2"/>
          <a:stretch>
            <a:fillRect/>
          </a:stretch>
        </p:blipFill>
        <p:spPr>
          <a:xfrm>
            <a:off x="1631504" y="1988840"/>
            <a:ext cx="7433840" cy="3587760"/>
          </a:xfrm>
          <a:prstGeom prst="rect">
            <a:avLst/>
          </a:prstGeom>
        </p:spPr>
      </p:pic>
      <p:sp>
        <p:nvSpPr>
          <p:cNvPr id="6" name="Titel 5"/>
          <p:cNvSpPr>
            <a:spLocks noGrp="1"/>
          </p:cNvSpPr>
          <p:nvPr>
            <p:ph type="title"/>
          </p:nvPr>
        </p:nvSpPr>
        <p:spPr/>
        <p:txBody>
          <a:bodyPr/>
          <a:lstStyle/>
          <a:p>
            <a:r>
              <a:rPr lang="de-AT" dirty="0"/>
              <a:t>Data Binding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Markup </a:t>
            </a:r>
            <a:r>
              <a:rPr lang="de-AT" dirty="0" err="1"/>
              <a:t>Extensions</a:t>
            </a:r>
            <a:endParaRPr lang="de-AT" dirty="0"/>
          </a:p>
        </p:txBody>
      </p:sp>
      <p:sp>
        <p:nvSpPr>
          <p:cNvPr id="2" name="Content Placeholder 1"/>
          <p:cNvSpPr>
            <a:spLocks noGrp="1"/>
          </p:cNvSpPr>
          <p:nvPr>
            <p:ph sz="quarter" idx="22"/>
          </p:nvPr>
        </p:nvSpPr>
        <p:spPr/>
        <p:txBody>
          <a:bodyPr/>
          <a:lstStyle/>
          <a:p>
            <a:r>
              <a:rPr lang="en-US" sz="1400" dirty="0">
                <a:solidFill>
                  <a:srgbClr val="01225F"/>
                </a:solidFill>
                <a:latin typeface="Courier New" pitchFamily="49" charset="0"/>
                <a:cs typeface="Courier New" pitchFamily="49" charset="0"/>
              </a:rPr>
              <a:t>&lt;Window x:Class="Samples.Window1" ...&gt;</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Window.Resources</a:t>
            </a:r>
            <a:r>
              <a:rPr lang="en-US" sz="1400" dirty="0">
                <a:solidFill>
                  <a:srgbClr val="01225F"/>
                </a:solidFill>
                <a:latin typeface="Courier New" pitchFamily="49" charset="0"/>
                <a:cs typeface="Courier New" pitchFamily="49" charset="0"/>
              </a:rPr>
              <a:t>&gt;</a:t>
            </a:r>
          </a:p>
          <a:p>
            <a:r>
              <a:rPr lang="en-US" sz="1400" b="1" dirty="0">
                <a:solidFill>
                  <a:srgbClr val="01225F"/>
                </a:solidFill>
                <a:latin typeface="Courier New" pitchFamily="49" charset="0"/>
                <a:cs typeface="Courier New" pitchFamily="49" charset="0"/>
              </a:rPr>
              <a:t>    &lt;samples:TVListings20070930 x:Key="TVListings" /&gt;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Window.Resources</a:t>
            </a:r>
            <a:r>
              <a:rPr lang="en-US" sz="1400" dirty="0">
                <a:solidFill>
                  <a:srgbClr val="01225F"/>
                </a:solidFill>
                <a:latin typeface="Courier New" pitchFamily="49" charset="0"/>
                <a:cs typeface="Courier New" pitchFamily="49" charset="0"/>
              </a:rPr>
              <a:t>&gt;</a:t>
            </a:r>
          </a:p>
          <a:p>
            <a:endParaRPr lang="en-US" sz="1400" dirty="0">
              <a:solidFill>
                <a:srgbClr val="01225F"/>
              </a:solidFill>
              <a:latin typeface="Courier New" pitchFamily="49" charset="0"/>
              <a:cs typeface="Courier New" pitchFamily="49" charset="0"/>
            </a:endParaRPr>
          </a:p>
          <a:p>
            <a:r>
              <a:rPr lang="en-US" sz="1400" dirty="0">
                <a:solidFill>
                  <a:srgbClr val="01225F"/>
                </a:solidFill>
                <a:latin typeface="Courier New" pitchFamily="49" charset="0"/>
                <a:cs typeface="Courier New" pitchFamily="49" charset="0"/>
              </a:rPr>
              <a:t>  &lt;Grid Margin="10"&gt;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ItemsControl</a:t>
            </a:r>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ItemsSource</a:t>
            </a:r>
            <a:r>
              <a:rPr lang="en-US" sz="1400" dirty="0">
                <a:solidFill>
                  <a:srgbClr val="01225F"/>
                </a:solidFill>
                <a:latin typeface="Courier New" pitchFamily="49" charset="0"/>
                <a:cs typeface="Courier New" pitchFamily="49" charset="0"/>
              </a:rPr>
              <a:t>="{Binding Source={</a:t>
            </a:r>
            <a:r>
              <a:rPr lang="en-US" sz="1400" b="1" dirty="0" err="1">
                <a:solidFill>
                  <a:srgbClr val="01225F"/>
                </a:solidFill>
                <a:latin typeface="Courier New" pitchFamily="49" charset="0"/>
                <a:cs typeface="Courier New" pitchFamily="49" charset="0"/>
              </a:rPr>
              <a:t>StaticResource</a:t>
            </a:r>
            <a:r>
              <a:rPr lang="en-US" sz="1400" b="1" dirty="0">
                <a:solidFill>
                  <a:srgbClr val="01225F"/>
                </a:solidFill>
                <a:latin typeface="Courier New" pitchFamily="49" charset="0"/>
                <a:cs typeface="Courier New" pitchFamily="49" charset="0"/>
              </a:rPr>
              <a:t> </a:t>
            </a:r>
            <a:r>
              <a:rPr lang="en-US" sz="1400" b="1" dirty="0" err="1">
                <a:solidFill>
                  <a:srgbClr val="01225F"/>
                </a:solidFill>
                <a:latin typeface="Courier New" pitchFamily="49" charset="0"/>
                <a:cs typeface="Courier New" pitchFamily="49" charset="0"/>
              </a:rPr>
              <a:t>TVListings</a:t>
            </a:r>
            <a:r>
              <a:rPr lang="en-US" sz="1400" dirty="0">
                <a:solidFill>
                  <a:srgbClr val="01225F"/>
                </a:solidFill>
                <a:latin typeface="Courier New" pitchFamily="49" charset="0"/>
                <a:cs typeface="Courier New" pitchFamily="49" charset="0"/>
              </a:rPr>
              <a:t>},</a:t>
            </a:r>
            <a:br>
              <a:rPr lang="en-US" sz="1400" dirty="0">
                <a:solidFill>
                  <a:srgbClr val="01225F"/>
                </a:solidFill>
                <a:latin typeface="Courier New" pitchFamily="49" charset="0"/>
                <a:cs typeface="Courier New" pitchFamily="49" charset="0"/>
              </a:rPr>
            </a:br>
            <a:r>
              <a:rPr lang="en-US" sz="1400" dirty="0">
                <a:solidFill>
                  <a:srgbClr val="01225F"/>
                </a:solidFill>
                <a:latin typeface="Courier New" pitchFamily="49" charset="0"/>
                <a:cs typeface="Courier New" pitchFamily="49" charset="0"/>
              </a:rPr>
              <a:t>      Path=Channels}"</a:t>
            </a:r>
          </a:p>
          <a:p>
            <a:r>
              <a:rPr lang="en-US" sz="1400" dirty="0">
                <a:solidFill>
                  <a:srgbClr val="01225F"/>
                </a:solidFill>
                <a:latin typeface="Courier New" pitchFamily="49" charset="0"/>
                <a:cs typeface="Courier New" pitchFamily="49" charset="0"/>
              </a:rPr>
              <a:t>    </a:t>
            </a:r>
            <a:r>
              <a:rPr lang="en-US" sz="1400" dirty="0" err="1">
                <a:solidFill>
                  <a:srgbClr val="01225F"/>
                </a:solidFill>
                <a:latin typeface="Courier New" pitchFamily="49" charset="0"/>
                <a:cs typeface="Courier New" pitchFamily="49" charset="0"/>
              </a:rPr>
              <a:t>Grid.Column</a:t>
            </a:r>
            <a:r>
              <a:rPr lang="en-US" sz="1400" dirty="0">
                <a:solidFill>
                  <a:srgbClr val="01225F"/>
                </a:solidFill>
                <a:latin typeface="Courier New" pitchFamily="49" charset="0"/>
                <a:cs typeface="Courier New" pitchFamily="49" charset="0"/>
              </a:rPr>
              <a:t>="0" </a:t>
            </a:r>
            <a:r>
              <a:rPr lang="en-US" sz="1400" dirty="0" err="1">
                <a:solidFill>
                  <a:srgbClr val="01225F"/>
                </a:solidFill>
                <a:latin typeface="Courier New" pitchFamily="49" charset="0"/>
                <a:cs typeface="Courier New" pitchFamily="49" charset="0"/>
              </a:rPr>
              <a:t>Grid.Row</a:t>
            </a:r>
            <a:r>
              <a:rPr lang="en-US" sz="1400" dirty="0">
                <a:solidFill>
                  <a:srgbClr val="01225F"/>
                </a:solidFill>
                <a:latin typeface="Courier New" pitchFamily="49" charset="0"/>
                <a:cs typeface="Courier New" pitchFamily="49" charset="0"/>
              </a:rPr>
              <a:t>="1"&gt;</a:t>
            </a:r>
          </a:p>
          <a:p>
            <a:r>
              <a:rPr lang="en-US" sz="1400" dirty="0">
                <a:solidFill>
                  <a:srgbClr val="01225F"/>
                </a:solidFill>
                <a:latin typeface="Courier New" pitchFamily="49" charset="0"/>
                <a:cs typeface="Courier New" pitchFamily="49" charset="0"/>
              </a:rPr>
              <a:t>      ...</a:t>
            </a:r>
          </a:p>
          <a:p>
            <a:r>
              <a:rPr lang="en-US" sz="1400" dirty="0">
                <a:solidFill>
                  <a:srgbClr val="01225F"/>
                </a:solidFill>
                <a:latin typeface="Courier New" pitchFamily="49" charset="0"/>
                <a:cs typeface="Courier New" pitchFamily="49" charset="0"/>
              </a:rPr>
              <a:t>    &lt;/</a:t>
            </a:r>
            <a:r>
              <a:rPr lang="en-US" sz="1400" dirty="0" err="1">
                <a:solidFill>
                  <a:srgbClr val="01225F"/>
                </a:solidFill>
                <a:latin typeface="Courier New" pitchFamily="49" charset="0"/>
                <a:cs typeface="Courier New" pitchFamily="49" charset="0"/>
              </a:rPr>
              <a:t>ItemsControl</a:t>
            </a:r>
            <a:r>
              <a:rPr lang="en-US" sz="1400" dirty="0">
                <a:solidFill>
                  <a:srgbClr val="01225F"/>
                </a:solidFill>
                <a:latin typeface="Courier New" pitchFamily="49" charset="0"/>
                <a:cs typeface="Courier New" pitchFamily="49" charset="0"/>
              </a:rPr>
              <a:t>&gt;</a:t>
            </a:r>
          </a:p>
          <a:p>
            <a:r>
              <a:rPr lang="en-US" sz="1400" dirty="0">
                <a:solidFill>
                  <a:srgbClr val="01225F"/>
                </a:solidFill>
                <a:latin typeface="Courier New" pitchFamily="49" charset="0"/>
                <a:cs typeface="Courier New" pitchFamily="49" charset="0"/>
              </a:rPr>
              <a:t>  &lt;/Grid&gt;</a:t>
            </a:r>
          </a:p>
          <a:p>
            <a:r>
              <a:rPr lang="en-US" sz="1400" dirty="0">
                <a:solidFill>
                  <a:srgbClr val="01225F"/>
                </a:solidFill>
                <a:latin typeface="Courier New" pitchFamily="49" charset="0"/>
                <a:cs typeface="Courier New" pitchFamily="49" charset="0"/>
              </a:rPr>
              <a:t>&lt;/Window&gt;</a:t>
            </a:r>
          </a:p>
          <a:p>
            <a:endParaRPr lang="en-US" sz="1400" dirty="0">
              <a:solidFill>
                <a:srgbClr val="01225F"/>
              </a:solidFill>
              <a:latin typeface="Courier New" pitchFamily="49" charset="0"/>
              <a:cs typeface="Courier New" pitchFamily="49" charset="0"/>
            </a:endParaRPr>
          </a:p>
          <a:p>
            <a:endParaRPr lang="de-AT" sz="1400" dirty="0"/>
          </a:p>
        </p:txBody>
      </p:sp>
      <p:sp>
        <p:nvSpPr>
          <p:cNvPr id="3" name="Text Placeholder 2"/>
          <p:cNvSpPr>
            <a:spLocks noGrp="1"/>
          </p:cNvSpPr>
          <p:nvPr>
            <p:ph type="body" sz="quarter" idx="23"/>
          </p:nvPr>
        </p:nvSpPr>
        <p:spPr/>
        <p:txBody>
          <a:bodyPr/>
          <a:lstStyle/>
          <a:p>
            <a:r>
              <a:rPr lang="de-AT" dirty="0"/>
              <a:t>mit Ressourcen und Data Binding</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Markup </a:t>
            </a:r>
            <a:r>
              <a:rPr lang="de-AT" dirty="0" err="1"/>
              <a:t>Extensions</a:t>
            </a:r>
            <a:endParaRPr lang="de-AT" dirty="0"/>
          </a:p>
        </p:txBody>
      </p:sp>
      <p:sp>
        <p:nvSpPr>
          <p:cNvPr id="2" name="Content Placeholder 1"/>
          <p:cNvSpPr>
            <a:spLocks noGrp="1"/>
          </p:cNvSpPr>
          <p:nvPr>
            <p:ph sz="quarter" idx="22"/>
          </p:nvPr>
        </p:nvSpPr>
        <p:spPr/>
        <p:txBody>
          <a:bodyPr/>
          <a:lstStyle/>
          <a:p>
            <a:r>
              <a:rPr lang="en-US" b="1" dirty="0">
                <a:solidFill>
                  <a:srgbClr val="01225F"/>
                </a:solidFill>
                <a:latin typeface="Courier New" pitchFamily="49" charset="0"/>
                <a:cs typeface="Courier New" pitchFamily="49" charset="0"/>
              </a:rPr>
              <a:t>[</a:t>
            </a:r>
            <a:r>
              <a:rPr lang="en-US" b="1" dirty="0" err="1">
                <a:solidFill>
                  <a:srgbClr val="01225F"/>
                </a:solidFill>
                <a:latin typeface="Courier New" pitchFamily="49" charset="0"/>
                <a:cs typeface="Courier New" pitchFamily="49" charset="0"/>
              </a:rPr>
              <a:t>MarkupExtensionReturnType</a:t>
            </a:r>
            <a:r>
              <a:rPr lang="en-US" b="1" dirty="0">
                <a:solidFill>
                  <a:srgbClr val="01225F"/>
                </a:solidFill>
                <a:latin typeface="Courier New" pitchFamily="49" charset="0"/>
                <a:cs typeface="Courier New" pitchFamily="49" charset="0"/>
              </a:rPr>
              <a:t>(</a:t>
            </a:r>
            <a:r>
              <a:rPr lang="en-US" b="1" dirty="0" err="1">
                <a:solidFill>
                  <a:srgbClr val="01225F"/>
                </a:solidFill>
                <a:latin typeface="Courier New" pitchFamily="49" charset="0"/>
                <a:cs typeface="Courier New" pitchFamily="49" charset="0"/>
              </a:rPr>
              <a:t>typeof</a:t>
            </a:r>
            <a:r>
              <a:rPr lang="en-US" b="1" dirty="0">
                <a:solidFill>
                  <a:srgbClr val="01225F"/>
                </a:solidFill>
                <a:latin typeface="Courier New" pitchFamily="49" charset="0"/>
                <a:cs typeface="Courier New" pitchFamily="49" charset="0"/>
              </a:rPr>
              <a:t>(</a:t>
            </a:r>
            <a:r>
              <a:rPr lang="en-US" b="1" dirty="0" err="1">
                <a:solidFill>
                  <a:srgbClr val="01225F"/>
                </a:solidFill>
                <a:latin typeface="Courier New" pitchFamily="49" charset="0"/>
                <a:cs typeface="Courier New" pitchFamily="49" charset="0"/>
              </a:rPr>
              <a:t>XmlDocument</a:t>
            </a:r>
            <a:r>
              <a:rPr lang="en-US" b="1"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public class </a:t>
            </a:r>
            <a:r>
              <a:rPr lang="en-US" dirty="0" err="1">
                <a:solidFill>
                  <a:srgbClr val="01225F"/>
                </a:solidFill>
                <a:latin typeface="Courier New" pitchFamily="49" charset="0"/>
                <a:cs typeface="Courier New" pitchFamily="49" charset="0"/>
              </a:rPr>
              <a:t>ImdbInfoExtension</a:t>
            </a:r>
            <a:r>
              <a:rPr lang="en-US" dirty="0">
                <a:solidFill>
                  <a:srgbClr val="01225F"/>
                </a:solidFill>
                <a:latin typeface="Courier New" pitchFamily="49" charset="0"/>
                <a:cs typeface="Courier New" pitchFamily="49" charset="0"/>
              </a:rPr>
              <a:t> : </a:t>
            </a:r>
            <a:r>
              <a:rPr lang="en-US" b="1" dirty="0" err="1">
                <a:solidFill>
                  <a:srgbClr val="01225F"/>
                </a:solidFill>
                <a:latin typeface="Courier New" pitchFamily="49" charset="0"/>
                <a:cs typeface="Courier New" pitchFamily="49" charset="0"/>
              </a:rPr>
              <a:t>MarkupExtension</a:t>
            </a:r>
            <a:endParaRPr lang="en-US" b="1"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  public </a:t>
            </a:r>
            <a:r>
              <a:rPr lang="en-US" dirty="0" err="1">
                <a:solidFill>
                  <a:srgbClr val="01225F"/>
                </a:solidFill>
                <a:latin typeface="Courier New" pitchFamily="49" charset="0"/>
                <a:cs typeface="Courier New" pitchFamily="49" charset="0"/>
              </a:rPr>
              <a:t>ImdbInfoExtension</a:t>
            </a:r>
            <a:r>
              <a:rPr lang="en-US" dirty="0">
                <a:solidFill>
                  <a:srgbClr val="01225F"/>
                </a:solidFill>
                <a:latin typeface="Courier New" pitchFamily="49" charset="0"/>
                <a:cs typeface="Courier New" pitchFamily="49" charset="0"/>
              </a:rPr>
              <a:t>(string </a:t>
            </a:r>
            <a:r>
              <a:rPr lang="en-US" dirty="0" err="1">
                <a:solidFill>
                  <a:srgbClr val="01225F"/>
                </a:solidFill>
                <a:latin typeface="Courier New" pitchFamily="49" charset="0"/>
                <a:cs typeface="Courier New" pitchFamily="49" charset="0"/>
              </a:rPr>
              <a:t>motionPictureID</a:t>
            </a:r>
            <a:r>
              <a:rPr lang="en-US"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  { … }</a:t>
            </a:r>
          </a:p>
          <a:p>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public string </a:t>
            </a:r>
            <a:r>
              <a:rPr lang="en-US" dirty="0" err="1">
                <a:solidFill>
                  <a:srgbClr val="01225F"/>
                </a:solidFill>
                <a:latin typeface="Courier New" pitchFamily="49" charset="0"/>
                <a:cs typeface="Courier New" pitchFamily="49" charset="0"/>
              </a:rPr>
              <a:t>MotionPictureID</a:t>
            </a:r>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    get { return </a:t>
            </a:r>
            <a:r>
              <a:rPr lang="en-US" dirty="0" err="1">
                <a:solidFill>
                  <a:srgbClr val="01225F"/>
                </a:solidFill>
                <a:latin typeface="Courier New" pitchFamily="49" charset="0"/>
                <a:cs typeface="Courier New" pitchFamily="49" charset="0"/>
              </a:rPr>
              <a:t>motionPictureID</a:t>
            </a:r>
            <a:r>
              <a:rPr lang="en-US" dirty="0">
                <a:solidFill>
                  <a:srgbClr val="01225F"/>
                </a:solidFill>
                <a:latin typeface="Courier New" pitchFamily="49" charset="0"/>
                <a:cs typeface="Courier New" pitchFamily="49" charset="0"/>
              </a:rPr>
              <a:t>; }</a:t>
            </a:r>
          </a:p>
          <a:p>
            <a:r>
              <a:rPr lang="en-US" dirty="0">
                <a:solidFill>
                  <a:srgbClr val="01225F"/>
                </a:solidFill>
                <a:latin typeface="Courier New" pitchFamily="49" charset="0"/>
                <a:cs typeface="Courier New" pitchFamily="49" charset="0"/>
              </a:rPr>
              <a:t>    set { </a:t>
            </a:r>
            <a:r>
              <a:rPr lang="en-US" dirty="0" err="1">
                <a:solidFill>
                  <a:srgbClr val="01225F"/>
                </a:solidFill>
                <a:latin typeface="Courier New" pitchFamily="49" charset="0"/>
                <a:cs typeface="Courier New" pitchFamily="49" charset="0"/>
              </a:rPr>
              <a:t>motionPictureID</a:t>
            </a:r>
            <a:r>
              <a:rPr lang="en-US" dirty="0">
                <a:solidFill>
                  <a:srgbClr val="01225F"/>
                </a:solidFill>
                <a:latin typeface="Courier New" pitchFamily="49" charset="0"/>
                <a:cs typeface="Courier New" pitchFamily="49" charset="0"/>
              </a:rPr>
              <a:t> = value; }</a:t>
            </a:r>
          </a:p>
          <a:p>
            <a:r>
              <a:rPr lang="en-US" dirty="0">
                <a:solidFill>
                  <a:srgbClr val="01225F"/>
                </a:solidFill>
                <a:latin typeface="Courier New" pitchFamily="49" charset="0"/>
                <a:cs typeface="Courier New" pitchFamily="49" charset="0"/>
              </a:rPr>
              <a:t>  }</a:t>
            </a:r>
          </a:p>
          <a:p>
            <a:endParaRPr lang="en-US" dirty="0">
              <a:solidFill>
                <a:srgbClr val="01225F"/>
              </a:solidFill>
              <a:latin typeface="Courier New" pitchFamily="49" charset="0"/>
              <a:cs typeface="Courier New" pitchFamily="49" charset="0"/>
            </a:endParaRPr>
          </a:p>
          <a:p>
            <a:r>
              <a:rPr lang="en-US" dirty="0">
                <a:solidFill>
                  <a:srgbClr val="01225F"/>
                </a:solidFill>
                <a:latin typeface="Courier New" pitchFamily="49" charset="0"/>
                <a:cs typeface="Courier New" pitchFamily="49" charset="0"/>
              </a:rPr>
              <a:t>  public override object </a:t>
            </a:r>
            <a:r>
              <a:rPr lang="en-US" b="1" dirty="0" err="1">
                <a:solidFill>
                  <a:srgbClr val="01225F"/>
                </a:solidFill>
                <a:latin typeface="Courier New" pitchFamily="49" charset="0"/>
                <a:cs typeface="Courier New" pitchFamily="49" charset="0"/>
              </a:rPr>
              <a:t>ProvideValue</a:t>
            </a:r>
            <a:r>
              <a:rPr lang="en-US" dirty="0">
                <a:solidFill>
                  <a:srgbClr val="01225F"/>
                </a:solidFill>
                <a:latin typeface="Courier New" pitchFamily="49" charset="0"/>
                <a:cs typeface="Courier New" pitchFamily="49" charset="0"/>
              </a:rPr>
              <a:t>(</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IServiceProvider</a:t>
            </a: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serviceProvider</a:t>
            </a:r>
            <a:r>
              <a:rPr lang="en-US" dirty="0">
                <a:solidFill>
                  <a:srgbClr val="01225F"/>
                </a:solidFill>
                <a:latin typeface="Courier New" pitchFamily="49" charset="0"/>
                <a:cs typeface="Courier New" pitchFamily="49" charset="0"/>
              </a:rPr>
              <a:t>)</a:t>
            </a:r>
          </a:p>
          <a:p>
            <a:r>
              <a:rPr lang="en-US" dirty="0">
                <a:solidFill>
                  <a:srgbClr val="01225F"/>
                </a:solidFill>
                <a:latin typeface="Courier New" pitchFamily="49" charset="0"/>
                <a:cs typeface="Courier New" pitchFamily="49" charset="0"/>
              </a:rPr>
              <a:t>  { … }</a:t>
            </a:r>
          </a:p>
          <a:p>
            <a:r>
              <a:rPr lang="en-US" dirty="0">
                <a:solidFill>
                  <a:srgbClr val="01225F"/>
                </a:solidFill>
                <a:latin typeface="Courier New" pitchFamily="49" charset="0"/>
                <a:cs typeface="Courier New" pitchFamily="49" charset="0"/>
              </a:rPr>
              <a:t>}</a:t>
            </a:r>
          </a:p>
          <a:p>
            <a:endParaRPr lang="de-AT" dirty="0"/>
          </a:p>
          <a:p>
            <a:endParaRPr lang="de-AT" dirty="0"/>
          </a:p>
          <a:p>
            <a:endParaRPr lang="de-AT" dirty="0"/>
          </a:p>
          <a:p>
            <a:r>
              <a:rPr lang="en-US" dirty="0">
                <a:solidFill>
                  <a:srgbClr val="01225F"/>
                </a:solidFill>
                <a:latin typeface="Courier New" pitchFamily="49" charset="0"/>
                <a:cs typeface="Courier New" pitchFamily="49" charset="0"/>
              </a:rPr>
              <a:t>&lt;</a:t>
            </a:r>
            <a:r>
              <a:rPr lang="en-US" dirty="0" err="1">
                <a:solidFill>
                  <a:srgbClr val="01225F"/>
                </a:solidFill>
                <a:latin typeface="Courier New" pitchFamily="49" charset="0"/>
                <a:cs typeface="Courier New" pitchFamily="49" charset="0"/>
              </a:rPr>
              <a:t>MotionPicture</a:t>
            </a:r>
            <a:r>
              <a:rPr lang="en-US" dirty="0">
                <a:solidFill>
                  <a:srgbClr val="01225F"/>
                </a:solidFill>
                <a:latin typeface="Courier New" pitchFamily="49" charset="0"/>
                <a:cs typeface="Courier New" pitchFamily="49" charset="0"/>
              </a:rPr>
              <a:t> Name="King Arthur" </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a:t>
            </a:r>
            <a:r>
              <a:rPr lang="en-US" dirty="0" err="1">
                <a:solidFill>
                  <a:srgbClr val="01225F"/>
                </a:solidFill>
                <a:latin typeface="Courier New" pitchFamily="49" charset="0"/>
                <a:cs typeface="Courier New" pitchFamily="49" charset="0"/>
              </a:rPr>
              <a:t>ImdbInfo</a:t>
            </a:r>
            <a:r>
              <a:rPr lang="en-US" dirty="0">
                <a:solidFill>
                  <a:srgbClr val="01225F"/>
                </a:solidFill>
                <a:latin typeface="Courier New" pitchFamily="49" charset="0"/>
                <a:cs typeface="Courier New" pitchFamily="49" charset="0"/>
              </a:rPr>
              <a:t>="{</a:t>
            </a:r>
            <a:r>
              <a:rPr lang="en-US" dirty="0" err="1">
                <a:solidFill>
                  <a:srgbClr val="01225F"/>
                </a:solidFill>
                <a:latin typeface="Courier New" pitchFamily="49" charset="0"/>
                <a:cs typeface="Courier New" pitchFamily="49" charset="0"/>
              </a:rPr>
              <a:t>ImdbInfo</a:t>
            </a:r>
            <a:r>
              <a:rPr lang="en-US" dirty="0">
                <a:solidFill>
                  <a:srgbClr val="01225F"/>
                </a:solidFill>
                <a:latin typeface="Courier New" pitchFamily="49" charset="0"/>
                <a:cs typeface="Courier New" pitchFamily="49" charset="0"/>
              </a:rPr>
              <a:t> tt0349683}“</a:t>
            </a:r>
            <a:br>
              <a:rPr lang="en-US" dirty="0">
                <a:solidFill>
                  <a:srgbClr val="01225F"/>
                </a:solidFill>
                <a:latin typeface="Courier New" pitchFamily="49" charset="0"/>
                <a:cs typeface="Courier New" pitchFamily="49" charset="0"/>
              </a:rPr>
            </a:br>
            <a:r>
              <a:rPr lang="en-US" dirty="0">
                <a:solidFill>
                  <a:srgbClr val="01225F"/>
                </a:solidFill>
                <a:latin typeface="Courier New" pitchFamily="49" charset="0"/>
                <a:cs typeface="Courier New" pitchFamily="49" charset="0"/>
              </a:rPr>
              <a:t>  .../&gt;</a:t>
            </a:r>
          </a:p>
        </p:txBody>
      </p:sp>
      <p:sp>
        <p:nvSpPr>
          <p:cNvPr id="3" name="Text Placeholder 2"/>
          <p:cNvSpPr>
            <a:spLocks noGrp="1"/>
          </p:cNvSpPr>
          <p:nvPr>
            <p:ph type="body" sz="quarter" idx="23"/>
          </p:nvPr>
        </p:nvSpPr>
        <p:spPr/>
        <p:txBody>
          <a:bodyPr/>
          <a:lstStyle/>
          <a:p>
            <a:r>
              <a:rPr lang="de-AT" dirty="0"/>
              <a:t>Markup </a:t>
            </a:r>
            <a:r>
              <a:rPr lang="de-AT" dirty="0" err="1"/>
              <a:t>Extensions</a:t>
            </a:r>
            <a:r>
              <a:rPr lang="de-AT" dirty="0"/>
              <a:t> – Implementierung </a:t>
            </a:r>
            <a:br>
              <a:rPr lang="de-AT" dirty="0"/>
            </a:br>
            <a:r>
              <a:rPr lang="de-AT" dirty="0"/>
              <a:t>in .NET</a:t>
            </a:r>
          </a:p>
          <a:p>
            <a:endParaRPr lang="de-AT" dirty="0"/>
          </a:p>
        </p:txBody>
      </p:sp>
      <p:sp>
        <p:nvSpPr>
          <p:cNvPr id="4" name="Text Placeholder 3"/>
          <p:cNvSpPr>
            <a:spLocks noGrp="1"/>
          </p:cNvSpPr>
          <p:nvPr>
            <p:ph type="body" sz="quarter" idx="24"/>
          </p:nvPr>
        </p:nvSpPr>
        <p:spPr/>
        <p:txBody>
          <a:bodyPr/>
          <a:lstStyle/>
          <a:p>
            <a:endParaRPr lang="de-A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a:t>Zusammenfassung</a:t>
            </a:r>
            <a:endParaRPr lang="de-AT" dirty="0"/>
          </a:p>
        </p:txBody>
      </p:sp>
      <p:sp>
        <p:nvSpPr>
          <p:cNvPr id="5" name="Inhaltsplatzhalter 4"/>
          <p:cNvSpPr>
            <a:spLocks noGrp="1"/>
          </p:cNvSpPr>
          <p:nvPr>
            <p:ph sz="quarter" idx="12"/>
          </p:nvPr>
        </p:nvSpPr>
        <p:spPr/>
        <p:txBody>
          <a:bodyPr/>
          <a:lstStyle/>
          <a:p>
            <a:r>
              <a:rPr lang="de-AT" sz="2800" dirty="0"/>
              <a:t>XAML = </a:t>
            </a:r>
            <a:r>
              <a:rPr lang="de-AT" sz="2800" dirty="0" err="1"/>
              <a:t>Serialisierungswerkzeug</a:t>
            </a:r>
            <a:endParaRPr lang="de-AT" sz="2800" dirty="0"/>
          </a:p>
          <a:p>
            <a:r>
              <a:rPr lang="de-AT" sz="2800" dirty="0"/>
              <a:t>XAML = XML + nützliche Erweiterungen</a:t>
            </a:r>
          </a:p>
          <a:p>
            <a:r>
              <a:rPr lang="de-AT" sz="2800" dirty="0"/>
              <a:t>Deklarative Sprache zur Beschreibung von Objektstrukturen</a:t>
            </a:r>
          </a:p>
          <a:p>
            <a:r>
              <a:rPr lang="de-AT" sz="2800" dirty="0"/>
              <a:t>Anwendung von Microsoft</a:t>
            </a:r>
          </a:p>
          <a:p>
            <a:pPr lvl="1"/>
            <a:r>
              <a:rPr lang="de-AT" sz="2000" dirty="0"/>
              <a:t>WPF</a:t>
            </a:r>
          </a:p>
          <a:p>
            <a:pPr lvl="1"/>
            <a:r>
              <a:rPr lang="de-AT" sz="2000" dirty="0"/>
              <a:t>WF</a:t>
            </a:r>
          </a:p>
          <a:p>
            <a:r>
              <a:rPr lang="de-AT" sz="2800" dirty="0"/>
              <a:t>Verwendung für andere Zwecke möglich und sinnvoll!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Abbildung2.png"/>
          <p:cNvPicPr>
            <a:picLocks noChangeAspect="1"/>
          </p:cNvPicPr>
          <p:nvPr/>
        </p:nvPicPr>
        <p:blipFill>
          <a:blip r:embed="rId3"/>
          <a:stretch>
            <a:fillRect/>
          </a:stretch>
        </p:blipFill>
        <p:spPr>
          <a:xfrm>
            <a:off x="1525587" y="1844824"/>
            <a:ext cx="8474576" cy="3767148"/>
          </a:xfrm>
          <a:prstGeom prst="rect">
            <a:avLst/>
          </a:prstGeom>
        </p:spPr>
      </p:pic>
      <p:sp>
        <p:nvSpPr>
          <p:cNvPr id="5" name="Titel 4"/>
          <p:cNvSpPr>
            <a:spLocks noGrp="1"/>
          </p:cNvSpPr>
          <p:nvPr>
            <p:ph type="title"/>
          </p:nvPr>
        </p:nvSpPr>
        <p:spPr/>
        <p:txBody>
          <a:bodyPr/>
          <a:lstStyle/>
          <a:p>
            <a:r>
              <a:rPr lang="de-AT" dirty="0" err="1"/>
              <a:t>Deserialisieren</a:t>
            </a:r>
            <a:r>
              <a:rPr lang="de-AT" dirty="0"/>
              <a:t> von XAML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en-US" dirty="0"/>
              <a:t>Windows </a:t>
            </a:r>
            <a:r>
              <a:rPr lang="en-US"/>
              <a:t>Presentation Foundation</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376332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Abbildung3.png"/>
          <p:cNvPicPr>
            <a:picLocks noChangeAspect="1"/>
          </p:cNvPicPr>
          <p:nvPr/>
        </p:nvPicPr>
        <p:blipFill>
          <a:blip r:embed="rId3"/>
          <a:stretch>
            <a:fillRect/>
          </a:stretch>
        </p:blipFill>
        <p:spPr>
          <a:xfrm>
            <a:off x="1199456" y="1844824"/>
            <a:ext cx="6997567" cy="4305312"/>
          </a:xfrm>
          <a:prstGeom prst="rect">
            <a:avLst/>
          </a:prstGeom>
        </p:spPr>
      </p:pic>
      <p:sp>
        <p:nvSpPr>
          <p:cNvPr id="5" name="Titel 4"/>
          <p:cNvSpPr>
            <a:spLocks noGrp="1"/>
          </p:cNvSpPr>
          <p:nvPr>
            <p:ph type="title"/>
          </p:nvPr>
        </p:nvSpPr>
        <p:spPr/>
        <p:txBody>
          <a:bodyPr/>
          <a:lstStyle/>
          <a:p>
            <a:r>
              <a:rPr lang="de-AT" dirty="0" err="1"/>
              <a:t>Build</a:t>
            </a:r>
            <a:r>
              <a:rPr lang="de-AT" dirty="0"/>
              <a:t>-Prozess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err="1"/>
              <a:t>Hello</a:t>
            </a:r>
            <a:r>
              <a:rPr lang="de-AT" dirty="0"/>
              <a:t> World!</a:t>
            </a:r>
          </a:p>
        </p:txBody>
      </p:sp>
      <p:sp>
        <p:nvSpPr>
          <p:cNvPr id="2" name="Text Placeholder 1"/>
          <p:cNvSpPr>
            <a:spLocks noGrp="1"/>
          </p:cNvSpPr>
          <p:nvPr>
            <p:ph type="body" sz="quarter" idx="23"/>
          </p:nvPr>
        </p:nvSpPr>
        <p:spPr/>
        <p:txBody>
          <a:bodyPr/>
          <a:lstStyle/>
          <a:p>
            <a:r>
              <a:rPr lang="de-AT" dirty="0" err="1"/>
              <a:t>Hello</a:t>
            </a:r>
            <a:r>
              <a:rPr lang="de-AT" dirty="0"/>
              <a:t> World</a:t>
            </a:r>
          </a:p>
        </p:txBody>
      </p:sp>
      <p:sp>
        <p:nvSpPr>
          <p:cNvPr id="4" name="Text Placeholder 3"/>
          <p:cNvSpPr>
            <a:spLocks noGrp="1"/>
          </p:cNvSpPr>
          <p:nvPr>
            <p:ph type="body" sz="quarter" idx="24"/>
          </p:nvPr>
        </p:nvSpPr>
        <p:spPr/>
        <p:txBody>
          <a:bodyPr/>
          <a:lstStyle/>
          <a:p>
            <a:r>
              <a:rPr lang="de-AT" dirty="0"/>
              <a:t>Samples\Block 1 - XAML\WPF 02 - Einleitung in XAML\01.01 Hinter den Kulissen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Vererbungslogik</a:t>
            </a:r>
          </a:p>
        </p:txBody>
      </p:sp>
      <p:pic>
        <p:nvPicPr>
          <p:cNvPr id="11" name="Bildplatzhalter 10" descr="Abbildung4.png"/>
          <p:cNvPicPr>
            <a:picLocks noGrp="1" noChangeAspect="1"/>
          </p:cNvPicPr>
          <p:nvPr>
            <p:ph type="pic" idx="4294967295"/>
          </p:nvPr>
        </p:nvPicPr>
        <p:blipFill>
          <a:blip r:embed="rId3"/>
          <a:srcRect l="-8901" r="-5071"/>
          <a:stretch>
            <a:fillRect/>
          </a:stretch>
        </p:blipFill>
        <p:spPr>
          <a:xfrm>
            <a:off x="623392" y="1866057"/>
            <a:ext cx="7715250" cy="2513012"/>
          </a:xfrm>
          <a:prstGeom prst="rect">
            <a:avLst/>
          </a:prstGeom>
        </p:spPr>
      </p:pic>
      <p:sp>
        <p:nvSpPr>
          <p:cNvPr id="10" name="Textplatzhalter 9"/>
          <p:cNvSpPr>
            <a:spLocks noGrp="1"/>
          </p:cNvSpPr>
          <p:nvPr>
            <p:ph type="body" sz="half" idx="4294967295"/>
          </p:nvPr>
        </p:nvSpPr>
        <p:spPr>
          <a:xfrm>
            <a:off x="1631504" y="4725144"/>
            <a:ext cx="3643313" cy="804863"/>
          </a:xfrm>
          <a:prstGeom prst="rect">
            <a:avLst/>
          </a:prstGeom>
        </p:spPr>
        <p:txBody>
          <a:bodyPr/>
          <a:lstStyle/>
          <a:p>
            <a:pPr>
              <a:buNone/>
            </a:pPr>
            <a:r>
              <a:rPr lang="de-AT" sz="2000" dirty="0"/>
              <a:t>In WPF-Anwendungen ist die jeweilige .NET Klasse die Basisklasse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srcRect/>
          <a:stretch>
            <a:fillRect/>
          </a:stretch>
        </p:blipFill>
        <p:spPr bwMode="auto">
          <a:xfrm>
            <a:off x="1377581" y="594163"/>
            <a:ext cx="5334005" cy="473982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095132" y="1849880"/>
            <a:ext cx="4124328" cy="2577705"/>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839416" y="3284984"/>
            <a:ext cx="8728316" cy="326548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de-AT" dirty="0" err="1"/>
              <a:t>Hello</a:t>
            </a:r>
            <a:r>
              <a:rPr lang="de-AT" dirty="0"/>
              <a:t> World</a:t>
            </a:r>
          </a:p>
        </p:txBody>
      </p:sp>
      <p:sp>
        <p:nvSpPr>
          <p:cNvPr id="2" name="Text Placeholder 1"/>
          <p:cNvSpPr>
            <a:spLocks noGrp="1"/>
          </p:cNvSpPr>
          <p:nvPr>
            <p:ph type="body" sz="quarter" idx="23"/>
          </p:nvPr>
        </p:nvSpPr>
        <p:spPr/>
        <p:txBody>
          <a:bodyPr/>
          <a:lstStyle/>
          <a:p>
            <a:r>
              <a:rPr lang="de-AT" dirty="0"/>
              <a:t>.NET </a:t>
            </a:r>
            <a:r>
              <a:rPr lang="de-AT" dirty="0" err="1"/>
              <a:t>Reflector</a:t>
            </a:r>
            <a:endParaRPr lang="de-AT" dirty="0"/>
          </a:p>
        </p:txBody>
      </p:sp>
      <p:sp>
        <p:nvSpPr>
          <p:cNvPr id="4" name="Text Placeholder 3"/>
          <p:cNvSpPr>
            <a:spLocks noGrp="1"/>
          </p:cNvSpPr>
          <p:nvPr>
            <p:ph type="body" sz="quarter" idx="24"/>
          </p:nvPr>
        </p:nvSpPr>
        <p:spPr/>
        <p:txBody>
          <a:bodyPr/>
          <a:lstStyle/>
          <a:p>
            <a:r>
              <a:rPr lang="de-AT" dirty="0"/>
              <a:t>Samples\Block 1 - XAML\WPF 02 - Einleitung in XAML\01.01 Hinter den Kulissen</a:t>
            </a:r>
          </a:p>
          <a:p>
            <a:endParaRPr lang="de-AT"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AB3060588C2844B6A31FA10FAA7EBE" ma:contentTypeVersion="0" ma:contentTypeDescription="Create a new document." ma:contentTypeScope="" ma:versionID="41c8c90fa1bd749979afcc2440492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30C459-4245-4CED-AD0E-1525B3437D34}">
  <ds:schemaRefs>
    <ds:schemaRef ds:uri="http://schemas.openxmlformats.org/package/2006/metadata/core-propertie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32E89578-F22E-47A7-AC95-442D47DF8A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8EA383-376C-46D7-8ED6-31FC080900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architects presentation template V2</Template>
  <TotalTime>0</TotalTime>
  <Words>1610</Words>
  <Application>Microsoft Office PowerPoint</Application>
  <PresentationFormat>Widescreen</PresentationFormat>
  <Paragraphs>385</Paragraphs>
  <Slides>40</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ＭＳ Ｐゴシック</vt:lpstr>
      <vt:lpstr>Arial</vt:lpstr>
      <vt:lpstr>Calibri</vt:lpstr>
      <vt:lpstr>Consolas</vt:lpstr>
      <vt:lpstr>Courier New</vt:lpstr>
      <vt:lpstr>Segoe UI</vt:lpstr>
      <vt:lpstr>Segoe UI Light</vt:lpstr>
      <vt:lpstr>Segoe UI Semilight</vt:lpstr>
      <vt:lpstr>Times New Roman</vt:lpstr>
      <vt:lpstr>Wingdings</vt:lpstr>
      <vt:lpstr>Wingdings 3</vt:lpstr>
      <vt:lpstr>Larissa-Design</vt:lpstr>
      <vt:lpstr>XAML</vt:lpstr>
      <vt:lpstr>PowerPoint Presentation</vt:lpstr>
      <vt:lpstr>Designer &amp; Entwickler – ein Team!</vt:lpstr>
      <vt:lpstr>Deserialisieren von XAML</vt:lpstr>
      <vt:lpstr>Build-Prozess</vt:lpstr>
      <vt:lpstr>PowerPoint Presentation</vt:lpstr>
      <vt:lpstr>Vererbungslogik</vt:lpstr>
      <vt:lpstr>PowerPoint Presentation</vt:lpstr>
      <vt:lpstr>PowerPoint Presentation</vt:lpstr>
      <vt:lpstr>Application Definition Files</vt:lpstr>
      <vt:lpstr>PowerPoint Presentation</vt:lpstr>
      <vt:lpstr>Namespaces</vt:lpstr>
      <vt:lpstr>Namespaces</vt:lpstr>
      <vt:lpstr>PowerPoint Presentation</vt:lpstr>
      <vt:lpstr>http://schemas.microsoft.com/winfx/2006/xaml</vt:lpstr>
      <vt:lpstr>XAML Elemente und Attribute</vt:lpstr>
      <vt:lpstr>Beispiel</vt:lpstr>
      <vt:lpstr>PowerPoint Presentation</vt:lpstr>
      <vt:lpstr>XAML Syntaxvarianten</vt:lpstr>
      <vt:lpstr>XAML Syntaxvarianten</vt:lpstr>
      <vt:lpstr>XAML Syntaxvarianten</vt:lpstr>
      <vt:lpstr>XAML Syntaxvarianten</vt:lpstr>
      <vt:lpstr>XAML Syntaxvarianten</vt:lpstr>
      <vt:lpstr>PowerPoint Presentation</vt:lpstr>
      <vt:lpstr>Path.Data – Syntax</vt:lpstr>
      <vt:lpstr>XAML Syntaxvarianten</vt:lpstr>
      <vt:lpstr>XAML Syntaxvarianten</vt:lpstr>
      <vt:lpstr>XAML Syntaxvarianten</vt:lpstr>
      <vt:lpstr>XAML Syntaxvarianten</vt:lpstr>
      <vt:lpstr>XAML Syntaxvarianten</vt:lpstr>
      <vt:lpstr>XAML Syntaxvarianten</vt:lpstr>
      <vt:lpstr>Markup Extensions</vt:lpstr>
      <vt:lpstr>Markup Extensions</vt:lpstr>
      <vt:lpstr>Dependency Properties</vt:lpstr>
      <vt:lpstr>Data Binding</vt:lpstr>
      <vt:lpstr>Data Binding</vt:lpstr>
      <vt:lpstr>Markup Extensions</vt:lpstr>
      <vt:lpstr>Markup Extensions</vt:lpstr>
      <vt:lpstr>Zusammenfassung</vt:lpstr>
      <vt:lpstr>Q&amp;A</vt:lpstr>
    </vt:vector>
  </TitlesOfParts>
  <Company>software architects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Training - Einleitung in XAML</dc:title>
  <dc:creator>rainer@software-architects.at</dc:creator>
  <cp:lastModifiedBy>Rainer Stropek</cp:lastModifiedBy>
  <cp:revision>126</cp:revision>
  <dcterms:created xsi:type="dcterms:W3CDTF">2007-02-26T12:11:41Z</dcterms:created>
  <dcterms:modified xsi:type="dcterms:W3CDTF">2016-06-07T14:35:48Z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0x01010067AB3060588C2844B6A31FA10FAA7EBE</vt:lpwstr>
  </property>
</Properties>
</file>