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0" r:id="rId4"/>
  </p:sldMasterIdLst>
  <p:notesMasterIdLst>
    <p:notesMasterId r:id="rId38"/>
  </p:notesMasterIdLst>
  <p:sldIdLst>
    <p:sldId id="363" r:id="rId5"/>
    <p:sldId id="257" r:id="rId6"/>
    <p:sldId id="258" r:id="rId7"/>
    <p:sldId id="337" r:id="rId8"/>
    <p:sldId id="369" r:id="rId9"/>
    <p:sldId id="338" r:id="rId10"/>
    <p:sldId id="341" r:id="rId11"/>
    <p:sldId id="339" r:id="rId12"/>
    <p:sldId id="343" r:id="rId13"/>
    <p:sldId id="355" r:id="rId14"/>
    <p:sldId id="340" r:id="rId15"/>
    <p:sldId id="364" r:id="rId16"/>
    <p:sldId id="344" r:id="rId17"/>
    <p:sldId id="365" r:id="rId18"/>
    <p:sldId id="366" r:id="rId19"/>
    <p:sldId id="367" r:id="rId20"/>
    <p:sldId id="348" r:id="rId21"/>
    <p:sldId id="370" r:id="rId22"/>
    <p:sldId id="368" r:id="rId23"/>
    <p:sldId id="349" r:id="rId24"/>
    <p:sldId id="350" r:id="rId25"/>
    <p:sldId id="351" r:id="rId26"/>
    <p:sldId id="352" r:id="rId27"/>
    <p:sldId id="357" r:id="rId28"/>
    <p:sldId id="356" r:id="rId29"/>
    <p:sldId id="360" r:id="rId30"/>
    <p:sldId id="361" r:id="rId31"/>
    <p:sldId id="376" r:id="rId32"/>
    <p:sldId id="377" r:id="rId33"/>
    <p:sldId id="378" r:id="rId34"/>
    <p:sldId id="298" r:id="rId35"/>
    <p:sldId id="270" r:id="rId36"/>
    <p:sldId id="373" r:id="rId37"/>
  </p:sldIdLst>
  <p:sldSz cx="12192000" cy="6858000"/>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pitchFamily="1" charset="-128"/>
        <a:cs typeface="+mn-cs"/>
      </a:defRPr>
    </a:lvl1pPr>
    <a:lvl2pPr marL="742950" indent="-285750" algn="l" defTabSz="449263"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pitchFamily="1" charset="-128"/>
        <a:cs typeface="+mn-cs"/>
      </a:defRPr>
    </a:lvl2pPr>
    <a:lvl3pPr marL="1143000" indent="-228600" algn="l" defTabSz="449263"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pitchFamily="1" charset="-128"/>
        <a:cs typeface="+mn-cs"/>
      </a:defRPr>
    </a:lvl3pPr>
    <a:lvl4pPr marL="1600200" indent="-228600" algn="l" defTabSz="449263"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pitchFamily="1" charset="-128"/>
        <a:cs typeface="+mn-cs"/>
      </a:defRPr>
    </a:lvl4pPr>
    <a:lvl5pPr marL="2057400" indent="-228600" algn="l" defTabSz="449263"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pitchFamily="1" charset="-128"/>
        <a:cs typeface="+mn-cs"/>
      </a:defRPr>
    </a:lvl5pPr>
    <a:lvl6pPr marL="2286000" algn="l" defTabSz="914400" rtl="0" eaLnBrk="1" latinLnBrk="0" hangingPunct="1">
      <a:defRPr sz="2400" kern="1200">
        <a:solidFill>
          <a:schemeClr val="bg1"/>
        </a:solidFill>
        <a:latin typeface="Arial" charset="0"/>
        <a:ea typeface="ＭＳ Ｐゴシック" pitchFamily="1" charset="-128"/>
        <a:cs typeface="+mn-cs"/>
      </a:defRPr>
    </a:lvl6pPr>
    <a:lvl7pPr marL="2743200" algn="l" defTabSz="914400" rtl="0" eaLnBrk="1" latinLnBrk="0" hangingPunct="1">
      <a:defRPr sz="2400" kern="1200">
        <a:solidFill>
          <a:schemeClr val="bg1"/>
        </a:solidFill>
        <a:latin typeface="Arial" charset="0"/>
        <a:ea typeface="ＭＳ Ｐゴシック" pitchFamily="1" charset="-128"/>
        <a:cs typeface="+mn-cs"/>
      </a:defRPr>
    </a:lvl7pPr>
    <a:lvl8pPr marL="3200400" algn="l" defTabSz="914400" rtl="0" eaLnBrk="1" latinLnBrk="0" hangingPunct="1">
      <a:defRPr sz="2400" kern="1200">
        <a:solidFill>
          <a:schemeClr val="bg1"/>
        </a:solidFill>
        <a:latin typeface="Arial" charset="0"/>
        <a:ea typeface="ＭＳ Ｐゴシック" pitchFamily="1" charset="-128"/>
        <a:cs typeface="+mn-cs"/>
      </a:defRPr>
    </a:lvl8pPr>
    <a:lvl9pPr marL="3657600" algn="l" defTabSz="914400" rtl="0" eaLnBrk="1" latinLnBrk="0" hangingPunct="1">
      <a:defRPr sz="2400" kern="1200">
        <a:solidFill>
          <a:schemeClr val="bg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00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0900" autoAdjust="0"/>
  </p:normalViewPr>
  <p:slideViewPr>
    <p:cSldViewPr>
      <p:cViewPr varScale="1">
        <p:scale>
          <a:sx n="114" d="100"/>
          <a:sy n="114" d="100"/>
        </p:scale>
        <p:origin x="480" y="96"/>
      </p:cViewPr>
      <p:guideLst>
        <p:guide orient="horz" pos="2160"/>
        <p:guide pos="3840"/>
      </p:guideLst>
    </p:cSldViewPr>
  </p:slideViewPr>
  <p:outlineViewPr>
    <p:cViewPr varScale="1">
      <p:scale>
        <a:sx n="170" d="200"/>
        <a:sy n="170" d="200"/>
      </p:scale>
      <p:origin x="0" y="3858"/>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endParaRPr lang="de-AT"/>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de-AT"/>
          </a:p>
        </p:txBody>
      </p:sp>
      <p:sp>
        <p:nvSpPr>
          <p:cNvPr id="3075" name="Rectangle 3"/>
          <p:cNvSpPr>
            <a:spLocks noGrp="1" noChangeArrowheads="1"/>
          </p:cNvSpPr>
          <p:nvPr>
            <p:ph type="hdr"/>
          </p:nvPr>
        </p:nvSpPr>
        <p:spPr bwMode="auto">
          <a:xfrm>
            <a:off x="0"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tabLst>
                <a:tab pos="723900" algn="l"/>
                <a:tab pos="1447800" algn="l"/>
                <a:tab pos="2171700" algn="l"/>
                <a:tab pos="2895600" algn="l"/>
              </a:tabLst>
              <a:defRPr sz="1200">
                <a:solidFill>
                  <a:srgbClr val="000000"/>
                </a:solidFill>
                <a:latin typeface="Times New Roman" pitchFamily="1" charset="0"/>
                <a:cs typeface="Tahoma" pitchFamily="1" charset="0"/>
              </a:defRPr>
            </a:lvl1pPr>
          </a:lstStyle>
          <a:p>
            <a:endParaRPr lang="de-DE"/>
          </a:p>
        </p:txBody>
      </p:sp>
      <p:sp>
        <p:nvSpPr>
          <p:cNvPr id="3076" name="Rectangle 4"/>
          <p:cNvSpPr>
            <a:spLocks noGrp="1" noChangeArrowheads="1"/>
          </p:cNvSpPr>
          <p:nvPr>
            <p:ph type="dt"/>
          </p:nvPr>
        </p:nvSpPr>
        <p:spPr bwMode="auto">
          <a:xfrm>
            <a:off x="3886200"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723900" algn="l"/>
                <a:tab pos="1447800" algn="l"/>
                <a:tab pos="2171700" algn="l"/>
                <a:tab pos="2895600" algn="l"/>
              </a:tabLst>
              <a:defRPr sz="1200">
                <a:solidFill>
                  <a:srgbClr val="000000"/>
                </a:solidFill>
                <a:latin typeface="Times New Roman" pitchFamily="1" charset="0"/>
                <a:cs typeface="Tahoma" pitchFamily="1" charset="0"/>
              </a:defRPr>
            </a:lvl1pPr>
          </a:lstStyle>
          <a:p>
            <a:endParaRPr lang="de-DE"/>
          </a:p>
        </p:txBody>
      </p:sp>
      <p:sp>
        <p:nvSpPr>
          <p:cNvPr id="3077" name="Rectangle 5"/>
          <p:cNvSpPr>
            <a:spLocks noGrp="1" noRot="1" noChangeAspect="1" noChangeArrowheads="1"/>
          </p:cNvSpPr>
          <p:nvPr>
            <p:ph type="sldImg"/>
          </p:nvPr>
        </p:nvSpPr>
        <p:spPr bwMode="auto">
          <a:xfrm>
            <a:off x="382588" y="685800"/>
            <a:ext cx="6089650" cy="3425825"/>
          </a:xfrm>
          <a:prstGeom prst="rect">
            <a:avLst/>
          </a:prstGeom>
          <a:solidFill>
            <a:srgbClr val="FFFFFF"/>
          </a:solidFill>
          <a:ln w="9360">
            <a:solidFill>
              <a:srgbClr val="000000"/>
            </a:solidFill>
            <a:miter lim="800000"/>
            <a:headEnd/>
            <a:tailEnd/>
          </a:ln>
          <a:effectLst/>
        </p:spPr>
      </p:sp>
      <p:sp>
        <p:nvSpPr>
          <p:cNvPr id="3078" name="Rectangle 6"/>
          <p:cNvSpPr>
            <a:spLocks noGrp="1" noChangeArrowheads="1"/>
          </p:cNvSpPr>
          <p:nvPr>
            <p:ph type="body"/>
          </p:nvPr>
        </p:nvSpPr>
        <p:spPr bwMode="auto">
          <a:xfrm>
            <a:off x="914400" y="4343400"/>
            <a:ext cx="50260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de-DE"/>
          </a:p>
        </p:txBody>
      </p:sp>
      <p:sp>
        <p:nvSpPr>
          <p:cNvPr id="3079" name="Rectangle 7"/>
          <p:cNvSpPr>
            <a:spLocks noGrp="1" noChangeArrowheads="1"/>
          </p:cNvSpPr>
          <p:nvPr>
            <p:ph type="ftr"/>
          </p:nvPr>
        </p:nvSpPr>
        <p:spPr bwMode="auto">
          <a:xfrm>
            <a:off x="0" y="8686800"/>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tabLst>
                <a:tab pos="723900" algn="l"/>
                <a:tab pos="1447800" algn="l"/>
                <a:tab pos="2171700" algn="l"/>
                <a:tab pos="2895600" algn="l"/>
              </a:tabLst>
              <a:defRPr sz="1200">
                <a:solidFill>
                  <a:srgbClr val="000000"/>
                </a:solidFill>
                <a:latin typeface="Times New Roman" pitchFamily="1" charset="0"/>
                <a:cs typeface="Tahoma" pitchFamily="1" charset="0"/>
              </a:defRPr>
            </a:lvl1pPr>
          </a:lstStyle>
          <a:p>
            <a:endParaRPr lang="de-DE"/>
          </a:p>
        </p:txBody>
      </p:sp>
      <p:sp>
        <p:nvSpPr>
          <p:cNvPr id="3080" name="Rectangle 8"/>
          <p:cNvSpPr>
            <a:spLocks noGrp="1" noChangeArrowheads="1"/>
          </p:cNvSpPr>
          <p:nvPr>
            <p:ph type="sldNum"/>
          </p:nvPr>
        </p:nvSpPr>
        <p:spPr bwMode="auto">
          <a:xfrm>
            <a:off x="3886200" y="8686800"/>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723900" algn="l"/>
                <a:tab pos="1447800" algn="l"/>
                <a:tab pos="2171700" algn="l"/>
                <a:tab pos="2895600" algn="l"/>
              </a:tabLst>
              <a:defRPr sz="1200">
                <a:solidFill>
                  <a:srgbClr val="000000"/>
                </a:solidFill>
                <a:latin typeface="Times New Roman" pitchFamily="1" charset="0"/>
                <a:cs typeface="Tahoma" pitchFamily="1" charset="0"/>
              </a:defRPr>
            </a:lvl1pPr>
          </a:lstStyle>
          <a:p>
            <a:fld id="{00770D52-6180-4524-AA7E-4812F3AE5F97}" type="slidenum">
              <a:rPr lang="de-DE"/>
              <a:pPr/>
              <a:t>‹#›</a:t>
            </a:fld>
            <a:endParaRPr lang="de-DE"/>
          </a:p>
        </p:txBody>
      </p:sp>
    </p:spTree>
    <p:extLst>
      <p:ext uri="{BB962C8B-B14F-4D97-AF65-F5344CB8AC3E}">
        <p14:creationId xmlns:p14="http://schemas.microsoft.com/office/powerpoint/2010/main" val="76176861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 charset="0"/>
      <a:defRPr sz="1200" kern="1200">
        <a:solidFill>
          <a:srgbClr val="000000"/>
        </a:solidFill>
        <a:latin typeface="Times New Roman" pitchFamily="1"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 charset="0"/>
      <a:defRPr sz="1200" kern="1200">
        <a:solidFill>
          <a:srgbClr val="000000"/>
        </a:solidFill>
        <a:latin typeface="Times New Roman" pitchFamily="1"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 charset="0"/>
      <a:defRPr sz="1200" kern="1200">
        <a:solidFill>
          <a:srgbClr val="000000"/>
        </a:solidFill>
        <a:latin typeface="Times New Roman" pitchFamily="1"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 charset="0"/>
      <a:defRPr sz="1200" kern="1200">
        <a:solidFill>
          <a:srgbClr val="000000"/>
        </a:solidFill>
        <a:latin typeface="Times New Roman" pitchFamily="1"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 charset="0"/>
      <a:defRPr sz="1200" kern="1200">
        <a:solidFill>
          <a:srgbClr val="000000"/>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187E80E-1572-41FB-8D28-6A511AF61E4E}" type="slidenum">
              <a:rPr lang="de-DE"/>
              <a:pPr/>
              <a:t>2</a:t>
            </a:fld>
            <a:endParaRPr lang="de-DE"/>
          </a:p>
        </p:txBody>
      </p:sp>
      <p:sp>
        <p:nvSpPr>
          <p:cNvPr id="716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de-AT"/>
          </a:p>
        </p:txBody>
      </p:sp>
      <p:sp>
        <p:nvSpPr>
          <p:cNvPr id="7170" name="Rectangle 2"/>
          <p:cNvSpPr txBox="1">
            <a:spLocks noGrp="1" noChangeArrowheads="1"/>
          </p:cNvSpPr>
          <p:nvPr>
            <p:ph type="body"/>
          </p:nvPr>
        </p:nvSpPr>
        <p:spPr bwMode="auto">
          <a:xfrm>
            <a:off x="914400" y="4343400"/>
            <a:ext cx="5027613" cy="4208463"/>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179125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a:t>Image</a:t>
            </a:r>
          </a:p>
        </p:txBody>
      </p:sp>
      <p:sp>
        <p:nvSpPr>
          <p:cNvPr id="3" name="Rectangle 2"/>
          <p:cNvSpPr/>
          <p:nvPr/>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a:t>Contact</a:t>
            </a:r>
          </a:p>
        </p:txBody>
      </p:sp>
      <p:sp>
        <p:nvSpPr>
          <p:cNvPr id="31" name="Rectangle 30"/>
          <p:cNvSpPr/>
          <p:nvPr/>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pic>
        <p:nvPicPr>
          <p:cNvPr id="30" name="Grafik 3" descr="timecockpit_horizontal_rgb.png"/>
          <p:cNvPicPr>
            <a:picLocks noChangeAspect="1"/>
          </p:cNvPicPr>
          <p:nvPr/>
        </p:nvPicPr>
        <p:blipFill rotWithShape="1">
          <a:blip r:embed="rId2" cstate="print"/>
          <a:srcRect r="83641"/>
          <a:stretch/>
        </p:blipFill>
        <p:spPr>
          <a:xfrm>
            <a:off x="7057095" y="4347777"/>
            <a:ext cx="859487" cy="859487"/>
          </a:xfrm>
          <a:prstGeom prst="rect">
            <a:avLst/>
          </a:prstGeom>
        </p:spPr>
      </p:pic>
      <p:sp>
        <p:nvSpPr>
          <p:cNvPr id="32" name="Textfeld 12"/>
          <p:cNvSpPr txBox="1"/>
          <p:nvPr/>
        </p:nvSpPr>
        <p:spPr>
          <a:xfrm>
            <a:off x="8016214" y="4833071"/>
            <a:ext cx="1594475" cy="338554"/>
          </a:xfrm>
          <a:prstGeom prst="rect">
            <a:avLst/>
          </a:prstGeom>
          <a:noFill/>
        </p:spPr>
        <p:txBody>
          <a:bodyPr wrap="none" rtlCol="0">
            <a:spAutoFit/>
          </a:bodyPr>
          <a:lstStyle/>
          <a:p>
            <a:r>
              <a:rPr lang="en-US" sz="1600" b="1" noProof="0" dirty="0">
                <a:solidFill>
                  <a:schemeClr val="accent1"/>
                </a:solidFill>
              </a:rPr>
              <a:t>Saves the day.</a:t>
            </a:r>
          </a:p>
        </p:txBody>
      </p:sp>
      <p:pic>
        <p:nvPicPr>
          <p:cNvPr id="33" name="Grafik 3" descr="timecockpit_horizontal_rgb.png"/>
          <p:cNvPicPr>
            <a:picLocks noChangeAspect="1"/>
          </p:cNvPicPr>
          <p:nvPr/>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86214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3200" dirty="0">
              <a:latin typeface="+mj-l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03613"/>
            <a:ext cx="7104789" cy="562931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77839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3200" dirty="0">
              <a:latin typeface="+mj-lt"/>
            </a:endParaRPr>
          </a:p>
        </p:txBody>
      </p:sp>
      <p:sp>
        <p:nvSpPr>
          <p:cNvPr id="16" name="Text Placeholder 11"/>
          <p:cNvSpPr>
            <a:spLocks noGrp="1"/>
          </p:cNvSpPr>
          <p:nvPr>
            <p:ph type="body" sz="quarter" idx="16" hasCustomPrompt="1"/>
          </p:nvPr>
        </p:nvSpPr>
        <p:spPr>
          <a:xfrm>
            <a:off x="8239999" y="260648"/>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623392" y="6014653"/>
            <a:ext cx="7104789"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p:nvSpPr>
        <p:spPr>
          <a:xfrm>
            <a:off x="505413" y="5382931"/>
            <a:ext cx="1435008" cy="666786"/>
          </a:xfrm>
          <a:prstGeom prst="rect">
            <a:avLst/>
          </a:prstGeom>
          <a:noFill/>
        </p:spPr>
        <p:txBody>
          <a:bodyPr wrap="none" rtlCol="0">
            <a:spAutoFit/>
          </a:bodyPr>
          <a:lstStyle/>
          <a:p>
            <a:r>
              <a:rPr lang="de-AT" sz="3733" kern="1200" dirty="0">
                <a:solidFill>
                  <a:schemeClr val="tx1"/>
                </a:solidFill>
                <a:latin typeface="Segoe UI Semilight" panose="020B0402040204020203" pitchFamily="34" charset="0"/>
                <a:ea typeface="+mj-ea"/>
                <a:cs typeface="Segoe UI Semilight" panose="020B0402040204020203" pitchFamily="34" charset="0"/>
              </a:rPr>
              <a:t>Demo</a:t>
            </a:r>
            <a:endParaRPr lang="en-US" sz="3733" kern="1200" dirty="0">
              <a:solidFill>
                <a:schemeClr val="tx1"/>
              </a:solidFill>
              <a:latin typeface="Segoe UI Semilight" panose="020B0402040204020203" pitchFamily="34" charset="0"/>
              <a:ea typeface="+mj-ea"/>
              <a:cs typeface="Segoe UI Semilight" panose="020B0402040204020203" pitchFamily="34" charset="0"/>
            </a:endParaRPr>
          </a:p>
        </p:txBody>
      </p:sp>
    </p:spTree>
    <p:extLst>
      <p:ext uri="{BB962C8B-B14F-4D97-AF65-F5344CB8AC3E}">
        <p14:creationId xmlns:p14="http://schemas.microsoft.com/office/powerpoint/2010/main" val="1755165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me cockpit (en)">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32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4295754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me cockpit (de)">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a:latin typeface="Segoe UI Semilight" panose="020B0402040204020203" pitchFamily="34" charset="0"/>
                <a:ea typeface="ＭＳ Ｐゴシック" charset="0"/>
                <a:cs typeface="Segoe UI Semilight" panose="020B0402040204020203" pitchFamily="34" charset="0"/>
              </a:rPr>
              <a:t>Knowledge</a:t>
            </a:r>
            <a:r>
              <a:rPr lang="de-AT" sz="24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a:latin typeface="Segoe UI Semilight" panose="020B0402040204020203" pitchFamily="34" charset="0"/>
                <a:ea typeface="ＭＳ Ｐゴシック" charset="0"/>
                <a:cs typeface="Segoe UI Semilight" panose="020B0402040204020203" pitchFamily="34" charset="0"/>
              </a:rPr>
              <a:t>Tracker</a:t>
            </a:r>
            <a:r>
              <a:rPr lang="de-AT" sz="24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32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3643427634"/>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endParaRPr lang="de-DE"/>
          </a:p>
        </p:txBody>
      </p:sp>
      <p:sp>
        <p:nvSpPr>
          <p:cNvPr id="3" name="Textplatzhalt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2087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en-US"/>
              <a:t>Click to edit Master title style</a:t>
            </a:r>
            <a:endParaRPr lang="de-DE"/>
          </a:p>
        </p:txBody>
      </p:sp>
      <p:sp>
        <p:nvSpPr>
          <p:cNvPr id="3" name="Inhaltsplatzhalter 2"/>
          <p:cNvSpPr>
            <a:spLocks noGrp="1"/>
          </p:cNvSpPr>
          <p:nvPr>
            <p:ph idx="1"/>
          </p:nvPr>
        </p:nvSpPr>
        <p:spPr>
          <a:xfrm>
            <a:off x="1219200" y="1524000"/>
            <a:ext cx="10668000" cy="4648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3589612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en-US"/>
              <a:t>Click to edit Master title style</a:t>
            </a:r>
            <a:endParaRPr lang="de-DE"/>
          </a:p>
        </p:txBody>
      </p:sp>
    </p:spTree>
    <p:extLst>
      <p:ext uri="{BB962C8B-B14F-4D97-AF65-F5344CB8AC3E}">
        <p14:creationId xmlns:p14="http://schemas.microsoft.com/office/powerpoint/2010/main" val="4286102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1219200" y="1524000"/>
            <a:ext cx="5232400" cy="4648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6654800" y="1524000"/>
            <a:ext cx="5232400" cy="4648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60994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Rectangle 2"/>
          <p:cNvSpPr/>
          <p:nvPr/>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3837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1892829"/>
            <a:ext cx="10688240" cy="4965171"/>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250515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1892829"/>
            <a:ext cx="10688240" cy="4965171"/>
          </a:xfrm>
          <a:prstGeom prst="rect">
            <a:avLst/>
          </a:prstGeom>
        </p:spPr>
        <p:txBody>
          <a:bodyPr lIns="0" tIns="0" rIns="0" bIns="0"/>
          <a:lstStyle>
            <a:lvl1pPr marL="8466" indent="347125">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p:txBody>
      </p:sp>
    </p:spTree>
    <p:extLst>
      <p:ext uri="{BB962C8B-B14F-4D97-AF65-F5344CB8AC3E}">
        <p14:creationId xmlns:p14="http://schemas.microsoft.com/office/powerpoint/2010/main" val="29514891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ntent With Title &amp;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2180861"/>
            <a:ext cx="10688240" cy="4677139"/>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quarter" idx="13" hasCustomPrompt="1"/>
          </p:nvPr>
        </p:nvSpPr>
        <p:spPr>
          <a:xfrm>
            <a:off x="1520726" y="1421493"/>
            <a:ext cx="10335916" cy="441953"/>
          </a:xfrm>
          <a:prstGeom prst="rect">
            <a:avLst/>
          </a:prstGeom>
        </p:spPr>
        <p:txBody>
          <a:bodyPr lIns="0" tIns="0" rIns="0" bIns="0"/>
          <a:lstStyle>
            <a:lvl1pPr marL="0" indent="0">
              <a:buFontTx/>
              <a:buNone/>
              <a:defRPr sz="32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a:t>Subtitle</a:t>
            </a:r>
          </a:p>
        </p:txBody>
      </p:sp>
    </p:spTree>
    <p:extLst>
      <p:ext uri="{BB962C8B-B14F-4D97-AF65-F5344CB8AC3E}">
        <p14:creationId xmlns:p14="http://schemas.microsoft.com/office/powerpoint/2010/main" val="965807816"/>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odern UI">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en-US"/>
              <a:t>Click icon to add picture</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en-US"/>
              <a:t>Click icon to add picture</a:t>
            </a:r>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en-US"/>
              <a:t>Click icon to add picture</a:t>
            </a:r>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en-US"/>
              <a:t>Click icon to add picture</a:t>
            </a:r>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Tree>
    <p:extLst>
      <p:ext uri="{BB962C8B-B14F-4D97-AF65-F5344CB8AC3E}">
        <p14:creationId xmlns:p14="http://schemas.microsoft.com/office/powerpoint/2010/main" val="248142484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odern UI (without animation)">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en-US"/>
              <a:t>Click icon to add picture</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en-US"/>
              <a:t>Click icon to add picture</a:t>
            </a:r>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en-US"/>
              <a:t>Click icon to add picture</a:t>
            </a:r>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en-US"/>
              <a:t>Click icon to add picture</a:t>
            </a:r>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Tree>
    <p:extLst>
      <p:ext uri="{BB962C8B-B14F-4D97-AF65-F5344CB8AC3E}">
        <p14:creationId xmlns:p14="http://schemas.microsoft.com/office/powerpoint/2010/main" val="1245714581"/>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32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46392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3200"/>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Tree>
    <p:extLst>
      <p:ext uri="{BB962C8B-B14F-4D97-AF65-F5344CB8AC3E}">
        <p14:creationId xmlns:p14="http://schemas.microsoft.com/office/powerpoint/2010/main" val="327567066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17415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mef.codeplex.com/" TargetMode="External"/><Relationship Id="rId2" Type="http://schemas.openxmlformats.org/officeDocument/2006/relationships/hyperlink" Target="http://msdn.microsoft.com/en-us/library/dd460648.aspx" TargetMode="External"/><Relationship Id="rId1" Type="http://schemas.openxmlformats.org/officeDocument/2006/relationships/slideLayout" Target="../slideLayouts/slideLayout3.xml"/><Relationship Id="rId4" Type="http://schemas.openxmlformats.org/officeDocument/2006/relationships/hyperlink" Target="http://www.microsoft.com/downloads/en/details.aspx?familyid=752CB725-969B-4732-A383-ED5740F02E93&amp;displaylang=en"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.NET Training Slides</a:t>
            </a:r>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a:xfrm>
            <a:off x="7094970" y="2129270"/>
            <a:ext cx="789709" cy="789709"/>
          </a:xfrm>
        </p:spPr>
      </p:pic>
      <p:sp>
        <p:nvSpPr>
          <p:cNvPr id="13" name="Title 12"/>
          <p:cNvSpPr>
            <a:spLocks noGrp="1"/>
          </p:cNvSpPr>
          <p:nvPr>
            <p:ph type="title"/>
          </p:nvPr>
        </p:nvSpPr>
        <p:spPr/>
        <p:txBody>
          <a:bodyPr/>
          <a:lstStyle/>
          <a:p>
            <a:r>
              <a:rPr lang="en-US" dirty="0"/>
              <a:t>MEF</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sz="2800" dirty="0"/>
              <a:t>Managed Extensibility Framework</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513218821"/>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Inherited Exports</a:t>
            </a:r>
          </a:p>
        </p:txBody>
      </p:sp>
      <p:sp>
        <p:nvSpPr>
          <p:cNvPr id="3" name="Inhaltsplatzhalter 2"/>
          <p:cNvSpPr>
            <a:spLocks noGrp="1"/>
          </p:cNvSpPr>
          <p:nvPr>
            <p:ph sz="quarter" idx="22"/>
          </p:nvPr>
        </p:nvSpPr>
        <p:spPr/>
        <p:txBody>
          <a:bodyPr/>
          <a:lstStyle/>
          <a:p>
            <a:pPr marL="0" indent="0">
              <a:tabLst>
                <a:tab pos="358775" algn="l"/>
                <a:tab pos="719138" algn="l"/>
                <a:tab pos="1077913" algn="l"/>
                <a:tab pos="1436688" algn="l"/>
                <a:tab pos="1795463" algn="l"/>
              </a:tabLst>
            </a:pPr>
            <a:r>
              <a:rPr lang="en-US" sz="1400" noProof="1">
                <a:latin typeface="Courier New" pitchFamily="49" charset="0"/>
                <a:cs typeface="Courier New" pitchFamily="49" charset="0"/>
              </a:rPr>
              <a:t>[Export]</a:t>
            </a:r>
            <a:br>
              <a:rPr lang="en-US" sz="1400" noProof="1">
                <a:latin typeface="Courier New" pitchFamily="49" charset="0"/>
                <a:cs typeface="Courier New" pitchFamily="49" charset="0"/>
              </a:rPr>
            </a:br>
            <a:r>
              <a:rPr lang="en-US" sz="1400" noProof="1">
                <a:latin typeface="Courier New" pitchFamily="49" charset="0"/>
                <a:cs typeface="Courier New" pitchFamily="49" charset="0"/>
              </a:rPr>
              <a:t>public class NumOne</a:t>
            </a:r>
            <a:br>
              <a:rPr lang="en-US" sz="1400" noProof="1">
                <a:latin typeface="Courier New" pitchFamily="49" charset="0"/>
                <a:cs typeface="Courier New" pitchFamily="49" charset="0"/>
              </a:rPr>
            </a:br>
            <a:r>
              <a:rPr lang="en-US" sz="1400" noProof="1">
                <a:latin typeface="Courier New" pitchFamily="49" charset="0"/>
                <a:cs typeface="Courier New" pitchFamily="49" charset="0"/>
              </a:rPr>
              <a:t>{</a:t>
            </a:r>
            <a:br>
              <a:rPr lang="en-US" sz="1400" noProof="1">
                <a:latin typeface="Courier New" pitchFamily="49" charset="0"/>
                <a:cs typeface="Courier New" pitchFamily="49" charset="0"/>
              </a:rPr>
            </a:br>
            <a:r>
              <a:rPr lang="en-US" sz="1400" noProof="1">
                <a:latin typeface="Courier New" pitchFamily="49" charset="0"/>
                <a:cs typeface="Courier New" pitchFamily="49" charset="0"/>
              </a:rPr>
              <a:t>    [Import]</a:t>
            </a:r>
            <a:br>
              <a:rPr lang="en-US" sz="1400" noProof="1">
                <a:latin typeface="Courier New" pitchFamily="49" charset="0"/>
                <a:cs typeface="Courier New" pitchFamily="49" charset="0"/>
              </a:rPr>
            </a:br>
            <a:r>
              <a:rPr lang="en-US" sz="1400" noProof="1">
                <a:latin typeface="Courier New" pitchFamily="49" charset="0"/>
                <a:cs typeface="Courier New" pitchFamily="49" charset="0"/>
              </a:rPr>
              <a:t>    public IMyData MyData</a:t>
            </a:r>
            <a:br>
              <a:rPr lang="en-US" sz="1400" noProof="1">
                <a:latin typeface="Courier New" pitchFamily="49" charset="0"/>
                <a:cs typeface="Courier New" pitchFamily="49" charset="0"/>
              </a:rPr>
            </a:br>
            <a:r>
              <a:rPr lang="en-US" sz="1400" noProof="1">
                <a:latin typeface="Courier New" pitchFamily="49" charset="0"/>
                <a:cs typeface="Courier New" pitchFamily="49" charset="0"/>
              </a:rPr>
              <a:t>		{ get; set; }</a:t>
            </a:r>
            <a:br>
              <a:rPr lang="en-US" sz="1400" noProof="1">
                <a:latin typeface="Courier New" pitchFamily="49" charset="0"/>
                <a:cs typeface="Courier New" pitchFamily="49" charset="0"/>
              </a:rPr>
            </a:br>
            <a:r>
              <a:rPr lang="en-US" sz="1400" noProof="1">
                <a:latin typeface="Courier New" pitchFamily="49" charset="0"/>
                <a:cs typeface="Courier New" pitchFamily="49" charset="0"/>
              </a:rPr>
              <a:t>}</a:t>
            </a:r>
            <a:br>
              <a:rPr lang="en-US" sz="1400" noProof="1">
                <a:latin typeface="Courier New" pitchFamily="49" charset="0"/>
                <a:cs typeface="Courier New" pitchFamily="49" charset="0"/>
              </a:rPr>
            </a:br>
            <a:br>
              <a:rPr lang="en-US" sz="1400" noProof="1">
                <a:latin typeface="Courier New" pitchFamily="49" charset="0"/>
                <a:cs typeface="Courier New" pitchFamily="49" charset="0"/>
              </a:rPr>
            </a:br>
            <a:r>
              <a:rPr lang="en-US" sz="1400" noProof="1">
                <a:latin typeface="Courier New" pitchFamily="49" charset="0"/>
                <a:cs typeface="Courier New" pitchFamily="49" charset="0"/>
              </a:rPr>
              <a:t>public class NumTwo : NumOne</a:t>
            </a:r>
            <a:br>
              <a:rPr lang="en-US" sz="1400" noProof="1">
                <a:latin typeface="Courier New" pitchFamily="49" charset="0"/>
                <a:cs typeface="Courier New" pitchFamily="49" charset="0"/>
              </a:rPr>
            </a:br>
            <a:r>
              <a:rPr lang="en-US" sz="1400" noProof="1">
                <a:latin typeface="Courier New" pitchFamily="49" charset="0"/>
                <a:cs typeface="Courier New" pitchFamily="49" charset="0"/>
              </a:rPr>
              <a:t>{</a:t>
            </a:r>
            <a:br>
              <a:rPr lang="en-US" sz="1400" noProof="1">
                <a:latin typeface="Courier New" pitchFamily="49" charset="0"/>
                <a:cs typeface="Courier New" pitchFamily="49" charset="0"/>
              </a:rPr>
            </a:br>
            <a:r>
              <a:rPr lang="en-US" sz="1400" noProof="1">
                <a:latin typeface="Courier New" pitchFamily="49" charset="0"/>
                <a:cs typeface="Courier New" pitchFamily="49" charset="0"/>
              </a:rPr>
              <a:t>}</a:t>
            </a:r>
            <a:br>
              <a:rPr lang="en-US" sz="1400" noProof="1">
                <a:latin typeface="Courier New" pitchFamily="49" charset="0"/>
                <a:cs typeface="Courier New" pitchFamily="49" charset="0"/>
              </a:rPr>
            </a:br>
            <a:br>
              <a:rPr lang="en-US" sz="1400" noProof="1">
                <a:latin typeface="Courier New" pitchFamily="49" charset="0"/>
                <a:cs typeface="Courier New" pitchFamily="49" charset="0"/>
              </a:rPr>
            </a:br>
            <a:r>
              <a:rPr lang="en-US" sz="1400" noProof="1">
                <a:latin typeface="Courier New" pitchFamily="49" charset="0"/>
                <a:cs typeface="Courier New" pitchFamily="49" charset="0"/>
              </a:rPr>
              <a:t>[</a:t>
            </a:r>
            <a:r>
              <a:rPr lang="en-US" sz="1400" b="1" noProof="1">
                <a:solidFill>
                  <a:srgbClr val="FF0000"/>
                </a:solidFill>
                <a:latin typeface="Courier New" pitchFamily="49" charset="0"/>
                <a:cs typeface="Courier New" pitchFamily="49" charset="0"/>
              </a:rPr>
              <a:t>InheritedExport</a:t>
            </a:r>
            <a:r>
              <a:rPr lang="en-US" sz="1400" noProof="1">
                <a:latin typeface="Courier New" pitchFamily="49" charset="0"/>
                <a:cs typeface="Courier New" pitchFamily="49" charset="0"/>
              </a:rPr>
              <a:t>]</a:t>
            </a:r>
            <a:br>
              <a:rPr lang="en-US" sz="1400" noProof="1">
                <a:latin typeface="Courier New" pitchFamily="49" charset="0"/>
                <a:cs typeface="Courier New" pitchFamily="49" charset="0"/>
              </a:rPr>
            </a:br>
            <a:r>
              <a:rPr lang="en-US" sz="1400" noProof="1">
                <a:latin typeface="Courier New" pitchFamily="49" charset="0"/>
                <a:cs typeface="Courier New" pitchFamily="49" charset="0"/>
              </a:rPr>
              <a:t>public class NumThree</a:t>
            </a:r>
            <a:br>
              <a:rPr lang="en-US" sz="1400" noProof="1">
                <a:latin typeface="Courier New" pitchFamily="49" charset="0"/>
                <a:cs typeface="Courier New" pitchFamily="49" charset="0"/>
              </a:rPr>
            </a:br>
            <a:r>
              <a:rPr lang="en-US" sz="1400" noProof="1">
                <a:latin typeface="Courier New" pitchFamily="49" charset="0"/>
                <a:cs typeface="Courier New" pitchFamily="49" charset="0"/>
              </a:rPr>
              <a:t>{</a:t>
            </a:r>
            <a:br>
              <a:rPr lang="en-US" sz="1400" noProof="1">
                <a:latin typeface="Courier New" pitchFamily="49" charset="0"/>
                <a:cs typeface="Courier New" pitchFamily="49" charset="0"/>
              </a:rPr>
            </a:br>
            <a:r>
              <a:rPr lang="en-US" sz="1400" noProof="1">
                <a:latin typeface="Courier New" pitchFamily="49" charset="0"/>
                <a:cs typeface="Courier New" pitchFamily="49" charset="0"/>
              </a:rPr>
              <a:t>    [Export]</a:t>
            </a:r>
            <a:br>
              <a:rPr lang="en-US" sz="1400" noProof="1">
                <a:latin typeface="Courier New" pitchFamily="49" charset="0"/>
                <a:cs typeface="Courier New" pitchFamily="49" charset="0"/>
              </a:rPr>
            </a:br>
            <a:r>
              <a:rPr lang="en-US" sz="1400" noProof="1">
                <a:latin typeface="Courier New" pitchFamily="49" charset="0"/>
                <a:cs typeface="Courier New" pitchFamily="49" charset="0"/>
              </a:rPr>
              <a:t>    Public IMyData MyData { get; set; }</a:t>
            </a:r>
            <a:br>
              <a:rPr lang="en-US" sz="1400" noProof="1">
                <a:latin typeface="Courier New" pitchFamily="49" charset="0"/>
                <a:cs typeface="Courier New" pitchFamily="49" charset="0"/>
              </a:rPr>
            </a:br>
            <a:r>
              <a:rPr lang="en-US" sz="1400" noProof="1">
                <a:latin typeface="Courier New" pitchFamily="49" charset="0"/>
                <a:cs typeface="Courier New" pitchFamily="49" charset="0"/>
              </a:rPr>
              <a:t>}</a:t>
            </a:r>
            <a:br>
              <a:rPr lang="en-US" sz="1400" noProof="1">
                <a:latin typeface="Courier New" pitchFamily="49" charset="0"/>
                <a:cs typeface="Courier New" pitchFamily="49" charset="0"/>
              </a:rPr>
            </a:br>
            <a:br>
              <a:rPr lang="en-US" sz="1400" noProof="1">
                <a:latin typeface="Courier New" pitchFamily="49" charset="0"/>
                <a:cs typeface="Courier New" pitchFamily="49" charset="0"/>
              </a:rPr>
            </a:br>
            <a:r>
              <a:rPr lang="en-US" sz="1400" noProof="1">
                <a:latin typeface="Courier New" pitchFamily="49" charset="0"/>
                <a:cs typeface="Courier New" pitchFamily="49" charset="0"/>
              </a:rPr>
              <a:t>public class NumFour : NumThree</a:t>
            </a:r>
            <a:br>
              <a:rPr lang="en-US" sz="1400" noProof="1">
                <a:latin typeface="Courier New" pitchFamily="49" charset="0"/>
                <a:cs typeface="Courier New" pitchFamily="49" charset="0"/>
              </a:rPr>
            </a:br>
            <a:r>
              <a:rPr lang="en-US" sz="1400" noProof="1">
                <a:latin typeface="Courier New" pitchFamily="49" charset="0"/>
                <a:cs typeface="Courier New" pitchFamily="49" charset="0"/>
              </a:rPr>
              <a:t>{</a:t>
            </a:r>
            <a:br>
              <a:rPr lang="en-US" sz="1400" noProof="1">
                <a:latin typeface="Courier New" pitchFamily="49" charset="0"/>
                <a:cs typeface="Courier New" pitchFamily="49" charset="0"/>
              </a:rPr>
            </a:br>
            <a:r>
              <a:rPr lang="en-US" sz="1400" noProof="1">
                <a:latin typeface="Courier New" pitchFamily="49" charset="0"/>
                <a:cs typeface="Courier New" pitchFamily="49" charset="0"/>
              </a:rPr>
              <a:t>}</a:t>
            </a:r>
          </a:p>
        </p:txBody>
      </p:sp>
      <p:sp>
        <p:nvSpPr>
          <p:cNvPr id="8" name="Text Placeholder 7"/>
          <p:cNvSpPr>
            <a:spLocks noGrp="1"/>
          </p:cNvSpPr>
          <p:nvPr>
            <p:ph type="body" sz="quarter" idx="23"/>
          </p:nvPr>
        </p:nvSpPr>
        <p:spPr/>
        <p:txBody>
          <a:bodyPr/>
          <a:lstStyle/>
          <a:p>
            <a:endParaRPr lang="en-US" dirty="0"/>
          </a:p>
        </p:txBody>
      </p:sp>
      <p:sp>
        <p:nvSpPr>
          <p:cNvPr id="9" name="Text Placeholder 8"/>
          <p:cNvSpPr>
            <a:spLocks noGrp="1"/>
          </p:cNvSpPr>
          <p:nvPr>
            <p:ph type="body" sz="quarter" idx="24"/>
          </p:nvPr>
        </p:nvSpPr>
        <p:spPr/>
        <p:txBody>
          <a:bodyPr/>
          <a:lstStyle/>
          <a:p>
            <a:endParaRPr lang="en-US" dirty="0"/>
          </a:p>
        </p:txBody>
      </p:sp>
      <p:sp>
        <p:nvSpPr>
          <p:cNvPr id="4" name="Abgerundete rechteckige Legende 3"/>
          <p:cNvSpPr/>
          <p:nvPr/>
        </p:nvSpPr>
        <p:spPr bwMode="auto">
          <a:xfrm>
            <a:off x="4223792" y="1484784"/>
            <a:ext cx="2088232" cy="706844"/>
          </a:xfrm>
          <a:prstGeom prst="wedgeRoundRectCallout">
            <a:avLst>
              <a:gd name="adj1" fmla="val -78106"/>
              <a:gd name="adj2" fmla="val 117813"/>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lt1"/>
                </a:solidFill>
              </a:rPr>
              <a:t>Import automatically inherited</a:t>
            </a:r>
          </a:p>
        </p:txBody>
      </p:sp>
      <p:sp>
        <p:nvSpPr>
          <p:cNvPr id="5" name="Abgerundete rechteckige Legende 4"/>
          <p:cNvSpPr/>
          <p:nvPr/>
        </p:nvSpPr>
        <p:spPr bwMode="auto">
          <a:xfrm>
            <a:off x="4871864" y="2348880"/>
            <a:ext cx="2592288" cy="706844"/>
          </a:xfrm>
          <a:prstGeom prst="wedgeRoundRectCallout">
            <a:avLst>
              <a:gd name="adj1" fmla="val -95382"/>
              <a:gd name="adj2" fmla="val 9056"/>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lt1"/>
                </a:solidFill>
              </a:rPr>
              <a:t>Export NOT inherited</a:t>
            </a:r>
            <a:br>
              <a:rPr lang="en-US" sz="1400" dirty="0">
                <a:solidFill>
                  <a:schemeClr val="lt1"/>
                </a:solidFill>
              </a:rPr>
            </a:br>
            <a:r>
              <a:rPr lang="en-US" sz="1400" dirty="0">
                <a:solidFill>
                  <a:schemeClr val="lt1"/>
                </a:solidFill>
                <a:sym typeface="Wingdings" pitchFamily="2" charset="2"/>
              </a:rPr>
              <a:t> </a:t>
            </a:r>
            <a:r>
              <a:rPr lang="en-US" sz="1400" i="1" dirty="0" err="1">
                <a:solidFill>
                  <a:schemeClr val="lt1"/>
                </a:solidFill>
                <a:sym typeface="Wingdings" pitchFamily="2" charset="2"/>
              </a:rPr>
              <a:t>NumTwo</a:t>
            </a:r>
            <a:r>
              <a:rPr lang="en-US" sz="1400" dirty="0">
                <a:solidFill>
                  <a:schemeClr val="lt1"/>
                </a:solidFill>
                <a:sym typeface="Wingdings" pitchFamily="2" charset="2"/>
              </a:rPr>
              <a:t> has no exports</a:t>
            </a:r>
            <a:endParaRPr lang="en-US" sz="1400" dirty="0">
              <a:solidFill>
                <a:schemeClr val="lt1"/>
              </a:solidFill>
            </a:endParaRPr>
          </a:p>
        </p:txBody>
      </p:sp>
      <p:sp>
        <p:nvSpPr>
          <p:cNvPr id="6" name="Abgerundete rechteckige Legende 5"/>
          <p:cNvSpPr/>
          <p:nvPr/>
        </p:nvSpPr>
        <p:spPr bwMode="auto">
          <a:xfrm>
            <a:off x="4151784" y="5170428"/>
            <a:ext cx="2304256" cy="778852"/>
          </a:xfrm>
          <a:prstGeom prst="wedgeRoundRectCallout">
            <a:avLst>
              <a:gd name="adj1" fmla="val -62218"/>
              <a:gd name="adj2" fmla="val -5276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lt1"/>
                </a:solidFill>
              </a:rPr>
              <a:t>Inherits export with contract </a:t>
            </a:r>
            <a:r>
              <a:rPr lang="en-US" sz="1400" i="1" dirty="0" err="1">
                <a:solidFill>
                  <a:schemeClr val="lt1"/>
                </a:solidFill>
              </a:rPr>
              <a:t>NumThree</a:t>
            </a:r>
            <a:r>
              <a:rPr lang="en-US" sz="1400" dirty="0">
                <a:solidFill>
                  <a:schemeClr val="lt1"/>
                </a:solidFill>
              </a:rPr>
              <a:t> (including all metadata)</a:t>
            </a:r>
          </a:p>
        </p:txBody>
      </p:sp>
      <p:sp>
        <p:nvSpPr>
          <p:cNvPr id="7" name="Abgerundete rechteckige Legende 6"/>
          <p:cNvSpPr/>
          <p:nvPr/>
        </p:nvSpPr>
        <p:spPr bwMode="auto">
          <a:xfrm>
            <a:off x="5087888" y="3861048"/>
            <a:ext cx="2088232" cy="706844"/>
          </a:xfrm>
          <a:prstGeom prst="wedgeRoundRectCallout">
            <a:avLst>
              <a:gd name="adj1" fmla="val -63380"/>
              <a:gd name="adj2" fmla="val 30808"/>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lt1"/>
                </a:solidFill>
              </a:rPr>
              <a:t>Member-level exports are never inherited</a:t>
            </a:r>
          </a:p>
        </p:txBody>
      </p:sp>
    </p:spTree>
    <p:extLst>
      <p:ext uri="{BB962C8B-B14F-4D97-AF65-F5344CB8AC3E}">
        <p14:creationId xmlns:p14="http://schemas.microsoft.com/office/powerpoint/2010/main" val="20399860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a:t>MEF Catalogs</a:t>
            </a:r>
          </a:p>
        </p:txBody>
      </p:sp>
      <p:sp>
        <p:nvSpPr>
          <p:cNvPr id="5" name="Inhaltsplatzhalter 4"/>
          <p:cNvSpPr>
            <a:spLocks noGrp="1"/>
          </p:cNvSpPr>
          <p:nvPr>
            <p:ph sz="quarter" idx="12"/>
          </p:nvPr>
        </p:nvSpPr>
        <p:spPr/>
        <p:txBody>
          <a:bodyPr/>
          <a:lstStyle/>
          <a:p>
            <a:r>
              <a:rPr lang="en-US" dirty="0"/>
              <a:t>Catalogs provide components</a:t>
            </a:r>
          </a:p>
          <a:p>
            <a:r>
              <a:rPr lang="en-US" dirty="0"/>
              <a:t>Derived from </a:t>
            </a:r>
            <a:r>
              <a:rPr lang="en-US" i="1" dirty="0" err="1"/>
              <a:t>System.ComponentModel.Composition</a:t>
            </a:r>
            <a:r>
              <a:rPr lang="en-US" i="1" dirty="0"/>
              <a:t>.</a:t>
            </a:r>
            <a:br>
              <a:rPr lang="en-US" i="1" dirty="0"/>
            </a:br>
            <a:r>
              <a:rPr lang="en-US" i="1" dirty="0" err="1"/>
              <a:t>Primitives.ComposablePartCatalog</a:t>
            </a:r>
            <a:endParaRPr lang="en-US" i="1" dirty="0"/>
          </a:p>
          <a:p>
            <a:pPr lvl="1"/>
            <a:r>
              <a:rPr lang="en-US" i="1" dirty="0" err="1"/>
              <a:t>AssemblyCatalog</a:t>
            </a:r>
            <a:endParaRPr lang="en-US" i="1" dirty="0"/>
          </a:p>
          <a:p>
            <a:pPr lvl="2"/>
            <a:r>
              <a:rPr lang="en-US" dirty="0"/>
              <a:t>Parse all the parts present in a specified assembly</a:t>
            </a:r>
          </a:p>
          <a:p>
            <a:pPr lvl="1"/>
            <a:r>
              <a:rPr lang="en-US" i="1" dirty="0" err="1"/>
              <a:t>DirectoryCatalog</a:t>
            </a:r>
            <a:endParaRPr lang="en-US" i="1" dirty="0"/>
          </a:p>
          <a:p>
            <a:pPr lvl="2"/>
            <a:r>
              <a:rPr lang="en-US" dirty="0"/>
              <a:t>Parses the contents of a directory</a:t>
            </a:r>
          </a:p>
          <a:p>
            <a:pPr lvl="1"/>
            <a:r>
              <a:rPr lang="en-US" i="1" dirty="0" err="1"/>
              <a:t>TypeCatalog</a:t>
            </a:r>
            <a:endParaRPr lang="en-US" i="1" dirty="0"/>
          </a:p>
          <a:p>
            <a:pPr lvl="2"/>
            <a:r>
              <a:rPr lang="en-US" dirty="0"/>
              <a:t>Accepts type array or a list of managed types</a:t>
            </a:r>
          </a:p>
          <a:p>
            <a:pPr lvl="1"/>
            <a:r>
              <a:rPr lang="en-US" i="1" dirty="0" err="1"/>
              <a:t>AggregateCatalog</a:t>
            </a:r>
            <a:endParaRPr lang="en-US" i="1" dirty="0"/>
          </a:p>
          <a:p>
            <a:pPr lvl="2"/>
            <a:r>
              <a:rPr lang="en-US" dirty="0"/>
              <a:t>Collection of </a:t>
            </a:r>
            <a:r>
              <a:rPr lang="en-US" i="1" dirty="0" err="1"/>
              <a:t>ComposablePartCatalog</a:t>
            </a:r>
            <a:r>
              <a:rPr lang="en-US" dirty="0"/>
              <a:t> objects</a:t>
            </a: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6"/>
          </p:nvPr>
        </p:nvSpPr>
        <p:spPr/>
        <p:txBody>
          <a:bodyPr/>
          <a:lstStyle/>
          <a:p>
            <a:r>
              <a:rPr lang="en-US" dirty="0"/>
              <a:t>Catalogs</a:t>
            </a:r>
          </a:p>
        </p:txBody>
      </p:sp>
      <p:sp>
        <p:nvSpPr>
          <p:cNvPr id="2" name="Text Placeholder 1"/>
          <p:cNvSpPr>
            <a:spLocks noGrp="1"/>
          </p:cNvSpPr>
          <p:nvPr>
            <p:ph type="body" sz="quarter" idx="23"/>
          </p:nvPr>
        </p:nvSpPr>
        <p:spPr/>
        <p:txBody>
          <a:bodyPr/>
          <a:lstStyle/>
          <a:p>
            <a:endParaRPr lang="en-US" dirty="0"/>
          </a:p>
        </p:txBody>
      </p:sp>
      <p:sp>
        <p:nvSpPr>
          <p:cNvPr id="3" name="Text Placeholder 2"/>
          <p:cNvSpPr>
            <a:spLocks noGrp="1"/>
          </p:cNvSpPr>
          <p:nvPr>
            <p:ph type="body" sz="quarter" idx="24"/>
          </p:nvPr>
        </p:nvSpPr>
        <p:spPr/>
        <p:txBody>
          <a:bodyPr/>
          <a:lstStyle/>
          <a:p>
            <a:r>
              <a:rPr lang="en-US" dirty="0"/>
              <a:t>Loading of modules using </a:t>
            </a:r>
            <a:r>
              <a:rPr lang="en-US" i="1" dirty="0" err="1"/>
              <a:t>DirectoryCatalog</a:t>
            </a:r>
            <a:endParaRPr lang="en-US" i="1" dirty="0"/>
          </a:p>
        </p:txBody>
      </p:sp>
    </p:spTree>
    <p:extLst>
      <p:ext uri="{BB962C8B-B14F-4D97-AF65-F5344CB8AC3E}">
        <p14:creationId xmlns:p14="http://schemas.microsoft.com/office/powerpoint/2010/main" val="2300383698"/>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Import Types</a:t>
            </a:r>
          </a:p>
        </p:txBody>
      </p:sp>
      <p:sp>
        <p:nvSpPr>
          <p:cNvPr id="5" name="Textplatzhalter 4"/>
          <p:cNvSpPr>
            <a:spLocks noGrp="1"/>
          </p:cNvSpPr>
          <p:nvPr>
            <p:ph type="body" sz="quarter" idx="25"/>
          </p:nvPr>
        </p:nvSpPr>
        <p:spPr/>
        <p:txBody>
          <a:bodyPr/>
          <a:lstStyle/>
          <a:p>
            <a:r>
              <a:rPr lang="en-US" dirty="0"/>
              <a:t>How to import using MEF</a:t>
            </a:r>
          </a:p>
        </p:txBody>
      </p:sp>
    </p:spTree>
    <p:extLst>
      <p:ext uri="{BB962C8B-B14F-4D97-AF65-F5344CB8AC3E}">
        <p14:creationId xmlns:p14="http://schemas.microsoft.com/office/powerpoint/2010/main" val="370609995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Lazy Imports</a:t>
            </a:r>
          </a:p>
        </p:txBody>
      </p:sp>
      <p:sp>
        <p:nvSpPr>
          <p:cNvPr id="3" name="Content Placeholder 2"/>
          <p:cNvSpPr>
            <a:spLocks noGrp="1"/>
          </p:cNvSpPr>
          <p:nvPr>
            <p:ph sz="quarter" idx="22"/>
          </p:nvPr>
        </p:nvSpPr>
        <p:spPr/>
        <p:txBody>
          <a:bodyPr/>
          <a:lstStyle/>
          <a:p>
            <a:r>
              <a:rPr lang="en-US" sz="2400" noProof="1"/>
              <a:t>public class MyClass</a:t>
            </a:r>
            <a:br>
              <a:rPr lang="en-US" sz="2400" noProof="1"/>
            </a:br>
            <a:r>
              <a:rPr lang="en-US" sz="2400" noProof="1"/>
              <a:t>{</a:t>
            </a:r>
            <a:br>
              <a:rPr lang="en-US" sz="2400" noProof="1"/>
            </a:br>
            <a:r>
              <a:rPr lang="en-US" sz="2400" noProof="1"/>
              <a:t>    [</a:t>
            </a:r>
            <a:r>
              <a:rPr lang="en-US" sz="2400" b="1" noProof="1">
                <a:solidFill>
                  <a:srgbClr val="FF0000"/>
                </a:solidFill>
              </a:rPr>
              <a:t>Import</a:t>
            </a:r>
            <a:r>
              <a:rPr lang="en-US" sz="2400" noProof="1"/>
              <a:t>]</a:t>
            </a:r>
            <a:br>
              <a:rPr lang="en-US" sz="2400" noProof="1"/>
            </a:br>
            <a:r>
              <a:rPr lang="en-US" sz="2400" noProof="1"/>
              <a:t>    public </a:t>
            </a:r>
            <a:r>
              <a:rPr lang="en-US" sz="2400" b="1" noProof="1">
                <a:solidFill>
                  <a:srgbClr val="FF0000"/>
                </a:solidFill>
              </a:rPr>
              <a:t>Lazy</a:t>
            </a:r>
            <a:r>
              <a:rPr lang="en-US" sz="2400" noProof="1"/>
              <a:t>&lt;IMyAddin&gt; MyAddin</a:t>
            </a:r>
          </a:p>
          <a:p>
            <a:r>
              <a:rPr lang="en-US" sz="2400" noProof="1"/>
              <a:t>			{ get; set; }</a:t>
            </a:r>
            <a:br>
              <a:rPr lang="en-US" sz="2400" noProof="1"/>
            </a:br>
            <a:r>
              <a:rPr lang="en-US" sz="2400" noProof="1"/>
              <a:t>}</a:t>
            </a:r>
          </a:p>
        </p:txBody>
      </p:sp>
      <p:sp>
        <p:nvSpPr>
          <p:cNvPr id="4" name="Text Placeholder 3"/>
          <p:cNvSpPr>
            <a:spLocks noGrp="1"/>
          </p:cNvSpPr>
          <p:nvPr>
            <p:ph type="body" sz="quarter" idx="23"/>
          </p:nvPr>
        </p:nvSpPr>
        <p:spPr/>
        <p:txBody>
          <a:bodyPr/>
          <a:lstStyle/>
          <a:p>
            <a:endParaRPr lang="en-US" dirty="0"/>
          </a:p>
        </p:txBody>
      </p:sp>
      <p:sp>
        <p:nvSpPr>
          <p:cNvPr id="5" name="Text Placeholder 4"/>
          <p:cNvSpPr>
            <a:spLocks noGrp="1"/>
          </p:cNvSpPr>
          <p:nvPr>
            <p:ph type="body" sz="quarter" idx="24"/>
          </p:nvPr>
        </p:nvSpPr>
        <p:spPr/>
        <p:txBody>
          <a:bodyPr/>
          <a:lstStyle/>
          <a:p>
            <a:r>
              <a:rPr lang="en-US" dirty="0"/>
              <a:t>Imported object is not instantiated immediately</a:t>
            </a:r>
          </a:p>
          <a:p>
            <a:pPr lvl="1"/>
            <a:r>
              <a:rPr lang="en-US" dirty="0"/>
              <a:t>Imported (only) when accessed</a:t>
            </a:r>
          </a:p>
          <a:p>
            <a:endParaRPr lang="en-US" dirty="0"/>
          </a:p>
        </p:txBody>
      </p:sp>
    </p:spTree>
    <p:extLst>
      <p:ext uri="{BB962C8B-B14F-4D97-AF65-F5344CB8AC3E}">
        <p14:creationId xmlns:p14="http://schemas.microsoft.com/office/powerpoint/2010/main" val="2370421914"/>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 Imports</a:t>
            </a:r>
          </a:p>
        </p:txBody>
      </p:sp>
      <p:sp>
        <p:nvSpPr>
          <p:cNvPr id="3" name="Content Placeholder 2"/>
          <p:cNvSpPr>
            <a:spLocks noGrp="1"/>
          </p:cNvSpPr>
          <p:nvPr>
            <p:ph sz="quarter" idx="22"/>
          </p:nvPr>
        </p:nvSpPr>
        <p:spPr/>
        <p:txBody>
          <a:bodyPr/>
          <a:lstStyle/>
          <a:p>
            <a:r>
              <a:rPr lang="en-US" sz="2400" noProof="1"/>
              <a:t>[</a:t>
            </a:r>
            <a:r>
              <a:rPr lang="en-US" sz="2400" b="1" noProof="1">
                <a:solidFill>
                  <a:srgbClr val="FF0000"/>
                </a:solidFill>
              </a:rPr>
              <a:t>ImportingConstructor</a:t>
            </a:r>
            <a:r>
              <a:rPr lang="en-US" sz="2400" noProof="1"/>
              <a:t>]</a:t>
            </a:r>
            <a:br>
              <a:rPr lang="en-US" sz="2400" noProof="1"/>
            </a:br>
            <a:r>
              <a:rPr lang="en-US" sz="2400" noProof="1"/>
              <a:t>public MyClass(</a:t>
            </a:r>
            <a:br>
              <a:rPr lang="en-US" sz="2400" noProof="1"/>
            </a:br>
            <a:r>
              <a:rPr lang="en-US" sz="2400" noProof="1"/>
              <a:t>  [</a:t>
            </a:r>
            <a:r>
              <a:rPr lang="en-US" sz="2400" b="1" noProof="1">
                <a:solidFill>
                  <a:srgbClr val="FF0000"/>
                </a:solidFill>
              </a:rPr>
              <a:t>Import</a:t>
            </a:r>
            <a:r>
              <a:rPr lang="en-US" sz="2400" noProof="1"/>
              <a:t>(typeof(IMySubAddin))]</a:t>
            </a:r>
            <a:br>
              <a:rPr lang="en-US" sz="2400" noProof="1"/>
            </a:br>
            <a:r>
              <a:rPr lang="en-US" sz="2400" noProof="1"/>
              <a:t>  IMyAddin MyAddin)</a:t>
            </a:r>
            <a:br>
              <a:rPr lang="en-US" sz="2400" noProof="1"/>
            </a:br>
            <a:r>
              <a:rPr lang="en-US" sz="2400" noProof="1"/>
              <a:t>{</a:t>
            </a:r>
            <a:br>
              <a:rPr lang="en-US" sz="2400" noProof="1"/>
            </a:br>
            <a:r>
              <a:rPr lang="en-US" sz="2400" noProof="1"/>
              <a:t>  _theAddin = MyAddin;</a:t>
            </a:r>
            <a:br>
              <a:rPr lang="en-US" sz="2400" noProof="1"/>
            </a:br>
            <a:r>
              <a:rPr lang="en-US" sz="2400" noProof="1"/>
              <a:t>}</a:t>
            </a:r>
          </a:p>
          <a:p>
            <a:endParaRPr lang="en-US" sz="2400" noProof="1"/>
          </a:p>
        </p:txBody>
      </p:sp>
      <p:sp>
        <p:nvSpPr>
          <p:cNvPr id="4" name="Text Placeholder 3"/>
          <p:cNvSpPr>
            <a:spLocks noGrp="1"/>
          </p:cNvSpPr>
          <p:nvPr>
            <p:ph type="body" sz="quarter" idx="23"/>
          </p:nvPr>
        </p:nvSpPr>
        <p:spPr/>
        <p:txBody>
          <a:bodyPr/>
          <a:lstStyle/>
          <a:p>
            <a:endParaRPr lang="en-US" dirty="0"/>
          </a:p>
        </p:txBody>
      </p:sp>
      <p:sp>
        <p:nvSpPr>
          <p:cNvPr id="5" name="Text Placeholder 4"/>
          <p:cNvSpPr>
            <a:spLocks noGrp="1"/>
          </p:cNvSpPr>
          <p:nvPr>
            <p:ph type="body" sz="quarter" idx="24"/>
          </p:nvPr>
        </p:nvSpPr>
        <p:spPr/>
        <p:txBody>
          <a:bodyPr/>
          <a:lstStyle/>
          <a:p>
            <a:r>
              <a:rPr lang="en-US" sz="2000" dirty="0"/>
              <a:t>Composition engine uses parameter-less constructor by default</a:t>
            </a:r>
          </a:p>
          <a:p>
            <a:r>
              <a:rPr lang="en-US" sz="2000" dirty="0"/>
              <a:t>Use a different constructor with </a:t>
            </a:r>
            <a:r>
              <a:rPr lang="en-US" sz="2000" i="1" dirty="0" err="1"/>
              <a:t>ImportingConstructor</a:t>
            </a:r>
            <a:r>
              <a:rPr lang="en-US" sz="2000" dirty="0"/>
              <a:t> attribute</a:t>
            </a:r>
          </a:p>
        </p:txBody>
      </p:sp>
      <p:sp>
        <p:nvSpPr>
          <p:cNvPr id="6" name="Abgerundete rechteckige Legende 5"/>
          <p:cNvSpPr/>
          <p:nvPr/>
        </p:nvSpPr>
        <p:spPr bwMode="auto">
          <a:xfrm>
            <a:off x="5037155" y="2420888"/>
            <a:ext cx="1980220" cy="864096"/>
          </a:xfrm>
          <a:prstGeom prst="wedgeRoundRectCallout">
            <a:avLst>
              <a:gd name="adj1" fmla="val -40875"/>
              <a:gd name="adj2" fmla="val -96717"/>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lt1"/>
                </a:solidFill>
              </a:rPr>
              <a:t>Could be removed here; automatically imported</a:t>
            </a:r>
          </a:p>
        </p:txBody>
      </p:sp>
    </p:spTree>
    <p:extLst>
      <p:ext uri="{BB962C8B-B14F-4D97-AF65-F5344CB8AC3E}">
        <p14:creationId xmlns:p14="http://schemas.microsoft.com/office/powerpoint/2010/main" val="32339974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Imports</a:t>
            </a:r>
          </a:p>
        </p:txBody>
      </p:sp>
      <p:sp>
        <p:nvSpPr>
          <p:cNvPr id="3" name="Content Placeholder 2"/>
          <p:cNvSpPr>
            <a:spLocks noGrp="1"/>
          </p:cNvSpPr>
          <p:nvPr>
            <p:ph sz="quarter" idx="22"/>
          </p:nvPr>
        </p:nvSpPr>
        <p:spPr/>
        <p:txBody>
          <a:bodyPr/>
          <a:lstStyle/>
          <a:p>
            <a:r>
              <a:rPr lang="en-US" sz="2400" noProof="1"/>
              <a:t>public class MyClass</a:t>
            </a:r>
            <a:br>
              <a:rPr lang="en-US" sz="2400" noProof="1"/>
            </a:br>
            <a:r>
              <a:rPr lang="en-US" sz="2400" noProof="1"/>
              <a:t>{</a:t>
            </a:r>
            <a:br>
              <a:rPr lang="en-US" sz="2400" noProof="1"/>
            </a:br>
            <a:r>
              <a:rPr lang="en-US" sz="2400" noProof="1"/>
              <a:t>    [Import(</a:t>
            </a:r>
            <a:r>
              <a:rPr lang="en-US" sz="2400" b="1" noProof="1">
                <a:solidFill>
                  <a:srgbClr val="FF0000"/>
                </a:solidFill>
              </a:rPr>
              <a:t>AllowDefault = true</a:t>
            </a:r>
            <a:r>
              <a:rPr lang="en-US" sz="2400" noProof="1"/>
              <a:t>)]</a:t>
            </a:r>
            <a:br>
              <a:rPr lang="en-US" sz="2400" noProof="1"/>
            </a:br>
            <a:r>
              <a:rPr lang="en-US" sz="2400" noProof="1"/>
              <a:t>    public Plugin thePlugin { get; set; }</a:t>
            </a:r>
            <a:br>
              <a:rPr lang="en-US" sz="2400" noProof="1"/>
            </a:br>
            <a:r>
              <a:rPr lang="en-US" sz="2400" noProof="1"/>
              <a:t>}</a:t>
            </a:r>
          </a:p>
        </p:txBody>
      </p:sp>
      <p:sp>
        <p:nvSpPr>
          <p:cNvPr id="13" name="Text Placeholder 12"/>
          <p:cNvSpPr>
            <a:spLocks noGrp="1"/>
          </p:cNvSpPr>
          <p:nvPr>
            <p:ph type="body" sz="quarter" idx="23"/>
          </p:nvPr>
        </p:nvSpPr>
        <p:spPr/>
        <p:txBody>
          <a:bodyPr/>
          <a:lstStyle/>
          <a:p>
            <a:endParaRPr lang="en-US" dirty="0"/>
          </a:p>
        </p:txBody>
      </p:sp>
      <p:sp>
        <p:nvSpPr>
          <p:cNvPr id="9" name="Text Placeholder 8"/>
          <p:cNvSpPr>
            <a:spLocks noGrp="1"/>
          </p:cNvSpPr>
          <p:nvPr>
            <p:ph type="body" sz="quarter" idx="24"/>
          </p:nvPr>
        </p:nvSpPr>
        <p:spPr/>
        <p:txBody>
          <a:bodyPr/>
          <a:lstStyle/>
          <a:p>
            <a:r>
              <a:rPr lang="en-US" dirty="0"/>
              <a:t>By default composition fails if an import could not be fulfilled</a:t>
            </a:r>
          </a:p>
          <a:p>
            <a:r>
              <a:rPr lang="en-US" dirty="0"/>
              <a:t>Use </a:t>
            </a:r>
            <a:r>
              <a:rPr lang="en-US" i="1" dirty="0" err="1"/>
              <a:t>AllowDefault</a:t>
            </a:r>
            <a:r>
              <a:rPr lang="en-US" dirty="0"/>
              <a:t> property to specify optional imports</a:t>
            </a:r>
          </a:p>
        </p:txBody>
      </p:sp>
    </p:spTree>
    <p:extLst>
      <p:ext uri="{BB962C8B-B14F-4D97-AF65-F5344CB8AC3E}">
        <p14:creationId xmlns:p14="http://schemas.microsoft.com/office/powerpoint/2010/main" val="426689604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Creation Policy</a:t>
            </a:r>
            <a:endParaRPr lang="en-US" dirty="0"/>
          </a:p>
        </p:txBody>
      </p:sp>
      <p:sp>
        <p:nvSpPr>
          <p:cNvPr id="3" name="Inhaltsplatzhalter 2"/>
          <p:cNvSpPr>
            <a:spLocks noGrp="1"/>
          </p:cNvSpPr>
          <p:nvPr>
            <p:ph sz="quarter" idx="12"/>
          </p:nvPr>
        </p:nvSpPr>
        <p:spPr/>
        <p:txBody>
          <a:bodyPr/>
          <a:lstStyle/>
          <a:p>
            <a:r>
              <a:rPr lang="en-US" i="1" dirty="0" err="1"/>
              <a:t>RequiredCreationPolicy</a:t>
            </a:r>
            <a:r>
              <a:rPr lang="en-US" i="1" dirty="0"/>
              <a:t> </a:t>
            </a:r>
            <a:r>
              <a:rPr lang="en-US" dirty="0"/>
              <a:t>property</a:t>
            </a:r>
          </a:p>
          <a:p>
            <a:r>
              <a:rPr lang="en-US" i="1" dirty="0" err="1"/>
              <a:t>CreationPolicy.Any</a:t>
            </a:r>
            <a:endParaRPr lang="en-US" i="1" dirty="0"/>
          </a:p>
          <a:p>
            <a:pPr lvl="1"/>
            <a:r>
              <a:rPr lang="en-US" dirty="0"/>
              <a:t>Shared if importer does not explicitly request </a:t>
            </a:r>
            <a:r>
              <a:rPr lang="en-US" dirty="0" err="1"/>
              <a:t>NonShared</a:t>
            </a:r>
            <a:endParaRPr lang="en-US" dirty="0"/>
          </a:p>
          <a:p>
            <a:r>
              <a:rPr lang="en-US" i="1" dirty="0" err="1"/>
              <a:t>CreationPolicy.Shared</a:t>
            </a:r>
            <a:endParaRPr lang="en-US" i="1" dirty="0"/>
          </a:p>
          <a:p>
            <a:pPr lvl="1"/>
            <a:r>
              <a:rPr lang="en-US" dirty="0"/>
              <a:t>Single shared instance of the part will be created for all requestors</a:t>
            </a:r>
          </a:p>
          <a:p>
            <a:r>
              <a:rPr lang="en-US" i="1" dirty="0" err="1"/>
              <a:t>CreationPolicy.NonShared</a:t>
            </a:r>
            <a:endParaRPr lang="en-US" i="1" dirty="0"/>
          </a:p>
          <a:p>
            <a:pPr lvl="1"/>
            <a:r>
              <a:rPr lang="en-US" dirty="0"/>
              <a:t>New non-shared instance of the part will be created for every requestor</a:t>
            </a:r>
          </a:p>
        </p:txBody>
      </p:sp>
    </p:spTree>
    <p:extLst>
      <p:ext uri="{BB962C8B-B14F-4D97-AF65-F5344CB8AC3E}">
        <p14:creationId xmlns:p14="http://schemas.microsoft.com/office/powerpoint/2010/main" val="3909864040"/>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MEF Object Lifetime</a:t>
            </a:r>
            <a:endParaRPr lang="en-US" i="1" dirty="0"/>
          </a:p>
        </p:txBody>
      </p:sp>
      <p:sp>
        <p:nvSpPr>
          <p:cNvPr id="3" name="Content Placeholder 2"/>
          <p:cNvSpPr>
            <a:spLocks noGrp="1"/>
          </p:cNvSpPr>
          <p:nvPr>
            <p:ph sz="quarter" idx="12"/>
          </p:nvPr>
        </p:nvSpPr>
        <p:spPr/>
        <p:txBody>
          <a:bodyPr/>
          <a:lstStyle/>
          <a:p>
            <a:r>
              <a:rPr lang="en-US" dirty="0"/>
              <a:t>Container holds references to all disposable parts</a:t>
            </a:r>
          </a:p>
          <a:p>
            <a:pPr lvl="1"/>
            <a:r>
              <a:rPr lang="en-US" dirty="0"/>
              <a:t>Only container can call </a:t>
            </a:r>
            <a:r>
              <a:rPr lang="en-US" i="1" dirty="0"/>
              <a:t>Dispose </a:t>
            </a:r>
            <a:r>
              <a:rPr lang="en-US" dirty="0"/>
              <a:t>on these objects</a:t>
            </a:r>
          </a:p>
          <a:p>
            <a:r>
              <a:rPr lang="en-US" dirty="0"/>
              <a:t>Manage lifetime of disposable objects</a:t>
            </a:r>
          </a:p>
          <a:p>
            <a:pPr lvl="1"/>
            <a:r>
              <a:rPr lang="en-US" dirty="0"/>
              <a:t>Dispose the container </a:t>
            </a:r>
            <a:r>
              <a:rPr lang="en-US" dirty="0">
                <a:sym typeface="Wingdings" panose="05000000000000000000" pitchFamily="2" charset="2"/>
              </a:rPr>
              <a:t> it will dispose all managed objects</a:t>
            </a:r>
          </a:p>
          <a:p>
            <a:pPr lvl="1"/>
            <a:r>
              <a:rPr lang="en-US" dirty="0">
                <a:sym typeface="Wingdings" panose="05000000000000000000" pitchFamily="2" charset="2"/>
              </a:rPr>
              <a:t>Call </a:t>
            </a:r>
            <a:r>
              <a:rPr lang="en-US" i="1" dirty="0" err="1">
                <a:sym typeface="Wingdings" panose="05000000000000000000" pitchFamily="2" charset="2"/>
              </a:rPr>
              <a:t>ReleaseExport</a:t>
            </a:r>
            <a:r>
              <a:rPr lang="en-US" i="1" dirty="0">
                <a:sym typeface="Wingdings" panose="05000000000000000000" pitchFamily="2" charset="2"/>
              </a:rPr>
              <a:t> </a:t>
            </a:r>
            <a:r>
              <a:rPr lang="en-US" dirty="0">
                <a:sym typeface="Wingdings" panose="05000000000000000000" pitchFamily="2" charset="2"/>
              </a:rPr>
              <a:t>on a non-shared object to dispose just this object</a:t>
            </a:r>
          </a:p>
          <a:p>
            <a:r>
              <a:rPr lang="en-US" i="1" dirty="0" err="1"/>
              <a:t>IPartImportsSatisfiedNotification</a:t>
            </a:r>
            <a:endParaRPr lang="en-US" i="1" dirty="0"/>
          </a:p>
          <a:p>
            <a:pPr lvl="1"/>
            <a:r>
              <a:rPr lang="en-US" dirty="0"/>
              <a:t>Implement if you need to get informed when composition has been completed</a:t>
            </a:r>
          </a:p>
        </p:txBody>
      </p:sp>
    </p:spTree>
    <p:extLst>
      <p:ext uri="{BB962C8B-B14F-4D97-AF65-F5344CB8AC3E}">
        <p14:creationId xmlns:p14="http://schemas.microsoft.com/office/powerpoint/2010/main" val="343819298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6"/>
          </p:nvPr>
        </p:nvSpPr>
        <p:spPr/>
        <p:txBody>
          <a:bodyPr/>
          <a:lstStyle/>
          <a:p>
            <a:r>
              <a:rPr lang="en-US" dirty="0"/>
              <a:t>Part Lifecycle</a:t>
            </a:r>
          </a:p>
        </p:txBody>
      </p:sp>
      <p:sp>
        <p:nvSpPr>
          <p:cNvPr id="2" name="Text Placeholder 1"/>
          <p:cNvSpPr>
            <a:spLocks noGrp="1"/>
          </p:cNvSpPr>
          <p:nvPr>
            <p:ph type="body" sz="quarter" idx="23"/>
          </p:nvPr>
        </p:nvSpPr>
        <p:spPr/>
        <p:txBody>
          <a:bodyPr/>
          <a:lstStyle/>
          <a:p>
            <a:endParaRPr lang="en-US" dirty="0"/>
          </a:p>
        </p:txBody>
      </p:sp>
      <p:sp>
        <p:nvSpPr>
          <p:cNvPr id="3" name="Text Placeholder 2"/>
          <p:cNvSpPr>
            <a:spLocks noGrp="1"/>
          </p:cNvSpPr>
          <p:nvPr>
            <p:ph type="body" sz="quarter" idx="24"/>
          </p:nvPr>
        </p:nvSpPr>
        <p:spPr/>
        <p:txBody>
          <a:bodyPr/>
          <a:lstStyle/>
          <a:p>
            <a:endParaRPr lang="en-US" i="1" dirty="0"/>
          </a:p>
        </p:txBody>
      </p:sp>
    </p:spTree>
    <p:extLst>
      <p:ext uri="{BB962C8B-B14F-4D97-AF65-F5344CB8AC3E}">
        <p14:creationId xmlns:p14="http://schemas.microsoft.com/office/powerpoint/2010/main" val="35961449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lstStyle/>
          <a:p>
            <a:r>
              <a:rPr lang="de-DE"/>
              <a:t>Abstract (German)</a:t>
            </a:r>
            <a:endParaRPr lang="de-DE" dirty="0"/>
          </a:p>
        </p:txBody>
      </p:sp>
      <p:sp>
        <p:nvSpPr>
          <p:cNvPr id="5122" name="Rectangle 2"/>
          <p:cNvSpPr>
            <a:spLocks noGrp="1" noChangeArrowheads="1"/>
          </p:cNvSpPr>
          <p:nvPr>
            <p:ph sz="quarter" idx="12"/>
          </p:nvPr>
        </p:nvSpPr>
        <p:spPr/>
        <p:txBody>
          <a:bodyPr/>
          <a:lstStyle/>
          <a:p>
            <a:r>
              <a:rPr lang="de-AT" sz="2000" dirty="0"/>
              <a:t>Größere Softwareprojekte werden heute üblicherweise in Teams entwickelt. Dazu kommt, dass sich die Anforderungen, die sie zu erfüllen haben, häufig ändern. Aus diesem Grund sind monolithische Programmriesen nicht mehr zeitgemäß. Die Herausforderung lautet, größere Lösungen in kleinere Einheiten zu zerlegen, an denen unterschiedliche Teammitglieder arbeiten können. Es gilt Komponenten zu entwickeln, die mit klaren Schnittstellen versehen getrennt voneinander versionisiert und verteilt werden.</a:t>
            </a:r>
          </a:p>
          <a:p>
            <a:r>
              <a:rPr lang="de-AT" sz="2000" dirty="0"/>
              <a:t>Das </a:t>
            </a:r>
            <a:r>
              <a:rPr lang="de-AT" sz="2000" b="1" dirty="0" err="1"/>
              <a:t>Managed</a:t>
            </a:r>
            <a:r>
              <a:rPr lang="de-AT" sz="2000" b="1" dirty="0"/>
              <a:t> </a:t>
            </a:r>
            <a:r>
              <a:rPr lang="de-AT" sz="2000" b="1" dirty="0" err="1"/>
              <a:t>Extensibility</a:t>
            </a:r>
            <a:r>
              <a:rPr lang="de-AT" sz="2000" b="1" dirty="0"/>
              <a:t> Framework (MEF) </a:t>
            </a:r>
            <a:r>
              <a:rPr lang="de-AT" sz="2000" dirty="0"/>
              <a:t>ist ein Werkzeug von Microsoft, mit dem solche Prinzipien leicht umgesetzt werden können. War es früher ein </a:t>
            </a:r>
            <a:r>
              <a:rPr lang="de-AT" sz="2000" dirty="0" err="1"/>
              <a:t>Codeplex</a:t>
            </a:r>
            <a:r>
              <a:rPr lang="de-AT" sz="2000" dirty="0"/>
              <a:t>-Projekt, ist MEF mittlerweile ab .NET 4 von Haus aus enthalten. In dem Workshop zeigt Rainer Stropek die Grundlagen von MEF und demonstriert anhand von Beispielen, wie die Bibliothek in der Praxis nutzbringend eingesetzt werden kann.</a:t>
            </a:r>
            <a:endParaRPr lang="de-DE" sz="2000" dirty="0"/>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sz="5400" dirty="0"/>
              <a:t>Metadata and Metadata views</a:t>
            </a:r>
          </a:p>
        </p:txBody>
      </p:sp>
      <p:sp>
        <p:nvSpPr>
          <p:cNvPr id="5" name="Textplatzhalter 4"/>
          <p:cNvSpPr>
            <a:spLocks noGrp="1"/>
          </p:cNvSpPr>
          <p:nvPr>
            <p:ph type="body" sz="quarter" idx="25"/>
          </p:nvPr>
        </p:nvSpPr>
        <p:spPr/>
        <p:txBody>
          <a:bodyPr/>
          <a:lstStyle/>
          <a:p>
            <a:r>
              <a:rPr lang="en-US" dirty="0"/>
              <a:t>Advanced exports</a:t>
            </a:r>
          </a:p>
        </p:txBody>
      </p:sp>
    </p:spTree>
    <p:extLst>
      <p:ext uri="{BB962C8B-B14F-4D97-AF65-F5344CB8AC3E}">
        <p14:creationId xmlns:p14="http://schemas.microsoft.com/office/powerpoint/2010/main" val="95333425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a:t>Goal</a:t>
            </a:r>
          </a:p>
        </p:txBody>
      </p:sp>
      <p:sp>
        <p:nvSpPr>
          <p:cNvPr id="5" name="Inhaltsplatzhalter 4"/>
          <p:cNvSpPr>
            <a:spLocks noGrp="1"/>
          </p:cNvSpPr>
          <p:nvPr>
            <p:ph sz="quarter" idx="12"/>
          </p:nvPr>
        </p:nvSpPr>
        <p:spPr/>
        <p:txBody>
          <a:bodyPr/>
          <a:lstStyle/>
          <a:p>
            <a:r>
              <a:rPr lang="en-US"/>
              <a:t>Export provides additional metadata so that importing part can decide which one to use</a:t>
            </a:r>
          </a:p>
          <a:p>
            <a:r>
              <a:rPr lang="en-US"/>
              <a:t>Import can inspect metadata without creating exporting part</a:t>
            </a:r>
          </a:p>
          <a:p>
            <a:r>
              <a:rPr lang="en-US"/>
              <a:t>Prerequisite: Lazy import</a:t>
            </a:r>
          </a:p>
        </p:txBody>
      </p:sp>
    </p:spTree>
    <p:extLst>
      <p:ext uri="{BB962C8B-B14F-4D97-AF65-F5344CB8AC3E}">
        <p14:creationId xmlns:p14="http://schemas.microsoft.com/office/powerpoint/2010/main" val="1642711408"/>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Metadata</a:t>
            </a:r>
          </a:p>
        </p:txBody>
      </p:sp>
      <p:sp>
        <p:nvSpPr>
          <p:cNvPr id="2" name="Content Placeholder 1"/>
          <p:cNvSpPr>
            <a:spLocks noGrp="1"/>
          </p:cNvSpPr>
          <p:nvPr>
            <p:ph sz="quarter" idx="22"/>
          </p:nvPr>
        </p:nvSpPr>
        <p:spPr/>
        <p:txBody>
          <a:bodyPr/>
          <a:lstStyle/>
          <a:p>
            <a:r>
              <a:rPr lang="en-US" sz="1400" noProof="1"/>
              <a:t>namespace MetadataSample</a:t>
            </a:r>
            <a:br>
              <a:rPr lang="en-US" sz="1400" noProof="1"/>
            </a:br>
            <a:r>
              <a:rPr lang="en-US" sz="1400" noProof="1"/>
              <a:t>{</a:t>
            </a:r>
            <a:br>
              <a:rPr lang="en-US" sz="1400" noProof="1"/>
            </a:br>
            <a:r>
              <a:rPr lang="en-US" sz="1400" noProof="1"/>
              <a:t>	public interface ITranslatorMetadata</a:t>
            </a:r>
            <a:br>
              <a:rPr lang="en-US" sz="1400" noProof="1"/>
            </a:br>
            <a:r>
              <a:rPr lang="en-US" sz="1400" noProof="1"/>
              <a:t>	{</a:t>
            </a:r>
            <a:br>
              <a:rPr lang="en-US" sz="1400" noProof="1"/>
            </a:br>
            <a:r>
              <a:rPr lang="en-US" sz="1400" noProof="1"/>
              <a:t>		string SourceLanguage { get; }</a:t>
            </a:r>
            <a:br>
              <a:rPr lang="en-US" sz="1400" noProof="1"/>
            </a:br>
            <a:br>
              <a:rPr lang="en-US" sz="1400" noProof="1"/>
            </a:br>
            <a:r>
              <a:rPr lang="en-US" sz="1400" noProof="1"/>
              <a:t>		[DefaultValue("en-US")]</a:t>
            </a:r>
            <a:br>
              <a:rPr lang="en-US" sz="1400" noProof="1"/>
            </a:br>
            <a:r>
              <a:rPr lang="en-US" sz="1400" noProof="1"/>
              <a:t>		string TargetLanguage { get; }</a:t>
            </a:r>
            <a:br>
              <a:rPr lang="en-US" sz="1400" noProof="1"/>
            </a:br>
            <a:r>
              <a:rPr lang="en-US" sz="1400" noProof="1"/>
              <a:t>	}</a:t>
            </a:r>
            <a:br>
              <a:rPr lang="en-US" sz="1400" noProof="1"/>
            </a:br>
            <a:r>
              <a:rPr lang="en-US" sz="1400" noProof="1"/>
              <a:t>}</a:t>
            </a:r>
          </a:p>
          <a:p>
            <a:endParaRPr lang="en-US" sz="1400" noProof="1"/>
          </a:p>
          <a:p>
            <a:r>
              <a:rPr lang="en-US" sz="1400" noProof="1"/>
              <a:t>namespace MetadataSample</a:t>
            </a:r>
            <a:br>
              <a:rPr lang="en-US" sz="1400" noProof="1"/>
            </a:br>
            <a:r>
              <a:rPr lang="en-US" sz="1400" noProof="1"/>
              <a:t>{</a:t>
            </a:r>
            <a:br>
              <a:rPr lang="en-US" sz="1400" noProof="1"/>
            </a:br>
            <a:r>
              <a:rPr lang="en-US" sz="1400" noProof="1"/>
              <a:t>	[Export(typeof(ITranslator))]</a:t>
            </a:r>
            <a:br>
              <a:rPr lang="en-US" sz="1400" noProof="1"/>
            </a:br>
            <a:r>
              <a:rPr lang="en-US" sz="1400" noProof="1"/>
              <a:t>	[</a:t>
            </a:r>
            <a:r>
              <a:rPr lang="en-US" sz="1400" b="1" noProof="1">
                <a:solidFill>
                  <a:srgbClr val="FF0000"/>
                </a:solidFill>
              </a:rPr>
              <a:t>ExportMetadata</a:t>
            </a:r>
            <a:r>
              <a:rPr lang="en-US" sz="1400" noProof="1"/>
              <a:t>("SourceLanguage", "de-DE")]</a:t>
            </a:r>
            <a:br>
              <a:rPr lang="en-US" sz="1400" noProof="1"/>
            </a:br>
            <a:r>
              <a:rPr lang="en-US" sz="1400" noProof="1"/>
              <a:t>	[</a:t>
            </a:r>
            <a:r>
              <a:rPr lang="en-US" sz="1400" b="1" noProof="1">
                <a:solidFill>
                  <a:srgbClr val="FF0000"/>
                </a:solidFill>
              </a:rPr>
              <a:t>ExportMetadata</a:t>
            </a:r>
            <a:r>
              <a:rPr lang="en-US" sz="1400" noProof="1"/>
              <a:t>("TargetLanguage", "en-US")]</a:t>
            </a:r>
            <a:br>
              <a:rPr lang="en-US" sz="1400" noProof="1"/>
            </a:br>
            <a:r>
              <a:rPr lang="en-US" sz="1400" noProof="1"/>
              <a:t>	public class GermanEnglishTranslator : ITranslator</a:t>
            </a:r>
            <a:br>
              <a:rPr lang="en-US" sz="1400" noProof="1"/>
            </a:br>
            <a:r>
              <a:rPr lang="en-US" sz="1400" noProof="1"/>
              <a:t>	{</a:t>
            </a:r>
            <a:br>
              <a:rPr lang="en-US" sz="1400" noProof="1"/>
            </a:br>
            <a:r>
              <a:rPr lang="en-US" sz="1400" noProof="1"/>
              <a:t>		public string Translate(string source)</a:t>
            </a:r>
            <a:br>
              <a:rPr lang="en-US" sz="1400" noProof="1"/>
            </a:br>
            <a:r>
              <a:rPr lang="en-US" sz="1400" noProof="1"/>
              <a:t>		{</a:t>
            </a:r>
            <a:br>
              <a:rPr lang="en-US" sz="1400" noProof="1"/>
            </a:br>
            <a:r>
              <a:rPr lang="en-US" sz="1400" noProof="1"/>
              <a:t>			throw new NotImplementedException();</a:t>
            </a:r>
            <a:br>
              <a:rPr lang="en-US" sz="1400" noProof="1"/>
            </a:br>
            <a:r>
              <a:rPr lang="en-US" sz="1400" noProof="1"/>
              <a:t>		}</a:t>
            </a:r>
            <a:br>
              <a:rPr lang="en-US" sz="1400" noProof="1"/>
            </a:br>
            <a:r>
              <a:rPr lang="en-US" sz="1400" noProof="1"/>
              <a:t>	}</a:t>
            </a:r>
            <a:br>
              <a:rPr lang="en-US" sz="1400" noProof="1"/>
            </a:br>
            <a:r>
              <a:rPr lang="en-US" sz="1400" noProof="1"/>
              <a:t>}</a:t>
            </a:r>
          </a:p>
          <a:p>
            <a:endParaRPr lang="en-US" sz="1400" noProof="1"/>
          </a:p>
        </p:txBody>
      </p:sp>
      <p:sp>
        <p:nvSpPr>
          <p:cNvPr id="11" name="Text Placeholder 10"/>
          <p:cNvSpPr>
            <a:spLocks noGrp="1"/>
          </p:cNvSpPr>
          <p:nvPr>
            <p:ph type="body" sz="quarter" idx="23"/>
          </p:nvPr>
        </p:nvSpPr>
        <p:spPr/>
        <p:txBody>
          <a:bodyPr/>
          <a:lstStyle/>
          <a:p>
            <a:endParaRPr lang="en-US" dirty="0"/>
          </a:p>
        </p:txBody>
      </p:sp>
      <p:sp>
        <p:nvSpPr>
          <p:cNvPr id="12" name="Text Placeholder 11"/>
          <p:cNvSpPr>
            <a:spLocks noGrp="1"/>
          </p:cNvSpPr>
          <p:nvPr>
            <p:ph type="body" sz="quarter" idx="24"/>
          </p:nvPr>
        </p:nvSpPr>
        <p:spPr/>
        <p:txBody>
          <a:bodyPr/>
          <a:lstStyle/>
          <a:p>
            <a:endParaRPr lang="en-US" dirty="0"/>
          </a:p>
        </p:txBody>
      </p:sp>
      <p:sp>
        <p:nvSpPr>
          <p:cNvPr id="7" name="Abgerundete rechteckige Legende 6"/>
          <p:cNvSpPr/>
          <p:nvPr/>
        </p:nvSpPr>
        <p:spPr bwMode="auto">
          <a:xfrm>
            <a:off x="4367808" y="1988840"/>
            <a:ext cx="2088232" cy="1138892"/>
          </a:xfrm>
          <a:prstGeom prst="wedgeRoundRectCallout">
            <a:avLst>
              <a:gd name="adj1" fmla="val -28506"/>
              <a:gd name="adj2" fmla="val 114926"/>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lt1"/>
                </a:solidFill>
              </a:rPr>
              <a:t>Export Metadata can be mapped to metadata view interface</a:t>
            </a:r>
          </a:p>
        </p:txBody>
      </p:sp>
    </p:spTree>
    <p:extLst>
      <p:ext uri="{BB962C8B-B14F-4D97-AF65-F5344CB8AC3E}">
        <p14:creationId xmlns:p14="http://schemas.microsoft.com/office/powerpoint/2010/main" val="19469415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Metadata</a:t>
            </a:r>
          </a:p>
        </p:txBody>
      </p:sp>
      <p:sp>
        <p:nvSpPr>
          <p:cNvPr id="3" name="Inhaltsplatzhalter 2"/>
          <p:cNvSpPr>
            <a:spLocks noGrp="1"/>
          </p:cNvSpPr>
          <p:nvPr>
            <p:ph sz="quarter" idx="22"/>
          </p:nvPr>
        </p:nvSpPr>
        <p:spPr/>
        <p:txBody>
          <a:bodyPr/>
          <a:lstStyle/>
          <a:p>
            <a:r>
              <a:rPr lang="en-US" sz="1400" noProof="1"/>
              <a:t>namespace MetadataSample</a:t>
            </a:r>
            <a:br>
              <a:rPr lang="en-US" sz="1400" noProof="1"/>
            </a:br>
            <a:r>
              <a:rPr lang="en-US" sz="1400" noProof="1"/>
              <a:t>{</a:t>
            </a:r>
            <a:br>
              <a:rPr lang="en-US" sz="1400" noProof="1"/>
            </a:br>
            <a:r>
              <a:rPr lang="en-US" sz="1400" noProof="1"/>
              <a:t>	class Program</a:t>
            </a:r>
            <a:br>
              <a:rPr lang="en-US" sz="1400" noProof="1"/>
            </a:br>
            <a:r>
              <a:rPr lang="en-US" sz="1400" noProof="1"/>
              <a:t>	{</a:t>
            </a:r>
            <a:br>
              <a:rPr lang="en-US" sz="1400" noProof="1"/>
            </a:br>
            <a:r>
              <a:rPr lang="en-US" sz="1400" noProof="1"/>
              <a:t>		static void Main(string[] args)</a:t>
            </a:r>
            <a:br>
              <a:rPr lang="en-US" sz="1400" noProof="1"/>
            </a:br>
            <a:r>
              <a:rPr lang="en-US" sz="1400" noProof="1"/>
              <a:t>		{</a:t>
            </a:r>
            <a:br>
              <a:rPr lang="en-US" sz="1400" noProof="1"/>
            </a:br>
            <a:r>
              <a:rPr lang="en-US" sz="1400" noProof="1"/>
              <a:t>			var catalog = new AssemblyCatalog(	typeof(ITranslator).Assembly);</a:t>
            </a:r>
            <a:br>
              <a:rPr lang="en-US" sz="1400" noProof="1"/>
            </a:br>
            <a:r>
              <a:rPr lang="en-US" sz="1400" noProof="1"/>
              <a:t>			var container = new CompositionContainer(catalog);</a:t>
            </a:r>
            <a:br>
              <a:rPr lang="en-US" sz="1400" noProof="1"/>
            </a:br>
            <a:br>
              <a:rPr lang="en-US" sz="1400" noProof="1"/>
            </a:br>
            <a:r>
              <a:rPr lang="en-US" sz="1400" noProof="1"/>
              <a:t>			// We need a translator from hungarian to english</a:t>
            </a:r>
            <a:br>
              <a:rPr lang="en-US" sz="1400" noProof="1"/>
            </a:br>
            <a:r>
              <a:rPr lang="en-US" sz="1400" noProof="1"/>
              <a:t>			</a:t>
            </a:r>
            <a:r>
              <a:rPr lang="en-US" sz="1400" b="1" noProof="1">
                <a:solidFill>
                  <a:srgbClr val="FF0000"/>
                </a:solidFill>
              </a:rPr>
              <a:t>Lazy&lt;ITranslator, ITranslatorMetadata&gt;</a:t>
            </a:r>
            <a:r>
              <a:rPr lang="en-US" sz="1400" noProof="1"/>
              <a:t> translator =</a:t>
            </a:r>
            <a:br>
              <a:rPr lang="en-US" sz="1400" noProof="1"/>
            </a:br>
            <a:r>
              <a:rPr lang="en-US" sz="1400" noProof="1"/>
              <a:t>				container</a:t>
            </a:r>
            <a:br>
              <a:rPr lang="en-US" sz="1400" noProof="1"/>
            </a:br>
            <a:r>
              <a:rPr lang="en-US" sz="1400" noProof="1"/>
              <a:t>				.</a:t>
            </a:r>
            <a:r>
              <a:rPr lang="en-US" sz="1400" b="1" noProof="1">
                <a:solidFill>
                  <a:srgbClr val="FF0000"/>
                </a:solidFill>
              </a:rPr>
              <a:t>GetExports</a:t>
            </a:r>
            <a:r>
              <a:rPr lang="en-US" sz="1400" noProof="1"/>
              <a:t>&lt;ITranslator, ITranslatorMetadata&gt;()</a:t>
            </a:r>
            <a:br>
              <a:rPr lang="en-US" sz="1400" noProof="1"/>
            </a:br>
            <a:r>
              <a:rPr lang="en-US" sz="1400" noProof="1"/>
              <a:t>				.</a:t>
            </a:r>
            <a:r>
              <a:rPr lang="en-US" sz="1400" b="1" noProof="1">
                <a:solidFill>
                  <a:srgbClr val="FF0000"/>
                </a:solidFill>
              </a:rPr>
              <a:t>Where</a:t>
            </a:r>
            <a:r>
              <a:rPr lang="en-US" sz="1400" noProof="1"/>
              <a:t>(t =&gt; t.Metadata.SourceLanguage == "hu-HU" </a:t>
            </a:r>
            <a:br>
              <a:rPr lang="en-US" sz="1400" noProof="1"/>
            </a:br>
            <a:r>
              <a:rPr lang="en-US" sz="1400" noProof="1"/>
              <a:t>					&amp;&amp; t.Metadata.TargetLanguage == "en-US")</a:t>
            </a:r>
            <a:br>
              <a:rPr lang="en-US" sz="1400" noProof="1"/>
            </a:br>
            <a:r>
              <a:rPr lang="en-US" sz="1400" noProof="1"/>
              <a:t>				.FirstOrDefault();</a:t>
            </a:r>
            <a:br>
              <a:rPr lang="en-US" sz="1400" noProof="1"/>
            </a:br>
            <a:r>
              <a:rPr lang="en-US" sz="1400" noProof="1"/>
              <a:t>		}</a:t>
            </a:r>
            <a:br>
              <a:rPr lang="en-US" sz="1400" noProof="1"/>
            </a:br>
            <a:r>
              <a:rPr lang="en-US" sz="1400" noProof="1"/>
              <a:t>	}</a:t>
            </a:r>
            <a:br>
              <a:rPr lang="en-US" sz="1400" noProof="1"/>
            </a:br>
            <a:r>
              <a:rPr lang="en-US" sz="1400" noProof="1"/>
              <a:t>}</a:t>
            </a:r>
          </a:p>
        </p:txBody>
      </p:sp>
      <p:sp>
        <p:nvSpPr>
          <p:cNvPr id="4" name="Text Placeholder 3"/>
          <p:cNvSpPr>
            <a:spLocks noGrp="1"/>
          </p:cNvSpPr>
          <p:nvPr>
            <p:ph type="body" sz="quarter" idx="23"/>
          </p:nvPr>
        </p:nvSpPr>
        <p:spPr/>
        <p:txBody>
          <a:bodyPr/>
          <a:lstStyle/>
          <a:p>
            <a:r>
              <a:rPr lang="en-US" dirty="0"/>
              <a:t>(Continued)</a:t>
            </a:r>
          </a:p>
        </p:txBody>
      </p:sp>
      <p:sp>
        <p:nvSpPr>
          <p:cNvPr id="9" name="Text Placeholder 8"/>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39986013"/>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sz="2400" dirty="0"/>
              <a:t>Custom Export Attributes</a:t>
            </a:r>
          </a:p>
        </p:txBody>
      </p:sp>
      <p:sp>
        <p:nvSpPr>
          <p:cNvPr id="7" name="Inhaltsplatzhalter 6"/>
          <p:cNvSpPr>
            <a:spLocks noGrp="1"/>
          </p:cNvSpPr>
          <p:nvPr>
            <p:ph sz="quarter" idx="22"/>
          </p:nvPr>
        </p:nvSpPr>
        <p:spPr/>
        <p:txBody>
          <a:bodyPr/>
          <a:lstStyle/>
          <a:p>
            <a:r>
              <a:rPr lang="en-US" noProof="1"/>
              <a:t>[Export(typeof(ITranslator))]</a:t>
            </a:r>
            <a:br>
              <a:rPr lang="en-US" noProof="1"/>
            </a:br>
            <a:r>
              <a:rPr lang="en-US" noProof="1"/>
              <a:t>[ExportMetadata("SourceLanguage", "de-DE")]</a:t>
            </a:r>
            <a:br>
              <a:rPr lang="en-US" noProof="1"/>
            </a:br>
            <a:r>
              <a:rPr lang="en-US" noProof="1"/>
              <a:t>[ExportMetadata("TargetLanguage", "en-US")]</a:t>
            </a:r>
            <a:br>
              <a:rPr lang="en-US" noProof="1"/>
            </a:br>
            <a:r>
              <a:rPr lang="en-US" noProof="1"/>
              <a:t>public class GermanEnglishTranslator </a:t>
            </a:r>
            <a:br>
              <a:rPr lang="en-US" noProof="1"/>
            </a:br>
            <a:r>
              <a:rPr lang="en-US" noProof="1"/>
              <a:t>	: ITranslator</a:t>
            </a:r>
            <a:br>
              <a:rPr lang="en-US" noProof="1"/>
            </a:br>
            <a:r>
              <a:rPr lang="en-US" noProof="1"/>
              <a:t>{</a:t>
            </a:r>
            <a:br>
              <a:rPr lang="en-US" noProof="1"/>
            </a:br>
            <a:r>
              <a:rPr lang="en-US" noProof="1"/>
              <a:t>	public string Translate(</a:t>
            </a:r>
            <a:br>
              <a:rPr lang="en-US" noProof="1"/>
            </a:br>
            <a:r>
              <a:rPr lang="en-US" noProof="1"/>
              <a:t>		string source)</a:t>
            </a:r>
            <a:br>
              <a:rPr lang="en-US" noProof="1"/>
            </a:br>
            <a:r>
              <a:rPr lang="en-US" noProof="1"/>
              <a:t>	{</a:t>
            </a:r>
            <a:br>
              <a:rPr lang="en-US" noProof="1"/>
            </a:br>
            <a:r>
              <a:rPr lang="en-US" noProof="1"/>
              <a:t>		throw new NotImplementedException();</a:t>
            </a:r>
            <a:br>
              <a:rPr lang="en-US" noProof="1"/>
            </a:br>
            <a:r>
              <a:rPr lang="en-US" noProof="1"/>
              <a:t>	}</a:t>
            </a:r>
            <a:br>
              <a:rPr lang="en-US" noProof="1"/>
            </a:br>
            <a:r>
              <a:rPr lang="en-US" noProof="1"/>
              <a:t>}</a:t>
            </a:r>
            <a:br>
              <a:rPr lang="en-US" noProof="1"/>
            </a:br>
            <a:endParaRPr lang="en-US" noProof="1"/>
          </a:p>
          <a:p>
            <a:r>
              <a:rPr lang="en-US" noProof="1"/>
              <a:t>[</a:t>
            </a:r>
            <a:r>
              <a:rPr lang="en-US" b="1" noProof="1">
                <a:solidFill>
                  <a:srgbClr val="FF0000"/>
                </a:solidFill>
              </a:rPr>
              <a:t>TranslatorExport</a:t>
            </a:r>
            <a:r>
              <a:rPr lang="en-US" noProof="1"/>
              <a:t>("de-DE", "en-US")]</a:t>
            </a:r>
            <a:br>
              <a:rPr lang="en-US" noProof="1"/>
            </a:br>
            <a:r>
              <a:rPr lang="en-US" noProof="1"/>
              <a:t>public class GermanEnglishTranslator</a:t>
            </a:r>
            <a:br>
              <a:rPr lang="en-US" noProof="1"/>
            </a:br>
            <a:r>
              <a:rPr lang="en-US" noProof="1"/>
              <a:t>	: ITranslator</a:t>
            </a:r>
            <a:br>
              <a:rPr lang="en-US" noProof="1"/>
            </a:br>
            <a:r>
              <a:rPr lang="en-US" noProof="1"/>
              <a:t>{</a:t>
            </a:r>
            <a:br>
              <a:rPr lang="en-US" noProof="1"/>
            </a:br>
            <a:r>
              <a:rPr lang="en-US" noProof="1"/>
              <a:t>	public string Translate(</a:t>
            </a:r>
            <a:br>
              <a:rPr lang="en-US" noProof="1"/>
            </a:br>
            <a:r>
              <a:rPr lang="en-US" noProof="1"/>
              <a:t>		string source)</a:t>
            </a:r>
            <a:br>
              <a:rPr lang="en-US" noProof="1"/>
            </a:br>
            <a:r>
              <a:rPr lang="en-US" noProof="1"/>
              <a:t>	{</a:t>
            </a:r>
            <a:br>
              <a:rPr lang="en-US" noProof="1"/>
            </a:br>
            <a:r>
              <a:rPr lang="en-US" noProof="1"/>
              <a:t>		throw new NotImplementedException();</a:t>
            </a:r>
            <a:br>
              <a:rPr lang="en-US" noProof="1"/>
            </a:br>
            <a:r>
              <a:rPr lang="en-US" noProof="1"/>
              <a:t>	}</a:t>
            </a:r>
            <a:br>
              <a:rPr lang="en-US" noProof="1"/>
            </a:br>
            <a:r>
              <a:rPr lang="en-US" noProof="1"/>
              <a:t>}</a:t>
            </a:r>
          </a:p>
          <a:p>
            <a:endParaRPr lang="en-US" noProof="1"/>
          </a:p>
        </p:txBody>
      </p:sp>
      <p:sp>
        <p:nvSpPr>
          <p:cNvPr id="6" name="Text Placeholder 5"/>
          <p:cNvSpPr>
            <a:spLocks noGrp="1"/>
          </p:cNvSpPr>
          <p:nvPr>
            <p:ph type="body" sz="quarter" idx="23"/>
          </p:nvPr>
        </p:nvSpPr>
        <p:spPr/>
        <p:txBody>
          <a:bodyPr/>
          <a:lstStyle/>
          <a:p>
            <a:endParaRPr lang="en-US" dirty="0"/>
          </a:p>
        </p:txBody>
      </p:sp>
      <p:sp>
        <p:nvSpPr>
          <p:cNvPr id="10" name="Text Placeholder 9"/>
          <p:cNvSpPr>
            <a:spLocks noGrp="1"/>
          </p:cNvSpPr>
          <p:nvPr>
            <p:ph type="body" sz="quarter" idx="24"/>
          </p:nvPr>
        </p:nvSpPr>
        <p:spPr/>
        <p:txBody>
          <a:bodyPr/>
          <a:lstStyle/>
          <a:p>
            <a:endParaRPr lang="en-US" dirty="0"/>
          </a:p>
        </p:txBody>
      </p:sp>
      <p:sp>
        <p:nvSpPr>
          <p:cNvPr id="9" name="Abgerundete rechteckige Legende 8"/>
          <p:cNvSpPr/>
          <p:nvPr/>
        </p:nvSpPr>
        <p:spPr bwMode="auto">
          <a:xfrm>
            <a:off x="5447928" y="3933056"/>
            <a:ext cx="2088232" cy="1138892"/>
          </a:xfrm>
          <a:prstGeom prst="wedgeRoundRectCallout">
            <a:avLst>
              <a:gd name="adj1" fmla="val -84026"/>
              <a:gd name="adj2" fmla="val -25656"/>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tx1"/>
                </a:solidFill>
                <a:latin typeface="Arial" charset="0"/>
                <a:ea typeface="ＭＳ Ｐゴシック" pitchFamily="1" charset="-128"/>
              </a:rPr>
              <a:t>Custom export attributes makes code much cleaner.</a:t>
            </a:r>
            <a:endParaRPr lang="en-US" sz="1400" dirty="0">
              <a:solidFill>
                <a:schemeClr val="tx1"/>
              </a:solidFill>
              <a:latin typeface="Courier New" pitchFamily="49" charset="0"/>
              <a:ea typeface="ＭＳ Ｐゴシック" pitchFamily="1" charset="-128"/>
              <a:cs typeface="Courier New" pitchFamily="49" charset="0"/>
            </a:endParaRPr>
          </a:p>
        </p:txBody>
      </p:sp>
    </p:spTree>
    <p:extLst>
      <p:ext uri="{BB962C8B-B14F-4D97-AF65-F5344CB8AC3E}">
        <p14:creationId xmlns:p14="http://schemas.microsoft.com/office/powerpoint/2010/main" val="19469415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sz="2400" dirty="0"/>
              <a:t>Custom Export Attributes</a:t>
            </a:r>
          </a:p>
        </p:txBody>
      </p:sp>
      <p:sp>
        <p:nvSpPr>
          <p:cNvPr id="8" name="Inhaltsplatzhalter 7"/>
          <p:cNvSpPr>
            <a:spLocks noGrp="1"/>
          </p:cNvSpPr>
          <p:nvPr>
            <p:ph sz="quarter" idx="22"/>
          </p:nvPr>
        </p:nvSpPr>
        <p:spPr/>
        <p:txBody>
          <a:bodyPr/>
          <a:lstStyle/>
          <a:p>
            <a:r>
              <a:rPr lang="en-US" noProof="1"/>
              <a:t>[</a:t>
            </a:r>
            <a:r>
              <a:rPr lang="en-US" b="1" noProof="1">
                <a:solidFill>
                  <a:srgbClr val="FF0000"/>
                </a:solidFill>
              </a:rPr>
              <a:t>MetadataAttribute</a:t>
            </a:r>
            <a:r>
              <a:rPr lang="en-US" noProof="1"/>
              <a:t>]</a:t>
            </a:r>
            <a:br>
              <a:rPr lang="en-US" noProof="1"/>
            </a:br>
            <a:r>
              <a:rPr lang="en-US" noProof="1"/>
              <a:t>[</a:t>
            </a:r>
            <a:r>
              <a:rPr lang="en-US" b="1" noProof="1">
                <a:solidFill>
                  <a:srgbClr val="FF0000"/>
                </a:solidFill>
              </a:rPr>
              <a:t>AttributeUsage</a:t>
            </a:r>
            <a:r>
              <a:rPr lang="en-US" noProof="1"/>
              <a:t>(AttributeTargets.Class, AllowMultiple = false)]</a:t>
            </a:r>
            <a:br>
              <a:rPr lang="en-US" noProof="1"/>
            </a:br>
            <a:r>
              <a:rPr lang="en-US" noProof="1"/>
              <a:t>public class TranslatorExportAttribute </a:t>
            </a:r>
            <a:br>
              <a:rPr lang="en-US" noProof="1"/>
            </a:br>
            <a:r>
              <a:rPr lang="en-US" noProof="1"/>
              <a:t>	: </a:t>
            </a:r>
            <a:r>
              <a:rPr lang="en-US" b="1" noProof="1">
                <a:solidFill>
                  <a:srgbClr val="FF0000"/>
                </a:solidFill>
              </a:rPr>
              <a:t>ExportAttribute</a:t>
            </a:r>
            <a:r>
              <a:rPr lang="en-US" noProof="1"/>
              <a:t>, </a:t>
            </a:r>
            <a:r>
              <a:rPr lang="en-US" b="1" noProof="1">
                <a:solidFill>
                  <a:srgbClr val="FF0000"/>
                </a:solidFill>
              </a:rPr>
              <a:t>ITranslatorMetadata</a:t>
            </a:r>
            <a:br>
              <a:rPr lang="en-US" noProof="1"/>
            </a:br>
            <a:r>
              <a:rPr lang="en-US" noProof="1"/>
              <a:t>{</a:t>
            </a:r>
            <a:br>
              <a:rPr lang="en-US" noProof="1"/>
            </a:br>
            <a:r>
              <a:rPr lang="en-US" noProof="1"/>
              <a:t>	public TranslatorExportAttribute(</a:t>
            </a:r>
            <a:br>
              <a:rPr lang="en-US" noProof="1"/>
            </a:br>
            <a:r>
              <a:rPr lang="en-US" noProof="1"/>
              <a:t>		string sourceLanguage, string targetLanguage)</a:t>
            </a:r>
            <a:br>
              <a:rPr lang="en-US" noProof="1"/>
            </a:br>
            <a:r>
              <a:rPr lang="en-US" noProof="1"/>
              <a:t>		: base(typeof(ITranslator))</a:t>
            </a:r>
            <a:br>
              <a:rPr lang="en-US" noProof="1"/>
            </a:br>
            <a:r>
              <a:rPr lang="en-US" noProof="1"/>
              <a:t>		{</a:t>
            </a:r>
            <a:br>
              <a:rPr lang="en-US" noProof="1"/>
            </a:br>
            <a:r>
              <a:rPr lang="en-US" noProof="1"/>
              <a:t>			this.SourceLanguage = sourceLanguage;</a:t>
            </a:r>
            <a:br>
              <a:rPr lang="en-US" noProof="1"/>
            </a:br>
            <a:r>
              <a:rPr lang="en-US" noProof="1"/>
              <a:t>			this.TargetLanguage = targetLanguage;</a:t>
            </a:r>
            <a:br>
              <a:rPr lang="en-US" noProof="1"/>
            </a:br>
            <a:r>
              <a:rPr lang="en-US" noProof="1"/>
              <a:t>		}</a:t>
            </a:r>
          </a:p>
          <a:p>
            <a:br>
              <a:rPr lang="en-US" noProof="1"/>
            </a:br>
            <a:r>
              <a:rPr lang="en-US" noProof="1"/>
              <a:t>		public string SourceLanguage { get; private set; }</a:t>
            </a:r>
            <a:br>
              <a:rPr lang="en-US" noProof="1"/>
            </a:br>
            <a:r>
              <a:rPr lang="en-US" noProof="1"/>
              <a:t>		public string TargetLanguage { get; private set; }</a:t>
            </a:r>
            <a:br>
              <a:rPr lang="en-US" noProof="1"/>
            </a:br>
            <a:r>
              <a:rPr lang="en-US" noProof="1"/>
              <a:t>	}</a:t>
            </a:r>
            <a:br>
              <a:rPr lang="en-US" noProof="1"/>
            </a:br>
            <a:r>
              <a:rPr lang="en-US" noProof="1"/>
              <a:t>}</a:t>
            </a:r>
          </a:p>
          <a:p>
            <a:endParaRPr lang="en-US" noProof="1"/>
          </a:p>
        </p:txBody>
      </p:sp>
      <p:sp>
        <p:nvSpPr>
          <p:cNvPr id="7" name="Text Placeholder 6"/>
          <p:cNvSpPr>
            <a:spLocks noGrp="1"/>
          </p:cNvSpPr>
          <p:nvPr>
            <p:ph type="body" sz="quarter" idx="23"/>
          </p:nvPr>
        </p:nvSpPr>
        <p:spPr/>
        <p:txBody>
          <a:bodyPr/>
          <a:lstStyle/>
          <a:p>
            <a:r>
              <a:rPr lang="en-US" dirty="0"/>
              <a:t>(Continued)</a:t>
            </a:r>
          </a:p>
        </p:txBody>
      </p:sp>
      <p:sp>
        <p:nvSpPr>
          <p:cNvPr id="9" name="Text Placeholder 8"/>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1946941505"/>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MEF and Silverlight</a:t>
            </a:r>
          </a:p>
        </p:txBody>
      </p:sp>
      <p:sp>
        <p:nvSpPr>
          <p:cNvPr id="2" name="Text Placeholder 1"/>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95333425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a:t>MEF In Silverlight</a:t>
            </a:r>
          </a:p>
        </p:txBody>
      </p:sp>
      <p:sp>
        <p:nvSpPr>
          <p:cNvPr id="5" name="Inhaltsplatzhalter 4"/>
          <p:cNvSpPr>
            <a:spLocks noGrp="1"/>
          </p:cNvSpPr>
          <p:nvPr>
            <p:ph sz="quarter" idx="12"/>
          </p:nvPr>
        </p:nvSpPr>
        <p:spPr/>
        <p:txBody>
          <a:bodyPr/>
          <a:lstStyle/>
          <a:p>
            <a:r>
              <a:rPr lang="en-US" dirty="0"/>
              <a:t>Additional catalog </a:t>
            </a:r>
            <a:r>
              <a:rPr lang="en-US" i="1" dirty="0" err="1"/>
              <a:t>DeploymentCatalog</a:t>
            </a:r>
            <a:endParaRPr lang="en-US" i="1" dirty="0"/>
          </a:p>
          <a:p>
            <a:pPr lvl="1"/>
            <a:r>
              <a:rPr lang="en-US" dirty="0"/>
              <a:t>Load exported parts contained in XAP files</a:t>
            </a:r>
          </a:p>
          <a:p>
            <a:pPr lvl="1"/>
            <a:r>
              <a:rPr lang="en-US" dirty="0"/>
              <a:t>Provides methods for asynchronously downloading XAP files containing exported parts (</a:t>
            </a:r>
            <a:r>
              <a:rPr lang="en-US" i="1" dirty="0" err="1"/>
              <a:t>DeploymentCatalog.DownloadAsync</a:t>
            </a:r>
            <a:r>
              <a:rPr lang="en-US" dirty="0"/>
              <a:t>)</a:t>
            </a:r>
          </a:p>
          <a:p>
            <a:r>
              <a:rPr lang="en-US" dirty="0"/>
              <a:t>Goal</a:t>
            </a:r>
          </a:p>
          <a:p>
            <a:pPr lvl="1"/>
            <a:r>
              <a:rPr lang="en-US" dirty="0"/>
              <a:t>Minimize initial load times</a:t>
            </a:r>
          </a:p>
          <a:p>
            <a:pPr lvl="1"/>
            <a:r>
              <a:rPr lang="en-US" dirty="0"/>
              <a:t>Application can be extended at run-time</a:t>
            </a: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Convention-Based Programming</a:t>
            </a:r>
          </a:p>
        </p:txBody>
      </p:sp>
      <p:sp>
        <p:nvSpPr>
          <p:cNvPr id="5" name="Text Placeholder 4"/>
          <p:cNvSpPr>
            <a:spLocks noGrp="1"/>
          </p:cNvSpPr>
          <p:nvPr>
            <p:ph type="body" sz="quarter" idx="25"/>
          </p:nvPr>
        </p:nvSpPr>
        <p:spPr/>
        <p:txBody>
          <a:bodyPr/>
          <a:lstStyle/>
          <a:p>
            <a:r>
              <a:rPr lang="en-US" dirty="0"/>
              <a:t>New in .NET 4.5</a:t>
            </a:r>
          </a:p>
        </p:txBody>
      </p:sp>
    </p:spTree>
    <p:extLst>
      <p:ext uri="{BB962C8B-B14F-4D97-AF65-F5344CB8AC3E}">
        <p14:creationId xmlns:p14="http://schemas.microsoft.com/office/powerpoint/2010/main" val="121704750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Goals</a:t>
            </a:r>
          </a:p>
        </p:txBody>
      </p:sp>
      <p:sp>
        <p:nvSpPr>
          <p:cNvPr id="7" name="Content Placeholder 6"/>
          <p:cNvSpPr>
            <a:spLocks noGrp="1"/>
          </p:cNvSpPr>
          <p:nvPr>
            <p:ph sz="quarter" idx="12"/>
          </p:nvPr>
        </p:nvSpPr>
        <p:spPr/>
        <p:txBody>
          <a:bodyPr/>
          <a:lstStyle/>
          <a:p>
            <a:r>
              <a:rPr lang="en-US" sz="2800" dirty="0"/>
              <a:t>Reduce the need for attributes</a:t>
            </a:r>
          </a:p>
          <a:p>
            <a:pPr lvl="1"/>
            <a:r>
              <a:rPr lang="en-US" sz="1733" dirty="0"/>
              <a:t>Note that attributes in the source code override conventions</a:t>
            </a:r>
          </a:p>
          <a:p>
            <a:r>
              <a:rPr lang="en-US" sz="2800" dirty="0"/>
              <a:t>Convention-based coupling</a:t>
            </a:r>
          </a:p>
          <a:p>
            <a:pPr lvl="1"/>
            <a:r>
              <a:rPr lang="en-US" sz="2000" dirty="0"/>
              <a:t>Infer MEF attributes for objects‘ types</a:t>
            </a:r>
          </a:p>
          <a:p>
            <a:pPr lvl="1"/>
            <a:r>
              <a:rPr lang="en-US" sz="2000" dirty="0"/>
              <a:t>Example: Export all classes derived from </a:t>
            </a:r>
            <a:r>
              <a:rPr lang="en-US" sz="2000" i="1" dirty="0"/>
              <a:t>Controller</a:t>
            </a:r>
          </a:p>
          <a:p>
            <a:r>
              <a:rPr lang="en-US" sz="2800" i="1" dirty="0" err="1"/>
              <a:t>System.ComponentModel.Composition.Registration</a:t>
            </a:r>
            <a:r>
              <a:rPr lang="en-US" sz="2800" i="1" dirty="0"/>
              <a:t>.</a:t>
            </a:r>
            <a:br>
              <a:rPr lang="en-US" sz="2800" i="1" dirty="0"/>
            </a:br>
            <a:r>
              <a:rPr lang="en-US" sz="2800" i="1" dirty="0" err="1"/>
              <a:t>RegistrationBuilder</a:t>
            </a:r>
            <a:endParaRPr lang="en-US" sz="2800" i="1" dirty="0"/>
          </a:p>
          <a:p>
            <a:pPr lvl="1"/>
            <a:r>
              <a:rPr lang="en-US" sz="2000" i="1" dirty="0" err="1"/>
              <a:t>ForType</a:t>
            </a:r>
            <a:r>
              <a:rPr lang="en-US" sz="2000" dirty="0"/>
              <a:t> – creates a rule for a single type</a:t>
            </a:r>
          </a:p>
          <a:p>
            <a:pPr lvl="1"/>
            <a:r>
              <a:rPr lang="en-US" sz="2000" i="1" dirty="0" err="1"/>
              <a:t>ForTypesDerivedFrom</a:t>
            </a:r>
            <a:r>
              <a:rPr lang="en-US" sz="2000" dirty="0"/>
              <a:t> – creates a rule for all types derived from a certain type</a:t>
            </a:r>
          </a:p>
          <a:p>
            <a:pPr lvl="1"/>
            <a:r>
              <a:rPr lang="en-US" sz="2000" i="1" dirty="0" err="1"/>
              <a:t>ForTypesMatching</a:t>
            </a:r>
            <a:r>
              <a:rPr lang="en-US" sz="2000" dirty="0"/>
              <a:t> – creates a custom rule based on a predicate</a:t>
            </a:r>
          </a:p>
          <a:p>
            <a:pPr lvl="1"/>
            <a:r>
              <a:rPr lang="en-US" sz="2000" dirty="0"/>
              <a:t>Returns a </a:t>
            </a:r>
            <a:r>
              <a:rPr lang="en-US" sz="2000" i="1" dirty="0" err="1"/>
              <a:t>PartBuilder</a:t>
            </a:r>
            <a:r>
              <a:rPr lang="en-US" sz="2000" i="1" dirty="0"/>
              <a:t> </a:t>
            </a:r>
            <a:r>
              <a:rPr lang="en-US" sz="2000" dirty="0"/>
              <a:t>object that is used to configure imports and exports</a:t>
            </a:r>
          </a:p>
        </p:txBody>
      </p:sp>
    </p:spTree>
    <p:extLst>
      <p:ext uri="{BB962C8B-B14F-4D97-AF65-F5344CB8AC3E}">
        <p14:creationId xmlns:p14="http://schemas.microsoft.com/office/powerpoint/2010/main" val="2453501120"/>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The Problem</a:t>
            </a:r>
          </a:p>
        </p:txBody>
      </p:sp>
      <p:sp>
        <p:nvSpPr>
          <p:cNvPr id="5" name="Textplatzhalter 4"/>
          <p:cNvSpPr>
            <a:spLocks noGrp="1"/>
          </p:cNvSpPr>
          <p:nvPr>
            <p:ph type="body" sz="quarter" idx="25"/>
          </p:nvPr>
        </p:nvSpPr>
        <p:spPr/>
        <p:txBody>
          <a:bodyPr/>
          <a:lstStyle/>
          <a:p>
            <a:r>
              <a:rPr lang="en-US" dirty="0"/>
              <a:t>Why does the world need MEF?</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a:t>
            </a:r>
          </a:p>
        </p:txBody>
      </p:sp>
      <p:sp>
        <p:nvSpPr>
          <p:cNvPr id="5" name="Content Placeholder 4"/>
          <p:cNvSpPr>
            <a:spLocks noGrp="1"/>
          </p:cNvSpPr>
          <p:nvPr>
            <p:ph sz="quarter" idx="22"/>
          </p:nvPr>
        </p:nvSpPr>
        <p:spPr/>
        <p:txBody>
          <a:bodyPr/>
          <a:lstStyle/>
          <a:p>
            <a:r>
              <a:rPr lang="en-US" sz="1400" noProof="1"/>
              <a:t>public interface IShapeMetadata { bool Is2D { get; } };</a:t>
            </a:r>
          </a:p>
          <a:p>
            <a:endParaRPr lang="en-US" sz="1400" noProof="1"/>
          </a:p>
          <a:p>
            <a:r>
              <a:rPr lang="en-US" sz="1400" noProof="1"/>
              <a:t>public class Shape { }</a:t>
            </a:r>
          </a:p>
          <a:p>
            <a:r>
              <a:rPr lang="en-US" sz="1400" noProof="1"/>
              <a:t>public class Circle : Shape { }</a:t>
            </a:r>
          </a:p>
          <a:p>
            <a:r>
              <a:rPr lang="en-US" sz="1400" noProof="1"/>
              <a:t>public class Rectangle : Shape { }</a:t>
            </a:r>
          </a:p>
          <a:p>
            <a:endParaRPr lang="en-US" sz="1400" noProof="1"/>
          </a:p>
          <a:p>
            <a:r>
              <a:rPr lang="en-US" sz="1400" noProof="1"/>
              <a:t>[…]</a:t>
            </a:r>
          </a:p>
          <a:p>
            <a:endParaRPr lang="en-US" sz="1400" noProof="1"/>
          </a:p>
          <a:p>
            <a:r>
              <a:rPr lang="en-US" sz="1400" noProof="1"/>
              <a:t>[ImportMany(typeof(Shape))]</a:t>
            </a:r>
          </a:p>
          <a:p>
            <a:r>
              <a:rPr lang="en-US" sz="1400" noProof="1"/>
              <a:t>private Shape[] shapes;</a:t>
            </a:r>
          </a:p>
          <a:p>
            <a:endParaRPr lang="en-US" sz="1400" noProof="1"/>
          </a:p>
          <a:p>
            <a:r>
              <a:rPr lang="en-US" sz="1400" noProof="1"/>
              <a:t>[…]</a:t>
            </a:r>
          </a:p>
          <a:p>
            <a:endParaRPr lang="en-US" sz="1400" noProof="1"/>
          </a:p>
          <a:p>
            <a:r>
              <a:rPr lang="en-US" sz="1400" noProof="1"/>
              <a:t>// Export all descendants of Shape and add some metadata</a:t>
            </a:r>
          </a:p>
          <a:p>
            <a:r>
              <a:rPr lang="en-US" sz="1400" noProof="1"/>
              <a:t>var rb = new </a:t>
            </a:r>
            <a:r>
              <a:rPr lang="en-US" sz="1400" b="1" noProof="1">
                <a:solidFill>
                  <a:srgbClr val="FF0000"/>
                </a:solidFill>
              </a:rPr>
              <a:t>RegistrationBuilder</a:t>
            </a:r>
            <a:r>
              <a:rPr lang="en-US" sz="1400" noProof="1"/>
              <a:t>();</a:t>
            </a:r>
          </a:p>
          <a:p>
            <a:r>
              <a:rPr lang="en-US" sz="1400" noProof="1"/>
              <a:t>var pb = rb.</a:t>
            </a:r>
            <a:r>
              <a:rPr lang="en-US" sz="1400" b="1" noProof="1">
                <a:solidFill>
                  <a:srgbClr val="FF0000"/>
                </a:solidFill>
              </a:rPr>
              <a:t>ForTypesDerivedFrom</a:t>
            </a:r>
            <a:r>
              <a:rPr lang="en-US" sz="1400" noProof="1"/>
              <a:t>&lt;Shape&gt;();</a:t>
            </a:r>
          </a:p>
          <a:p>
            <a:r>
              <a:rPr lang="en-US" sz="1400" noProof="1"/>
              <a:t>pb.Export&lt;Shape&gt;(eb =&gt; eb.</a:t>
            </a:r>
            <a:r>
              <a:rPr lang="en-US" sz="1400" b="1" noProof="1">
                <a:solidFill>
                  <a:srgbClr val="FF0000"/>
                </a:solidFill>
              </a:rPr>
              <a:t>AddMetadata</a:t>
            </a:r>
            <a:r>
              <a:rPr lang="en-US" sz="1400" noProof="1"/>
              <a:t>("Is2D", true))</a:t>
            </a:r>
          </a:p>
          <a:p>
            <a:r>
              <a:rPr lang="en-US" sz="1400" noProof="1"/>
              <a:t>	.</a:t>
            </a:r>
            <a:r>
              <a:rPr lang="en-US" sz="1400" b="1" noProof="1">
                <a:solidFill>
                  <a:srgbClr val="FF0000"/>
                </a:solidFill>
              </a:rPr>
              <a:t>SetCreationPolicy</a:t>
            </a:r>
            <a:r>
              <a:rPr lang="en-US" sz="1400" noProof="1"/>
              <a:t>(CreationPolicy.NonShared);</a:t>
            </a:r>
          </a:p>
          <a:p>
            <a:endParaRPr lang="en-US" sz="1400" noProof="1"/>
          </a:p>
          <a:p>
            <a:r>
              <a:rPr lang="en-US" sz="1400" noProof="1"/>
              <a:t>// Use registration builder with catalog</a:t>
            </a:r>
          </a:p>
          <a:p>
            <a:r>
              <a:rPr lang="en-US" sz="1400" noProof="1"/>
              <a:t>var me = new Program();</a:t>
            </a:r>
          </a:p>
          <a:p>
            <a:r>
              <a:rPr lang="en-US" sz="1400" noProof="1"/>
              <a:t>var container = new CompositionContainer(</a:t>
            </a:r>
          </a:p>
          <a:p>
            <a:r>
              <a:rPr lang="en-US" sz="1400" noProof="1"/>
              <a:t>	new </a:t>
            </a:r>
            <a:r>
              <a:rPr lang="en-US" sz="1400" b="1" noProof="1">
                <a:solidFill>
                  <a:srgbClr val="FF0000"/>
                </a:solidFill>
              </a:rPr>
              <a:t>AssemblyCatalog</a:t>
            </a:r>
            <a:r>
              <a:rPr lang="en-US" sz="1400" noProof="1"/>
              <a:t>(me.GetType().Assembly, </a:t>
            </a:r>
            <a:r>
              <a:rPr lang="en-US" sz="1400" b="1" noProof="1">
                <a:solidFill>
                  <a:srgbClr val="FF0000"/>
                </a:solidFill>
              </a:rPr>
              <a:t>rb</a:t>
            </a:r>
            <a:r>
              <a:rPr lang="en-US" sz="1400" noProof="1"/>
              <a:t>));</a:t>
            </a:r>
          </a:p>
          <a:p>
            <a:r>
              <a:rPr lang="en-US" sz="1400" noProof="1"/>
              <a:t>container.ComposeParts(me);</a:t>
            </a:r>
          </a:p>
        </p:txBody>
      </p:sp>
      <p:sp>
        <p:nvSpPr>
          <p:cNvPr id="6" name="Text Placeholder 5"/>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r>
              <a:rPr lang="en-US" dirty="0"/>
              <a:t>Export all descendants of a given class</a:t>
            </a:r>
          </a:p>
          <a:p>
            <a:r>
              <a:rPr lang="en-US" dirty="0"/>
              <a:t>Add some metadata</a:t>
            </a:r>
          </a:p>
          <a:p>
            <a:r>
              <a:rPr lang="en-US" dirty="0"/>
              <a:t>Set a creation policy</a:t>
            </a:r>
          </a:p>
        </p:txBody>
      </p:sp>
    </p:spTree>
    <p:extLst>
      <p:ext uri="{BB962C8B-B14F-4D97-AF65-F5344CB8AC3E}">
        <p14:creationId xmlns:p14="http://schemas.microsoft.com/office/powerpoint/2010/main" val="4168933189"/>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a:t>Resources</a:t>
            </a:r>
          </a:p>
        </p:txBody>
      </p:sp>
      <p:sp>
        <p:nvSpPr>
          <p:cNvPr id="5" name="Textplatzhalter 4"/>
          <p:cNvSpPr>
            <a:spLocks noGrp="1"/>
          </p:cNvSpPr>
          <p:nvPr>
            <p:ph type="body" sz="quarter" idx="25"/>
          </p:nvPr>
        </p:nvSpPr>
        <p:spPr/>
        <p:txBody>
          <a:bodyPr/>
          <a:lstStyle/>
          <a:p>
            <a:r>
              <a:rPr lang="en-US"/>
              <a:t>Read more about help, find the right tools</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Resources About MEF</a:t>
            </a:r>
            <a:endParaRPr lang="en-US" dirty="0"/>
          </a:p>
        </p:txBody>
      </p:sp>
      <p:sp>
        <p:nvSpPr>
          <p:cNvPr id="3" name="Inhaltsplatzhalter 2"/>
          <p:cNvSpPr>
            <a:spLocks noGrp="1"/>
          </p:cNvSpPr>
          <p:nvPr>
            <p:ph sz="quarter" idx="12"/>
          </p:nvPr>
        </p:nvSpPr>
        <p:spPr/>
        <p:txBody>
          <a:bodyPr/>
          <a:lstStyle/>
          <a:p>
            <a:r>
              <a:rPr lang="en-US"/>
              <a:t>Managed Extensibility Framework on </a:t>
            </a:r>
            <a:r>
              <a:rPr lang="en-US">
                <a:hlinkClick r:id="rId2"/>
              </a:rPr>
              <a:t>MSDN</a:t>
            </a:r>
            <a:endParaRPr lang="en-US"/>
          </a:p>
          <a:p>
            <a:r>
              <a:rPr lang="en-US"/>
              <a:t>Managed Extensibility Framework for .NET 3.5 on </a:t>
            </a:r>
            <a:r>
              <a:rPr lang="en-US">
                <a:hlinkClick r:id="rId3"/>
              </a:rPr>
              <a:t>Codeplex</a:t>
            </a:r>
            <a:endParaRPr lang="en-US"/>
          </a:p>
          <a:p>
            <a:r>
              <a:rPr lang="en-US">
                <a:hlinkClick r:id="rId4"/>
              </a:rPr>
              <a:t>Visual Studio 2010 and .NET Framework 4 Training Kit</a:t>
            </a:r>
            <a:endParaRPr lang="en-US"/>
          </a:p>
          <a:p>
            <a:endParaRPr lang="en-US" dirty="0"/>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521884" y="452967"/>
            <a:ext cx="10335683" cy="914400"/>
          </a:xfrm>
        </p:spPr>
        <p:txBody>
          <a:bodyPr/>
          <a:lstStyle/>
          <a:p>
            <a:r>
              <a:rPr lang="en-US" dirty="0"/>
              <a:t>MEF – Managed Extensibility Framework</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526117" y="4180418"/>
            <a:ext cx="5052483" cy="488949"/>
          </a:xfrm>
        </p:spPr>
        <p:txBody>
          <a:bodyPr/>
          <a:lstStyle/>
          <a:p>
            <a:r>
              <a:rPr lang="en-US" dirty="0"/>
              <a:t>Thank your for coming!</a:t>
            </a:r>
          </a:p>
        </p:txBody>
      </p:sp>
      <p:sp>
        <p:nvSpPr>
          <p:cNvPr id="22" name="Content Placeholder 21"/>
          <p:cNvSpPr>
            <a:spLocks noGrp="1"/>
          </p:cNvSpPr>
          <p:nvPr>
            <p:ph sz="quarter" idx="26"/>
          </p:nvPr>
        </p:nvSpPr>
        <p:spPr>
          <a:xfrm>
            <a:off x="6957484" y="3117851"/>
            <a:ext cx="1058333" cy="1062567"/>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377940437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a:t>Original Goals</a:t>
            </a:r>
            <a:endParaRPr lang="de-AT" dirty="0"/>
          </a:p>
        </p:txBody>
      </p:sp>
      <p:sp>
        <p:nvSpPr>
          <p:cNvPr id="5" name="Inhaltsplatzhalter 4"/>
          <p:cNvSpPr>
            <a:spLocks noGrp="1"/>
          </p:cNvSpPr>
          <p:nvPr>
            <p:ph sz="quarter" idx="12"/>
          </p:nvPr>
        </p:nvSpPr>
        <p:spPr/>
        <p:txBody>
          <a:bodyPr/>
          <a:lstStyle/>
          <a:p>
            <a:r>
              <a:rPr lang="en-US" dirty="0"/>
              <a:t>Before MEF</a:t>
            </a:r>
          </a:p>
          <a:p>
            <a:pPr lvl="1"/>
            <a:r>
              <a:rPr lang="en-US" dirty="0"/>
              <a:t>Multiple extensibility mechanism for different Microsoft tools (e.g. Visual Studio, Trace Listeners, etc.)</a:t>
            </a:r>
          </a:p>
          <a:p>
            <a:pPr lvl="1"/>
            <a:r>
              <a:rPr lang="en-US" dirty="0"/>
              <a:t>Developers outside of MS had the same problem</a:t>
            </a:r>
          </a:p>
          <a:p>
            <a:r>
              <a:rPr lang="en-US" dirty="0"/>
              <a:t>MEF: Provide standard mechanisms for hooks for 3rd party extensions</a:t>
            </a:r>
          </a:p>
          <a:p>
            <a:r>
              <a:rPr lang="en-US" dirty="0"/>
              <a:t>Goal: Open and Dynamic Applications</a:t>
            </a:r>
          </a:p>
          <a:p>
            <a:pPr lvl="1"/>
            <a:r>
              <a:rPr lang="en-US" dirty="0"/>
              <a:t>Make it easier and cheaper to build extensible applications and extensions</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MEF vs. MAF</a:t>
            </a:r>
          </a:p>
        </p:txBody>
      </p:sp>
      <p:sp>
        <p:nvSpPr>
          <p:cNvPr id="3" name="Content Placeholder 2"/>
          <p:cNvSpPr>
            <a:spLocks noGrp="1"/>
          </p:cNvSpPr>
          <p:nvPr>
            <p:ph sz="quarter" idx="12"/>
          </p:nvPr>
        </p:nvSpPr>
        <p:spPr/>
        <p:txBody>
          <a:bodyPr/>
          <a:lstStyle/>
          <a:p>
            <a:r>
              <a:rPr lang="en-US" dirty="0"/>
              <a:t>Managed </a:t>
            </a:r>
            <a:r>
              <a:rPr lang="en-US" dirty="0" err="1"/>
              <a:t>AddIn</a:t>
            </a:r>
            <a:r>
              <a:rPr lang="en-US" dirty="0"/>
              <a:t> Framework</a:t>
            </a:r>
          </a:p>
          <a:p>
            <a:pPr lvl="1"/>
            <a:r>
              <a:rPr lang="en-US" i="1" dirty="0" err="1"/>
              <a:t>System.AddIn</a:t>
            </a:r>
            <a:endParaRPr lang="en-US" i="1" dirty="0"/>
          </a:p>
          <a:p>
            <a:r>
              <a:rPr lang="en-US" dirty="0"/>
              <a:t>MAF has higher-level goals</a:t>
            </a:r>
          </a:p>
          <a:p>
            <a:pPr lvl="1"/>
            <a:r>
              <a:rPr lang="en-US" dirty="0"/>
              <a:t>Isolate extension</a:t>
            </a:r>
          </a:p>
          <a:p>
            <a:pPr lvl="1"/>
            <a:r>
              <a:rPr lang="en-US" dirty="0"/>
              <a:t>Load and unload extensions</a:t>
            </a:r>
          </a:p>
          <a:p>
            <a:pPr lvl="1"/>
            <a:r>
              <a:rPr lang="en-US" dirty="0"/>
              <a:t>API Compatibility</a:t>
            </a:r>
          </a:p>
          <a:p>
            <a:r>
              <a:rPr lang="en-US" dirty="0"/>
              <a:t>Adding MAF leads to higher effort than adding MEF</a:t>
            </a:r>
          </a:p>
          <a:p>
            <a:pPr lvl="1"/>
            <a:r>
              <a:rPr lang="en-US" dirty="0"/>
              <a:t>A single application can use both</a:t>
            </a:r>
          </a:p>
        </p:txBody>
      </p:sp>
    </p:spTree>
    <p:extLst>
      <p:ext uri="{BB962C8B-B14F-4D97-AF65-F5344CB8AC3E}">
        <p14:creationId xmlns:p14="http://schemas.microsoft.com/office/powerpoint/2010/main" val="20041949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MEF „Hello World“</a:t>
            </a:r>
          </a:p>
        </p:txBody>
      </p:sp>
      <p:sp>
        <p:nvSpPr>
          <p:cNvPr id="3" name="Inhaltsplatzhalter 2"/>
          <p:cNvSpPr>
            <a:spLocks noGrp="1"/>
          </p:cNvSpPr>
          <p:nvPr>
            <p:ph sz="quarter" idx="22"/>
          </p:nvPr>
        </p:nvSpPr>
        <p:spPr/>
        <p:txBody>
          <a:bodyPr/>
          <a:lstStyle/>
          <a:p>
            <a:pPr marL="0" indent="0"/>
            <a:r>
              <a:rPr lang="en-US" sz="1200" noProof="1">
                <a:latin typeface="Courier New" pitchFamily="49" charset="0"/>
                <a:cs typeface="Courier New" pitchFamily="49" charset="0"/>
              </a:rPr>
              <a:t>[</a:t>
            </a:r>
            <a:r>
              <a:rPr lang="en-US" sz="1200" b="1" noProof="1">
                <a:solidFill>
                  <a:srgbClr val="FF0000"/>
                </a:solidFill>
                <a:latin typeface="Courier New" pitchFamily="49" charset="0"/>
                <a:cs typeface="Courier New" pitchFamily="49" charset="0"/>
              </a:rPr>
              <a:t>Export</a:t>
            </a:r>
            <a:r>
              <a:rPr lang="en-US" sz="1200" noProof="1">
                <a:latin typeface="Courier New" pitchFamily="49" charset="0"/>
                <a:cs typeface="Courier New" pitchFamily="49" charset="0"/>
              </a:rPr>
              <a:t>(typeof(Shape))]</a:t>
            </a:r>
            <a:br>
              <a:rPr lang="en-US" sz="1200" noProof="1">
                <a:latin typeface="Courier New" pitchFamily="49" charset="0"/>
                <a:cs typeface="Courier New" pitchFamily="49" charset="0"/>
              </a:rPr>
            </a:br>
            <a:r>
              <a:rPr lang="en-US" sz="1200" noProof="1">
                <a:latin typeface="Courier New" pitchFamily="49" charset="0"/>
                <a:cs typeface="Courier New" pitchFamily="49" charset="0"/>
              </a:rPr>
              <a:t>public class Square : Shape</a:t>
            </a:r>
            <a:br>
              <a:rPr lang="en-US" sz="1200" noProof="1">
                <a:latin typeface="Courier New" pitchFamily="49" charset="0"/>
                <a:cs typeface="Courier New" pitchFamily="49" charset="0"/>
              </a:rPr>
            </a:br>
            <a:r>
              <a:rPr lang="en-US" sz="1200" noProof="1">
                <a:latin typeface="Courier New" pitchFamily="49" charset="0"/>
                <a:cs typeface="Courier New" pitchFamily="49" charset="0"/>
              </a:rPr>
              <a:t>{</a:t>
            </a:r>
            <a:br>
              <a:rPr lang="en-US" sz="1200" noProof="1">
                <a:latin typeface="Courier New" pitchFamily="49" charset="0"/>
                <a:cs typeface="Courier New" pitchFamily="49" charset="0"/>
              </a:rPr>
            </a:br>
            <a:r>
              <a:rPr lang="en-US" sz="1200" noProof="1">
                <a:latin typeface="Courier New" pitchFamily="49" charset="0"/>
                <a:cs typeface="Courier New" pitchFamily="49" charset="0"/>
              </a:rPr>
              <a:t>  // Implementation </a:t>
            </a:r>
            <a:br>
              <a:rPr lang="en-US" sz="1200" noProof="1">
                <a:latin typeface="Courier New" pitchFamily="49" charset="0"/>
                <a:cs typeface="Courier New" pitchFamily="49" charset="0"/>
              </a:rPr>
            </a:br>
            <a:r>
              <a:rPr lang="en-US" sz="1200" noProof="1">
                <a:latin typeface="Courier New" pitchFamily="49" charset="0"/>
                <a:cs typeface="Courier New" pitchFamily="49" charset="0"/>
              </a:rPr>
              <a:t>}</a:t>
            </a:r>
            <a:br>
              <a:rPr lang="en-US" sz="1200" noProof="1">
                <a:latin typeface="Courier New" pitchFamily="49" charset="0"/>
                <a:cs typeface="Courier New" pitchFamily="49" charset="0"/>
              </a:rPr>
            </a:br>
            <a:br>
              <a:rPr lang="en-US" sz="1200" noProof="1">
                <a:latin typeface="Courier New" pitchFamily="49" charset="0"/>
                <a:cs typeface="Courier New" pitchFamily="49" charset="0"/>
              </a:rPr>
            </a:br>
            <a:r>
              <a:rPr lang="en-US" sz="1200" noProof="1">
                <a:latin typeface="Courier New" pitchFamily="49" charset="0"/>
                <a:cs typeface="Courier New" pitchFamily="49" charset="0"/>
              </a:rPr>
              <a:t>[</a:t>
            </a:r>
            <a:r>
              <a:rPr lang="en-US" sz="1200" b="1" noProof="1">
                <a:solidFill>
                  <a:srgbClr val="FF0000"/>
                </a:solidFill>
                <a:latin typeface="Courier New" pitchFamily="49" charset="0"/>
                <a:cs typeface="Courier New" pitchFamily="49" charset="0"/>
              </a:rPr>
              <a:t>Export</a:t>
            </a:r>
            <a:r>
              <a:rPr lang="en-US" sz="1200" noProof="1">
                <a:latin typeface="Courier New" pitchFamily="49" charset="0"/>
                <a:cs typeface="Courier New" pitchFamily="49" charset="0"/>
              </a:rPr>
              <a:t>(typeof(Shape))]</a:t>
            </a:r>
            <a:br>
              <a:rPr lang="en-US" sz="1200" noProof="1">
                <a:latin typeface="Courier New" pitchFamily="49" charset="0"/>
                <a:cs typeface="Courier New" pitchFamily="49" charset="0"/>
              </a:rPr>
            </a:br>
            <a:r>
              <a:rPr lang="en-US" sz="1200" noProof="1">
                <a:latin typeface="Courier New" pitchFamily="49" charset="0"/>
                <a:cs typeface="Courier New" pitchFamily="49" charset="0"/>
              </a:rPr>
              <a:t>public class Circle : Shape</a:t>
            </a:r>
            <a:br>
              <a:rPr lang="en-US" sz="1200" noProof="1">
                <a:latin typeface="Courier New" pitchFamily="49" charset="0"/>
                <a:cs typeface="Courier New" pitchFamily="49" charset="0"/>
              </a:rPr>
            </a:br>
            <a:r>
              <a:rPr lang="en-US" sz="1200" noProof="1">
                <a:latin typeface="Courier New" pitchFamily="49" charset="0"/>
                <a:cs typeface="Courier New" pitchFamily="49" charset="0"/>
              </a:rPr>
              <a:t>{</a:t>
            </a:r>
            <a:br>
              <a:rPr lang="en-US" sz="1200" noProof="1">
                <a:latin typeface="Courier New" pitchFamily="49" charset="0"/>
                <a:cs typeface="Courier New" pitchFamily="49" charset="0"/>
              </a:rPr>
            </a:br>
            <a:r>
              <a:rPr lang="en-US" sz="1200" noProof="1">
                <a:latin typeface="Courier New" pitchFamily="49" charset="0"/>
                <a:cs typeface="Courier New" pitchFamily="49" charset="0"/>
              </a:rPr>
              <a:t>  // Implementation</a:t>
            </a:r>
            <a:br>
              <a:rPr lang="en-US" sz="1200" noProof="1">
                <a:latin typeface="Courier New" pitchFamily="49" charset="0"/>
                <a:cs typeface="Courier New" pitchFamily="49" charset="0"/>
              </a:rPr>
            </a:br>
            <a:r>
              <a:rPr lang="en-US" sz="1200" noProof="1">
                <a:latin typeface="Courier New" pitchFamily="49" charset="0"/>
                <a:cs typeface="Courier New" pitchFamily="49" charset="0"/>
              </a:rPr>
              <a:t>}</a:t>
            </a:r>
            <a:br>
              <a:rPr lang="en-US" sz="1200" noProof="1">
                <a:latin typeface="Courier New" pitchFamily="49" charset="0"/>
                <a:cs typeface="Courier New" pitchFamily="49" charset="0"/>
              </a:rPr>
            </a:br>
            <a:br>
              <a:rPr lang="en-US" sz="1200" noProof="1">
                <a:latin typeface="Courier New" pitchFamily="49" charset="0"/>
                <a:cs typeface="Courier New" pitchFamily="49" charset="0"/>
              </a:rPr>
            </a:br>
            <a:r>
              <a:rPr lang="en-US" sz="1200" noProof="1">
                <a:latin typeface="Courier New" pitchFamily="49" charset="0"/>
                <a:cs typeface="Courier New" pitchFamily="49" charset="0"/>
              </a:rPr>
              <a:t>[</a:t>
            </a:r>
            <a:r>
              <a:rPr lang="en-US" sz="1200" b="1" noProof="1">
                <a:solidFill>
                  <a:srgbClr val="FF0000"/>
                </a:solidFill>
                <a:latin typeface="Courier New" pitchFamily="49" charset="0"/>
                <a:cs typeface="Courier New" pitchFamily="49" charset="0"/>
              </a:rPr>
              <a:t>Export</a:t>
            </a:r>
            <a:r>
              <a:rPr lang="en-US" sz="1200" noProof="1">
                <a:latin typeface="Courier New" pitchFamily="49" charset="0"/>
                <a:cs typeface="Courier New" pitchFamily="49" charset="0"/>
              </a:rPr>
              <a:t>]</a:t>
            </a:r>
            <a:br>
              <a:rPr lang="en-US" sz="1200" noProof="1">
                <a:latin typeface="Courier New" pitchFamily="49" charset="0"/>
                <a:cs typeface="Courier New" pitchFamily="49" charset="0"/>
              </a:rPr>
            </a:br>
            <a:r>
              <a:rPr lang="en-US" sz="1200" noProof="1">
                <a:latin typeface="Courier New" pitchFamily="49" charset="0"/>
                <a:cs typeface="Courier New" pitchFamily="49" charset="0"/>
              </a:rPr>
              <a:t>public class Toolbox</a:t>
            </a:r>
            <a:br>
              <a:rPr lang="en-US" sz="1200" noProof="1">
                <a:latin typeface="Courier New" pitchFamily="49" charset="0"/>
                <a:cs typeface="Courier New" pitchFamily="49" charset="0"/>
              </a:rPr>
            </a:br>
            <a:r>
              <a:rPr lang="en-US" sz="1200" noProof="1">
                <a:latin typeface="Courier New" pitchFamily="49" charset="0"/>
                <a:cs typeface="Courier New" pitchFamily="49" charset="0"/>
              </a:rPr>
              <a:t>{</a:t>
            </a:r>
            <a:br>
              <a:rPr lang="en-US" sz="1200" noProof="1">
                <a:latin typeface="Courier New" pitchFamily="49" charset="0"/>
                <a:cs typeface="Courier New" pitchFamily="49" charset="0"/>
              </a:rPr>
            </a:br>
            <a:r>
              <a:rPr lang="en-US" sz="1200" noProof="1">
                <a:latin typeface="Courier New" pitchFamily="49" charset="0"/>
                <a:cs typeface="Courier New" pitchFamily="49" charset="0"/>
              </a:rPr>
              <a:t>  [</a:t>
            </a:r>
            <a:r>
              <a:rPr lang="en-US" sz="1200" b="1" noProof="1">
                <a:solidFill>
                  <a:srgbClr val="FF0000"/>
                </a:solidFill>
                <a:latin typeface="Courier New" pitchFamily="49" charset="0"/>
                <a:cs typeface="Courier New" pitchFamily="49" charset="0"/>
              </a:rPr>
              <a:t>ImportMany</a:t>
            </a:r>
            <a:r>
              <a:rPr lang="en-US" sz="1200" noProof="1">
                <a:latin typeface="Courier New" pitchFamily="49" charset="0"/>
                <a:cs typeface="Courier New" pitchFamily="49" charset="0"/>
              </a:rPr>
              <a:t>] </a:t>
            </a:r>
            <a:br>
              <a:rPr lang="en-US" sz="1200" noProof="1">
                <a:latin typeface="Courier New" pitchFamily="49" charset="0"/>
                <a:cs typeface="Courier New" pitchFamily="49" charset="0"/>
              </a:rPr>
            </a:br>
            <a:r>
              <a:rPr lang="en-US" sz="1200" noProof="1">
                <a:latin typeface="Courier New" pitchFamily="49" charset="0"/>
                <a:cs typeface="Courier New" pitchFamily="49" charset="0"/>
              </a:rPr>
              <a:t>  public </a:t>
            </a:r>
            <a:r>
              <a:rPr lang="en-US" sz="1200" b="1" noProof="1">
                <a:solidFill>
                  <a:srgbClr val="FF0000"/>
                </a:solidFill>
                <a:latin typeface="Courier New" pitchFamily="49" charset="0"/>
                <a:cs typeface="Courier New" pitchFamily="49" charset="0"/>
              </a:rPr>
              <a:t>Shape</a:t>
            </a:r>
            <a:r>
              <a:rPr lang="en-US" sz="1200" noProof="1">
                <a:latin typeface="Courier New" pitchFamily="49" charset="0"/>
                <a:cs typeface="Courier New" pitchFamily="49" charset="0"/>
              </a:rPr>
              <a:t>[] Shapes { get; set; } </a:t>
            </a:r>
            <a:br>
              <a:rPr lang="en-US" sz="1200" noProof="1">
                <a:latin typeface="Courier New" pitchFamily="49" charset="0"/>
                <a:cs typeface="Courier New" pitchFamily="49" charset="0"/>
              </a:rPr>
            </a:br>
            <a:r>
              <a:rPr lang="en-US" sz="1200" noProof="1">
                <a:latin typeface="Courier New" pitchFamily="49" charset="0"/>
                <a:cs typeface="Courier New" pitchFamily="49" charset="0"/>
              </a:rPr>
              <a:t>  // Additional implementation... </a:t>
            </a:r>
            <a:br>
              <a:rPr lang="en-US" sz="1200" noProof="1">
                <a:latin typeface="Courier New" pitchFamily="49" charset="0"/>
                <a:cs typeface="Courier New" pitchFamily="49" charset="0"/>
              </a:rPr>
            </a:br>
            <a:r>
              <a:rPr lang="en-US" sz="1200" noProof="1">
                <a:latin typeface="Courier New" pitchFamily="49" charset="0"/>
                <a:cs typeface="Courier New" pitchFamily="49" charset="0"/>
              </a:rPr>
              <a:t>}</a:t>
            </a:r>
          </a:p>
          <a:p>
            <a:pPr marL="0" indent="0"/>
            <a:r>
              <a:rPr lang="en-US" sz="1200" noProof="1">
                <a:latin typeface="Courier New" pitchFamily="49" charset="0"/>
                <a:cs typeface="Courier New" pitchFamily="49" charset="0"/>
              </a:rPr>
              <a:t>[…]</a:t>
            </a:r>
          </a:p>
          <a:p>
            <a:pPr marL="0" indent="0"/>
            <a:r>
              <a:rPr lang="en-US" sz="1200" noProof="1">
                <a:latin typeface="Courier New" pitchFamily="49" charset="0"/>
                <a:cs typeface="Courier New" pitchFamily="49" charset="0"/>
              </a:rPr>
              <a:t>var catalog = new </a:t>
            </a:r>
            <a:r>
              <a:rPr lang="en-US" sz="1200" b="1" noProof="1">
                <a:solidFill>
                  <a:srgbClr val="FF0000"/>
                </a:solidFill>
                <a:latin typeface="Courier New" pitchFamily="49" charset="0"/>
                <a:cs typeface="Courier New" pitchFamily="49" charset="0"/>
              </a:rPr>
              <a:t>AssemblyCatalog</a:t>
            </a:r>
            <a:r>
              <a:rPr lang="en-US" sz="1200" noProof="1">
                <a:latin typeface="Courier New" pitchFamily="49" charset="0"/>
                <a:cs typeface="Courier New" pitchFamily="49" charset="0"/>
              </a:rPr>
              <a:t>(typeof(Square).Assembly); </a:t>
            </a:r>
            <a:br>
              <a:rPr lang="en-US" sz="1200" noProof="1">
                <a:latin typeface="Courier New" pitchFamily="49" charset="0"/>
                <a:cs typeface="Courier New" pitchFamily="49" charset="0"/>
              </a:rPr>
            </a:br>
            <a:r>
              <a:rPr lang="en-US" sz="1200" noProof="1">
                <a:latin typeface="Courier New" pitchFamily="49" charset="0"/>
                <a:cs typeface="Courier New" pitchFamily="49" charset="0"/>
              </a:rPr>
              <a:t>var container = new </a:t>
            </a:r>
            <a:r>
              <a:rPr lang="en-US" sz="1200" b="1" noProof="1">
                <a:solidFill>
                  <a:srgbClr val="FF0000"/>
                </a:solidFill>
                <a:latin typeface="Courier New" pitchFamily="49" charset="0"/>
                <a:cs typeface="Courier New" pitchFamily="49" charset="0"/>
              </a:rPr>
              <a:t>CompositionContainer</a:t>
            </a:r>
            <a:r>
              <a:rPr lang="en-US" sz="1200" noProof="1">
                <a:latin typeface="Courier New" pitchFamily="49" charset="0"/>
                <a:cs typeface="Courier New" pitchFamily="49" charset="0"/>
              </a:rPr>
              <a:t>(catalog);</a:t>
            </a:r>
            <a:br>
              <a:rPr lang="en-US" sz="1200" noProof="1">
                <a:latin typeface="Courier New" pitchFamily="49" charset="0"/>
                <a:cs typeface="Courier New" pitchFamily="49" charset="0"/>
              </a:rPr>
            </a:br>
            <a:r>
              <a:rPr lang="en-US" sz="1200" noProof="1">
                <a:latin typeface="Courier New" pitchFamily="49" charset="0"/>
                <a:cs typeface="Courier New" pitchFamily="49" charset="0"/>
              </a:rPr>
              <a:t>Toolbox toolbox = container.</a:t>
            </a:r>
            <a:r>
              <a:rPr lang="en-US" sz="1200" b="1" noProof="1">
                <a:solidFill>
                  <a:srgbClr val="FF0000"/>
                </a:solidFill>
                <a:latin typeface="Courier New" pitchFamily="49" charset="0"/>
                <a:cs typeface="Courier New" pitchFamily="49" charset="0"/>
              </a:rPr>
              <a:t>GetExportedValue</a:t>
            </a:r>
            <a:r>
              <a:rPr lang="en-US" sz="1200" noProof="1">
                <a:latin typeface="Courier New" pitchFamily="49" charset="0"/>
                <a:cs typeface="Courier New" pitchFamily="49" charset="0"/>
              </a:rPr>
              <a:t>&lt;Toolbox&gt;();</a:t>
            </a:r>
          </a:p>
          <a:p>
            <a:pPr marL="0" indent="0"/>
            <a:endParaRPr lang="en-US" sz="1200" noProof="1">
              <a:latin typeface="Courier New" pitchFamily="49" charset="0"/>
              <a:cs typeface="Courier New" pitchFamily="49" charset="0"/>
            </a:endParaRPr>
          </a:p>
        </p:txBody>
      </p:sp>
      <p:sp>
        <p:nvSpPr>
          <p:cNvPr id="4" name="Text Placeholder 3"/>
          <p:cNvSpPr>
            <a:spLocks noGrp="1"/>
          </p:cNvSpPr>
          <p:nvPr>
            <p:ph type="body" sz="quarter" idx="23"/>
          </p:nvPr>
        </p:nvSpPr>
        <p:spPr/>
        <p:txBody>
          <a:bodyPr/>
          <a:lstStyle/>
          <a:p>
            <a:r>
              <a:rPr lang="en-US" dirty="0"/>
              <a:t>Anatomy of a program with MEF</a:t>
            </a:r>
          </a:p>
        </p:txBody>
      </p:sp>
      <p:sp>
        <p:nvSpPr>
          <p:cNvPr id="5" name="Text Placeholder 4"/>
          <p:cNvSpPr>
            <a:spLocks noGrp="1"/>
          </p:cNvSpPr>
          <p:nvPr>
            <p:ph type="body" sz="quarter" idx="24"/>
          </p:nvPr>
        </p:nvSpPr>
        <p:spPr/>
        <p:txBody>
          <a:bodyPr/>
          <a:lstStyle/>
          <a:p>
            <a:r>
              <a:rPr lang="en-US" dirty="0"/>
              <a:t>Attributed Programming Model</a:t>
            </a:r>
          </a:p>
        </p:txBody>
      </p:sp>
      <p:sp>
        <p:nvSpPr>
          <p:cNvPr id="8" name="Freihandform 7"/>
          <p:cNvSpPr/>
          <p:nvPr/>
        </p:nvSpPr>
        <p:spPr bwMode="auto">
          <a:xfrm>
            <a:off x="2113682" y="1007116"/>
            <a:ext cx="1722074" cy="2807276"/>
          </a:xfrm>
          <a:custGeom>
            <a:avLst/>
            <a:gdLst>
              <a:gd name="connsiteX0" fmla="*/ 1124793 w 2056725"/>
              <a:gd name="connsiteY0" fmla="*/ 0 h 2791752"/>
              <a:gd name="connsiteX1" fmla="*/ 1869260 w 2056725"/>
              <a:gd name="connsiteY1" fmla="*/ 760651 h 2791752"/>
              <a:gd name="connsiteX2" fmla="*/ 0 w 2056725"/>
              <a:gd name="connsiteY2" fmla="*/ 2791752 h 2791752"/>
              <a:gd name="connsiteX0" fmla="*/ 785970 w 2000255"/>
              <a:gd name="connsiteY0" fmla="*/ 0 h 2807276"/>
              <a:gd name="connsiteX1" fmla="*/ 1869260 w 2000255"/>
              <a:gd name="connsiteY1" fmla="*/ 776175 h 2807276"/>
              <a:gd name="connsiteX2" fmla="*/ 0 w 2000255"/>
              <a:gd name="connsiteY2" fmla="*/ 2807276 h 2807276"/>
              <a:gd name="connsiteX0" fmla="*/ 785970 w 2069093"/>
              <a:gd name="connsiteY0" fmla="*/ 0 h 2807276"/>
              <a:gd name="connsiteX1" fmla="*/ 1938098 w 2069093"/>
              <a:gd name="connsiteY1" fmla="*/ 576064 h 2807276"/>
              <a:gd name="connsiteX2" fmla="*/ 0 w 2069093"/>
              <a:gd name="connsiteY2" fmla="*/ 2807276 h 2807276"/>
              <a:gd name="connsiteX0" fmla="*/ 785970 w 2069093"/>
              <a:gd name="connsiteY0" fmla="*/ 0 h 2807276"/>
              <a:gd name="connsiteX1" fmla="*/ 1938098 w 2069093"/>
              <a:gd name="connsiteY1" fmla="*/ 576064 h 2807276"/>
              <a:gd name="connsiteX2" fmla="*/ 0 w 2069093"/>
              <a:gd name="connsiteY2" fmla="*/ 2807276 h 2807276"/>
              <a:gd name="connsiteX0" fmla="*/ 785970 w 1637045"/>
              <a:gd name="connsiteY0" fmla="*/ 0 h 2807276"/>
              <a:gd name="connsiteX1" fmla="*/ 1506050 w 1637045"/>
              <a:gd name="connsiteY1" fmla="*/ 648072 h 2807276"/>
              <a:gd name="connsiteX2" fmla="*/ 0 w 1637045"/>
              <a:gd name="connsiteY2" fmla="*/ 2807276 h 2807276"/>
              <a:gd name="connsiteX0" fmla="*/ 785970 w 1637045"/>
              <a:gd name="connsiteY0" fmla="*/ 0 h 2807276"/>
              <a:gd name="connsiteX1" fmla="*/ 1506050 w 1637045"/>
              <a:gd name="connsiteY1" fmla="*/ 648072 h 2807276"/>
              <a:gd name="connsiteX2" fmla="*/ 0 w 1637045"/>
              <a:gd name="connsiteY2" fmla="*/ 2807276 h 2807276"/>
            </a:gdLst>
            <a:ahLst/>
            <a:cxnLst>
              <a:cxn ang="0">
                <a:pos x="connsiteX0" y="connsiteY0"/>
              </a:cxn>
              <a:cxn ang="0">
                <a:pos x="connsiteX1" y="connsiteY1"/>
              </a:cxn>
              <a:cxn ang="0">
                <a:pos x="connsiteX2" y="connsiteY2"/>
              </a:cxn>
            </a:cxnLst>
            <a:rect l="l" t="t" r="r" b="b"/>
            <a:pathLst>
              <a:path w="1637045" h="2807276">
                <a:moveTo>
                  <a:pt x="785970" y="0"/>
                </a:moveTo>
                <a:cubicBezTo>
                  <a:pt x="1240452" y="51555"/>
                  <a:pt x="1637045" y="180193"/>
                  <a:pt x="1506050" y="648072"/>
                </a:cubicBezTo>
                <a:cubicBezTo>
                  <a:pt x="1372483" y="1719134"/>
                  <a:pt x="217136" y="2693988"/>
                  <a:pt x="0" y="2807276"/>
                </a:cubicBezTo>
              </a:path>
            </a:pathLst>
          </a:custGeom>
          <a:ln>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endParaRPr lang="en-US" dirty="0">
              <a:solidFill>
                <a:schemeClr val="bg1"/>
              </a:solidFill>
              <a:latin typeface="Arial" charset="0"/>
              <a:ea typeface="ＭＳ Ｐゴシック" pitchFamily="1" charset="-128"/>
            </a:endParaRPr>
          </a:p>
        </p:txBody>
      </p:sp>
      <p:sp>
        <p:nvSpPr>
          <p:cNvPr id="9" name="Freihandform 8"/>
          <p:cNvSpPr/>
          <p:nvPr/>
        </p:nvSpPr>
        <p:spPr bwMode="auto">
          <a:xfrm>
            <a:off x="2107567" y="2087237"/>
            <a:ext cx="1283123" cy="1727156"/>
          </a:xfrm>
          <a:custGeom>
            <a:avLst/>
            <a:gdLst>
              <a:gd name="connsiteX0" fmla="*/ 1124793 w 2056725"/>
              <a:gd name="connsiteY0" fmla="*/ 0 h 2791752"/>
              <a:gd name="connsiteX1" fmla="*/ 1869260 w 2056725"/>
              <a:gd name="connsiteY1" fmla="*/ 760651 h 2791752"/>
              <a:gd name="connsiteX2" fmla="*/ 0 w 2056725"/>
              <a:gd name="connsiteY2" fmla="*/ 2791752 h 2791752"/>
              <a:gd name="connsiteX0" fmla="*/ 785970 w 2000255"/>
              <a:gd name="connsiteY0" fmla="*/ 0 h 2807276"/>
              <a:gd name="connsiteX1" fmla="*/ 1869260 w 2000255"/>
              <a:gd name="connsiteY1" fmla="*/ 776175 h 2807276"/>
              <a:gd name="connsiteX2" fmla="*/ 0 w 2000255"/>
              <a:gd name="connsiteY2" fmla="*/ 2807276 h 2807276"/>
              <a:gd name="connsiteX0" fmla="*/ 785970 w 2069093"/>
              <a:gd name="connsiteY0" fmla="*/ 0 h 2807276"/>
              <a:gd name="connsiteX1" fmla="*/ 1938098 w 2069093"/>
              <a:gd name="connsiteY1" fmla="*/ 576064 h 2807276"/>
              <a:gd name="connsiteX2" fmla="*/ 0 w 2069093"/>
              <a:gd name="connsiteY2" fmla="*/ 2807276 h 2807276"/>
              <a:gd name="connsiteX0" fmla="*/ 785970 w 2069093"/>
              <a:gd name="connsiteY0" fmla="*/ 0 h 2807276"/>
              <a:gd name="connsiteX1" fmla="*/ 1938098 w 2069093"/>
              <a:gd name="connsiteY1" fmla="*/ 576064 h 2807276"/>
              <a:gd name="connsiteX2" fmla="*/ 0 w 2069093"/>
              <a:gd name="connsiteY2" fmla="*/ 2807276 h 2807276"/>
              <a:gd name="connsiteX0" fmla="*/ 785970 w 1637045"/>
              <a:gd name="connsiteY0" fmla="*/ 0 h 2807276"/>
              <a:gd name="connsiteX1" fmla="*/ 1506050 w 1637045"/>
              <a:gd name="connsiteY1" fmla="*/ 648072 h 2807276"/>
              <a:gd name="connsiteX2" fmla="*/ 0 w 1637045"/>
              <a:gd name="connsiteY2" fmla="*/ 2807276 h 2807276"/>
              <a:gd name="connsiteX0" fmla="*/ 785970 w 1637045"/>
              <a:gd name="connsiteY0" fmla="*/ 0 h 2807276"/>
              <a:gd name="connsiteX1" fmla="*/ 1506050 w 1637045"/>
              <a:gd name="connsiteY1" fmla="*/ 648072 h 2807276"/>
              <a:gd name="connsiteX2" fmla="*/ 0 w 1637045"/>
              <a:gd name="connsiteY2" fmla="*/ 2807276 h 2807276"/>
              <a:gd name="connsiteX0" fmla="*/ 720080 w 1637045"/>
              <a:gd name="connsiteY0" fmla="*/ 899927 h 2627083"/>
              <a:gd name="connsiteX1" fmla="*/ 1506050 w 1637045"/>
              <a:gd name="connsiteY1" fmla="*/ 467879 h 2627083"/>
              <a:gd name="connsiteX2" fmla="*/ 0 w 1637045"/>
              <a:gd name="connsiteY2" fmla="*/ 2627083 h 2627083"/>
              <a:gd name="connsiteX0" fmla="*/ 720080 w 1283123"/>
              <a:gd name="connsiteY0" fmla="*/ 0 h 1727156"/>
              <a:gd name="connsiteX1" fmla="*/ 1152128 w 1283123"/>
              <a:gd name="connsiteY1" fmla="*/ 576064 h 1727156"/>
              <a:gd name="connsiteX2" fmla="*/ 0 w 1283123"/>
              <a:gd name="connsiteY2" fmla="*/ 1727156 h 1727156"/>
              <a:gd name="connsiteX0" fmla="*/ 720080 w 1283123"/>
              <a:gd name="connsiteY0" fmla="*/ 0 h 1727156"/>
              <a:gd name="connsiteX1" fmla="*/ 1152128 w 1283123"/>
              <a:gd name="connsiteY1" fmla="*/ 576064 h 1727156"/>
              <a:gd name="connsiteX2" fmla="*/ 0 w 1283123"/>
              <a:gd name="connsiteY2" fmla="*/ 1727156 h 1727156"/>
              <a:gd name="connsiteX0" fmla="*/ 720080 w 1283123"/>
              <a:gd name="connsiteY0" fmla="*/ 0 h 1727156"/>
              <a:gd name="connsiteX1" fmla="*/ 1152128 w 1283123"/>
              <a:gd name="connsiteY1" fmla="*/ 576063 h 1727156"/>
              <a:gd name="connsiteX2" fmla="*/ 0 w 1283123"/>
              <a:gd name="connsiteY2" fmla="*/ 1727156 h 1727156"/>
              <a:gd name="connsiteX0" fmla="*/ 720080 w 1283123"/>
              <a:gd name="connsiteY0" fmla="*/ 0 h 1727156"/>
              <a:gd name="connsiteX1" fmla="*/ 1152128 w 1283123"/>
              <a:gd name="connsiteY1" fmla="*/ 576063 h 1727156"/>
              <a:gd name="connsiteX2" fmla="*/ 0 w 1283123"/>
              <a:gd name="connsiteY2" fmla="*/ 1727156 h 1727156"/>
              <a:gd name="connsiteX0" fmla="*/ 720080 w 1283123"/>
              <a:gd name="connsiteY0" fmla="*/ 0 h 1727156"/>
              <a:gd name="connsiteX1" fmla="*/ 1152128 w 1283123"/>
              <a:gd name="connsiteY1" fmla="*/ 576063 h 1727156"/>
              <a:gd name="connsiteX2" fmla="*/ 0 w 1283123"/>
              <a:gd name="connsiteY2" fmla="*/ 1727156 h 1727156"/>
              <a:gd name="connsiteX0" fmla="*/ 720080 w 1283123"/>
              <a:gd name="connsiteY0" fmla="*/ 0 h 1727156"/>
              <a:gd name="connsiteX1" fmla="*/ 1152128 w 1283123"/>
              <a:gd name="connsiteY1" fmla="*/ 576063 h 1727156"/>
              <a:gd name="connsiteX2" fmla="*/ 0 w 1283123"/>
              <a:gd name="connsiteY2" fmla="*/ 1727156 h 1727156"/>
              <a:gd name="connsiteX0" fmla="*/ 720080 w 1283123"/>
              <a:gd name="connsiteY0" fmla="*/ 0 h 1727156"/>
              <a:gd name="connsiteX1" fmla="*/ 1152128 w 1283123"/>
              <a:gd name="connsiteY1" fmla="*/ 576063 h 1727156"/>
              <a:gd name="connsiteX2" fmla="*/ 0 w 1283123"/>
              <a:gd name="connsiteY2" fmla="*/ 1727156 h 1727156"/>
            </a:gdLst>
            <a:ahLst/>
            <a:cxnLst>
              <a:cxn ang="0">
                <a:pos x="connsiteX0" y="connsiteY0"/>
              </a:cxn>
              <a:cxn ang="0">
                <a:pos x="connsiteX1" y="connsiteY1"/>
              </a:cxn>
              <a:cxn ang="0">
                <a:pos x="connsiteX2" y="connsiteY2"/>
              </a:cxn>
            </a:cxnLst>
            <a:rect l="l" t="t" r="r" b="b"/>
            <a:pathLst>
              <a:path w="1283123" h="1727156">
                <a:moveTo>
                  <a:pt x="720080" y="0"/>
                </a:moveTo>
                <a:cubicBezTo>
                  <a:pt x="1174562" y="51555"/>
                  <a:pt x="1283123" y="108184"/>
                  <a:pt x="1152128" y="576063"/>
                </a:cubicBezTo>
                <a:cubicBezTo>
                  <a:pt x="898975" y="985879"/>
                  <a:pt x="217136" y="1613868"/>
                  <a:pt x="0" y="1727156"/>
                </a:cubicBezTo>
              </a:path>
            </a:pathLst>
          </a:custGeom>
          <a:ln>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endParaRPr lang="en-US" dirty="0">
              <a:solidFill>
                <a:schemeClr val="bg1"/>
              </a:solidFill>
              <a:latin typeface="Arial" charset="0"/>
              <a:ea typeface="ＭＳ Ｐゴシック" pitchFamily="1" charset="-128"/>
            </a:endParaRPr>
          </a:p>
        </p:txBody>
      </p:sp>
      <p:sp>
        <p:nvSpPr>
          <p:cNvPr id="11" name="Freihandform 10"/>
          <p:cNvSpPr/>
          <p:nvPr/>
        </p:nvSpPr>
        <p:spPr bwMode="auto">
          <a:xfrm>
            <a:off x="1647526" y="3122306"/>
            <a:ext cx="5796965" cy="1943180"/>
          </a:xfrm>
          <a:custGeom>
            <a:avLst/>
            <a:gdLst>
              <a:gd name="connsiteX0" fmla="*/ 1124793 w 2056725"/>
              <a:gd name="connsiteY0" fmla="*/ 0 h 2791752"/>
              <a:gd name="connsiteX1" fmla="*/ 1869260 w 2056725"/>
              <a:gd name="connsiteY1" fmla="*/ 760651 h 2791752"/>
              <a:gd name="connsiteX2" fmla="*/ 0 w 2056725"/>
              <a:gd name="connsiteY2" fmla="*/ 2791752 h 2791752"/>
              <a:gd name="connsiteX0" fmla="*/ 785970 w 2000255"/>
              <a:gd name="connsiteY0" fmla="*/ 0 h 2807276"/>
              <a:gd name="connsiteX1" fmla="*/ 1869260 w 2000255"/>
              <a:gd name="connsiteY1" fmla="*/ 776175 h 2807276"/>
              <a:gd name="connsiteX2" fmla="*/ 0 w 2000255"/>
              <a:gd name="connsiteY2" fmla="*/ 2807276 h 2807276"/>
              <a:gd name="connsiteX0" fmla="*/ 785970 w 2069093"/>
              <a:gd name="connsiteY0" fmla="*/ 0 h 2807276"/>
              <a:gd name="connsiteX1" fmla="*/ 1938098 w 2069093"/>
              <a:gd name="connsiteY1" fmla="*/ 576064 h 2807276"/>
              <a:gd name="connsiteX2" fmla="*/ 0 w 2069093"/>
              <a:gd name="connsiteY2" fmla="*/ 2807276 h 2807276"/>
              <a:gd name="connsiteX0" fmla="*/ 785970 w 2069093"/>
              <a:gd name="connsiteY0" fmla="*/ 0 h 2807276"/>
              <a:gd name="connsiteX1" fmla="*/ 1938098 w 2069093"/>
              <a:gd name="connsiteY1" fmla="*/ 576064 h 2807276"/>
              <a:gd name="connsiteX2" fmla="*/ 0 w 2069093"/>
              <a:gd name="connsiteY2" fmla="*/ 2807276 h 2807276"/>
              <a:gd name="connsiteX0" fmla="*/ 785970 w 1637045"/>
              <a:gd name="connsiteY0" fmla="*/ 0 h 2807276"/>
              <a:gd name="connsiteX1" fmla="*/ 1506050 w 1637045"/>
              <a:gd name="connsiteY1" fmla="*/ 648072 h 2807276"/>
              <a:gd name="connsiteX2" fmla="*/ 0 w 1637045"/>
              <a:gd name="connsiteY2" fmla="*/ 2807276 h 2807276"/>
              <a:gd name="connsiteX0" fmla="*/ 785970 w 1637045"/>
              <a:gd name="connsiteY0" fmla="*/ 0 h 2807276"/>
              <a:gd name="connsiteX1" fmla="*/ 1506050 w 1637045"/>
              <a:gd name="connsiteY1" fmla="*/ 648072 h 2807276"/>
              <a:gd name="connsiteX2" fmla="*/ 0 w 1637045"/>
              <a:gd name="connsiteY2" fmla="*/ 2807276 h 2807276"/>
              <a:gd name="connsiteX0" fmla="*/ 0 w 5607292"/>
              <a:gd name="connsiteY0" fmla="*/ 683903 h 2627083"/>
              <a:gd name="connsiteX1" fmla="*/ 5476297 w 5607292"/>
              <a:gd name="connsiteY1" fmla="*/ 467879 h 2627083"/>
              <a:gd name="connsiteX2" fmla="*/ 3970247 w 5607292"/>
              <a:gd name="connsiteY2" fmla="*/ 2627083 h 2627083"/>
              <a:gd name="connsiteX0" fmla="*/ 0 w 5196483"/>
              <a:gd name="connsiteY0" fmla="*/ 0 h 1943180"/>
              <a:gd name="connsiteX1" fmla="*/ 5065488 w 5196483"/>
              <a:gd name="connsiteY1" fmla="*/ 648072 h 1943180"/>
              <a:gd name="connsiteX2" fmla="*/ 3970247 w 5196483"/>
              <a:gd name="connsiteY2" fmla="*/ 1943180 h 1943180"/>
              <a:gd name="connsiteX0" fmla="*/ 0 w 5065488"/>
              <a:gd name="connsiteY0" fmla="*/ 0 h 1943180"/>
              <a:gd name="connsiteX1" fmla="*/ 5065488 w 5065488"/>
              <a:gd name="connsiteY1" fmla="*/ 648072 h 1943180"/>
              <a:gd name="connsiteX2" fmla="*/ 3970247 w 5065488"/>
              <a:gd name="connsiteY2" fmla="*/ 1943180 h 1943180"/>
              <a:gd name="connsiteX0" fmla="*/ 0 w 5510735"/>
              <a:gd name="connsiteY0" fmla="*/ 0 h 1943180"/>
              <a:gd name="connsiteX1" fmla="*/ 5065488 w 5510735"/>
              <a:gd name="connsiteY1" fmla="*/ 648072 h 1943180"/>
              <a:gd name="connsiteX2" fmla="*/ 3970247 w 5510735"/>
              <a:gd name="connsiteY2" fmla="*/ 1943180 h 1943180"/>
            </a:gdLst>
            <a:ahLst/>
            <a:cxnLst>
              <a:cxn ang="0">
                <a:pos x="connsiteX0" y="connsiteY0"/>
              </a:cxn>
              <a:cxn ang="0">
                <a:pos x="connsiteX1" y="connsiteY1"/>
              </a:cxn>
              <a:cxn ang="0">
                <a:pos x="connsiteX2" y="connsiteY2"/>
              </a:cxn>
            </a:cxnLst>
            <a:rect l="l" t="t" r="r" b="b"/>
            <a:pathLst>
              <a:path w="5510735" h="1943180">
                <a:moveTo>
                  <a:pt x="0" y="0"/>
                </a:moveTo>
                <a:cubicBezTo>
                  <a:pt x="454482" y="51555"/>
                  <a:pt x="4824548" y="165323"/>
                  <a:pt x="5065488" y="648072"/>
                </a:cubicBezTo>
                <a:cubicBezTo>
                  <a:pt x="5510735" y="1463366"/>
                  <a:pt x="4187383" y="1829892"/>
                  <a:pt x="3970247" y="1943180"/>
                </a:cubicBezTo>
              </a:path>
            </a:pathLst>
          </a:custGeom>
          <a:ln>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endParaRPr lang="en-US" dirty="0">
              <a:solidFill>
                <a:schemeClr val="bg1"/>
              </a:solidFill>
              <a:latin typeface="Arial" charset="0"/>
              <a:ea typeface="ＭＳ Ｐゴシック" pitchFamily="1" charset="-128"/>
            </a:endParaRPr>
          </a:p>
        </p:txBody>
      </p:sp>
      <p:sp>
        <p:nvSpPr>
          <p:cNvPr id="12" name="Abgerundete rechteckige Legende 11"/>
          <p:cNvSpPr/>
          <p:nvPr/>
        </p:nvSpPr>
        <p:spPr bwMode="auto">
          <a:xfrm>
            <a:off x="4143463" y="823233"/>
            <a:ext cx="1440160" cy="720080"/>
          </a:xfrm>
          <a:prstGeom prst="wedgeRoundRectCallout">
            <a:avLst>
              <a:gd name="adj1" fmla="val -131136"/>
              <a:gd name="adj2" fmla="val -3115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t>Export with name or type</a:t>
            </a:r>
          </a:p>
        </p:txBody>
      </p:sp>
      <p:sp>
        <p:nvSpPr>
          <p:cNvPr id="13" name="Abgerundete rechteckige Legende 12"/>
          <p:cNvSpPr/>
          <p:nvPr/>
        </p:nvSpPr>
        <p:spPr bwMode="auto">
          <a:xfrm>
            <a:off x="4079774" y="2420887"/>
            <a:ext cx="1800200" cy="720080"/>
          </a:xfrm>
          <a:prstGeom prst="wedgeRoundRectCallout">
            <a:avLst>
              <a:gd name="adj1" fmla="val -166500"/>
              <a:gd name="adj2" fmla="val 43875"/>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lt1"/>
                </a:solidFill>
              </a:rPr>
              <a:t>Defaults to </a:t>
            </a:r>
            <a:r>
              <a:rPr lang="en-US" sz="1400" i="1" dirty="0" err="1">
                <a:solidFill>
                  <a:schemeClr val="lt1"/>
                </a:solidFill>
              </a:rPr>
              <a:t>typeof</a:t>
            </a:r>
            <a:r>
              <a:rPr lang="en-US" sz="1400" i="1" dirty="0">
                <a:solidFill>
                  <a:schemeClr val="lt1"/>
                </a:solidFill>
              </a:rPr>
              <a:t>(Toolbox)</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MEF „Hello World“</a:t>
            </a:r>
          </a:p>
        </p:txBody>
      </p:sp>
      <p:sp>
        <p:nvSpPr>
          <p:cNvPr id="3" name="Inhaltsplatzhalter 2"/>
          <p:cNvSpPr>
            <a:spLocks noGrp="1"/>
          </p:cNvSpPr>
          <p:nvPr>
            <p:ph sz="quarter" idx="12"/>
          </p:nvPr>
        </p:nvSpPr>
        <p:spPr/>
        <p:txBody>
          <a:bodyPr/>
          <a:lstStyle/>
          <a:p>
            <a:r>
              <a:rPr lang="en-US" dirty="0"/>
              <a:t>Parts</a:t>
            </a:r>
          </a:p>
          <a:p>
            <a:pPr lvl="1"/>
            <a:r>
              <a:rPr lang="en-US" i="1" dirty="0"/>
              <a:t>Square</a:t>
            </a:r>
            <a:r>
              <a:rPr lang="en-US" dirty="0"/>
              <a:t>, </a:t>
            </a:r>
            <a:r>
              <a:rPr lang="en-US" i="1" dirty="0"/>
              <a:t>Circle </a:t>
            </a:r>
            <a:r>
              <a:rPr lang="en-US" dirty="0"/>
              <a:t>and </a:t>
            </a:r>
            <a:r>
              <a:rPr lang="en-US" i="1" dirty="0"/>
              <a:t>Toolbox</a:t>
            </a:r>
          </a:p>
          <a:p>
            <a:r>
              <a:rPr lang="en-US" dirty="0"/>
              <a:t>Dependencies</a:t>
            </a:r>
          </a:p>
          <a:p>
            <a:pPr lvl="1"/>
            <a:r>
              <a:rPr lang="en-US" dirty="0"/>
              <a:t>Imports (</a:t>
            </a:r>
            <a:r>
              <a:rPr lang="en-US" i="1" dirty="0"/>
              <a:t>Import</a:t>
            </a:r>
            <a:r>
              <a:rPr lang="en-US" dirty="0"/>
              <a:t>-Attribute)</a:t>
            </a:r>
          </a:p>
          <a:p>
            <a:pPr lvl="1"/>
            <a:r>
              <a:rPr lang="en-US" dirty="0"/>
              <a:t>E.g. </a:t>
            </a:r>
            <a:r>
              <a:rPr lang="en-US" i="1" dirty="0" err="1"/>
              <a:t>Toolbox.Shapes</a:t>
            </a:r>
            <a:endParaRPr lang="en-US" i="1" dirty="0"/>
          </a:p>
          <a:p>
            <a:r>
              <a:rPr lang="en-US" dirty="0"/>
              <a:t>Capabilities</a:t>
            </a:r>
          </a:p>
          <a:p>
            <a:pPr lvl="1"/>
            <a:r>
              <a:rPr lang="en-US" dirty="0"/>
              <a:t>Exports (</a:t>
            </a:r>
            <a:r>
              <a:rPr lang="en-US" i="1" dirty="0"/>
              <a:t>Export</a:t>
            </a:r>
            <a:r>
              <a:rPr lang="en-US" dirty="0"/>
              <a:t>-Attribute)</a:t>
            </a:r>
          </a:p>
          <a:p>
            <a:pPr lvl="1"/>
            <a:r>
              <a:rPr lang="en-US" dirty="0"/>
              <a:t>E.g. </a:t>
            </a:r>
            <a:r>
              <a:rPr lang="en-US" i="1" dirty="0"/>
              <a:t>Square</a:t>
            </a:r>
            <a:r>
              <a:rPr lang="en-US" dirty="0"/>
              <a:t>, </a:t>
            </a:r>
            <a:r>
              <a:rPr lang="en-US" i="1" dirty="0"/>
              <a:t>Circle</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6"/>
          </p:nvPr>
        </p:nvSpPr>
        <p:spPr/>
        <p:txBody>
          <a:bodyPr/>
          <a:lstStyle/>
          <a:p>
            <a:r>
              <a:rPr lang="en-US" dirty="0"/>
              <a:t>MEF „Hello World“</a:t>
            </a:r>
          </a:p>
        </p:txBody>
      </p:sp>
      <p:sp>
        <p:nvSpPr>
          <p:cNvPr id="2" name="Text Placeholder 1"/>
          <p:cNvSpPr>
            <a:spLocks noGrp="1"/>
          </p:cNvSpPr>
          <p:nvPr>
            <p:ph type="body" sz="quarter" idx="23"/>
          </p:nvPr>
        </p:nvSpPr>
        <p:spPr/>
        <p:txBody>
          <a:bodyPr/>
          <a:lstStyle/>
          <a:p>
            <a:endParaRPr lang="en-US" dirty="0"/>
          </a:p>
        </p:txBody>
      </p:sp>
      <p:sp>
        <p:nvSpPr>
          <p:cNvPr id="3" name="Text Placeholder 2"/>
          <p:cNvSpPr>
            <a:spLocks noGrp="1"/>
          </p:cNvSpPr>
          <p:nvPr>
            <p:ph type="body" sz="quarter" idx="24"/>
          </p:nvPr>
        </p:nvSpPr>
        <p:spPr/>
        <p:txBody>
          <a:bodyPr/>
          <a:lstStyle/>
          <a:p>
            <a:r>
              <a:rPr lang="en-US" dirty="0"/>
              <a:t>MEF Basics</a:t>
            </a:r>
          </a:p>
          <a:p>
            <a:pPr lvl="1"/>
            <a:r>
              <a:rPr lang="en-US" dirty="0"/>
              <a:t>Basic Exports</a:t>
            </a:r>
          </a:p>
          <a:p>
            <a:pPr lvl="1"/>
            <a:r>
              <a:rPr lang="en-US" dirty="0"/>
              <a:t>Basic Imports</a:t>
            </a:r>
          </a:p>
          <a:p>
            <a:pPr lvl="1"/>
            <a:r>
              <a:rPr lang="en-US" dirty="0"/>
              <a:t>Catalogs</a:t>
            </a:r>
          </a:p>
          <a:p>
            <a:pPr lvl="1"/>
            <a:r>
              <a:rPr lang="en-US" dirty="0"/>
              <a:t>Composition</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Exports And Imports</a:t>
            </a:r>
          </a:p>
        </p:txBody>
      </p:sp>
      <p:sp>
        <p:nvSpPr>
          <p:cNvPr id="3" name="Inhaltsplatzhalter 2"/>
          <p:cNvSpPr>
            <a:spLocks noGrp="1"/>
          </p:cNvSpPr>
          <p:nvPr>
            <p:ph sz="quarter" idx="12"/>
          </p:nvPr>
        </p:nvSpPr>
        <p:spPr/>
        <p:txBody>
          <a:bodyPr/>
          <a:lstStyle/>
          <a:p>
            <a:r>
              <a:rPr lang="en-US" sz="2400" i="1" dirty="0"/>
              <a:t>Export</a:t>
            </a:r>
            <a:r>
              <a:rPr lang="en-US" sz="2400" dirty="0"/>
              <a:t> attribute</a:t>
            </a:r>
          </a:p>
          <a:p>
            <a:pPr lvl="1"/>
            <a:r>
              <a:rPr lang="en-US" sz="1800" dirty="0"/>
              <a:t>Class</a:t>
            </a:r>
          </a:p>
          <a:p>
            <a:pPr lvl="1"/>
            <a:r>
              <a:rPr lang="en-US" sz="1800" dirty="0"/>
              <a:t>Field</a:t>
            </a:r>
          </a:p>
          <a:p>
            <a:pPr lvl="1"/>
            <a:r>
              <a:rPr lang="en-US" sz="1800" dirty="0"/>
              <a:t>Property</a:t>
            </a:r>
          </a:p>
          <a:p>
            <a:pPr lvl="1"/>
            <a:r>
              <a:rPr lang="en-US" sz="1800" dirty="0"/>
              <a:t>Method</a:t>
            </a:r>
          </a:p>
          <a:p>
            <a:r>
              <a:rPr lang="en-US" sz="2400" i="1" dirty="0"/>
              <a:t>Import </a:t>
            </a:r>
            <a:r>
              <a:rPr lang="en-US" sz="2400" dirty="0"/>
              <a:t>attribute</a:t>
            </a:r>
          </a:p>
          <a:p>
            <a:pPr lvl="1"/>
            <a:r>
              <a:rPr lang="en-US" sz="1800" dirty="0"/>
              <a:t>Field</a:t>
            </a:r>
          </a:p>
          <a:p>
            <a:pPr lvl="1"/>
            <a:r>
              <a:rPr lang="en-US" sz="1800" dirty="0"/>
              <a:t>Property</a:t>
            </a:r>
          </a:p>
          <a:p>
            <a:pPr lvl="1"/>
            <a:r>
              <a:rPr lang="en-US" sz="1800" dirty="0"/>
              <a:t>Constructor parameter</a:t>
            </a:r>
          </a:p>
          <a:p>
            <a:r>
              <a:rPr lang="en-US" sz="2400" dirty="0"/>
              <a:t>Export and import must have the same contract</a:t>
            </a:r>
          </a:p>
          <a:p>
            <a:pPr lvl="1"/>
            <a:r>
              <a:rPr lang="en-US" sz="1800" dirty="0"/>
              <a:t>Contract name and contract type</a:t>
            </a:r>
          </a:p>
          <a:p>
            <a:pPr lvl="1"/>
            <a:r>
              <a:rPr lang="en-US" sz="1800" dirty="0"/>
              <a:t>Contract name and type can be inferred from the decorated element</a:t>
            </a:r>
          </a:p>
        </p:txBody>
      </p:sp>
    </p:spTree>
    <p:extLst>
      <p:ext uri="{BB962C8B-B14F-4D97-AF65-F5344CB8AC3E}">
        <p14:creationId xmlns:p14="http://schemas.microsoft.com/office/powerpoint/2010/main" val="1607052488"/>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7AB3060588C2844B6A31FA10FAA7EBE" ma:contentTypeVersion="0" ma:contentTypeDescription="Create a new document." ma:contentTypeScope="" ma:versionID="41c8c90fa1bd749979afcc2440492d7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CBC293-4F01-489C-B1E5-3AFDCCD3C42F}">
  <ds:schemaRefs>
    <ds:schemaRef ds:uri="http://schemas.microsoft.com/office/2006/metadata/properties"/>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745335C2-C3A2-445E-A73E-618C0BFD43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0539E15-7589-4A6C-88B1-274126099F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 architects presentation template V2</Template>
  <TotalTime>0</TotalTime>
  <Words>884</Words>
  <Application>Microsoft Office PowerPoint</Application>
  <PresentationFormat>Widescreen</PresentationFormat>
  <Paragraphs>205</Paragraphs>
  <Slides>33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ＭＳ Ｐゴシック</vt:lpstr>
      <vt:lpstr>Arial</vt:lpstr>
      <vt:lpstr>Consolas</vt:lpstr>
      <vt:lpstr>Courier New</vt:lpstr>
      <vt:lpstr>Segoe UI</vt:lpstr>
      <vt:lpstr>Segoe UI Light</vt:lpstr>
      <vt:lpstr>Segoe UI Semilight</vt:lpstr>
      <vt:lpstr>Tahoma</vt:lpstr>
      <vt:lpstr>Times New Roman</vt:lpstr>
      <vt:lpstr>Wingdings</vt:lpstr>
      <vt:lpstr>Wingdings 3</vt:lpstr>
      <vt:lpstr>Larissa-Design</vt:lpstr>
      <vt:lpstr>MEF</vt:lpstr>
      <vt:lpstr>Abstract (German)</vt:lpstr>
      <vt:lpstr>The Problem</vt:lpstr>
      <vt:lpstr>Original Goals</vt:lpstr>
      <vt:lpstr>MEF vs. MAF</vt:lpstr>
      <vt:lpstr>MEF „Hello World“</vt:lpstr>
      <vt:lpstr>MEF „Hello World“</vt:lpstr>
      <vt:lpstr>PowerPoint Presentation</vt:lpstr>
      <vt:lpstr>Exports And Imports</vt:lpstr>
      <vt:lpstr>Inherited Exports</vt:lpstr>
      <vt:lpstr>MEF Catalogs</vt:lpstr>
      <vt:lpstr>PowerPoint Presentation</vt:lpstr>
      <vt:lpstr>Import Types</vt:lpstr>
      <vt:lpstr>Lazy Imports</vt:lpstr>
      <vt:lpstr>Prerequisite Imports</vt:lpstr>
      <vt:lpstr>Optional Imports</vt:lpstr>
      <vt:lpstr>Creation Policy</vt:lpstr>
      <vt:lpstr>MEF Object Lifetime</vt:lpstr>
      <vt:lpstr>PowerPoint Presentation</vt:lpstr>
      <vt:lpstr>Metadata and Metadata views</vt:lpstr>
      <vt:lpstr>Goal</vt:lpstr>
      <vt:lpstr>Metadata</vt:lpstr>
      <vt:lpstr>Metadata</vt:lpstr>
      <vt:lpstr>Custom Export Attributes</vt:lpstr>
      <vt:lpstr>Custom Export Attributes</vt:lpstr>
      <vt:lpstr>MEF and Silverlight</vt:lpstr>
      <vt:lpstr>MEF In Silverlight</vt:lpstr>
      <vt:lpstr>Convention-Based Programming</vt:lpstr>
      <vt:lpstr>Goals</vt:lpstr>
      <vt:lpstr>Example</vt:lpstr>
      <vt:lpstr>Resources</vt:lpstr>
      <vt:lpstr>Resources About MEF</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MEF - Managed Extensibility Framework</dc:title>
  <dc:subject>.NET Training</dc:subject>
  <dc:creator>Rainer Stropek</dc:creator>
  <cp:lastModifiedBy>Rainer Stropek</cp:lastModifiedBy>
  <cp:revision>179</cp:revision>
  <cp:lastPrinted>2009-04-22T19:24:48Z</cp:lastPrinted>
  <dcterms:created xsi:type="dcterms:W3CDTF">2010-08-12T13:55:35Z</dcterms:created>
  <dcterms:modified xsi:type="dcterms:W3CDTF">2016-06-07T14:22:41Z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0x01010067AB3060588C2844B6A31FA10FAA7EBE</vt:lpwstr>
  </property>
</Properties>
</file>