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332" r:id="rId5"/>
    <p:sldId id="364" r:id="rId6"/>
    <p:sldId id="366" r:id="rId7"/>
    <p:sldId id="363" r:id="rId8"/>
    <p:sldId id="367" r:id="rId9"/>
    <p:sldId id="369" r:id="rId10"/>
    <p:sldId id="382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3" r:id="rId24"/>
    <p:sldId id="384" r:id="rId25"/>
    <p:sldId id="365" r:id="rId26"/>
    <p:sldId id="362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44"/>
    <a:srgbClr val="A20000"/>
    <a:srgbClr val="FF8B8B"/>
    <a:srgbClr val="8FAAE5"/>
    <a:srgbClr val="0071BC"/>
    <a:srgbClr val="62983A"/>
    <a:srgbClr val="82BE55"/>
    <a:srgbClr val="264DA6"/>
    <a:srgbClr val="386AD8"/>
    <a:srgbClr val="C0D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357" autoAdjust="0"/>
  </p:normalViewPr>
  <p:slideViewPr>
    <p:cSldViewPr>
      <p:cViewPr varScale="1">
        <p:scale>
          <a:sx n="154" d="100"/>
          <a:sy n="154" d="100"/>
        </p:scale>
        <p:origin x="168" y="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2A09C-9A01-4873-9E29-1DA9CA5B5B01}" type="datetimeFigureOut">
              <a:rPr lang="de-DE" smtClean="0"/>
              <a:pPr/>
              <a:t>13.10.2014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AB6EA-6F0D-4BB8-A057-E1D8374E5B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1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4190" y="358552"/>
            <a:ext cx="7999809" cy="68198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5400"/>
            </a:lvl1pPr>
          </a:lstStyle>
          <a:p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876300" y="1419622"/>
            <a:ext cx="8267699" cy="3723878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1800"/>
              </a:spcBef>
              <a:buClr>
                <a:schemeClr val="bg1">
                  <a:lumMod val="75000"/>
                </a:schemeClr>
              </a:buClr>
              <a:buSzPct val="75000"/>
              <a:buFont typeface="Wingdings 3" pitchFamily="18" charset="2"/>
              <a:buChar char="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73050" indent="0">
              <a:buNone/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1338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4539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4190" y="430560"/>
            <a:ext cx="7999809" cy="7444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829048" cy="35318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9124" y="1200150"/>
            <a:ext cx="3929090" cy="35318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/>
          <a:p>
            <a:fld id="{695A19D0-239F-4245-9E6D-20736F4ACE3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501090" y="119066"/>
            <a:ext cx="628648" cy="4500594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>
              <a:buNone/>
              <a:defRPr sz="2800" cap="small" baseline="0">
                <a:solidFill>
                  <a:schemeClr val="bg1"/>
                </a:solidFill>
              </a:defRPr>
            </a:lvl1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4190" y="430560"/>
            <a:ext cx="7999809" cy="7444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00486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00486" cy="31008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00563" y="1151335"/>
            <a:ext cx="3857652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00564" y="1631156"/>
            <a:ext cx="3857651" cy="31008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/>
          <a:p>
            <a:fld id="{695A19D0-239F-4245-9E6D-20736F4ACE3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501090" y="119066"/>
            <a:ext cx="628648" cy="4500594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>
              <a:buNone/>
              <a:defRPr sz="2800" cap="small" baseline="0">
                <a:solidFill>
                  <a:schemeClr val="bg1"/>
                </a:solidFill>
              </a:defRPr>
            </a:lvl1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4190" y="430560"/>
            <a:ext cx="7999809" cy="7444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/>
          <a:p>
            <a:fld id="{695A19D0-239F-4245-9E6D-20736F4ACE3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501090" y="119066"/>
            <a:ext cx="628648" cy="4500594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>
              <a:buNone/>
              <a:defRPr sz="2800" cap="small" baseline="0">
                <a:solidFill>
                  <a:schemeClr val="bg1"/>
                </a:solidFill>
              </a:defRPr>
            </a:lvl1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/>
          <a:p>
            <a:fld id="{695A19D0-239F-4245-9E6D-20736F4ACE3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501090" y="119066"/>
            <a:ext cx="628648" cy="4500594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>
              <a:buNone/>
              <a:defRPr sz="2800" cap="small" baseline="0">
                <a:solidFill>
                  <a:schemeClr val="bg1"/>
                </a:solidFill>
              </a:defRPr>
            </a:lvl1pPr>
          </a:lstStyle>
          <a:p>
            <a:pPr lvl="0"/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3843954"/>
            <a:ext cx="6836616" cy="425054"/>
          </a:xfrm>
          <a:prstGeom prst="rect">
            <a:avLst/>
          </a:prstGeom>
        </p:spPr>
        <p:txBody>
          <a:bodyPr anchor="ctr"/>
          <a:lstStyle>
            <a:lvl1pPr algn="r">
              <a:defRPr sz="2800" b="1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0128" y="843558"/>
            <a:ext cx="6736602" cy="29468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/>
          <a:p>
            <a:fld id="{695A19D0-239F-4245-9E6D-20736F4ACE3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501090" y="119066"/>
            <a:ext cx="628648" cy="4500594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>
              <a:buNone/>
              <a:defRPr sz="2800" cap="small" baseline="0">
                <a:solidFill>
                  <a:schemeClr val="bg1"/>
                </a:solidFill>
              </a:defRPr>
            </a:lvl1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107139"/>
            <a:ext cx="6715140" cy="273844"/>
          </a:xfrm>
          <a:prstGeom prst="rect">
            <a:avLst/>
          </a:prstGeom>
        </p:spPr>
        <p:txBody>
          <a:bodyPr/>
          <a:lstStyle>
            <a:lvl1pPr>
              <a:defRPr kumimoji="0" lang="en-US" sz="2400" kern="1200" baseline="0" dirty="0" smtClean="0">
                <a:solidFill>
                  <a:schemeClr val="tx1"/>
                </a:solidFill>
                <a:effectLst>
                  <a:outerShdw blurRad="381000" dir="2700000" algn="tl" rotWithShape="0">
                    <a:schemeClr val="tx1"/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11" name="Title Placeholder 21"/>
          <p:cNvSpPr>
            <a:spLocks noGrp="1"/>
          </p:cNvSpPr>
          <p:nvPr>
            <p:ph type="title"/>
          </p:nvPr>
        </p:nvSpPr>
        <p:spPr>
          <a:xfrm>
            <a:off x="0" y="535767"/>
            <a:ext cx="8929718" cy="696521"/>
          </a:xfrm>
          <a:prstGeom prst="rect">
            <a:avLst/>
          </a:prstGeom>
          <a:effectLst/>
        </p:spPr>
        <p:txBody>
          <a:bodyPr vert="horz" anchor="t">
            <a:noAutofit/>
          </a:bodyPr>
          <a:lstStyle>
            <a:extLst/>
          </a:lstStyle>
          <a:p>
            <a:r>
              <a:rPr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856339"/>
            <a:ext cx="1055340" cy="24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928663" y="3857634"/>
            <a:ext cx="7715249" cy="9108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/>
            </a:lvl1pPr>
          </a:lstStyle>
          <a:p>
            <a:pPr lvl="0"/>
            <a:r>
              <a:rPr lang="de-AT" dirty="0" smtClean="0"/>
              <a:t>Company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Presenter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071538" y="3432355"/>
            <a:ext cx="2143140" cy="425279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de-AT" dirty="0" smtClean="0"/>
              <a:t>Logo</a:t>
            </a:r>
            <a:endParaRPr lang="en-US" dirty="0"/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28663" y="1714494"/>
            <a:ext cx="7715249" cy="375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/>
            </a:lvl1pPr>
          </a:lstStyle>
          <a:p>
            <a:pPr lvl="0"/>
            <a:r>
              <a:rPr lang="de-AT" dirty="0" smtClean="0"/>
              <a:t>Name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Presenter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663" y="2035965"/>
            <a:ext cx="7715249" cy="375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/>
            </a:lvl1pPr>
          </a:lstStyle>
          <a:p>
            <a:pPr lvl="0"/>
            <a:r>
              <a:rPr lang="de-AT" dirty="0" err="1" smtClean="0"/>
              <a:t>Jobdescription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>
          <a:xfrm>
            <a:off x="7715272" y="4875607"/>
            <a:ext cx="1428728" cy="267893"/>
          </a:xfrm>
          <a:prstGeom prst="rect">
            <a:avLst/>
          </a:prstGeom>
        </p:spPr>
        <p:txBody>
          <a:bodyPr/>
          <a:lstStyle>
            <a:lvl1pPr>
              <a:defRPr sz="400">
                <a:effectLst/>
              </a:defRPr>
            </a:lvl1pPr>
          </a:lstStyle>
          <a:p>
            <a:pPr defTabSz="914400" eaLnBrk="0" hangingPunct="0">
              <a:buClrTx/>
              <a:buSzTx/>
              <a:buFontTx/>
              <a:buNone/>
            </a:pPr>
            <a:endParaRPr lang="de-DE">
              <a:solidFill>
                <a:srgbClr val="FFFFFF"/>
              </a:solidFill>
              <a:ea typeface="ＭＳ Ｐゴシック" pitchFamily="124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856339"/>
            <a:ext cx="1055340" cy="24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DA8406-2BE9-4428-BD45-17BC43423993}" type="datetime4">
              <a:rPr lang="en-US" smtClean="0"/>
              <a:t>October 13, 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/>
          <a:p>
            <a:fld id="{52830648-1046-4907-BCFA-3F9BF34DA0E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475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4801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4809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ing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3077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2"/>
          <p:cNvSpPr>
            <a:spLocks noGrp="1"/>
          </p:cNvSpPr>
          <p:nvPr>
            <p:ph sz="quarter" idx="22" hasCustomPrompt="1"/>
          </p:nvPr>
        </p:nvSpPr>
        <p:spPr>
          <a:xfrm>
            <a:off x="5223440" y="3180272"/>
            <a:ext cx="790140" cy="790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Wingdings" pitchFamily="2" charset="2"/>
              </a:defRPr>
            </a:lvl1pPr>
          </a:lstStyle>
          <a:p>
            <a:pPr lvl="0"/>
            <a:r>
              <a:rPr lang="de-AT" dirty="0" smtClean="0"/>
              <a:t>X</a:t>
            </a:r>
            <a:endParaRPr lang="de-AT" dirty="0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21" hasCustomPrompt="1"/>
          </p:nvPr>
        </p:nvSpPr>
        <p:spPr>
          <a:xfrm>
            <a:off x="5221580" y="2338228"/>
            <a:ext cx="790140" cy="790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Wingdings" pitchFamily="2" charset="2"/>
              </a:defRPr>
            </a:lvl1pPr>
          </a:lstStyle>
          <a:p>
            <a:pPr lvl="0"/>
            <a:r>
              <a:rPr lang="de-AT" dirty="0" smtClean="0"/>
              <a:t>X</a:t>
            </a:r>
            <a:endParaRPr lang="de-AT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0" hasCustomPrompt="1"/>
          </p:nvPr>
        </p:nvSpPr>
        <p:spPr>
          <a:xfrm>
            <a:off x="5221932" y="1498094"/>
            <a:ext cx="790140" cy="790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Wingdings" pitchFamily="2" charset="2"/>
              </a:defRPr>
            </a:lvl1pPr>
          </a:lstStyle>
          <a:p>
            <a:pPr lvl="0"/>
            <a:r>
              <a:rPr lang="de-AT" dirty="0" smtClean="0"/>
              <a:t>X</a:t>
            </a:r>
            <a:endParaRPr lang="de-AT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496184"/>
            <a:ext cx="5148064" cy="2485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146096" y="2445764"/>
            <a:ext cx="3785944" cy="681980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 sz="5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84168" y="1496184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84168" y="1892184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84168" y="2342807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4168" y="2738807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84168" y="3189430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84168" y="3585430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1146096" y="3132720"/>
            <a:ext cx="3785944" cy="3776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240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AT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de-AT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1141904" y="339502"/>
            <a:ext cx="7956376" cy="6480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1400" dirty="0" smtClean="0">
                <a:solidFill>
                  <a:srgbClr val="72BF4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de-AT" dirty="0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8471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012072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4011910"/>
            <a:ext cx="5328592" cy="499080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5648" y="877466"/>
            <a:ext cx="2716832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76432" y="1491630"/>
            <a:ext cx="2716048" cy="34563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lang="de-AT" sz="1600" kern="12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de-AT" sz="1400" kern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marL="182563" lvl="0" indent="-182563" algn="l" defTabSz="914400" rtl="0" eaLnBrk="1" latinLnBrk="0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de-AT" dirty="0" smtClean="0"/>
              <a:t>Text</a:t>
            </a:r>
          </a:p>
          <a:p>
            <a:pPr marL="182563" lvl="1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</a:pPr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67544" y="4515966"/>
            <a:ext cx="5328592" cy="3776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AT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de-AT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67544" y="195486"/>
            <a:ext cx="8630736" cy="64807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400" dirty="0" smtClean="0">
                <a:solidFill>
                  <a:srgbClr val="72BF4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de-AT" dirty="0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467544" y="937260"/>
            <a:ext cx="5328592" cy="3002642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 lang="de-AT" sz="2400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18507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4011910"/>
            <a:ext cx="8208912" cy="499080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67544" y="4515966"/>
            <a:ext cx="8208912" cy="3776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AT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de-AT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67544" y="195486"/>
            <a:ext cx="8630736" cy="64807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400" dirty="0" smtClean="0">
                <a:solidFill>
                  <a:srgbClr val="72BF4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de-AT" dirty="0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467544" y="937260"/>
            <a:ext cx="8208912" cy="3002642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 lang="de-AT" sz="2400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135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012072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56176" y="915566"/>
            <a:ext cx="2716832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56176" y="1491630"/>
            <a:ext cx="2716048" cy="34563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82563" indent="-182563">
              <a:spcBef>
                <a:spcPts val="1800"/>
              </a:spcBef>
              <a:spcAft>
                <a:spcPts val="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2563" indent="0">
              <a:spcBef>
                <a:spcPts val="0"/>
              </a:spcBef>
              <a:buNone/>
              <a:defRPr lang="de-AT" sz="1400" kern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  <a:endParaRPr lang="de-AT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67544" y="195486"/>
            <a:ext cx="8630736" cy="64807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400" dirty="0" smtClean="0">
                <a:solidFill>
                  <a:srgbClr val="72BF4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de-AT" dirty="0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67544" y="937260"/>
            <a:ext cx="5328592" cy="4010754"/>
          </a:xfrm>
          <a:prstGeom prst="rect">
            <a:avLst/>
          </a:prstGeom>
        </p:spPr>
        <p:txBody>
          <a:bodyPr wrap="square" lIns="0" tIns="0" rIns="0" bIns="0" anchor="t"/>
          <a:lstStyle>
            <a:lvl1pPr marL="0" indent="0">
              <a:tabLst>
                <a:tab pos="182563" algn="l"/>
                <a:tab pos="358775" algn="l"/>
                <a:tab pos="541338" algn="l"/>
                <a:tab pos="715963" algn="l"/>
                <a:tab pos="898525" algn="l"/>
                <a:tab pos="1074738" algn="l"/>
                <a:tab pos="1257300" algn="l"/>
                <a:tab pos="1431925" algn="l"/>
                <a:tab pos="1616075" algn="l"/>
                <a:tab pos="1790700" algn="l"/>
                <a:tab pos="1973263" algn="l"/>
                <a:tab pos="2155825" algn="l"/>
              </a:tabLst>
              <a:defRPr lang="de-AT" sz="1400" dirty="0" smtClean="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AT" dirty="0" smtClean="0"/>
              <a:t>Code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3576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3700483"/>
            <a:ext cx="7772400" cy="51315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72BF44"/>
                </a:solidFill>
                <a:latin typeface="+mj-lt"/>
              </a:defRPr>
            </a:lvl1pPr>
          </a:lstStyle>
          <a:p>
            <a:r>
              <a:rPr lang="de-DE" dirty="0" smtClean="0"/>
              <a:t>Titel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910" y="4289845"/>
            <a:ext cx="7129490" cy="4250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de-AT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grpSp>
        <p:nvGrpSpPr>
          <p:cNvPr id="4" name="Gruppieren 3"/>
          <p:cNvGrpSpPr>
            <a:grpSpLocks noChangeAspect="1"/>
          </p:cNvGrpSpPr>
          <p:nvPr userDrawn="1"/>
        </p:nvGrpSpPr>
        <p:grpSpPr>
          <a:xfrm>
            <a:off x="7668345" y="87474"/>
            <a:ext cx="1315985" cy="212754"/>
            <a:chOff x="564029" y="416289"/>
            <a:chExt cx="5965359" cy="1285884"/>
          </a:xfrm>
        </p:grpSpPr>
        <p:pic>
          <p:nvPicPr>
            <p:cNvPr id="5" name="Grafik 4" descr="timecockpit3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029" y="416289"/>
              <a:ext cx="1285884" cy="1285884"/>
            </a:xfrm>
            <a:prstGeom prst="rect">
              <a:avLst/>
            </a:prstGeom>
          </p:spPr>
        </p:pic>
        <p:pic>
          <p:nvPicPr>
            <p:cNvPr id="6" name="Grafik 5" descr="timecockpit_horizontal_rgb.png"/>
            <p:cNvPicPr>
              <a:picLocks noChangeAspect="1"/>
            </p:cNvPicPr>
            <p:nvPr/>
          </p:nvPicPr>
          <p:blipFill>
            <a:blip r:embed="rId3" cstate="print"/>
            <a:srcRect l="20996"/>
            <a:stretch>
              <a:fillRect/>
            </a:stretch>
          </p:blipFill>
          <p:spPr>
            <a:xfrm>
              <a:off x="1959537" y="575791"/>
              <a:ext cx="4569851" cy="94624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0476" y="4289845"/>
            <a:ext cx="6897804" cy="4250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de-AT" sz="2000" kern="1200" dirty="0" smtClean="0">
                <a:solidFill>
                  <a:srgbClr val="0071BC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pic>
        <p:nvPicPr>
          <p:cNvPr id="4" name="Grafik 3" descr="timecockpit_horizontal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0" y="843558"/>
            <a:ext cx="12765158" cy="208823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02260" y="1855651"/>
            <a:ext cx="57606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tangle 5"/>
          <p:cNvSpPr/>
          <p:nvPr userDrawn="1"/>
        </p:nvSpPr>
        <p:spPr>
          <a:xfrm>
            <a:off x="1046970" y="2427734"/>
            <a:ext cx="57606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/>
          <p:cNvSpPr/>
          <p:nvPr userDrawn="1"/>
        </p:nvSpPr>
        <p:spPr>
          <a:xfrm>
            <a:off x="1691680" y="1855651"/>
            <a:ext cx="57606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/>
          <p:cNvSpPr/>
          <p:nvPr userDrawn="1"/>
        </p:nvSpPr>
        <p:spPr>
          <a:xfrm>
            <a:off x="1046970" y="1301477"/>
            <a:ext cx="57606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335002" y="1553505"/>
            <a:ext cx="644710" cy="554174"/>
          </a:xfrm>
          <a:prstGeom prst="line">
            <a:avLst/>
          </a:prstGeom>
          <a:ln w="571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1407010" y="1563638"/>
            <a:ext cx="644710" cy="554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1335002" y="1491630"/>
            <a:ext cx="644710" cy="554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046970" y="1855651"/>
            <a:ext cx="576064" cy="504056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 userDrawn="1"/>
        </p:nvSpPr>
        <p:spPr>
          <a:xfrm>
            <a:off x="1691680" y="1301477"/>
            <a:ext cx="576064" cy="504056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4190" y="430560"/>
            <a:ext cx="7999809" cy="744463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rgbClr val="62983A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7901014" cy="35318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4DA6"/>
                </a:solidFill>
              </a:defRPr>
            </a:lvl1pPr>
            <a:lvl2pPr>
              <a:defRPr>
                <a:solidFill>
                  <a:srgbClr val="264DA6"/>
                </a:solidFill>
              </a:defRPr>
            </a:lvl2pPr>
            <a:lvl3pPr>
              <a:defRPr>
                <a:solidFill>
                  <a:srgbClr val="264DA6"/>
                </a:solidFill>
              </a:defRPr>
            </a:lvl3pPr>
            <a:lvl4pPr>
              <a:defRPr>
                <a:solidFill>
                  <a:srgbClr val="264DA6"/>
                </a:solidFill>
              </a:defRPr>
            </a:lvl4pPr>
            <a:lvl5pPr>
              <a:defRPr>
                <a:solidFill>
                  <a:srgbClr val="264DA6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95A19D0-239F-4245-9E6D-20736F4ACE3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501090" y="119066"/>
            <a:ext cx="628648" cy="4500594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>
              <a:buNone/>
              <a:defRPr sz="2800" cap="small" baseline="0">
                <a:solidFill>
                  <a:schemeClr val="bg1"/>
                </a:solidFill>
              </a:defRPr>
            </a:lvl1pPr>
          </a:lstStyle>
          <a:p>
            <a:pPr lvl="0"/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85762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732486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01090" y="4768469"/>
            <a:ext cx="64291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A19D0-239F-4245-9E6D-20736F4ACE32}" type="slidenum">
              <a:rPr lang="de-AT" smtClean="0"/>
              <a:pPr/>
              <a:t>‹Nr.›</a:t>
            </a:fld>
            <a:endParaRPr lang="de-AT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6948265" y="87474"/>
            <a:ext cx="1995275" cy="454987"/>
            <a:chOff x="898561" y="2334276"/>
            <a:chExt cx="6959586" cy="2116014"/>
          </a:xfrm>
        </p:grpSpPr>
        <p:grpSp>
          <p:nvGrpSpPr>
            <p:cNvPr id="9" name="Gruppieren 3"/>
            <p:cNvGrpSpPr>
              <a:grpSpLocks noChangeAspect="1"/>
            </p:cNvGrpSpPr>
            <p:nvPr/>
          </p:nvGrpSpPr>
          <p:grpSpPr>
            <a:xfrm>
              <a:off x="898561" y="2334276"/>
              <a:ext cx="6959586" cy="1500198"/>
              <a:chOff x="564029" y="416289"/>
              <a:chExt cx="5965359" cy="1285884"/>
            </a:xfrm>
          </p:grpSpPr>
          <p:pic>
            <p:nvPicPr>
              <p:cNvPr id="11" name="Grafik 10" descr="timecockpit3d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4029" y="416289"/>
                <a:ext cx="1285884" cy="1285884"/>
              </a:xfrm>
              <a:prstGeom prst="rect">
                <a:avLst/>
              </a:prstGeom>
            </p:spPr>
          </p:pic>
          <p:pic>
            <p:nvPicPr>
              <p:cNvPr id="12" name="Grafik 11" descr="timecockpit_horizontal_rgb.png"/>
              <p:cNvPicPr>
                <a:picLocks noChangeAspect="1"/>
              </p:cNvPicPr>
              <p:nvPr/>
            </p:nvPicPr>
            <p:blipFill>
              <a:blip r:embed="rId3" cstate="print"/>
              <a:srcRect l="20996"/>
              <a:stretch>
                <a:fillRect/>
              </a:stretch>
            </p:blipFill>
            <p:spPr>
              <a:xfrm>
                <a:off x="1959537" y="575791"/>
                <a:ext cx="4569851" cy="946244"/>
              </a:xfrm>
              <a:prstGeom prst="rect">
                <a:avLst/>
              </a:prstGeom>
            </p:spPr>
          </p:pic>
        </p:grpSp>
        <p:sp>
          <p:nvSpPr>
            <p:cNvPr id="10" name="Textfeld 9"/>
            <p:cNvSpPr txBox="1"/>
            <p:nvPr/>
          </p:nvSpPr>
          <p:spPr>
            <a:xfrm>
              <a:off x="2718289" y="3448322"/>
              <a:ext cx="2763238" cy="1001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1"/>
                  </a:solidFill>
                </a:rPr>
                <a:t>Saves the day.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952500"/>
            <a:ext cx="9144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1143000" y="0"/>
            <a:ext cx="0" cy="51435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43000" y="1333500"/>
            <a:ext cx="8001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143000" y="1485900"/>
            <a:ext cx="8001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5141208" y="0"/>
            <a:ext cx="0" cy="51435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143000" y="3812400"/>
            <a:ext cx="8001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5065200" y="0"/>
            <a:ext cx="0" cy="51435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5227200" y="0"/>
            <a:ext cx="0" cy="51435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74" r:id="rId4"/>
    <p:sldLayoutId id="2147483673" r:id="rId5"/>
    <p:sldLayoutId id="2147483649" r:id="rId6"/>
    <p:sldLayoutId id="2147483660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7" r:id="rId14"/>
    <p:sldLayoutId id="2147483663" r:id="rId15"/>
    <p:sldLayoutId id="2147483665" r:id="rId16"/>
    <p:sldLayoutId id="2147483666" r:id="rId17"/>
    <p:sldLayoutId id="2147483667" r:id="rId18"/>
    <p:sldLayoutId id="2147483668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de-AT" sz="4200" kern="1200" dirty="0" smtClean="0">
          <a:solidFill>
            <a:schemeClr val="accent3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orisyankov/DefinitelyTyped" TargetMode="External"/><Relationship Id="rId3" Type="http://schemas.openxmlformats.org/officeDocument/2006/relationships/hyperlink" Target="http://channel9.msdn.com/posts/Anders-Hejlsberg-Steve-Lucco-and-Luke-Hoban-Inside-TypeScript" TargetMode="External"/><Relationship Id="rId7" Type="http://schemas.openxmlformats.org/officeDocument/2006/relationships/hyperlink" Target="http://www.typescriptlang.org/Content/TypeScript%20Language%20Specification.pdf" TargetMode="External"/><Relationship Id="rId2" Type="http://schemas.openxmlformats.org/officeDocument/2006/relationships/hyperlink" Target="http://channel9.msdn.com/posts/Anders-Hejlsberg-Introducing-TypeScrip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ypescriptlang.org/Samples/" TargetMode="External"/><Relationship Id="rId5" Type="http://schemas.openxmlformats.org/officeDocument/2006/relationships/hyperlink" Target="http://www.typescriptlang.org/Playground/" TargetMode="External"/><Relationship Id="rId4" Type="http://schemas.openxmlformats.org/officeDocument/2006/relationships/hyperlink" Target="http://www.typescriptlang.org/" TargetMode="External"/><Relationship Id="rId9" Type="http://schemas.openxmlformats.org/officeDocument/2006/relationships/hyperlink" Target="http://bit.ly/TypeScriptSamp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hyperlink" Target="http://javascript.info/tutorial/pseudo-classical-patter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084168" y="2346977"/>
            <a:ext cx="2952328" cy="779081"/>
          </a:xfrm>
        </p:spPr>
        <p:txBody>
          <a:bodyPr anchor="ctr"/>
          <a:lstStyle/>
          <a:p>
            <a:pPr>
              <a:tabLst>
                <a:tab pos="449263" algn="l"/>
              </a:tabLst>
            </a:pPr>
            <a:r>
              <a:rPr lang="en-US" smtClean="0"/>
              <a:t>rainer@timecockpit.com</a:t>
            </a:r>
            <a:br>
              <a:rPr lang="en-US" smtClean="0"/>
            </a:br>
            <a:r>
              <a:rPr lang="en-US" smtClean="0"/>
              <a:t>http://www.timecockpit.com</a:t>
            </a:r>
            <a:br>
              <a:rPr lang="en-US" smtClean="0"/>
            </a:br>
            <a:r>
              <a:rPr lang="en-US" smtClean="0"/>
              <a:t>@rstropek</a:t>
            </a:r>
            <a:endParaRPr lang="en-US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quarter" idx="2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23" name="Content Placeholder 2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1"/>
          </p:nvPr>
        </p:nvSpPr>
        <p:spPr>
          <a:xfrm>
            <a:off x="5221580" y="2341472"/>
            <a:ext cx="790140" cy="790090"/>
          </a:xfrm>
        </p:spPr>
        <p:txBody>
          <a:bodyPr lIns="0" tIns="0" rIns="90000" bIns="0"/>
          <a:lstStyle/>
          <a:p>
            <a:pPr algn="r"/>
            <a: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b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</a:t>
            </a:r>
            <a:b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endParaRPr lang="en-US" sz="10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Rainer Stropek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software architects gmbh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on Steroids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smtClean="0"/>
              <a:t> Intro</a:t>
            </a:r>
            <a:endParaRPr lang="en-US" dirty="0"/>
          </a:p>
        </p:txBody>
      </p:sp>
      <p:pic>
        <p:nvPicPr>
          <p:cNvPr id="27" name="Grafik 9" descr="timecockpit3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4832" y="3291830"/>
            <a:ext cx="576064" cy="576064"/>
          </a:xfrm>
          <a:prstGeom prst="rect">
            <a:avLst/>
          </a:prstGeom>
        </p:spPr>
      </p:pic>
      <p:pic>
        <p:nvPicPr>
          <p:cNvPr id="32" name="Grafik 11" descr="timecockpit_horizontal_rgb.png"/>
          <p:cNvPicPr>
            <a:picLocks noChangeAspect="1"/>
          </p:cNvPicPr>
          <p:nvPr/>
        </p:nvPicPr>
        <p:blipFill>
          <a:blip r:embed="rId4" cstate="print"/>
          <a:srcRect l="20996"/>
          <a:stretch>
            <a:fillRect/>
          </a:stretch>
        </p:blipFill>
        <p:spPr>
          <a:xfrm>
            <a:off x="6012160" y="3253730"/>
            <a:ext cx="2309605" cy="478232"/>
          </a:xfrm>
          <a:prstGeom prst="rect">
            <a:avLst/>
          </a:prstGeom>
        </p:spPr>
      </p:pic>
      <p:sp>
        <p:nvSpPr>
          <p:cNvPr id="33" name="Textfeld 12"/>
          <p:cNvSpPr txBox="1"/>
          <p:nvPr/>
        </p:nvSpPr>
        <p:spPr>
          <a:xfrm>
            <a:off x="6012160" y="3624803"/>
            <a:ext cx="108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accent1"/>
                </a:solidFill>
              </a:rPr>
              <a:t>Saves the day.</a:t>
            </a:r>
            <a:endParaRPr lang="en-US" sz="12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19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Derived Classes</a:t>
            </a:r>
          </a:p>
          <a:p>
            <a:pPr lvl="1"/>
            <a:r>
              <a:rPr lang="en-US" sz="1000" dirty="0" smtClean="0"/>
              <a:t>Note </a:t>
            </a:r>
            <a:r>
              <a:rPr lang="en-US" sz="1000" dirty="0"/>
              <a:t>that </a:t>
            </a:r>
            <a:r>
              <a:rPr lang="en-US" sz="1000" i="1" dirty="0" err="1" smtClean="0"/>
              <a:t>VipPerson</a:t>
            </a:r>
            <a:r>
              <a:rPr lang="en-US" sz="1000" i="1" dirty="0" smtClean="0"/>
              <a:t> </a:t>
            </a:r>
            <a:r>
              <a:rPr lang="en-US" sz="1000" dirty="0"/>
              <a:t>does not define a constructor. It gets </a:t>
            </a:r>
            <a:r>
              <a:rPr lang="en-US" sz="1000" dirty="0" smtClean="0"/>
              <a:t>a </a:t>
            </a:r>
            <a:r>
              <a:rPr lang="en-US" sz="1000" dirty="0"/>
              <a:t>constructor with appropriate parameters from its base </a:t>
            </a:r>
            <a:r>
              <a:rPr lang="en-US" sz="1000" dirty="0" smtClean="0"/>
              <a:t>class </a:t>
            </a:r>
            <a:r>
              <a:rPr lang="en-US" sz="1000" dirty="0"/>
              <a:t>automatically</a:t>
            </a:r>
            <a:r>
              <a:rPr lang="en-US" sz="1000" dirty="0" smtClean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/>
              <a:t>  // </a:t>
            </a:r>
            <a:r>
              <a:rPr lang="en-US" sz="1200" dirty="0"/>
              <a:t>Create derived classes using the "extends" keyword</a:t>
            </a:r>
          </a:p>
          <a:p>
            <a:pPr>
              <a:buNone/>
            </a:pPr>
            <a:r>
              <a:rPr lang="en-US" sz="1200" dirty="0"/>
              <a:t>  export class </a:t>
            </a:r>
            <a:r>
              <a:rPr lang="en-US" sz="1200" dirty="0" err="1"/>
              <a:t>VipPerson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2BF44"/>
                </a:solidFill>
              </a:rPr>
              <a:t>extends</a:t>
            </a:r>
            <a:r>
              <a:rPr lang="en-US" sz="1200" dirty="0"/>
              <a:t> Person {</a:t>
            </a:r>
          </a:p>
          <a:p>
            <a:pPr>
              <a:buNone/>
            </a:pPr>
            <a:r>
              <a:rPr lang="en-US" sz="1200" dirty="0" smtClean="0"/>
              <a:t>    public </a:t>
            </a:r>
            <a:r>
              <a:rPr lang="en-US" sz="1200" dirty="0" err="1"/>
              <a:t>toString</a:t>
            </a:r>
            <a:r>
              <a:rPr lang="en-US" sz="1200" dirty="0"/>
              <a:t>() {</a:t>
            </a:r>
          </a:p>
          <a:p>
            <a:pPr>
              <a:buNone/>
            </a:pPr>
            <a:r>
              <a:rPr lang="en-US" sz="1200" dirty="0"/>
              <a:t>      return </a:t>
            </a:r>
            <a:r>
              <a:rPr lang="en-US" sz="1200" dirty="0" err="1">
                <a:solidFill>
                  <a:srgbClr val="72BF44"/>
                </a:solidFill>
              </a:rPr>
              <a:t>super</a:t>
            </a:r>
            <a:r>
              <a:rPr lang="en-US" sz="1200" dirty="0" err="1"/>
              <a:t>.toString</a:t>
            </a:r>
            <a:r>
              <a:rPr lang="en-US" sz="1200" dirty="0"/>
              <a:t>() + " (VIP)";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r>
              <a:rPr 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9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Nested Modules</a:t>
            </a:r>
          </a:p>
          <a:p>
            <a:pPr lvl="1"/>
            <a:r>
              <a:rPr lang="en-US" sz="1000" dirty="0" smtClean="0"/>
              <a:t>Note that Person would not need to specify </a:t>
            </a:r>
            <a:r>
              <a:rPr lang="en-US" sz="1000" i="1" dirty="0" smtClean="0"/>
              <a:t>implements </a:t>
            </a:r>
            <a:r>
              <a:rPr lang="en-US" sz="1000" i="1" dirty="0" err="1" smtClean="0"/>
              <a:t>IPerson</a:t>
            </a:r>
            <a:r>
              <a:rPr lang="en-US" sz="1000" dirty="0" smtClean="0"/>
              <a:t> explicitly. Even if the </a:t>
            </a:r>
            <a:r>
              <a:rPr lang="en-US" sz="1000" i="1" dirty="0" smtClean="0"/>
              <a:t>implements</a:t>
            </a:r>
            <a:r>
              <a:rPr lang="en-US" sz="1000" dirty="0" smtClean="0"/>
              <a:t> clause would not be there, </a:t>
            </a:r>
            <a:r>
              <a:rPr lang="en-US" sz="1000" i="1" dirty="0" smtClean="0"/>
              <a:t>Person</a:t>
            </a:r>
            <a:r>
              <a:rPr lang="en-US" sz="1000" dirty="0" smtClean="0"/>
              <a:t> would be compatible with </a:t>
            </a:r>
            <a:r>
              <a:rPr lang="en-US" sz="1000" i="1" dirty="0" err="1" smtClean="0"/>
              <a:t>IPerson</a:t>
            </a:r>
            <a:r>
              <a:rPr lang="en-US" sz="1000" dirty="0" smtClean="0"/>
              <a:t> because of structural subtyping.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000" dirty="0"/>
              <a:t>module </a:t>
            </a:r>
            <a:r>
              <a:rPr lang="en-US" sz="1000" dirty="0" err="1"/>
              <a:t>CrmModule</a:t>
            </a:r>
            <a:r>
              <a:rPr lang="en-US" sz="1000" dirty="0"/>
              <a:t> </a:t>
            </a:r>
            <a:r>
              <a:rPr lang="en-US" sz="1000" dirty="0" smtClean="0"/>
              <a:t>{</a:t>
            </a:r>
          </a:p>
          <a:p>
            <a:pPr>
              <a:buNone/>
            </a:pPr>
            <a:r>
              <a:rPr lang="de-AT" sz="1000" dirty="0" smtClean="0"/>
              <a:t>	…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   </a:t>
            </a:r>
            <a:r>
              <a:rPr lang="en-US" sz="1000" dirty="0"/>
              <a:t>// Define a nested module inside of </a:t>
            </a:r>
            <a:r>
              <a:rPr lang="en-US" sz="1000" dirty="0" err="1"/>
              <a:t>CrmModule</a:t>
            </a:r>
            <a:endParaRPr lang="en-US" sz="1000" dirty="0"/>
          </a:p>
          <a:p>
            <a:pPr>
              <a:buNone/>
            </a:pPr>
            <a:r>
              <a:rPr lang="en-US" sz="1000" dirty="0"/>
              <a:t>  </a:t>
            </a:r>
            <a:r>
              <a:rPr lang="en-US" sz="1000" dirty="0">
                <a:solidFill>
                  <a:srgbClr val="72BF44"/>
                </a:solidFill>
              </a:rPr>
              <a:t>export module</a:t>
            </a:r>
            <a:r>
              <a:rPr lang="en-US" sz="1000" dirty="0"/>
              <a:t> Sales {</a:t>
            </a:r>
          </a:p>
          <a:p>
            <a:pPr>
              <a:buNone/>
            </a:pPr>
            <a:r>
              <a:rPr lang="en-US" sz="1000" dirty="0"/>
              <a:t>    export class Opportunity {</a:t>
            </a:r>
          </a:p>
          <a:p>
            <a:pPr>
              <a:buNone/>
            </a:pPr>
            <a:r>
              <a:rPr lang="en-US" sz="1000" dirty="0"/>
              <a:t>      public </a:t>
            </a:r>
            <a:r>
              <a:rPr lang="en-US" sz="1000" dirty="0" err="1"/>
              <a:t>potentialRevenueEur</a:t>
            </a:r>
            <a:r>
              <a:rPr lang="en-US" sz="1000" dirty="0"/>
              <a:t>: number;</a:t>
            </a:r>
          </a:p>
          <a:p>
            <a:pPr>
              <a:buNone/>
            </a:pPr>
            <a:r>
              <a:rPr lang="en-US" sz="1000" dirty="0"/>
              <a:t>      public contacts: </a:t>
            </a:r>
            <a:r>
              <a:rPr lang="en-US" sz="1000" dirty="0" err="1">
                <a:solidFill>
                  <a:srgbClr val="72BF44"/>
                </a:solidFill>
              </a:rPr>
              <a:t>IPerson</a:t>
            </a:r>
            <a:r>
              <a:rPr lang="en-US" sz="1000" dirty="0">
                <a:solidFill>
                  <a:srgbClr val="72BF44"/>
                </a:solidFill>
              </a:rPr>
              <a:t>[]</a:t>
            </a:r>
            <a:r>
              <a:rPr lang="en-US" sz="1000" dirty="0"/>
              <a:t>;      // Array type</a:t>
            </a:r>
          </a:p>
          <a:p>
            <a:pPr>
              <a:buNone/>
            </a:pPr>
            <a:r>
              <a:rPr lang="en-US" sz="1000" dirty="0"/>
              <a:t>      </a:t>
            </a:r>
          </a:p>
          <a:p>
            <a:pPr>
              <a:buNone/>
            </a:pPr>
            <a:r>
              <a:rPr lang="en-US" sz="1000" dirty="0"/>
              <a:t>      // Note that we use the "</a:t>
            </a:r>
            <a:r>
              <a:rPr lang="en-US" sz="1000" dirty="0" err="1"/>
              <a:t>IPerson</a:t>
            </a:r>
            <a:r>
              <a:rPr lang="en-US" sz="1000" dirty="0"/>
              <a:t>" interface here.</a:t>
            </a:r>
          </a:p>
          <a:p>
            <a:pPr>
              <a:buNone/>
            </a:pPr>
            <a:r>
              <a:rPr lang="en-US" sz="1000" dirty="0"/>
              <a:t>      public </a:t>
            </a:r>
            <a:r>
              <a:rPr lang="en-US" sz="1000" dirty="0" err="1"/>
              <a:t>addContact</a:t>
            </a:r>
            <a:r>
              <a:rPr lang="en-US" sz="1000" dirty="0"/>
              <a:t>(p: </a:t>
            </a:r>
            <a:r>
              <a:rPr lang="en-US" sz="1000" dirty="0" err="1"/>
              <a:t>IPerson</a:t>
            </a:r>
            <a:r>
              <a:rPr lang="en-US" sz="1000" dirty="0"/>
              <a:t>) {</a:t>
            </a:r>
          </a:p>
          <a:p>
            <a:pPr>
              <a:buNone/>
            </a:pPr>
            <a:r>
              <a:rPr lang="en-US" sz="1000" dirty="0"/>
              <a:t>        </a:t>
            </a:r>
            <a:r>
              <a:rPr lang="en-US" sz="1000" dirty="0" err="1"/>
              <a:t>this.contacts.push</a:t>
            </a:r>
            <a:r>
              <a:rPr lang="en-US" sz="1000" dirty="0"/>
              <a:t>(p);</a:t>
            </a:r>
          </a:p>
          <a:p>
            <a:pPr>
              <a:buNone/>
            </a:pPr>
            <a:r>
              <a:rPr lang="en-US" sz="1000" dirty="0"/>
              <a:t>      }</a:t>
            </a:r>
          </a:p>
          <a:p>
            <a:pPr>
              <a:buNone/>
            </a:pPr>
            <a:r>
              <a:rPr lang="en-US" sz="1000" dirty="0"/>
              <a:t>      </a:t>
            </a:r>
          </a:p>
          <a:p>
            <a:pPr>
              <a:buNone/>
            </a:pPr>
            <a:r>
              <a:rPr lang="en-US" sz="1000" dirty="0"/>
              <a:t>      // A static member...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>
                <a:solidFill>
                  <a:srgbClr val="72BF44"/>
                </a:solidFill>
              </a:rPr>
              <a:t>static</a:t>
            </a:r>
            <a:r>
              <a:rPr lang="en-US" sz="1000" dirty="0"/>
              <a:t> </a:t>
            </a:r>
            <a:r>
              <a:rPr lang="en-US" sz="1000" dirty="0" err="1"/>
              <a:t>convertToUsd</a:t>
            </a:r>
            <a:r>
              <a:rPr lang="en-US" sz="1000" dirty="0"/>
              <a:t>(</a:t>
            </a:r>
            <a:r>
              <a:rPr lang="en-US" sz="1000" dirty="0" err="1"/>
              <a:t>amountInEur</a:t>
            </a:r>
            <a:r>
              <a:rPr lang="en-US" sz="1000" dirty="0"/>
              <a:t>: number): number {</a:t>
            </a:r>
          </a:p>
          <a:p>
            <a:pPr>
              <a:buNone/>
            </a:pPr>
            <a:r>
              <a:rPr lang="en-US" sz="1000" dirty="0"/>
              <a:t>        return </a:t>
            </a:r>
            <a:r>
              <a:rPr lang="en-US" sz="1000" dirty="0" err="1"/>
              <a:t>amountInEur</a:t>
            </a:r>
            <a:r>
              <a:rPr lang="en-US" sz="1000" dirty="0"/>
              <a:t> * 1.3;</a:t>
            </a:r>
          </a:p>
          <a:p>
            <a:pPr>
              <a:buNone/>
            </a:pPr>
            <a:r>
              <a:rPr lang="en-US" sz="1000" dirty="0"/>
              <a:t>      }</a:t>
            </a:r>
          </a:p>
          <a:p>
            <a:pPr>
              <a:buNone/>
            </a:pPr>
            <a:r>
              <a:rPr lang="en-US" sz="1000" dirty="0"/>
              <a:t>    }</a:t>
            </a:r>
          </a:p>
          <a:p>
            <a:pPr>
              <a:buNone/>
            </a:pPr>
            <a:r>
              <a:rPr lang="en-US" sz="1000" dirty="0"/>
              <a:t>  </a:t>
            </a:r>
            <a:r>
              <a:rPr lang="en-US" sz="1000" dirty="0" smtClean="0"/>
              <a:t>}</a:t>
            </a:r>
          </a:p>
          <a:p>
            <a:pPr>
              <a:buNone/>
            </a:pPr>
            <a:r>
              <a:rPr lang="de-AT" sz="1000" dirty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521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Callback functions…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 smtClean="0"/>
              <a:t>public </a:t>
            </a:r>
            <a:r>
              <a:rPr lang="en-US" sz="1100" dirty="0" err="1"/>
              <a:t>savePerson</a:t>
            </a:r>
            <a:r>
              <a:rPr lang="en-US" sz="1100" dirty="0"/>
              <a:t>(repository, </a:t>
            </a:r>
            <a:r>
              <a:rPr lang="en-US" sz="1100" dirty="0" err="1">
                <a:solidFill>
                  <a:srgbClr val="72BF44"/>
                </a:solidFill>
              </a:rPr>
              <a:t>completedCallback</a:t>
            </a:r>
            <a:r>
              <a:rPr lang="en-US" sz="1100" dirty="0">
                <a:solidFill>
                  <a:srgbClr val="72BF44"/>
                </a:solidFill>
              </a:rPr>
              <a:t>: (</a:t>
            </a:r>
            <a:r>
              <a:rPr lang="en-US" sz="1100" dirty="0" err="1">
                <a:solidFill>
                  <a:srgbClr val="72BF44"/>
                </a:solidFill>
              </a:rPr>
              <a:t>bool</a:t>
            </a:r>
            <a:r>
              <a:rPr lang="en-US" sz="1100" dirty="0">
                <a:solidFill>
                  <a:srgbClr val="72BF44"/>
                </a:solidFill>
              </a:rPr>
              <a:t>) =&gt; void</a:t>
            </a:r>
            <a:r>
              <a:rPr lang="en-US" sz="1100" dirty="0"/>
              <a:t>) {</a:t>
            </a:r>
          </a:p>
          <a:p>
            <a:pPr>
              <a:buNone/>
            </a:pPr>
            <a:r>
              <a:rPr lang="en-US" sz="1100" dirty="0"/>
              <a:t>      </a:t>
            </a:r>
            <a:r>
              <a:rPr lang="en-US" sz="1100" dirty="0" err="1"/>
              <a:t>var</a:t>
            </a:r>
            <a:r>
              <a:rPr lang="en-US" sz="1100" dirty="0"/>
              <a:t> code = </a:t>
            </a:r>
            <a:r>
              <a:rPr lang="en-US" sz="1100" dirty="0" err="1"/>
              <a:t>repository.</a:t>
            </a:r>
            <a:r>
              <a:rPr lang="en-US" sz="1100" dirty="0" err="1">
                <a:solidFill>
                  <a:srgbClr val="72BF44"/>
                </a:solidFill>
              </a:rPr>
              <a:t>saveViaRestService</a:t>
            </a:r>
            <a:r>
              <a:rPr lang="en-US" sz="1100" dirty="0"/>
              <a:t>(this);</a:t>
            </a:r>
          </a:p>
          <a:p>
            <a:pPr>
              <a:buNone/>
            </a:pPr>
            <a:r>
              <a:rPr lang="en-US" sz="1100" dirty="0"/>
              <a:t>      </a:t>
            </a:r>
            <a:r>
              <a:rPr lang="en-US" sz="1100" dirty="0" err="1"/>
              <a:t>completedCallback</a:t>
            </a:r>
            <a:r>
              <a:rPr lang="en-US" sz="1100" dirty="0"/>
              <a:t>(code === 200);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 smtClean="0"/>
              <a:t>}</a:t>
            </a:r>
          </a:p>
          <a:p>
            <a:pPr>
              <a:buNone/>
            </a:pPr>
            <a:endParaRPr lang="de-AT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// </a:t>
            </a:r>
            <a:r>
              <a:rPr lang="en-US" sz="1100" dirty="0"/>
              <a:t>Call a method and pass a callback function.</a:t>
            </a:r>
          </a:p>
          <a:p>
            <a:pPr>
              <a:buNone/>
            </a:pPr>
            <a:r>
              <a:rPr lang="en-US" sz="1100" dirty="0" err="1"/>
              <a:t>var</a:t>
            </a:r>
            <a:r>
              <a:rPr lang="en-US" sz="1100" dirty="0"/>
              <a:t> r = { 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72BF44"/>
                </a:solidFill>
              </a:rPr>
              <a:t>saveViaRestService</a:t>
            </a:r>
            <a:r>
              <a:rPr lang="en-US" sz="1100" dirty="0"/>
              <a:t>: function (p: </a:t>
            </a:r>
            <a:r>
              <a:rPr lang="en-US" sz="1100" dirty="0" err="1"/>
              <a:t>CrmModule.Person</a:t>
            </a:r>
            <a:r>
              <a:rPr lang="en-US" sz="1100" dirty="0"/>
              <a:t>) {</a:t>
            </a:r>
          </a:p>
          <a:p>
            <a:pPr>
              <a:buNone/>
            </a:pPr>
            <a:r>
              <a:rPr lang="en-US" sz="1100" dirty="0"/>
              <a:t>    alert("Saving " + </a:t>
            </a:r>
            <a:r>
              <a:rPr lang="en-US" sz="1100" dirty="0" err="1"/>
              <a:t>p.toString</a:t>
            </a:r>
            <a:r>
              <a:rPr lang="en-US" sz="1100" dirty="0"/>
              <a:t>());</a:t>
            </a:r>
          </a:p>
          <a:p>
            <a:pPr>
              <a:buNone/>
            </a:pPr>
            <a:r>
              <a:rPr lang="en-US" sz="1100" dirty="0"/>
              <a:t>    return 200;</a:t>
            </a:r>
          </a:p>
          <a:p>
            <a:pPr>
              <a:buNone/>
            </a:pPr>
            <a:r>
              <a:rPr lang="en-US" sz="1100" dirty="0"/>
              <a:t>  }</a:t>
            </a:r>
          </a:p>
          <a:p>
            <a:pPr>
              <a:buNone/>
            </a:pPr>
            <a:r>
              <a:rPr lang="en-US" sz="1100" dirty="0"/>
              <a:t>};</a:t>
            </a:r>
          </a:p>
          <a:p>
            <a:pPr>
              <a:buNone/>
            </a:pPr>
            <a:r>
              <a:rPr lang="en-US" sz="1100" dirty="0" err="1"/>
              <a:t>p.savePerson</a:t>
            </a:r>
            <a:r>
              <a:rPr lang="en-US" sz="1100" dirty="0"/>
              <a:t>(r, </a:t>
            </a:r>
            <a:r>
              <a:rPr lang="en-US" sz="1100" dirty="0">
                <a:solidFill>
                  <a:srgbClr val="72BF44"/>
                </a:solidFill>
              </a:rPr>
              <a:t>function(success: string) { alert("Saved"); }</a:t>
            </a:r>
            <a:r>
              <a:rPr lang="en-US" sz="11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116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Structural Subtyping</a:t>
            </a:r>
          </a:p>
          <a:p>
            <a:pPr lvl="1"/>
            <a:r>
              <a:rPr lang="en-US" sz="1000" dirty="0" smtClean="0"/>
              <a:t>Note </a:t>
            </a:r>
            <a:r>
              <a:rPr lang="en-US" sz="1000" dirty="0"/>
              <a:t>structural subtyping here. You can call </a:t>
            </a:r>
            <a:r>
              <a:rPr lang="en-US" sz="1000" i="1" dirty="0" err="1" smtClean="0"/>
              <a:t>addContact</a:t>
            </a:r>
            <a:r>
              <a:rPr lang="en-US" sz="1000" dirty="0" smtClean="0"/>
              <a:t> </a:t>
            </a:r>
            <a:r>
              <a:rPr lang="en-US" sz="1000" dirty="0"/>
              <a:t>with </a:t>
            </a:r>
            <a:r>
              <a:rPr lang="en-US" sz="1000" dirty="0" smtClean="0"/>
              <a:t>any </a:t>
            </a:r>
            <a:r>
              <a:rPr lang="en-US" sz="1000" dirty="0"/>
              <a:t>object type compatible with </a:t>
            </a:r>
            <a:r>
              <a:rPr lang="en-US" sz="1000" i="1" dirty="0" err="1"/>
              <a:t>IPerson</a:t>
            </a:r>
            <a:r>
              <a:rPr lang="en-US" sz="1000" dirty="0"/>
              <a:t>.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/>
              <a:t>export interface </a:t>
            </a:r>
            <a:r>
              <a:rPr lang="en-US" sz="1100" dirty="0" err="1"/>
              <a:t>IPerson</a:t>
            </a:r>
            <a:r>
              <a:rPr lang="en-US" sz="1100" dirty="0"/>
              <a:t> {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/>
              <a:t>firstName</a:t>
            </a:r>
            <a:r>
              <a:rPr lang="en-US" sz="1100" dirty="0"/>
              <a:t>: string;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/>
              <a:t>lastName</a:t>
            </a:r>
            <a:r>
              <a:rPr lang="en-US" sz="1100" dirty="0"/>
              <a:t>: string;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r>
              <a:rPr lang="de-AT" sz="1100" dirty="0" smtClean="0"/>
              <a:t>…</a:t>
            </a:r>
            <a:endParaRPr lang="en-US" sz="1100" dirty="0"/>
          </a:p>
          <a:p>
            <a:pPr>
              <a:buNone/>
            </a:pPr>
            <a:r>
              <a:rPr lang="en-US" sz="1100" dirty="0" smtClean="0"/>
              <a:t>public </a:t>
            </a:r>
            <a:r>
              <a:rPr lang="en-US" sz="1100" dirty="0" err="1"/>
              <a:t>addContact</a:t>
            </a:r>
            <a:r>
              <a:rPr lang="en-US" sz="1100" dirty="0"/>
              <a:t>(p: </a:t>
            </a:r>
            <a:r>
              <a:rPr lang="en-US" sz="1100" dirty="0" err="1"/>
              <a:t>IPerson</a:t>
            </a:r>
            <a:r>
              <a:rPr lang="en-US" sz="1100" dirty="0"/>
              <a:t>) </a:t>
            </a:r>
            <a:r>
              <a:rPr lang="en-US" sz="1100" dirty="0" smtClean="0"/>
              <a:t>{ </a:t>
            </a:r>
            <a:r>
              <a:rPr lang="en-US" sz="1100" dirty="0" err="1" smtClean="0"/>
              <a:t>this.contacts.push</a:t>
            </a:r>
            <a:r>
              <a:rPr lang="en-US" sz="1100" dirty="0" smtClean="0"/>
              <a:t>(p); }</a:t>
            </a:r>
          </a:p>
          <a:p>
            <a:pPr>
              <a:buNone/>
            </a:pPr>
            <a:r>
              <a:rPr lang="de-AT" sz="1100" dirty="0" smtClean="0"/>
              <a:t>…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 smtClean="0"/>
              <a:t>import </a:t>
            </a:r>
            <a:r>
              <a:rPr lang="en-US" sz="1100" dirty="0"/>
              <a:t>S = </a:t>
            </a:r>
            <a:r>
              <a:rPr lang="en-US" sz="1100" dirty="0" err="1"/>
              <a:t>CrmModule.Sales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 err="1"/>
              <a:t>var</a:t>
            </a:r>
            <a:r>
              <a:rPr lang="en-US" sz="1100" dirty="0"/>
              <a:t> s: </a:t>
            </a:r>
            <a:r>
              <a:rPr lang="en-US" sz="1100" dirty="0" err="1"/>
              <a:t>S.Opportunity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s = new </a:t>
            </a:r>
            <a:r>
              <a:rPr lang="en-US" sz="1100" dirty="0" err="1"/>
              <a:t>S.Opportunity</a:t>
            </a:r>
            <a:r>
              <a:rPr lang="en-US" sz="1100" dirty="0"/>
              <a:t>();</a:t>
            </a:r>
          </a:p>
          <a:p>
            <a:pPr>
              <a:buNone/>
            </a:pPr>
            <a:r>
              <a:rPr lang="en-US" sz="1100" dirty="0" err="1"/>
              <a:t>s.potentialRevenueEur</a:t>
            </a:r>
            <a:r>
              <a:rPr lang="en-US" sz="1100" dirty="0"/>
              <a:t> = 1000</a:t>
            </a:r>
            <a:r>
              <a:rPr lang="en-US" sz="1100" dirty="0" smtClean="0"/>
              <a:t>;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 err="1" smtClean="0"/>
              <a:t>s.addContact</a:t>
            </a:r>
            <a:r>
              <a:rPr lang="en-US" sz="1100" dirty="0" smtClean="0"/>
              <a:t>(v</a:t>
            </a:r>
            <a:r>
              <a:rPr lang="en-US" sz="1100" dirty="0"/>
              <a:t>);</a:t>
            </a:r>
          </a:p>
          <a:p>
            <a:pPr>
              <a:buNone/>
            </a:pPr>
            <a:r>
              <a:rPr lang="en-US" sz="1100" dirty="0" err="1"/>
              <a:t>s.addContact</a:t>
            </a:r>
            <a:r>
              <a:rPr lang="en-US" sz="1100" dirty="0"/>
              <a:t>({ </a:t>
            </a:r>
            <a:r>
              <a:rPr lang="en-US" sz="1100" dirty="0" err="1"/>
              <a:t>firstName</a:t>
            </a:r>
            <a:r>
              <a:rPr lang="en-US" sz="1100" dirty="0"/>
              <a:t>: "Rainer", </a:t>
            </a:r>
            <a:r>
              <a:rPr lang="en-US" sz="1100" dirty="0" err="1"/>
              <a:t>lastName</a:t>
            </a:r>
            <a:r>
              <a:rPr lang="en-US" sz="1100" dirty="0"/>
              <a:t>: "Stropek" });</a:t>
            </a:r>
          </a:p>
          <a:p>
            <a:pPr>
              <a:buNone/>
            </a:pPr>
            <a:r>
              <a:rPr lang="en-US" sz="1100" dirty="0" err="1"/>
              <a:t>s.addContact</a:t>
            </a:r>
            <a:r>
              <a:rPr lang="en-US" sz="1100" dirty="0"/>
              <a:t>(&lt;</a:t>
            </a:r>
            <a:r>
              <a:rPr lang="en-US" sz="1100" dirty="0" err="1"/>
              <a:t>CrmModule.IPerson</a:t>
            </a:r>
            <a:r>
              <a:rPr lang="en-US" sz="1100" dirty="0"/>
              <a:t>&gt; { </a:t>
            </a:r>
            <a:endParaRPr lang="en-US" sz="1100" dirty="0" smtClean="0"/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firstName</a:t>
            </a:r>
            <a:r>
              <a:rPr lang="en-US" sz="1100" dirty="0"/>
              <a:t>: "Rainer", </a:t>
            </a:r>
            <a:r>
              <a:rPr lang="en-US" sz="1100" dirty="0" err="1"/>
              <a:t>lastName</a:t>
            </a:r>
            <a:r>
              <a:rPr lang="en-US" sz="1100" dirty="0"/>
              <a:t>: "Stropek" </a:t>
            </a:r>
            <a:r>
              <a:rPr lang="en-US" sz="1100" dirty="0" smtClean="0"/>
              <a:t>});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val</a:t>
            </a:r>
            <a:r>
              <a:rPr lang="en-US" sz="1100" dirty="0"/>
              <a:t> = </a:t>
            </a:r>
            <a:r>
              <a:rPr lang="en-US" sz="1100" dirty="0" err="1"/>
              <a:t>S.Opportunity.convertToUsd</a:t>
            </a:r>
            <a:r>
              <a:rPr lang="en-US" sz="1100" dirty="0"/>
              <a:t>(</a:t>
            </a:r>
            <a:r>
              <a:rPr lang="en-US" sz="1100" dirty="0" err="1"/>
              <a:t>s.potentialRevenueEur</a:t>
            </a:r>
            <a:r>
              <a:rPr lang="en-US" sz="11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04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What happens with </a:t>
            </a:r>
            <a:r>
              <a:rPr lang="en-US" sz="2000" dirty="0" smtClean="0"/>
              <a:t>interfaces in </a:t>
            </a:r>
            <a:r>
              <a:rPr lang="en-US" sz="2000" dirty="0"/>
              <a:t>JavaScript?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182563" indent="-182563"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Interfaces are only used for </a:t>
            </a:r>
            <a:r>
              <a:rPr lang="en-US" dirty="0" smtClean="0">
                <a:solidFill>
                  <a:srgbClr val="72BF44"/>
                </a:solidFill>
              </a:rPr>
              <a:t>editing </a:t>
            </a:r>
            <a:r>
              <a:rPr lang="en-US" dirty="0">
                <a:solidFill>
                  <a:srgbClr val="72BF44"/>
                </a:solidFill>
              </a:rPr>
              <a:t>and compiling</a:t>
            </a:r>
          </a:p>
          <a:p>
            <a:pPr marL="182563" lvl="1" indent="0">
              <a:spcBef>
                <a:spcPts val="0"/>
              </a:spcBef>
              <a:buNone/>
            </a:pPr>
            <a:r>
              <a:rPr lang="en-US" dirty="0"/>
              <a:t>No type information in resulting JavaScript code</a:t>
            </a:r>
          </a:p>
          <a:p>
            <a:pPr indent="-560387"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72BF44"/>
                </a:solidFill>
              </a:rPr>
              <a:t>Structural Subtyping</a:t>
            </a:r>
            <a:endParaRPr lang="en-US" dirty="0">
              <a:solidFill>
                <a:srgbClr val="72BF4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They are gone…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pic>
        <p:nvPicPr>
          <p:cNvPr id="12" name="Grafik 7"/>
          <p:cNvPicPr>
            <a:picLocks noGrp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893827"/>
            <a:ext cx="5327650" cy="25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013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BF44"/>
                </a:solidFill>
              </a:rPr>
              <a:t>Ambient Declarations</a:t>
            </a:r>
            <a:r>
              <a:rPr lang="en-US" dirty="0" smtClean="0"/>
              <a:t> (</a:t>
            </a:r>
            <a:r>
              <a:rPr lang="en-US" i="1" dirty="0" smtClean="0"/>
              <a:t>.</a:t>
            </a:r>
            <a:r>
              <a:rPr lang="en-US" i="1" dirty="0" err="1" smtClean="0"/>
              <a:t>d.ts</a:t>
            </a:r>
            <a:r>
              <a:rPr lang="en-US" dirty="0" smtClean="0"/>
              <a:t>)</a:t>
            </a:r>
            <a:endParaRPr lang="en-US" dirty="0">
              <a:solidFill>
                <a:srgbClr val="72BF44"/>
              </a:solidFill>
            </a:endParaRPr>
          </a:p>
          <a:p>
            <a:pPr lvl="1"/>
            <a:r>
              <a:rPr lang="en-US" dirty="0" smtClean="0"/>
              <a:t>External type information for existing JavaScript libraries like </a:t>
            </a:r>
            <a:r>
              <a:rPr lang="en-US" dirty="0" err="1" smtClean="0"/>
              <a:t>JQuery</a:t>
            </a:r>
            <a:endParaRPr lang="en-US" dirty="0"/>
          </a:p>
          <a:p>
            <a:pPr indent="-560387"/>
            <a:r>
              <a:rPr lang="en-US" dirty="0">
                <a:solidFill>
                  <a:srgbClr val="72BF44"/>
                </a:solidFill>
              </a:rPr>
              <a:t>TypeScript Type </a:t>
            </a:r>
            <a:r>
              <a:rPr lang="en-US" dirty="0" smtClean="0">
                <a:solidFill>
                  <a:srgbClr val="72BF44"/>
                </a:solidFill>
              </a:rPr>
              <a:t/>
            </a:r>
            <a:br>
              <a:rPr lang="en-US" dirty="0" smtClean="0">
                <a:solidFill>
                  <a:srgbClr val="72BF44"/>
                </a:solidFill>
              </a:rPr>
            </a:br>
            <a:r>
              <a:rPr lang="en-US" dirty="0" smtClean="0">
                <a:solidFill>
                  <a:srgbClr val="72BF44"/>
                </a:solidFill>
              </a:rPr>
              <a:t>Definition </a:t>
            </a:r>
            <a:r>
              <a:rPr lang="en-US" dirty="0">
                <a:solidFill>
                  <a:srgbClr val="72BF44"/>
                </a:solidFill>
              </a:rPr>
              <a:t>Library</a:t>
            </a:r>
          </a:p>
          <a:p>
            <a:pPr lvl="1"/>
            <a:r>
              <a:rPr lang="en-US" dirty="0" smtClean="0"/>
              <a:t>See link in the </a:t>
            </a:r>
            <a:r>
              <a:rPr lang="en-US" i="1" dirty="0" smtClean="0"/>
              <a:t>resources </a:t>
            </a: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/>
              <a:t>interface </a:t>
            </a:r>
            <a:r>
              <a:rPr lang="en-US" sz="1100" dirty="0" err="1"/>
              <a:t>JQueryEventObject</a:t>
            </a:r>
            <a:r>
              <a:rPr lang="en-US" sz="1100" dirty="0"/>
              <a:t> extends Event {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 err="1"/>
              <a:t>preventDefault</a:t>
            </a:r>
            <a:r>
              <a:rPr lang="en-US" sz="1100" dirty="0"/>
              <a:t>(): any;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/>
              <a:t>interface </a:t>
            </a:r>
            <a:r>
              <a:rPr lang="en-US" sz="1100" dirty="0" err="1"/>
              <a:t>JQuery</a:t>
            </a:r>
            <a:r>
              <a:rPr lang="en-US" sz="1100" dirty="0"/>
              <a:t> {</a:t>
            </a:r>
          </a:p>
          <a:p>
            <a:pPr>
              <a:buNone/>
            </a:pPr>
            <a:r>
              <a:rPr lang="en-US" sz="1100" dirty="0"/>
              <a:t>  ready(handler: any): </a:t>
            </a:r>
            <a:r>
              <a:rPr lang="en-US" sz="1100" dirty="0" err="1"/>
              <a:t>JQuery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click(handler: (</a:t>
            </a:r>
            <a:r>
              <a:rPr lang="en-US" sz="1100" dirty="0" err="1"/>
              <a:t>eventObject</a:t>
            </a:r>
            <a:r>
              <a:rPr lang="en-US" sz="1100" dirty="0"/>
              <a:t>: </a:t>
            </a:r>
            <a:r>
              <a:rPr lang="en-US" sz="1100" dirty="0" err="1"/>
              <a:t>JQueryEventObject</a:t>
            </a:r>
            <a:r>
              <a:rPr lang="en-US" sz="1100" dirty="0"/>
              <a:t>) =&gt; any): </a:t>
            </a:r>
            <a:r>
              <a:rPr lang="en-US" sz="1100" dirty="0" err="1"/>
              <a:t>JQuery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/>
              <a:t>interface </a:t>
            </a:r>
            <a:r>
              <a:rPr lang="en-US" sz="1100" dirty="0" err="1"/>
              <a:t>JQueryStatic</a:t>
            </a:r>
            <a:r>
              <a:rPr lang="en-US" sz="1100" dirty="0"/>
              <a:t> {</a:t>
            </a:r>
          </a:p>
          <a:p>
            <a:pPr>
              <a:buNone/>
            </a:pPr>
            <a:r>
              <a:rPr lang="en-US" sz="1100" dirty="0"/>
              <a:t>  (element: Element): </a:t>
            </a:r>
            <a:r>
              <a:rPr lang="en-US" sz="1100" dirty="0" err="1"/>
              <a:t>JQuery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(selector: string, context?: any): </a:t>
            </a:r>
            <a:r>
              <a:rPr lang="en-US" sz="1100" dirty="0" err="1"/>
              <a:t>JQuery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/>
              <a:t>declare </a:t>
            </a:r>
            <a:r>
              <a:rPr lang="en-US" sz="1100" dirty="0" err="1"/>
              <a:t>var</a:t>
            </a:r>
            <a:r>
              <a:rPr lang="en-US" sz="1100" dirty="0"/>
              <a:t> $: </a:t>
            </a:r>
            <a:r>
              <a:rPr lang="en-US" sz="1100" dirty="0" err="1"/>
              <a:t>JQueryStatic</a:t>
            </a:r>
            <a:r>
              <a:rPr lang="en-US" sz="1100" dirty="0" smtClean="0"/>
              <a:t>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742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BF44"/>
                </a:solidFill>
              </a:rPr>
              <a:t>Ambient Declarations</a:t>
            </a:r>
            <a:r>
              <a:rPr lang="en-US" dirty="0" smtClean="0"/>
              <a:t> (</a:t>
            </a:r>
            <a:r>
              <a:rPr lang="en-US" i="1" dirty="0" smtClean="0"/>
              <a:t>.</a:t>
            </a:r>
            <a:r>
              <a:rPr lang="en-US" i="1" dirty="0" err="1" smtClean="0"/>
              <a:t>d.ts</a:t>
            </a:r>
            <a:r>
              <a:rPr lang="en-US" dirty="0" smtClean="0"/>
              <a:t>)</a:t>
            </a:r>
            <a:endParaRPr lang="en-US" dirty="0">
              <a:solidFill>
                <a:srgbClr val="72BF44"/>
              </a:solidFill>
            </a:endParaRPr>
          </a:p>
          <a:p>
            <a:pPr lvl="1"/>
            <a:r>
              <a:rPr lang="en-US" dirty="0" smtClean="0"/>
              <a:t>External type information for existing JavaScript libraries like </a:t>
            </a:r>
            <a:r>
              <a:rPr lang="en-US" dirty="0" err="1" smtClean="0"/>
              <a:t>JQuery</a:t>
            </a:r>
            <a:endParaRPr lang="en-US" dirty="0"/>
          </a:p>
          <a:p>
            <a:pPr indent="-560387"/>
            <a:r>
              <a:rPr lang="en-US" dirty="0">
                <a:solidFill>
                  <a:srgbClr val="72BF44"/>
                </a:solidFill>
              </a:rPr>
              <a:t>TypeScript Type </a:t>
            </a:r>
            <a:r>
              <a:rPr lang="en-US" dirty="0" smtClean="0">
                <a:solidFill>
                  <a:srgbClr val="72BF44"/>
                </a:solidFill>
              </a:rPr>
              <a:t/>
            </a:r>
            <a:br>
              <a:rPr lang="en-US" dirty="0" smtClean="0">
                <a:solidFill>
                  <a:srgbClr val="72BF44"/>
                </a:solidFill>
              </a:rPr>
            </a:br>
            <a:r>
              <a:rPr lang="en-US" dirty="0" smtClean="0">
                <a:solidFill>
                  <a:srgbClr val="72BF44"/>
                </a:solidFill>
              </a:rPr>
              <a:t>Definition </a:t>
            </a:r>
            <a:r>
              <a:rPr lang="en-US" dirty="0">
                <a:solidFill>
                  <a:srgbClr val="72BF44"/>
                </a:solidFill>
              </a:rPr>
              <a:t>Library</a:t>
            </a:r>
          </a:p>
          <a:p>
            <a:pPr lvl="1"/>
            <a:r>
              <a:rPr lang="en-US" dirty="0" smtClean="0"/>
              <a:t>See link in the </a:t>
            </a:r>
            <a:r>
              <a:rPr lang="en-US" i="1" dirty="0" smtClean="0"/>
              <a:t>resources </a:t>
            </a: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>
                <a:solidFill>
                  <a:srgbClr val="72BF44"/>
                </a:solidFill>
              </a:rPr>
              <a:t>/// &lt;reference path="</a:t>
            </a:r>
            <a:r>
              <a:rPr lang="en-US" sz="1200" dirty="0" err="1">
                <a:solidFill>
                  <a:srgbClr val="72BF44"/>
                </a:solidFill>
              </a:rPr>
              <a:t>jQuery.d.ts</a:t>
            </a:r>
            <a:r>
              <a:rPr lang="en-US" sz="1200" dirty="0">
                <a:solidFill>
                  <a:srgbClr val="72BF44"/>
                </a:solidFill>
              </a:rPr>
              <a:t>" /&gt;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$(</a:t>
            </a:r>
            <a:r>
              <a:rPr lang="en-US" sz="1200" dirty="0" err="1"/>
              <a:t>document.body</a:t>
            </a:r>
            <a:r>
              <a:rPr lang="en-US" sz="1200" dirty="0"/>
              <a:t>).ready(function(){</a:t>
            </a:r>
          </a:p>
          <a:p>
            <a:pPr>
              <a:buNone/>
            </a:pPr>
            <a:r>
              <a:rPr lang="en-US" sz="1200" dirty="0"/>
              <a:t>  alert("Loaded");</a:t>
            </a:r>
          </a:p>
          <a:p>
            <a:pPr>
              <a:buNone/>
            </a:pPr>
            <a:r>
              <a:rPr lang="en-US" sz="1200" dirty="0"/>
              <a:t>  $("a").click(function(event) {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smtClean="0"/>
              <a:t>alert("The </a:t>
            </a:r>
            <a:r>
              <a:rPr lang="en-US" sz="1200" dirty="0"/>
              <a:t>link no longer took you to timecockpit.com");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event.preventDefault</a:t>
            </a:r>
            <a:r>
              <a:rPr lang="en-US" sz="1200" dirty="0"/>
              <a:t>();</a:t>
            </a:r>
          </a:p>
          <a:p>
            <a:pPr>
              <a:buNone/>
            </a:pPr>
            <a:r>
              <a:rPr lang="en-US" sz="1200" dirty="0"/>
              <a:t>  });</a:t>
            </a:r>
          </a:p>
          <a:p>
            <a:pPr>
              <a:buNone/>
            </a:pPr>
            <a:r>
              <a:rPr lang="en-US" sz="1200" dirty="0"/>
              <a:t>});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04334"/>
            <a:ext cx="3419753" cy="24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Shared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BF44"/>
                </a:solidFill>
              </a:rPr>
              <a:t>Common Logic…</a:t>
            </a:r>
            <a:endParaRPr lang="en-US" dirty="0">
              <a:solidFill>
                <a:srgbClr val="72BF44"/>
              </a:solidFill>
            </a:endParaRPr>
          </a:p>
          <a:p>
            <a:pPr lvl="1"/>
            <a:r>
              <a:rPr lang="en-US" dirty="0" smtClean="0"/>
              <a:t>On server (node.js)</a:t>
            </a:r>
          </a:p>
          <a:p>
            <a:pPr lvl="1"/>
            <a:r>
              <a:rPr lang="de-AT" dirty="0" smtClean="0"/>
              <a:t>On </a:t>
            </a:r>
            <a:r>
              <a:rPr lang="de-AT" dirty="0" err="1" smtClean="0"/>
              <a:t>client</a:t>
            </a:r>
            <a:r>
              <a:rPr lang="de-AT" dirty="0" smtClean="0"/>
              <a:t> (</a:t>
            </a:r>
            <a:r>
              <a:rPr lang="de-AT" dirty="0" err="1" smtClean="0"/>
              <a:t>browser</a:t>
            </a:r>
            <a:r>
              <a:rPr lang="de-AT" dirty="0" smtClean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050" dirty="0"/>
              <a:t>export module customer {</a:t>
            </a:r>
          </a:p>
          <a:p>
            <a:pPr>
              <a:buNone/>
            </a:pPr>
            <a:r>
              <a:rPr lang="en-US" sz="1050" dirty="0"/>
              <a:t>    export interface </a:t>
            </a:r>
            <a:r>
              <a:rPr lang="en-US" sz="1050" dirty="0" err="1"/>
              <a:t>ICustomer</a:t>
            </a:r>
            <a:r>
              <a:rPr lang="en-US" sz="1050" dirty="0"/>
              <a:t> {</a:t>
            </a:r>
          </a:p>
          <a:p>
            <a:pPr>
              <a:buNone/>
            </a:pPr>
            <a:r>
              <a:rPr lang="en-US" sz="1050" dirty="0"/>
              <a:t>        </a:t>
            </a:r>
            <a:r>
              <a:rPr lang="en-US" sz="1050" dirty="0" err="1"/>
              <a:t>firstName</a:t>
            </a:r>
            <a:r>
              <a:rPr lang="en-US" sz="1050" dirty="0"/>
              <a:t>: string;</a:t>
            </a:r>
          </a:p>
          <a:p>
            <a:pPr>
              <a:buNone/>
            </a:pPr>
            <a:r>
              <a:rPr lang="en-US" sz="1050" dirty="0"/>
              <a:t>        </a:t>
            </a:r>
            <a:r>
              <a:rPr lang="en-US" sz="1050" dirty="0" err="1"/>
              <a:t>lastName</a:t>
            </a:r>
            <a:r>
              <a:rPr lang="en-US" sz="1050" dirty="0"/>
              <a:t>: string;</a:t>
            </a:r>
          </a:p>
          <a:p>
            <a:pPr>
              <a:buNone/>
            </a:pPr>
            <a:r>
              <a:rPr lang="en-US" sz="1050" dirty="0"/>
              <a:t>    }</a:t>
            </a:r>
          </a:p>
          <a:p>
            <a:pPr>
              <a:buNone/>
            </a:pPr>
            <a:endParaRPr lang="en-US" sz="1050" dirty="0"/>
          </a:p>
          <a:p>
            <a:pPr>
              <a:buNone/>
            </a:pPr>
            <a:r>
              <a:rPr lang="en-US" sz="1050" dirty="0"/>
              <a:t>    export class Customer implements </a:t>
            </a:r>
            <a:r>
              <a:rPr lang="en-US" sz="1050" dirty="0" err="1"/>
              <a:t>ICustomer</a:t>
            </a:r>
            <a:r>
              <a:rPr lang="en-US" sz="1050" dirty="0"/>
              <a:t> {</a:t>
            </a:r>
          </a:p>
          <a:p>
            <a:pPr>
              <a:buNone/>
            </a:pPr>
            <a:r>
              <a:rPr lang="en-US" sz="1050" dirty="0"/>
              <a:t>        public </a:t>
            </a:r>
            <a:r>
              <a:rPr lang="en-US" sz="1050" dirty="0" err="1"/>
              <a:t>firstName</a:t>
            </a:r>
            <a:r>
              <a:rPr lang="en-US" sz="1050" dirty="0"/>
              <a:t>: string;</a:t>
            </a:r>
          </a:p>
          <a:p>
            <a:pPr>
              <a:buNone/>
            </a:pPr>
            <a:r>
              <a:rPr lang="en-US" sz="1050" dirty="0"/>
              <a:t>        public </a:t>
            </a:r>
            <a:r>
              <a:rPr lang="en-US" sz="1050" dirty="0" err="1"/>
              <a:t>lastName</a:t>
            </a:r>
            <a:r>
              <a:rPr lang="en-US" sz="1050" dirty="0"/>
              <a:t>: string;</a:t>
            </a:r>
          </a:p>
          <a:p>
            <a:pPr>
              <a:buNone/>
            </a:pPr>
            <a:endParaRPr lang="en-US" sz="1050" dirty="0"/>
          </a:p>
          <a:p>
            <a:pPr>
              <a:buNone/>
            </a:pPr>
            <a:r>
              <a:rPr lang="en-US" sz="1050" dirty="0"/>
              <a:t>        constructor (</a:t>
            </a:r>
            <a:r>
              <a:rPr lang="en-US" sz="1050" dirty="0" err="1"/>
              <a:t>arg</a:t>
            </a:r>
            <a:r>
              <a:rPr lang="en-US" sz="1050" dirty="0"/>
              <a:t>: </a:t>
            </a:r>
            <a:r>
              <a:rPr lang="en-US" sz="1050" dirty="0" err="1"/>
              <a:t>ICustomer</a:t>
            </a:r>
            <a:r>
              <a:rPr lang="en-US" sz="1050" dirty="0"/>
              <a:t> = { </a:t>
            </a:r>
            <a:r>
              <a:rPr lang="en-US" sz="1050" dirty="0" err="1"/>
              <a:t>firstName</a:t>
            </a:r>
            <a:r>
              <a:rPr lang="en-US" sz="1050" dirty="0"/>
              <a:t>: "", </a:t>
            </a:r>
            <a:r>
              <a:rPr lang="en-US" sz="1050" dirty="0" err="1"/>
              <a:t>lastName</a:t>
            </a:r>
            <a:r>
              <a:rPr lang="en-US" sz="1050" dirty="0"/>
              <a:t>: "" }) {</a:t>
            </a:r>
          </a:p>
          <a:p>
            <a:pPr>
              <a:buNone/>
            </a:pPr>
            <a:r>
              <a:rPr lang="en-US" sz="1050" dirty="0"/>
              <a:t>            </a:t>
            </a:r>
            <a:r>
              <a:rPr lang="en-US" sz="1050" dirty="0" err="1"/>
              <a:t>this.firstName</a:t>
            </a:r>
            <a:r>
              <a:rPr lang="en-US" sz="1050" dirty="0"/>
              <a:t> = </a:t>
            </a:r>
            <a:r>
              <a:rPr lang="en-US" sz="1050" dirty="0" err="1"/>
              <a:t>arg.firstName</a:t>
            </a:r>
            <a:r>
              <a:rPr lang="en-US" sz="1050" dirty="0"/>
              <a:t>;</a:t>
            </a:r>
          </a:p>
          <a:p>
            <a:pPr>
              <a:buNone/>
            </a:pPr>
            <a:r>
              <a:rPr lang="en-US" sz="1050" dirty="0"/>
              <a:t>            </a:t>
            </a:r>
            <a:r>
              <a:rPr lang="en-US" sz="1050" dirty="0" err="1"/>
              <a:t>this.lastName</a:t>
            </a:r>
            <a:r>
              <a:rPr lang="en-US" sz="1050" dirty="0"/>
              <a:t> = </a:t>
            </a:r>
            <a:r>
              <a:rPr lang="en-US" sz="1050" dirty="0" err="1"/>
              <a:t>arg.lastName</a:t>
            </a:r>
            <a:r>
              <a:rPr lang="en-US" sz="1050" dirty="0"/>
              <a:t>;</a:t>
            </a:r>
          </a:p>
          <a:p>
            <a:pPr>
              <a:buNone/>
            </a:pPr>
            <a:r>
              <a:rPr lang="en-US" sz="1050" dirty="0"/>
              <a:t>        }</a:t>
            </a:r>
          </a:p>
          <a:p>
            <a:pPr>
              <a:buNone/>
            </a:pPr>
            <a:endParaRPr lang="en-US" sz="1050" dirty="0"/>
          </a:p>
          <a:p>
            <a:pPr>
              <a:buNone/>
            </a:pPr>
            <a:r>
              <a:rPr lang="en-US" sz="1050" dirty="0"/>
              <a:t>        </a:t>
            </a:r>
            <a:r>
              <a:rPr lang="en-US" sz="1050" dirty="0">
                <a:solidFill>
                  <a:srgbClr val="72BF44"/>
                </a:solidFill>
              </a:rPr>
              <a:t>public </a:t>
            </a:r>
            <a:r>
              <a:rPr lang="en-US" sz="1050" dirty="0" err="1">
                <a:solidFill>
                  <a:srgbClr val="72BF44"/>
                </a:solidFill>
              </a:rPr>
              <a:t>fullName</a:t>
            </a:r>
            <a:r>
              <a:rPr lang="en-US" sz="1050" dirty="0">
                <a:solidFill>
                  <a:srgbClr val="72BF44"/>
                </a:solidFill>
              </a:rPr>
              <a:t>() {</a:t>
            </a:r>
          </a:p>
          <a:p>
            <a:pPr>
              <a:buNone/>
            </a:pPr>
            <a:r>
              <a:rPr lang="en-US" sz="1050" dirty="0">
                <a:solidFill>
                  <a:srgbClr val="72BF44"/>
                </a:solidFill>
              </a:rPr>
              <a:t>            return </a:t>
            </a:r>
            <a:r>
              <a:rPr lang="en-US" sz="1050" dirty="0" err="1">
                <a:solidFill>
                  <a:srgbClr val="72BF44"/>
                </a:solidFill>
              </a:rPr>
              <a:t>this.lastName</a:t>
            </a:r>
            <a:r>
              <a:rPr lang="en-US" sz="1050" dirty="0">
                <a:solidFill>
                  <a:srgbClr val="72BF44"/>
                </a:solidFill>
              </a:rPr>
              <a:t> + ", " + </a:t>
            </a:r>
            <a:r>
              <a:rPr lang="en-US" sz="1050" dirty="0" err="1">
                <a:solidFill>
                  <a:srgbClr val="72BF44"/>
                </a:solidFill>
              </a:rPr>
              <a:t>this.firstName</a:t>
            </a:r>
            <a:r>
              <a:rPr lang="en-US" sz="1050" dirty="0">
                <a:solidFill>
                  <a:srgbClr val="72BF44"/>
                </a:solidFill>
              </a:rPr>
              <a:t>;</a:t>
            </a:r>
          </a:p>
          <a:p>
            <a:pPr>
              <a:buNone/>
            </a:pPr>
            <a:r>
              <a:rPr lang="en-US" sz="1050" dirty="0">
                <a:solidFill>
                  <a:srgbClr val="72BF44"/>
                </a:solidFill>
              </a:rPr>
              <a:t>        }</a:t>
            </a:r>
          </a:p>
          <a:p>
            <a:pPr>
              <a:buNone/>
            </a:pPr>
            <a:r>
              <a:rPr lang="en-US" sz="1050" dirty="0"/>
              <a:t>    }</a:t>
            </a:r>
          </a:p>
          <a:p>
            <a:pPr>
              <a:buNone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96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Shared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BF44"/>
                </a:solidFill>
              </a:rPr>
              <a:t>Node.js</a:t>
            </a:r>
            <a:endParaRPr lang="en-US" dirty="0">
              <a:solidFill>
                <a:srgbClr val="72BF44"/>
              </a:solidFill>
            </a:endParaRPr>
          </a:p>
          <a:p>
            <a:pPr lvl="1"/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i="1" dirty="0" smtClean="0"/>
              <a:t>express.js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setup</a:t>
            </a:r>
            <a:r>
              <a:rPr lang="de-AT" dirty="0" smtClean="0"/>
              <a:t> a </a:t>
            </a:r>
            <a:r>
              <a:rPr lang="de-AT" dirty="0" err="1" smtClean="0"/>
              <a:t>small</a:t>
            </a:r>
            <a:r>
              <a:rPr lang="de-AT" dirty="0" smtClean="0"/>
              <a:t> web </a:t>
            </a:r>
            <a:r>
              <a:rPr lang="de-AT" dirty="0" err="1" smtClean="0"/>
              <a:t>api</a:t>
            </a:r>
            <a:r>
              <a:rPr lang="de-AT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/>
              <a:t>/// &lt;reference path="../</a:t>
            </a:r>
            <a:r>
              <a:rPr lang="en-US" sz="1200" dirty="0" err="1"/>
              <a:t>tsd</a:t>
            </a:r>
            <a:r>
              <a:rPr lang="en-US" sz="1200" dirty="0"/>
              <a:t>/node-0.8.d.ts" /&gt;</a:t>
            </a:r>
          </a:p>
          <a:p>
            <a:pPr>
              <a:buNone/>
            </a:pPr>
            <a:r>
              <a:rPr lang="en-US" sz="1200" dirty="0"/>
              <a:t>/// &lt;reference path="../</a:t>
            </a:r>
            <a:r>
              <a:rPr lang="en-US" sz="1200" dirty="0" err="1"/>
              <a:t>tsd</a:t>
            </a:r>
            <a:r>
              <a:rPr lang="en-US" sz="1200" dirty="0"/>
              <a:t>/express-3.0.d.ts" /&gt;</a:t>
            </a:r>
          </a:p>
          <a:p>
            <a:pPr>
              <a:buNone/>
            </a:pPr>
            <a:r>
              <a:rPr lang="en-US" sz="1200" dirty="0"/>
              <a:t>/// &lt;reference path="./</a:t>
            </a:r>
            <a:r>
              <a:rPr lang="en-US" sz="1200" dirty="0" err="1"/>
              <a:t>customer.ts</a:t>
            </a:r>
            <a:r>
              <a:rPr lang="en-US" sz="1200" dirty="0"/>
              <a:t>" /&gt;</a:t>
            </a:r>
          </a:p>
          <a:p>
            <a:pPr>
              <a:buNone/>
            </a:pPr>
            <a:r>
              <a:rPr lang="en-US" sz="1200" dirty="0"/>
              <a:t>import express = module("express");</a:t>
            </a:r>
          </a:p>
          <a:p>
            <a:pPr>
              <a:buNone/>
            </a:pPr>
            <a:r>
              <a:rPr lang="en-US" sz="1200" dirty="0"/>
              <a:t>import </a:t>
            </a:r>
            <a:r>
              <a:rPr lang="en-US" sz="1200" dirty="0" err="1"/>
              <a:t>crm</a:t>
            </a:r>
            <a:r>
              <a:rPr lang="en-US" sz="1200" dirty="0"/>
              <a:t> = module("customer");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err="1"/>
              <a:t>var</a:t>
            </a:r>
            <a:r>
              <a:rPr lang="en-US" sz="1200" dirty="0"/>
              <a:t> app = express();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err="1"/>
              <a:t>app.get</a:t>
            </a:r>
            <a:r>
              <a:rPr lang="en-US" sz="1200" dirty="0"/>
              <a:t>("/customer/:id", function (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resp</a:t>
            </a:r>
            <a:r>
              <a:rPr lang="en-US" sz="1200" dirty="0"/>
              <a:t>) {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customerId</a:t>
            </a:r>
            <a:r>
              <a:rPr lang="en-US" sz="1200" dirty="0"/>
              <a:t> = &lt;number&gt;req.params.id;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c = new </a:t>
            </a:r>
            <a:r>
              <a:rPr lang="en-US" sz="1200" dirty="0" err="1"/>
              <a:t>crm.customer.Customer</a:t>
            </a:r>
            <a:r>
              <a:rPr lang="en-US" sz="1200" dirty="0"/>
              <a:t>({ </a:t>
            </a:r>
            <a:r>
              <a:rPr lang="en-US" sz="1200" dirty="0" err="1"/>
              <a:t>firstName</a:t>
            </a:r>
            <a:r>
              <a:rPr lang="en-US" sz="1200" dirty="0"/>
              <a:t>: "Max" + </a:t>
            </a:r>
            <a:r>
              <a:rPr lang="en-US" sz="1200" dirty="0" err="1"/>
              <a:t>customerId.toString</a:t>
            </a:r>
            <a:r>
              <a:rPr lang="en-US" sz="1200" dirty="0"/>
              <a:t>(), </a:t>
            </a:r>
            <a:r>
              <a:rPr lang="en-US" sz="1200" dirty="0" err="1"/>
              <a:t>lastName</a:t>
            </a:r>
            <a:r>
              <a:rPr lang="en-US" sz="1200" dirty="0"/>
              <a:t>: "Muster" });</a:t>
            </a:r>
          </a:p>
          <a:p>
            <a:pPr>
              <a:buNone/>
            </a:pPr>
            <a:r>
              <a:rPr lang="en-US" sz="1200" dirty="0"/>
              <a:t>    console.log(</a:t>
            </a:r>
            <a:r>
              <a:rPr lang="en-US" sz="1200" dirty="0" err="1"/>
              <a:t>c.fullName</a:t>
            </a:r>
            <a:r>
              <a:rPr lang="en-US" sz="1200" dirty="0"/>
              <a:t>());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resp.send</a:t>
            </a:r>
            <a:r>
              <a:rPr lang="en-US" sz="1200" dirty="0"/>
              <a:t>(</a:t>
            </a:r>
            <a:r>
              <a:rPr lang="en-US" sz="1200" dirty="0" err="1"/>
              <a:t>JSON.stringify</a:t>
            </a:r>
            <a:r>
              <a:rPr lang="en-US" sz="1200" dirty="0"/>
              <a:t>(c));</a:t>
            </a:r>
          </a:p>
          <a:p>
            <a:pPr>
              <a:buNone/>
            </a:pPr>
            <a:r>
              <a:rPr lang="en-US" sz="1200" dirty="0" smtClean="0"/>
              <a:t>});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48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Shared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BF44"/>
                </a:solidFill>
              </a:rPr>
              <a:t>Node.js</a:t>
            </a:r>
            <a:endParaRPr lang="en-US" dirty="0">
              <a:solidFill>
                <a:srgbClr val="72BF44"/>
              </a:solidFill>
            </a:endParaRPr>
          </a:p>
          <a:p>
            <a:pPr lvl="1"/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i="1" dirty="0" smtClean="0"/>
              <a:t>express.js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setup</a:t>
            </a:r>
            <a:r>
              <a:rPr lang="de-AT" dirty="0" smtClean="0"/>
              <a:t> a </a:t>
            </a:r>
            <a:r>
              <a:rPr lang="de-AT" dirty="0" err="1" smtClean="0"/>
              <a:t>small</a:t>
            </a:r>
            <a:r>
              <a:rPr lang="de-AT" dirty="0" smtClean="0"/>
              <a:t> web </a:t>
            </a:r>
            <a:r>
              <a:rPr lang="de-AT" dirty="0" err="1" smtClean="0"/>
              <a:t>api</a:t>
            </a:r>
            <a:r>
              <a:rPr lang="de-AT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err="1" smtClean="0"/>
              <a:t>app.get</a:t>
            </a:r>
            <a:r>
              <a:rPr lang="en-US" sz="1200" dirty="0"/>
              <a:t>("/customer", function (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resp</a:t>
            </a:r>
            <a:r>
              <a:rPr lang="en-US" sz="1200" dirty="0"/>
              <a:t>) {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customers: </a:t>
            </a:r>
            <a:r>
              <a:rPr lang="en-US" sz="1200" dirty="0" err="1"/>
              <a:t>crm.customer.Customer</a:t>
            </a:r>
            <a:r>
              <a:rPr lang="en-US" sz="1200" dirty="0"/>
              <a:t> [];</a:t>
            </a:r>
          </a:p>
          <a:p>
            <a:pPr>
              <a:buNone/>
            </a:pPr>
            <a:r>
              <a:rPr lang="en-US" sz="1200" dirty="0"/>
              <a:t>    customers = new Array();</a:t>
            </a:r>
          </a:p>
          <a:p>
            <a:pPr>
              <a:buNone/>
            </a:pPr>
            <a:r>
              <a:rPr lang="en-US" sz="1200" dirty="0"/>
              <a:t>    for (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customers.push</a:t>
            </a:r>
            <a:r>
              <a:rPr lang="en-US" sz="1200" dirty="0"/>
              <a:t>(new </a:t>
            </a:r>
            <a:r>
              <a:rPr lang="en-US" sz="1200" dirty="0" err="1"/>
              <a:t>crm.customer.Customer</a:t>
            </a:r>
            <a:r>
              <a:rPr lang="en-US" sz="1200" dirty="0" smtClean="0"/>
              <a:t>(</a:t>
            </a:r>
          </a:p>
          <a:p>
            <a:pPr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{ </a:t>
            </a:r>
            <a:r>
              <a:rPr lang="en-US" sz="1200" dirty="0" err="1"/>
              <a:t>firstName</a:t>
            </a:r>
            <a:r>
              <a:rPr lang="en-US" sz="1200" dirty="0"/>
              <a:t>: "Max" + </a:t>
            </a:r>
            <a:r>
              <a:rPr lang="en-US" sz="1200" dirty="0" err="1"/>
              <a:t>i.toString</a:t>
            </a:r>
            <a:r>
              <a:rPr lang="en-US" sz="1200" dirty="0"/>
              <a:t>(), </a:t>
            </a:r>
            <a:endParaRPr lang="en-US" sz="1200" dirty="0" smtClean="0"/>
          </a:p>
          <a:p>
            <a:pPr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</a:t>
            </a:r>
            <a:r>
              <a:rPr lang="en-US" sz="1200" dirty="0" err="1" smtClean="0"/>
              <a:t>lastName</a:t>
            </a:r>
            <a:r>
              <a:rPr lang="en-US" sz="1200" dirty="0"/>
              <a:t>: "Muster" }));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resp.send</a:t>
            </a:r>
            <a:r>
              <a:rPr lang="en-US" sz="1200" dirty="0"/>
              <a:t>(</a:t>
            </a:r>
            <a:r>
              <a:rPr lang="en-US" sz="1200" dirty="0" err="1"/>
              <a:t>JSON.stringify</a:t>
            </a:r>
            <a:r>
              <a:rPr lang="en-US" sz="1200" dirty="0"/>
              <a:t>(customers));</a:t>
            </a:r>
          </a:p>
          <a:p>
            <a:pPr>
              <a:buNone/>
            </a:pPr>
            <a:r>
              <a:rPr lang="en-US" sz="1200" dirty="0"/>
              <a:t>});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err="1"/>
              <a:t>app.use</a:t>
            </a:r>
            <a:r>
              <a:rPr lang="en-US" sz="1200" dirty="0"/>
              <a:t>("/static", </a:t>
            </a:r>
            <a:r>
              <a:rPr lang="en-US" sz="1200" dirty="0" err="1"/>
              <a:t>express.static</a:t>
            </a:r>
            <a:r>
              <a:rPr lang="en-US" sz="1200" dirty="0"/>
              <a:t>(__</a:t>
            </a:r>
            <a:r>
              <a:rPr lang="en-US" sz="1200" dirty="0" err="1"/>
              <a:t>dirname</a:t>
            </a:r>
            <a:r>
              <a:rPr lang="en-US" sz="1200" dirty="0"/>
              <a:t> + "/"));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err="1"/>
              <a:t>app.listen</a:t>
            </a:r>
            <a:r>
              <a:rPr lang="en-US" sz="1200" dirty="0"/>
              <a:t>(8088);</a:t>
            </a:r>
          </a:p>
        </p:txBody>
      </p:sp>
    </p:spTree>
    <p:extLst>
      <p:ext uri="{BB962C8B-B14F-4D97-AF65-F5344CB8AC3E}">
        <p14:creationId xmlns:p14="http://schemas.microsoft.com/office/powerpoint/2010/main" val="396964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smtClean="0"/>
              <a:t>JavaScript is great because of its </a:t>
            </a:r>
            <a:r>
              <a:rPr lang="en-US" sz="2000" dirty="0" smtClean="0">
                <a:solidFill>
                  <a:srgbClr val="72BF44"/>
                </a:solidFill>
              </a:rPr>
              <a:t>reach</a:t>
            </a:r>
          </a:p>
          <a:p>
            <a:pPr lvl="1"/>
            <a:r>
              <a:rPr lang="en-US" sz="1400" dirty="0" smtClean="0"/>
              <a:t>JavaScript is everywhere</a:t>
            </a:r>
          </a:p>
          <a:p>
            <a:r>
              <a:rPr lang="en-US" sz="2000" dirty="0" smtClean="0"/>
              <a:t>JavaScript is great because of </a:t>
            </a:r>
            <a:r>
              <a:rPr lang="en-US" sz="2000" dirty="0" smtClean="0">
                <a:solidFill>
                  <a:srgbClr val="72BF44"/>
                </a:solidFill>
              </a:rPr>
              <a:t>available libraries</a:t>
            </a:r>
          </a:p>
          <a:p>
            <a:pPr lvl="1"/>
            <a:r>
              <a:rPr lang="en-US" sz="1400" dirty="0" smtClean="0"/>
              <a:t>For server and client</a:t>
            </a:r>
          </a:p>
          <a:p>
            <a:r>
              <a:rPr lang="en-US" sz="2000" dirty="0" smtClean="0"/>
              <a:t>JavaScript (sometimes) sucks because of </a:t>
            </a:r>
            <a:r>
              <a:rPr lang="en-US" sz="2000" dirty="0" smtClean="0">
                <a:solidFill>
                  <a:srgbClr val="72BF44"/>
                </a:solidFill>
              </a:rPr>
              <a:t>missing types</a:t>
            </a:r>
          </a:p>
          <a:p>
            <a:pPr lvl="1"/>
            <a:r>
              <a:rPr lang="en-US" sz="1400" dirty="0" smtClean="0"/>
              <a:t>Limited editor support (IntelliSense)</a:t>
            </a:r>
          </a:p>
          <a:p>
            <a:pPr lvl="1"/>
            <a:r>
              <a:rPr lang="en-US" sz="1400" dirty="0" smtClean="0"/>
              <a:t>Runtime errors instead of compile-time errors</a:t>
            </a:r>
          </a:p>
          <a:p>
            <a:r>
              <a:rPr lang="en-US" sz="2000" dirty="0" smtClean="0">
                <a:solidFill>
                  <a:srgbClr val="72BF44"/>
                </a:solidFill>
              </a:rPr>
              <a:t>Our wish</a:t>
            </a:r>
            <a:r>
              <a:rPr lang="en-US" sz="2000" dirty="0" smtClean="0"/>
              <a:t>: Productivity of robustness of C# with reach of JavaScript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2393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Shared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BF44"/>
                </a:solidFill>
              </a:rPr>
              <a:t>Browser</a:t>
            </a:r>
            <a:endParaRPr lang="en-US" dirty="0">
              <a:solidFill>
                <a:srgbClr val="72BF44"/>
              </a:solidFill>
            </a:endParaRPr>
          </a:p>
          <a:p>
            <a:pPr lvl="1"/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i="1" dirty="0" smtClean="0"/>
              <a:t>require.js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load</a:t>
            </a:r>
            <a:r>
              <a:rPr lang="de-AT" dirty="0" smtClean="0"/>
              <a:t> </a:t>
            </a:r>
            <a:r>
              <a:rPr lang="de-AT" dirty="0" err="1" smtClean="0"/>
              <a:t>modules</a:t>
            </a:r>
            <a:r>
              <a:rPr lang="de-AT" dirty="0" smtClean="0"/>
              <a:t> at </a:t>
            </a:r>
            <a:r>
              <a:rPr lang="de-AT" dirty="0" err="1" smtClean="0"/>
              <a:t>runtime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/>
              <a:t>/// &lt;reference path="../modules/jquery-1.8.d.ts" </a:t>
            </a:r>
            <a:r>
              <a:rPr lang="en-US" sz="1200" dirty="0" smtClean="0"/>
              <a:t>/&gt;</a:t>
            </a:r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/>
              <a:t>cust</a:t>
            </a:r>
            <a:r>
              <a:rPr lang="en-US" sz="1200" dirty="0"/>
              <a:t> = module("app/classes/customer");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export class </a:t>
            </a:r>
            <a:r>
              <a:rPr lang="en-US" sz="1200" dirty="0" err="1"/>
              <a:t>AppMain</a:t>
            </a:r>
            <a:r>
              <a:rPr lang="en-US" sz="1200" dirty="0"/>
              <a:t> {</a:t>
            </a:r>
          </a:p>
          <a:p>
            <a:pPr>
              <a:buNone/>
            </a:pPr>
            <a:r>
              <a:rPr lang="en-US" sz="1200" dirty="0"/>
              <a:t>  </a:t>
            </a:r>
            <a:r>
              <a:rPr lang="en-US" sz="1200" dirty="0" smtClean="0"/>
              <a:t>public </a:t>
            </a:r>
            <a:r>
              <a:rPr lang="en-US" sz="1200" dirty="0"/>
              <a:t>run() </a:t>
            </a:r>
            <a:r>
              <a:rPr lang="en-US" sz="1200" dirty="0" smtClean="0"/>
              <a:t>{         </a:t>
            </a:r>
          </a:p>
          <a:p>
            <a:pPr>
              <a:buNone/>
            </a:pPr>
            <a:r>
              <a:rPr lang="en-US" sz="1200" dirty="0" smtClean="0"/>
              <a:t>    $.</a:t>
            </a:r>
            <a:r>
              <a:rPr lang="en-US" sz="1200" dirty="0"/>
              <a:t>get("http://localhost:8088/Customer/99</a:t>
            </a:r>
            <a:r>
              <a:rPr lang="en-US" sz="1200" dirty="0" smtClean="0"/>
              <a:t>")</a:t>
            </a:r>
          </a:p>
          <a:p>
            <a:pPr>
              <a:buNone/>
            </a:pPr>
            <a:r>
              <a:rPr lang="en-US" sz="1200" dirty="0" smtClean="0"/>
              <a:t>      .</a:t>
            </a:r>
            <a:r>
              <a:rPr lang="en-US" sz="1200" dirty="0"/>
              <a:t>done(function (data) {</a:t>
            </a:r>
          </a:p>
          <a:p>
            <a:pPr>
              <a:buNone/>
            </a:pPr>
            <a:r>
              <a:rPr lang="en-US" sz="1200" dirty="0"/>
              <a:t>      </a:t>
            </a:r>
            <a:r>
              <a:rPr lang="en-US" sz="1200" dirty="0" smtClean="0"/>
              <a:t>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c = new </a:t>
            </a:r>
            <a:r>
              <a:rPr lang="en-US" sz="1200" dirty="0" err="1"/>
              <a:t>cust.customer.Customer</a:t>
            </a:r>
            <a:r>
              <a:rPr lang="en-US" sz="1200" dirty="0"/>
              <a:t>(</a:t>
            </a:r>
            <a:r>
              <a:rPr lang="en-US" sz="1200" dirty="0" err="1"/>
              <a:t>JSON.parse</a:t>
            </a:r>
            <a:r>
              <a:rPr lang="en-US" sz="1200" dirty="0"/>
              <a:t>(data));</a:t>
            </a:r>
          </a:p>
          <a:p>
            <a:pPr>
              <a:buNone/>
            </a:pPr>
            <a:r>
              <a:rPr lang="en-US" sz="1200" dirty="0"/>
              <a:t>      </a:t>
            </a:r>
            <a:r>
              <a:rPr lang="en-US" sz="1200" dirty="0" smtClean="0"/>
              <a:t>  $("#</a:t>
            </a:r>
            <a:r>
              <a:rPr lang="en-US" sz="1200" dirty="0" err="1"/>
              <a:t>fullname</a:t>
            </a:r>
            <a:r>
              <a:rPr lang="en-US" sz="1200" dirty="0"/>
              <a:t>").text(</a:t>
            </a:r>
            <a:r>
              <a:rPr lang="en-US" sz="1200" dirty="0" err="1"/>
              <a:t>c.fullName</a:t>
            </a:r>
            <a:r>
              <a:rPr lang="en-US" sz="1200" dirty="0"/>
              <a:t>());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});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</a:t>
            </a:r>
            <a:r>
              <a:rPr lang="en-US" sz="1200" dirty="0" smtClean="0"/>
              <a:t>}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9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TypeScript offers you the </a:t>
            </a:r>
            <a:r>
              <a:rPr lang="en-US" dirty="0" smtClean="0">
                <a:solidFill>
                  <a:srgbClr val="72BF44"/>
                </a:solidFill>
              </a:rPr>
              <a:t>reach</a:t>
            </a:r>
            <a:r>
              <a:rPr lang="en-US" dirty="0" smtClean="0"/>
              <a:t> of JavaScript</a:t>
            </a:r>
          </a:p>
          <a:p>
            <a:pPr lvl="1"/>
            <a:r>
              <a:rPr lang="en-US" dirty="0" smtClean="0"/>
              <a:t>Stay as strongly typed as possible but as dynamic as necessary</a:t>
            </a:r>
          </a:p>
          <a:p>
            <a:r>
              <a:rPr lang="en-US" dirty="0" smtClean="0"/>
              <a:t>TypeScript makes you more </a:t>
            </a:r>
            <a:r>
              <a:rPr lang="en-US" dirty="0" smtClean="0">
                <a:solidFill>
                  <a:srgbClr val="72BF44"/>
                </a:solidFill>
              </a:rPr>
              <a:t>productive</a:t>
            </a:r>
            <a:r>
              <a:rPr lang="en-US" dirty="0" smtClean="0"/>
              <a:t> (IntelliSense)</a:t>
            </a:r>
          </a:p>
          <a:p>
            <a:pPr lvl="1"/>
            <a:r>
              <a:rPr lang="en-US" dirty="0" smtClean="0"/>
              <a:t>Ready for larger projects and larger teams</a:t>
            </a:r>
          </a:p>
          <a:p>
            <a:r>
              <a:rPr lang="en-US" dirty="0" smtClean="0"/>
              <a:t>TypeScript produces less runtime errors</a:t>
            </a:r>
          </a:p>
          <a:p>
            <a:pPr lvl="1"/>
            <a:r>
              <a:rPr lang="en-US" dirty="0" smtClean="0"/>
              <a:t>Because of compile-time type checking</a:t>
            </a:r>
          </a:p>
          <a:p>
            <a:r>
              <a:rPr lang="en-US" dirty="0" smtClean="0"/>
              <a:t>TypeScript can change your view on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61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 smtClean="0"/>
              <a:t>Videos, Websites, Documents</a:t>
            </a:r>
          </a:p>
          <a:p>
            <a:pPr lvl="1"/>
            <a:r>
              <a:rPr lang="en-US" sz="1200" dirty="0" smtClean="0">
                <a:hlinkClick r:id="rId2"/>
              </a:rPr>
              <a:t>http://channel9.msdn.com/posts/Anders-Hejlsberg-Introducing-TypeScript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3"/>
              </a:rPr>
              <a:t>http://channel9.msdn.com/posts/Anders-Hejlsberg-Steve-Lucco-and-Luke-Hoban-Inside-TypeScript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4"/>
              </a:rPr>
              <a:t>http://www.typescriptlang.org/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5"/>
              </a:rPr>
              <a:t>http://www.typescriptlang.org/Playground/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6"/>
              </a:rPr>
              <a:t>http://www.typescriptlang.org/Samples/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7"/>
              </a:rPr>
              <a:t>http://www.typescriptlang.org/Content/TypeScript%20Language%20Specification.pdf</a:t>
            </a:r>
            <a:endParaRPr lang="en-US" sz="1200" dirty="0" smtClean="0"/>
          </a:p>
          <a:p>
            <a:r>
              <a:rPr lang="de-AT" sz="1800" dirty="0" smtClean="0"/>
              <a:t>TypeScript Type Definition Library</a:t>
            </a:r>
          </a:p>
          <a:p>
            <a:pPr lvl="1"/>
            <a:r>
              <a:rPr lang="en-US" sz="1200" dirty="0">
                <a:hlinkClick r:id="rId8"/>
              </a:rPr>
              <a:t>https://github.com/borisyankov/DefinitelyTyped</a:t>
            </a:r>
            <a:r>
              <a:rPr lang="en-US" sz="1200" dirty="0"/>
              <a:t> </a:t>
            </a:r>
          </a:p>
          <a:p>
            <a:r>
              <a:rPr lang="en-US" sz="1800" dirty="0" smtClean="0"/>
              <a:t>Sample</a:t>
            </a:r>
          </a:p>
          <a:p>
            <a:pPr lvl="1"/>
            <a:r>
              <a:rPr lang="en-US" sz="1200" dirty="0" smtClean="0">
                <a:hlinkClick r:id="rId9"/>
              </a:rPr>
              <a:t>http://bit.ly/TypeScriptSample</a:t>
            </a:r>
            <a:r>
              <a:rPr lang="en-US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1262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084168" y="2346977"/>
            <a:ext cx="2952328" cy="779081"/>
          </a:xfrm>
        </p:spPr>
        <p:txBody>
          <a:bodyPr anchor="ctr"/>
          <a:lstStyle/>
          <a:p>
            <a:pPr>
              <a:tabLst>
                <a:tab pos="449263" algn="l"/>
              </a:tabLst>
            </a:pPr>
            <a:r>
              <a:rPr lang="en-US" smtClean="0"/>
              <a:t>rainer@timecockpit.com</a:t>
            </a:r>
            <a:br>
              <a:rPr lang="en-US" smtClean="0"/>
            </a:br>
            <a:r>
              <a:rPr lang="en-US" smtClean="0"/>
              <a:t>http://www.timecockpit.com</a:t>
            </a:r>
            <a:br>
              <a:rPr lang="en-US" smtClean="0"/>
            </a:br>
            <a:r>
              <a:rPr lang="en-US" smtClean="0"/>
              <a:t>@rstropek</a:t>
            </a:r>
            <a:endParaRPr lang="en-US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quarter" idx="2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23" name="Content Placeholder 2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1"/>
          </p:nvPr>
        </p:nvSpPr>
        <p:spPr>
          <a:xfrm>
            <a:off x="5221580" y="2341472"/>
            <a:ext cx="790140" cy="790090"/>
          </a:xfrm>
        </p:spPr>
        <p:txBody>
          <a:bodyPr lIns="0" tIns="0" rIns="90000" bIns="0"/>
          <a:lstStyle/>
          <a:p>
            <a:pPr algn="r"/>
            <a: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b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</a:t>
            </a:r>
            <a:b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endParaRPr lang="en-US" sz="10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Q&amp;A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Rainer Stropek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software architects gmbh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Coming.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pic>
        <p:nvPicPr>
          <p:cNvPr id="27" name="Grafik 9" descr="timecockpit3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4832" y="3291830"/>
            <a:ext cx="576064" cy="576064"/>
          </a:xfrm>
          <a:prstGeom prst="rect">
            <a:avLst/>
          </a:prstGeom>
        </p:spPr>
      </p:pic>
      <p:pic>
        <p:nvPicPr>
          <p:cNvPr id="32" name="Grafik 11" descr="timecockpit_horizontal_rgb.png"/>
          <p:cNvPicPr>
            <a:picLocks noChangeAspect="1"/>
          </p:cNvPicPr>
          <p:nvPr/>
        </p:nvPicPr>
        <p:blipFill>
          <a:blip r:embed="rId4" cstate="print"/>
          <a:srcRect l="20996"/>
          <a:stretch>
            <a:fillRect/>
          </a:stretch>
        </p:blipFill>
        <p:spPr>
          <a:xfrm>
            <a:off x="6012160" y="3253730"/>
            <a:ext cx="2309605" cy="478232"/>
          </a:xfrm>
          <a:prstGeom prst="rect">
            <a:avLst/>
          </a:prstGeom>
        </p:spPr>
      </p:pic>
      <p:sp>
        <p:nvSpPr>
          <p:cNvPr id="33" name="Textfeld 12"/>
          <p:cNvSpPr txBox="1"/>
          <p:nvPr/>
        </p:nvSpPr>
        <p:spPr>
          <a:xfrm>
            <a:off x="6012160" y="3624803"/>
            <a:ext cx="108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accent1"/>
                </a:solidFill>
              </a:rPr>
              <a:t>Saves the day.</a:t>
            </a:r>
            <a:endParaRPr lang="en-US" sz="12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263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smtClean="0"/>
              <a:t>Valid JavaScript </a:t>
            </a:r>
            <a:r>
              <a:rPr lang="en-US" sz="2000" dirty="0" smtClean="0">
                <a:solidFill>
                  <a:srgbClr val="72BF44"/>
                </a:solidFill>
              </a:rPr>
              <a:t>is </a:t>
            </a:r>
            <a:r>
              <a:rPr lang="en-US" sz="2000" dirty="0" smtClean="0"/>
              <a:t>valid TypeScript</a:t>
            </a:r>
          </a:p>
          <a:p>
            <a:pPr lvl="1"/>
            <a:r>
              <a:rPr lang="en-US" sz="1400" dirty="0" smtClean="0"/>
              <a:t>TypeScript defines add-ons to JavaScript (primarily type information)</a:t>
            </a:r>
          </a:p>
          <a:p>
            <a:pPr lvl="1"/>
            <a:r>
              <a:rPr lang="en-US" sz="1400" dirty="0" smtClean="0"/>
              <a:t>Existing JavaScript code works perfectly with TypeScript</a:t>
            </a:r>
          </a:p>
          <a:p>
            <a:r>
              <a:rPr lang="en-US" sz="2000" dirty="0" smtClean="0"/>
              <a:t>TypeScript </a:t>
            </a:r>
            <a:r>
              <a:rPr lang="en-US" sz="2000" dirty="0" smtClean="0">
                <a:solidFill>
                  <a:srgbClr val="72BF44"/>
                </a:solidFill>
              </a:rPr>
              <a:t>compiles into JavaScript</a:t>
            </a:r>
          </a:p>
          <a:p>
            <a:pPr lvl="1"/>
            <a:r>
              <a:rPr lang="en-US" sz="1400" dirty="0" smtClean="0"/>
              <a:t>Compile-time error checking base on type information</a:t>
            </a:r>
          </a:p>
          <a:p>
            <a:pPr lvl="1"/>
            <a:r>
              <a:rPr lang="en-US" sz="1400" dirty="0" smtClean="0"/>
              <a:t>Use it on servers (with node.js), in the browser, in Windows Store apps, etc.</a:t>
            </a:r>
          </a:p>
          <a:p>
            <a:pPr lvl="1"/>
            <a:r>
              <a:rPr lang="en-US" sz="1400" dirty="0" smtClean="0"/>
              <a:t>Generated code follows usual JavaScript patterns (e.g. pseudo-classes)</a:t>
            </a:r>
          </a:p>
          <a:p>
            <a:r>
              <a:rPr lang="en-US" sz="2000" dirty="0" smtClean="0"/>
              <a:t>Microsoft provides great </a:t>
            </a:r>
            <a:r>
              <a:rPr lang="en-US" sz="2000" dirty="0" smtClean="0">
                <a:solidFill>
                  <a:srgbClr val="72BF44"/>
                </a:solidFill>
              </a:rPr>
              <a:t>tool support</a:t>
            </a:r>
          </a:p>
          <a:p>
            <a:pPr lvl="1"/>
            <a:r>
              <a:rPr lang="en-US" sz="1400" dirty="0" smtClean="0"/>
              <a:t>E.g. IntelliSense in VS2012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9107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Typing Basics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2BF44"/>
                </a:solidFill>
              </a:rPr>
              <a:t>Any</a:t>
            </a:r>
          </a:p>
          <a:p>
            <a:r>
              <a:rPr lang="en-US" dirty="0" smtClean="0">
                <a:solidFill>
                  <a:srgbClr val="72BF44"/>
                </a:solidFill>
              </a:rPr>
              <a:t>Primitive Types</a:t>
            </a:r>
          </a:p>
          <a:p>
            <a:pPr lvl="1"/>
            <a:r>
              <a:rPr lang="en-US" i="1" dirty="0" smtClean="0"/>
              <a:t>Number</a:t>
            </a:r>
          </a:p>
          <a:p>
            <a:pPr lvl="1"/>
            <a:r>
              <a:rPr lang="en-US" i="1" dirty="0" smtClean="0"/>
              <a:t>Boolean</a:t>
            </a:r>
          </a:p>
          <a:p>
            <a:pPr lvl="1"/>
            <a:r>
              <a:rPr lang="en-US" i="1" dirty="0" smtClean="0"/>
              <a:t>String</a:t>
            </a:r>
          </a:p>
          <a:p>
            <a:r>
              <a:rPr lang="en-US" dirty="0" smtClean="0">
                <a:solidFill>
                  <a:srgbClr val="72BF44"/>
                </a:solidFill>
              </a:rPr>
              <a:t>Object Types</a:t>
            </a:r>
          </a:p>
          <a:p>
            <a:pPr lvl="1"/>
            <a:r>
              <a:rPr lang="en-US" dirty="0" smtClean="0"/>
              <a:t>Classes, Modules, Interfaces, …</a:t>
            </a:r>
          </a:p>
          <a:p>
            <a:endParaRPr lang="en-US" dirty="0" smtClean="0"/>
          </a:p>
          <a:p>
            <a:r>
              <a:rPr lang="en-US" dirty="0" smtClean="0"/>
              <a:t>Visual Studio </a:t>
            </a:r>
            <a:r>
              <a:rPr lang="en-US" dirty="0" smtClean="0"/>
              <a:t>IntelliSense based on types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467544" y="1009268"/>
            <a:ext cx="5328592" cy="4010754"/>
          </a:xfrm>
        </p:spPr>
        <p:txBody>
          <a:bodyPr/>
          <a:lstStyle/>
          <a:p>
            <a:pPr>
              <a:buNone/>
            </a:pPr>
            <a:r>
              <a:rPr lang="en-US" sz="1200" noProof="1" smtClean="0"/>
              <a:t>var n: number;</a:t>
            </a:r>
          </a:p>
          <a:p>
            <a:pPr>
              <a:buNone/>
            </a:pPr>
            <a:r>
              <a:rPr lang="en-US" sz="1200" noProof="1" smtClean="0"/>
              <a:t>var a;							// no type -&gt; Any</a:t>
            </a:r>
          </a:p>
          <a:p>
            <a:pPr>
              <a:buNone/>
            </a:pPr>
            <a:r>
              <a:rPr lang="en-US" sz="1200" noProof="1" smtClean="0"/>
              <a:t>var s = "Max";			// </a:t>
            </a:r>
            <a:r>
              <a:rPr lang="en-US" sz="1200" noProof="1" smtClean="0">
                <a:solidFill>
                  <a:srgbClr val="72BF44"/>
                </a:solidFill>
              </a:rPr>
              <a:t>Contextual typing </a:t>
            </a:r>
            <a:r>
              <a:rPr lang="en-US" sz="1200" noProof="1" smtClean="0"/>
              <a:t>-&gt; string</a:t>
            </a:r>
          </a:p>
          <a:p>
            <a:pPr>
              <a:buNone/>
            </a:pPr>
            <a:endParaRPr lang="en-US" sz="1200" noProof="1" smtClean="0"/>
          </a:p>
          <a:p>
            <a:pPr>
              <a:buNone/>
            </a:pPr>
            <a:r>
              <a:rPr lang="en-US" sz="1200" noProof="1" smtClean="0"/>
              <a:t>n = 5;							// valid because 5 is a number</a:t>
            </a:r>
          </a:p>
          <a:p>
            <a:pPr>
              <a:buNone/>
            </a:pPr>
            <a:r>
              <a:rPr lang="en-US" sz="1200" noProof="1" smtClean="0"/>
              <a:t>a = 5;							// valid because a is of type Any</a:t>
            </a:r>
          </a:p>
          <a:p>
            <a:pPr>
              <a:buNone/>
            </a:pPr>
            <a:r>
              <a:rPr lang="en-US" sz="1200" noProof="1" smtClean="0"/>
              <a:t>a = "Hello";				// valid because a is of type Any</a:t>
            </a:r>
          </a:p>
          <a:p>
            <a:pPr>
              <a:buNone/>
            </a:pPr>
            <a:r>
              <a:rPr lang="en-US" sz="1200" noProof="1" smtClean="0"/>
              <a:t>n = "Hello";				// </a:t>
            </a:r>
            <a:r>
              <a:rPr lang="en-US" sz="1200" noProof="1" smtClean="0">
                <a:solidFill>
                  <a:srgbClr val="72BF44"/>
                </a:solidFill>
              </a:rPr>
              <a:t>compile time error </a:t>
            </a:r>
            <a:r>
              <a:rPr lang="en-US" sz="1200" noProof="1" smtClean="0"/>
              <a:t>because </a:t>
            </a:r>
          </a:p>
          <a:p>
            <a:pPr>
              <a:buNone/>
            </a:pPr>
            <a:r>
              <a:rPr lang="en-US" sz="1200" noProof="1" smtClean="0"/>
              <a:t>									// "Hello" is not a number</a:t>
            </a:r>
          </a:p>
          <a:p>
            <a:pPr>
              <a:buNone/>
            </a:pPr>
            <a:endParaRPr lang="en-US" sz="1200" noProof="1"/>
          </a:p>
        </p:txBody>
      </p:sp>
      <p:pic>
        <p:nvPicPr>
          <p:cNvPr id="23" name="Grafik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30036"/>
            <a:ext cx="323977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19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 types in JavaScript?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Typing Basics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182563" indent="-182563"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Types are used during </a:t>
            </a:r>
            <a:r>
              <a:rPr lang="en-US" dirty="0" smtClean="0">
                <a:solidFill>
                  <a:srgbClr val="72BF44"/>
                </a:solidFill>
              </a:rPr>
              <a:t>editing and compiling</a:t>
            </a:r>
          </a:p>
          <a:p>
            <a:pPr marL="182563" lvl="1" indent="0">
              <a:spcBef>
                <a:spcPts val="0"/>
              </a:spcBef>
              <a:buNone/>
            </a:pPr>
            <a:r>
              <a:rPr lang="en-US" dirty="0" smtClean="0"/>
              <a:t>No type information in resulting JavaScript code</a:t>
            </a:r>
          </a:p>
          <a:p>
            <a:pPr indent="-560387"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72BF44"/>
                </a:solidFill>
              </a:rPr>
              <a:t>Contextual Typing</a:t>
            </a:r>
          </a:p>
          <a:p>
            <a:pPr marL="182563" lvl="1" indent="0">
              <a:spcBef>
                <a:spcPts val="0"/>
              </a:spcBef>
              <a:buNone/>
            </a:pPr>
            <a:r>
              <a:rPr lang="en-US" dirty="0" smtClean="0"/>
              <a:t>Determine result type from expressions automatically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 performance impact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pic>
        <p:nvPicPr>
          <p:cNvPr id="9" name="Grafik 2"/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0" y="948528"/>
            <a:ext cx="4959756" cy="1377061"/>
          </a:xfrm>
        </p:spPr>
      </p:pic>
      <p:pic>
        <p:nvPicPr>
          <p:cNvPr id="16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0" y="2392905"/>
            <a:ext cx="4959756" cy="1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8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 classes in JavaScript?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Typing Basics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182563" indent="-182563"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TypeScript classes become JavaScript </a:t>
            </a:r>
            <a:r>
              <a:rPr lang="en-US" dirty="0" smtClean="0">
                <a:solidFill>
                  <a:srgbClr val="72BF44"/>
                </a:solidFill>
              </a:rPr>
              <a:t>pseudo-classes</a:t>
            </a:r>
          </a:p>
          <a:p>
            <a:pPr marL="182563" lvl="1" indent="0">
              <a:spcBef>
                <a:spcPts val="0"/>
              </a:spcBef>
              <a:buNone/>
            </a:pPr>
            <a:endParaRPr lang="en-US" sz="800" dirty="0" smtClean="0">
              <a:hlinkClick r:id="rId2"/>
            </a:endParaRPr>
          </a:p>
          <a:p>
            <a:pPr marL="182563" lvl="1" indent="0">
              <a:spcBef>
                <a:spcPts val="0"/>
              </a:spcBef>
              <a:buNone/>
            </a:pPr>
            <a:r>
              <a:rPr lang="en-US" sz="800" dirty="0" smtClean="0">
                <a:hlinkClick r:id="rId2"/>
              </a:rPr>
              <a:t>http</a:t>
            </a:r>
            <a:r>
              <a:rPr lang="en-US" sz="800" dirty="0">
                <a:hlinkClick r:id="rId2"/>
              </a:rPr>
              <a:t>://</a:t>
            </a:r>
            <a:r>
              <a:rPr lang="en-US" sz="800" dirty="0" smtClean="0">
                <a:hlinkClick r:id="rId2"/>
              </a:rPr>
              <a:t>javascript.info/tutorial/pseudo-classical-pattern</a:t>
            </a:r>
            <a:endParaRPr lang="en-US" dirty="0" smtClean="0"/>
          </a:p>
          <a:p>
            <a:pPr marL="182563" lvl="1" indent="0">
              <a:spcBef>
                <a:spcPts val="0"/>
              </a:spcBef>
              <a:buNone/>
            </a:pPr>
            <a:endParaRPr lang="en-US" dirty="0">
              <a:solidFill>
                <a:srgbClr val="72BF44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 in the usual JavaScript pseudo-class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pic>
        <p:nvPicPr>
          <p:cNvPr id="11" name="Grafik 5"/>
          <p:cNvPicPr>
            <a:picLocks noGrp="1"/>
          </p:cNvPicPr>
          <p:nvPr>
            <p:ph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5" t="-3006" r="-3193" b="-2481"/>
          <a:stretch/>
        </p:blipFill>
        <p:spPr>
          <a:xfrm>
            <a:off x="467544" y="915566"/>
            <a:ext cx="3672408" cy="31683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98825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modules work?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Typing Basics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182563" lvl="1" indent="0">
              <a:spcBef>
                <a:spcPts val="0"/>
              </a:spcBef>
              <a:buNone/>
            </a:pPr>
            <a:endParaRPr lang="en-US" dirty="0">
              <a:solidFill>
                <a:srgbClr val="72BF44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 in the usual JavaScript module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925022"/>
            <a:ext cx="5327650" cy="26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16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 smtClean="0"/>
              <a:t>Language </a:t>
            </a:r>
            <a:r>
              <a:rPr lang="de-AT" dirty="0" err="1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Modules</a:t>
            </a:r>
          </a:p>
          <a:p>
            <a:pPr marL="0" indent="0">
              <a:buNone/>
            </a:pPr>
            <a:r>
              <a:rPr lang="de-AT" dirty="0" smtClean="0"/>
              <a:t>Interfaces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72BF44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/>
              <a:t>CrmModule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 // Define an interface that specifies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what </a:t>
            </a:r>
            <a:r>
              <a:rPr lang="en-US" dirty="0"/>
              <a:t>a person must consist of.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72BF44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72BF44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IPerson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string;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string;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…</a:t>
            </a:r>
          </a:p>
          <a:p>
            <a:pPr>
              <a:buNone/>
            </a:pPr>
            <a:r>
              <a:rPr lang="de-AT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92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Classes</a:t>
            </a:r>
          </a:p>
          <a:p>
            <a:pPr lvl="1"/>
            <a:r>
              <a:rPr lang="en-US" sz="1000" dirty="0" smtClean="0"/>
              <a:t>Note that Person would not need to specify </a:t>
            </a:r>
            <a:r>
              <a:rPr lang="en-US" sz="1000" i="1" dirty="0" smtClean="0"/>
              <a:t>implements </a:t>
            </a:r>
            <a:r>
              <a:rPr lang="en-US" sz="1000" i="1" dirty="0" err="1" smtClean="0"/>
              <a:t>IPerson</a:t>
            </a:r>
            <a:r>
              <a:rPr lang="en-US" sz="1000" dirty="0" smtClean="0"/>
              <a:t> </a:t>
            </a:r>
            <a:r>
              <a:rPr lang="en-US" sz="1000" dirty="0" err="1" smtClean="0"/>
              <a:t>explicitely</a:t>
            </a:r>
            <a:r>
              <a:rPr lang="en-US" sz="1000" dirty="0" smtClean="0"/>
              <a:t>. Even if the </a:t>
            </a:r>
            <a:r>
              <a:rPr lang="en-US" sz="1000" i="1" dirty="0" smtClean="0"/>
              <a:t>implements</a:t>
            </a:r>
            <a:r>
              <a:rPr lang="en-US" sz="1000" dirty="0" smtClean="0"/>
              <a:t> clause would not be there, </a:t>
            </a:r>
            <a:r>
              <a:rPr lang="en-US" sz="1000" i="1" dirty="0" smtClean="0"/>
              <a:t>Person</a:t>
            </a:r>
            <a:r>
              <a:rPr lang="en-US" sz="1000" dirty="0" smtClean="0"/>
              <a:t> would be compatible with </a:t>
            </a:r>
            <a:r>
              <a:rPr lang="en-US" sz="1000" i="1" dirty="0" err="1" smtClean="0"/>
              <a:t>IPerson</a:t>
            </a:r>
            <a:r>
              <a:rPr lang="en-US" sz="1000" dirty="0" smtClean="0"/>
              <a:t> because of structural subtyping.</a:t>
            </a:r>
          </a:p>
          <a:p>
            <a:r>
              <a:rPr lang="en-US" dirty="0" smtClean="0"/>
              <a:t>Constructor</a:t>
            </a:r>
          </a:p>
          <a:p>
            <a:pPr lvl="1"/>
            <a:r>
              <a:rPr lang="en-US" sz="1000" dirty="0" smtClean="0"/>
              <a:t>Note the keyword </a:t>
            </a:r>
            <a:r>
              <a:rPr lang="en-US" sz="1000" i="1" dirty="0" smtClean="0"/>
              <a:t>public</a:t>
            </a:r>
            <a:r>
              <a:rPr lang="en-US" sz="1000" dirty="0" smtClean="0"/>
              <a:t> used for parameter </a:t>
            </a:r>
            <a:r>
              <a:rPr lang="en-US" sz="1000" i="1" dirty="0" err="1" smtClean="0"/>
              <a:t>lastName</a:t>
            </a:r>
            <a:r>
              <a:rPr lang="en-US" sz="1000" dirty="0" smtClean="0"/>
              <a:t>. It makes </a:t>
            </a:r>
            <a:r>
              <a:rPr lang="en-US" sz="1000" i="1" dirty="0" err="1" smtClean="0"/>
              <a:t>lastName</a:t>
            </a:r>
            <a:r>
              <a:rPr lang="en-US" sz="1000" dirty="0" smtClean="0"/>
              <a:t> a public property. </a:t>
            </a:r>
            <a:r>
              <a:rPr lang="en-US" sz="1000" i="1" dirty="0" err="1" smtClean="0"/>
              <a:t>FirstName</a:t>
            </a:r>
            <a:r>
              <a:rPr lang="en-US" sz="1000" dirty="0" smtClean="0"/>
              <a:t> is assigned manually.</a:t>
            </a:r>
          </a:p>
          <a:p>
            <a:r>
              <a:rPr lang="en-US" dirty="0" smtClean="0"/>
              <a:t>Function Type Literal</a:t>
            </a:r>
          </a:p>
          <a:p>
            <a:pPr lvl="1"/>
            <a:r>
              <a:rPr lang="en-US" sz="1000" dirty="0" smtClean="0"/>
              <a:t>Note the function type literal used for the </a:t>
            </a:r>
            <a:r>
              <a:rPr lang="en-US" sz="1000" i="1" dirty="0" err="1" smtClean="0"/>
              <a:t>completeCallback</a:t>
            </a:r>
            <a:r>
              <a:rPr lang="en-US" sz="1000" dirty="0" smtClean="0"/>
              <a:t> parameter. </a:t>
            </a:r>
            <a:r>
              <a:rPr lang="en-US" sz="1000" i="1" dirty="0" smtClean="0"/>
              <a:t>repository</a:t>
            </a:r>
            <a:r>
              <a:rPr lang="en-US" sz="1000" dirty="0" smtClean="0"/>
              <a:t> has no type. Therefore it is of type </a:t>
            </a:r>
            <a:r>
              <a:rPr lang="en-US" sz="1000" i="1" dirty="0" smtClean="0"/>
              <a:t>Any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z="1000" dirty="0" smtClean="0"/>
              <a:t>  export </a:t>
            </a:r>
            <a:r>
              <a:rPr lang="en-US" sz="1000" dirty="0">
                <a:solidFill>
                  <a:srgbClr val="72BF44"/>
                </a:solidFill>
              </a:rPr>
              <a:t>class </a:t>
            </a:r>
            <a:r>
              <a:rPr lang="en-US" sz="1000" dirty="0"/>
              <a:t>Person </a:t>
            </a:r>
            <a:r>
              <a:rPr lang="en-US" sz="1000" dirty="0">
                <a:solidFill>
                  <a:srgbClr val="72BF44"/>
                </a:solidFill>
              </a:rPr>
              <a:t>implements</a:t>
            </a:r>
            <a:r>
              <a:rPr lang="en-US" sz="1000" dirty="0"/>
              <a:t> </a:t>
            </a:r>
            <a:r>
              <a:rPr lang="en-US" sz="1000" dirty="0" err="1"/>
              <a:t>IPerson</a:t>
            </a:r>
            <a:r>
              <a:rPr lang="en-US" sz="1000" dirty="0"/>
              <a:t> {</a:t>
            </a:r>
          </a:p>
          <a:p>
            <a:pPr>
              <a:buNone/>
            </a:pPr>
            <a:r>
              <a:rPr lang="en-US" sz="1000" dirty="0"/>
              <a:t>    </a:t>
            </a:r>
            <a:r>
              <a:rPr lang="en-US" sz="1000" dirty="0">
                <a:solidFill>
                  <a:srgbClr val="72BF44"/>
                </a:solidFill>
              </a:rPr>
              <a:t>private</a:t>
            </a:r>
            <a:r>
              <a:rPr lang="en-US" sz="1000" dirty="0"/>
              <a:t> </a:t>
            </a:r>
            <a:r>
              <a:rPr lang="en-US" sz="1000" dirty="0" err="1"/>
              <a:t>isNew</a:t>
            </a:r>
            <a:r>
              <a:rPr lang="en-US" sz="1000" dirty="0"/>
              <a:t>: </a:t>
            </a:r>
            <a:r>
              <a:rPr lang="en-US" sz="1000" dirty="0" err="1"/>
              <a:t>bool</a:t>
            </a:r>
            <a:r>
              <a:rPr lang="en-US" sz="1000" dirty="0" smtClean="0"/>
              <a:t>;</a:t>
            </a:r>
            <a:endParaRPr lang="en-US" sz="1000" dirty="0"/>
          </a:p>
          <a:p>
            <a:pPr>
              <a:buNone/>
            </a:pPr>
            <a:r>
              <a:rPr lang="en-US" sz="1000" dirty="0"/>
              <a:t>    </a:t>
            </a:r>
            <a:r>
              <a:rPr lang="en-US" sz="1000" dirty="0">
                <a:solidFill>
                  <a:srgbClr val="72BF44"/>
                </a:solidFill>
              </a:rPr>
              <a:t>public</a:t>
            </a:r>
            <a:r>
              <a:rPr lang="en-US" sz="1000" dirty="0"/>
              <a:t> </a:t>
            </a:r>
            <a:r>
              <a:rPr lang="en-US" sz="1000" dirty="0" err="1"/>
              <a:t>firstName</a:t>
            </a:r>
            <a:r>
              <a:rPr lang="en-US" sz="1000" dirty="0"/>
              <a:t>: string</a:t>
            </a:r>
            <a:r>
              <a:rPr lang="en-US" sz="1000" dirty="0" smtClean="0"/>
              <a:t>; </a:t>
            </a:r>
            <a:endParaRPr lang="en-US" sz="1000" dirty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    </a:t>
            </a:r>
            <a:r>
              <a:rPr lang="en-US" sz="1000" dirty="0" smtClean="0">
                <a:solidFill>
                  <a:srgbClr val="72BF44"/>
                </a:solidFill>
              </a:rPr>
              <a:t>constructor</a:t>
            </a:r>
            <a:r>
              <a:rPr lang="en-US" sz="1000" dirty="0" smtClean="0"/>
              <a:t>(</a:t>
            </a:r>
            <a:r>
              <a:rPr lang="en-US" sz="1000" dirty="0" err="1" smtClean="0"/>
              <a:t>firstName</a:t>
            </a:r>
            <a:r>
              <a:rPr lang="en-US" sz="1000" dirty="0"/>
              <a:t>: string, public </a:t>
            </a:r>
            <a:r>
              <a:rPr lang="en-US" sz="1000" dirty="0" err="1"/>
              <a:t>lastName</a:t>
            </a:r>
            <a:r>
              <a:rPr lang="en-US" sz="1000" dirty="0"/>
              <a:t>: string) {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this.firstName</a:t>
            </a:r>
            <a:r>
              <a:rPr lang="en-US" sz="1000" dirty="0"/>
              <a:t> = </a:t>
            </a:r>
            <a:r>
              <a:rPr lang="en-US" sz="1000" dirty="0" err="1"/>
              <a:t>firstName</a:t>
            </a:r>
            <a:r>
              <a:rPr lang="en-US" sz="1000" dirty="0"/>
              <a:t>;</a:t>
            </a:r>
          </a:p>
          <a:p>
            <a:pPr>
              <a:buNone/>
            </a:pPr>
            <a:r>
              <a:rPr lang="en-US" sz="1000" dirty="0"/>
              <a:t>    }</a:t>
            </a:r>
          </a:p>
          <a:p>
            <a:pPr>
              <a:buNone/>
            </a:pPr>
            <a:r>
              <a:rPr lang="en-US" sz="1000" dirty="0"/>
              <a:t>    </a:t>
            </a:r>
          </a:p>
          <a:p>
            <a:pPr>
              <a:buNone/>
            </a:pPr>
            <a:r>
              <a:rPr lang="en-US" sz="1000" dirty="0" smtClean="0"/>
              <a:t>    public </a:t>
            </a:r>
            <a:r>
              <a:rPr lang="en-US" sz="1000" dirty="0" err="1"/>
              <a:t>toString</a:t>
            </a:r>
            <a:r>
              <a:rPr lang="en-US" sz="1000" dirty="0"/>
              <a:t>() </a:t>
            </a:r>
            <a:r>
              <a:rPr lang="en-US" sz="1000" dirty="0" smtClean="0"/>
              <a:t>{ </a:t>
            </a:r>
            <a:r>
              <a:rPr lang="en-US" sz="1000" dirty="0"/>
              <a:t>return </a:t>
            </a:r>
            <a:r>
              <a:rPr lang="en-US" sz="1000" dirty="0" err="1"/>
              <a:t>this.lastName</a:t>
            </a:r>
            <a:r>
              <a:rPr lang="en-US" sz="1000" dirty="0"/>
              <a:t> + ", " + </a:t>
            </a:r>
            <a:r>
              <a:rPr lang="en-US" sz="1000" dirty="0" err="1"/>
              <a:t>this.firstName</a:t>
            </a:r>
            <a:r>
              <a:rPr lang="en-US" sz="1000" dirty="0" smtClean="0"/>
              <a:t>; </a:t>
            </a:r>
            <a:r>
              <a:rPr lang="en-US" sz="1000" dirty="0"/>
              <a:t>}</a:t>
            </a:r>
          </a:p>
          <a:p>
            <a:pPr>
              <a:buNone/>
            </a:pPr>
            <a:r>
              <a:rPr lang="en-US" sz="1000" dirty="0"/>
              <a:t>    </a:t>
            </a:r>
          </a:p>
          <a:p>
            <a:pPr>
              <a:buNone/>
            </a:pPr>
            <a:r>
              <a:rPr lang="en-US" sz="1000" dirty="0" smtClean="0"/>
              <a:t>    public </a:t>
            </a:r>
            <a:r>
              <a:rPr lang="en-US" sz="1000" dirty="0">
                <a:solidFill>
                  <a:srgbClr val="72BF44"/>
                </a:solidFill>
              </a:rPr>
              <a:t>get</a:t>
            </a:r>
            <a:r>
              <a:rPr lang="en-US" sz="1000" dirty="0"/>
              <a:t> </a:t>
            </a:r>
            <a:r>
              <a:rPr lang="en-US" sz="1000" dirty="0" err="1"/>
              <a:t>isValid</a:t>
            </a:r>
            <a:r>
              <a:rPr lang="en-US" sz="1000" dirty="0"/>
              <a:t>() </a:t>
            </a:r>
            <a:r>
              <a:rPr lang="en-US" sz="1000" dirty="0" smtClean="0"/>
              <a:t>{</a:t>
            </a:r>
          </a:p>
          <a:p>
            <a:pPr>
              <a:buNone/>
            </a:pPr>
            <a:r>
              <a:rPr lang="en-US" sz="1000" dirty="0" smtClean="0"/>
              <a:t>      return </a:t>
            </a:r>
            <a:r>
              <a:rPr lang="en-US" sz="1000" dirty="0" err="1" smtClean="0"/>
              <a:t>this.isNew</a:t>
            </a:r>
            <a:r>
              <a:rPr lang="en-US" sz="1000" dirty="0" smtClean="0"/>
              <a:t> || </a:t>
            </a:r>
          </a:p>
          <a:p>
            <a:pPr>
              <a:buNone/>
            </a:pPr>
            <a:r>
              <a:rPr lang="en-US" sz="1000" dirty="0" smtClean="0"/>
              <a:t>        </a:t>
            </a:r>
            <a:r>
              <a:rPr lang="en-US" sz="1000" dirty="0"/>
              <a:t>(</a:t>
            </a:r>
            <a:r>
              <a:rPr lang="en-US" sz="1000" dirty="0" err="1"/>
              <a:t>this.firstName.length</a:t>
            </a:r>
            <a:r>
              <a:rPr lang="en-US" sz="1000" dirty="0"/>
              <a:t> &gt; 0 &amp;&amp; </a:t>
            </a:r>
            <a:r>
              <a:rPr lang="en-US" sz="1000" dirty="0" err="1"/>
              <a:t>this.lastName.length</a:t>
            </a:r>
            <a:r>
              <a:rPr lang="en-US" sz="1000" dirty="0"/>
              <a:t> &gt; 0);</a:t>
            </a:r>
          </a:p>
          <a:p>
            <a:pPr>
              <a:buNone/>
            </a:pPr>
            <a:r>
              <a:rPr lang="en-US" sz="1000" dirty="0"/>
              <a:t>    }</a:t>
            </a:r>
          </a:p>
          <a:p>
            <a:pPr>
              <a:buNone/>
            </a:pPr>
            <a:r>
              <a:rPr lang="en-US" sz="1000" dirty="0"/>
              <a:t>    </a:t>
            </a:r>
          </a:p>
          <a:p>
            <a:pPr>
              <a:buNone/>
            </a:pPr>
            <a:r>
              <a:rPr lang="en-US" sz="1000" dirty="0" smtClean="0"/>
              <a:t>    public </a:t>
            </a:r>
            <a:r>
              <a:rPr lang="en-US" sz="1000" dirty="0" err="1"/>
              <a:t>savePerson</a:t>
            </a:r>
            <a:r>
              <a:rPr lang="en-US" sz="1000" dirty="0"/>
              <a:t>(repository, </a:t>
            </a:r>
            <a:r>
              <a:rPr lang="en-US" sz="1000" dirty="0" err="1">
                <a:solidFill>
                  <a:srgbClr val="72BF44"/>
                </a:solidFill>
              </a:rPr>
              <a:t>completedCallback</a:t>
            </a:r>
            <a:r>
              <a:rPr lang="en-US" sz="1000" dirty="0">
                <a:solidFill>
                  <a:srgbClr val="72BF44"/>
                </a:solidFill>
              </a:rPr>
              <a:t>: (</a:t>
            </a:r>
            <a:r>
              <a:rPr lang="en-US" sz="1000" dirty="0" err="1">
                <a:solidFill>
                  <a:srgbClr val="72BF44"/>
                </a:solidFill>
              </a:rPr>
              <a:t>bool</a:t>
            </a:r>
            <a:r>
              <a:rPr lang="en-US" sz="1000" dirty="0">
                <a:solidFill>
                  <a:srgbClr val="72BF44"/>
                </a:solidFill>
              </a:rPr>
              <a:t>) =&gt; void</a:t>
            </a:r>
            <a:r>
              <a:rPr lang="en-US" sz="1000" dirty="0"/>
              <a:t>) {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var</a:t>
            </a:r>
            <a:r>
              <a:rPr lang="en-US" sz="1000" dirty="0"/>
              <a:t> code = </a:t>
            </a:r>
            <a:r>
              <a:rPr lang="en-US" sz="1000" dirty="0" err="1"/>
              <a:t>repository.saveViaRestService</a:t>
            </a:r>
            <a:r>
              <a:rPr lang="en-US" sz="1000" dirty="0"/>
              <a:t>(this);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completedCallback</a:t>
            </a:r>
            <a:r>
              <a:rPr lang="en-US" sz="1000" dirty="0"/>
              <a:t>(code === 200);</a:t>
            </a:r>
          </a:p>
          <a:p>
            <a:pPr>
              <a:buNone/>
            </a:pPr>
            <a:r>
              <a:rPr lang="en-US" sz="1000" dirty="0"/>
              <a:t>    </a:t>
            </a:r>
            <a:r>
              <a:rPr lang="en-US" sz="1000" dirty="0" smtClean="0"/>
              <a:t>}</a:t>
            </a:r>
          </a:p>
          <a:p>
            <a:pPr>
              <a:buNone/>
            </a:pPr>
            <a:r>
              <a:rPr lang="de-AT" sz="1000" dirty="0"/>
              <a:t> </a:t>
            </a:r>
            <a:r>
              <a:rPr lang="de-AT" sz="1000" dirty="0" smtClean="0"/>
              <a:t>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99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Time Cockpit">
      <a:dk1>
        <a:sysClr val="windowText" lastClr="000000"/>
      </a:dk1>
      <a:lt1>
        <a:sysClr val="window" lastClr="FFFFFF"/>
      </a:lt1>
      <a:dk2>
        <a:srgbClr val="00243D"/>
      </a:dk2>
      <a:lt2>
        <a:srgbClr val="EEECE1"/>
      </a:lt2>
      <a:accent1>
        <a:srgbClr val="0071BC"/>
      </a:accent1>
      <a:accent2>
        <a:srgbClr val="8C4124"/>
      </a:accent2>
      <a:accent3>
        <a:srgbClr val="72BF44"/>
      </a:accent3>
      <a:accent4>
        <a:srgbClr val="222656"/>
      </a:accent4>
      <a:accent5>
        <a:srgbClr val="498DCB"/>
      </a:accent5>
      <a:accent6>
        <a:srgbClr val="9ECA84"/>
      </a:accent6>
      <a:hlink>
        <a:srgbClr val="004B7C"/>
      </a:hlink>
      <a:folHlink>
        <a:srgbClr val="492B1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0029AD581154692170791F90B0BA6" ma:contentTypeVersion="0" ma:contentTypeDescription="Create a new document." ma:contentTypeScope="" ma:versionID="453f2a28f59e13bb333d4563bd7e6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4A11C81-3A20-458B-AC33-D8C9DB9BB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978F6DD-25A2-48DB-A93B-386E9DA01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D43D4A-F5F8-47F6-A4EC-521F433C91BF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Microsoft Office PowerPoint</Application>
  <PresentationFormat>Bildschirmpräsentation (16:9)</PresentationFormat>
  <Paragraphs>330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Consolas</vt:lpstr>
      <vt:lpstr>Segoe UI</vt:lpstr>
      <vt:lpstr>Segoe UI Light</vt:lpstr>
      <vt:lpstr>Wingdings</vt:lpstr>
      <vt:lpstr>Wingdings 3</vt:lpstr>
      <vt:lpstr>Larissa-Design</vt:lpstr>
      <vt:lpstr>TypeScript</vt:lpstr>
      <vt:lpstr>Why TypeScript?</vt:lpstr>
      <vt:lpstr>What is TypeScript?</vt:lpstr>
      <vt:lpstr>PowerPoint-Präsentation</vt:lpstr>
      <vt:lpstr>What happens with types in JavaScript?</vt:lpstr>
      <vt:lpstr>What happens with classes in JavaScript?</vt:lpstr>
      <vt:lpstr>How do modules work?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happens with interfaces in JavaScript?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 What?</vt:lpstr>
      <vt:lpstr>Resources</vt:lpstr>
      <vt:lpstr>Q&amp;A</vt:lpstr>
    </vt:vector>
  </TitlesOfParts>
  <Company>software architects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Intro</dc:title>
  <dc:subject>TypeScript</dc:subject>
  <dc:creator>Rainer Stropek</dc:creator>
  <cp:keywords>TypeScript</cp:keywords>
  <cp:lastModifiedBy>Rainer Stropek</cp:lastModifiedBy>
  <cp:revision>509</cp:revision>
  <dcterms:created xsi:type="dcterms:W3CDTF">2008-12-21T08:14:37Z</dcterms:created>
  <dcterms:modified xsi:type="dcterms:W3CDTF">2014-10-13T15:29:05Z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0x0101006C90029AD581154692170791F90B0BA6</vt:lpwstr>
  </property>
</Properties>
</file>