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9"/>
  </p:notesMasterIdLst>
  <p:handoutMasterIdLst>
    <p:handoutMasterId r:id="rId20"/>
  </p:handoutMasterIdLst>
  <p:sldIdLst>
    <p:sldId id="377" r:id="rId5"/>
    <p:sldId id="392" r:id="rId6"/>
    <p:sldId id="393" r:id="rId7"/>
    <p:sldId id="394" r:id="rId8"/>
    <p:sldId id="395" r:id="rId9"/>
    <p:sldId id="396" r:id="rId10"/>
    <p:sldId id="401" r:id="rId11"/>
    <p:sldId id="397" r:id="rId12"/>
    <p:sldId id="399" r:id="rId13"/>
    <p:sldId id="398" r:id="rId14"/>
    <p:sldId id="400" r:id="rId15"/>
    <p:sldId id="362" r:id="rId16"/>
    <p:sldId id="390" r:id="rId17"/>
    <p:sldId id="391" r:id="rId1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p:scale>
          <a:sx n="125" d="100"/>
          <a:sy n="125" d="100"/>
        </p:scale>
        <p:origin x="558" y="27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04.12.2014</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04.12.2014</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enormalization" TargetMode="External"/><Relationship Id="rId2" Type="http://schemas.openxmlformats.org/officeDocument/2006/relationships/hyperlink" Target="http://en.wikipedia.org/wiki/XML_Schema_(W3C)"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msdn.microsoft.com/en-us/library/dn803934.aspx" TargetMode="External"/><Relationship Id="rId7" Type="http://schemas.openxmlformats.org/officeDocument/2006/relationships/image" Target="../media/image10.png"/><Relationship Id="rId2" Type="http://schemas.openxmlformats.org/officeDocument/2006/relationships/hyperlink" Target="http://en.wikipedia.org/wiki/JSON" TargetMode="Externa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en.wikipedia.org/wiki/JSON#mediaviewer/File:JSON_vector_logo.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azure.microsoft.com/en-us/documentation/articles/documentdb-manage/"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library/dn783362.aspx" TargetMode="External"/><Relationship Id="rId2" Type="http://schemas.openxmlformats.org/officeDocument/2006/relationships/hyperlink" Target="http://msdn.microsoft.com/en-us/library/dn781481.aspx" TargetMode="External"/><Relationship Id="rId1" Type="http://schemas.openxmlformats.org/officeDocument/2006/relationships/slideLayout" Target="../slideLayouts/slideLayout3.xml"/><Relationship Id="rId5" Type="http://schemas.openxmlformats.org/officeDocument/2006/relationships/hyperlink" Target="http://azure.microsoft.com/en-us/documentation/articles/documentdb-programming/" TargetMode="External"/><Relationship Id="rId4" Type="http://schemas.openxmlformats.org/officeDocument/2006/relationships/hyperlink" Target="https://code.msdn.microsoft.com/Azure-DocumentDB-NET-Code-6b3da8a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Azure Training </a:t>
            </a:r>
            <a:r>
              <a:rPr lang="de-AT" dirty="0" err="1" smtClean="0"/>
              <a:t>Slides</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err="1" smtClean="0"/>
              <a:t>DocumentDB</a:t>
            </a:r>
            <a:endParaRPr lang="en-US" sz="4800"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NoSQL</a:t>
            </a:r>
            <a:r>
              <a:rPr lang="de-AT" dirty="0" smtClean="0"/>
              <a:t> on Microsoft Azure</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Sample Queries</a:t>
            </a:r>
            <a:endParaRPr lang="en-US" dirty="0"/>
          </a:p>
        </p:txBody>
      </p:sp>
      <p:sp>
        <p:nvSpPr>
          <p:cNvPr id="6" name="Inhaltsplatzhalter 5"/>
          <p:cNvSpPr>
            <a:spLocks noGrp="1"/>
          </p:cNvSpPr>
          <p:nvPr>
            <p:ph sz="quarter" idx="22"/>
          </p:nvPr>
        </p:nvSpPr>
        <p:spPr/>
        <p:txBody>
          <a:bodyPr/>
          <a:lstStyle/>
          <a:p>
            <a:r>
              <a:rPr lang="en-US" i="1" dirty="0" smtClean="0"/>
              <a:t>-- Simple query</a:t>
            </a:r>
          </a:p>
          <a:p>
            <a:r>
              <a:rPr lang="en-US" dirty="0" smtClean="0"/>
              <a:t>SELECT * FROM </a:t>
            </a:r>
            <a:r>
              <a:rPr lang="en-US" dirty="0" err="1" smtClean="0"/>
              <a:t>SampleCollection</a:t>
            </a:r>
            <a:endParaRPr lang="en-US" dirty="0" smtClean="0"/>
          </a:p>
          <a:p>
            <a:endParaRPr lang="en-US" dirty="0" smtClean="0"/>
          </a:p>
          <a:p>
            <a:r>
              <a:rPr lang="en-US" i="1" dirty="0" smtClean="0"/>
              <a:t>-- Simple query with filter</a:t>
            </a:r>
            <a:endParaRPr lang="en-US" i="1" dirty="0"/>
          </a:p>
          <a:p>
            <a:r>
              <a:rPr lang="en-US" dirty="0"/>
              <a:t>SELECT * FROM </a:t>
            </a:r>
            <a:r>
              <a:rPr lang="en-US" dirty="0" err="1"/>
              <a:t>SampleCollection</a:t>
            </a:r>
            <a:r>
              <a:rPr lang="en-US" dirty="0"/>
              <a:t> s</a:t>
            </a:r>
          </a:p>
          <a:p>
            <a:r>
              <a:rPr lang="en-US" dirty="0"/>
              <a:t>WHERE </a:t>
            </a:r>
            <a:r>
              <a:rPr lang="en-US" dirty="0" err="1"/>
              <a:t>s.LastName</a:t>
            </a:r>
            <a:r>
              <a:rPr lang="en-US" dirty="0"/>
              <a:t> = </a:t>
            </a:r>
            <a:r>
              <a:rPr lang="en-US" dirty="0" smtClean="0"/>
              <a:t>'Andersen‘</a:t>
            </a:r>
          </a:p>
          <a:p>
            <a:endParaRPr lang="en-US" dirty="0" smtClean="0"/>
          </a:p>
          <a:p>
            <a:r>
              <a:rPr lang="en-US" i="1" dirty="0" smtClean="0"/>
              <a:t>-- Filter on property of sub-document</a:t>
            </a:r>
            <a:endParaRPr lang="en-US" i="1" dirty="0"/>
          </a:p>
          <a:p>
            <a:r>
              <a:rPr lang="en-US" dirty="0"/>
              <a:t>SELECT * FROM </a:t>
            </a:r>
            <a:r>
              <a:rPr lang="en-US" dirty="0" err="1"/>
              <a:t>SampleCollection</a:t>
            </a:r>
            <a:r>
              <a:rPr lang="en-US" dirty="0"/>
              <a:t> s</a:t>
            </a:r>
          </a:p>
          <a:p>
            <a:r>
              <a:rPr lang="en-US" dirty="0"/>
              <a:t>WHERE </a:t>
            </a:r>
            <a:r>
              <a:rPr lang="en-US" dirty="0" err="1"/>
              <a:t>s.LastName</a:t>
            </a:r>
            <a:r>
              <a:rPr lang="en-US" dirty="0"/>
              <a:t> = 'Andersen' AND </a:t>
            </a:r>
            <a:r>
              <a:rPr lang="en-US" dirty="0" err="1"/>
              <a:t>s.Address.State</a:t>
            </a:r>
            <a:r>
              <a:rPr lang="en-US" dirty="0"/>
              <a:t> = </a:t>
            </a:r>
            <a:r>
              <a:rPr lang="en-US" dirty="0" smtClean="0"/>
              <a:t>'WA‘</a:t>
            </a:r>
          </a:p>
          <a:p>
            <a:endParaRPr lang="en-US" dirty="0"/>
          </a:p>
          <a:p>
            <a:r>
              <a:rPr lang="en-US" i="1" dirty="0" smtClean="0"/>
              <a:t>-- Select sub-document</a:t>
            </a:r>
          </a:p>
          <a:p>
            <a:r>
              <a:rPr lang="en-US" dirty="0"/>
              <a:t>SELECT </a:t>
            </a:r>
            <a:r>
              <a:rPr lang="en-US" dirty="0" err="1"/>
              <a:t>s.Children</a:t>
            </a:r>
            <a:r>
              <a:rPr lang="en-US" dirty="0"/>
              <a:t> FROM </a:t>
            </a:r>
            <a:r>
              <a:rPr lang="en-US" dirty="0" err="1"/>
              <a:t>SampleCollection</a:t>
            </a:r>
            <a:r>
              <a:rPr lang="en-US" dirty="0"/>
              <a:t> s</a:t>
            </a:r>
          </a:p>
          <a:p>
            <a:endParaRPr lang="en-US" dirty="0" smtClean="0"/>
          </a:p>
          <a:p>
            <a:r>
              <a:rPr lang="en-US" i="1" dirty="0" smtClean="0"/>
              <a:t>-- Joining sub-documents, projection</a:t>
            </a:r>
          </a:p>
          <a:p>
            <a:r>
              <a:rPr lang="en-US" dirty="0"/>
              <a:t>SELECT s.id, </a:t>
            </a:r>
            <a:r>
              <a:rPr lang="en-US" dirty="0" err="1"/>
              <a:t>s.LastName</a:t>
            </a:r>
            <a:r>
              <a:rPr lang="en-US" dirty="0"/>
              <a:t>, </a:t>
            </a:r>
            <a:r>
              <a:rPr lang="en-US" dirty="0" err="1"/>
              <a:t>c.FirstName</a:t>
            </a:r>
            <a:r>
              <a:rPr lang="en-US" dirty="0"/>
              <a:t>, </a:t>
            </a:r>
            <a:r>
              <a:rPr lang="en-US" dirty="0" err="1"/>
              <a:t>p.GivenName</a:t>
            </a:r>
            <a:r>
              <a:rPr lang="en-US" dirty="0"/>
              <a:t> </a:t>
            </a:r>
          </a:p>
          <a:p>
            <a:r>
              <a:rPr lang="en-US" dirty="0"/>
              <a:t>	FROM </a:t>
            </a:r>
            <a:r>
              <a:rPr lang="en-US" dirty="0" err="1"/>
              <a:t>SampleCollection</a:t>
            </a:r>
            <a:r>
              <a:rPr lang="en-US" dirty="0"/>
              <a:t> s</a:t>
            </a:r>
          </a:p>
          <a:p>
            <a:r>
              <a:rPr lang="en-US" dirty="0"/>
              <a:t>	JOIN c IN </a:t>
            </a:r>
            <a:r>
              <a:rPr lang="en-US" dirty="0" err="1"/>
              <a:t>s.Children</a:t>
            </a:r>
            <a:r>
              <a:rPr lang="en-US" dirty="0"/>
              <a:t> JOIN p IN </a:t>
            </a:r>
            <a:r>
              <a:rPr lang="en-US" dirty="0" err="1" smtClean="0"/>
              <a:t>c.Pets</a:t>
            </a:r>
            <a:endParaRPr lang="en-US" dirty="0" smtClean="0"/>
          </a:p>
          <a:p>
            <a:endParaRPr lang="en-US" dirty="0" smtClean="0"/>
          </a:p>
          <a:p>
            <a:r>
              <a:rPr lang="en-US" i="1" dirty="0" smtClean="0"/>
              <a:t>-- JSON expression in projection</a:t>
            </a:r>
            <a:endParaRPr lang="en-US" i="1" dirty="0"/>
          </a:p>
          <a:p>
            <a:r>
              <a:rPr lang="en-US" dirty="0"/>
              <a:t>SELECT { "state": </a:t>
            </a:r>
            <a:r>
              <a:rPr lang="en-US" dirty="0" err="1"/>
              <a:t>f.Address.State</a:t>
            </a:r>
            <a:r>
              <a:rPr lang="en-US" dirty="0"/>
              <a:t>, "city": </a:t>
            </a:r>
            <a:r>
              <a:rPr lang="en-US" dirty="0" err="1"/>
              <a:t>f.Address.City</a:t>
            </a:r>
            <a:r>
              <a:rPr lang="en-US" dirty="0" smtClean="0"/>
              <a:t>,</a:t>
            </a:r>
          </a:p>
          <a:p>
            <a:r>
              <a:rPr lang="en-US" dirty="0"/>
              <a:t>	</a:t>
            </a:r>
            <a:r>
              <a:rPr lang="en-US" dirty="0" smtClean="0"/>
              <a:t>"</a:t>
            </a:r>
            <a:r>
              <a:rPr lang="en-US" dirty="0"/>
              <a:t>name": </a:t>
            </a:r>
            <a:r>
              <a:rPr lang="en-US" dirty="0" err="1"/>
              <a:t>f.LastName</a:t>
            </a:r>
            <a:r>
              <a:rPr lang="en-US" dirty="0"/>
              <a:t> }</a:t>
            </a:r>
          </a:p>
          <a:p>
            <a:r>
              <a:rPr lang="en-US" dirty="0"/>
              <a:t>FROM Families f </a:t>
            </a:r>
          </a:p>
          <a:p>
            <a:endParaRPr lang="en-US" dirty="0"/>
          </a:p>
        </p:txBody>
      </p:sp>
      <p:sp>
        <p:nvSpPr>
          <p:cNvPr id="7" name="Textplatzhalter 6"/>
          <p:cNvSpPr>
            <a:spLocks noGrp="1"/>
          </p:cNvSpPr>
          <p:nvPr>
            <p:ph type="body" sz="quarter" idx="23"/>
          </p:nvPr>
        </p:nvSpPr>
        <p:spPr/>
        <p:txBody>
          <a:bodyPr/>
          <a:lstStyle/>
          <a:p>
            <a:endParaRPr lang="en-US"/>
          </a:p>
        </p:txBody>
      </p:sp>
      <p:sp>
        <p:nvSpPr>
          <p:cNvPr id="8" name="Textplatzhalter 7"/>
          <p:cNvSpPr>
            <a:spLocks noGrp="1"/>
          </p:cNvSpPr>
          <p:nvPr>
            <p:ph type="body" sz="quarter" idx="24"/>
          </p:nvPr>
        </p:nvSpPr>
        <p:spPr/>
        <p:txBody>
          <a:bodyPr/>
          <a:lstStyle/>
          <a:p>
            <a:endParaRPr lang="en-US"/>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59625669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DocumentDB vs. SQL</a:t>
            </a:r>
            <a:endParaRPr lang="en-US" dirty="0"/>
          </a:p>
        </p:txBody>
      </p:sp>
      <p:sp>
        <p:nvSpPr>
          <p:cNvPr id="8" name="Inhaltsplatzhalter 7"/>
          <p:cNvSpPr>
            <a:spLocks noGrp="1"/>
          </p:cNvSpPr>
          <p:nvPr>
            <p:ph sz="quarter" idx="12"/>
          </p:nvPr>
        </p:nvSpPr>
        <p:spPr/>
        <p:txBody>
          <a:bodyPr/>
          <a:lstStyle/>
          <a:p>
            <a:r>
              <a:rPr lang="en-US" sz="2000" dirty="0" smtClean="0"/>
              <a:t>When to prefer SQL over DocumentDB</a:t>
            </a:r>
          </a:p>
          <a:p>
            <a:pPr lvl="1"/>
            <a:r>
              <a:rPr lang="en-US" sz="1400" dirty="0" smtClean="0"/>
              <a:t>Simple data structures that changes infrequently</a:t>
            </a:r>
          </a:p>
          <a:p>
            <a:pPr lvl="1"/>
            <a:r>
              <a:rPr lang="en-US" sz="1400" dirty="0" smtClean="0"/>
              <a:t>Need full power of SQL including grouping, arbitrary joins, aggregations, T-SQL, etc.</a:t>
            </a:r>
          </a:p>
          <a:p>
            <a:pPr lvl="1"/>
            <a:r>
              <a:rPr lang="en-US" sz="1400" dirty="0" smtClean="0"/>
              <a:t>Relatively small database (scale-up is sufficient)</a:t>
            </a:r>
          </a:p>
          <a:p>
            <a:pPr lvl="1"/>
            <a:r>
              <a:rPr lang="en-US" sz="1400" dirty="0" smtClean="0"/>
              <a:t>You need an option that works </a:t>
            </a:r>
            <a:r>
              <a:rPr lang="en-US" sz="1400" dirty="0" err="1" smtClean="0"/>
              <a:t>on-premise</a:t>
            </a:r>
            <a:r>
              <a:rPr lang="en-US" sz="1400" dirty="0" smtClean="0"/>
              <a:t> or can be used in production already today</a:t>
            </a:r>
          </a:p>
          <a:p>
            <a:r>
              <a:rPr lang="en-US" sz="2000" dirty="0" smtClean="0"/>
              <a:t>When to consider DocumentDB</a:t>
            </a:r>
          </a:p>
          <a:p>
            <a:pPr lvl="1"/>
            <a:r>
              <a:rPr lang="en-US" sz="1400" dirty="0" smtClean="0"/>
              <a:t>Application is document-centric by nature</a:t>
            </a:r>
          </a:p>
          <a:p>
            <a:pPr lvl="1"/>
            <a:r>
              <a:rPr lang="en-US" sz="1400" dirty="0" smtClean="0"/>
              <a:t>Potentially huge databases</a:t>
            </a:r>
          </a:p>
          <a:p>
            <a:pPr lvl="1"/>
            <a:r>
              <a:rPr lang="en-US" sz="1400" dirty="0"/>
              <a:t>C</a:t>
            </a:r>
            <a:r>
              <a:rPr lang="en-US" sz="1400" dirty="0" smtClean="0"/>
              <a:t>omplex (semi-structured) data</a:t>
            </a:r>
          </a:p>
          <a:p>
            <a:r>
              <a:rPr lang="en-US" sz="2000" dirty="0" smtClean="0"/>
              <a:t>Note that data modelling is different</a:t>
            </a:r>
          </a:p>
          <a:p>
            <a:pPr lvl="1"/>
            <a:r>
              <a:rPr lang="en-US" sz="1400" dirty="0" err="1" smtClean="0"/>
              <a:t>Denormalization</a:t>
            </a:r>
            <a:endParaRPr lang="en-US" sz="1400" dirty="0" smtClean="0"/>
          </a:p>
          <a:p>
            <a:pPr lvl="1"/>
            <a:r>
              <a:rPr lang="en-US" sz="1400" dirty="0" smtClean="0"/>
              <a:t>Data duplication (e.g. for storing pre-aggregated data)</a:t>
            </a:r>
          </a:p>
          <a:p>
            <a:pPr lvl="1"/>
            <a:endParaRPr lang="en-US" sz="1400"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94016152"/>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a:t>Azure Training </a:t>
            </a:r>
            <a:r>
              <a:rPr lang="de-AT" dirty="0" err="1"/>
              <a:t>Slides</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smtClean="0"/>
              <a:t>software architects gmbh</a:t>
            </a:r>
            <a:endParaRPr lang="en-US"/>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Storage in Azure</a:t>
            </a:r>
            <a:endParaRPr lang="en-US" dirty="0"/>
          </a:p>
        </p:txBody>
      </p:sp>
      <p:sp>
        <p:nvSpPr>
          <p:cNvPr id="8" name="Textplatzhalter 7"/>
          <p:cNvSpPr>
            <a:spLocks noGrp="1"/>
          </p:cNvSpPr>
          <p:nvPr>
            <p:ph type="body" sz="quarter" idx="23"/>
          </p:nvPr>
        </p:nvSpPr>
        <p:spPr/>
        <p:txBody>
          <a:bodyPr/>
          <a:lstStyle/>
          <a:p>
            <a:r>
              <a:rPr lang="en-US" dirty="0" smtClean="0"/>
              <a:t>Different Options for Different Tasks</a:t>
            </a:r>
            <a:endParaRPr lang="en-US" dirty="0"/>
          </a:p>
        </p:txBody>
      </p:sp>
      <p:sp>
        <p:nvSpPr>
          <p:cNvPr id="9" name="Textplatzhalter 8"/>
          <p:cNvSpPr>
            <a:spLocks noGrp="1"/>
          </p:cNvSpPr>
          <p:nvPr>
            <p:ph type="body" sz="quarter" idx="24"/>
          </p:nvPr>
        </p:nvSpPr>
        <p:spPr/>
        <p:txBody>
          <a:bodyPr/>
          <a:lstStyle/>
          <a:p>
            <a:r>
              <a:rPr lang="en-US" dirty="0" smtClean="0"/>
              <a:t>Relational Databases</a:t>
            </a:r>
          </a:p>
          <a:p>
            <a:pPr lvl="1"/>
            <a:r>
              <a:rPr lang="en-US" dirty="0" smtClean="0"/>
              <a:t>Azure SQL Database</a:t>
            </a:r>
          </a:p>
          <a:p>
            <a:pPr lvl="1"/>
            <a:r>
              <a:rPr lang="en-US" dirty="0" smtClean="0"/>
              <a:t>Other RDBMS by 3</a:t>
            </a:r>
            <a:r>
              <a:rPr lang="en-US" baseline="30000" dirty="0" smtClean="0"/>
              <a:t>rd</a:t>
            </a:r>
            <a:r>
              <a:rPr lang="en-US" dirty="0" smtClean="0"/>
              <a:t> parties (e.g. Oracle)</a:t>
            </a:r>
          </a:p>
          <a:p>
            <a:r>
              <a:rPr lang="en-US" dirty="0" smtClean="0"/>
              <a:t>Azure Storage</a:t>
            </a:r>
          </a:p>
          <a:p>
            <a:pPr lvl="1"/>
            <a:r>
              <a:rPr lang="en-US" dirty="0" smtClean="0"/>
              <a:t>Table storage = NoSQL Key/Value store</a:t>
            </a:r>
          </a:p>
          <a:p>
            <a:r>
              <a:rPr lang="en-US" dirty="0" smtClean="0">
                <a:solidFill>
                  <a:srgbClr val="00B050"/>
                </a:solidFill>
              </a:rPr>
              <a:t>New: DocumentDB</a:t>
            </a:r>
          </a:p>
          <a:p>
            <a:pPr lvl="1"/>
            <a:r>
              <a:rPr lang="en-US" dirty="0" smtClean="0">
                <a:solidFill>
                  <a:srgbClr val="00B050"/>
                </a:solidFill>
              </a:rPr>
              <a:t>NoSQL document-oriented database</a:t>
            </a:r>
          </a:p>
          <a:p>
            <a:pPr lvl="1"/>
            <a:r>
              <a:rPr lang="en-US" dirty="0"/>
              <a:t>Currently in preview</a:t>
            </a:r>
          </a:p>
        </p:txBody>
      </p:sp>
      <p:sp>
        <p:nvSpPr>
          <p:cNvPr id="10" name="Textplatzhalter 9"/>
          <p:cNvSpPr>
            <a:spLocks noGrp="1"/>
          </p:cNvSpPr>
          <p:nvPr>
            <p:ph type="body" sz="quarter" idx="25"/>
          </p:nvPr>
        </p:nvSpPr>
        <p:spPr/>
        <p:txBody>
          <a:bodyPr/>
          <a:lstStyle/>
          <a:p>
            <a:endParaRPr lang="en-US"/>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4023708"/>
            <a:ext cx="780290" cy="780290"/>
          </a:xfrm>
          <a:prstGeom prst="rect">
            <a:avLst/>
          </a:prstGeom>
        </p:spPr>
      </p:pic>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240" y="1375548"/>
            <a:ext cx="780290" cy="780290"/>
          </a:xfrm>
          <a:prstGeom prst="rect">
            <a:avLst/>
          </a:prstGeom>
        </p:spPr>
      </p:pic>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239" y="2958218"/>
            <a:ext cx="780290" cy="780290"/>
          </a:xfrm>
          <a:prstGeom prst="rect">
            <a:avLst/>
          </a:prstGeom>
        </p:spPr>
      </p:pic>
      <p:pic>
        <p:nvPicPr>
          <p:cNvPr id="16" name="Grafik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240" y="2166130"/>
            <a:ext cx="780290" cy="780290"/>
          </a:xfrm>
          <a:prstGeom prst="rect">
            <a:avLst/>
          </a:prstGeom>
        </p:spPr>
      </p:pic>
      <p:sp>
        <p:nvSpPr>
          <p:cNvPr id="18" name="Textfeld 17"/>
          <p:cNvSpPr txBox="1"/>
          <p:nvPr/>
        </p:nvSpPr>
        <p:spPr>
          <a:xfrm>
            <a:off x="1467212" y="511199"/>
            <a:ext cx="2240100" cy="369332"/>
          </a:xfrm>
          <a:prstGeom prst="rect">
            <a:avLst/>
          </a:prstGeom>
          <a:noFill/>
        </p:spPr>
        <p:txBody>
          <a:bodyPr wrap="none" rtlCol="0">
            <a:spAutoFit/>
          </a:bodyPr>
          <a:lstStyle/>
          <a:p>
            <a:r>
              <a:rPr lang="en-US" dirty="0" smtClean="0"/>
              <a:t>Azure SQL Database</a:t>
            </a:r>
            <a:endParaRPr lang="en-US" dirty="0"/>
          </a:p>
        </p:txBody>
      </p:sp>
      <p:sp>
        <p:nvSpPr>
          <p:cNvPr id="19" name="Textfeld 18"/>
          <p:cNvSpPr txBox="1"/>
          <p:nvPr/>
        </p:nvSpPr>
        <p:spPr>
          <a:xfrm>
            <a:off x="1466530" y="1581027"/>
            <a:ext cx="1488293" cy="369332"/>
          </a:xfrm>
          <a:prstGeom prst="rect">
            <a:avLst/>
          </a:prstGeom>
          <a:noFill/>
        </p:spPr>
        <p:txBody>
          <a:bodyPr wrap="none" rtlCol="0">
            <a:spAutoFit/>
          </a:bodyPr>
          <a:lstStyle/>
          <a:p>
            <a:r>
              <a:rPr lang="en-US" dirty="0" smtClean="0"/>
              <a:t>Blob Storage</a:t>
            </a:r>
            <a:endParaRPr lang="en-US" dirty="0"/>
          </a:p>
        </p:txBody>
      </p:sp>
      <p:sp>
        <p:nvSpPr>
          <p:cNvPr id="20" name="Textfeld 19"/>
          <p:cNvSpPr txBox="1"/>
          <p:nvPr/>
        </p:nvSpPr>
        <p:spPr>
          <a:xfrm>
            <a:off x="1466529" y="2371609"/>
            <a:ext cx="1553630" cy="369332"/>
          </a:xfrm>
          <a:prstGeom prst="rect">
            <a:avLst/>
          </a:prstGeom>
          <a:noFill/>
        </p:spPr>
        <p:txBody>
          <a:bodyPr wrap="none" rtlCol="0">
            <a:spAutoFit/>
          </a:bodyPr>
          <a:lstStyle/>
          <a:p>
            <a:r>
              <a:rPr lang="en-US" dirty="0" smtClean="0"/>
              <a:t>Table Storage</a:t>
            </a:r>
            <a:endParaRPr lang="en-US" dirty="0"/>
          </a:p>
        </p:txBody>
      </p:sp>
      <p:sp>
        <p:nvSpPr>
          <p:cNvPr id="21" name="Textfeld 20"/>
          <p:cNvSpPr txBox="1"/>
          <p:nvPr/>
        </p:nvSpPr>
        <p:spPr>
          <a:xfrm>
            <a:off x="1466529" y="3163697"/>
            <a:ext cx="957313" cy="369332"/>
          </a:xfrm>
          <a:prstGeom prst="rect">
            <a:avLst/>
          </a:prstGeom>
          <a:noFill/>
        </p:spPr>
        <p:txBody>
          <a:bodyPr wrap="none" rtlCol="0">
            <a:spAutoFit/>
          </a:bodyPr>
          <a:lstStyle/>
          <a:p>
            <a:r>
              <a:rPr lang="en-US" dirty="0" smtClean="0"/>
              <a:t>Queues</a:t>
            </a:r>
            <a:endParaRPr lang="en-US" dirty="0"/>
          </a:p>
        </p:txBody>
      </p:sp>
      <p:sp>
        <p:nvSpPr>
          <p:cNvPr id="22" name="Textfeld 21"/>
          <p:cNvSpPr txBox="1"/>
          <p:nvPr/>
        </p:nvSpPr>
        <p:spPr>
          <a:xfrm>
            <a:off x="1463857" y="4233409"/>
            <a:ext cx="1540806" cy="369332"/>
          </a:xfrm>
          <a:prstGeom prst="rect">
            <a:avLst/>
          </a:prstGeom>
          <a:noFill/>
        </p:spPr>
        <p:txBody>
          <a:bodyPr wrap="none" rtlCol="0">
            <a:spAutoFit/>
          </a:bodyPr>
          <a:lstStyle/>
          <a:p>
            <a:r>
              <a:rPr lang="en-US" dirty="0" smtClean="0"/>
              <a:t>DocumentDB</a:t>
            </a:r>
            <a:endParaRPr lang="en-US" dirty="0"/>
          </a:p>
        </p:txBody>
      </p:sp>
      <p:pic>
        <p:nvPicPr>
          <p:cNvPr id="23" name="Grafik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238" y="305720"/>
            <a:ext cx="780290" cy="780290"/>
          </a:xfrm>
          <a:prstGeom prst="rect">
            <a:avLst/>
          </a:prstGeom>
        </p:spPr>
      </p:pic>
      <p:sp>
        <p:nvSpPr>
          <p:cNvPr id="30" name="Geschweifte Klammer rechts 29"/>
          <p:cNvSpPr/>
          <p:nvPr/>
        </p:nvSpPr>
        <p:spPr>
          <a:xfrm>
            <a:off x="3409176" y="1367529"/>
            <a:ext cx="216024" cy="2374485"/>
          </a:xfrm>
          <a:prstGeom prst="rightBrace">
            <a:avLst/>
          </a:prstGeom>
          <a:ln w="635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1" name="Textfeld 30"/>
          <p:cNvSpPr txBox="1"/>
          <p:nvPr/>
        </p:nvSpPr>
        <p:spPr>
          <a:xfrm>
            <a:off x="3625200" y="2407863"/>
            <a:ext cx="1256691" cy="307777"/>
          </a:xfrm>
          <a:prstGeom prst="rect">
            <a:avLst/>
          </a:prstGeom>
          <a:noFill/>
        </p:spPr>
        <p:txBody>
          <a:bodyPr wrap="none" rtlCol="0">
            <a:spAutoFit/>
          </a:bodyPr>
          <a:lstStyle/>
          <a:p>
            <a:r>
              <a:rPr lang="en-US" sz="1400" dirty="0" smtClean="0">
                <a:latin typeface="+mj-lt"/>
              </a:rPr>
              <a:t>Azure Storage</a:t>
            </a:r>
            <a:endParaRPr lang="en-US" sz="1400" dirty="0">
              <a:latin typeface="+mj-lt"/>
            </a:endParaRPr>
          </a:p>
        </p:txBody>
      </p:sp>
    </p:spTree>
    <p:extLst>
      <p:ext uri="{BB962C8B-B14F-4D97-AF65-F5344CB8AC3E}">
        <p14:creationId xmlns:p14="http://schemas.microsoft.com/office/powerpoint/2010/main" val="5576178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
                                            <p:txEl>
                                              <p:pRg st="5" end="5"/>
                                            </p:txEl>
                                          </p:spTgt>
                                        </p:tgtEl>
                                        <p:attrNameLst>
                                          <p:attrName>style.visibility</p:attrName>
                                        </p:attrNameLst>
                                      </p:cBhvr>
                                      <p:to>
                                        <p:strVal val="visible"/>
                                      </p:to>
                                    </p:set>
                                    <p:animEffect transition="in" filter="fade">
                                      <p:cBhvr>
                                        <p:cTn id="56" dur="500"/>
                                        <p:tgtEl>
                                          <p:spTgt spid="9">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animEffect transition="in" filter="fade">
                                      <p:cBhvr>
                                        <p:cTn id="59" dur="500"/>
                                        <p:tgtEl>
                                          <p:spTgt spid="9">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xEl>
                                              <p:pRg st="7" end="7"/>
                                            </p:txEl>
                                          </p:spTgt>
                                        </p:tgtEl>
                                        <p:attrNameLst>
                                          <p:attrName>style.visibility</p:attrName>
                                        </p:attrNameLst>
                                      </p:cBhvr>
                                      <p:to>
                                        <p:strVal val="visible"/>
                                      </p:to>
                                    </p:set>
                                    <p:animEffect transition="in" filter="fade">
                                      <p:cBhvr>
                                        <p:cTn id="62" dur="500"/>
                                        <p:tgtEl>
                                          <p:spTgt spid="9">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8" grpId="0"/>
      <p:bldP spid="19" grpId="0"/>
      <p:bldP spid="20" grpId="0"/>
      <p:bldP spid="21" grpId="0"/>
      <p:bldP spid="22" grpId="0"/>
      <p:bldP spid="30" grpId="0" animBg="1"/>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sz="4000" dirty="0" smtClean="0"/>
              <a:t>What’s a “Document Database”?</a:t>
            </a:r>
            <a:endParaRPr lang="en-US" sz="4000" dirty="0"/>
          </a:p>
        </p:txBody>
      </p:sp>
      <p:sp>
        <p:nvSpPr>
          <p:cNvPr id="7" name="Inhaltsplatzhalter 6"/>
          <p:cNvSpPr>
            <a:spLocks noGrp="1"/>
          </p:cNvSpPr>
          <p:nvPr>
            <p:ph sz="quarter" idx="12"/>
          </p:nvPr>
        </p:nvSpPr>
        <p:spPr/>
        <p:txBody>
          <a:bodyPr/>
          <a:lstStyle/>
          <a:p>
            <a:r>
              <a:rPr lang="en-US" dirty="0" smtClean="0"/>
              <a:t>Designed to store documents</a:t>
            </a:r>
          </a:p>
          <a:p>
            <a:pPr lvl="1"/>
            <a:r>
              <a:rPr lang="en-US" dirty="0" smtClean="0"/>
              <a:t>Designed around documents instead of tuples</a:t>
            </a:r>
          </a:p>
          <a:p>
            <a:pPr lvl="1"/>
            <a:r>
              <a:rPr lang="en-US" dirty="0" smtClean="0"/>
              <a:t>Semi-structured data</a:t>
            </a:r>
          </a:p>
          <a:p>
            <a:r>
              <a:rPr lang="en-US" dirty="0" smtClean="0"/>
              <a:t>Schema-free</a:t>
            </a:r>
          </a:p>
          <a:p>
            <a:pPr lvl="1"/>
            <a:r>
              <a:rPr lang="en-US" dirty="0" smtClean="0"/>
              <a:t>No need to define and maintain a schema (like table structure in SQL or </a:t>
            </a:r>
            <a:r>
              <a:rPr lang="en-US" dirty="0" smtClean="0">
                <a:hlinkClick r:id="rId2"/>
              </a:rPr>
              <a:t>XSD</a:t>
            </a:r>
            <a:r>
              <a:rPr lang="en-US" dirty="0" smtClean="0"/>
              <a:t> for XML)</a:t>
            </a:r>
          </a:p>
          <a:p>
            <a:pPr lvl="1"/>
            <a:r>
              <a:rPr lang="en-US" dirty="0" smtClean="0"/>
              <a:t>Advantage for further development and complex, heterogeneous data structures</a:t>
            </a:r>
          </a:p>
          <a:p>
            <a:r>
              <a:rPr lang="en-US" dirty="0" smtClean="0"/>
              <a:t>Makes heavy use of </a:t>
            </a:r>
            <a:r>
              <a:rPr lang="en-US" dirty="0" err="1" smtClean="0">
                <a:hlinkClick r:id="rId3"/>
              </a:rPr>
              <a:t>denormalization</a:t>
            </a:r>
            <a:endParaRPr lang="en-US" dirty="0" smtClean="0"/>
          </a:p>
          <a:p>
            <a:pPr lvl="1"/>
            <a:r>
              <a:rPr lang="en-US" dirty="0" smtClean="0"/>
              <a:t>Optimized for read performance</a:t>
            </a:r>
          </a:p>
        </p:txBody>
      </p:sp>
      <p:sp>
        <p:nvSpPr>
          <p:cNvPr id="8" name="Textplatzhalt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0578549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Azure DocumentDB</a:t>
            </a:r>
            <a:endParaRPr lang="en-US" dirty="0"/>
          </a:p>
        </p:txBody>
      </p:sp>
      <p:sp>
        <p:nvSpPr>
          <p:cNvPr id="13" name="Inhaltsplatzhalter 12"/>
          <p:cNvSpPr>
            <a:spLocks noGrp="1"/>
          </p:cNvSpPr>
          <p:nvPr>
            <p:ph sz="quarter" idx="12"/>
          </p:nvPr>
        </p:nvSpPr>
        <p:spPr/>
        <p:txBody>
          <a:bodyPr/>
          <a:lstStyle/>
          <a:p>
            <a:pPr marL="274150"/>
            <a:r>
              <a:rPr lang="en-US" sz="2000" dirty="0" smtClean="0"/>
              <a:t>Built and designed around </a:t>
            </a:r>
            <a:r>
              <a:rPr lang="en-US" sz="2000" dirty="0">
                <a:hlinkClick r:id="rId2"/>
              </a:rPr>
              <a:t>JSON</a:t>
            </a:r>
            <a:endParaRPr lang="en-US" sz="2000" dirty="0"/>
          </a:p>
          <a:p>
            <a:pPr lvl="1"/>
            <a:r>
              <a:rPr lang="en-US" sz="1400" dirty="0" smtClean="0"/>
              <a:t>Fits very good to JavaScript (server and client SDKs available)</a:t>
            </a:r>
          </a:p>
          <a:p>
            <a:pPr lvl="1"/>
            <a:r>
              <a:rPr lang="en-US" sz="1400" dirty="0" smtClean="0"/>
              <a:t>.NET and Python client SDKs provided by Microsoft</a:t>
            </a:r>
          </a:p>
          <a:p>
            <a:r>
              <a:rPr lang="en-US" sz="2000" dirty="0" smtClean="0"/>
              <a:t>Supports transactions</a:t>
            </a:r>
          </a:p>
          <a:p>
            <a:pPr lvl="1"/>
            <a:r>
              <a:rPr lang="en-US" sz="1400" dirty="0" smtClean="0"/>
              <a:t>Four consistency levels</a:t>
            </a:r>
          </a:p>
          <a:p>
            <a:pPr lvl="1"/>
            <a:r>
              <a:rPr lang="en-US" sz="1400" dirty="0" smtClean="0"/>
              <a:t>Tradeoff between performance and consistency</a:t>
            </a:r>
          </a:p>
          <a:p>
            <a:r>
              <a:rPr lang="en-US" sz="2000" dirty="0" smtClean="0"/>
              <a:t>Fully indexed by default</a:t>
            </a:r>
          </a:p>
          <a:p>
            <a:pPr lvl="1"/>
            <a:r>
              <a:rPr lang="en-US" sz="1400" dirty="0" smtClean="0"/>
              <a:t>Optional index configuration (e.g. </a:t>
            </a:r>
            <a:r>
              <a:rPr lang="en-US" sz="1400" i="1" dirty="0" err="1" smtClean="0"/>
              <a:t>ExcludePaths</a:t>
            </a:r>
            <a:r>
              <a:rPr lang="en-US" sz="1400" dirty="0" smtClean="0"/>
              <a:t>, </a:t>
            </a:r>
            <a:r>
              <a:rPr lang="en-US" sz="1400" i="1" dirty="0" err="1" smtClean="0"/>
              <a:t>indexType</a:t>
            </a:r>
            <a:r>
              <a:rPr lang="en-US" sz="1400" dirty="0" smtClean="0"/>
              <a:t>, </a:t>
            </a:r>
            <a:r>
              <a:rPr lang="en-US" sz="1400" i="1" dirty="0" smtClean="0"/>
              <a:t>precisions</a:t>
            </a:r>
            <a:r>
              <a:rPr lang="en-US" sz="1400" dirty="0" smtClean="0"/>
              <a:t>; see also </a:t>
            </a:r>
            <a:r>
              <a:rPr lang="en-US" sz="1400" dirty="0" smtClean="0">
                <a:hlinkClick r:id="rId3"/>
              </a:rPr>
              <a:t>MSDN</a:t>
            </a:r>
            <a:r>
              <a:rPr lang="en-US" sz="1400" dirty="0" smtClean="0"/>
              <a:t>)</a:t>
            </a:r>
          </a:p>
          <a:p>
            <a:r>
              <a:rPr lang="en-US" sz="2000" dirty="0" smtClean="0"/>
              <a:t>Fully managed and extremely scalable</a:t>
            </a:r>
          </a:p>
          <a:p>
            <a:pPr lvl="1"/>
            <a:r>
              <a:rPr lang="en-US" sz="1400" dirty="0" smtClean="0"/>
              <a:t>Built on Microsoft Azure base infrastructure</a:t>
            </a:r>
          </a:p>
          <a:p>
            <a:pPr lvl="1"/>
            <a:r>
              <a:rPr lang="en-US" sz="1400" dirty="0" smtClean="0"/>
              <a:t>Scales in terms of storage capacity and transaction/sec</a:t>
            </a:r>
          </a:p>
        </p:txBody>
      </p:sp>
      <p:sp>
        <p:nvSpPr>
          <p:cNvPr id="14" name="Textplatzhalter 13"/>
          <p:cNvSpPr>
            <a:spLocks noGrp="1"/>
          </p:cNvSpPr>
          <p:nvPr>
            <p:ph type="body" sz="quarter" idx="23"/>
          </p:nvPr>
        </p:nvSpPr>
        <p:spPr/>
        <p:txBody>
          <a:bodyPr/>
          <a:lstStyle/>
          <a:p>
            <a:r>
              <a:rPr lang="en-US" dirty="0"/>
              <a:t>JSON Logo source: </a:t>
            </a:r>
            <a:r>
              <a:rPr lang="en-US" dirty="0">
                <a:hlinkClick r:id="rId4"/>
              </a:rPr>
              <a:t>http://</a:t>
            </a:r>
            <a:r>
              <a:rPr lang="en-US" dirty="0" smtClean="0">
                <a:hlinkClick r:id="rId4"/>
              </a:rPr>
              <a:t>en.wikipedia.org/wiki/JSON#mediaviewer/File:JSON_vector_logo.svg</a:t>
            </a:r>
            <a:endParaRPr lang="en-US" dirty="0"/>
          </a:p>
        </p:txBody>
      </p:sp>
      <p:pic>
        <p:nvPicPr>
          <p:cNvPr id="15" name="Grafik 14"/>
          <p:cNvPicPr>
            <a:picLocks noChangeAspect="1"/>
          </p:cNvPicPr>
          <p:nvPr/>
        </p:nvPicPr>
        <p:blipFill>
          <a:blip r:embed="rId5"/>
          <a:stretch>
            <a:fillRect/>
          </a:stretch>
        </p:blipFill>
        <p:spPr>
          <a:xfrm>
            <a:off x="7465049" y="2106897"/>
            <a:ext cx="1427432" cy="820125"/>
          </a:xfrm>
          <a:prstGeom prst="rect">
            <a:avLst/>
          </a:prstGeom>
          <a:ln>
            <a:noFill/>
          </a:ln>
          <a:effectLst>
            <a:outerShdw blurRad="190500" algn="tl" rotWithShape="0">
              <a:srgbClr val="000000">
                <a:alpha val="70000"/>
              </a:srgbClr>
            </a:outerShdw>
          </a:effectLst>
        </p:spPr>
      </p:pic>
      <p:pic>
        <p:nvPicPr>
          <p:cNvPr id="16" name="Picture 2" descr="http://upload.wikimedia.org/wikipedia/commons/thumb/c/c9/JSON_vector_logo.svg/160px-JSON_vector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8725" y="1295208"/>
            <a:ext cx="720080" cy="72008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fik 16"/>
          <p:cNvPicPr>
            <a:picLocks noChangeAspect="1"/>
          </p:cNvPicPr>
          <p:nvPr/>
        </p:nvPicPr>
        <p:blipFill>
          <a:blip r:embed="rId7"/>
          <a:stretch>
            <a:fillRect/>
          </a:stretch>
        </p:blipFill>
        <p:spPr>
          <a:xfrm>
            <a:off x="5652120" y="2100926"/>
            <a:ext cx="1252687" cy="826096"/>
          </a:xfrm>
          <a:prstGeom prst="rect">
            <a:avLst/>
          </a:prstGeom>
        </p:spPr>
      </p:pic>
      <p:sp>
        <p:nvSpPr>
          <p:cNvPr id="18" name="Pfeil nach rechts 17"/>
          <p:cNvSpPr/>
          <p:nvPr/>
        </p:nvSpPr>
        <p:spPr>
          <a:xfrm>
            <a:off x="6732240" y="2311742"/>
            <a:ext cx="792088" cy="417523"/>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225981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500"/>
                                        <p:tgtEl>
                                          <p:spTgt spid="1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animEffect transition="in" filter="fade">
                                      <p:cBhvr>
                                        <p:cTn id="24" dur="500"/>
                                        <p:tgtEl>
                                          <p:spTgt spid="1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xEl>
                                              <p:pRg st="6" end="6"/>
                                            </p:txEl>
                                          </p:spTgt>
                                        </p:tgtEl>
                                        <p:attrNameLst>
                                          <p:attrName>style.visibility</p:attrName>
                                        </p:attrNameLst>
                                      </p:cBhvr>
                                      <p:to>
                                        <p:strVal val="visible"/>
                                      </p:to>
                                    </p:set>
                                    <p:animEffect transition="in" filter="fade">
                                      <p:cBhvr>
                                        <p:cTn id="41" dur="500"/>
                                        <p:tgtEl>
                                          <p:spTgt spid="13">
                                            <p:txEl>
                                              <p:pRg st="6" end="6"/>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xEl>
                                              <p:pRg st="7" end="7"/>
                                            </p:txEl>
                                          </p:spTgt>
                                        </p:tgtEl>
                                        <p:attrNameLst>
                                          <p:attrName>style.visibility</p:attrName>
                                        </p:attrNameLst>
                                      </p:cBhvr>
                                      <p:to>
                                        <p:strVal val="visible"/>
                                      </p:to>
                                    </p:set>
                                    <p:animEffect transition="in" filter="fade">
                                      <p:cBhvr>
                                        <p:cTn id="44" dur="500"/>
                                        <p:tgtEl>
                                          <p:spTgt spid="1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xEl>
                                              <p:pRg st="8" end="8"/>
                                            </p:txEl>
                                          </p:spTgt>
                                        </p:tgtEl>
                                        <p:attrNameLst>
                                          <p:attrName>style.visibility</p:attrName>
                                        </p:attrNameLst>
                                      </p:cBhvr>
                                      <p:to>
                                        <p:strVal val="visible"/>
                                      </p:to>
                                    </p:set>
                                    <p:animEffect transition="in" filter="fade">
                                      <p:cBhvr>
                                        <p:cTn id="49" dur="500"/>
                                        <p:tgtEl>
                                          <p:spTgt spid="13">
                                            <p:txEl>
                                              <p:pRg st="8" end="8"/>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xEl>
                                              <p:pRg st="9" end="9"/>
                                            </p:txEl>
                                          </p:spTgt>
                                        </p:tgtEl>
                                        <p:attrNameLst>
                                          <p:attrName>style.visibility</p:attrName>
                                        </p:attrNameLst>
                                      </p:cBhvr>
                                      <p:to>
                                        <p:strVal val="visible"/>
                                      </p:to>
                                    </p:set>
                                    <p:animEffect transition="in" filter="fade">
                                      <p:cBhvr>
                                        <p:cTn id="52" dur="500"/>
                                        <p:tgtEl>
                                          <p:spTgt spid="13">
                                            <p:txEl>
                                              <p:pRg st="9" end="9"/>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10" end="10"/>
                                            </p:txEl>
                                          </p:spTgt>
                                        </p:tgtEl>
                                        <p:attrNameLst>
                                          <p:attrName>style.visibility</p:attrName>
                                        </p:attrNameLst>
                                      </p:cBhvr>
                                      <p:to>
                                        <p:strVal val="visible"/>
                                      </p:to>
                                    </p:set>
                                    <p:animEffect transition="in" filter="fade">
                                      <p:cBhvr>
                                        <p:cTn id="55"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TextBox 39"/>
          <p:cNvSpPr txBox="1"/>
          <p:nvPr/>
        </p:nvSpPr>
        <p:spPr>
          <a:xfrm>
            <a:off x="1577805" y="2852341"/>
            <a:ext cx="1108830"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Permissions</a:t>
            </a:r>
          </a:p>
        </p:txBody>
      </p:sp>
      <p:grpSp>
        <p:nvGrpSpPr>
          <p:cNvPr id="18" name="Group 17"/>
          <p:cNvGrpSpPr/>
          <p:nvPr/>
        </p:nvGrpSpPr>
        <p:grpSpPr>
          <a:xfrm>
            <a:off x="691832" y="1142862"/>
            <a:ext cx="1173162" cy="461665"/>
            <a:chOff x="7788275" y="2121197"/>
            <a:chExt cx="1173162" cy="461665"/>
          </a:xfrm>
        </p:grpSpPr>
        <p:pic>
          <p:nvPicPr>
            <p:cNvPr id="66" name="Picture 10" descr="\\MAGNUM\Projects\Microsoft\Cloud Power FY12\Design\Icons\PNGs\Cylinder.png"/>
            <p:cNvPicPr>
              <a:picLocks noChangeAspect="1" noChangeArrowheads="1"/>
            </p:cNvPicPr>
            <p:nvPr/>
          </p:nvPicPr>
          <p:blipFill>
            <a:blip r:embed="rId2" cstate="print">
              <a:lum bright="100000"/>
            </a:blip>
            <a:srcRect/>
            <a:stretch>
              <a:fillRect/>
            </a:stretch>
          </p:blipFill>
          <p:spPr bwMode="auto">
            <a:xfrm rot="16200000">
              <a:off x="8176762" y="1737111"/>
              <a:ext cx="396187" cy="1173162"/>
            </a:xfrm>
            <a:prstGeom prst="rect">
              <a:avLst/>
            </a:prstGeom>
            <a:noFill/>
          </p:spPr>
        </p:pic>
        <p:sp>
          <p:nvSpPr>
            <p:cNvPr id="67" name="TextBox 19"/>
            <p:cNvSpPr txBox="1"/>
            <p:nvPr/>
          </p:nvSpPr>
          <p:spPr>
            <a:xfrm>
              <a:off x="8110975" y="2121197"/>
              <a:ext cx="545662"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solidFill>
                    <a:srgbClr val="442359"/>
                  </a:solidFill>
                  <a:latin typeface="+mj-lt"/>
                </a:rPr>
                <a:t>{  }</a:t>
              </a:r>
            </a:p>
          </p:txBody>
        </p:sp>
      </p:grpSp>
      <p:sp>
        <p:nvSpPr>
          <p:cNvPr id="10" name="Titel 9"/>
          <p:cNvSpPr>
            <a:spLocks noGrp="1"/>
          </p:cNvSpPr>
          <p:nvPr>
            <p:ph type="title"/>
          </p:nvPr>
        </p:nvSpPr>
        <p:spPr/>
        <p:txBody>
          <a:bodyPr/>
          <a:lstStyle/>
          <a:p>
            <a:r>
              <a:rPr lang="en-US" dirty="0" smtClean="0"/>
              <a:t>Basic Structure</a:t>
            </a:r>
            <a:endParaRPr lang="en-US" dirty="0"/>
          </a:p>
        </p:txBody>
      </p:sp>
      <p:sp>
        <p:nvSpPr>
          <p:cNvPr id="11" name="Textplatzhalter 10"/>
          <p:cNvSpPr>
            <a:spLocks noGrp="1"/>
          </p:cNvSpPr>
          <p:nvPr>
            <p:ph type="body" sz="quarter" idx="23"/>
          </p:nvPr>
        </p:nvSpPr>
        <p:spPr/>
        <p:txBody>
          <a:bodyPr/>
          <a:lstStyle/>
          <a:p>
            <a:endParaRPr lang="en-US"/>
          </a:p>
        </p:txBody>
      </p:sp>
      <p:sp>
        <p:nvSpPr>
          <p:cNvPr id="12" name="Textplatzhalter 11"/>
          <p:cNvSpPr>
            <a:spLocks noGrp="1"/>
          </p:cNvSpPr>
          <p:nvPr>
            <p:ph type="body" sz="quarter" idx="24"/>
          </p:nvPr>
        </p:nvSpPr>
        <p:spPr/>
        <p:txBody>
          <a:bodyPr/>
          <a:lstStyle/>
          <a:p>
            <a:r>
              <a:rPr lang="en-US" dirty="0" smtClean="0"/>
              <a:t>Multiple DBs per Account</a:t>
            </a:r>
          </a:p>
          <a:p>
            <a:pPr lvl="1"/>
            <a:r>
              <a:rPr lang="en-US" dirty="0" smtClean="0"/>
              <a:t>DB not bound to single machine</a:t>
            </a:r>
          </a:p>
          <a:p>
            <a:r>
              <a:rPr lang="en-US" dirty="0" smtClean="0"/>
              <a:t>Collections ≠ Tables</a:t>
            </a:r>
          </a:p>
          <a:p>
            <a:r>
              <a:rPr lang="en-US" dirty="0" smtClean="0"/>
              <a:t>Server-side programming with JavaScript</a:t>
            </a:r>
          </a:p>
          <a:p>
            <a:pPr lvl="1"/>
            <a:r>
              <a:rPr lang="en-US" dirty="0" smtClean="0"/>
              <a:t>Transaction integration</a:t>
            </a:r>
            <a:endParaRPr lang="en-US" dirty="0"/>
          </a:p>
        </p:txBody>
      </p:sp>
      <p:sp>
        <p:nvSpPr>
          <p:cNvPr id="13" name="Textplatzhalter 12"/>
          <p:cNvSpPr>
            <a:spLocks noGrp="1"/>
          </p:cNvSpPr>
          <p:nvPr>
            <p:ph type="body" sz="quarter" idx="25"/>
          </p:nvPr>
        </p:nvSpPr>
        <p:spPr/>
        <p:txBody>
          <a:bodyPr/>
          <a:lstStyle/>
          <a:p>
            <a:endParaRPr lang="en-US"/>
          </a:p>
        </p:txBody>
      </p:sp>
      <p:sp>
        <p:nvSpPr>
          <p:cNvPr id="14" name="Freeform 131"/>
          <p:cNvSpPr>
            <a:spLocks noEditPoints="1"/>
          </p:cNvSpPr>
          <p:nvPr/>
        </p:nvSpPr>
        <p:spPr bwMode="black">
          <a:xfrm>
            <a:off x="271715" y="1249372"/>
            <a:ext cx="286568" cy="168830"/>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latin typeface="+mj-lt"/>
            </a:endParaRPr>
          </a:p>
        </p:txBody>
      </p:sp>
      <p:sp>
        <p:nvSpPr>
          <p:cNvPr id="15" name="TextBox 9"/>
          <p:cNvSpPr txBox="1"/>
          <p:nvPr/>
        </p:nvSpPr>
        <p:spPr>
          <a:xfrm>
            <a:off x="81708" y="716962"/>
            <a:ext cx="1005463"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Account</a:t>
            </a:r>
          </a:p>
        </p:txBody>
      </p:sp>
      <p:cxnSp>
        <p:nvCxnSpPr>
          <p:cNvPr id="16" name="Straight Connector 11"/>
          <p:cNvCxnSpPr/>
          <p:nvPr/>
        </p:nvCxnSpPr>
        <p:spPr>
          <a:xfrm>
            <a:off x="621103" y="1333787"/>
            <a:ext cx="44484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061444" y="1283392"/>
            <a:ext cx="1173162" cy="461665"/>
            <a:chOff x="7788275" y="2121197"/>
            <a:chExt cx="1173162" cy="461665"/>
          </a:xfrm>
        </p:grpSpPr>
        <p:pic>
          <p:nvPicPr>
            <p:cNvPr id="68" name="Picture 10" descr="\\MAGNUM\Projects\Microsoft\Cloud Power FY12\Design\Icons\PNGs\Cylinder.png"/>
            <p:cNvPicPr>
              <a:picLocks noChangeAspect="1" noChangeArrowheads="1"/>
            </p:cNvPicPr>
            <p:nvPr/>
          </p:nvPicPr>
          <p:blipFill>
            <a:blip r:embed="rId2" cstate="print">
              <a:lum bright="100000"/>
            </a:blip>
            <a:srcRect/>
            <a:stretch>
              <a:fillRect/>
            </a:stretch>
          </p:blipFill>
          <p:spPr bwMode="auto">
            <a:xfrm rot="16200000">
              <a:off x="8176762" y="1737111"/>
              <a:ext cx="396187" cy="1173162"/>
            </a:xfrm>
            <a:prstGeom prst="rect">
              <a:avLst/>
            </a:prstGeom>
            <a:noFill/>
          </p:spPr>
        </p:pic>
        <p:sp>
          <p:nvSpPr>
            <p:cNvPr id="69" name="TextBox 15"/>
            <p:cNvSpPr txBox="1"/>
            <p:nvPr/>
          </p:nvSpPr>
          <p:spPr>
            <a:xfrm>
              <a:off x="8110975" y="2121197"/>
              <a:ext cx="545662"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solidFill>
                    <a:srgbClr val="442359"/>
                  </a:solidFill>
                  <a:latin typeface="+mj-lt"/>
                </a:rPr>
                <a:t>{  }</a:t>
              </a:r>
            </a:p>
          </p:txBody>
        </p:sp>
      </p:grpSp>
      <p:sp>
        <p:nvSpPr>
          <p:cNvPr id="19" name="TextBox 23"/>
          <p:cNvSpPr txBox="1"/>
          <p:nvPr/>
        </p:nvSpPr>
        <p:spPr>
          <a:xfrm>
            <a:off x="971600" y="716962"/>
            <a:ext cx="1064587"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Databases</a:t>
            </a:r>
          </a:p>
        </p:txBody>
      </p:sp>
      <p:cxnSp>
        <p:nvCxnSpPr>
          <p:cNvPr id="20" name="Straight Connector 24"/>
          <p:cNvCxnSpPr/>
          <p:nvPr/>
        </p:nvCxnSpPr>
        <p:spPr>
          <a:xfrm>
            <a:off x="1291075" y="1556328"/>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8"/>
          <p:cNvCxnSpPr/>
          <p:nvPr/>
        </p:nvCxnSpPr>
        <p:spPr>
          <a:xfrm>
            <a:off x="1291075" y="2291975"/>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1578058" y="2031335"/>
            <a:ext cx="160778" cy="442138"/>
          </a:xfrm>
          <a:prstGeom prst="rect">
            <a:avLst/>
          </a:prstGeom>
          <a:noFill/>
          <a:ln>
            <a:noFill/>
          </a:ln>
        </p:spPr>
      </p:pic>
      <p:pic>
        <p:nvPicPr>
          <p:cNvPr id="23"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1730458" y="2183735"/>
            <a:ext cx="160778" cy="442138"/>
          </a:xfrm>
          <a:prstGeom prst="rect">
            <a:avLst/>
          </a:prstGeom>
          <a:noFill/>
          <a:ln>
            <a:noFill/>
          </a:ln>
        </p:spPr>
      </p:pic>
      <p:cxnSp>
        <p:nvCxnSpPr>
          <p:cNvPr id="24" name="Straight Connector 34"/>
          <p:cNvCxnSpPr/>
          <p:nvPr/>
        </p:nvCxnSpPr>
        <p:spPr>
          <a:xfrm>
            <a:off x="1689273" y="2546928"/>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35"/>
          <p:cNvCxnSpPr/>
          <p:nvPr/>
        </p:nvCxnSpPr>
        <p:spPr>
          <a:xfrm>
            <a:off x="1689273" y="3282575"/>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36"/>
          <p:cNvSpPr txBox="1"/>
          <p:nvPr/>
        </p:nvSpPr>
        <p:spPr>
          <a:xfrm>
            <a:off x="1609825" y="1921508"/>
            <a:ext cx="740652"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Users</a:t>
            </a:r>
          </a:p>
        </p:txBody>
      </p:sp>
      <p:pic>
        <p:nvPicPr>
          <p:cNvPr id="27"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1953153" y="3146045"/>
            <a:ext cx="288930" cy="288930"/>
          </a:xfrm>
          <a:prstGeom prst="rect">
            <a:avLst/>
          </a:prstGeom>
          <a:noFill/>
        </p:spPr>
      </p:pic>
      <p:pic>
        <p:nvPicPr>
          <p:cNvPr id="29"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2149470" y="3298445"/>
            <a:ext cx="288930" cy="288930"/>
          </a:xfrm>
          <a:prstGeom prst="rect">
            <a:avLst/>
          </a:prstGeom>
          <a:noFill/>
        </p:spPr>
      </p:pic>
      <p:cxnSp>
        <p:nvCxnSpPr>
          <p:cNvPr id="30" name="Straight Connector 41"/>
          <p:cNvCxnSpPr/>
          <p:nvPr/>
        </p:nvCxnSpPr>
        <p:spPr>
          <a:xfrm>
            <a:off x="1823988" y="1333787"/>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1" name="Freeform 79"/>
          <p:cNvSpPr>
            <a:spLocks noEditPoints="1"/>
          </p:cNvSpPr>
          <p:nvPr/>
        </p:nvSpPr>
        <p:spPr bwMode="black">
          <a:xfrm>
            <a:off x="2955898" y="1313618"/>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a:solidFill>
                <a:srgbClr val="FFFFFF"/>
              </a:solidFill>
              <a:latin typeface="+mj-lt"/>
            </a:endParaRPr>
          </a:p>
        </p:txBody>
      </p:sp>
      <p:sp>
        <p:nvSpPr>
          <p:cNvPr id="32" name="Freeform 79"/>
          <p:cNvSpPr>
            <a:spLocks noEditPoints="1"/>
          </p:cNvSpPr>
          <p:nvPr/>
        </p:nvSpPr>
        <p:spPr bwMode="black">
          <a:xfrm>
            <a:off x="2672757" y="1156852"/>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a:solidFill>
                <a:srgbClr val="FFFFFF"/>
              </a:solidFill>
              <a:latin typeface="+mj-lt"/>
            </a:endParaRPr>
          </a:p>
        </p:txBody>
      </p:sp>
      <p:sp>
        <p:nvSpPr>
          <p:cNvPr id="33" name="TextBox 44"/>
          <p:cNvSpPr txBox="1"/>
          <p:nvPr/>
        </p:nvSpPr>
        <p:spPr>
          <a:xfrm>
            <a:off x="2475674" y="716962"/>
            <a:ext cx="1109919"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Collections</a:t>
            </a:r>
          </a:p>
        </p:txBody>
      </p:sp>
      <p:sp>
        <p:nvSpPr>
          <p:cNvPr id="34" name="TextBox 46"/>
          <p:cNvSpPr txBox="1"/>
          <p:nvPr/>
        </p:nvSpPr>
        <p:spPr>
          <a:xfrm>
            <a:off x="3645166" y="716962"/>
            <a:ext cx="1141979"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Documents</a:t>
            </a:r>
          </a:p>
        </p:txBody>
      </p:sp>
      <p:cxnSp>
        <p:nvCxnSpPr>
          <p:cNvPr id="35" name="Straight Connector 47"/>
          <p:cNvCxnSpPr/>
          <p:nvPr/>
        </p:nvCxnSpPr>
        <p:spPr>
          <a:xfrm>
            <a:off x="3193231" y="1333268"/>
            <a:ext cx="547953" cy="1038"/>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48"/>
          <p:cNvCxnSpPr/>
          <p:nvPr/>
        </p:nvCxnSpPr>
        <p:spPr>
          <a:xfrm>
            <a:off x="2779773" y="1503820"/>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9"/>
          <p:cNvCxnSpPr/>
          <p:nvPr/>
        </p:nvCxnSpPr>
        <p:spPr>
          <a:xfrm>
            <a:off x="2777864" y="2239467"/>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50"/>
          <p:cNvCxnSpPr/>
          <p:nvPr/>
        </p:nvCxnSpPr>
        <p:spPr>
          <a:xfrm>
            <a:off x="2779773" y="2228488"/>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51"/>
          <p:cNvCxnSpPr/>
          <p:nvPr/>
        </p:nvCxnSpPr>
        <p:spPr>
          <a:xfrm>
            <a:off x="2781682" y="2964135"/>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52"/>
          <p:cNvCxnSpPr/>
          <p:nvPr/>
        </p:nvCxnSpPr>
        <p:spPr>
          <a:xfrm>
            <a:off x="2779773" y="2978196"/>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53"/>
          <p:cNvCxnSpPr/>
          <p:nvPr/>
        </p:nvCxnSpPr>
        <p:spPr>
          <a:xfrm>
            <a:off x="2777864" y="3713843"/>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3" descr="\\MAGNUM\Projects\Microsoft\Cloud Power FY12\Design\ICONS_PNG\Document.png"/>
          <p:cNvPicPr>
            <a:picLocks noChangeAspect="1" noChangeArrowheads="1"/>
          </p:cNvPicPr>
          <p:nvPr/>
        </p:nvPicPr>
        <p:blipFill>
          <a:blip r:embed="rId5" cstate="print">
            <a:lum bright="100000"/>
          </a:blip>
          <a:stretch>
            <a:fillRect/>
          </a:stretch>
        </p:blipFill>
        <p:spPr bwMode="auto">
          <a:xfrm>
            <a:off x="3729862" y="1066735"/>
            <a:ext cx="534104" cy="534104"/>
          </a:xfrm>
          <a:prstGeom prst="rect">
            <a:avLst/>
          </a:prstGeom>
          <a:noFill/>
        </p:spPr>
      </p:pic>
      <p:grpSp>
        <p:nvGrpSpPr>
          <p:cNvPr id="43" name="Group 59"/>
          <p:cNvGrpSpPr/>
          <p:nvPr/>
        </p:nvGrpSpPr>
        <p:grpSpPr>
          <a:xfrm>
            <a:off x="4942212" y="1048492"/>
            <a:ext cx="557386" cy="570591"/>
            <a:chOff x="10285024" y="3238145"/>
            <a:chExt cx="557386" cy="570591"/>
          </a:xfrm>
        </p:grpSpPr>
        <p:pic>
          <p:nvPicPr>
            <p:cNvPr id="62" name="Picture 3" descr="\\MAGNUM\Projects\Microsoft\Cloud Power FY12\Design\ICONS_PNG\Document.png"/>
            <p:cNvPicPr>
              <a:picLocks noChangeAspect="1" noChangeArrowheads="1"/>
            </p:cNvPicPr>
            <p:nvPr/>
          </p:nvPicPr>
          <p:blipFill>
            <a:blip r:embed="rId5" cstate="print">
              <a:lum bright="100000"/>
            </a:blip>
            <a:stretch>
              <a:fillRect/>
            </a:stretch>
          </p:blipFill>
          <p:spPr bwMode="auto">
            <a:xfrm>
              <a:off x="10285024" y="3238145"/>
              <a:ext cx="534104" cy="534104"/>
            </a:xfrm>
            <a:prstGeom prst="rect">
              <a:avLst/>
            </a:prstGeom>
            <a:noFill/>
          </p:spPr>
        </p:pic>
        <p:sp>
          <p:nvSpPr>
            <p:cNvPr id="63" name="Rectangle 58"/>
            <p:cNvSpPr/>
            <p:nvPr/>
          </p:nvSpPr>
          <p:spPr bwMode="auto">
            <a:xfrm>
              <a:off x="10517698" y="3418856"/>
              <a:ext cx="152400" cy="1885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4" name="Rectangle 57"/>
            <p:cNvSpPr/>
            <p:nvPr/>
          </p:nvSpPr>
          <p:spPr bwMode="auto">
            <a:xfrm>
              <a:off x="10443706" y="3461111"/>
              <a:ext cx="226392" cy="1885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5" name="TextBox 54"/>
            <p:cNvSpPr txBox="1"/>
            <p:nvPr/>
          </p:nvSpPr>
          <p:spPr>
            <a:xfrm>
              <a:off x="10330410" y="3291671"/>
              <a:ext cx="512000" cy="5170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pPr>
              <a:r>
                <a:rPr lang="en-US" sz="800" dirty="0" smtClean="0">
                  <a:latin typeface="+mj-lt"/>
                  <a:cs typeface="Consolas" panose="020B0609020204030204" pitchFamily="49" charset="0"/>
                </a:rPr>
                <a:t>101</a:t>
              </a:r>
            </a:p>
            <a:p>
              <a:pPr>
                <a:lnSpc>
                  <a:spcPct val="90000"/>
                </a:lnSpc>
              </a:pPr>
              <a:r>
                <a:rPr lang="en-US" sz="800" dirty="0" smtClean="0">
                  <a:latin typeface="+mj-lt"/>
                  <a:cs typeface="Consolas" panose="020B0609020204030204" pitchFamily="49" charset="0"/>
                </a:rPr>
                <a:t>010</a:t>
              </a:r>
            </a:p>
          </p:txBody>
        </p:sp>
      </p:grpSp>
      <p:cxnSp>
        <p:nvCxnSpPr>
          <p:cNvPr id="44" name="Straight Connector 60"/>
          <p:cNvCxnSpPr/>
          <p:nvPr/>
        </p:nvCxnSpPr>
        <p:spPr>
          <a:xfrm>
            <a:off x="4225598" y="1333787"/>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61"/>
          <p:cNvSpPr txBox="1"/>
          <p:nvPr/>
        </p:nvSpPr>
        <p:spPr>
          <a:xfrm>
            <a:off x="4816070" y="716962"/>
            <a:ext cx="1226490"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Attachments</a:t>
            </a:r>
          </a:p>
        </p:txBody>
      </p:sp>
      <p:grpSp>
        <p:nvGrpSpPr>
          <p:cNvPr id="46" name="Group 65"/>
          <p:cNvGrpSpPr/>
          <p:nvPr/>
        </p:nvGrpSpPr>
        <p:grpSpPr>
          <a:xfrm>
            <a:off x="3081860" y="2145511"/>
            <a:ext cx="471924" cy="462333"/>
            <a:chOff x="9442185" y="2332180"/>
            <a:chExt cx="471924" cy="462333"/>
          </a:xfrm>
        </p:grpSpPr>
        <p:sp>
          <p:nvSpPr>
            <p:cNvPr id="60" name="Rectangle 63"/>
            <p:cNvSpPr/>
            <p:nvPr/>
          </p:nvSpPr>
          <p:spPr bwMode="auto">
            <a:xfrm>
              <a:off x="9494837" y="2332180"/>
              <a:ext cx="256311" cy="301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472" fontAlgn="base">
                <a:lnSpc>
                  <a:spcPct val="90000"/>
                </a:lnSpc>
                <a:spcBef>
                  <a:spcPct val="0"/>
                </a:spcBef>
                <a:spcAft>
                  <a:spcPct val="0"/>
                </a:spcAft>
              </a:pPr>
              <a:endParaRPr lang="en-US" sz="2400" dirty="0" smtClean="0">
                <a:solidFill>
                  <a:srgbClr val="442359"/>
                </a:solidFill>
                <a:latin typeface="+mj-lt"/>
                <a:ea typeface="Segoe UI" pitchFamily="34" charset="0"/>
                <a:cs typeface="Segoe UI" pitchFamily="34" charset="0"/>
              </a:endParaRPr>
            </a:p>
          </p:txBody>
        </p:sp>
        <p:sp>
          <p:nvSpPr>
            <p:cNvPr id="61" name="TextBox 64"/>
            <p:cNvSpPr txBox="1"/>
            <p:nvPr/>
          </p:nvSpPr>
          <p:spPr>
            <a:xfrm>
              <a:off x="9442185" y="2374398"/>
              <a:ext cx="471924" cy="42011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900" dirty="0" smtClean="0">
                  <a:solidFill>
                    <a:srgbClr val="442359"/>
                  </a:solidFill>
                  <a:latin typeface="+mj-lt"/>
                </a:rPr>
                <a:t>JS</a:t>
              </a:r>
              <a:endParaRPr lang="en-US" sz="2000" dirty="0" smtClean="0">
                <a:solidFill>
                  <a:srgbClr val="442359"/>
                </a:solidFill>
                <a:latin typeface="+mj-lt"/>
              </a:endParaRPr>
            </a:p>
          </p:txBody>
        </p:sp>
      </p:grpSp>
      <p:grpSp>
        <p:nvGrpSpPr>
          <p:cNvPr id="47" name="Group 66"/>
          <p:cNvGrpSpPr/>
          <p:nvPr/>
        </p:nvGrpSpPr>
        <p:grpSpPr>
          <a:xfrm>
            <a:off x="3086210" y="2835862"/>
            <a:ext cx="471924" cy="462333"/>
            <a:chOff x="9442185" y="2332180"/>
            <a:chExt cx="471924" cy="462333"/>
          </a:xfrm>
        </p:grpSpPr>
        <p:sp>
          <p:nvSpPr>
            <p:cNvPr id="58" name="Rectangle 67"/>
            <p:cNvSpPr/>
            <p:nvPr/>
          </p:nvSpPr>
          <p:spPr bwMode="auto">
            <a:xfrm>
              <a:off x="9494837" y="2332180"/>
              <a:ext cx="256311" cy="301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472" fontAlgn="base">
                <a:lnSpc>
                  <a:spcPct val="90000"/>
                </a:lnSpc>
                <a:spcBef>
                  <a:spcPct val="0"/>
                </a:spcBef>
                <a:spcAft>
                  <a:spcPct val="0"/>
                </a:spcAft>
              </a:pPr>
              <a:endParaRPr lang="en-US" sz="2400" dirty="0" smtClean="0">
                <a:solidFill>
                  <a:srgbClr val="442359"/>
                </a:solidFill>
                <a:latin typeface="+mj-lt"/>
                <a:ea typeface="Segoe UI" pitchFamily="34" charset="0"/>
                <a:cs typeface="Segoe UI" pitchFamily="34" charset="0"/>
              </a:endParaRPr>
            </a:p>
          </p:txBody>
        </p:sp>
        <p:sp>
          <p:nvSpPr>
            <p:cNvPr id="59" name="TextBox 68"/>
            <p:cNvSpPr txBox="1"/>
            <p:nvPr/>
          </p:nvSpPr>
          <p:spPr>
            <a:xfrm>
              <a:off x="9442185" y="2374398"/>
              <a:ext cx="471924" cy="42011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900" dirty="0" smtClean="0">
                  <a:solidFill>
                    <a:srgbClr val="442359"/>
                  </a:solidFill>
                  <a:latin typeface="+mj-lt"/>
                </a:rPr>
                <a:t>JS</a:t>
              </a:r>
              <a:endParaRPr lang="en-US" sz="2000" dirty="0" smtClean="0">
                <a:solidFill>
                  <a:srgbClr val="442359"/>
                </a:solidFill>
                <a:latin typeface="+mj-lt"/>
              </a:endParaRPr>
            </a:p>
          </p:txBody>
        </p:sp>
      </p:grpSp>
      <p:sp>
        <p:nvSpPr>
          <p:cNvPr id="49" name="TextBox 72"/>
          <p:cNvSpPr txBox="1"/>
          <p:nvPr/>
        </p:nvSpPr>
        <p:spPr>
          <a:xfrm>
            <a:off x="2645520" y="1826993"/>
            <a:ext cx="1604157"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Stored Procedures</a:t>
            </a:r>
          </a:p>
        </p:txBody>
      </p:sp>
      <p:sp>
        <p:nvSpPr>
          <p:cNvPr id="50" name="TextBox 73"/>
          <p:cNvSpPr txBox="1"/>
          <p:nvPr/>
        </p:nvSpPr>
        <p:spPr>
          <a:xfrm>
            <a:off x="2629101" y="2522567"/>
            <a:ext cx="873124"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Triggers</a:t>
            </a:r>
          </a:p>
        </p:txBody>
      </p:sp>
      <p:sp>
        <p:nvSpPr>
          <p:cNvPr id="51" name="TextBox 74"/>
          <p:cNvSpPr txBox="1"/>
          <p:nvPr/>
        </p:nvSpPr>
        <p:spPr>
          <a:xfrm>
            <a:off x="2645520" y="3305104"/>
            <a:ext cx="1850507"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User Defined Functions</a:t>
            </a:r>
          </a:p>
        </p:txBody>
      </p:sp>
      <p:sp>
        <p:nvSpPr>
          <p:cNvPr id="55" name="Rectangle 81"/>
          <p:cNvSpPr/>
          <p:nvPr/>
        </p:nvSpPr>
        <p:spPr bwMode="auto">
          <a:xfrm>
            <a:off x="4583418" y="1655571"/>
            <a:ext cx="685800" cy="2973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70" name="Group 66"/>
          <p:cNvGrpSpPr/>
          <p:nvPr/>
        </p:nvGrpSpPr>
        <p:grpSpPr>
          <a:xfrm>
            <a:off x="3082024" y="3626247"/>
            <a:ext cx="471924" cy="462333"/>
            <a:chOff x="9442185" y="2332180"/>
            <a:chExt cx="471924" cy="462333"/>
          </a:xfrm>
        </p:grpSpPr>
        <p:sp>
          <p:nvSpPr>
            <p:cNvPr id="71" name="Rectangle 67"/>
            <p:cNvSpPr/>
            <p:nvPr/>
          </p:nvSpPr>
          <p:spPr bwMode="auto">
            <a:xfrm>
              <a:off x="9494837" y="2332180"/>
              <a:ext cx="256311" cy="301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472" fontAlgn="base">
                <a:lnSpc>
                  <a:spcPct val="90000"/>
                </a:lnSpc>
                <a:spcBef>
                  <a:spcPct val="0"/>
                </a:spcBef>
                <a:spcAft>
                  <a:spcPct val="0"/>
                </a:spcAft>
              </a:pPr>
              <a:endParaRPr lang="en-US" sz="2400" dirty="0" smtClean="0">
                <a:solidFill>
                  <a:srgbClr val="442359"/>
                </a:solidFill>
                <a:latin typeface="+mj-lt"/>
                <a:ea typeface="Segoe UI" pitchFamily="34" charset="0"/>
                <a:cs typeface="Segoe UI" pitchFamily="34" charset="0"/>
              </a:endParaRPr>
            </a:p>
          </p:txBody>
        </p:sp>
        <p:sp>
          <p:nvSpPr>
            <p:cNvPr id="72" name="TextBox 68"/>
            <p:cNvSpPr txBox="1"/>
            <p:nvPr/>
          </p:nvSpPr>
          <p:spPr>
            <a:xfrm>
              <a:off x="9442185" y="2374398"/>
              <a:ext cx="471924" cy="42011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900" dirty="0" smtClean="0">
                  <a:solidFill>
                    <a:srgbClr val="442359"/>
                  </a:solidFill>
                  <a:latin typeface="+mj-lt"/>
                </a:rPr>
                <a:t>JS</a:t>
              </a:r>
              <a:endParaRPr lang="en-US" sz="2000" dirty="0" smtClean="0">
                <a:solidFill>
                  <a:srgbClr val="442359"/>
                </a:solidFill>
                <a:latin typeface="+mj-lt"/>
              </a:endParaRPr>
            </a:p>
          </p:txBody>
        </p:sp>
      </p:grpSp>
    </p:spTree>
    <p:extLst>
      <p:ext uri="{BB962C8B-B14F-4D97-AF65-F5344CB8AC3E}">
        <p14:creationId xmlns:p14="http://schemas.microsoft.com/office/powerpoint/2010/main" val="71591276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fade">
                                      <p:cBhvr>
                                        <p:cTn id="18" dur="500"/>
                                        <p:tgtEl>
                                          <p:spTgt spid="12">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xEl>
                                              <p:pRg st="2" end="2"/>
                                            </p:txEl>
                                          </p:spTgt>
                                        </p:tgtEl>
                                        <p:attrNameLst>
                                          <p:attrName>style.visibility</p:attrName>
                                        </p:attrNameLst>
                                      </p:cBhvr>
                                      <p:to>
                                        <p:strVal val="visible"/>
                                      </p:to>
                                    </p:set>
                                    <p:animEffect transition="in" filter="fade">
                                      <p:cBhvr>
                                        <p:cTn id="67" dur="500"/>
                                        <p:tgtEl>
                                          <p:spTgt spid="12">
                                            <p:txEl>
                                              <p:pRg st="2" end="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2">
                                            <p:txEl>
                                              <p:pRg st="3" end="3"/>
                                            </p:txEl>
                                          </p:spTgt>
                                        </p:tgtEl>
                                        <p:attrNameLst>
                                          <p:attrName>style.visibility</p:attrName>
                                        </p:attrNameLst>
                                      </p:cBhvr>
                                      <p:to>
                                        <p:strVal val="visible"/>
                                      </p:to>
                                    </p:set>
                                    <p:animEffect transition="in" filter="fade">
                                      <p:cBhvr>
                                        <p:cTn id="84" dur="500"/>
                                        <p:tgtEl>
                                          <p:spTgt spid="12">
                                            <p:txEl>
                                              <p:pRg st="3" end="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
                                            <p:txEl>
                                              <p:pRg st="4" end="4"/>
                                            </p:txEl>
                                          </p:spTgt>
                                        </p:tgtEl>
                                        <p:attrNameLst>
                                          <p:attrName>style.visibility</p:attrName>
                                        </p:attrNameLst>
                                      </p:cBhvr>
                                      <p:to>
                                        <p:strVal val="visible"/>
                                      </p:to>
                                    </p:set>
                                    <p:animEffect transition="in" filter="fade">
                                      <p:cBhvr>
                                        <p:cTn id="87" dur="500"/>
                                        <p:tgtEl>
                                          <p:spTgt spid="12">
                                            <p:txEl>
                                              <p:pRg st="4" end="4"/>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500"/>
                                        <p:tgtEl>
                                          <p:spTgt spid="46"/>
                                        </p:tgtEl>
                                      </p:cBhvr>
                                    </p:animEffect>
                                  </p:childTnLst>
                                </p:cTn>
                              </p:par>
                              <p:par>
                                <p:cTn id="109" presetID="10"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fade">
                                      <p:cBhvr>
                                        <p:cTn id="111" dur="500"/>
                                        <p:tgtEl>
                                          <p:spTgt spid="4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fade">
                                      <p:cBhvr>
                                        <p:cTn id="114" dur="500"/>
                                        <p:tgtEl>
                                          <p:spTgt spid="4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500"/>
                                        <p:tgtEl>
                                          <p:spTgt spid="5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fade">
                                      <p:cBhvr>
                                        <p:cTn id="120" dur="500"/>
                                        <p:tgtEl>
                                          <p:spTgt spid="51"/>
                                        </p:tgtEl>
                                      </p:cBhvr>
                                    </p:animEffect>
                                  </p:childTnLst>
                                </p:cTn>
                              </p:par>
                              <p:par>
                                <p:cTn id="121" presetID="10" presetClass="entr" presetSubtype="0" fill="hold" nodeType="withEffect">
                                  <p:stCondLst>
                                    <p:cond delay="0"/>
                                  </p:stCondLst>
                                  <p:childTnLst>
                                    <p:set>
                                      <p:cBhvr>
                                        <p:cTn id="122" dur="1" fill="hold">
                                          <p:stCondLst>
                                            <p:cond delay="0"/>
                                          </p:stCondLst>
                                        </p:cTn>
                                        <p:tgtEl>
                                          <p:spTgt spid="70"/>
                                        </p:tgtEl>
                                        <p:attrNameLst>
                                          <p:attrName>style.visibility</p:attrName>
                                        </p:attrNameLst>
                                      </p:cBhvr>
                                      <p:to>
                                        <p:strVal val="visible"/>
                                      </p:to>
                                    </p:set>
                                    <p:animEffect transition="in" filter="fade">
                                      <p:cBhvr>
                                        <p:cTn id="123" dur="500"/>
                                        <p:tgtEl>
                                          <p:spTgt spid="7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5"/>
                                        </p:tgtEl>
                                        <p:attrNameLst>
                                          <p:attrName>style.visibility</p:attrName>
                                        </p:attrNameLst>
                                      </p:cBhvr>
                                      <p:to>
                                        <p:strVal val="visible"/>
                                      </p:to>
                                    </p:set>
                                    <p:animEffect transition="in" filter="fade">
                                      <p:cBhvr>
                                        <p:cTn id="128" dur="500"/>
                                        <p:tgtEl>
                                          <p:spTgt spid="35"/>
                                        </p:tgtEl>
                                      </p:cBhvr>
                                    </p:animEffect>
                                  </p:childTnLst>
                                </p:cTn>
                              </p:par>
                              <p:par>
                                <p:cTn id="129" presetID="10" presetClass="entr" presetSubtype="0" fill="hold" nodeType="withEffect">
                                  <p:stCondLst>
                                    <p:cond delay="0"/>
                                  </p:stCondLst>
                                  <p:childTnLst>
                                    <p:set>
                                      <p:cBhvr>
                                        <p:cTn id="130" dur="1" fill="hold">
                                          <p:stCondLst>
                                            <p:cond delay="0"/>
                                          </p:stCondLst>
                                        </p:cTn>
                                        <p:tgtEl>
                                          <p:spTgt spid="42"/>
                                        </p:tgtEl>
                                        <p:attrNameLst>
                                          <p:attrName>style.visibility</p:attrName>
                                        </p:attrNameLst>
                                      </p:cBhvr>
                                      <p:to>
                                        <p:strVal val="visible"/>
                                      </p:to>
                                    </p:set>
                                    <p:animEffect transition="in" filter="fade">
                                      <p:cBhvr>
                                        <p:cTn id="131" dur="500"/>
                                        <p:tgtEl>
                                          <p:spTgt spid="4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fade">
                                      <p:cBhvr>
                                        <p:cTn id="134" dur="500"/>
                                        <p:tgtEl>
                                          <p:spTgt spid="3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500"/>
                                        <p:tgtEl>
                                          <p:spTgt spid="44"/>
                                        </p:tgtEl>
                                      </p:cBhvr>
                                    </p:animEffect>
                                  </p:childTnLst>
                                </p:cTn>
                              </p:par>
                              <p:par>
                                <p:cTn id="140" presetID="10" presetClass="entr" presetSubtype="0" fill="hold" nodeType="with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fade">
                                      <p:cBhvr>
                                        <p:cTn id="142" dur="500"/>
                                        <p:tgtEl>
                                          <p:spTgt spid="43"/>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fade">
                                      <p:cBhvr>
                                        <p:cTn id="14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uiExpand="1" build="p"/>
      <p:bldP spid="14" grpId="0" animBg="1"/>
      <p:bldP spid="15" grpId="0"/>
      <p:bldP spid="19" grpId="0"/>
      <p:bldP spid="26" grpId="0"/>
      <p:bldP spid="31" grpId="0" animBg="1"/>
      <p:bldP spid="32" grpId="0" animBg="1"/>
      <p:bldP spid="33" grpId="0"/>
      <p:bldP spid="34" grpId="0"/>
      <p:bldP spid="45" grpId="0"/>
      <p:bldP spid="4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en-US" dirty="0" smtClean="0"/>
              <a:t>Azure Portal</a:t>
            </a:r>
            <a:endParaRPr lang="en-US" dirty="0"/>
          </a:p>
        </p:txBody>
      </p:sp>
      <p:sp>
        <p:nvSpPr>
          <p:cNvPr id="7" name="Textplatzhalter 6"/>
          <p:cNvSpPr>
            <a:spLocks noGrp="1"/>
          </p:cNvSpPr>
          <p:nvPr>
            <p:ph type="body" sz="quarter" idx="24"/>
          </p:nvPr>
        </p:nvSpPr>
        <p:spPr/>
        <p:txBody>
          <a:bodyPr/>
          <a:lstStyle/>
          <a:p>
            <a:r>
              <a:rPr lang="en-US" dirty="0" smtClean="0"/>
              <a:t>Creating accounts, databases, and collections</a:t>
            </a:r>
          </a:p>
          <a:p>
            <a:r>
              <a:rPr lang="en-US" dirty="0" smtClean="0"/>
              <a:t>Scaling</a:t>
            </a:r>
          </a:p>
          <a:p>
            <a:pPr lvl="1"/>
            <a:r>
              <a:rPr lang="en-US" i="1" dirty="0" smtClean="0"/>
              <a:t>Capacity Units </a:t>
            </a:r>
            <a:r>
              <a:rPr lang="en-US" dirty="0" smtClean="0"/>
              <a:t>(details see </a:t>
            </a:r>
            <a:r>
              <a:rPr lang="en-US" dirty="0" smtClean="0">
                <a:hlinkClick r:id="rId2"/>
              </a:rPr>
              <a:t>doc</a:t>
            </a:r>
            <a:r>
              <a:rPr lang="en-US" dirty="0" smtClean="0"/>
              <a:t>)</a:t>
            </a:r>
          </a:p>
          <a:p>
            <a:pPr lvl="1"/>
            <a:r>
              <a:rPr lang="en-US" dirty="0" smtClean="0"/>
              <a:t>1 CU = 10GB SSD-backed storage, 2000 request </a:t>
            </a:r>
            <a:r>
              <a:rPr lang="en-US" dirty="0" smtClean="0"/>
              <a:t>units</a:t>
            </a:r>
          </a:p>
          <a:p>
            <a:r>
              <a:rPr lang="en-US" dirty="0" smtClean="0"/>
              <a:t>Document </a:t>
            </a:r>
            <a:r>
              <a:rPr lang="en-US" dirty="0" smtClean="0"/>
              <a:t>Explorer</a:t>
            </a:r>
            <a:endParaRPr lang="en-US" dirty="0"/>
          </a:p>
        </p:txBody>
      </p:sp>
      <p:sp>
        <p:nvSpPr>
          <p:cNvPr id="8" name="Textplatzhalter 7"/>
          <p:cNvSpPr>
            <a:spLocks noGrp="1"/>
          </p:cNvSpPr>
          <p:nvPr>
            <p:ph type="body" sz="quarter" idx="25"/>
          </p:nvPr>
        </p:nvSpPr>
        <p:spPr/>
        <p:txBody>
          <a:bodyPr/>
          <a:lstStyle/>
          <a:p>
            <a:r>
              <a:rPr lang="en-US" dirty="0" smtClean="0"/>
              <a:t>Managing DocumentDB</a:t>
            </a:r>
            <a:endParaRPr lang="en-US" dirty="0"/>
          </a:p>
        </p:txBody>
      </p:sp>
      <p:sp>
        <p:nvSpPr>
          <p:cNvPr id="9" name="Textplatzhalter 8"/>
          <p:cNvSpPr>
            <a:spLocks noGrp="1"/>
          </p:cNvSpPr>
          <p:nvPr>
            <p:ph type="body" sz="quarter" idx="26"/>
          </p:nvPr>
        </p:nvSpPr>
        <p:spPr/>
        <p:txBody>
          <a:bodyPr/>
          <a:lstStyle/>
          <a:p>
            <a:endParaRPr lang="en-US"/>
          </a:p>
        </p:txBody>
      </p:sp>
      <p:pic>
        <p:nvPicPr>
          <p:cNvPr id="10" name="Grafik 9"/>
          <p:cNvPicPr>
            <a:picLocks noChangeAspect="1"/>
          </p:cNvPicPr>
          <p:nvPr/>
        </p:nvPicPr>
        <p:blipFill>
          <a:blip r:embed="rId3"/>
          <a:stretch>
            <a:fillRect/>
          </a:stretch>
        </p:blipFill>
        <p:spPr>
          <a:xfrm>
            <a:off x="395536" y="267494"/>
            <a:ext cx="3809682" cy="35088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9235216"/>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Pricing</a:t>
            </a:r>
            <a:endParaRPr lang="en-US" dirty="0"/>
          </a:p>
        </p:txBody>
      </p:sp>
      <p:sp>
        <p:nvSpPr>
          <p:cNvPr id="7" name="Inhaltsplatzhalter 6"/>
          <p:cNvSpPr>
            <a:spLocks noGrp="1"/>
          </p:cNvSpPr>
          <p:nvPr>
            <p:ph sz="quarter" idx="12"/>
          </p:nvPr>
        </p:nvSpPr>
        <p:spPr/>
        <p:txBody>
          <a:bodyPr/>
          <a:lstStyle/>
          <a:p>
            <a:r>
              <a:rPr lang="en-US" dirty="0" smtClean="0"/>
              <a:t>1 CU = ~17€/month (preview)</a:t>
            </a:r>
          </a:p>
          <a:p>
            <a:pPr lvl="1"/>
            <a:r>
              <a:rPr lang="en-US" dirty="0" smtClean="0"/>
              <a:t>~34€/month later in production</a:t>
            </a:r>
          </a:p>
          <a:p>
            <a:pPr lvl="1"/>
            <a:r>
              <a:rPr lang="en-US" dirty="0" smtClean="0">
                <a:sym typeface="Wingdings" panose="05000000000000000000" pitchFamily="2" charset="2"/>
              </a:rPr>
              <a:t> 1.7€/month/GB</a:t>
            </a:r>
          </a:p>
          <a:p>
            <a:r>
              <a:rPr lang="en-US" dirty="0" smtClean="0"/>
              <a:t>Alternatives</a:t>
            </a:r>
          </a:p>
          <a:p>
            <a:pPr lvl="1"/>
            <a:r>
              <a:rPr lang="en-US" dirty="0" smtClean="0"/>
              <a:t>Table Storage: starts for 1</a:t>
            </a:r>
            <a:r>
              <a:rPr lang="en-US" baseline="30000" dirty="0" smtClean="0"/>
              <a:t>st</a:t>
            </a:r>
            <a:r>
              <a:rPr lang="en-US" dirty="0" smtClean="0"/>
              <a:t> TB at 0.0522€/month/GB + transaction costs</a:t>
            </a:r>
          </a:p>
          <a:p>
            <a:pPr lvl="1"/>
            <a:r>
              <a:rPr lang="en-US" dirty="0" smtClean="0"/>
              <a:t>Blob Storage: start for 1</a:t>
            </a:r>
            <a:r>
              <a:rPr lang="en-US" baseline="30000" dirty="0" smtClean="0"/>
              <a:t>st</a:t>
            </a:r>
            <a:r>
              <a:rPr lang="en-US" dirty="0" smtClean="0"/>
              <a:t> TB at 0.0179€/month/GB + transaction costs</a:t>
            </a:r>
          </a:p>
          <a:p>
            <a:pPr lvl="1"/>
            <a:r>
              <a:rPr lang="en-US" dirty="0" smtClean="0"/>
              <a:t>Managed SQL DB: for </a:t>
            </a:r>
            <a:r>
              <a:rPr lang="en-US" dirty="0"/>
              <a:t>Standard between </a:t>
            </a:r>
            <a:r>
              <a:rPr lang="en-US" dirty="0" smtClean="0"/>
              <a:t>0.048</a:t>
            </a:r>
            <a:r>
              <a:rPr lang="en-US" dirty="0"/>
              <a:t>€ and </a:t>
            </a:r>
            <a:r>
              <a:rPr lang="en-US" dirty="0" smtClean="0"/>
              <a:t>0.224€/</a:t>
            </a:r>
            <a:r>
              <a:rPr lang="en-US" dirty="0"/>
              <a:t>month/GB</a:t>
            </a:r>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33962581"/>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Programming DocumentDB</a:t>
            </a:r>
            <a:endParaRPr lang="en-US" dirty="0"/>
          </a:p>
        </p:txBody>
      </p:sp>
      <p:sp>
        <p:nvSpPr>
          <p:cNvPr id="7" name="Inhaltsplatzhalter 6"/>
          <p:cNvSpPr>
            <a:spLocks noGrp="1"/>
          </p:cNvSpPr>
          <p:nvPr>
            <p:ph sz="quarter" idx="12"/>
          </p:nvPr>
        </p:nvSpPr>
        <p:spPr/>
        <p:txBody>
          <a:bodyPr/>
          <a:lstStyle/>
          <a:p>
            <a:r>
              <a:rPr lang="en-US" dirty="0" smtClean="0"/>
              <a:t>REST API with HTTP(S)</a:t>
            </a:r>
          </a:p>
          <a:p>
            <a:pPr lvl="1"/>
            <a:r>
              <a:rPr lang="en-US" dirty="0" smtClean="0"/>
              <a:t>Option: TCP connectivity for maximum performance (inside Azure DC)</a:t>
            </a:r>
          </a:p>
          <a:p>
            <a:pPr lvl="1"/>
            <a:r>
              <a:rPr lang="en-US" dirty="0" smtClean="0"/>
              <a:t>REST API see </a:t>
            </a:r>
            <a:r>
              <a:rPr lang="en-US" dirty="0" smtClean="0">
                <a:hlinkClick r:id="rId2"/>
              </a:rPr>
              <a:t>MSDN</a:t>
            </a:r>
            <a:endParaRPr lang="en-US" dirty="0" smtClean="0"/>
          </a:p>
          <a:p>
            <a:r>
              <a:rPr lang="en-US" dirty="0" smtClean="0"/>
              <a:t>SDKs for .NET, JavaScript, and Python</a:t>
            </a:r>
          </a:p>
          <a:p>
            <a:pPr lvl="1"/>
            <a:r>
              <a:rPr lang="en-US" dirty="0" smtClean="0"/>
              <a:t>.NET SDK see </a:t>
            </a:r>
            <a:r>
              <a:rPr lang="en-US" dirty="0" smtClean="0">
                <a:hlinkClick r:id="rId3"/>
              </a:rPr>
              <a:t>MSDN</a:t>
            </a:r>
            <a:endParaRPr lang="en-US" dirty="0" smtClean="0"/>
          </a:p>
          <a:p>
            <a:pPr lvl="1"/>
            <a:r>
              <a:rPr lang="en-US" dirty="0" smtClean="0">
                <a:hlinkClick r:id="rId4"/>
              </a:rPr>
              <a:t>.NET Code Samples</a:t>
            </a:r>
            <a:endParaRPr lang="en-US" dirty="0" smtClean="0"/>
          </a:p>
          <a:p>
            <a:r>
              <a:rPr lang="en-US" dirty="0" smtClean="0"/>
              <a:t>Stored </a:t>
            </a:r>
            <a:r>
              <a:rPr lang="en-US" dirty="0" err="1" smtClean="0"/>
              <a:t>Procs</a:t>
            </a:r>
            <a:r>
              <a:rPr lang="en-US" dirty="0" smtClean="0"/>
              <a:t>, UDFs, and Triggers in JavaScript</a:t>
            </a:r>
          </a:p>
          <a:p>
            <a:pPr lvl="1"/>
            <a:r>
              <a:rPr lang="en-US" dirty="0" smtClean="0">
                <a:hlinkClick r:id="rId5"/>
              </a:rPr>
              <a:t>Introduction and samples</a:t>
            </a:r>
            <a:endParaRPr lang="en-US" dirty="0" smtClean="0"/>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53318006"/>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en-US" dirty="0" smtClean="0"/>
              <a:t>.NET SDK</a:t>
            </a:r>
            <a:endParaRPr lang="en-US" dirty="0"/>
          </a:p>
        </p:txBody>
      </p:sp>
      <p:sp>
        <p:nvSpPr>
          <p:cNvPr id="7" name="Textplatzhalter 6"/>
          <p:cNvSpPr>
            <a:spLocks noGrp="1"/>
          </p:cNvSpPr>
          <p:nvPr>
            <p:ph type="body" sz="quarter" idx="24"/>
          </p:nvPr>
        </p:nvSpPr>
        <p:spPr/>
        <p:txBody>
          <a:bodyPr/>
          <a:lstStyle/>
          <a:p>
            <a:r>
              <a:rPr lang="en-US" dirty="0" smtClean="0"/>
              <a:t>Create Database</a:t>
            </a:r>
          </a:p>
          <a:p>
            <a:r>
              <a:rPr lang="en-US" dirty="0" smtClean="0"/>
              <a:t>Create Collection</a:t>
            </a:r>
          </a:p>
          <a:p>
            <a:r>
              <a:rPr lang="en-US" dirty="0" smtClean="0"/>
              <a:t>Add documents</a:t>
            </a:r>
          </a:p>
          <a:p>
            <a:r>
              <a:rPr lang="en-US" dirty="0" smtClean="0"/>
              <a:t>Query documents</a:t>
            </a:r>
            <a:endParaRPr lang="en-US" dirty="0"/>
          </a:p>
        </p:txBody>
      </p:sp>
      <p:sp>
        <p:nvSpPr>
          <p:cNvPr id="8" name="Textplatzhalter 7"/>
          <p:cNvSpPr>
            <a:spLocks noGrp="1"/>
          </p:cNvSpPr>
          <p:nvPr>
            <p:ph type="body" sz="quarter" idx="25"/>
          </p:nvPr>
        </p:nvSpPr>
        <p:spPr/>
        <p:txBody>
          <a:bodyPr/>
          <a:lstStyle/>
          <a:p>
            <a:r>
              <a:rPr lang="en-US" dirty="0" smtClean="0"/>
              <a:t>Programming with DocumentDB</a:t>
            </a:r>
            <a:endParaRPr lang="en-US" dirty="0"/>
          </a:p>
        </p:txBody>
      </p:sp>
      <p:sp>
        <p:nvSpPr>
          <p:cNvPr id="9" name="Textplatzhalter 8"/>
          <p:cNvSpPr>
            <a:spLocks noGrp="1"/>
          </p:cNvSpPr>
          <p:nvPr>
            <p:ph type="body" sz="quarter" idx="26"/>
          </p:nvPr>
        </p:nvSpPr>
        <p:spPr/>
        <p:txBody>
          <a:bodyPr/>
          <a:lstStyle/>
          <a:p>
            <a:endParaRPr lang="en-US"/>
          </a:p>
        </p:txBody>
      </p:sp>
      <p:pic>
        <p:nvPicPr>
          <p:cNvPr id="2" name="Grafik 1"/>
          <p:cNvPicPr>
            <a:picLocks noChangeAspect="1"/>
          </p:cNvPicPr>
          <p:nvPr/>
        </p:nvPicPr>
        <p:blipFill rotWithShape="1">
          <a:blip r:embed="rId2"/>
          <a:srcRect r="34753"/>
          <a:stretch/>
        </p:blipFill>
        <p:spPr>
          <a:xfrm>
            <a:off x="395537" y="176735"/>
            <a:ext cx="5184576" cy="37018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51278515"/>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CAFE21B578B64E82621DBF219B5A18" ma:contentTypeVersion="0" ma:contentTypeDescription="Create a new document." ma:contentTypeScope="" ma:versionID="a424f2cff27d14c1fb72696fde62bdba">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CA9C48-0FEB-4445-A263-F6834DF4C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3D43D4A-F5F8-47F6-A4EC-521F433C91BF}">
  <ds:schemaRefs>
    <ds:schemaRef ds:uri="http://schemas.microsoft.com/office/infopath/2007/PartnerControls"/>
    <ds:schemaRef ds:uri="http://purl.org/dc/elements/1.1/"/>
    <ds:schemaRef ds:uri="http://purl.org/dc/terms/"/>
    <ds:schemaRef ds:uri="http://schemas.microsoft.com/office/2006/documentManagement/types"/>
    <ds:schemaRef ds:uri="http://schemas.microsoft.com/office/2006/metadata/properties"/>
    <ds:schemaRef ds:uri="http://purl.org/dc/dcmitype/"/>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Bildschirmpräsentation (16:9)</PresentationFormat>
  <Paragraphs>146</Paragraphs>
  <Slides>14</Slides>
  <Notes>0</Notes>
  <HiddenSlides>1</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14</vt:i4>
      </vt:variant>
    </vt:vector>
  </HeadingPairs>
  <TitlesOfParts>
    <vt:vector size="24"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DocumentDB</vt:lpstr>
      <vt:lpstr>Storage in Azure</vt:lpstr>
      <vt:lpstr>What’s a “Document Database”?</vt:lpstr>
      <vt:lpstr>Azure DocumentDB</vt:lpstr>
      <vt:lpstr>Basic Structure</vt:lpstr>
      <vt:lpstr>PowerPoint-Präsentation</vt:lpstr>
      <vt:lpstr>Pricing</vt:lpstr>
      <vt:lpstr>Programming DocumentDB</vt:lpstr>
      <vt:lpstr>PowerPoint-Präsentation</vt:lpstr>
      <vt:lpstr>Sample Queries</vt:lpstr>
      <vt:lpstr>DocumentDB vs. SQL</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DocumentDB</dc:title>
  <dc:subject/>
  <dc:creator>Rainer Stropek</dc:creator>
  <cp:keywords/>
  <dc:description/>
  <cp:lastModifiedBy>Rainer Stropek</cp:lastModifiedBy>
  <cp:revision>541</cp:revision>
  <dcterms:created xsi:type="dcterms:W3CDTF">2008-12-21T08:14:37Z</dcterms:created>
  <dcterms:modified xsi:type="dcterms:W3CDTF">2014-12-04T13:32:58Z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0x010100CFCAFE21B578B64E82621DBF219B5A18</vt:lpwstr>
  </property>
</Properties>
</file>