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381" r:id="rId3"/>
    <p:sldId id="266" r:id="rId4"/>
    <p:sldId id="350" r:id="rId5"/>
    <p:sldId id="382" r:id="rId6"/>
    <p:sldId id="365" r:id="rId7"/>
    <p:sldId id="366" r:id="rId8"/>
    <p:sldId id="367" r:id="rId9"/>
    <p:sldId id="368" r:id="rId10"/>
    <p:sldId id="369" r:id="rId11"/>
    <p:sldId id="370" r:id="rId12"/>
    <p:sldId id="371" r:id="rId13"/>
    <p:sldId id="372" r:id="rId14"/>
    <p:sldId id="375" r:id="rId15"/>
    <p:sldId id="373" r:id="rId16"/>
    <p:sldId id="374" r:id="rId17"/>
    <p:sldId id="376" r:id="rId18"/>
    <p:sldId id="377" r:id="rId19"/>
    <p:sldId id="378" r:id="rId20"/>
    <p:sldId id="379" r:id="rId21"/>
    <p:sldId id="380" r:id="rId22"/>
    <p:sldId id="322" r:id="rId23"/>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521415D9-36F7-43E2-AB2F-B90AF26B5E84}">
      <p14:sectionLst xmlns:p14="http://schemas.microsoft.com/office/powerpoint/2010/main">
        <p14:section name="Intro" id="{C559E0A4-AA95-41FE-A6E4-919DE0265B61}">
          <p14:sldIdLst>
            <p14:sldId id="381"/>
            <p14:sldId id="266"/>
            <p14:sldId id="350"/>
            <p14:sldId id="382"/>
            <p14:sldId id="365"/>
            <p14:sldId id="366"/>
            <p14:sldId id="367"/>
            <p14:sldId id="368"/>
            <p14:sldId id="369"/>
            <p14:sldId id="370"/>
            <p14:sldId id="371"/>
            <p14:sldId id="372"/>
            <p14:sldId id="375"/>
            <p14:sldId id="373"/>
            <p14:sldId id="374"/>
            <p14:sldId id="376"/>
            <p14:sldId id="377"/>
            <p14:sldId id="378"/>
            <p14:sldId id="379"/>
            <p14:sldId id="380"/>
          </p14:sldIdLst>
        </p14:section>
        <p14:section name="Closing" id="{4761B1E4-8EE2-40CB-A150-1A6C59B51778}">
          <p14:sldIdLst>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435" autoAdjust="0"/>
  </p:normalViewPr>
  <p:slideViewPr>
    <p:cSldViewPr snapToGrid="0" snapToObjects="1">
      <p:cViewPr varScale="1">
        <p:scale>
          <a:sx n="110" d="100"/>
          <a:sy n="110" d="100"/>
        </p:scale>
        <p:origin x="586" y="3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pic>
        <p:nvPicPr>
          <p:cNvPr id="4" name="Picture 35" descr="DOC_Fall16_Template_36667_v1"/>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422400" y="0"/>
            <a:ext cx="6873240" cy="51549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5" descr="DOC_Fall16_Template_36667_v1"/>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r="90539"/>
          <a:stretch/>
        </p:blipFill>
        <p:spPr bwMode="auto">
          <a:xfrm>
            <a:off x="0" y="0"/>
            <a:ext cx="650240" cy="51549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5" descr="DOC_Fall16_Template_36667_v1"/>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r="90539"/>
          <a:stretch/>
        </p:blipFill>
        <p:spPr bwMode="auto">
          <a:xfrm>
            <a:off x="650240" y="0"/>
            <a:ext cx="650240" cy="51549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5" descr="DOC_Fall16_Template_36667_v1"/>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r="90539"/>
          <a:stretch/>
        </p:blipFill>
        <p:spPr bwMode="auto">
          <a:xfrm>
            <a:off x="1300480" y="0"/>
            <a:ext cx="650240" cy="51549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5" descr="DOC_Fall16_Template_36667_v1"/>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r="90539"/>
          <a:stretch/>
        </p:blipFill>
        <p:spPr bwMode="auto">
          <a:xfrm>
            <a:off x="7843520" y="0"/>
            <a:ext cx="650240" cy="515493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5" descr="DOC_Fall16_Template_36667_v1"/>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r="90539"/>
          <a:stretch/>
        </p:blipFill>
        <p:spPr bwMode="auto">
          <a:xfrm>
            <a:off x="8493760" y="0"/>
            <a:ext cx="650240" cy="5154930"/>
          </a:xfrm>
          <a:prstGeom prst="rect">
            <a:avLst/>
          </a:prstGeom>
          <a:noFill/>
          <a:extLst>
            <a:ext uri="{909E8E84-426E-40DD-AFC4-6F175D3DCCD1}">
              <a14:hiddenFill xmlns:a14="http://schemas.microsoft.com/office/drawing/2010/main">
                <a:solidFill>
                  <a:srgbClr val="FFFFFF"/>
                </a:solidFill>
              </a14:hiddenFill>
            </a:ext>
          </a:extLst>
        </p:spPr>
      </p:pic>
      <p:sp>
        <p:nvSpPr>
          <p:cNvPr id="13" name="Titel 1"/>
          <p:cNvSpPr>
            <a:spLocks noGrp="1"/>
          </p:cNvSpPr>
          <p:nvPr>
            <p:ph type="title" hasCustomPrompt="1"/>
          </p:nvPr>
        </p:nvSpPr>
        <p:spPr>
          <a:xfrm>
            <a:off x="1144000" y="3162044"/>
            <a:ext cx="7349760" cy="681980"/>
          </a:xfrm>
          <a:prstGeom prst="rect">
            <a:avLst/>
          </a:prstGeom>
        </p:spPr>
        <p:txBody>
          <a:bodyPr wrap="square" lIns="0" tIns="0" rIns="0" bIns="0" anchor="b"/>
          <a:lstStyle>
            <a:lvl1pPr>
              <a:defRPr sz="5400">
                <a:solidFill>
                  <a:schemeClr val="bg1"/>
                </a:solidFill>
              </a:defRPr>
            </a:lvl1pPr>
          </a:lstStyle>
          <a:p>
            <a:r>
              <a:rPr lang="en-US" noProof="0" dirty="0"/>
              <a:t>Short Title</a:t>
            </a:r>
          </a:p>
        </p:txBody>
      </p:sp>
      <p:sp>
        <p:nvSpPr>
          <p:cNvPr id="17" name="Text Placeholder 19"/>
          <p:cNvSpPr>
            <a:spLocks noGrp="1"/>
          </p:cNvSpPr>
          <p:nvPr>
            <p:ph type="body" sz="quarter" idx="25" hasCustomPrompt="1"/>
          </p:nvPr>
        </p:nvSpPr>
        <p:spPr>
          <a:xfrm>
            <a:off x="1144000" y="3851087"/>
            <a:ext cx="7349760" cy="367201"/>
          </a:xfrm>
          <a:prstGeom prst="rect">
            <a:avLst/>
          </a:prstGeom>
        </p:spPr>
        <p:txBody>
          <a:bodyPr lIns="0" tIns="0" rIns="0" bIns="0" anchor="b"/>
          <a:lstStyle>
            <a:lvl1pPr marL="0" indent="0">
              <a:buFontTx/>
              <a:buNone/>
              <a:defRPr sz="2400">
                <a:solidFill>
                  <a:schemeClr val="bg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455999"/>
      </p:ext>
    </p:extLst>
  </p:cSld>
  <p:clrMapOvr>
    <a:masterClrMapping/>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heme" Target="../theme/theme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906"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 id="2147483859" r:id="rId18"/>
    <p:sldLayoutId id="2147483861" r:id="rId19"/>
    <p:sldLayoutId id="2147483863" r:id="rId20"/>
    <p:sldLayoutId id="2147483891" r:id="rId21"/>
    <p:sldLayoutId id="2147483892" r:id="rId22"/>
    <p:sldLayoutId id="2147483903" r:id="rId23"/>
    <p:sldLayoutId id="2147483904" r:id="rId24"/>
    <p:sldLayoutId id="2147483905" r:id="rId25"/>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3.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azure/application-insights/app-insights-analytic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zure/application-insights/app-insights-platform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a:xfrm>
            <a:off x="1148191" y="2168673"/>
            <a:ext cx="3785944" cy="681980"/>
          </a:xfrm>
        </p:spPr>
        <p:txBody>
          <a:bodyPr/>
          <a:lstStyle/>
          <a:p>
            <a:r>
              <a:rPr lang="de-AT" dirty="0"/>
              <a:t>App </a:t>
            </a:r>
            <a:r>
              <a:rPr lang="de-AT" dirty="0" err="1"/>
              <a:t>Insights</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a:xfrm>
            <a:off x="1189027" y="3318407"/>
            <a:ext cx="3790135" cy="367201"/>
          </a:xfrm>
        </p:spPr>
        <p:txBody>
          <a:bodyPr/>
          <a:lstStyle/>
          <a:p>
            <a:r>
              <a:rPr lang="de-AT" dirty="0" err="1"/>
              <a:t>Application</a:t>
            </a:r>
            <a:r>
              <a:rPr lang="de-AT" dirty="0"/>
              <a:t> Performance Management in Azure</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AI Intro</a:t>
            </a:r>
          </a:p>
        </p:txBody>
      </p:sp>
      <p:sp>
        <p:nvSpPr>
          <p:cNvPr id="3" name="Text Placeholder 2"/>
          <p:cNvSpPr>
            <a:spLocks noGrp="1"/>
          </p:cNvSpPr>
          <p:nvPr>
            <p:ph type="body" sz="quarter" idx="24"/>
          </p:nvPr>
        </p:nvSpPr>
        <p:spPr/>
        <p:txBody>
          <a:bodyPr/>
          <a:lstStyle/>
          <a:p>
            <a:r>
              <a:rPr lang="en-US" dirty="0"/>
              <a:t>Create AI in Azure Portal</a:t>
            </a:r>
          </a:p>
          <a:p>
            <a:pPr lvl="1"/>
            <a:r>
              <a:rPr lang="en-US" dirty="0"/>
              <a:t>Manually</a:t>
            </a:r>
          </a:p>
          <a:p>
            <a:r>
              <a:rPr lang="en-US" dirty="0"/>
              <a:t>Standard dashboard</a:t>
            </a:r>
          </a:p>
          <a:p>
            <a:pPr lvl="1"/>
            <a:r>
              <a:rPr lang="en-US" dirty="0"/>
              <a:t>Drill down</a:t>
            </a:r>
          </a:p>
          <a:p>
            <a:r>
              <a:rPr lang="en-US" dirty="0"/>
              <a:t>Chart customization</a:t>
            </a:r>
          </a:p>
          <a:p>
            <a:r>
              <a:rPr lang="en-US" dirty="0"/>
              <a:t>Search instance data</a:t>
            </a:r>
          </a:p>
          <a:p>
            <a:r>
              <a:rPr lang="en-US" dirty="0"/>
              <a:t>Application Map</a:t>
            </a:r>
          </a:p>
        </p:txBody>
      </p:sp>
      <p:sp>
        <p:nvSpPr>
          <p:cNvPr id="4" name="Text Placeholder 3"/>
          <p:cNvSpPr>
            <a:spLocks noGrp="1"/>
          </p:cNvSpPr>
          <p:nvPr>
            <p:ph type="body" sz="quarter" idx="25"/>
          </p:nvPr>
        </p:nvSpPr>
        <p:spPr/>
        <p:txBody>
          <a:bodyPr/>
          <a:lstStyle/>
          <a:p>
            <a:endParaRPr lang="en-US" dirty="0"/>
          </a:p>
        </p:txBody>
      </p:sp>
      <p:sp>
        <p:nvSpPr>
          <p:cNvPr id="5" name="Text Placehold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3215939203"/>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AI Intro</a:t>
            </a:r>
          </a:p>
        </p:txBody>
      </p:sp>
      <p:sp>
        <p:nvSpPr>
          <p:cNvPr id="3" name="Text Placeholder 2"/>
          <p:cNvSpPr>
            <a:spLocks noGrp="1"/>
          </p:cNvSpPr>
          <p:nvPr>
            <p:ph type="body" sz="quarter" idx="24"/>
          </p:nvPr>
        </p:nvSpPr>
        <p:spPr/>
        <p:txBody>
          <a:bodyPr/>
          <a:lstStyle/>
          <a:p>
            <a:r>
              <a:rPr lang="en-US" dirty="0"/>
              <a:t>Create web app with AI</a:t>
            </a:r>
          </a:p>
          <a:p>
            <a:r>
              <a:rPr lang="en-US" dirty="0"/>
              <a:t>Code walkthrough</a:t>
            </a:r>
          </a:p>
          <a:p>
            <a:pPr lvl="1"/>
            <a:r>
              <a:rPr lang="en-US" dirty="0"/>
              <a:t>.NET Core</a:t>
            </a:r>
          </a:p>
          <a:p>
            <a:pPr lvl="1"/>
            <a:r>
              <a:rPr lang="en-US" dirty="0"/>
              <a:t>Full .NET Framework</a:t>
            </a:r>
          </a:p>
          <a:p>
            <a:r>
              <a:rPr lang="en-US" dirty="0"/>
              <a:t>Visual Studio support</a:t>
            </a:r>
          </a:p>
          <a:p>
            <a:pPr lvl="1"/>
            <a:r>
              <a:rPr lang="en-US" dirty="0"/>
              <a:t>Diagnostic search</a:t>
            </a:r>
          </a:p>
          <a:p>
            <a:pPr lvl="1"/>
            <a:r>
              <a:rPr lang="en-US" dirty="0"/>
              <a:t>Diagnostic tools</a:t>
            </a:r>
          </a:p>
          <a:p>
            <a:pPr lvl="1"/>
            <a:r>
              <a:rPr lang="en-US" dirty="0"/>
              <a:t>Source code integration (exceptions)</a:t>
            </a:r>
          </a:p>
          <a:p>
            <a:pPr lvl="1"/>
            <a:r>
              <a:rPr lang="en-US" dirty="0"/>
              <a:t>AI trends</a:t>
            </a:r>
          </a:p>
          <a:p>
            <a:pPr lvl="1"/>
            <a:r>
              <a:rPr lang="en-US" dirty="0"/>
              <a:t>Code lenses</a:t>
            </a:r>
          </a:p>
        </p:txBody>
      </p:sp>
      <p:sp>
        <p:nvSpPr>
          <p:cNvPr id="4" name="Text Placeholder 3"/>
          <p:cNvSpPr>
            <a:spLocks noGrp="1"/>
          </p:cNvSpPr>
          <p:nvPr>
            <p:ph type="body" sz="quarter" idx="25"/>
          </p:nvPr>
        </p:nvSpPr>
        <p:spPr/>
        <p:txBody>
          <a:bodyPr/>
          <a:lstStyle/>
          <a:p>
            <a:endParaRPr lang="en-US" dirty="0"/>
          </a:p>
        </p:txBody>
      </p:sp>
      <p:sp>
        <p:nvSpPr>
          <p:cNvPr id="5" name="Text Placehold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3019938542"/>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AI Intro</a:t>
            </a:r>
          </a:p>
        </p:txBody>
      </p:sp>
      <p:sp>
        <p:nvSpPr>
          <p:cNvPr id="3" name="Text Placeholder 2"/>
          <p:cNvSpPr>
            <a:spLocks noGrp="1"/>
          </p:cNvSpPr>
          <p:nvPr>
            <p:ph type="body" sz="quarter" idx="24"/>
          </p:nvPr>
        </p:nvSpPr>
        <p:spPr/>
        <p:txBody>
          <a:bodyPr/>
          <a:lstStyle/>
          <a:p>
            <a:r>
              <a:rPr lang="en-US"/>
              <a:t>AI for web pages</a:t>
            </a:r>
          </a:p>
          <a:p>
            <a:r>
              <a:rPr lang="en-US" dirty="0"/>
              <a:t>Live metrics stream</a:t>
            </a:r>
          </a:p>
          <a:p>
            <a:r>
              <a:rPr lang="en-US" dirty="0"/>
              <a:t>Build integration</a:t>
            </a:r>
          </a:p>
          <a:p>
            <a:r>
              <a:rPr lang="en-US" dirty="0"/>
              <a:t>Alerts</a:t>
            </a:r>
          </a:p>
        </p:txBody>
      </p:sp>
      <p:sp>
        <p:nvSpPr>
          <p:cNvPr id="4" name="Text Placeholder 3"/>
          <p:cNvSpPr>
            <a:spLocks noGrp="1"/>
          </p:cNvSpPr>
          <p:nvPr>
            <p:ph type="body" sz="quarter" idx="25"/>
          </p:nvPr>
        </p:nvSpPr>
        <p:spPr/>
        <p:txBody>
          <a:bodyPr/>
          <a:lstStyle/>
          <a:p>
            <a:endParaRPr lang="en-US" dirty="0"/>
          </a:p>
        </p:txBody>
      </p:sp>
      <p:sp>
        <p:nvSpPr>
          <p:cNvPr id="5" name="Text Placehold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1414268729"/>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Analytics</a:t>
            </a:r>
          </a:p>
        </p:txBody>
      </p:sp>
      <p:sp>
        <p:nvSpPr>
          <p:cNvPr id="7" name="Content Placeholder 6"/>
          <p:cNvSpPr>
            <a:spLocks noGrp="1"/>
          </p:cNvSpPr>
          <p:nvPr>
            <p:ph sz="quarter" idx="12"/>
          </p:nvPr>
        </p:nvSpPr>
        <p:spPr/>
        <p:txBody>
          <a:bodyPr/>
          <a:lstStyle/>
          <a:p>
            <a:r>
              <a:rPr lang="de-AT" dirty="0"/>
              <a:t>Search </a:t>
            </a:r>
            <a:r>
              <a:rPr lang="de-AT" dirty="0" err="1"/>
              <a:t>feature</a:t>
            </a:r>
            <a:r>
              <a:rPr lang="de-AT" dirty="0"/>
              <a:t> </a:t>
            </a:r>
            <a:r>
              <a:rPr lang="de-AT" dirty="0" err="1"/>
              <a:t>of</a:t>
            </a:r>
            <a:r>
              <a:rPr lang="de-AT" dirty="0"/>
              <a:t> AI</a:t>
            </a:r>
          </a:p>
          <a:p>
            <a:r>
              <a:rPr lang="de-AT" dirty="0"/>
              <a:t>Analytics </a:t>
            </a:r>
            <a:r>
              <a:rPr lang="de-AT" dirty="0" err="1"/>
              <a:t>query</a:t>
            </a:r>
            <a:r>
              <a:rPr lang="de-AT" dirty="0"/>
              <a:t> </a:t>
            </a:r>
            <a:r>
              <a:rPr lang="de-AT" dirty="0" err="1"/>
              <a:t>language</a:t>
            </a:r>
            <a:endParaRPr lang="de-AT" dirty="0"/>
          </a:p>
          <a:p>
            <a:pPr lvl="1"/>
            <a:r>
              <a:rPr lang="de-AT" dirty="0">
                <a:hlinkClick r:id="rId2"/>
              </a:rPr>
              <a:t>Details</a:t>
            </a:r>
            <a:endParaRPr lang="de-AT" dirty="0"/>
          </a:p>
        </p:txBody>
      </p:sp>
      <p:sp>
        <p:nvSpPr>
          <p:cNvPr id="8" name="Text Placeholder 7"/>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555536308"/>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AI Intro</a:t>
            </a:r>
          </a:p>
        </p:txBody>
      </p:sp>
      <p:sp>
        <p:nvSpPr>
          <p:cNvPr id="3" name="Text Placeholder 2"/>
          <p:cNvSpPr>
            <a:spLocks noGrp="1"/>
          </p:cNvSpPr>
          <p:nvPr>
            <p:ph type="body" sz="quarter" idx="24"/>
          </p:nvPr>
        </p:nvSpPr>
        <p:spPr/>
        <p:txBody>
          <a:bodyPr/>
          <a:lstStyle/>
          <a:p>
            <a:r>
              <a:rPr lang="en-US" dirty="0"/>
              <a:t>Analytics</a:t>
            </a:r>
          </a:p>
        </p:txBody>
      </p:sp>
      <p:sp>
        <p:nvSpPr>
          <p:cNvPr id="4" name="Text Placeholder 3"/>
          <p:cNvSpPr>
            <a:spLocks noGrp="1"/>
          </p:cNvSpPr>
          <p:nvPr>
            <p:ph type="body" sz="quarter" idx="25"/>
          </p:nvPr>
        </p:nvSpPr>
        <p:spPr/>
        <p:txBody>
          <a:bodyPr/>
          <a:lstStyle/>
          <a:p>
            <a:endParaRPr lang="en-US" dirty="0"/>
          </a:p>
        </p:txBody>
      </p:sp>
      <p:sp>
        <p:nvSpPr>
          <p:cNvPr id="5" name="Text Placehold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3394024910"/>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Analytics</a:t>
            </a:r>
          </a:p>
        </p:txBody>
      </p:sp>
      <p:sp>
        <p:nvSpPr>
          <p:cNvPr id="7" name="Content Placeholder 6"/>
          <p:cNvSpPr>
            <a:spLocks noGrp="1"/>
          </p:cNvSpPr>
          <p:nvPr>
            <p:ph sz="quarter" idx="22"/>
          </p:nvPr>
        </p:nvSpPr>
        <p:spPr/>
        <p:txBody>
          <a:bodyPr/>
          <a:lstStyle/>
          <a:p>
            <a:r>
              <a:rPr lang="en-US" dirty="0"/>
              <a:t>requests </a:t>
            </a:r>
          </a:p>
          <a:p>
            <a:r>
              <a:rPr lang="en-US" dirty="0"/>
              <a:t>	| top 10 by timestamp </a:t>
            </a:r>
            <a:r>
              <a:rPr lang="en-US" dirty="0" err="1"/>
              <a:t>desc</a:t>
            </a:r>
            <a:endParaRPr lang="en-US" dirty="0"/>
          </a:p>
          <a:p>
            <a:endParaRPr lang="en-US" dirty="0"/>
          </a:p>
          <a:p>
            <a:r>
              <a:rPr lang="en-US" dirty="0"/>
              <a:t>requests</a:t>
            </a:r>
          </a:p>
          <a:p>
            <a:r>
              <a:rPr lang="en-US" dirty="0"/>
              <a:t>	| where </a:t>
            </a:r>
            <a:r>
              <a:rPr lang="en-US" dirty="0" err="1"/>
              <a:t>resultCode</a:t>
            </a:r>
            <a:r>
              <a:rPr lang="en-US" dirty="0"/>
              <a:t>  == "500" </a:t>
            </a:r>
          </a:p>
          <a:p>
            <a:r>
              <a:rPr lang="en-US" dirty="0"/>
              <a:t>	| take 10</a:t>
            </a:r>
          </a:p>
          <a:p>
            <a:endParaRPr lang="en-US" dirty="0"/>
          </a:p>
          <a:p>
            <a:r>
              <a:rPr lang="en-US" dirty="0"/>
              <a:t>Requests</a:t>
            </a:r>
          </a:p>
          <a:p>
            <a:r>
              <a:rPr lang="en-US" dirty="0"/>
              <a:t>	| where timestamp &gt; ago(3d)</a:t>
            </a:r>
          </a:p>
          <a:p>
            <a:pPr lvl="1"/>
            <a:r>
              <a:rPr lang="en-US" dirty="0"/>
              <a:t>| top 5 by duration</a:t>
            </a:r>
          </a:p>
          <a:p>
            <a:endParaRPr lang="de-AT" dirty="0"/>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endParaRPr lang="de-AT"/>
          </a:p>
        </p:txBody>
      </p:sp>
      <p:sp>
        <p:nvSpPr>
          <p:cNvPr id="10" name="Text Placeholder 9"/>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240819545"/>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23"/>
          </p:nvPr>
        </p:nvSpPr>
        <p:spPr/>
        <p:txBody>
          <a:bodyPr/>
          <a:lstStyle/>
          <a:p>
            <a:endParaRPr lang="de-AT"/>
          </a:p>
        </p:txBody>
      </p:sp>
      <p:sp>
        <p:nvSpPr>
          <p:cNvPr id="9" name="Title 8"/>
          <p:cNvSpPr>
            <a:spLocks noGrp="1"/>
          </p:cNvSpPr>
          <p:nvPr>
            <p:ph type="title"/>
          </p:nvPr>
        </p:nvSpPr>
        <p:spPr/>
        <p:txBody>
          <a:bodyPr/>
          <a:lstStyle/>
          <a:p>
            <a:r>
              <a:rPr lang="de-AT" dirty="0" err="1"/>
              <a:t>Requests</a:t>
            </a:r>
            <a:r>
              <a:rPr lang="de-AT" dirty="0"/>
              <a:t> per </a:t>
            </a:r>
            <a:r>
              <a:rPr lang="de-AT" dirty="0" err="1"/>
              <a:t>Tenant</a:t>
            </a:r>
            <a:endParaRPr lang="de-AT" dirty="0"/>
          </a:p>
        </p:txBody>
      </p:sp>
      <p:sp>
        <p:nvSpPr>
          <p:cNvPr id="12" name="Text Placeholder 11"/>
          <p:cNvSpPr>
            <a:spLocks noGrp="1"/>
          </p:cNvSpPr>
          <p:nvPr>
            <p:ph type="body" sz="quarter" idx="25"/>
          </p:nvPr>
        </p:nvSpPr>
        <p:spPr/>
        <p:txBody>
          <a:bodyPr/>
          <a:lstStyle/>
          <a:p>
            <a:endParaRPr lang="de-AT"/>
          </a:p>
        </p:txBody>
      </p:sp>
      <p:pic>
        <p:nvPicPr>
          <p:cNvPr id="13" name="Content Placeholder 12"/>
          <p:cNvPicPr>
            <a:picLocks noGrp="1" noChangeAspect="1"/>
          </p:cNvPicPr>
          <p:nvPr>
            <p:ph sz="quarter" idx="22"/>
          </p:nvPr>
        </p:nvPicPr>
        <p:blipFill>
          <a:blip r:embed="rId2"/>
          <a:stretch>
            <a:fillRect/>
          </a:stretch>
        </p:blipFill>
        <p:spPr>
          <a:xfrm>
            <a:off x="467545" y="65904"/>
            <a:ext cx="7054202" cy="3874271"/>
          </a:xfrm>
          <a:prstGeom prst="rect">
            <a:avLst/>
          </a:prstGeom>
        </p:spPr>
      </p:pic>
    </p:spTree>
    <p:extLst>
      <p:ext uri="{BB962C8B-B14F-4D97-AF65-F5344CB8AC3E}">
        <p14:creationId xmlns:p14="http://schemas.microsoft.com/office/powerpoint/2010/main" val="189201647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23"/>
          </p:nvPr>
        </p:nvSpPr>
        <p:spPr/>
        <p:txBody>
          <a:bodyPr/>
          <a:lstStyle/>
          <a:p>
            <a:endParaRPr lang="de-AT"/>
          </a:p>
        </p:txBody>
      </p:sp>
      <p:sp>
        <p:nvSpPr>
          <p:cNvPr id="9" name="Title 8"/>
          <p:cNvSpPr>
            <a:spLocks noGrp="1"/>
          </p:cNvSpPr>
          <p:nvPr>
            <p:ph type="title"/>
          </p:nvPr>
        </p:nvSpPr>
        <p:spPr/>
        <p:txBody>
          <a:bodyPr/>
          <a:lstStyle/>
          <a:p>
            <a:r>
              <a:rPr lang="de-AT" dirty="0"/>
              <a:t>Custom Events</a:t>
            </a:r>
          </a:p>
        </p:txBody>
      </p:sp>
      <p:sp>
        <p:nvSpPr>
          <p:cNvPr id="12" name="Text Placeholder 11"/>
          <p:cNvSpPr>
            <a:spLocks noGrp="1"/>
          </p:cNvSpPr>
          <p:nvPr>
            <p:ph type="body" sz="quarter" idx="25"/>
          </p:nvPr>
        </p:nvSpPr>
        <p:spPr/>
        <p:txBody>
          <a:bodyPr/>
          <a:lstStyle/>
          <a:p>
            <a:endParaRPr lang="de-AT"/>
          </a:p>
        </p:txBody>
      </p:sp>
      <p:pic>
        <p:nvPicPr>
          <p:cNvPr id="4" name="Content Placeholder 3"/>
          <p:cNvPicPr>
            <a:picLocks noGrp="1" noChangeAspect="1"/>
          </p:cNvPicPr>
          <p:nvPr>
            <p:ph sz="quarter" idx="22"/>
          </p:nvPr>
        </p:nvPicPr>
        <p:blipFill>
          <a:blip r:embed="rId2"/>
          <a:stretch>
            <a:fillRect/>
          </a:stretch>
        </p:blipFill>
        <p:spPr>
          <a:xfrm>
            <a:off x="468313" y="1285589"/>
            <a:ext cx="8207375" cy="2069085"/>
          </a:xfrm>
          <a:prstGeom prst="rect">
            <a:avLst/>
          </a:prstGeom>
        </p:spPr>
      </p:pic>
    </p:spTree>
    <p:extLst>
      <p:ext uri="{BB962C8B-B14F-4D97-AF65-F5344CB8AC3E}">
        <p14:creationId xmlns:p14="http://schemas.microsoft.com/office/powerpoint/2010/main" val="358717701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23"/>
          </p:nvPr>
        </p:nvSpPr>
        <p:spPr/>
        <p:txBody>
          <a:bodyPr/>
          <a:lstStyle/>
          <a:p>
            <a:endParaRPr lang="de-AT"/>
          </a:p>
        </p:txBody>
      </p:sp>
      <p:sp>
        <p:nvSpPr>
          <p:cNvPr id="9" name="Title 8"/>
          <p:cNvSpPr>
            <a:spLocks noGrp="1"/>
          </p:cNvSpPr>
          <p:nvPr>
            <p:ph type="title"/>
          </p:nvPr>
        </p:nvSpPr>
        <p:spPr/>
        <p:txBody>
          <a:bodyPr/>
          <a:lstStyle/>
          <a:p>
            <a:r>
              <a:rPr lang="de-AT" dirty="0"/>
              <a:t>Find </a:t>
            </a:r>
            <a:r>
              <a:rPr lang="de-AT" dirty="0" err="1"/>
              <a:t>Failed</a:t>
            </a:r>
            <a:r>
              <a:rPr lang="de-AT" dirty="0"/>
              <a:t> </a:t>
            </a:r>
            <a:r>
              <a:rPr lang="de-AT" dirty="0" err="1"/>
              <a:t>Requests</a:t>
            </a:r>
            <a:endParaRPr lang="de-AT" dirty="0"/>
          </a:p>
        </p:txBody>
      </p:sp>
      <p:sp>
        <p:nvSpPr>
          <p:cNvPr id="12" name="Text Placeholder 11"/>
          <p:cNvSpPr>
            <a:spLocks noGrp="1"/>
          </p:cNvSpPr>
          <p:nvPr>
            <p:ph type="body" sz="quarter" idx="25"/>
          </p:nvPr>
        </p:nvSpPr>
        <p:spPr/>
        <p:txBody>
          <a:bodyPr/>
          <a:lstStyle/>
          <a:p>
            <a:endParaRPr lang="de-AT"/>
          </a:p>
        </p:txBody>
      </p:sp>
      <p:pic>
        <p:nvPicPr>
          <p:cNvPr id="5" name="Content Placeholder 4"/>
          <p:cNvPicPr>
            <a:picLocks noGrp="1" noChangeAspect="1"/>
          </p:cNvPicPr>
          <p:nvPr>
            <p:ph sz="quarter" idx="22"/>
          </p:nvPr>
        </p:nvPicPr>
        <p:blipFill>
          <a:blip r:embed="rId2"/>
          <a:stretch>
            <a:fillRect/>
          </a:stretch>
        </p:blipFill>
        <p:spPr>
          <a:xfrm>
            <a:off x="467543" y="319384"/>
            <a:ext cx="6120981" cy="3620792"/>
          </a:xfrm>
          <a:prstGeom prst="rect">
            <a:avLst/>
          </a:prstGeom>
        </p:spPr>
      </p:pic>
    </p:spTree>
    <p:extLst>
      <p:ext uri="{BB962C8B-B14F-4D97-AF65-F5344CB8AC3E}">
        <p14:creationId xmlns:p14="http://schemas.microsoft.com/office/powerpoint/2010/main" val="295388566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23"/>
          </p:nvPr>
        </p:nvSpPr>
        <p:spPr/>
        <p:txBody>
          <a:bodyPr/>
          <a:lstStyle/>
          <a:p>
            <a:r>
              <a:rPr lang="de-AT" dirty="0"/>
              <a:t>Client </a:t>
            </a:r>
            <a:r>
              <a:rPr lang="de-AT" dirty="0" err="1"/>
              <a:t>and</a:t>
            </a:r>
            <a:r>
              <a:rPr lang="de-AT" dirty="0"/>
              <a:t> Server Side</a:t>
            </a:r>
          </a:p>
        </p:txBody>
      </p:sp>
      <p:sp>
        <p:nvSpPr>
          <p:cNvPr id="9" name="Title 8"/>
          <p:cNvSpPr>
            <a:spLocks noGrp="1"/>
          </p:cNvSpPr>
          <p:nvPr>
            <p:ph type="title"/>
          </p:nvPr>
        </p:nvSpPr>
        <p:spPr/>
        <p:txBody>
          <a:bodyPr/>
          <a:lstStyle/>
          <a:p>
            <a:r>
              <a:rPr lang="de-AT" dirty="0" err="1"/>
              <a:t>Analyze</a:t>
            </a:r>
            <a:r>
              <a:rPr lang="de-AT" dirty="0"/>
              <a:t> </a:t>
            </a:r>
            <a:r>
              <a:rPr lang="de-AT" dirty="0" err="1"/>
              <a:t>Exceptions</a:t>
            </a:r>
            <a:endParaRPr lang="de-AT" dirty="0"/>
          </a:p>
        </p:txBody>
      </p:sp>
      <p:sp>
        <p:nvSpPr>
          <p:cNvPr id="12" name="Text Placeholder 11"/>
          <p:cNvSpPr>
            <a:spLocks noGrp="1"/>
          </p:cNvSpPr>
          <p:nvPr>
            <p:ph type="body" sz="quarter" idx="25"/>
          </p:nvPr>
        </p:nvSpPr>
        <p:spPr/>
        <p:txBody>
          <a:bodyPr/>
          <a:lstStyle/>
          <a:p>
            <a:endParaRPr lang="de-AT"/>
          </a:p>
        </p:txBody>
      </p:sp>
      <p:pic>
        <p:nvPicPr>
          <p:cNvPr id="4" name="Content Placeholder 3"/>
          <p:cNvPicPr>
            <a:picLocks noGrp="1" noChangeAspect="1"/>
          </p:cNvPicPr>
          <p:nvPr>
            <p:ph sz="quarter" idx="22"/>
          </p:nvPr>
        </p:nvPicPr>
        <p:blipFill>
          <a:blip r:embed="rId2"/>
          <a:stretch>
            <a:fillRect/>
          </a:stretch>
        </p:blipFill>
        <p:spPr>
          <a:xfrm>
            <a:off x="467544" y="336751"/>
            <a:ext cx="7552224" cy="3642207"/>
          </a:xfrm>
          <a:prstGeom prst="rect">
            <a:avLst/>
          </a:prstGeom>
        </p:spPr>
      </p:pic>
    </p:spTree>
    <p:extLst>
      <p:ext uri="{BB962C8B-B14F-4D97-AF65-F5344CB8AC3E}">
        <p14:creationId xmlns:p14="http://schemas.microsoft.com/office/powerpoint/2010/main" val="70186076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MVP Microsoft Azure</a:t>
            </a:r>
          </a:p>
          <a:p>
            <a:pPr lvl="1"/>
            <a:r>
              <a:rPr lang="en-US" dirty="0"/>
              <a:t>MVP Development Technologies</a:t>
            </a:r>
          </a:p>
          <a:p>
            <a:pPr lvl="1"/>
            <a:r>
              <a:rPr lang="en-US" dirty="0"/>
              <a:t>MS Regional Director</a:t>
            </a:r>
          </a:p>
          <a:p>
            <a:pPr lvl="1"/>
            <a:r>
              <a:rPr lang="en-US" dirty="0"/>
              <a:t>Senior Consultant 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23"/>
          </p:nvPr>
        </p:nvSpPr>
        <p:spPr/>
        <p:txBody>
          <a:bodyPr/>
          <a:lstStyle/>
          <a:p>
            <a:r>
              <a:rPr lang="de-AT" dirty="0" err="1"/>
              <a:t>Analyze</a:t>
            </a:r>
            <a:r>
              <a:rPr lang="de-AT" dirty="0"/>
              <a:t> </a:t>
            </a:r>
            <a:r>
              <a:rPr lang="de-AT" dirty="0" err="1"/>
              <a:t>consequences</a:t>
            </a:r>
            <a:r>
              <a:rPr lang="de-AT" dirty="0"/>
              <a:t> </a:t>
            </a:r>
            <a:r>
              <a:rPr lang="de-AT" dirty="0" err="1"/>
              <a:t>of</a:t>
            </a:r>
            <a:r>
              <a:rPr lang="de-AT" dirty="0"/>
              <a:t> a </a:t>
            </a:r>
            <a:r>
              <a:rPr lang="de-AT" dirty="0" err="1"/>
              <a:t>breaking</a:t>
            </a:r>
            <a:r>
              <a:rPr lang="de-AT" dirty="0"/>
              <a:t> </a:t>
            </a:r>
            <a:r>
              <a:rPr lang="de-AT" dirty="0" err="1"/>
              <a:t>change</a:t>
            </a:r>
            <a:endParaRPr lang="de-AT" dirty="0"/>
          </a:p>
        </p:txBody>
      </p:sp>
      <p:sp>
        <p:nvSpPr>
          <p:cNvPr id="9" name="Title 8"/>
          <p:cNvSpPr>
            <a:spLocks noGrp="1"/>
          </p:cNvSpPr>
          <p:nvPr>
            <p:ph type="title"/>
          </p:nvPr>
        </p:nvSpPr>
        <p:spPr/>
        <p:txBody>
          <a:bodyPr/>
          <a:lstStyle/>
          <a:p>
            <a:r>
              <a:rPr lang="de-AT" dirty="0" err="1"/>
              <a:t>Analyze</a:t>
            </a:r>
            <a:r>
              <a:rPr lang="de-AT" dirty="0"/>
              <a:t> </a:t>
            </a:r>
            <a:r>
              <a:rPr lang="de-AT" dirty="0" err="1"/>
              <a:t>Specific</a:t>
            </a:r>
            <a:r>
              <a:rPr lang="de-AT" dirty="0"/>
              <a:t> </a:t>
            </a:r>
            <a:r>
              <a:rPr lang="de-AT" dirty="0" err="1"/>
              <a:t>Failures</a:t>
            </a:r>
            <a:endParaRPr lang="de-AT" dirty="0"/>
          </a:p>
        </p:txBody>
      </p:sp>
      <p:sp>
        <p:nvSpPr>
          <p:cNvPr id="12" name="Text Placeholder 11"/>
          <p:cNvSpPr>
            <a:spLocks noGrp="1"/>
          </p:cNvSpPr>
          <p:nvPr>
            <p:ph type="body" sz="quarter" idx="25"/>
          </p:nvPr>
        </p:nvSpPr>
        <p:spPr/>
        <p:txBody>
          <a:bodyPr/>
          <a:lstStyle/>
          <a:p>
            <a:endParaRPr lang="de-AT"/>
          </a:p>
        </p:txBody>
      </p:sp>
      <p:pic>
        <p:nvPicPr>
          <p:cNvPr id="5" name="Content Placeholder 4"/>
          <p:cNvPicPr>
            <a:picLocks noGrp="1" noChangeAspect="1"/>
          </p:cNvPicPr>
          <p:nvPr>
            <p:ph sz="quarter" idx="22"/>
          </p:nvPr>
        </p:nvPicPr>
        <p:blipFill>
          <a:blip r:embed="rId2"/>
          <a:stretch>
            <a:fillRect/>
          </a:stretch>
        </p:blipFill>
        <p:spPr>
          <a:xfrm>
            <a:off x="467544" y="640688"/>
            <a:ext cx="8207375" cy="2869416"/>
          </a:xfrm>
          <a:prstGeom prst="rect">
            <a:avLst/>
          </a:prstGeom>
        </p:spPr>
      </p:pic>
    </p:spTree>
    <p:extLst>
      <p:ext uri="{BB962C8B-B14F-4D97-AF65-F5344CB8AC3E}">
        <p14:creationId xmlns:p14="http://schemas.microsoft.com/office/powerpoint/2010/main" val="378450115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a:t>Agenda</a:t>
            </a:r>
          </a:p>
        </p:txBody>
      </p:sp>
      <p:sp>
        <p:nvSpPr>
          <p:cNvPr id="8" name="Content Placeholder 7"/>
          <p:cNvSpPr>
            <a:spLocks noGrp="1"/>
          </p:cNvSpPr>
          <p:nvPr>
            <p:ph sz="quarter" idx="12"/>
          </p:nvPr>
        </p:nvSpPr>
        <p:spPr/>
        <p:txBody>
          <a:bodyPr/>
          <a:lstStyle/>
          <a:p>
            <a:r>
              <a:rPr lang="en-US" dirty="0"/>
              <a:t>Application Insights promises application monitoring as a service without you having to write code for it or setting up servers. Sounds too good to be true? In this session, Rainer Stropek, long-time Azure MVP and MS Regional Director, introduces Application Insights based on a series of live demos. Rainer starts with the basics and works his way up to advanced features like analytics and custom dashboards with Power BI.</a:t>
            </a:r>
            <a:endParaRPr lang="de-AT" dirty="0"/>
          </a:p>
        </p:txBody>
      </p:sp>
      <p:sp>
        <p:nvSpPr>
          <p:cNvPr id="9" name="Text Placeholder 8"/>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599665943"/>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de-AT" dirty="0"/>
              <a:t>App </a:t>
            </a:r>
            <a:r>
              <a:rPr lang="de-AT" dirty="0" err="1"/>
              <a:t>Insights</a:t>
            </a:r>
            <a:endParaRPr lang="de-AT" dirty="0"/>
          </a:p>
        </p:txBody>
      </p:sp>
      <p:sp>
        <p:nvSpPr>
          <p:cNvPr id="6" name="Text Placeholder 5"/>
          <p:cNvSpPr>
            <a:spLocks noGrp="1"/>
          </p:cNvSpPr>
          <p:nvPr>
            <p:ph type="body" sz="quarter" idx="24"/>
          </p:nvPr>
        </p:nvSpPr>
        <p:spPr/>
        <p:txBody>
          <a:bodyPr/>
          <a:lstStyle/>
          <a:p>
            <a:r>
              <a:rPr lang="de-AT" dirty="0"/>
              <a:t>Time Cockpit</a:t>
            </a:r>
          </a:p>
        </p:txBody>
      </p:sp>
      <p:sp>
        <p:nvSpPr>
          <p:cNvPr id="7" name="Text Placeholder 6"/>
          <p:cNvSpPr>
            <a:spLocks noGrp="1"/>
          </p:cNvSpPr>
          <p:nvPr>
            <p:ph type="body" sz="quarter" idx="25"/>
          </p:nvPr>
        </p:nvSpPr>
        <p:spPr/>
        <p:txBody>
          <a:bodyPr/>
          <a:lstStyle/>
          <a:p>
            <a:endParaRPr lang="de-AT"/>
          </a:p>
        </p:txBody>
      </p:sp>
      <p:sp>
        <p:nvSpPr>
          <p:cNvPr id="8" name="Text Placeholder 7"/>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523615924"/>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AT" dirty="0" err="1"/>
              <a:t>Introduction</a:t>
            </a:r>
            <a:endParaRPr lang="de-AT" dirty="0"/>
          </a:p>
        </p:txBody>
      </p:sp>
      <p:sp>
        <p:nvSpPr>
          <p:cNvPr id="6" name="Text Placehold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802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Application Insights?</a:t>
            </a:r>
          </a:p>
        </p:txBody>
      </p:sp>
      <p:sp>
        <p:nvSpPr>
          <p:cNvPr id="5" name="Content Placeholder 4"/>
          <p:cNvSpPr>
            <a:spLocks noGrp="1"/>
          </p:cNvSpPr>
          <p:nvPr>
            <p:ph sz="quarter" idx="12"/>
          </p:nvPr>
        </p:nvSpPr>
        <p:spPr/>
        <p:txBody>
          <a:bodyPr/>
          <a:lstStyle/>
          <a:p>
            <a:r>
              <a:rPr lang="en-US" dirty="0"/>
              <a:t>Application Performance Management (APM)</a:t>
            </a:r>
          </a:p>
          <a:p>
            <a:pPr lvl="1"/>
            <a:r>
              <a:rPr lang="en-US" dirty="0"/>
              <a:t>PaaS offering provided by Microsoft</a:t>
            </a:r>
          </a:p>
          <a:p>
            <a:pPr lvl="1"/>
            <a:r>
              <a:rPr lang="en-US" dirty="0"/>
              <a:t>Primarily for DevOps teams building web solutions</a:t>
            </a:r>
          </a:p>
          <a:p>
            <a:r>
              <a:rPr lang="en-US" dirty="0"/>
              <a:t>Data collection, storage, and analytics</a:t>
            </a:r>
          </a:p>
          <a:p>
            <a:pPr lvl="1"/>
            <a:r>
              <a:rPr lang="en-US" dirty="0"/>
              <a:t>Collection done by components provided by Microsoft</a:t>
            </a:r>
          </a:p>
          <a:p>
            <a:pPr lvl="1"/>
            <a:r>
              <a:rPr lang="en-US" dirty="0"/>
              <a:t>Data stored in servers operated by Microsoft</a:t>
            </a:r>
          </a:p>
          <a:p>
            <a:pPr lvl="1"/>
            <a:r>
              <a:rPr lang="en-US" dirty="0"/>
              <a:t>Analytics in Azure Portal, AI Analytics, Power BI, etc.</a:t>
            </a:r>
          </a:p>
          <a:p>
            <a:r>
              <a:rPr lang="en-US" dirty="0"/>
              <a:t>Ready-made solution</a:t>
            </a:r>
          </a:p>
          <a:p>
            <a:pPr lvl="1"/>
            <a:r>
              <a:rPr lang="en-US" dirty="0"/>
              <a:t>Add AI instrumentation module (e.g. NuGet package)</a:t>
            </a:r>
          </a:p>
          <a:p>
            <a:pPr lvl="1"/>
            <a:r>
              <a:rPr lang="en-US" dirty="0"/>
              <a:t>Add config file or code</a:t>
            </a:r>
          </a:p>
          <a:p>
            <a:pPr lvl="1"/>
            <a:r>
              <a:rPr lang="en-US" dirty="0"/>
              <a:t>No need to write a lot of code or run your own servers</a:t>
            </a:r>
          </a:p>
          <a:p>
            <a:pPr lvl="1"/>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26570609"/>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Covered Telemetry</a:t>
            </a:r>
          </a:p>
        </p:txBody>
      </p:sp>
      <p:sp>
        <p:nvSpPr>
          <p:cNvPr id="5" name="Content Placeholder 4"/>
          <p:cNvSpPr>
            <a:spLocks noGrp="1"/>
          </p:cNvSpPr>
          <p:nvPr>
            <p:ph sz="quarter" idx="12"/>
          </p:nvPr>
        </p:nvSpPr>
        <p:spPr/>
        <p:txBody>
          <a:bodyPr/>
          <a:lstStyle/>
          <a:p>
            <a:pPr>
              <a:spcBef>
                <a:spcPts val="600"/>
              </a:spcBef>
            </a:pPr>
            <a:r>
              <a:rPr lang="en-US" sz="2000" dirty="0">
                <a:solidFill>
                  <a:schemeClr val="accent2"/>
                </a:solidFill>
              </a:rPr>
              <a:t>HTTP request </a:t>
            </a:r>
            <a:r>
              <a:rPr lang="en-US" sz="2000" dirty="0"/>
              <a:t>rates, response times, success rates</a:t>
            </a:r>
          </a:p>
          <a:p>
            <a:pPr>
              <a:spcBef>
                <a:spcPts val="600"/>
              </a:spcBef>
            </a:pPr>
            <a:r>
              <a:rPr lang="en-US" sz="2000" dirty="0">
                <a:solidFill>
                  <a:schemeClr val="accent2"/>
                </a:solidFill>
              </a:rPr>
              <a:t>Dependency</a:t>
            </a:r>
            <a:r>
              <a:rPr lang="en-US" sz="2000" dirty="0"/>
              <a:t> (HTTP &amp; SQL) </a:t>
            </a:r>
            <a:r>
              <a:rPr lang="en-US" sz="2000" dirty="0">
                <a:solidFill>
                  <a:schemeClr val="accent2"/>
                </a:solidFill>
              </a:rPr>
              <a:t>call</a:t>
            </a:r>
            <a:r>
              <a:rPr lang="en-US" sz="2000" dirty="0"/>
              <a:t> rates, response times, success rates</a:t>
            </a:r>
          </a:p>
          <a:p>
            <a:pPr>
              <a:spcBef>
                <a:spcPts val="600"/>
              </a:spcBef>
            </a:pPr>
            <a:r>
              <a:rPr lang="en-US" sz="2000" dirty="0">
                <a:solidFill>
                  <a:schemeClr val="accent2"/>
                </a:solidFill>
              </a:rPr>
              <a:t>Exception</a:t>
            </a:r>
            <a:r>
              <a:rPr lang="en-US" sz="2000" dirty="0"/>
              <a:t> traces from both server and client</a:t>
            </a:r>
          </a:p>
          <a:p>
            <a:pPr>
              <a:spcBef>
                <a:spcPts val="600"/>
              </a:spcBef>
            </a:pPr>
            <a:r>
              <a:rPr lang="en-US" sz="2000" dirty="0"/>
              <a:t>Diagnostic </a:t>
            </a:r>
            <a:r>
              <a:rPr lang="en-US" sz="2000" dirty="0">
                <a:solidFill>
                  <a:schemeClr val="accent2"/>
                </a:solidFill>
              </a:rPr>
              <a:t>log</a:t>
            </a:r>
            <a:r>
              <a:rPr lang="en-US" sz="2000" dirty="0"/>
              <a:t> traces</a:t>
            </a:r>
          </a:p>
          <a:p>
            <a:pPr>
              <a:spcBef>
                <a:spcPts val="600"/>
              </a:spcBef>
            </a:pPr>
            <a:r>
              <a:rPr lang="en-US" sz="2000" dirty="0">
                <a:solidFill>
                  <a:schemeClr val="accent2"/>
                </a:solidFill>
              </a:rPr>
              <a:t>Usage data </a:t>
            </a:r>
            <a:r>
              <a:rPr lang="en-US" sz="2000" dirty="0"/>
              <a:t>like page view counts, user and session counts, etc.</a:t>
            </a:r>
          </a:p>
          <a:p>
            <a:pPr>
              <a:spcBef>
                <a:spcPts val="600"/>
              </a:spcBef>
            </a:pPr>
            <a:r>
              <a:rPr lang="en-US" sz="2000" dirty="0">
                <a:solidFill>
                  <a:schemeClr val="accent2"/>
                </a:solidFill>
              </a:rPr>
              <a:t>AJAX call </a:t>
            </a:r>
            <a:r>
              <a:rPr lang="en-US" sz="2000" dirty="0"/>
              <a:t>rates, response times and success rates</a:t>
            </a:r>
          </a:p>
          <a:p>
            <a:pPr>
              <a:spcBef>
                <a:spcPts val="600"/>
              </a:spcBef>
            </a:pPr>
            <a:r>
              <a:rPr lang="en-US" sz="2000" dirty="0"/>
              <a:t>Server </a:t>
            </a:r>
            <a:r>
              <a:rPr lang="en-US" sz="2000" dirty="0">
                <a:solidFill>
                  <a:schemeClr val="accent2"/>
                </a:solidFill>
              </a:rPr>
              <a:t>performance counters</a:t>
            </a:r>
            <a:endParaRPr lang="en-US" sz="2000" dirty="0"/>
          </a:p>
          <a:p>
            <a:pPr>
              <a:spcBef>
                <a:spcPts val="600"/>
              </a:spcBef>
            </a:pPr>
            <a:r>
              <a:rPr lang="en-US" sz="2000" dirty="0">
                <a:solidFill>
                  <a:schemeClr val="accent2"/>
                </a:solidFill>
              </a:rPr>
              <a:t>Custom </a:t>
            </a:r>
            <a:r>
              <a:rPr lang="en-US" sz="2000" dirty="0"/>
              <a:t>client and server telemetry</a:t>
            </a:r>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113217745"/>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Data Analytics</a:t>
            </a:r>
            <a:endParaRPr lang="en-US" dirty="0"/>
          </a:p>
        </p:txBody>
      </p:sp>
      <p:sp>
        <p:nvSpPr>
          <p:cNvPr id="5" name="Content Placeholder 4"/>
          <p:cNvSpPr>
            <a:spLocks noGrp="1"/>
          </p:cNvSpPr>
          <p:nvPr>
            <p:ph sz="quarter" idx="12"/>
          </p:nvPr>
        </p:nvSpPr>
        <p:spPr/>
        <p:txBody>
          <a:bodyPr/>
          <a:lstStyle/>
          <a:p>
            <a:r>
              <a:rPr lang="en-US" sz="2000" dirty="0"/>
              <a:t>Alerts</a:t>
            </a:r>
          </a:p>
          <a:p>
            <a:pPr lvl="1"/>
            <a:r>
              <a:rPr lang="en-US" sz="1400" dirty="0"/>
              <a:t>Smart and manual alerts on failure rates and other metrics, and on availability</a:t>
            </a:r>
          </a:p>
          <a:p>
            <a:pPr>
              <a:spcBef>
                <a:spcPts val="600"/>
              </a:spcBef>
            </a:pPr>
            <a:r>
              <a:rPr lang="en-US" sz="2000" dirty="0"/>
              <a:t>Charts over time of aggregated metrics</a:t>
            </a:r>
          </a:p>
          <a:p>
            <a:pPr>
              <a:spcBef>
                <a:spcPts val="600"/>
              </a:spcBef>
            </a:pPr>
            <a:r>
              <a:rPr lang="en-US" sz="2000" dirty="0"/>
              <a:t>Diagnostic search</a:t>
            </a:r>
          </a:p>
          <a:p>
            <a:pPr lvl="1"/>
            <a:r>
              <a:rPr lang="en-US" sz="1400" dirty="0"/>
              <a:t>Instances of requests, exceptions, custom events, log traces, page views, dependency and AJAX calls</a:t>
            </a:r>
          </a:p>
          <a:p>
            <a:pPr>
              <a:spcBef>
                <a:spcPts val="600"/>
              </a:spcBef>
            </a:pPr>
            <a:r>
              <a:rPr lang="en-US" sz="2000" dirty="0"/>
              <a:t>Analytics</a:t>
            </a:r>
          </a:p>
          <a:p>
            <a:pPr lvl="1"/>
            <a:r>
              <a:rPr lang="en-US" sz="1400" dirty="0"/>
              <a:t>Query language over your telemetry</a:t>
            </a:r>
          </a:p>
          <a:p>
            <a:pPr>
              <a:spcBef>
                <a:spcPts val="600"/>
              </a:spcBef>
            </a:pPr>
            <a:r>
              <a:rPr lang="en-US" sz="2000" dirty="0"/>
              <a:t>Dashboards will drill-down capabilities</a:t>
            </a:r>
          </a:p>
          <a:p>
            <a:pPr>
              <a:spcBef>
                <a:spcPts val="600"/>
              </a:spcBef>
            </a:pPr>
            <a:r>
              <a:rPr lang="en-US" sz="2000" dirty="0"/>
              <a:t>Visual Studio</a:t>
            </a:r>
          </a:p>
          <a:p>
            <a:pPr lvl="1"/>
            <a:r>
              <a:rPr lang="en-US" sz="1400" dirty="0"/>
              <a:t>Code lenses and diagnostic data for debug sessions</a:t>
            </a:r>
          </a:p>
          <a:p>
            <a:pPr>
              <a:spcBef>
                <a:spcPts val="600"/>
              </a:spcBef>
            </a:pPr>
            <a:r>
              <a:rPr lang="en-US" sz="2000" dirty="0"/>
              <a:t>Segmentation</a:t>
            </a:r>
          </a:p>
          <a:p>
            <a:pPr lvl="1"/>
            <a:r>
              <a:rPr lang="en-US" sz="1400" dirty="0"/>
              <a:t>By e.g. client location, browser version, OS version, server instance, custom dimensions, and more.</a:t>
            </a:r>
          </a:p>
        </p:txBody>
      </p:sp>
      <p:sp>
        <p:nvSpPr>
          <p:cNvPr id="7" name="Text Placeholder 6"/>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94836865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Application Insights</a:t>
            </a:r>
          </a:p>
        </p:txBody>
      </p:sp>
      <p:sp>
        <p:nvSpPr>
          <p:cNvPr id="3" name="Content Placeholder 2"/>
          <p:cNvSpPr>
            <a:spLocks noGrp="1"/>
          </p:cNvSpPr>
          <p:nvPr>
            <p:ph sz="quarter" idx="12"/>
          </p:nvPr>
        </p:nvSpPr>
        <p:spPr/>
        <p:txBody>
          <a:bodyPr/>
          <a:lstStyle/>
          <a:p>
            <a:r>
              <a:rPr lang="en-US" dirty="0"/>
              <a:t>At runtime</a:t>
            </a:r>
          </a:p>
          <a:p>
            <a:pPr lvl="1"/>
            <a:r>
              <a:rPr lang="en-US" dirty="0"/>
              <a:t>No code changes</a:t>
            </a:r>
          </a:p>
          <a:p>
            <a:pPr lvl="1"/>
            <a:r>
              <a:rPr lang="en-US" dirty="0"/>
              <a:t>Available for IIS, Azure Web Apps, Azure Functions, Azure VMs, and J2EE</a:t>
            </a:r>
          </a:p>
          <a:p>
            <a:r>
              <a:rPr lang="en-US" dirty="0"/>
              <a:t>At development time</a:t>
            </a:r>
          </a:p>
          <a:p>
            <a:pPr lvl="1"/>
            <a:r>
              <a:rPr lang="en-US" dirty="0"/>
              <a:t>Add instrumentation modules and configuration to your code, write custom telemetry</a:t>
            </a:r>
          </a:p>
          <a:p>
            <a:pPr lvl="1"/>
            <a:r>
              <a:rPr lang="en-US" dirty="0"/>
              <a:t>For backend and desktop apps</a:t>
            </a:r>
          </a:p>
          <a:p>
            <a:pPr lvl="1"/>
            <a:r>
              <a:rPr lang="en-US" dirty="0"/>
              <a:t>Native support for .NET, Java, Node.js, JavaScript, Python, Ruby, etc. (</a:t>
            </a:r>
            <a:r>
              <a:rPr lang="en-US" dirty="0">
                <a:hlinkClick r:id="rId2"/>
              </a:rPr>
              <a:t>details</a:t>
            </a:r>
            <a:r>
              <a:rPr lang="en-US" dirty="0"/>
              <a:t>)</a:t>
            </a:r>
          </a:p>
          <a:p>
            <a:pPr lvl="1"/>
            <a:r>
              <a:rPr lang="en-US" dirty="0"/>
              <a:t>Can be integrated in existing logging frameworks like Log4Net, Log4J, </a:t>
            </a:r>
            <a:r>
              <a:rPr lang="en-US" dirty="0" err="1"/>
              <a:t>LogStash</a:t>
            </a:r>
            <a:r>
              <a:rPr lang="en-US" dirty="0"/>
              <a:t>, etc.</a:t>
            </a:r>
          </a:p>
          <a:p>
            <a:pPr lvl="1"/>
            <a:r>
              <a:rPr lang="en-US" dirty="0"/>
              <a:t>Plugins available for commonly used CMS</a:t>
            </a:r>
          </a:p>
          <a:p>
            <a:r>
              <a:rPr lang="en-US" dirty="0"/>
              <a:t>Availability Tests</a:t>
            </a:r>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43698095"/>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601</Words>
  <Application>Microsoft Office PowerPoint</Application>
  <PresentationFormat>On-screen Show (16:9)</PresentationFormat>
  <Paragraphs>129</Paragraphs>
  <Slides>21</Slides>
  <Notes>0</Notes>
  <HiddenSlides>2</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21</vt:i4>
      </vt:variant>
    </vt:vector>
  </HeadingPairs>
  <TitlesOfParts>
    <vt:vector size="34" baseType="lpstr">
      <vt:lpstr>ＭＳ Ｐゴシック</vt:lpstr>
      <vt:lpstr>SimSun</vt:lpstr>
      <vt:lpstr>Arial</vt:lpstr>
      <vt:lpstr>Consolas</vt:lpstr>
      <vt:lpstr>Courier New</vt:lpstr>
      <vt:lpstr>Lucida Console</vt:lpstr>
      <vt:lpstr>Segoe UI</vt:lpstr>
      <vt:lpstr>Segoe UI Light</vt:lpstr>
      <vt:lpstr>Segoe UI Semilight</vt:lpstr>
      <vt:lpstr>Times New Roman</vt:lpstr>
      <vt:lpstr>Wingdings 3</vt:lpstr>
      <vt:lpstr>Larissa-Design</vt:lpstr>
      <vt:lpstr>1_Larissa-Design</vt:lpstr>
      <vt:lpstr>App Insights</vt:lpstr>
      <vt:lpstr>Your Host</vt:lpstr>
      <vt:lpstr>Agenda</vt:lpstr>
      <vt:lpstr>PowerPoint Presentation</vt:lpstr>
      <vt:lpstr>Introduction</vt:lpstr>
      <vt:lpstr>What is Application Insights?</vt:lpstr>
      <vt:lpstr>Covered Telemetry</vt:lpstr>
      <vt:lpstr>Data Analytics</vt:lpstr>
      <vt:lpstr>Adding Application Insights</vt:lpstr>
      <vt:lpstr>PowerPoint Presentation</vt:lpstr>
      <vt:lpstr>PowerPoint Presentation</vt:lpstr>
      <vt:lpstr>PowerPoint Presentation</vt:lpstr>
      <vt:lpstr>Analytics</vt:lpstr>
      <vt:lpstr>PowerPoint Presentation</vt:lpstr>
      <vt:lpstr>Analytics</vt:lpstr>
      <vt:lpstr>Requests per Tenant</vt:lpstr>
      <vt:lpstr>Custom Events</vt:lpstr>
      <vt:lpstr>Find Failed Requests</vt:lpstr>
      <vt:lpstr>Analyze Exceptions</vt:lpstr>
      <vt:lpstr>Analyze Specific Failures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Server Container</dc:title>
  <dc:creator>Rainer Stropek</dc:creator>
  <cp:lastModifiedBy>Rainer Stropek</cp:lastModifiedBy>
  <cp:revision>168</cp:revision>
  <dcterms:created xsi:type="dcterms:W3CDTF">2015-05-11T14:39:12Z</dcterms:created>
  <dcterms:modified xsi:type="dcterms:W3CDTF">2017-05-05T17:41:32Z</dcterms:modified>
</cp:coreProperties>
</file>