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0" r:id="rId5"/>
    <p:sldMasterId id="2147483713" r:id="rId6"/>
  </p:sldMasterIdLst>
  <p:notesMasterIdLst>
    <p:notesMasterId r:id="rId56"/>
  </p:notesMasterIdLst>
  <p:handoutMasterIdLst>
    <p:handoutMasterId r:id="rId57"/>
  </p:handoutMasterIdLst>
  <p:sldIdLst>
    <p:sldId id="377" r:id="rId7"/>
    <p:sldId id="415" r:id="rId8"/>
    <p:sldId id="429" r:id="rId9"/>
    <p:sldId id="378" r:id="rId10"/>
    <p:sldId id="379" r:id="rId11"/>
    <p:sldId id="380" r:id="rId12"/>
    <p:sldId id="384" r:id="rId13"/>
    <p:sldId id="382" r:id="rId14"/>
    <p:sldId id="383" r:id="rId15"/>
    <p:sldId id="385" r:id="rId16"/>
    <p:sldId id="387" r:id="rId17"/>
    <p:sldId id="388" r:id="rId18"/>
    <p:sldId id="389" r:id="rId19"/>
    <p:sldId id="391" r:id="rId20"/>
    <p:sldId id="392" r:id="rId21"/>
    <p:sldId id="393" r:id="rId22"/>
    <p:sldId id="394" r:id="rId23"/>
    <p:sldId id="395" r:id="rId24"/>
    <p:sldId id="396" r:id="rId25"/>
    <p:sldId id="418" r:id="rId26"/>
    <p:sldId id="419" r:id="rId27"/>
    <p:sldId id="420" r:id="rId28"/>
    <p:sldId id="421" r:id="rId29"/>
    <p:sldId id="399" r:id="rId30"/>
    <p:sldId id="404" r:id="rId31"/>
    <p:sldId id="401" r:id="rId32"/>
    <p:sldId id="402" r:id="rId33"/>
    <p:sldId id="403" r:id="rId34"/>
    <p:sldId id="407" r:id="rId35"/>
    <p:sldId id="422" r:id="rId36"/>
    <p:sldId id="424" r:id="rId37"/>
    <p:sldId id="423" r:id="rId38"/>
    <p:sldId id="425" r:id="rId39"/>
    <p:sldId id="405" r:id="rId40"/>
    <p:sldId id="406" r:id="rId41"/>
    <p:sldId id="427" r:id="rId42"/>
    <p:sldId id="426" r:id="rId43"/>
    <p:sldId id="428" r:id="rId44"/>
    <p:sldId id="408" r:id="rId45"/>
    <p:sldId id="410" r:id="rId46"/>
    <p:sldId id="409" r:id="rId47"/>
    <p:sldId id="431" r:id="rId48"/>
    <p:sldId id="411" r:id="rId49"/>
    <p:sldId id="430" r:id="rId50"/>
    <p:sldId id="412" r:id="rId51"/>
    <p:sldId id="413" r:id="rId52"/>
    <p:sldId id="414" r:id="rId53"/>
    <p:sldId id="432" r:id="rId54"/>
    <p:sldId id="362" r:id="rId5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00" d="100"/>
          <a:sy n="100" d="100"/>
        </p:scale>
        <p:origin x="890" y="36"/>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18.06.2017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18.06.2017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99" rtl="0" eaLnBrk="1" fontAlgn="base" latinLnBrk="0" hangingPunct="1">
              <a:lnSpc>
                <a:spcPct val="90000"/>
              </a:lnSpc>
              <a:spcBef>
                <a:spcPct val="0"/>
              </a:spcBef>
              <a:spcAft>
                <a:spcPts val="1200"/>
              </a:spcAft>
              <a:buClrTx/>
              <a:buSzTx/>
              <a:buFont typeface="Arial" pitchFamily="34" charset="0"/>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17F966-951A-41B3-9519-312C88623955}" type="datetime1">
              <a:rPr lang="en-US" smtClean="0">
                <a:solidFill>
                  <a:prstClr val="black"/>
                </a:solidFill>
              </a:rPr>
              <a:pPr/>
              <a:t>6/18/2017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65909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6/18/2017 7:27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20542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lvl1pPr marL="0" indent="0">
              <a:buNone/>
              <a:defRPr/>
            </a:lvl1pPr>
          </a:lstStyle>
          <a:p>
            <a:endParaRPr lang="en-US"/>
          </a:p>
        </p:txBody>
      </p:sp>
      <p:sp>
        <p:nvSpPr>
          <p:cNvPr id="9" name="Title 1"/>
          <p:cNvSpPr>
            <a:spLocks noGrp="1"/>
          </p:cNvSpPr>
          <p:nvPr>
            <p:ph type="title" hasCustomPrompt="1"/>
          </p:nvPr>
        </p:nvSpPr>
        <p:spPr>
          <a:xfrm>
            <a:off x="201977" y="218301"/>
            <a:ext cx="4033864" cy="1344828"/>
          </a:xfrm>
          <a:noFill/>
        </p:spPr>
        <p:txBody>
          <a:bodyPr lIns="182880" tIns="146304" rIns="182880" bIns="146304" anchor="t" anchorCtr="0"/>
          <a:lstStyle>
            <a:lvl1pPr>
              <a:defRPr sz="3529" spc="-74"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7968947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p>
            <a:endParaRPr lang="en-US" dirty="0"/>
          </a:p>
        </p:txBody>
      </p:sp>
      <p:sp>
        <p:nvSpPr>
          <p:cNvPr id="2" name="Title 1"/>
          <p:cNvSpPr>
            <a:spLocks noGrp="1"/>
          </p:cNvSpPr>
          <p:nvPr>
            <p:ph type="title"/>
          </p:nvPr>
        </p:nvSpPr>
        <p:spPr>
          <a:xfrm>
            <a:off x="201696" y="890715"/>
            <a:ext cx="3361827" cy="3362070"/>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66352614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036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8441737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Tree>
    <p:extLst>
      <p:ext uri="{BB962C8B-B14F-4D97-AF65-F5344CB8AC3E}">
        <p14:creationId xmlns:p14="http://schemas.microsoft.com/office/powerpoint/2010/main" val="723938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4588" y="1294149"/>
            <a:ext cx="2554825" cy="2555203"/>
          </a:xfrm>
        </p:spPr>
        <p:txBody>
          <a:bodyPr/>
          <a:lstStyle>
            <a:lvl1pPr>
              <a:defRPr/>
            </a:lvl1pPr>
          </a:lstStyle>
          <a:p>
            <a:r>
              <a:rPr lang="en-US" dirty="0"/>
              <a:t>Click to edit Master title style </a:t>
            </a:r>
          </a:p>
        </p:txBody>
      </p:sp>
      <p:sp>
        <p:nvSpPr>
          <p:cNvPr id="3" name="Rectangle 2"/>
          <p:cNvSpPr/>
          <p:nvPr userDrawn="1"/>
        </p:nvSpPr>
        <p:spPr bwMode="auto">
          <a:xfrm>
            <a:off x="2891204"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5849413"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891204"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5849413"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883740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22" name="Text Placeholder 26"/>
          <p:cNvSpPr>
            <a:spLocks noGrp="1"/>
          </p:cNvSpPr>
          <p:nvPr>
            <p:ph type="body" sz="quarter" idx="38" hasCustomPrompt="1"/>
          </p:nvPr>
        </p:nvSpPr>
        <p:spPr>
          <a:xfrm>
            <a:off x="205386" y="3042202"/>
            <a:ext cx="2016956" cy="1883017"/>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2312110"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6525139"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4418624"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05386" y="937197"/>
            <a:ext cx="201695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2312048"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4418499"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6524951"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507762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354868372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04752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100873093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613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22033483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39969808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18326"/>
            <a:ext cx="6723420" cy="4034459"/>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61729365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2907953"/>
            <a:ext cx="7395505" cy="1345411"/>
          </a:xfrm>
          <a:noFill/>
        </p:spPr>
        <p:txBody>
          <a:bodyPr lIns="182880" tIns="146304" rIns="182880" bIns="146304">
            <a:noAutofit/>
          </a:bodyPr>
          <a:lstStyle>
            <a:lvl1pPr marL="0" indent="0">
              <a:spcBef>
                <a:spcPts val="0"/>
              </a:spcBef>
              <a:buNone/>
              <a:defRPr sz="2647"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261590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4560848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2487348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9145411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467" y="0"/>
            <a:ext cx="9143533" cy="5146129"/>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669"/>
            <a:endParaRPr lang="en-US" sz="1324">
              <a:solidFill>
                <a:srgbClr val="EFEFEF"/>
              </a:solidFill>
            </a:endParaRPr>
          </a:p>
        </p:txBody>
      </p:sp>
      <p:sp>
        <p:nvSpPr>
          <p:cNvPr id="2" name="Title 1"/>
          <p:cNvSpPr>
            <a:spLocks noGrp="1"/>
          </p:cNvSpPr>
          <p:nvPr>
            <p:ph type="title" hasCustomPrompt="1"/>
          </p:nvPr>
        </p:nvSpPr>
        <p:spPr>
          <a:xfrm>
            <a:off x="4235841" y="890715"/>
            <a:ext cx="4706230" cy="1651093"/>
          </a:xfrm>
        </p:spPr>
        <p:txBody>
          <a:bodyPr wrap="square" anchor="t" anchorCtr="0">
            <a:spAutoFit/>
          </a:bodyPr>
          <a:lstStyle>
            <a:lvl1pPr>
              <a:defRPr sz="5294" spc="-113" baseline="0">
                <a:gradFill>
                  <a:gsLst>
                    <a:gs pos="22083">
                      <a:schemeClr val="tx1"/>
                    </a:gs>
                    <a:gs pos="42000">
                      <a:schemeClr val="tx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4235841" y="2907957"/>
            <a:ext cx="4706230" cy="510524"/>
          </a:xfrm>
        </p:spPr>
        <p:txBody>
          <a:bodyPr wrap="square">
            <a:spAutoFit/>
          </a:bodyPr>
          <a:lstStyle>
            <a:lvl1pPr marL="0" indent="0">
              <a:spcBef>
                <a:spcPts val="0"/>
              </a:spcBef>
              <a:buNone/>
              <a:defRPr sz="2353" spc="-52" baseline="0">
                <a:gradFill>
                  <a:gsLst>
                    <a:gs pos="22083">
                      <a:schemeClr val="tx1"/>
                    </a:gs>
                    <a:gs pos="42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88989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17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201929" y="890715"/>
            <a:ext cx="8366320" cy="1616083"/>
          </a:xfrm>
        </p:spPr>
        <p:txBody>
          <a:bodyPr>
            <a:spAutoFit/>
          </a:bodyPr>
          <a:lstStyle>
            <a:lvl1pPr marL="0" indent="0">
              <a:buNone/>
              <a:defRPr sz="2426">
                <a:gradFill>
                  <a:gsLst>
                    <a:gs pos="1250">
                      <a:schemeClr val="tx1"/>
                    </a:gs>
                    <a:gs pos="100000">
                      <a:schemeClr val="tx1"/>
                    </a:gs>
                  </a:gsLst>
                  <a:lin ang="5400000" scaled="0"/>
                </a:gradFill>
                <a:latin typeface="Consolas" pitchFamily="49" charset="0"/>
                <a:cs typeface="Consolas" pitchFamily="49" charset="0"/>
              </a:defRPr>
            </a:lvl1pPr>
            <a:lvl2pPr marL="254820" indent="0">
              <a:buNone/>
              <a:defRPr>
                <a:gradFill>
                  <a:gsLst>
                    <a:gs pos="1250">
                      <a:schemeClr val="tx1"/>
                    </a:gs>
                    <a:gs pos="100000">
                      <a:schemeClr val="tx1"/>
                    </a:gs>
                  </a:gsLst>
                  <a:lin ang="5400000" scaled="0"/>
                </a:gradFill>
                <a:latin typeface="Consolas" pitchFamily="49" charset="0"/>
                <a:cs typeface="Consolas" pitchFamily="49" charset="0"/>
              </a:defRPr>
            </a:lvl2pPr>
            <a:lvl3pPr marL="429862" indent="0">
              <a:buNone/>
              <a:defRPr>
                <a:gradFill>
                  <a:gsLst>
                    <a:gs pos="1250">
                      <a:schemeClr val="tx1"/>
                    </a:gs>
                    <a:gs pos="100000">
                      <a:schemeClr val="tx1"/>
                    </a:gs>
                  </a:gsLst>
                  <a:lin ang="5400000" scaled="0"/>
                </a:gradFill>
                <a:latin typeface="Consolas" pitchFamily="49" charset="0"/>
                <a:cs typeface="Consolas" pitchFamily="49" charset="0"/>
              </a:defRPr>
            </a:lvl3pPr>
            <a:lvl4pPr marL="598948" indent="0">
              <a:buNone/>
              <a:defRPr>
                <a:gradFill>
                  <a:gsLst>
                    <a:gs pos="1250">
                      <a:schemeClr val="tx1"/>
                    </a:gs>
                    <a:gs pos="100000">
                      <a:schemeClr val="tx1"/>
                    </a:gs>
                  </a:gsLst>
                  <a:lin ang="5400000" scaled="0"/>
                </a:gradFill>
                <a:latin typeface="Consolas" pitchFamily="49" charset="0"/>
                <a:cs typeface="Consolas" pitchFamily="49" charset="0"/>
              </a:defRPr>
            </a:lvl4pPr>
            <a:lvl5pPr marL="77279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54414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687385"/>
          </a:xfrm>
        </p:spPr>
        <p:txBody>
          <a:bodyPr>
            <a:spAutoFit/>
          </a:bodyPr>
          <a:lstStyle>
            <a:lvl3pPr>
              <a:defRPr sz="1765"/>
            </a:lvl3pPr>
            <a:lvl4pPr>
              <a:defRPr sz="1471"/>
            </a:lvl4pPr>
            <a:lvl5pPr>
              <a:defRPr sz="147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spc="11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8224220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4982" y="330369"/>
            <a:ext cx="2153603" cy="988991"/>
          </a:xfrm>
          <a:prstGeom prst="rect">
            <a:avLst/>
          </a:prstGeom>
        </p:spPr>
      </p:pic>
      <p:sp>
        <p:nvSpPr>
          <p:cNvPr id="2" name="Title 1"/>
          <p:cNvSpPr>
            <a:spLocks noGrp="1"/>
          </p:cNvSpPr>
          <p:nvPr>
            <p:ph type="title" hasCustomPrompt="1"/>
          </p:nvPr>
        </p:nvSpPr>
        <p:spPr>
          <a:xfrm>
            <a:off x="201929" y="1563129"/>
            <a:ext cx="8740142" cy="1347163"/>
          </a:xfrm>
          <a:noFill/>
        </p:spPr>
        <p:txBody>
          <a:bodyPr tIns="91440" bIns="91440" anchor="t" anchorCtr="0"/>
          <a:lstStyle>
            <a:lvl1pPr algn="l" defTabSz="685845" rtl="0" eaLnBrk="1" latinLnBrk="0" hangingPunct="1">
              <a:lnSpc>
                <a:spcPct val="90000"/>
              </a:lnSpc>
              <a:spcBef>
                <a:spcPct val="0"/>
              </a:spcBef>
              <a:buNone/>
              <a:defRPr lang="en-US" sz="6471" b="0" kern="1200" cap="none" spc="-74"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890590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lvl1pPr marL="0" indent="0">
              <a:buNone/>
              <a:defRPr/>
            </a:lvl1pPr>
          </a:lstStyle>
          <a:p>
            <a:endParaRPr lang="en-US"/>
          </a:p>
        </p:txBody>
      </p:sp>
      <p:sp>
        <p:nvSpPr>
          <p:cNvPr id="9" name="Title 1"/>
          <p:cNvSpPr>
            <a:spLocks noGrp="1"/>
          </p:cNvSpPr>
          <p:nvPr>
            <p:ph type="title" hasCustomPrompt="1"/>
          </p:nvPr>
        </p:nvSpPr>
        <p:spPr>
          <a:xfrm>
            <a:off x="201977" y="218301"/>
            <a:ext cx="4033864" cy="1344828"/>
          </a:xfrm>
          <a:noFill/>
        </p:spPr>
        <p:txBody>
          <a:bodyPr lIns="182880" tIns="146304" rIns="182880" bIns="146304" anchor="t" anchorCtr="0"/>
          <a:lstStyle>
            <a:lvl1pPr>
              <a:defRPr sz="3529" spc="-74"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8689886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p>
            <a:endParaRPr lang="en-US" dirty="0"/>
          </a:p>
        </p:txBody>
      </p:sp>
      <p:sp>
        <p:nvSpPr>
          <p:cNvPr id="2" name="Title 1"/>
          <p:cNvSpPr>
            <a:spLocks noGrp="1"/>
          </p:cNvSpPr>
          <p:nvPr>
            <p:ph type="title"/>
          </p:nvPr>
        </p:nvSpPr>
        <p:spPr>
          <a:xfrm>
            <a:off x="201696" y="890715"/>
            <a:ext cx="3361827" cy="3362070"/>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38264744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71656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1475078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Tree>
    <p:extLst>
      <p:ext uri="{BB962C8B-B14F-4D97-AF65-F5344CB8AC3E}">
        <p14:creationId xmlns:p14="http://schemas.microsoft.com/office/powerpoint/2010/main" val="125351632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4588" y="1294149"/>
            <a:ext cx="2554825" cy="2555203"/>
          </a:xfrm>
        </p:spPr>
        <p:txBody>
          <a:bodyPr/>
          <a:lstStyle>
            <a:lvl1pPr>
              <a:defRPr/>
            </a:lvl1pPr>
          </a:lstStyle>
          <a:p>
            <a:r>
              <a:rPr lang="en-US" dirty="0"/>
              <a:t>Click to edit Master title style </a:t>
            </a:r>
          </a:p>
        </p:txBody>
      </p:sp>
      <p:sp>
        <p:nvSpPr>
          <p:cNvPr id="3" name="Rectangle 2"/>
          <p:cNvSpPr/>
          <p:nvPr userDrawn="1"/>
        </p:nvSpPr>
        <p:spPr bwMode="auto">
          <a:xfrm>
            <a:off x="2891204"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5849413"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891204"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5849413"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5691059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22" name="Text Placeholder 26"/>
          <p:cNvSpPr>
            <a:spLocks noGrp="1"/>
          </p:cNvSpPr>
          <p:nvPr>
            <p:ph type="body" sz="quarter" idx="38" hasCustomPrompt="1"/>
          </p:nvPr>
        </p:nvSpPr>
        <p:spPr>
          <a:xfrm>
            <a:off x="205386" y="3042202"/>
            <a:ext cx="2016956" cy="1883017"/>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2312110"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6525139"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4418624"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05386" y="937197"/>
            <a:ext cx="201695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2312048"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4418499"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6524951"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39741656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331516992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7025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214971191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89337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125392264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38852621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18326"/>
            <a:ext cx="6723420" cy="4034459"/>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34247896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2907953"/>
            <a:ext cx="7395505" cy="1345411"/>
          </a:xfrm>
          <a:noFill/>
        </p:spPr>
        <p:txBody>
          <a:bodyPr lIns="182880" tIns="146304" rIns="182880" bIns="146304">
            <a:noAutofit/>
          </a:bodyPr>
          <a:lstStyle>
            <a:lvl1pPr marL="0" indent="0">
              <a:spcBef>
                <a:spcPts val="0"/>
              </a:spcBef>
              <a:buNone/>
              <a:defRPr sz="2647"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005590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807211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8137714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2192657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467" y="0"/>
            <a:ext cx="9143533" cy="5146129"/>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669"/>
            <a:endParaRPr lang="en-US" sz="1324">
              <a:solidFill>
                <a:srgbClr val="EFEFEF"/>
              </a:solidFill>
            </a:endParaRPr>
          </a:p>
        </p:txBody>
      </p:sp>
      <p:sp>
        <p:nvSpPr>
          <p:cNvPr id="2" name="Title 1"/>
          <p:cNvSpPr>
            <a:spLocks noGrp="1"/>
          </p:cNvSpPr>
          <p:nvPr>
            <p:ph type="title" hasCustomPrompt="1"/>
          </p:nvPr>
        </p:nvSpPr>
        <p:spPr>
          <a:xfrm>
            <a:off x="4235841" y="890715"/>
            <a:ext cx="4706230" cy="1651093"/>
          </a:xfrm>
        </p:spPr>
        <p:txBody>
          <a:bodyPr wrap="square" anchor="t" anchorCtr="0">
            <a:spAutoFit/>
          </a:bodyPr>
          <a:lstStyle>
            <a:lvl1pPr>
              <a:defRPr sz="5294" spc="-113" baseline="0">
                <a:gradFill>
                  <a:gsLst>
                    <a:gs pos="22083">
                      <a:schemeClr val="tx1"/>
                    </a:gs>
                    <a:gs pos="42000">
                      <a:schemeClr val="tx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4235841" y="2907957"/>
            <a:ext cx="4706230" cy="510524"/>
          </a:xfrm>
        </p:spPr>
        <p:txBody>
          <a:bodyPr wrap="square">
            <a:spAutoFit/>
          </a:bodyPr>
          <a:lstStyle>
            <a:lvl1pPr marL="0" indent="0">
              <a:spcBef>
                <a:spcPts val="0"/>
              </a:spcBef>
              <a:buNone/>
              <a:defRPr sz="2353" spc="-52" baseline="0">
                <a:gradFill>
                  <a:gsLst>
                    <a:gs pos="22083">
                      <a:schemeClr val="tx1"/>
                    </a:gs>
                    <a:gs pos="42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653661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17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201929" y="890715"/>
            <a:ext cx="8366320" cy="1616083"/>
          </a:xfrm>
        </p:spPr>
        <p:txBody>
          <a:bodyPr>
            <a:spAutoFit/>
          </a:bodyPr>
          <a:lstStyle>
            <a:lvl1pPr marL="0" indent="0">
              <a:buNone/>
              <a:defRPr sz="2426">
                <a:gradFill>
                  <a:gsLst>
                    <a:gs pos="1250">
                      <a:schemeClr val="tx1"/>
                    </a:gs>
                    <a:gs pos="100000">
                      <a:schemeClr val="tx1"/>
                    </a:gs>
                  </a:gsLst>
                  <a:lin ang="5400000" scaled="0"/>
                </a:gradFill>
                <a:latin typeface="Consolas" pitchFamily="49" charset="0"/>
                <a:cs typeface="Consolas" pitchFamily="49" charset="0"/>
              </a:defRPr>
            </a:lvl1pPr>
            <a:lvl2pPr marL="254820" indent="0">
              <a:buNone/>
              <a:defRPr>
                <a:gradFill>
                  <a:gsLst>
                    <a:gs pos="1250">
                      <a:schemeClr val="tx1"/>
                    </a:gs>
                    <a:gs pos="100000">
                      <a:schemeClr val="tx1"/>
                    </a:gs>
                  </a:gsLst>
                  <a:lin ang="5400000" scaled="0"/>
                </a:gradFill>
                <a:latin typeface="Consolas" pitchFamily="49" charset="0"/>
                <a:cs typeface="Consolas" pitchFamily="49" charset="0"/>
              </a:defRPr>
            </a:lvl2pPr>
            <a:lvl3pPr marL="429862" indent="0">
              <a:buNone/>
              <a:defRPr>
                <a:gradFill>
                  <a:gsLst>
                    <a:gs pos="1250">
                      <a:schemeClr val="tx1"/>
                    </a:gs>
                    <a:gs pos="100000">
                      <a:schemeClr val="tx1"/>
                    </a:gs>
                  </a:gsLst>
                  <a:lin ang="5400000" scaled="0"/>
                </a:gradFill>
                <a:latin typeface="Consolas" pitchFamily="49" charset="0"/>
                <a:cs typeface="Consolas" pitchFamily="49" charset="0"/>
              </a:defRPr>
            </a:lvl3pPr>
            <a:lvl4pPr marL="598948" indent="0">
              <a:buNone/>
              <a:defRPr>
                <a:gradFill>
                  <a:gsLst>
                    <a:gs pos="1250">
                      <a:schemeClr val="tx1"/>
                    </a:gs>
                    <a:gs pos="100000">
                      <a:schemeClr val="tx1"/>
                    </a:gs>
                  </a:gsLst>
                  <a:lin ang="5400000" scaled="0"/>
                </a:gradFill>
                <a:latin typeface="Consolas" pitchFamily="49" charset="0"/>
                <a:cs typeface="Consolas" pitchFamily="49" charset="0"/>
              </a:defRPr>
            </a:lvl4pPr>
            <a:lvl5pPr marL="77279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416319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687385"/>
          </a:xfrm>
        </p:spPr>
        <p:txBody>
          <a:bodyPr>
            <a:spAutoFit/>
          </a:bodyPr>
          <a:lstStyle>
            <a:lvl3pPr>
              <a:defRPr sz="1765"/>
            </a:lvl3pPr>
            <a:lvl4pPr>
              <a:defRPr sz="1471"/>
            </a:lvl4pPr>
            <a:lvl5pPr>
              <a:defRPr sz="147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spc="11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1710118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4982" y="330369"/>
            <a:ext cx="2153603" cy="988991"/>
          </a:xfrm>
          <a:prstGeom prst="rect">
            <a:avLst/>
          </a:prstGeom>
        </p:spPr>
      </p:pic>
      <p:sp>
        <p:nvSpPr>
          <p:cNvPr id="2" name="Title 1"/>
          <p:cNvSpPr>
            <a:spLocks noGrp="1"/>
          </p:cNvSpPr>
          <p:nvPr>
            <p:ph type="title" hasCustomPrompt="1"/>
          </p:nvPr>
        </p:nvSpPr>
        <p:spPr>
          <a:xfrm>
            <a:off x="201929" y="1563129"/>
            <a:ext cx="8740142" cy="1347163"/>
          </a:xfrm>
          <a:noFill/>
        </p:spPr>
        <p:txBody>
          <a:bodyPr tIns="91440" bIns="91440" anchor="t" anchorCtr="0"/>
          <a:lstStyle>
            <a:lvl1pPr algn="l" defTabSz="685845" rtl="0" eaLnBrk="1" latinLnBrk="0" hangingPunct="1">
              <a:lnSpc>
                <a:spcPct val="90000"/>
              </a:lnSpc>
              <a:spcBef>
                <a:spcPct val="0"/>
              </a:spcBef>
              <a:buNone/>
              <a:defRPr lang="en-US" sz="6471" b="0" kern="1200" cap="none" spc="-74"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789494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2.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6873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086441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Lst>
  <p:transition>
    <p:fade/>
  </p:transition>
  <p:txStyles>
    <p:title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6873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419958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Lst>
  <p:transition>
    <p:fade/>
  </p:transition>
  <p:txStyles>
    <p:title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hyperlink" Target="http://openid.net/developers/libraries/" TargetMode="Externa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windows-server/identity/ad-fs/overview/whats-new-active-directory-federation-services-windows-server-2016"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v2-libraries" TargetMode="External"/><Relationship Id="rId2" Type="http://schemas.openxmlformats.org/officeDocument/2006/relationships/hyperlink" Target="https://docs.microsoft.com/en-us/azure/active-directory/develop/active-directory-authentication-librarie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png"/><Relationship Id="rId7" Type="http://schemas.openxmlformats.org/officeDocument/2006/relationships/image" Target="../media/image13.emf"/><Relationship Id="rId12" Type="http://schemas.openxmlformats.org/officeDocument/2006/relationships/hyperlink" Target="http://channel9.msdn.com/events/TechEd/Europe/2014/CDP-B210" TargetMode="External"/><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51.xml"/><Relationship Id="rId5" Type="http://schemas.openxmlformats.org/officeDocument/2006/relationships/hyperlink" Target="http://channel9.msdn.com/events/TechEd/Europe/2014/CDP-B210" TargetMode="Externa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ogin.microsoftonline.com/rainertimecockpit.onmicrosoft.com/v2.0/.well-known/openid-configuration" TargetMode="External"/><Relationship Id="rId2" Type="http://schemas.openxmlformats.org/officeDocument/2006/relationships/hyperlink" Target="https://apps.dev.microsoft.com/" TargetMode="External"/><Relationship Id="rId1" Type="http://schemas.openxmlformats.org/officeDocument/2006/relationships/slideLayout" Target="../slideLayouts/slideLayout14.xml"/><Relationship Id="rId6" Type="http://schemas.openxmlformats.org/officeDocument/2006/relationships/hyperlink" Target="https://docs.microsoft.com/en-us/azure/active-directory/develop/active-directory-v2-protocols-oidc" TargetMode="External"/><Relationship Id="rId5" Type="http://schemas.openxmlformats.org/officeDocument/2006/relationships/hyperlink" Target="http://openid.net/specs/openid-connect-discovery-1_0.html#ProviderConfig" TargetMode="External"/><Relationship Id="rId4" Type="http://schemas.openxmlformats.org/officeDocument/2006/relationships/hyperlink" Target="https://rainerdemo.eu.auth0.com/.well-known/openid-configur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hyperlink" Target="https://login.microsoftonline.com/.../oauth2/v2.0/authorize" TargetMode="Externa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s://marketplace.visualstudio.com/items?itemName=humao.rest-client"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v2-protocols-oauth-code" TargetMode="External"/><Relationship Id="rId2" Type="http://schemas.openxmlformats.org/officeDocument/2006/relationships/hyperlink" Target="http://openid.net/specs/openid-connect-core-1_0.html#CodeFlowAuth" TargetMode="Externa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rstropek/Samples/tree/master/OIDCWorkshop/ProtectedWebAPI" TargetMode="External"/><Relationship Id="rId2" Type="http://schemas.openxmlformats.org/officeDocument/2006/relationships/hyperlink" Target="http://openid.net/specs/openid-connect-core-1_0.html#CodeFlowAuth" TargetMode="Externa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hyperlink" Target="https://auth0.com/docs/quickstart/backend/aspnet-core-webapi/01-authorization" TargetMode="External"/><Relationship Id="rId2" Type="http://schemas.openxmlformats.org/officeDocument/2006/relationships/hyperlink" Target="https://blogs.msdn.microsoft.com/webdev/2017/04/06/jwt-validation-and-authorization-in-asp-net-core/" TargetMode="External"/><Relationship Id="rId1" Type="http://schemas.openxmlformats.org/officeDocument/2006/relationships/slideLayout" Target="../slideLayouts/slideLayout3.xml"/><Relationship Id="rId4" Type="http://schemas.openxmlformats.org/officeDocument/2006/relationships/hyperlink" Target="https://auth0.com/docs/quickstart/backend/aspnet-core-webapi/02-us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rstropek/Samples/tree/master/OIDCWorkshop/NodeWebAPI"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auth0-samples/auth0-angular-samples/tree/master/01-Login" TargetMode="Externa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auth.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a:t>OpenID Connect 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Workshop</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a:t>software architects 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en-US"/>
              <a:t>OpenID Connect</a:t>
            </a:r>
            <a:endParaRPr lang="en-US" dirty="0"/>
          </a:p>
        </p:txBody>
      </p:sp>
      <p:sp>
        <p:nvSpPr>
          <p:cNvPr id="20" name="Text Placeholder 19"/>
          <p:cNvSpPr>
            <a:spLocks noGrp="1"/>
          </p:cNvSpPr>
          <p:nvPr>
            <p:ph type="body" sz="quarter" idx="26"/>
          </p:nvPr>
        </p:nvSpPr>
        <p:spPr/>
        <p:txBody>
          <a:bodyPr/>
          <a:lstStyle/>
          <a:p>
            <a:r>
              <a:rPr lang="de-AT"/>
              <a:t>Web</a:t>
            </a:r>
          </a:p>
          <a:p>
            <a:r>
              <a:rPr lang="de-AT"/>
              <a:t>Mail</a:t>
            </a:r>
          </a:p>
          <a:p>
            <a:r>
              <a:rPr lang="de-AT"/>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OAuth Endpoints</a:t>
            </a:r>
          </a:p>
        </p:txBody>
      </p:sp>
      <p:sp>
        <p:nvSpPr>
          <p:cNvPr id="3" name="Inhaltsplatzhalter 2"/>
          <p:cNvSpPr>
            <a:spLocks noGrp="1"/>
          </p:cNvSpPr>
          <p:nvPr>
            <p:ph sz="quarter" idx="12"/>
          </p:nvPr>
        </p:nvSpPr>
        <p:spPr/>
        <p:txBody>
          <a:bodyPr/>
          <a:lstStyle/>
          <a:p>
            <a:r>
              <a:rPr lang="en-US" dirty="0"/>
              <a:t>Authorization Endpoint (aka OAuth-A)</a:t>
            </a:r>
          </a:p>
          <a:p>
            <a:pPr lvl="1"/>
            <a:r>
              <a:rPr lang="en-US" dirty="0"/>
              <a:t>Authenticates the resource owner (e.g. user/password)</a:t>
            </a:r>
          </a:p>
          <a:p>
            <a:pPr lvl="1"/>
            <a:r>
              <a:rPr lang="en-US" dirty="0"/>
              <a:t>Asks for consent</a:t>
            </a:r>
          </a:p>
          <a:p>
            <a:pPr lvl="1"/>
            <a:r>
              <a:rPr lang="en-US" dirty="0"/>
              <a:t>Sends confirmation (access code) to redirect endpoint</a:t>
            </a:r>
          </a:p>
          <a:p>
            <a:r>
              <a:rPr lang="en-US" dirty="0"/>
              <a:t>Redirect Endpoint</a:t>
            </a:r>
          </a:p>
          <a:p>
            <a:pPr lvl="1"/>
            <a:r>
              <a:rPr lang="en-US" dirty="0"/>
              <a:t>Offered by the client</a:t>
            </a:r>
          </a:p>
          <a:p>
            <a:pPr lvl="1"/>
            <a:r>
              <a:rPr lang="en-US" dirty="0"/>
              <a:t>Called via redirecting the user-agent (HTTP redirect 302)</a:t>
            </a:r>
          </a:p>
          <a:p>
            <a:pPr lvl="1"/>
            <a:r>
              <a:rPr lang="en-US" dirty="0"/>
              <a:t>Receives code (there are other options, too) and fetches token from token endpoint</a:t>
            </a:r>
          </a:p>
          <a:p>
            <a:r>
              <a:rPr lang="en-US" dirty="0"/>
              <a:t>Token Endpoint (aka OAuth-T)</a:t>
            </a:r>
          </a:p>
          <a:p>
            <a:pPr lvl="1"/>
            <a:r>
              <a:rPr lang="en-US" dirty="0"/>
              <a:t>Creates tokens for access codes, refresh tokens, etc.</a:t>
            </a:r>
          </a:p>
          <a:p>
            <a:pPr lvl="1"/>
            <a:r>
              <a:rPr lang="en-US" dirty="0"/>
              <a:t>Can validate the client using a client secret</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2860883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OAuth Flows</a:t>
            </a:r>
          </a:p>
        </p:txBody>
      </p:sp>
      <p:sp>
        <p:nvSpPr>
          <p:cNvPr id="8" name="Inhaltsplatzhalter 7"/>
          <p:cNvSpPr>
            <a:spLocks noGrp="1"/>
          </p:cNvSpPr>
          <p:nvPr>
            <p:ph sz="quarter" idx="12"/>
          </p:nvPr>
        </p:nvSpPr>
        <p:spPr/>
        <p:txBody>
          <a:bodyPr/>
          <a:lstStyle/>
          <a:p>
            <a:r>
              <a:rPr lang="en-US" sz="2000" dirty="0"/>
              <a:t>Authorization Code Flow</a:t>
            </a:r>
          </a:p>
          <a:p>
            <a:pPr lvl="1"/>
            <a:r>
              <a:rPr lang="en-US" sz="1400" dirty="0"/>
              <a:t>Aka 3-legged OAuth</a:t>
            </a:r>
          </a:p>
          <a:p>
            <a:pPr lvl="1"/>
            <a:r>
              <a:rPr lang="en-US" sz="1400" dirty="0"/>
              <a:t>Client must be capable of storing secrets</a:t>
            </a:r>
          </a:p>
          <a:p>
            <a:r>
              <a:rPr lang="en-US" sz="2000" dirty="0"/>
              <a:t>Implicit Flow</a:t>
            </a:r>
          </a:p>
          <a:p>
            <a:pPr lvl="1"/>
            <a:r>
              <a:rPr lang="en-US" sz="1400" dirty="0"/>
              <a:t>Less secure</a:t>
            </a:r>
          </a:p>
          <a:p>
            <a:pPr lvl="1"/>
            <a:r>
              <a:rPr lang="en-US" sz="1400" dirty="0"/>
              <a:t>No refresh tokens</a:t>
            </a:r>
          </a:p>
          <a:p>
            <a:pPr lvl="1"/>
            <a:r>
              <a:rPr lang="en-US" sz="1400" dirty="0"/>
              <a:t>For clients that cannot store secrets (e.g. SPA written in JavaScript)</a:t>
            </a:r>
          </a:p>
          <a:p>
            <a:r>
              <a:rPr lang="en-US" sz="2000" dirty="0"/>
              <a:t>Resource Owner Password Flow</a:t>
            </a:r>
          </a:p>
          <a:p>
            <a:pPr lvl="1"/>
            <a:r>
              <a:rPr lang="en-US" sz="1400" dirty="0"/>
              <a:t>For trusted clients</a:t>
            </a:r>
          </a:p>
          <a:p>
            <a:r>
              <a:rPr lang="en-US" sz="2000" dirty="0"/>
              <a:t>Client Credential Flow</a:t>
            </a:r>
          </a:p>
          <a:p>
            <a:pPr lvl="1"/>
            <a:r>
              <a:rPr lang="en-US" sz="1400" dirty="0"/>
              <a:t>Aka 2-legged OAuth</a:t>
            </a:r>
          </a:p>
          <a:p>
            <a:pPr lvl="1"/>
            <a:r>
              <a:rPr lang="en-US" sz="1400" dirty="0"/>
              <a:t>Client is also the resource owner</a:t>
            </a:r>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26994373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Problems with OAuth2</a:t>
            </a:r>
          </a:p>
        </p:txBody>
      </p:sp>
      <p:sp>
        <p:nvSpPr>
          <p:cNvPr id="3" name="Inhaltsplatzhalter 2"/>
          <p:cNvSpPr>
            <a:spLocks noGrp="1"/>
          </p:cNvSpPr>
          <p:nvPr>
            <p:ph sz="quarter" idx="12"/>
          </p:nvPr>
        </p:nvSpPr>
        <p:spPr/>
        <p:txBody>
          <a:bodyPr/>
          <a:lstStyle/>
          <a:p>
            <a:r>
              <a:rPr lang="en-US" dirty="0"/>
              <a:t>Many different implementations</a:t>
            </a:r>
          </a:p>
          <a:p>
            <a:pPr lvl="1"/>
            <a:r>
              <a:rPr lang="en-US" dirty="0"/>
              <a:t>Not compatible</a:t>
            </a:r>
          </a:p>
          <a:p>
            <a:r>
              <a:rPr lang="en-US" dirty="0"/>
              <a:t>Limited scope</a:t>
            </a:r>
          </a:p>
          <a:p>
            <a:pPr lvl="1"/>
            <a:r>
              <a:rPr lang="en-US" dirty="0"/>
              <a:t>No specified token formats, crypto algorithms, etc.</a:t>
            </a:r>
          </a:p>
          <a:p>
            <a:pPr lvl="1"/>
            <a:r>
              <a:rPr lang="en-US" dirty="0"/>
              <a:t>No standard for </a:t>
            </a:r>
            <a:r>
              <a:rPr lang="en-US" dirty="0" err="1"/>
              <a:t>authN</a:t>
            </a:r>
            <a:r>
              <a:rPr lang="en-US" dirty="0"/>
              <a:t>, session management, etc.</a:t>
            </a:r>
          </a:p>
          <a:p>
            <a:pPr lvl="1"/>
            <a:r>
              <a:rPr lang="en-US" dirty="0"/>
              <a:t>No specification for token validation</a:t>
            </a:r>
          </a:p>
          <a:p>
            <a:r>
              <a:rPr lang="en-US" i="1" dirty="0"/>
              <a:t>Open ID Connect</a:t>
            </a:r>
            <a:r>
              <a:rPr lang="en-US" dirty="0"/>
              <a:t> fills many of the gaps</a:t>
            </a:r>
          </a:p>
          <a:p>
            <a:pPr lvl="1"/>
            <a:r>
              <a:rPr lang="en-US" dirty="0"/>
              <a:t>Standardized way to get the resource owner’s profile data</a:t>
            </a:r>
          </a:p>
          <a:p>
            <a:pPr lvl="1"/>
            <a:r>
              <a:rPr lang="en-US" dirty="0"/>
              <a:t>Introduces an ID-Token</a:t>
            </a:r>
          </a:p>
          <a:p>
            <a:pPr lvl="1"/>
            <a:r>
              <a:rPr lang="en-US" dirty="0"/>
              <a:t>Standardized token format and crypto: JWT (JSON Web Token)</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55709741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OIC Protocol</a:t>
            </a:r>
          </a:p>
        </p:txBody>
      </p:sp>
      <p:sp>
        <p:nvSpPr>
          <p:cNvPr id="7" name="Textplatzhalter 6"/>
          <p:cNvSpPr>
            <a:spLocks noGrp="1"/>
          </p:cNvSpPr>
          <p:nvPr>
            <p:ph type="body" sz="quarter" idx="23"/>
          </p:nvPr>
        </p:nvSpPr>
        <p:spPr/>
        <p:txBody>
          <a:bodyPr/>
          <a:lstStyle/>
          <a:p>
            <a:endParaRPr lang="en-US"/>
          </a:p>
        </p:txBody>
      </p:sp>
      <p:sp>
        <p:nvSpPr>
          <p:cNvPr id="8" name="Textplatzhalter 7"/>
          <p:cNvSpPr>
            <a:spLocks noGrp="1"/>
          </p:cNvSpPr>
          <p:nvPr>
            <p:ph type="body" sz="quarter" idx="24"/>
          </p:nvPr>
        </p:nvSpPr>
        <p:spPr/>
        <p:txBody>
          <a:bodyPr/>
          <a:lstStyle/>
          <a:p>
            <a:r>
              <a:rPr lang="en-US" dirty="0" err="1"/>
              <a:t>OpenID</a:t>
            </a:r>
            <a:r>
              <a:rPr lang="en-US" dirty="0"/>
              <a:t> Connect extends OAuth2</a:t>
            </a:r>
          </a:p>
          <a:p>
            <a:r>
              <a:rPr lang="en-US" dirty="0"/>
              <a:t>Although rather new, OIC is already very popular</a:t>
            </a:r>
          </a:p>
          <a:p>
            <a:pPr lvl="1"/>
            <a:r>
              <a:rPr lang="en-US" dirty="0"/>
              <a:t>Libraries and products: </a:t>
            </a:r>
            <a:r>
              <a:rPr lang="en-US" dirty="0">
                <a:hlinkClick r:id="rId2"/>
              </a:rPr>
              <a:t>http://openid.net/developers/libraries/</a:t>
            </a:r>
            <a:endParaRPr lang="en-US" dirty="0"/>
          </a:p>
        </p:txBody>
      </p:sp>
      <p:sp>
        <p:nvSpPr>
          <p:cNvPr id="9" name="Textplatzhalter 8"/>
          <p:cNvSpPr>
            <a:spLocks noGrp="1"/>
          </p:cNvSpPr>
          <p:nvPr>
            <p:ph type="body" sz="quarter" idx="25"/>
          </p:nvPr>
        </p:nvSpPr>
        <p:spPr/>
        <p:txBody>
          <a:bodyPr/>
          <a:lstStyle/>
          <a:p>
            <a:r>
              <a:rPr lang="en-US" dirty="0"/>
              <a:t>Source: </a:t>
            </a:r>
            <a:r>
              <a:rPr lang="en-US" dirty="0">
                <a:hlinkClick r:id="rId3"/>
              </a:rPr>
              <a:t>http://openid.net/connect/</a:t>
            </a:r>
            <a:endParaRPr lang="en-US" dirty="0"/>
          </a:p>
        </p:txBody>
      </p:sp>
      <p:pic>
        <p:nvPicPr>
          <p:cNvPr id="3074" name="Picture 2" descr="http://openid.net/wordpress-content/uploads/2014/02/OpenIDConnect-Map-4Feb2014.png"/>
          <p:cNvPicPr>
            <a:picLocks noGrp="1" noChangeAspect="1" noChangeArrowheads="1"/>
          </p:cNvPicPr>
          <p:nvPr>
            <p:ph sz="quarter" idx="22"/>
          </p:nvPr>
        </p:nvPicPr>
        <p:blipFill rotWithShape="1">
          <a:blip r:embed="rId4">
            <a:extLst>
              <a:ext uri="{28A0092B-C50C-407E-A947-70E740481C1C}">
                <a14:useLocalDpi xmlns:a14="http://schemas.microsoft.com/office/drawing/2010/main" val="0"/>
              </a:ext>
            </a:extLst>
          </a:blip>
          <a:srcRect l="-2000" t="-2346" r="-2000" b="-3248"/>
          <a:stretch/>
        </p:blipFill>
        <p:spPr bwMode="auto">
          <a:xfrm>
            <a:off x="899592" y="1131590"/>
            <a:ext cx="3744416" cy="3240360"/>
          </a:xfrm>
          <a:prstGeom prst="rect">
            <a:avLst/>
          </a:prstGeom>
          <a:solidFill>
            <a:schemeClr val="bg1"/>
          </a:solidFill>
        </p:spPr>
      </p:pic>
    </p:spTree>
    <p:extLst>
      <p:ext uri="{BB962C8B-B14F-4D97-AF65-F5344CB8AC3E}">
        <p14:creationId xmlns:p14="http://schemas.microsoft.com/office/powerpoint/2010/main" val="423000663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AD FS</a:t>
            </a:r>
          </a:p>
        </p:txBody>
      </p:sp>
      <p:sp>
        <p:nvSpPr>
          <p:cNvPr id="3" name="Textplatzhalter 2"/>
          <p:cNvSpPr>
            <a:spLocks noGrp="1"/>
          </p:cNvSpPr>
          <p:nvPr>
            <p:ph type="body" sz="quarter" idx="25"/>
          </p:nvPr>
        </p:nvSpPr>
        <p:spPr/>
        <p:txBody>
          <a:bodyPr/>
          <a:lstStyle/>
          <a:p>
            <a:r>
              <a:rPr lang="en-US" dirty="0"/>
              <a:t>Active Directory Federation Services</a:t>
            </a:r>
          </a:p>
        </p:txBody>
      </p:sp>
    </p:spTree>
    <p:extLst>
      <p:ext uri="{BB962C8B-B14F-4D97-AF65-F5344CB8AC3E}">
        <p14:creationId xmlns:p14="http://schemas.microsoft.com/office/powerpoint/2010/main" val="9732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AD FS Server Role</a:t>
            </a:r>
          </a:p>
        </p:txBody>
      </p:sp>
      <p:sp>
        <p:nvSpPr>
          <p:cNvPr id="5" name="Inhaltsplatzhalter 4"/>
          <p:cNvSpPr>
            <a:spLocks noGrp="1"/>
          </p:cNvSpPr>
          <p:nvPr>
            <p:ph sz="quarter" idx="12"/>
          </p:nvPr>
        </p:nvSpPr>
        <p:spPr/>
        <p:txBody>
          <a:bodyPr/>
          <a:lstStyle/>
          <a:p>
            <a:r>
              <a:rPr lang="en-US" dirty="0"/>
              <a:t>Identity and Federation Provider</a:t>
            </a:r>
          </a:p>
          <a:p>
            <a:pPr lvl="1"/>
            <a:r>
              <a:rPr lang="en-US" dirty="0"/>
              <a:t>Authenticates users and provides tokens</a:t>
            </a:r>
          </a:p>
          <a:p>
            <a:pPr lvl="1"/>
            <a:r>
              <a:rPr lang="en-US" dirty="0"/>
              <a:t>Creates tokens from other tokens issued by other trusted identity providers</a:t>
            </a:r>
          </a:p>
          <a:p>
            <a:r>
              <a:rPr lang="en-US" dirty="0"/>
              <a:t>Deployment simplified since Windows Server 2012 R2</a:t>
            </a:r>
          </a:p>
          <a:p>
            <a:pPr lvl="1"/>
            <a:r>
              <a:rPr lang="en-US" dirty="0"/>
              <a:t>No dependency on IIS</a:t>
            </a:r>
          </a:p>
          <a:p>
            <a:pPr lvl="1"/>
            <a:r>
              <a:rPr lang="en-US" dirty="0"/>
              <a:t>Installation through Server Manager</a:t>
            </a:r>
          </a:p>
          <a:p>
            <a:r>
              <a:rPr lang="en-US" dirty="0"/>
              <a:t>Extended in Windows Server 2016</a:t>
            </a:r>
          </a:p>
          <a:p>
            <a:pPr lvl="1"/>
            <a:r>
              <a:rPr lang="en-US" dirty="0">
                <a:hlinkClick r:id="rId2"/>
              </a:rPr>
              <a:t>New Features</a:t>
            </a:r>
            <a:endParaRPr lang="en-US" dirty="0"/>
          </a:p>
          <a:p>
            <a:r>
              <a:rPr lang="en-US" dirty="0"/>
              <a:t>Supports OpenID Connect</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00480999"/>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4800" dirty="0"/>
              <a:t>OAuth, OIC and Microsoft</a:t>
            </a:r>
          </a:p>
        </p:txBody>
      </p:sp>
      <p:sp>
        <p:nvSpPr>
          <p:cNvPr id="6" name="Textplatzhalt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4033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Relevant Microsoft Technologies</a:t>
            </a:r>
          </a:p>
        </p:txBody>
      </p:sp>
      <p:sp>
        <p:nvSpPr>
          <p:cNvPr id="7" name="Inhaltsplatzhalter 6"/>
          <p:cNvSpPr>
            <a:spLocks noGrp="1"/>
          </p:cNvSpPr>
          <p:nvPr>
            <p:ph sz="quarter" idx="12"/>
          </p:nvPr>
        </p:nvSpPr>
        <p:spPr/>
        <p:txBody>
          <a:bodyPr/>
          <a:lstStyle/>
          <a:p>
            <a:r>
              <a:rPr lang="en-US" dirty="0"/>
              <a:t>AD FS</a:t>
            </a:r>
          </a:p>
          <a:p>
            <a:pPr lvl="1"/>
            <a:r>
              <a:rPr lang="en-US" dirty="0"/>
              <a:t>Active Directory Federation Services</a:t>
            </a:r>
          </a:p>
          <a:p>
            <a:r>
              <a:rPr lang="en-US" dirty="0"/>
              <a:t>AAD</a:t>
            </a:r>
          </a:p>
          <a:p>
            <a:pPr lvl="1"/>
            <a:r>
              <a:rPr lang="en-US" dirty="0"/>
              <a:t>Azure Active Directory</a:t>
            </a:r>
          </a:p>
          <a:p>
            <a:r>
              <a:rPr lang="en-US" dirty="0"/>
              <a:t>Authentication Libraries (ADAL, MSAL)</a:t>
            </a:r>
          </a:p>
          <a:p>
            <a:pPr lvl="1"/>
            <a:r>
              <a:rPr lang="en-US" dirty="0">
                <a:hlinkClick r:id="rId2"/>
              </a:rPr>
              <a:t>Azure Active Directory Authentication Library</a:t>
            </a:r>
            <a:br>
              <a:rPr lang="en-US" dirty="0"/>
            </a:br>
            <a:r>
              <a:rPr lang="en-US" dirty="0">
                <a:hlinkClick r:id="rId3"/>
              </a:rPr>
              <a:t>Azure Active Directory v2.0 Authentication Library</a:t>
            </a:r>
            <a:r>
              <a:rPr lang="en-US" dirty="0"/>
              <a:t> (aka MSAL)</a:t>
            </a:r>
          </a:p>
          <a:p>
            <a:r>
              <a:rPr lang="en-US" dirty="0"/>
              <a:t>Server-side Middleware</a:t>
            </a:r>
          </a:p>
          <a:p>
            <a:pPr lvl="1"/>
            <a:r>
              <a:rPr lang="en-US" dirty="0"/>
              <a:t>.NET Full Framework</a:t>
            </a:r>
            <a:br>
              <a:rPr lang="en-US" dirty="0"/>
            </a:br>
            <a:r>
              <a:rPr lang="en-US" dirty="0"/>
              <a:t>.NET Core</a:t>
            </a:r>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64050836"/>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7" name="Straight Arrow Connector 576"/>
          <p:cNvCxnSpPr/>
          <p:nvPr/>
        </p:nvCxnSpPr>
        <p:spPr>
          <a:xfrm flipH="1">
            <a:off x="2118387" y="3968919"/>
            <a:ext cx="1590169"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useBgFill="1">
        <p:nvSpPr>
          <p:cNvPr id="3" name="Rectangle 2"/>
          <p:cNvSpPr/>
          <p:nvPr/>
        </p:nvSpPr>
        <p:spPr bwMode="auto">
          <a:xfrm>
            <a:off x="1" y="365"/>
            <a:ext cx="9144000" cy="113501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137"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cxnSp>
        <p:nvCxnSpPr>
          <p:cNvPr id="476" name="Straight Arrow Connector 475"/>
          <p:cNvCxnSpPr/>
          <p:nvPr/>
        </p:nvCxnSpPr>
        <p:spPr>
          <a:xfrm flipH="1">
            <a:off x="4587763" y="1799935"/>
            <a:ext cx="1111137" cy="0"/>
          </a:xfrm>
          <a:prstGeom prst="straightConnector1">
            <a:avLst/>
          </a:prstGeom>
          <a:ln w="25400" cap="rnd" cmpd="sng">
            <a:solidFill>
              <a:schemeClr val="accent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p:nvPr/>
        </p:nvCxnSpPr>
        <p:spPr>
          <a:xfrm>
            <a:off x="2157424" y="1798973"/>
            <a:ext cx="1551132"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370604" y="1845272"/>
            <a:ext cx="1053173" cy="180947"/>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22461" fontAlgn="base">
              <a:spcAft>
                <a:spcPct val="0"/>
              </a:spcAft>
            </a:pPr>
            <a:r>
              <a:rPr lang="en-US" sz="1176" dirty="0">
                <a:ln>
                  <a:solidFill>
                    <a:srgbClr val="FFFFFF">
                      <a:alpha val="0"/>
                    </a:srgbClr>
                  </a:solidFill>
                </a:ln>
                <a:solidFill>
                  <a:srgbClr val="FFFFFF"/>
                </a:solidFill>
                <a:latin typeface="Segoe"/>
              </a:rPr>
              <a:t>Active Directory</a:t>
            </a:r>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1627" y="1586547"/>
            <a:ext cx="1384188" cy="320936"/>
          </a:xfrm>
          <a:prstGeom prst="rect">
            <a:avLst/>
          </a:prstGeom>
        </p:spPr>
      </p:pic>
      <p:pic>
        <p:nvPicPr>
          <p:cNvPr id="89" name="Picture 88" descr="Windows Azure Active Directory"/>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5921522" y="1615057"/>
            <a:ext cx="377583" cy="377583"/>
          </a:xfrm>
          <a:prstGeom prst="rect">
            <a:avLst/>
          </a:prstGeom>
          <a:noFill/>
          <a:ln>
            <a:noFill/>
          </a:ln>
        </p:spPr>
      </p:pic>
      <p:grpSp>
        <p:nvGrpSpPr>
          <p:cNvPr id="11" name="Group 10"/>
          <p:cNvGrpSpPr/>
          <p:nvPr/>
        </p:nvGrpSpPr>
        <p:grpSpPr>
          <a:xfrm>
            <a:off x="669338" y="1239219"/>
            <a:ext cx="1736082" cy="1041656"/>
            <a:chOff x="760009" y="2275590"/>
            <a:chExt cx="2361192" cy="1416725"/>
          </a:xfrm>
        </p:grpSpPr>
        <p:pic>
          <p:nvPicPr>
            <p:cNvPr id="9" name="Picture 8"/>
            <p:cNvPicPr>
              <a:picLocks noChangeAspect="1"/>
            </p:cNvPicPr>
            <p:nvPr/>
          </p:nvPicPr>
          <p:blipFill>
            <a:blip r:embed="rId5"/>
            <a:stretch>
              <a:fillRect/>
            </a:stretch>
          </p:blipFill>
          <p:spPr>
            <a:xfrm>
              <a:off x="1240907" y="2275590"/>
              <a:ext cx="1399396" cy="926361"/>
            </a:xfrm>
            <a:prstGeom prst="rect">
              <a:avLst/>
            </a:prstGeom>
          </p:spPr>
        </p:pic>
        <p:pic>
          <p:nvPicPr>
            <p:cNvPr id="10" name="Picture 9"/>
            <p:cNvPicPr>
              <a:picLocks noChangeAspect="1"/>
            </p:cNvPicPr>
            <p:nvPr/>
          </p:nvPicPr>
          <p:blipFill>
            <a:blip r:embed="rId6"/>
            <a:stretch>
              <a:fillRect/>
            </a:stretch>
          </p:blipFill>
          <p:spPr>
            <a:xfrm>
              <a:off x="760009" y="3247359"/>
              <a:ext cx="2361192" cy="444956"/>
            </a:xfrm>
            <a:prstGeom prst="rect">
              <a:avLst/>
            </a:prstGeom>
          </p:spPr>
        </p:pic>
      </p:grpSp>
      <p:grpSp>
        <p:nvGrpSpPr>
          <p:cNvPr id="22" name="Group 21"/>
          <p:cNvGrpSpPr/>
          <p:nvPr/>
        </p:nvGrpSpPr>
        <p:grpSpPr>
          <a:xfrm>
            <a:off x="3394038" y="1165841"/>
            <a:ext cx="1443287" cy="1222116"/>
            <a:chOff x="4993491" y="1585127"/>
            <a:chExt cx="1962970" cy="1662163"/>
          </a:xfrm>
        </p:grpSpPr>
        <p:sp>
          <p:nvSpPr>
            <p:cNvPr id="479" name="Rectangle 478"/>
            <p:cNvSpPr/>
            <p:nvPr/>
          </p:nvSpPr>
          <p:spPr>
            <a:xfrm>
              <a:off x="4993491" y="2915028"/>
              <a:ext cx="1962970" cy="332262"/>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Identity Synchronization with </a:t>
              </a:r>
              <a:r>
                <a:rPr lang="en-US" sz="882" b="1" dirty="0">
                  <a:gradFill>
                    <a:gsLst>
                      <a:gs pos="21429">
                        <a:srgbClr val="002050"/>
                      </a:gs>
                      <a:gs pos="100000">
                        <a:srgbClr val="002050"/>
                      </a:gs>
                    </a:gsLst>
                    <a:lin ang="5400000" scaled="0"/>
                  </a:gradFill>
                </a:rPr>
                <a:t>password hash sync</a:t>
              </a:r>
            </a:p>
          </p:txBody>
        </p:sp>
        <p:grpSp>
          <p:nvGrpSpPr>
            <p:cNvPr id="18" name="Group 17"/>
            <p:cNvGrpSpPr/>
            <p:nvPr/>
          </p:nvGrpSpPr>
          <p:grpSpPr>
            <a:xfrm>
              <a:off x="5388987" y="1585127"/>
              <a:ext cx="1191445" cy="1274989"/>
              <a:chOff x="6708380" y="-2181894"/>
              <a:chExt cx="1191445" cy="1274989"/>
            </a:xfrm>
          </p:grpSpPr>
          <p:pic>
            <p:nvPicPr>
              <p:cNvPr id="15" name="Picture 14"/>
              <p:cNvPicPr>
                <a:picLocks noChangeAspect="1"/>
              </p:cNvPicPr>
              <p:nvPr/>
            </p:nvPicPr>
            <p:blipFill>
              <a:blip r:embed="rId7"/>
              <a:stretch>
                <a:fillRect/>
              </a:stretch>
            </p:blipFill>
            <p:spPr>
              <a:xfrm>
                <a:off x="7064187" y="-2181894"/>
                <a:ext cx="529215" cy="1154072"/>
              </a:xfrm>
              <a:prstGeom prst="rect">
                <a:avLst/>
              </a:prstGeom>
            </p:spPr>
          </p:pic>
          <p:grpSp>
            <p:nvGrpSpPr>
              <p:cNvPr id="17" name="Group 16"/>
              <p:cNvGrpSpPr/>
              <p:nvPr/>
            </p:nvGrpSpPr>
            <p:grpSpPr>
              <a:xfrm>
                <a:off x="6708380" y="-1466894"/>
                <a:ext cx="1191445" cy="559989"/>
                <a:chOff x="6708380" y="-1466894"/>
                <a:chExt cx="1191445" cy="559989"/>
              </a:xfrm>
            </p:grpSpPr>
            <p:pic>
              <p:nvPicPr>
                <p:cNvPr id="90" name="Picture 89"/>
                <p:cNvPicPr>
                  <a:picLocks noChangeAspect="1"/>
                </p:cNvPicPr>
                <p:nvPr/>
              </p:nvPicPr>
              <p:blipFill>
                <a:blip r:embed="rId5"/>
                <a:stretch>
                  <a:fillRect/>
                </a:stretch>
              </p:blipFill>
              <p:spPr>
                <a:xfrm>
                  <a:off x="6708380" y="-1466894"/>
                  <a:ext cx="744885" cy="493093"/>
                </a:xfrm>
                <a:prstGeom prst="rect">
                  <a:avLst/>
                </a:prstGeom>
              </p:spPr>
            </p:pic>
            <p:pic>
              <p:nvPicPr>
                <p:cNvPr id="16" name="Picture 15"/>
                <p:cNvPicPr>
                  <a:picLocks noChangeAspect="1"/>
                </p:cNvPicPr>
                <p:nvPr/>
              </p:nvPicPr>
              <p:blipFill>
                <a:blip r:embed="rId5"/>
                <a:stretch>
                  <a:fillRect/>
                </a:stretch>
              </p:blipFill>
              <p:spPr>
                <a:xfrm>
                  <a:off x="7154940" y="-1399998"/>
                  <a:ext cx="744885" cy="493093"/>
                </a:xfrm>
                <a:prstGeom prst="rect">
                  <a:avLst/>
                </a:prstGeom>
              </p:spPr>
            </p:pic>
          </p:grpSp>
        </p:grpSp>
      </p:grpSp>
      <p:grpSp>
        <p:nvGrpSpPr>
          <p:cNvPr id="21" name="Group 20"/>
          <p:cNvGrpSpPr/>
          <p:nvPr/>
        </p:nvGrpSpPr>
        <p:grpSpPr>
          <a:xfrm>
            <a:off x="3519165" y="2710804"/>
            <a:ext cx="1193035" cy="1164133"/>
            <a:chOff x="5163671" y="3671870"/>
            <a:chExt cx="1622611" cy="1583302"/>
          </a:xfrm>
        </p:grpSpPr>
        <p:sp>
          <p:nvSpPr>
            <p:cNvPr id="480" name="Rectangle 479"/>
            <p:cNvSpPr/>
            <p:nvPr/>
          </p:nvSpPr>
          <p:spPr>
            <a:xfrm>
              <a:off x="5163671" y="4922910"/>
              <a:ext cx="1622611" cy="332262"/>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Identity Synchronization </a:t>
              </a:r>
            </a:p>
          </p:txBody>
        </p:sp>
        <p:grpSp>
          <p:nvGrpSpPr>
            <p:cNvPr id="92" name="Group 91"/>
            <p:cNvGrpSpPr/>
            <p:nvPr/>
          </p:nvGrpSpPr>
          <p:grpSpPr>
            <a:xfrm>
              <a:off x="5388987" y="3671870"/>
              <a:ext cx="1191445" cy="1274989"/>
              <a:chOff x="6708380" y="-2181894"/>
              <a:chExt cx="1191445" cy="1274989"/>
            </a:xfrm>
          </p:grpSpPr>
          <p:pic>
            <p:nvPicPr>
              <p:cNvPr id="93" name="Picture 92"/>
              <p:cNvPicPr>
                <a:picLocks noChangeAspect="1"/>
              </p:cNvPicPr>
              <p:nvPr/>
            </p:nvPicPr>
            <p:blipFill>
              <a:blip r:embed="rId7"/>
              <a:stretch>
                <a:fillRect/>
              </a:stretch>
            </p:blipFill>
            <p:spPr>
              <a:xfrm>
                <a:off x="7064187" y="-2181894"/>
                <a:ext cx="529215" cy="1154072"/>
              </a:xfrm>
              <a:prstGeom prst="rect">
                <a:avLst/>
              </a:prstGeom>
            </p:spPr>
          </p:pic>
          <p:grpSp>
            <p:nvGrpSpPr>
              <p:cNvPr id="94" name="Group 93"/>
              <p:cNvGrpSpPr/>
              <p:nvPr/>
            </p:nvGrpSpPr>
            <p:grpSpPr>
              <a:xfrm>
                <a:off x="6708380" y="-1466894"/>
                <a:ext cx="1191445" cy="559989"/>
                <a:chOff x="6708380" y="-1466894"/>
                <a:chExt cx="1191445" cy="559989"/>
              </a:xfrm>
            </p:grpSpPr>
            <p:pic>
              <p:nvPicPr>
                <p:cNvPr id="95" name="Picture 94"/>
                <p:cNvPicPr>
                  <a:picLocks noChangeAspect="1"/>
                </p:cNvPicPr>
                <p:nvPr/>
              </p:nvPicPr>
              <p:blipFill>
                <a:blip r:embed="rId5"/>
                <a:stretch>
                  <a:fillRect/>
                </a:stretch>
              </p:blipFill>
              <p:spPr>
                <a:xfrm>
                  <a:off x="6708380" y="-1466894"/>
                  <a:ext cx="744885" cy="493093"/>
                </a:xfrm>
                <a:prstGeom prst="rect">
                  <a:avLst/>
                </a:prstGeom>
              </p:spPr>
            </p:pic>
            <p:pic>
              <p:nvPicPr>
                <p:cNvPr id="96" name="Picture 95"/>
                <p:cNvPicPr>
                  <a:picLocks noChangeAspect="1"/>
                </p:cNvPicPr>
                <p:nvPr/>
              </p:nvPicPr>
              <p:blipFill>
                <a:blip r:embed="rId5"/>
                <a:stretch>
                  <a:fillRect/>
                </a:stretch>
              </p:blipFill>
              <p:spPr>
                <a:xfrm>
                  <a:off x="7154940" y="-1399998"/>
                  <a:ext cx="744885" cy="493093"/>
                </a:xfrm>
                <a:prstGeom prst="rect">
                  <a:avLst/>
                </a:prstGeom>
              </p:spPr>
            </p:pic>
          </p:grpSp>
        </p:grpSp>
      </p:grpSp>
      <p:grpSp>
        <p:nvGrpSpPr>
          <p:cNvPr id="19" name="Group 18"/>
          <p:cNvGrpSpPr/>
          <p:nvPr/>
        </p:nvGrpSpPr>
        <p:grpSpPr>
          <a:xfrm>
            <a:off x="3684829" y="3920902"/>
            <a:ext cx="781523" cy="1050025"/>
            <a:chOff x="5388987" y="5220866"/>
            <a:chExt cx="1062925" cy="1428107"/>
          </a:xfrm>
        </p:grpSpPr>
        <p:sp>
          <p:nvSpPr>
            <p:cNvPr id="505" name="Rectangle 504"/>
            <p:cNvSpPr/>
            <p:nvPr/>
          </p:nvSpPr>
          <p:spPr>
            <a:xfrm>
              <a:off x="5566889" y="6482842"/>
              <a:ext cx="885023" cy="166131"/>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AD FS</a:t>
              </a:r>
            </a:p>
          </p:txBody>
        </p:sp>
        <p:grpSp>
          <p:nvGrpSpPr>
            <p:cNvPr id="97" name="Group 96"/>
            <p:cNvGrpSpPr/>
            <p:nvPr/>
          </p:nvGrpSpPr>
          <p:grpSpPr>
            <a:xfrm>
              <a:off x="5388987" y="5220866"/>
              <a:ext cx="885022" cy="1208093"/>
              <a:chOff x="6708380" y="-2181894"/>
              <a:chExt cx="885022" cy="1208093"/>
            </a:xfrm>
          </p:grpSpPr>
          <p:pic>
            <p:nvPicPr>
              <p:cNvPr id="98" name="Picture 97"/>
              <p:cNvPicPr>
                <a:picLocks noChangeAspect="1"/>
              </p:cNvPicPr>
              <p:nvPr/>
            </p:nvPicPr>
            <p:blipFill>
              <a:blip r:embed="rId7"/>
              <a:stretch>
                <a:fillRect/>
              </a:stretch>
            </p:blipFill>
            <p:spPr>
              <a:xfrm>
                <a:off x="7064187" y="-2181894"/>
                <a:ext cx="529215" cy="1154072"/>
              </a:xfrm>
              <a:prstGeom prst="rect">
                <a:avLst/>
              </a:prstGeom>
            </p:spPr>
          </p:pic>
          <p:pic>
            <p:nvPicPr>
              <p:cNvPr id="100" name="Picture 99"/>
              <p:cNvPicPr>
                <a:picLocks noChangeAspect="1"/>
              </p:cNvPicPr>
              <p:nvPr/>
            </p:nvPicPr>
            <p:blipFill>
              <a:blip r:embed="rId5"/>
              <a:stretch>
                <a:fillRect/>
              </a:stretch>
            </p:blipFill>
            <p:spPr>
              <a:xfrm>
                <a:off x="6708380" y="-1466894"/>
                <a:ext cx="744885" cy="493093"/>
              </a:xfrm>
              <a:prstGeom prst="rect">
                <a:avLst/>
              </a:prstGeom>
            </p:spPr>
          </p:pic>
        </p:grpSp>
      </p:grpSp>
      <p:cxnSp>
        <p:nvCxnSpPr>
          <p:cNvPr id="110" name="Straight Arrow Connector 109"/>
          <p:cNvCxnSpPr/>
          <p:nvPr/>
        </p:nvCxnSpPr>
        <p:spPr>
          <a:xfrm>
            <a:off x="2157424" y="3394182"/>
            <a:ext cx="1551132"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4479981" y="3394182"/>
            <a:ext cx="1285470"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4532622" y="3968919"/>
            <a:ext cx="1232829"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itle 1"/>
          <p:cNvSpPr txBox="1">
            <a:spLocks/>
          </p:cNvSpPr>
          <p:nvPr/>
        </p:nvSpPr>
        <p:spPr>
          <a:xfrm>
            <a:off x="201696" y="218662"/>
            <a:ext cx="8740376" cy="672293"/>
          </a:xfrm>
          <a:prstGeom prst="rect">
            <a:avLst/>
          </a:prstGeom>
          <a:noFill/>
        </p:spPr>
        <p:txBody>
          <a:bodyPr vert="horz" wrap="square" lIns="1411869" tIns="67232" rIns="107571" bIns="67232" rtlCol="0" anchor="t">
            <a:noAutofit/>
          </a:bodyPr>
          <a:lstStyle>
            <a:lvl1pPr algn="l" defTabSz="932742" rtl="0" eaLnBrk="1" latinLnBrk="0" hangingPunct="1">
              <a:lnSpc>
                <a:spcPct val="90000"/>
              </a:lnSpc>
              <a:spcBef>
                <a:spcPct val="0"/>
              </a:spcBef>
              <a:buNone/>
              <a:defRPr lang="en-US" sz="5800" b="0" kern="1200" cap="none" spc="-102" baseline="0">
                <a:ln w="3175">
                  <a:noFill/>
                </a:ln>
                <a:gradFill>
                  <a:gsLst>
                    <a:gs pos="6195">
                      <a:schemeClr val="tx1"/>
                    </a:gs>
                    <a:gs pos="26000">
                      <a:schemeClr val="tx1"/>
                    </a:gs>
                  </a:gsLst>
                  <a:lin ang="5400000" scaled="0"/>
                </a:gradFill>
                <a:effectLst/>
                <a:latin typeface="+mj-lt"/>
                <a:ea typeface="+mn-ea"/>
                <a:cs typeface="Segoe UI" pitchFamily="34" charset="0"/>
              </a:defRPr>
            </a:lvl1pPr>
          </a:lstStyle>
          <a:p>
            <a:r>
              <a:rPr sz="2941" dirty="0">
                <a:gradFill>
                  <a:gsLst>
                    <a:gs pos="6195">
                      <a:srgbClr val="008272"/>
                    </a:gs>
                    <a:gs pos="100000">
                      <a:srgbClr val="008272"/>
                    </a:gs>
                  </a:gsLst>
                  <a:lin ang="5400000" scaled="0"/>
                </a:gradFill>
              </a:rPr>
              <a:t>Delivering a seamless user authentication experience</a:t>
            </a:r>
          </a:p>
        </p:txBody>
      </p:sp>
      <p:grpSp>
        <p:nvGrpSpPr>
          <p:cNvPr id="61" name="Group 60"/>
          <p:cNvGrpSpPr/>
          <p:nvPr/>
        </p:nvGrpSpPr>
        <p:grpSpPr>
          <a:xfrm>
            <a:off x="669338" y="3394182"/>
            <a:ext cx="1736082" cy="1041656"/>
            <a:chOff x="760009" y="2275590"/>
            <a:chExt cx="2361192" cy="1416725"/>
          </a:xfrm>
        </p:grpSpPr>
        <p:pic>
          <p:nvPicPr>
            <p:cNvPr id="62" name="Picture 61"/>
            <p:cNvPicPr>
              <a:picLocks noChangeAspect="1"/>
            </p:cNvPicPr>
            <p:nvPr/>
          </p:nvPicPr>
          <p:blipFill>
            <a:blip r:embed="rId5"/>
            <a:stretch>
              <a:fillRect/>
            </a:stretch>
          </p:blipFill>
          <p:spPr>
            <a:xfrm>
              <a:off x="1240907" y="2275590"/>
              <a:ext cx="1399396" cy="926361"/>
            </a:xfrm>
            <a:prstGeom prst="rect">
              <a:avLst/>
            </a:prstGeom>
          </p:spPr>
        </p:pic>
        <p:pic>
          <p:nvPicPr>
            <p:cNvPr id="63" name="Picture 62"/>
            <p:cNvPicPr>
              <a:picLocks noChangeAspect="1"/>
            </p:cNvPicPr>
            <p:nvPr/>
          </p:nvPicPr>
          <p:blipFill>
            <a:blip r:embed="rId6"/>
            <a:stretch>
              <a:fillRect/>
            </a:stretch>
          </p:blipFill>
          <p:spPr>
            <a:xfrm>
              <a:off x="760009" y="3247359"/>
              <a:ext cx="2361192" cy="444956"/>
            </a:xfrm>
            <a:prstGeom prst="rect">
              <a:avLst/>
            </a:prstGeom>
          </p:spPr>
        </p:pic>
      </p:grpSp>
      <p:grpSp>
        <p:nvGrpSpPr>
          <p:cNvPr id="55" name="Group 54"/>
          <p:cNvGrpSpPr/>
          <p:nvPr/>
        </p:nvGrpSpPr>
        <p:grpSpPr>
          <a:xfrm>
            <a:off x="248231" y="281501"/>
            <a:ext cx="1082273" cy="1082273"/>
            <a:chOff x="265815" y="3299141"/>
            <a:chExt cx="2905296" cy="2905296"/>
          </a:xfrm>
        </p:grpSpPr>
        <p:pic>
          <p:nvPicPr>
            <p:cNvPr id="57" name="Picture 56"/>
            <p:cNvPicPr>
              <a:picLocks noChangeAspect="1"/>
            </p:cNvPicPr>
            <p:nvPr/>
          </p:nvPicPr>
          <p:blipFill>
            <a:blip r:embed="rId8"/>
            <a:stretch>
              <a:fillRect/>
            </a:stretch>
          </p:blipFill>
          <p:spPr>
            <a:xfrm>
              <a:off x="265815" y="3299141"/>
              <a:ext cx="2905296" cy="2905296"/>
            </a:xfrm>
            <a:prstGeom prst="rect">
              <a:avLst/>
            </a:prstGeom>
          </p:spPr>
        </p:pic>
        <p:pic>
          <p:nvPicPr>
            <p:cNvPr id="58" name="Picture 57"/>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92422" y="3790546"/>
              <a:ext cx="249120" cy="636226"/>
            </a:xfrm>
            <a:prstGeom prst="rect">
              <a:avLst/>
            </a:prstGeom>
          </p:spPr>
        </p:pic>
      </p:grpSp>
      <p:grpSp>
        <p:nvGrpSpPr>
          <p:cNvPr id="13" name="Group 12"/>
          <p:cNvGrpSpPr/>
          <p:nvPr/>
        </p:nvGrpSpPr>
        <p:grpSpPr>
          <a:xfrm>
            <a:off x="5021082" y="957540"/>
            <a:ext cx="3944273" cy="1835341"/>
            <a:chOff x="6829019" y="1301824"/>
            <a:chExt cx="5364485" cy="2496192"/>
          </a:xfrm>
        </p:grpSpPr>
        <p:sp>
          <p:nvSpPr>
            <p:cNvPr id="817" name="Rectangle 816"/>
            <p:cNvSpPr/>
            <p:nvPr/>
          </p:nvSpPr>
          <p:spPr bwMode="auto">
            <a:xfrm>
              <a:off x="6831964" y="2911985"/>
              <a:ext cx="5361540" cy="886031"/>
            </a:xfrm>
            <a:prstGeom prst="rect">
              <a:avLst/>
            </a:prstGeom>
            <a:ln>
              <a:noFill/>
            </a:ln>
          </p:spPr>
          <p:txBody>
            <a:bodyPr vert="horz" wrap="square" lIns="0" tIns="0" rIns="0" bIns="0" rtlCol="0">
              <a:spAutoFit/>
            </a:bodyPr>
            <a:lstStyle/>
            <a:p>
              <a:pPr defTabSz="685669">
                <a:lnSpc>
                  <a:spcPct val="90000"/>
                </a:lnSpc>
                <a:spcBef>
                  <a:spcPts val="882"/>
                </a:spcBef>
              </a:pPr>
              <a:r>
                <a:rPr lang="en-US" sz="1176" dirty="0">
                  <a:gradFill>
                    <a:gsLst>
                      <a:gs pos="17431">
                        <a:srgbClr val="505050"/>
                      </a:gs>
                      <a:gs pos="39000">
                        <a:srgbClr val="505050"/>
                      </a:gs>
                    </a:gsLst>
                    <a:lin ang="5400000" scaled="0"/>
                  </a:gradFill>
                </a:rPr>
                <a:t>User attributes are synchronized using Identity Synchronization services </a:t>
              </a:r>
              <a:r>
                <a:rPr lang="en-US" sz="1176" b="1" dirty="0">
                  <a:gradFill>
                    <a:gsLst>
                      <a:gs pos="17431">
                        <a:srgbClr val="008272"/>
                      </a:gs>
                      <a:gs pos="100000">
                        <a:srgbClr val="008272"/>
                      </a:gs>
                    </a:gsLst>
                    <a:lin ang="5400000" scaled="0"/>
                  </a:gradFill>
                </a:rPr>
                <a:t>including a password hash, </a:t>
              </a:r>
              <a:r>
                <a:rPr lang="en-US" sz="1176" dirty="0">
                  <a:gradFill>
                    <a:gsLst>
                      <a:gs pos="17431">
                        <a:srgbClr val="505050"/>
                      </a:gs>
                      <a:gs pos="39000">
                        <a:srgbClr val="505050"/>
                      </a:gs>
                    </a:gsLst>
                    <a:lin ang="5400000" scaled="0"/>
                  </a:gradFill>
                </a:rPr>
                <a:t>Authentication is completed against </a:t>
              </a:r>
              <a:r>
                <a:rPr lang="en-US" sz="1176" b="1" dirty="0">
                  <a:gradFill>
                    <a:gsLst>
                      <a:gs pos="17431">
                        <a:srgbClr val="008272"/>
                      </a:gs>
                      <a:gs pos="100000">
                        <a:srgbClr val="008272"/>
                      </a:gs>
                    </a:gsLst>
                    <a:lin ang="5400000" scaled="0"/>
                  </a:gradFill>
                </a:rPr>
                <a:t>Azure Active Directory</a:t>
              </a:r>
            </a:p>
          </p:txBody>
        </p:sp>
        <p:grpSp>
          <p:nvGrpSpPr>
            <p:cNvPr id="4" name="Group 3"/>
            <p:cNvGrpSpPr/>
            <p:nvPr/>
          </p:nvGrpSpPr>
          <p:grpSpPr>
            <a:xfrm>
              <a:off x="6829019" y="1301824"/>
              <a:ext cx="4570497" cy="1489599"/>
              <a:chOff x="6829019" y="1223085"/>
              <a:chExt cx="4570497" cy="1489599"/>
            </a:xfrm>
          </p:grpSpPr>
          <p:pic>
            <p:nvPicPr>
              <p:cNvPr id="69" name="Picture 68"/>
              <p:cNvPicPr>
                <a:picLocks noChangeAspect="1"/>
              </p:cNvPicPr>
              <p:nvPr/>
            </p:nvPicPr>
            <p:blipFill>
              <a:blip r:embed="rId10"/>
              <a:stretch>
                <a:fillRect/>
              </a:stretch>
            </p:blipFill>
            <p:spPr>
              <a:xfrm>
                <a:off x="8296169" y="1223085"/>
                <a:ext cx="1762232" cy="1185648"/>
              </a:xfrm>
              <a:prstGeom prst="rect">
                <a:avLst/>
              </a:prstGeom>
            </p:spPr>
          </p:pic>
          <p:pic>
            <p:nvPicPr>
              <p:cNvPr id="70" name="Picture 69"/>
              <p:cNvPicPr>
                <a:picLocks noChangeAspect="1"/>
              </p:cNvPicPr>
              <p:nvPr/>
            </p:nvPicPr>
            <p:blipFill>
              <a:blip r:embed="rId11"/>
              <a:stretch>
                <a:fillRect/>
              </a:stretch>
            </p:blipFill>
            <p:spPr>
              <a:xfrm>
                <a:off x="8792557" y="1441939"/>
                <a:ext cx="769454" cy="769454"/>
              </a:xfrm>
              <a:prstGeom prst="rect">
                <a:avLst/>
              </a:prstGeom>
            </p:spPr>
          </p:pic>
          <p:sp>
            <p:nvSpPr>
              <p:cNvPr id="71" name="TextBox 70"/>
              <p:cNvSpPr txBox="1"/>
              <p:nvPr/>
            </p:nvSpPr>
            <p:spPr>
              <a:xfrm>
                <a:off x="6829019" y="2435624"/>
                <a:ext cx="4570497" cy="277060"/>
              </a:xfrm>
              <a:prstGeom prst="rect">
                <a:avLst/>
              </a:prstGeom>
            </p:spPr>
            <p:txBody>
              <a:bodyPr wrap="square" lIns="0" tIns="0" rIns="0" bIns="0" rtlCol="0">
                <a:spAutoFit/>
              </a:bodyPr>
              <a:lstStyle/>
              <a:p>
                <a:pPr algn="ctr" defTabSz="672008" fontAlgn="base">
                  <a:lnSpc>
                    <a:spcPct val="90000"/>
                  </a:lnSpc>
                  <a:spcBef>
                    <a:spcPct val="0"/>
                  </a:spcBef>
                  <a:spcAft>
                    <a:spcPct val="0"/>
                  </a:spcAft>
                  <a:buSzPct val="80000"/>
                </a:pPr>
                <a:r>
                  <a:rPr lang="en-US" sz="1471" dirty="0">
                    <a:solidFill>
                      <a:srgbClr val="505050"/>
                    </a:solidFill>
                    <a:latin typeface="Segoe UI Light"/>
                    <a:ea typeface="ＭＳ Ｐゴシック" charset="0"/>
                    <a:cs typeface="Segoe UI Semibold" panose="020B0702040204020203" pitchFamily="34" charset="0"/>
                  </a:rPr>
                  <a:t>Microsoft Azure</a:t>
                </a:r>
              </a:p>
            </p:txBody>
          </p:sp>
        </p:grpSp>
      </p:grpSp>
      <p:grpSp>
        <p:nvGrpSpPr>
          <p:cNvPr id="12" name="Group 11"/>
          <p:cNvGrpSpPr/>
          <p:nvPr/>
        </p:nvGrpSpPr>
        <p:grpSpPr>
          <a:xfrm>
            <a:off x="5023246" y="2974229"/>
            <a:ext cx="3869129" cy="1851313"/>
            <a:chOff x="6831963" y="4044662"/>
            <a:chExt cx="5262284" cy="2517915"/>
          </a:xfrm>
        </p:grpSpPr>
        <p:sp>
          <p:nvSpPr>
            <p:cNvPr id="552" name="Rectangle 551"/>
            <p:cNvSpPr/>
            <p:nvPr/>
          </p:nvSpPr>
          <p:spPr bwMode="auto">
            <a:xfrm>
              <a:off x="6831963" y="5676546"/>
              <a:ext cx="5262284" cy="886031"/>
            </a:xfrm>
            <a:prstGeom prst="rect">
              <a:avLst/>
            </a:prstGeom>
            <a:ln>
              <a:noFill/>
            </a:ln>
          </p:spPr>
          <p:txBody>
            <a:bodyPr vert="horz" wrap="square" lIns="0" tIns="0" rIns="0" bIns="0" rtlCol="0">
              <a:spAutoFit/>
            </a:bodyPr>
            <a:lstStyle/>
            <a:p>
              <a:pPr defTabSz="685669">
                <a:lnSpc>
                  <a:spcPct val="90000"/>
                </a:lnSpc>
                <a:spcBef>
                  <a:spcPts val="882"/>
                </a:spcBef>
              </a:pPr>
              <a:r>
                <a:rPr lang="en-US" sz="1176" dirty="0">
                  <a:gradFill>
                    <a:gsLst>
                      <a:gs pos="17431">
                        <a:srgbClr val="505050"/>
                      </a:gs>
                      <a:gs pos="39000">
                        <a:srgbClr val="505050"/>
                      </a:gs>
                    </a:gsLst>
                    <a:lin ang="5400000" scaled="0"/>
                  </a:gradFill>
                </a:rPr>
                <a:t>User attributes are synchronized using Identity Synchronization tools, </a:t>
              </a:r>
              <a:r>
                <a:rPr lang="en-US" sz="1176" b="1" dirty="0">
                  <a:gradFill>
                    <a:gsLst>
                      <a:gs pos="17431">
                        <a:srgbClr val="008272"/>
                      </a:gs>
                      <a:gs pos="100000">
                        <a:srgbClr val="008272"/>
                      </a:gs>
                    </a:gsLst>
                    <a:lin ang="5400000" scaled="0"/>
                  </a:gradFill>
                </a:rPr>
                <a:t>Authentication is passed back through federation </a:t>
              </a:r>
              <a:r>
                <a:rPr lang="en-US" sz="1176" dirty="0">
                  <a:gradFill>
                    <a:gsLst>
                      <a:gs pos="17431">
                        <a:srgbClr val="505050"/>
                      </a:gs>
                      <a:gs pos="39000">
                        <a:srgbClr val="505050"/>
                      </a:gs>
                    </a:gsLst>
                    <a:lin ang="5400000" scaled="0"/>
                  </a:gradFill>
                </a:rPr>
                <a:t>and completed against</a:t>
              </a:r>
              <a:r>
                <a:rPr lang="en-US" sz="1176" dirty="0">
                  <a:solidFill>
                    <a:srgbClr val="969696">
                      <a:lumMod val="50000"/>
                    </a:srgbClr>
                  </a:solidFill>
                </a:rPr>
                <a:t> </a:t>
              </a:r>
              <a:r>
                <a:rPr lang="en-US" sz="1176" b="1" dirty="0">
                  <a:gradFill>
                    <a:gsLst>
                      <a:gs pos="17431">
                        <a:srgbClr val="008272"/>
                      </a:gs>
                      <a:gs pos="100000">
                        <a:srgbClr val="008272"/>
                      </a:gs>
                    </a:gsLst>
                    <a:lin ang="5400000" scaled="0"/>
                  </a:gradFill>
                </a:rPr>
                <a:t>Windows Server Active Directory</a:t>
              </a:r>
            </a:p>
          </p:txBody>
        </p:sp>
        <p:grpSp>
          <p:nvGrpSpPr>
            <p:cNvPr id="79" name="Group 78"/>
            <p:cNvGrpSpPr/>
            <p:nvPr/>
          </p:nvGrpSpPr>
          <p:grpSpPr>
            <a:xfrm>
              <a:off x="6906293" y="4044662"/>
              <a:ext cx="4570497" cy="1489599"/>
              <a:chOff x="6906293" y="1223085"/>
              <a:chExt cx="4570497" cy="1489599"/>
            </a:xfrm>
          </p:grpSpPr>
          <p:pic>
            <p:nvPicPr>
              <p:cNvPr id="81" name="Picture 80"/>
              <p:cNvPicPr>
                <a:picLocks noChangeAspect="1"/>
              </p:cNvPicPr>
              <p:nvPr/>
            </p:nvPicPr>
            <p:blipFill>
              <a:blip r:embed="rId10"/>
              <a:stretch>
                <a:fillRect/>
              </a:stretch>
            </p:blipFill>
            <p:spPr>
              <a:xfrm>
                <a:off x="8296169" y="1223085"/>
                <a:ext cx="1762232" cy="1185648"/>
              </a:xfrm>
              <a:prstGeom prst="rect">
                <a:avLst/>
              </a:prstGeom>
            </p:spPr>
          </p:pic>
          <p:pic>
            <p:nvPicPr>
              <p:cNvPr id="82" name="Picture 81"/>
              <p:cNvPicPr>
                <a:picLocks noChangeAspect="1"/>
              </p:cNvPicPr>
              <p:nvPr/>
            </p:nvPicPr>
            <p:blipFill>
              <a:blip r:embed="rId11"/>
              <a:stretch>
                <a:fillRect/>
              </a:stretch>
            </p:blipFill>
            <p:spPr>
              <a:xfrm>
                <a:off x="8792557" y="1441939"/>
                <a:ext cx="769454" cy="769454"/>
              </a:xfrm>
              <a:prstGeom prst="rect">
                <a:avLst/>
              </a:prstGeom>
            </p:spPr>
          </p:pic>
          <p:sp>
            <p:nvSpPr>
              <p:cNvPr id="83" name="TextBox 82"/>
              <p:cNvSpPr txBox="1"/>
              <p:nvPr/>
            </p:nvSpPr>
            <p:spPr>
              <a:xfrm>
                <a:off x="6906293" y="2435624"/>
                <a:ext cx="4570497" cy="277060"/>
              </a:xfrm>
              <a:prstGeom prst="rect">
                <a:avLst/>
              </a:prstGeom>
            </p:spPr>
            <p:txBody>
              <a:bodyPr wrap="square" lIns="0" tIns="0" rIns="0" bIns="0" rtlCol="0">
                <a:spAutoFit/>
              </a:bodyPr>
              <a:lstStyle/>
              <a:p>
                <a:pPr algn="ctr" defTabSz="672008" fontAlgn="base">
                  <a:lnSpc>
                    <a:spcPct val="90000"/>
                  </a:lnSpc>
                  <a:spcBef>
                    <a:spcPct val="0"/>
                  </a:spcBef>
                  <a:spcAft>
                    <a:spcPct val="0"/>
                  </a:spcAft>
                  <a:buSzPct val="80000"/>
                </a:pPr>
                <a:r>
                  <a:rPr lang="en-US" sz="1471" dirty="0">
                    <a:solidFill>
                      <a:srgbClr val="505050"/>
                    </a:solidFill>
                    <a:latin typeface="Segoe UI Light"/>
                    <a:ea typeface="ＭＳ Ｐゴシック" charset="0"/>
                    <a:cs typeface="Segoe UI Semibold" panose="020B0702040204020203" pitchFamily="34" charset="0"/>
                  </a:rPr>
                  <a:t>Microsoft Azure</a:t>
                </a:r>
              </a:p>
            </p:txBody>
          </p:sp>
        </p:grpSp>
      </p:grpSp>
      <p:sp>
        <p:nvSpPr>
          <p:cNvPr id="53" name="Textplatzhalter 5"/>
          <p:cNvSpPr txBox="1">
            <a:spLocks/>
          </p:cNvSpPr>
          <p:nvPr/>
        </p:nvSpPr>
        <p:spPr>
          <a:xfrm>
            <a:off x="2" y="4778821"/>
            <a:ext cx="8892480" cy="364679"/>
          </a:xfrm>
          <a:prstGeom prst="rect">
            <a:avLst/>
          </a:prstGeom>
        </p:spPr>
        <p:txBody>
          <a:bodyPr anchor="b"/>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r>
              <a:rPr lang="en-US" sz="1100" dirty="0">
                <a:solidFill>
                  <a:schemeClr val="bg1"/>
                </a:solidFill>
              </a:rPr>
              <a:t>Source:</a:t>
            </a:r>
            <a:br>
              <a:rPr lang="en-US" sz="1100" dirty="0">
                <a:solidFill>
                  <a:schemeClr val="bg1"/>
                </a:solidFill>
              </a:rPr>
            </a:br>
            <a:r>
              <a:rPr lang="en-US" sz="1100" dirty="0">
                <a:solidFill>
                  <a:schemeClr val="bg1"/>
                </a:solidFill>
                <a:hlinkClick r:id="rId12"/>
              </a:rPr>
              <a:t>http://channel9.msdn.com/events/TechEd/Europe/2014/CDP-B210</a:t>
            </a:r>
            <a:r>
              <a:rPr lang="en-US" sz="1100" dirty="0">
                <a:solidFill>
                  <a:schemeClr val="bg1"/>
                </a:solidFill>
              </a:rPr>
              <a:t> </a:t>
            </a:r>
          </a:p>
        </p:txBody>
      </p:sp>
    </p:spTree>
    <p:extLst>
      <p:ext uri="{BB962C8B-B14F-4D97-AF65-F5344CB8AC3E}">
        <p14:creationId xmlns:p14="http://schemas.microsoft.com/office/powerpoint/2010/main" val="2702263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7"/>
                                        </p:tgtEl>
                                        <p:attrNameLst>
                                          <p:attrName>style.visibility</p:attrName>
                                        </p:attrNameLst>
                                      </p:cBhvr>
                                      <p:to>
                                        <p:strVal val="visible"/>
                                      </p:to>
                                    </p:set>
                                    <p:animEffect transition="in" filter="wipe(left)">
                                      <p:cBhvr>
                                        <p:cTn id="11" dur="500"/>
                                        <p:tgtEl>
                                          <p:spTgt spid="47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6"/>
                                        </p:tgtEl>
                                        <p:attrNameLst>
                                          <p:attrName>style.visibility</p:attrName>
                                        </p:attrNameLst>
                                      </p:cBhvr>
                                      <p:to>
                                        <p:strVal val="visible"/>
                                      </p:to>
                                    </p:set>
                                    <p:animEffect transition="in" filter="wipe(left)">
                                      <p:cBhvr>
                                        <p:cTn id="19" dur="500"/>
                                        <p:tgtEl>
                                          <p:spTgt spid="4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left)">
                                      <p:cBhvr>
                                        <p:cTn id="32" dur="500"/>
                                        <p:tgtEl>
                                          <p:spTgt spid="110"/>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left)">
                                      <p:cBhvr>
                                        <p:cTn id="40" dur="500"/>
                                        <p:tgtEl>
                                          <p:spTgt spid="115"/>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500"/>
                            </p:stCondLst>
                            <p:childTnLst>
                              <p:par>
                                <p:cTn id="46" presetID="22" presetClass="entr" presetSubtype="2" fill="hold" nodeType="after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wipe(right)">
                                      <p:cBhvr>
                                        <p:cTn id="48" dur="500"/>
                                        <p:tgtEl>
                                          <p:spTgt spid="118"/>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3500"/>
                            </p:stCondLst>
                            <p:childTnLst>
                              <p:par>
                                <p:cTn id="54" presetID="22" presetClass="entr" presetSubtype="2" fill="hold" nodeType="afterEffect">
                                  <p:stCondLst>
                                    <p:cond delay="0"/>
                                  </p:stCondLst>
                                  <p:childTnLst>
                                    <p:set>
                                      <p:cBhvr>
                                        <p:cTn id="55" dur="1" fill="hold">
                                          <p:stCondLst>
                                            <p:cond delay="0"/>
                                          </p:stCondLst>
                                        </p:cTn>
                                        <p:tgtEl>
                                          <p:spTgt spid="577"/>
                                        </p:tgtEl>
                                        <p:attrNameLst>
                                          <p:attrName>style.visibility</p:attrName>
                                        </p:attrNameLst>
                                      </p:cBhvr>
                                      <p:to>
                                        <p:strVal val="visible"/>
                                      </p:to>
                                    </p:set>
                                    <p:animEffect transition="in" filter="wipe(right)">
                                      <p:cBhvr>
                                        <p:cTn id="56"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36103" y="1632801"/>
            <a:ext cx="4382265" cy="2946332"/>
          </a:xfrm>
          <a:prstGeom prst="rect">
            <a:avLst/>
          </a:prstGeom>
        </p:spPr>
      </p:pic>
      <p:grpSp>
        <p:nvGrpSpPr>
          <p:cNvPr id="53" name="Group 52"/>
          <p:cNvGrpSpPr>
            <a:grpSpLocks noChangeAspect="1"/>
          </p:cNvGrpSpPr>
          <p:nvPr/>
        </p:nvGrpSpPr>
        <p:grpSpPr>
          <a:xfrm rot="10800000" flipH="1">
            <a:off x="7149221" y="4140494"/>
            <a:ext cx="480043" cy="120086"/>
            <a:chOff x="4572000" y="3022238"/>
            <a:chExt cx="789225" cy="197428"/>
          </a:xfrm>
          <a:solidFill>
            <a:schemeClr val="bg1"/>
          </a:solidFill>
        </p:grpSpPr>
        <p:sp>
          <p:nvSpPr>
            <p:cNvPr id="54" name="Oval 53"/>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55" name="Straight Connector 54"/>
            <p:cNvCxnSpPr>
              <a:endCxn id="54"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TextBox 55"/>
          <p:cNvSpPr txBox="1">
            <a:spLocks noChangeAspect="1"/>
          </p:cNvSpPr>
          <p:nvPr/>
        </p:nvSpPr>
        <p:spPr>
          <a:xfrm>
            <a:off x="7348518" y="3956438"/>
            <a:ext cx="445956" cy="228076"/>
          </a:xfrm>
          <a:prstGeom prst="rect">
            <a:avLst/>
          </a:prstGeom>
          <a:noFill/>
        </p:spPr>
        <p:txBody>
          <a:bodyPr wrap="none" rtlCol="0">
            <a:spAutoFit/>
          </a:bodyPr>
          <a:lstStyle/>
          <a:p>
            <a:pPr algn="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SCIM</a:t>
            </a:r>
          </a:p>
        </p:txBody>
      </p:sp>
      <p:grpSp>
        <p:nvGrpSpPr>
          <p:cNvPr id="57" name="Group 56"/>
          <p:cNvGrpSpPr>
            <a:grpSpLocks noChangeAspect="1"/>
          </p:cNvGrpSpPr>
          <p:nvPr/>
        </p:nvGrpSpPr>
        <p:grpSpPr>
          <a:xfrm>
            <a:off x="7150113" y="2522031"/>
            <a:ext cx="480043" cy="120086"/>
            <a:chOff x="4572000" y="3022238"/>
            <a:chExt cx="789225" cy="197428"/>
          </a:xfrm>
          <a:solidFill>
            <a:schemeClr val="bg1"/>
          </a:solidFill>
        </p:grpSpPr>
        <p:sp>
          <p:nvSpPr>
            <p:cNvPr id="58" name="Oval 57"/>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59" name="Straight Connector 58"/>
            <p:cNvCxnSpPr>
              <a:endCxn id="58"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TextBox 59"/>
          <p:cNvSpPr txBox="1">
            <a:spLocks noChangeAspect="1"/>
          </p:cNvSpPr>
          <p:nvPr/>
        </p:nvSpPr>
        <p:spPr>
          <a:xfrm>
            <a:off x="7150114" y="2181181"/>
            <a:ext cx="1013419" cy="363818"/>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OAuth2 &amp; </a:t>
            </a:r>
          </a:p>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OpenID Connect</a:t>
            </a:r>
          </a:p>
        </p:txBody>
      </p:sp>
      <p:grpSp>
        <p:nvGrpSpPr>
          <p:cNvPr id="61" name="Group 60"/>
          <p:cNvGrpSpPr>
            <a:grpSpLocks noChangeAspect="1"/>
          </p:cNvGrpSpPr>
          <p:nvPr/>
        </p:nvGrpSpPr>
        <p:grpSpPr>
          <a:xfrm>
            <a:off x="7150113" y="2918664"/>
            <a:ext cx="480043" cy="120086"/>
            <a:chOff x="4572000" y="3022238"/>
            <a:chExt cx="789225" cy="197428"/>
          </a:xfrm>
          <a:solidFill>
            <a:schemeClr val="bg1"/>
          </a:solidFill>
        </p:grpSpPr>
        <p:sp>
          <p:nvSpPr>
            <p:cNvPr id="62" name="Oval 61"/>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63" name="Straight Connector 62"/>
            <p:cNvCxnSpPr>
              <a:endCxn id="62"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a:spLocks noChangeAspect="1"/>
          </p:cNvSpPr>
          <p:nvPr/>
        </p:nvSpPr>
        <p:spPr>
          <a:xfrm>
            <a:off x="7388041" y="2687742"/>
            <a:ext cx="471604"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SAML</a:t>
            </a:r>
          </a:p>
        </p:txBody>
      </p:sp>
      <p:grpSp>
        <p:nvGrpSpPr>
          <p:cNvPr id="65" name="Group 64"/>
          <p:cNvGrpSpPr>
            <a:grpSpLocks noChangeAspect="1"/>
          </p:cNvGrpSpPr>
          <p:nvPr/>
        </p:nvGrpSpPr>
        <p:grpSpPr>
          <a:xfrm>
            <a:off x="7150113" y="3364261"/>
            <a:ext cx="480043" cy="120086"/>
            <a:chOff x="4572000" y="3022238"/>
            <a:chExt cx="789225" cy="197428"/>
          </a:xfrm>
          <a:solidFill>
            <a:schemeClr val="bg1"/>
          </a:solidFill>
        </p:grpSpPr>
        <p:sp>
          <p:nvSpPr>
            <p:cNvPr id="66" name="Oval 65"/>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67" name="Straight Connector 66"/>
            <p:cNvCxnSpPr>
              <a:endCxn id="66"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8" name="TextBox 67"/>
          <p:cNvSpPr txBox="1">
            <a:spLocks noChangeAspect="1"/>
          </p:cNvSpPr>
          <p:nvPr/>
        </p:nvSpPr>
        <p:spPr>
          <a:xfrm>
            <a:off x="7248294" y="3105967"/>
            <a:ext cx="928459"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WS-Federation</a:t>
            </a:r>
          </a:p>
        </p:txBody>
      </p:sp>
      <p:grpSp>
        <p:nvGrpSpPr>
          <p:cNvPr id="69" name="Group 68"/>
          <p:cNvGrpSpPr>
            <a:grpSpLocks noChangeAspect="1"/>
          </p:cNvGrpSpPr>
          <p:nvPr/>
        </p:nvGrpSpPr>
        <p:grpSpPr>
          <a:xfrm>
            <a:off x="7150113" y="3788207"/>
            <a:ext cx="480043" cy="120086"/>
            <a:chOff x="4572000" y="3022238"/>
            <a:chExt cx="789225" cy="197428"/>
          </a:xfrm>
          <a:solidFill>
            <a:schemeClr val="bg1"/>
          </a:solidFill>
        </p:grpSpPr>
        <p:sp>
          <p:nvSpPr>
            <p:cNvPr id="70" name="Oval 69"/>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71" name="Straight Connector 70"/>
            <p:cNvCxnSpPr>
              <a:endCxn id="70"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a:spLocks noChangeAspect="1"/>
          </p:cNvSpPr>
          <p:nvPr/>
        </p:nvSpPr>
        <p:spPr>
          <a:xfrm>
            <a:off x="7157206" y="3570556"/>
            <a:ext cx="1290738"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REST based Graph API</a:t>
            </a:r>
          </a:p>
        </p:txBody>
      </p:sp>
      <p:grpSp>
        <p:nvGrpSpPr>
          <p:cNvPr id="12" name="Group 11"/>
          <p:cNvGrpSpPr>
            <a:grpSpLocks noChangeAspect="1"/>
          </p:cNvGrpSpPr>
          <p:nvPr/>
        </p:nvGrpSpPr>
        <p:grpSpPr>
          <a:xfrm>
            <a:off x="5396528" y="2347123"/>
            <a:ext cx="1747796" cy="1866241"/>
            <a:chOff x="6763375" y="2732513"/>
            <a:chExt cx="2871956" cy="3066589"/>
          </a:xfrm>
        </p:grpSpPr>
        <p:sp>
          <p:nvSpPr>
            <p:cNvPr id="24" name="TextBox 23"/>
            <p:cNvSpPr txBox="1"/>
            <p:nvPr/>
          </p:nvSpPr>
          <p:spPr>
            <a:xfrm>
              <a:off x="6986106" y="4977704"/>
              <a:ext cx="2326906" cy="821398"/>
            </a:xfrm>
            <a:prstGeom prst="rect">
              <a:avLst/>
            </a:prstGeom>
            <a:noFill/>
          </p:spPr>
          <p:txBody>
            <a:bodyPr wrap="none" rtlCol="0">
              <a:spAutoFit/>
            </a:bodyPr>
            <a:lstStyle/>
            <a:p>
              <a:pPr algn="ctr" defTabSz="685067" fontAlgn="base">
                <a:spcBef>
                  <a:spcPct val="0"/>
                </a:spcBef>
                <a:spcAft>
                  <a:spcPct val="0"/>
                </a:spcAft>
              </a:pPr>
              <a:r>
                <a:rPr lang="en-US" sz="1324" dirty="0">
                  <a:gradFill>
                    <a:gsLst>
                      <a:gs pos="0">
                        <a:srgbClr val="FFFFFF"/>
                      </a:gs>
                      <a:gs pos="100000">
                        <a:srgbClr val="FFFFFF"/>
                      </a:gs>
                    </a:gsLst>
                    <a:lin ang="5400000" scaled="0"/>
                  </a:gradFill>
                  <a:ea typeface="ＭＳ Ｐゴシック" charset="0"/>
                </a:rPr>
                <a:t>Microsoft Azure </a:t>
              </a:r>
            </a:p>
            <a:p>
              <a:pPr algn="ctr" defTabSz="685067" fontAlgn="base">
                <a:spcBef>
                  <a:spcPct val="0"/>
                </a:spcBef>
                <a:spcAft>
                  <a:spcPct val="0"/>
                </a:spcAft>
              </a:pPr>
              <a:r>
                <a:rPr lang="en-US" sz="1324" dirty="0">
                  <a:gradFill>
                    <a:gsLst>
                      <a:gs pos="0">
                        <a:srgbClr val="FFFFFF"/>
                      </a:gs>
                      <a:gs pos="100000">
                        <a:srgbClr val="FFFFFF"/>
                      </a:gs>
                    </a:gsLst>
                    <a:lin ang="5400000" scaled="0"/>
                  </a:gradFill>
                  <a:ea typeface="ＭＳ Ｐゴシック" charset="0"/>
                </a:rPr>
                <a:t>Active Directory</a:t>
              </a:r>
            </a:p>
          </p:txBody>
        </p:sp>
        <p:sp>
          <p:nvSpPr>
            <p:cNvPr id="2" name="Rectangle 1"/>
            <p:cNvSpPr/>
            <p:nvPr/>
          </p:nvSpPr>
          <p:spPr bwMode="auto">
            <a:xfrm>
              <a:off x="6763375" y="2732513"/>
              <a:ext cx="2871956" cy="3050237"/>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195" tIns="67195" rIns="25201" bIns="25201" rtlCol="0" anchor="t" anchorCtr="0"/>
            <a:lstStyle/>
            <a:p>
              <a:pPr algn="ctr" defTabSz="685130" fontAlgn="base">
                <a:spcBef>
                  <a:spcPct val="0"/>
                </a:spcBef>
                <a:spcAft>
                  <a:spcPct val="0"/>
                </a:spcAft>
              </a:pPr>
              <a:endParaRPr lang="en-US" sz="1175" spc="-75" dirty="0">
                <a:solidFill>
                  <a:srgbClr val="000000"/>
                </a:solidFill>
                <a:ea typeface="Segoe UI" pitchFamily="34" charset="0"/>
                <a:cs typeface="Segoe UI" pitchFamily="34" charset="0"/>
              </a:endParaRPr>
            </a:p>
          </p:txBody>
        </p:sp>
        <p:pic>
          <p:nvPicPr>
            <p:cNvPr id="3" name="Picture 2"/>
            <p:cNvPicPr>
              <a:picLocks noChangeAspect="1"/>
            </p:cNvPicPr>
            <p:nvPr/>
          </p:nvPicPr>
          <p:blipFill>
            <a:blip r:embed="rId4"/>
            <a:stretch>
              <a:fillRect/>
            </a:stretch>
          </p:blipFill>
          <p:spPr>
            <a:xfrm>
              <a:off x="7468399" y="3317892"/>
              <a:ext cx="1461908" cy="1449826"/>
            </a:xfrm>
            <a:prstGeom prst="rect">
              <a:avLst/>
            </a:prstGeom>
          </p:spPr>
        </p:pic>
      </p:grpSp>
      <p:sp>
        <p:nvSpPr>
          <p:cNvPr id="36" name="Title 5"/>
          <p:cNvSpPr txBox="1">
            <a:spLocks/>
          </p:cNvSpPr>
          <p:nvPr/>
        </p:nvSpPr>
        <p:spPr>
          <a:xfrm>
            <a:off x="201931" y="217470"/>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971" dirty="0">
                <a:solidFill>
                  <a:srgbClr val="505050"/>
                </a:solidFill>
              </a:rPr>
              <a:t>Standards based integrations</a:t>
            </a:r>
          </a:p>
        </p:txBody>
      </p:sp>
      <p:sp>
        <p:nvSpPr>
          <p:cNvPr id="9" name="Rectangle 8"/>
          <p:cNvSpPr/>
          <p:nvPr/>
        </p:nvSpPr>
        <p:spPr>
          <a:xfrm>
            <a:off x="21766" y="974964"/>
            <a:ext cx="5601804" cy="3261149"/>
          </a:xfrm>
          <a:prstGeom prst="rect">
            <a:avLst/>
          </a:prstGeom>
        </p:spPr>
        <p:txBody>
          <a:bodyPr wrap="square">
            <a:spAutoFit/>
          </a:bodyPr>
          <a:lstStyle/>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Custom LOB applications that integrate with Azure Active Directory</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Sign in to Active Directory-integrated applications with cloud identities</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Active Directory-integrated applications can access Office 365 and other web APIs</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Applications can extend Azure Active Directory schema</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Cross-platform support (iOS, Android, and Windows)</a:t>
            </a:r>
          </a:p>
          <a:p>
            <a:pPr defTabSz="685845" fontAlgn="base">
              <a:spcAft>
                <a:spcPct val="0"/>
              </a:spcAft>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Open Standards </a:t>
            </a:r>
          </a:p>
          <a:p>
            <a:pPr defTabSz="685845" fontAlgn="base">
              <a:spcAft>
                <a:spcPct val="0"/>
              </a:spcAft>
            </a:pPr>
            <a:r>
              <a:rPr lang="en-US" sz="1471" spc="-66" dirty="0">
                <a:gradFill>
                  <a:gsLst>
                    <a:gs pos="3670">
                      <a:srgbClr val="505050"/>
                    </a:gs>
                    <a:gs pos="100000">
                      <a:srgbClr val="505050"/>
                    </a:gs>
                  </a:gsLst>
                  <a:lin ang="5400000" scaled="0"/>
                </a:gradFill>
              </a:rPr>
              <a:t>     (SAML, </a:t>
            </a:r>
            <a:r>
              <a:rPr lang="en-US" sz="1471" spc="-66" dirty="0" err="1">
                <a:gradFill>
                  <a:gsLst>
                    <a:gs pos="3670">
                      <a:srgbClr val="505050"/>
                    </a:gs>
                    <a:gs pos="100000">
                      <a:srgbClr val="505050"/>
                    </a:gs>
                  </a:gsLst>
                  <a:lin ang="5400000" scaled="0"/>
                </a:gradFill>
              </a:rPr>
              <a:t>OAuth</a:t>
            </a:r>
            <a:r>
              <a:rPr lang="en-US" sz="1471" spc="-66" dirty="0">
                <a:gradFill>
                  <a:gsLst>
                    <a:gs pos="3670">
                      <a:srgbClr val="505050"/>
                    </a:gs>
                    <a:gs pos="100000">
                      <a:srgbClr val="505050"/>
                    </a:gs>
                  </a:gsLst>
                  <a:lin ang="5400000" scaled="0"/>
                </a:gradFill>
              </a:rPr>
              <a:t> 2.0, </a:t>
            </a:r>
            <a:r>
              <a:rPr lang="en-US" sz="1471" spc="-66" dirty="0" err="1">
                <a:gradFill>
                  <a:gsLst>
                    <a:gs pos="3670">
                      <a:srgbClr val="505050"/>
                    </a:gs>
                    <a:gs pos="100000">
                      <a:srgbClr val="505050"/>
                    </a:gs>
                  </a:gsLst>
                  <a:lin ang="5400000" scaled="0"/>
                </a:gradFill>
              </a:rPr>
              <a:t>OpenID</a:t>
            </a:r>
            <a:r>
              <a:rPr lang="en-US" sz="1471" spc="-66" dirty="0">
                <a:gradFill>
                  <a:gsLst>
                    <a:gs pos="3670">
                      <a:srgbClr val="505050"/>
                    </a:gs>
                    <a:gs pos="100000">
                      <a:srgbClr val="505050"/>
                    </a:gs>
                  </a:gsLst>
                  <a:lin ang="5400000" scaled="0"/>
                </a:gradFill>
              </a:rPr>
              <a:t> Connect, </a:t>
            </a:r>
            <a:r>
              <a:rPr lang="en-US" sz="1471" spc="-66" dirty="0" err="1">
                <a:gradFill>
                  <a:gsLst>
                    <a:gs pos="3670">
                      <a:srgbClr val="505050"/>
                    </a:gs>
                    <a:gs pos="100000">
                      <a:srgbClr val="505050"/>
                    </a:gs>
                  </a:gsLst>
                  <a:lin ang="5400000" scaled="0"/>
                </a:gradFill>
              </a:rPr>
              <a:t>Odata</a:t>
            </a:r>
            <a:r>
              <a:rPr lang="en-US" sz="1471" spc="-66" dirty="0">
                <a:gradFill>
                  <a:gsLst>
                    <a:gs pos="3670">
                      <a:srgbClr val="505050"/>
                    </a:gs>
                    <a:gs pos="100000">
                      <a:srgbClr val="505050"/>
                    </a:gs>
                  </a:gsLst>
                  <a:lin ang="5400000" scaled="0"/>
                </a:gradFill>
              </a:rPr>
              <a:t> 3.0)</a:t>
            </a:r>
          </a:p>
        </p:txBody>
      </p:sp>
      <p:sp>
        <p:nvSpPr>
          <p:cNvPr id="29" name="Textplatzhalter 5"/>
          <p:cNvSpPr txBox="1">
            <a:spLocks/>
          </p:cNvSpPr>
          <p:nvPr/>
        </p:nvSpPr>
        <p:spPr>
          <a:xfrm>
            <a:off x="2" y="4778821"/>
            <a:ext cx="8892480" cy="364679"/>
          </a:xfrm>
          <a:prstGeom prst="rect">
            <a:avLst/>
          </a:prstGeom>
        </p:spPr>
        <p:txBody>
          <a:bodyPr anchor="b"/>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r>
              <a:rPr lang="en-US" sz="1100" dirty="0">
                <a:solidFill>
                  <a:schemeClr val="tx1"/>
                </a:solidFill>
              </a:rPr>
              <a:t>Source: </a:t>
            </a:r>
            <a:r>
              <a:rPr lang="en-US" sz="1100" dirty="0">
                <a:solidFill>
                  <a:schemeClr val="tx1"/>
                </a:solidFill>
                <a:hlinkClick r:id="rId5"/>
              </a:rPr>
              <a:t>http://channel9.msdn.com/events/TechEd/Europe/2014/CDP-B210</a:t>
            </a:r>
            <a:r>
              <a:rPr lang="en-US" sz="1100" dirty="0">
                <a:solidFill>
                  <a:schemeClr val="tx1"/>
                </a:solidFill>
              </a:rPr>
              <a:t> </a:t>
            </a:r>
          </a:p>
        </p:txBody>
      </p:sp>
    </p:spTree>
    <p:extLst>
      <p:ext uri="{BB962C8B-B14F-4D97-AF65-F5344CB8AC3E}">
        <p14:creationId xmlns:p14="http://schemas.microsoft.com/office/powerpoint/2010/main" val="349886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childTnLst>
                                </p:cTn>
                              </p:par>
                              <p:par>
                                <p:cTn id="15" presetID="10"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par>
                                <p:cTn id="18" presetID="10" presetClass="entr" presetSubtype="0" fill="hold"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500"/>
                                        <p:tgtEl>
                                          <p:spTgt spid="6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0" grpId="0"/>
      <p:bldP spid="64" grpId="0"/>
      <p:bldP spid="68" grpId="0"/>
      <p:bldP spid="72"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Agenda (German)</a:t>
            </a:r>
          </a:p>
        </p:txBody>
      </p:sp>
      <p:sp>
        <p:nvSpPr>
          <p:cNvPr id="5" name="Content Placeholder 4"/>
          <p:cNvSpPr>
            <a:spLocks noGrp="1"/>
          </p:cNvSpPr>
          <p:nvPr>
            <p:ph sz="quarter" idx="12"/>
          </p:nvPr>
        </p:nvSpPr>
        <p:spPr/>
        <p:txBody>
          <a:bodyPr/>
          <a:lstStyle/>
          <a:p>
            <a:pPr marL="6900" indent="0">
              <a:buNone/>
            </a:pPr>
            <a:r>
              <a:rPr lang="de-AT" sz="1800" dirty="0" err="1"/>
              <a:t>OpenID</a:t>
            </a:r>
            <a:r>
              <a:rPr lang="de-AT" sz="1800" dirty="0"/>
              <a:t> Connect ist heute der wichtigste Industriestandard wenn es um Web API Security geht. In diesem Workshop mit Rainer Stropek, Azure MVP der ersten Stunde und Microsoft Regional </a:t>
            </a:r>
            <a:r>
              <a:rPr lang="de-AT" sz="1800" dirty="0" err="1"/>
              <a:t>Director</a:t>
            </a:r>
            <a:r>
              <a:rPr lang="de-AT" sz="1800" dirty="0"/>
              <a:t>, erarbeiten Sie das notwendige Wissen, um </a:t>
            </a:r>
            <a:r>
              <a:rPr lang="de-AT" sz="1800" dirty="0" err="1"/>
              <a:t>OpenID</a:t>
            </a:r>
            <a:r>
              <a:rPr lang="de-AT" sz="1800" dirty="0"/>
              <a:t> Connect in Ihre Web APIs einbauen zu können. Rainer fasst am Beginn </a:t>
            </a:r>
            <a:r>
              <a:rPr lang="de-AT" sz="1800" dirty="0">
                <a:solidFill>
                  <a:schemeClr val="accent2"/>
                </a:solidFill>
              </a:rPr>
              <a:t>Grundbegriffe</a:t>
            </a:r>
            <a:r>
              <a:rPr lang="de-AT" sz="1800" dirty="0"/>
              <a:t> zusammen, damit auch Personen, für die </a:t>
            </a:r>
            <a:r>
              <a:rPr lang="de-AT" sz="1800" dirty="0" err="1"/>
              <a:t>OpenID</a:t>
            </a:r>
            <a:r>
              <a:rPr lang="de-AT" sz="1800" dirty="0"/>
              <a:t> Connect neu ist, einen guten Einstieg erhalten. Anschließend geht es ins Detail. Anhand von live gezeigten Beispielen analysieren wir das </a:t>
            </a:r>
            <a:r>
              <a:rPr lang="de-AT" sz="1800" dirty="0" err="1">
                <a:solidFill>
                  <a:schemeClr val="accent2"/>
                </a:solidFill>
              </a:rPr>
              <a:t>OpenID</a:t>
            </a:r>
            <a:r>
              <a:rPr lang="de-AT" sz="1800" dirty="0">
                <a:solidFill>
                  <a:schemeClr val="accent2"/>
                </a:solidFill>
              </a:rPr>
              <a:t> Connect Protokoll</a:t>
            </a:r>
            <a:r>
              <a:rPr lang="de-AT" sz="1800" dirty="0"/>
              <a:t>, sehen uns den </a:t>
            </a:r>
            <a:r>
              <a:rPr lang="de-AT" sz="1800" dirty="0">
                <a:solidFill>
                  <a:schemeClr val="accent2"/>
                </a:solidFill>
              </a:rPr>
              <a:t>Fluss von Web </a:t>
            </a:r>
            <a:r>
              <a:rPr lang="de-AT" sz="1800" dirty="0" err="1">
                <a:solidFill>
                  <a:schemeClr val="accent2"/>
                </a:solidFill>
              </a:rPr>
              <a:t>Requests</a:t>
            </a:r>
            <a:r>
              <a:rPr lang="de-AT" sz="1800" dirty="0">
                <a:solidFill>
                  <a:schemeClr val="accent2"/>
                </a:solidFill>
              </a:rPr>
              <a:t> beim Authentifizieren </a:t>
            </a:r>
            <a:r>
              <a:rPr lang="de-AT" sz="1800" dirty="0"/>
              <a:t>an, </a:t>
            </a:r>
            <a:r>
              <a:rPr lang="de-AT" sz="1800" dirty="0">
                <a:solidFill>
                  <a:schemeClr val="accent2"/>
                </a:solidFill>
              </a:rPr>
              <a:t>debuggen die erstellten Token</a:t>
            </a:r>
            <a:r>
              <a:rPr lang="de-AT" sz="1800" dirty="0"/>
              <a:t> und vieles mehr. </a:t>
            </a:r>
            <a:r>
              <a:rPr lang="de-AT" sz="1800" dirty="0">
                <a:solidFill>
                  <a:schemeClr val="accent2"/>
                </a:solidFill>
              </a:rPr>
              <a:t>Codebeispiele in .NET und Node.js </a:t>
            </a:r>
            <a:r>
              <a:rPr lang="de-AT" sz="1800" dirty="0"/>
              <a:t>werden im Workshop gezeigt, stehen jedoch nicht im Vordergrund. Bei diesem Workshop konzentrieren wir uns auf </a:t>
            </a:r>
            <a:r>
              <a:rPr lang="de-AT" sz="1800" dirty="0" err="1"/>
              <a:t>OpenID</a:t>
            </a:r>
            <a:r>
              <a:rPr lang="de-AT" sz="1800" dirty="0"/>
              <a:t> Connect als plattform- und technologieunabhängiges Protokoll.</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598058307"/>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Basics</a:t>
            </a:r>
          </a:p>
        </p:txBody>
      </p:sp>
      <p:sp>
        <p:nvSpPr>
          <p:cNvPr id="3" name="Text Placeholder 2"/>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29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lstStyle/>
          <a:p>
            <a:r>
              <a:rPr lang="de-AT" dirty="0" err="1"/>
              <a:t>Getting</a:t>
            </a:r>
            <a:r>
              <a:rPr lang="de-AT" dirty="0"/>
              <a:t> a Token</a:t>
            </a:r>
          </a:p>
        </p:txBody>
      </p:sp>
      <p:sp>
        <p:nvSpPr>
          <p:cNvPr id="8" name="Text Placeholder 7"/>
          <p:cNvSpPr>
            <a:spLocks noGrp="1"/>
          </p:cNvSpPr>
          <p:nvPr>
            <p:ph type="body" sz="quarter" idx="24"/>
          </p:nvPr>
        </p:nvSpPr>
        <p:spPr/>
        <p:txBody>
          <a:bodyPr/>
          <a:lstStyle/>
          <a:p>
            <a:r>
              <a:rPr lang="de-AT" dirty="0"/>
              <a:t>Register App</a:t>
            </a:r>
          </a:p>
          <a:p>
            <a:pPr lvl="1"/>
            <a:r>
              <a:rPr lang="de-AT" dirty="0">
                <a:hlinkClick r:id="rId2"/>
              </a:rPr>
              <a:t>App Registration Portal</a:t>
            </a:r>
            <a:endParaRPr lang="de-AT" dirty="0"/>
          </a:p>
          <a:p>
            <a:pPr lvl="1"/>
            <a:r>
              <a:rPr lang="de-AT" dirty="0"/>
              <a:t>Client App</a:t>
            </a:r>
          </a:p>
          <a:p>
            <a:pPr lvl="1"/>
            <a:r>
              <a:rPr lang="de-AT" dirty="0"/>
              <a:t>Web API</a:t>
            </a:r>
          </a:p>
          <a:p>
            <a:r>
              <a:rPr lang="de-AT" dirty="0" err="1"/>
              <a:t>Configure</a:t>
            </a:r>
            <a:r>
              <a:rPr lang="de-AT" dirty="0"/>
              <a:t> Manifest</a:t>
            </a:r>
          </a:p>
          <a:p>
            <a:r>
              <a:rPr lang="de-AT" dirty="0" err="1"/>
              <a:t>Get</a:t>
            </a:r>
            <a:r>
              <a:rPr lang="de-AT" dirty="0"/>
              <a:t> </a:t>
            </a:r>
            <a:r>
              <a:rPr lang="de-AT" dirty="0" err="1"/>
              <a:t>OpenID</a:t>
            </a:r>
            <a:r>
              <a:rPr lang="de-AT" dirty="0"/>
              <a:t> </a:t>
            </a:r>
            <a:r>
              <a:rPr lang="de-AT" dirty="0" err="1"/>
              <a:t>Metadata</a:t>
            </a:r>
            <a:endParaRPr lang="de-AT" dirty="0"/>
          </a:p>
          <a:p>
            <a:pPr lvl="1"/>
            <a:r>
              <a:rPr lang="de-AT" dirty="0">
                <a:hlinkClick r:id="rId3"/>
              </a:rPr>
              <a:t>Sample</a:t>
            </a:r>
            <a:endParaRPr lang="de-AT" dirty="0"/>
          </a:p>
          <a:p>
            <a:pPr lvl="1"/>
            <a:r>
              <a:rPr lang="de-AT" dirty="0">
                <a:hlinkClick r:id="rId4"/>
              </a:rPr>
              <a:t>Sample (Auth0)</a:t>
            </a:r>
            <a:endParaRPr lang="de-AT" dirty="0"/>
          </a:p>
          <a:p>
            <a:pPr lvl="1"/>
            <a:r>
              <a:rPr lang="de-AT" dirty="0">
                <a:hlinkClick r:id="rId5"/>
              </a:rPr>
              <a:t>OIDC </a:t>
            </a:r>
            <a:r>
              <a:rPr lang="de-AT" dirty="0" err="1">
                <a:hlinkClick r:id="rId5"/>
              </a:rPr>
              <a:t>Spec</a:t>
            </a:r>
            <a:endParaRPr lang="de-AT" dirty="0"/>
          </a:p>
        </p:txBody>
      </p:sp>
      <p:sp>
        <p:nvSpPr>
          <p:cNvPr id="9" name="Text Placeholder 8"/>
          <p:cNvSpPr>
            <a:spLocks noGrp="1"/>
          </p:cNvSpPr>
          <p:nvPr>
            <p:ph type="body" sz="quarter" idx="25"/>
          </p:nvPr>
        </p:nvSpPr>
        <p:spPr/>
        <p:txBody>
          <a:bodyPr/>
          <a:lstStyle/>
          <a:p>
            <a:endParaRPr lang="de-AT"/>
          </a:p>
        </p:txBody>
      </p:sp>
      <p:sp>
        <p:nvSpPr>
          <p:cNvPr id="10" name="Text Placeholder 9"/>
          <p:cNvSpPr>
            <a:spLocks noGrp="1"/>
          </p:cNvSpPr>
          <p:nvPr>
            <p:ph type="body" sz="quarter" idx="26"/>
          </p:nvPr>
        </p:nvSpPr>
        <p:spPr/>
        <p:txBody>
          <a:bodyPr/>
          <a:lstStyle/>
          <a:p>
            <a:r>
              <a:rPr lang="de-AT" dirty="0"/>
              <a:t>Further </a:t>
            </a:r>
            <a:r>
              <a:rPr lang="de-AT" dirty="0" err="1"/>
              <a:t>reading</a:t>
            </a:r>
            <a:r>
              <a:rPr lang="de-AT" dirty="0"/>
              <a:t>: </a:t>
            </a:r>
            <a:r>
              <a:rPr lang="de-AT" dirty="0" err="1">
                <a:hlinkClick r:id="rId6"/>
              </a:rPr>
              <a:t>OpenID</a:t>
            </a:r>
            <a:r>
              <a:rPr lang="de-AT" dirty="0">
                <a:hlinkClick r:id="rId6"/>
              </a:rPr>
              <a:t> Connect in Azure </a:t>
            </a:r>
            <a:r>
              <a:rPr lang="de-AT" dirty="0" err="1">
                <a:hlinkClick r:id="rId6"/>
              </a:rPr>
              <a:t>Active</a:t>
            </a:r>
            <a:r>
              <a:rPr lang="de-AT" dirty="0">
                <a:hlinkClick r:id="rId6"/>
              </a:rPr>
              <a:t> Directory v2.0</a:t>
            </a:r>
            <a:endParaRPr lang="de-AT" dirty="0"/>
          </a:p>
        </p:txBody>
      </p:sp>
    </p:spTree>
    <p:extLst>
      <p:ext uri="{BB962C8B-B14F-4D97-AF65-F5344CB8AC3E}">
        <p14:creationId xmlns:p14="http://schemas.microsoft.com/office/powerpoint/2010/main" val="2841939099"/>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Manifest</a:t>
            </a:r>
          </a:p>
        </p:txBody>
      </p:sp>
      <p:sp>
        <p:nvSpPr>
          <p:cNvPr id="7" name="Content Placeholder 6"/>
          <p:cNvSpPr>
            <a:spLocks noGrp="1"/>
          </p:cNvSpPr>
          <p:nvPr>
            <p:ph sz="quarter" idx="22"/>
          </p:nvPr>
        </p:nvSpPr>
        <p:spPr/>
        <p:txBody>
          <a:bodyPr/>
          <a:lstStyle/>
          <a:p>
            <a:r>
              <a:rPr lang="de-AT" sz="1000" dirty="0"/>
              <a:t>{</a:t>
            </a:r>
          </a:p>
          <a:p>
            <a:r>
              <a:rPr lang="de-AT" sz="1000" dirty="0"/>
              <a:t>	...,</a:t>
            </a:r>
          </a:p>
          <a:p>
            <a:r>
              <a:rPr lang="de-AT" sz="1000" dirty="0"/>
              <a:t>  "oauth2AllowImplicitFlow": </a:t>
            </a:r>
            <a:r>
              <a:rPr lang="de-AT" sz="1000" dirty="0" err="1"/>
              <a:t>true</a:t>
            </a:r>
            <a:r>
              <a:rPr lang="de-AT" sz="1000" dirty="0"/>
              <a:t>,</a:t>
            </a:r>
          </a:p>
          <a:p>
            <a:r>
              <a:rPr lang="de-AT" sz="1000" dirty="0"/>
              <a:t>	...,</a:t>
            </a:r>
          </a:p>
          <a:p>
            <a:r>
              <a:rPr lang="de-AT" sz="1000" dirty="0"/>
              <a:t>  "oauth2Permissions": [</a:t>
            </a:r>
          </a:p>
          <a:p>
            <a:r>
              <a:rPr lang="de-AT" sz="1000" dirty="0"/>
              <a:t>    {</a:t>
            </a:r>
          </a:p>
          <a:p>
            <a:r>
              <a:rPr lang="de-AT" sz="1000" dirty="0"/>
              <a:t>      "</a:t>
            </a:r>
            <a:r>
              <a:rPr lang="de-AT" sz="1000" dirty="0" err="1"/>
              <a:t>adminConsentDescription</a:t>
            </a:r>
            <a:r>
              <a:rPr lang="de-AT" sz="1000" dirty="0"/>
              <a:t>": "</a:t>
            </a:r>
            <a:r>
              <a:rPr lang="de-AT" sz="1000" dirty="0" err="1"/>
              <a:t>Allow</a:t>
            </a:r>
            <a:r>
              <a:rPr lang="de-AT" sz="1000" dirty="0"/>
              <a:t> </a:t>
            </a:r>
            <a:r>
              <a:rPr lang="de-AT" sz="1000" dirty="0" err="1"/>
              <a:t>writing</a:t>
            </a:r>
            <a:r>
              <a:rPr lang="de-AT" sz="1000" dirty="0"/>
              <a:t>...",</a:t>
            </a:r>
          </a:p>
          <a:p>
            <a:r>
              <a:rPr lang="de-AT" sz="1000" dirty="0"/>
              <a:t>      "</a:t>
            </a:r>
            <a:r>
              <a:rPr lang="de-AT" sz="1000" dirty="0" err="1"/>
              <a:t>adminConsentDisplayName</a:t>
            </a:r>
            <a:r>
              <a:rPr lang="de-AT" sz="1000" dirty="0"/>
              <a:t>": "Write </a:t>
            </a:r>
            <a:r>
              <a:rPr lang="de-AT" sz="1000" dirty="0" err="1"/>
              <a:t>data</a:t>
            </a:r>
            <a:r>
              <a:rPr lang="de-AT" sz="1000" dirty="0"/>
              <a:t>...",</a:t>
            </a:r>
          </a:p>
          <a:p>
            <a:r>
              <a:rPr lang="de-AT" sz="1000" dirty="0"/>
              <a:t>      "</a:t>
            </a:r>
            <a:r>
              <a:rPr lang="de-AT" sz="1000" dirty="0" err="1"/>
              <a:t>id</a:t>
            </a:r>
            <a:r>
              <a:rPr lang="de-AT" sz="1000" dirty="0"/>
              <a:t>": "...",</a:t>
            </a:r>
          </a:p>
          <a:p>
            <a:r>
              <a:rPr lang="de-AT" sz="1000" dirty="0"/>
              <a:t>      "</a:t>
            </a:r>
            <a:r>
              <a:rPr lang="de-AT" sz="1000" dirty="0" err="1"/>
              <a:t>isEnabled</a:t>
            </a:r>
            <a:r>
              <a:rPr lang="de-AT" sz="1000" dirty="0"/>
              <a:t>": </a:t>
            </a:r>
            <a:r>
              <a:rPr lang="de-AT" sz="1000" dirty="0" err="1"/>
              <a:t>true</a:t>
            </a:r>
            <a:r>
              <a:rPr lang="de-AT" sz="1000" dirty="0"/>
              <a:t>,</a:t>
            </a:r>
          </a:p>
          <a:p>
            <a:r>
              <a:rPr lang="de-AT" sz="1000" dirty="0"/>
              <a:t>      "type": "User",</a:t>
            </a:r>
          </a:p>
          <a:p>
            <a:r>
              <a:rPr lang="de-AT" sz="1000" dirty="0"/>
              <a:t>      "</a:t>
            </a:r>
            <a:r>
              <a:rPr lang="de-AT" sz="1000" dirty="0" err="1"/>
              <a:t>userConsentDescription</a:t>
            </a:r>
            <a:r>
              <a:rPr lang="de-AT" sz="1000" dirty="0"/>
              <a:t>": "</a:t>
            </a:r>
            <a:r>
              <a:rPr lang="de-AT" sz="1000" dirty="0" err="1"/>
              <a:t>Allow</a:t>
            </a:r>
            <a:r>
              <a:rPr lang="de-AT" sz="1000" dirty="0"/>
              <a:t> </a:t>
            </a:r>
            <a:r>
              <a:rPr lang="de-AT" sz="1000" dirty="0" err="1"/>
              <a:t>writing</a:t>
            </a:r>
            <a:r>
              <a:rPr lang="de-AT" sz="1000" dirty="0"/>
              <a:t>...",</a:t>
            </a:r>
          </a:p>
          <a:p>
            <a:r>
              <a:rPr lang="de-AT" sz="1000" dirty="0"/>
              <a:t>      "</a:t>
            </a:r>
            <a:r>
              <a:rPr lang="de-AT" sz="1000" dirty="0" err="1"/>
              <a:t>userConsentDisplayName</a:t>
            </a:r>
            <a:r>
              <a:rPr lang="de-AT" sz="1000" dirty="0"/>
              <a:t>": "Write </a:t>
            </a:r>
            <a:r>
              <a:rPr lang="de-AT" sz="1000" dirty="0" err="1"/>
              <a:t>data</a:t>
            </a:r>
            <a:r>
              <a:rPr lang="de-AT" sz="1000" dirty="0"/>
              <a:t>...",</a:t>
            </a:r>
          </a:p>
          <a:p>
            <a:r>
              <a:rPr lang="de-AT" sz="1000" dirty="0"/>
              <a:t>      "</a:t>
            </a:r>
            <a:r>
              <a:rPr lang="de-AT" sz="1000" dirty="0" err="1"/>
              <a:t>value</a:t>
            </a:r>
            <a:r>
              <a:rPr lang="de-AT" sz="1000" dirty="0"/>
              <a:t>": "</a:t>
            </a:r>
            <a:r>
              <a:rPr lang="de-AT" sz="1000" dirty="0" err="1"/>
              <a:t>write_data</a:t>
            </a:r>
            <a:r>
              <a:rPr lang="de-AT" sz="1000" dirty="0"/>
              <a:t>"</a:t>
            </a:r>
          </a:p>
          <a:p>
            <a:r>
              <a:rPr lang="de-AT" sz="1000" dirty="0"/>
              <a:t>    },</a:t>
            </a:r>
          </a:p>
          <a:p>
            <a:r>
              <a:rPr lang="de-AT" sz="1000" dirty="0"/>
              <a:t>    {</a:t>
            </a:r>
          </a:p>
          <a:p>
            <a:r>
              <a:rPr lang="de-AT" sz="1000" dirty="0"/>
              <a:t>      "</a:t>
            </a:r>
            <a:r>
              <a:rPr lang="de-AT" sz="1000" dirty="0" err="1"/>
              <a:t>adminConsentDescription</a:t>
            </a:r>
            <a:r>
              <a:rPr lang="de-AT" sz="1000" dirty="0"/>
              <a:t>": "</a:t>
            </a:r>
            <a:r>
              <a:rPr lang="de-AT" sz="1000" dirty="0" err="1"/>
              <a:t>Allow</a:t>
            </a:r>
            <a:r>
              <a:rPr lang="de-AT" sz="1000" dirty="0"/>
              <a:t> </a:t>
            </a:r>
            <a:r>
              <a:rPr lang="de-AT" sz="1000" dirty="0" err="1"/>
              <a:t>reading</a:t>
            </a:r>
            <a:r>
              <a:rPr lang="de-AT" sz="1000" dirty="0"/>
              <a:t>...",</a:t>
            </a:r>
          </a:p>
          <a:p>
            <a:r>
              <a:rPr lang="de-AT" sz="1000" dirty="0"/>
              <a:t>      "</a:t>
            </a:r>
            <a:r>
              <a:rPr lang="de-AT" sz="1000" dirty="0" err="1"/>
              <a:t>adminConsentDisplayName</a:t>
            </a:r>
            <a:r>
              <a:rPr lang="de-AT" sz="1000" dirty="0"/>
              <a:t>": "Read </a:t>
            </a:r>
            <a:r>
              <a:rPr lang="de-AT" sz="1000" dirty="0" err="1"/>
              <a:t>data</a:t>
            </a:r>
            <a:r>
              <a:rPr lang="de-AT" sz="1000" dirty="0"/>
              <a:t>...",</a:t>
            </a:r>
          </a:p>
          <a:p>
            <a:r>
              <a:rPr lang="de-AT" sz="1000" dirty="0"/>
              <a:t>      "</a:t>
            </a:r>
            <a:r>
              <a:rPr lang="de-AT" sz="1000" dirty="0" err="1"/>
              <a:t>id</a:t>
            </a:r>
            <a:r>
              <a:rPr lang="de-AT" sz="1000" dirty="0"/>
              <a:t>": "...",</a:t>
            </a:r>
          </a:p>
          <a:p>
            <a:r>
              <a:rPr lang="de-AT" sz="1000" dirty="0"/>
              <a:t>      "</a:t>
            </a:r>
            <a:r>
              <a:rPr lang="de-AT" sz="1000" dirty="0" err="1"/>
              <a:t>isEnabled</a:t>
            </a:r>
            <a:r>
              <a:rPr lang="de-AT" sz="1000" dirty="0"/>
              <a:t>": </a:t>
            </a:r>
            <a:r>
              <a:rPr lang="de-AT" sz="1000" dirty="0" err="1"/>
              <a:t>true</a:t>
            </a:r>
            <a:r>
              <a:rPr lang="de-AT" sz="1000" dirty="0"/>
              <a:t>,</a:t>
            </a:r>
          </a:p>
          <a:p>
            <a:r>
              <a:rPr lang="de-AT" sz="1000" dirty="0"/>
              <a:t>      "type": "User",</a:t>
            </a:r>
          </a:p>
          <a:p>
            <a:r>
              <a:rPr lang="de-AT" sz="1000" dirty="0"/>
              <a:t>      "</a:t>
            </a:r>
            <a:r>
              <a:rPr lang="de-AT" sz="1000" dirty="0" err="1"/>
              <a:t>userConsentDescription</a:t>
            </a:r>
            <a:r>
              <a:rPr lang="de-AT" sz="1000" dirty="0"/>
              <a:t>": "</a:t>
            </a:r>
            <a:r>
              <a:rPr lang="de-AT" sz="1000" dirty="0" err="1"/>
              <a:t>Allow</a:t>
            </a:r>
            <a:r>
              <a:rPr lang="de-AT" sz="1000" dirty="0"/>
              <a:t> </a:t>
            </a:r>
            <a:r>
              <a:rPr lang="de-AT" sz="1000" dirty="0" err="1"/>
              <a:t>reading</a:t>
            </a:r>
            <a:r>
              <a:rPr lang="de-AT" sz="1000" dirty="0"/>
              <a:t>...",</a:t>
            </a:r>
          </a:p>
          <a:p>
            <a:r>
              <a:rPr lang="de-AT" sz="1000" dirty="0"/>
              <a:t>      "</a:t>
            </a:r>
            <a:r>
              <a:rPr lang="de-AT" sz="1000" dirty="0" err="1"/>
              <a:t>userConsentDisplayName</a:t>
            </a:r>
            <a:r>
              <a:rPr lang="de-AT" sz="1000" dirty="0"/>
              <a:t>": "Read </a:t>
            </a:r>
            <a:r>
              <a:rPr lang="de-AT" sz="1000" dirty="0" err="1"/>
              <a:t>data</a:t>
            </a:r>
            <a:r>
              <a:rPr lang="de-AT" sz="1000" dirty="0"/>
              <a:t>...",</a:t>
            </a:r>
          </a:p>
          <a:p>
            <a:r>
              <a:rPr lang="de-AT" sz="1000" dirty="0"/>
              <a:t>      "</a:t>
            </a:r>
            <a:r>
              <a:rPr lang="de-AT" sz="1000" dirty="0" err="1"/>
              <a:t>value</a:t>
            </a:r>
            <a:r>
              <a:rPr lang="de-AT" sz="1000" dirty="0"/>
              <a:t>": "</a:t>
            </a:r>
            <a:r>
              <a:rPr lang="de-AT" sz="1000" dirty="0" err="1"/>
              <a:t>read_data</a:t>
            </a:r>
            <a:r>
              <a:rPr lang="de-AT" sz="1000" dirty="0"/>
              <a:t>"</a:t>
            </a:r>
          </a:p>
          <a:p>
            <a:r>
              <a:rPr lang="de-AT" sz="1000" dirty="0"/>
              <a:t>    },</a:t>
            </a:r>
          </a:p>
          <a:p>
            <a:r>
              <a:rPr lang="de-AT" sz="1000" dirty="0"/>
              <a:t>    {</a:t>
            </a:r>
          </a:p>
          <a:p>
            <a:r>
              <a:rPr lang="de-AT" sz="1000" dirty="0"/>
              <a:t>      ...</a:t>
            </a:r>
          </a:p>
          <a:p>
            <a:r>
              <a:rPr lang="de-AT" sz="1000" dirty="0"/>
              <a:t>    }</a:t>
            </a:r>
          </a:p>
          <a:p>
            <a:r>
              <a:rPr lang="de-AT" sz="1000" dirty="0"/>
              <a:t>  ],</a:t>
            </a:r>
          </a:p>
          <a:p>
            <a:r>
              <a:rPr lang="de-AT" sz="1000" dirty="0"/>
              <a:t>	...</a:t>
            </a:r>
          </a:p>
          <a:p>
            <a:r>
              <a:rPr lang="de-AT" sz="1000" dirty="0"/>
              <a:t>}</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15583868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Test App </a:t>
            </a:r>
            <a:r>
              <a:rPr lang="de-AT" dirty="0" err="1"/>
              <a:t>Config</a:t>
            </a:r>
            <a:endParaRPr lang="de-AT" dirty="0"/>
          </a:p>
        </p:txBody>
      </p:sp>
      <p:sp>
        <p:nvSpPr>
          <p:cNvPr id="3" name="Content Placeholder 2"/>
          <p:cNvSpPr>
            <a:spLocks noGrp="1"/>
          </p:cNvSpPr>
          <p:nvPr>
            <p:ph sz="quarter" idx="22"/>
          </p:nvPr>
        </p:nvSpPr>
        <p:spPr/>
        <p:txBody>
          <a:bodyPr/>
          <a:lstStyle/>
          <a:p>
            <a:r>
              <a:rPr lang="de-AT" dirty="0">
                <a:hlinkClick r:id="rId2"/>
              </a:rPr>
              <a:t>https://login.microsoftonline.com/.../oauth2/v2.0/</a:t>
            </a:r>
            <a:r>
              <a:rPr lang="de-AT" dirty="0" err="1">
                <a:hlinkClick r:id="rId2"/>
              </a:rPr>
              <a:t>authorize</a:t>
            </a:r>
            <a:r>
              <a:rPr lang="de-AT" dirty="0"/>
              <a:t>?</a:t>
            </a:r>
          </a:p>
          <a:p>
            <a:r>
              <a:rPr lang="de-AT" dirty="0"/>
              <a:t>	</a:t>
            </a:r>
            <a:r>
              <a:rPr lang="de-AT" dirty="0" err="1"/>
              <a:t>client_id</a:t>
            </a:r>
            <a:r>
              <a:rPr lang="de-AT" dirty="0"/>
              <a:t>=4cc39076-555a-48f5-bdb8-c9fc8134a35f</a:t>
            </a:r>
            <a:br>
              <a:rPr lang="de-AT" dirty="0"/>
            </a:br>
            <a:r>
              <a:rPr lang="de-AT" dirty="0"/>
              <a:t>	&amp;response_type=</a:t>
            </a:r>
            <a:r>
              <a:rPr lang="de-AT" dirty="0" err="1"/>
              <a:t>id_token</a:t>
            </a:r>
            <a:br>
              <a:rPr lang="de-AT" dirty="0"/>
            </a:br>
            <a:r>
              <a:rPr lang="de-AT" dirty="0"/>
              <a:t>	&amp;redirect_uri=https%3A%2F%2Flocalhost:5000%2Flogin</a:t>
            </a:r>
            <a:br>
              <a:rPr lang="de-AT" dirty="0"/>
            </a:br>
            <a:r>
              <a:rPr lang="de-AT" dirty="0"/>
              <a:t>	&amp;response_mode=</a:t>
            </a:r>
            <a:r>
              <a:rPr lang="de-AT" dirty="0" err="1"/>
              <a:t>form_post</a:t>
            </a:r>
            <a:br>
              <a:rPr lang="de-AT" dirty="0"/>
            </a:br>
            <a:r>
              <a:rPr lang="de-AT" dirty="0"/>
              <a:t>	&amp;scope=</a:t>
            </a:r>
            <a:r>
              <a:rPr lang="de-AT" dirty="0" err="1"/>
              <a:t>openid</a:t>
            </a:r>
            <a:br>
              <a:rPr lang="de-AT" dirty="0"/>
            </a:br>
            <a:r>
              <a:rPr lang="de-AT" dirty="0"/>
              <a:t>	&amp;state=12345</a:t>
            </a:r>
            <a:br>
              <a:rPr lang="de-AT" dirty="0"/>
            </a:br>
            <a:r>
              <a:rPr lang="de-AT" dirty="0"/>
              <a:t>	&amp;nonce=678910</a:t>
            </a:r>
          </a:p>
          <a:p>
            <a:endParaRPr lang="de-AT" dirty="0"/>
          </a:p>
          <a:p>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a:t>Try…</a:t>
            </a:r>
          </a:p>
          <a:p>
            <a:pPr lvl="1"/>
            <a:r>
              <a:rPr lang="de-AT" dirty="0" err="1"/>
              <a:t>Wrong</a:t>
            </a:r>
            <a:r>
              <a:rPr lang="de-AT" dirty="0"/>
              <a:t> </a:t>
            </a:r>
            <a:r>
              <a:rPr lang="de-AT" dirty="0" err="1"/>
              <a:t>redirect</a:t>
            </a:r>
            <a:r>
              <a:rPr lang="de-AT" dirty="0"/>
              <a:t> URI</a:t>
            </a:r>
          </a:p>
          <a:p>
            <a:pPr lvl="1"/>
            <a:r>
              <a:rPr lang="de-AT" i="1" dirty="0" err="1"/>
              <a:t>fragment</a:t>
            </a:r>
            <a:r>
              <a:rPr lang="de-AT" dirty="0"/>
              <a:t> </a:t>
            </a:r>
            <a:r>
              <a:rPr lang="de-AT" dirty="0" err="1"/>
              <a:t>instead</a:t>
            </a:r>
            <a:r>
              <a:rPr lang="de-AT" dirty="0"/>
              <a:t> </a:t>
            </a:r>
            <a:r>
              <a:rPr lang="de-AT" dirty="0" err="1"/>
              <a:t>of</a:t>
            </a:r>
            <a:r>
              <a:rPr lang="de-AT" dirty="0"/>
              <a:t> </a:t>
            </a:r>
            <a:r>
              <a:rPr lang="de-AT" i="1" dirty="0" err="1"/>
              <a:t>form_post</a:t>
            </a:r>
            <a:endParaRPr lang="de-AT" i="1" dirty="0"/>
          </a:p>
          <a:p>
            <a:r>
              <a:rPr lang="de-AT" dirty="0" err="1"/>
              <a:t>Analyze</a:t>
            </a:r>
            <a:r>
              <a:rPr lang="de-AT" dirty="0"/>
              <a:t> JWT </a:t>
            </a:r>
            <a:r>
              <a:rPr lang="de-AT" dirty="0" err="1"/>
              <a:t>with</a:t>
            </a:r>
            <a:r>
              <a:rPr lang="de-AT" dirty="0"/>
              <a:t> </a:t>
            </a:r>
            <a:r>
              <a:rPr lang="de-AT" dirty="0">
                <a:hlinkClick r:id="rId3"/>
              </a:rPr>
              <a:t>https://jwt.io/</a:t>
            </a:r>
            <a:endParaRPr lang="de-AT" dirty="0"/>
          </a:p>
          <a:p>
            <a:pPr lvl="1"/>
            <a:r>
              <a:rPr lang="de-AT" dirty="0" err="1"/>
              <a:t>Verify</a:t>
            </a:r>
            <a:r>
              <a:rPr lang="de-AT" dirty="0"/>
              <a:t> </a:t>
            </a:r>
            <a:r>
              <a:rPr lang="de-AT" dirty="0" err="1"/>
              <a:t>signature</a:t>
            </a:r>
            <a:r>
              <a:rPr lang="de-AT" dirty="0"/>
              <a:t> </a:t>
            </a:r>
            <a:r>
              <a:rPr lang="de-AT" dirty="0" err="1"/>
              <a:t>with</a:t>
            </a:r>
            <a:r>
              <a:rPr lang="de-AT" dirty="0"/>
              <a:t> </a:t>
            </a:r>
            <a:r>
              <a:rPr lang="de-AT" dirty="0" err="1"/>
              <a:t>key</a:t>
            </a:r>
            <a:r>
              <a:rPr lang="de-AT" dirty="0"/>
              <a:t> from OIDC </a:t>
            </a:r>
            <a:r>
              <a:rPr lang="de-AT" dirty="0" err="1"/>
              <a:t>metadata</a:t>
            </a:r>
            <a:endParaRPr lang="de-AT" dirty="0"/>
          </a:p>
        </p:txBody>
      </p:sp>
      <p:sp>
        <p:nvSpPr>
          <p:cNvPr id="6" name="Text Placeholder 5"/>
          <p:cNvSpPr>
            <a:spLocks noGrp="1"/>
          </p:cNvSpPr>
          <p:nvPr>
            <p:ph type="body" sz="quarter" idx="25"/>
          </p:nvPr>
        </p:nvSpPr>
        <p:spPr/>
        <p:txBody>
          <a:bodyPr/>
          <a:lstStyle/>
          <a:p>
            <a:endParaRPr lang="de-AT"/>
          </a:p>
        </p:txBody>
      </p:sp>
      <p:pic>
        <p:nvPicPr>
          <p:cNvPr id="7" name="Picture 6"/>
          <p:cNvPicPr>
            <a:picLocks noChangeAspect="1"/>
          </p:cNvPicPr>
          <p:nvPr/>
        </p:nvPicPr>
        <p:blipFill>
          <a:blip r:embed="rId4"/>
          <a:stretch>
            <a:fillRect/>
          </a:stretch>
        </p:blipFill>
        <p:spPr>
          <a:xfrm>
            <a:off x="107504" y="2139702"/>
            <a:ext cx="5768230" cy="2510742"/>
          </a:xfrm>
          <a:prstGeom prst="rect">
            <a:avLst/>
          </a:prstGeom>
        </p:spPr>
      </p:pic>
    </p:spTree>
    <p:extLst>
      <p:ext uri="{BB962C8B-B14F-4D97-AF65-F5344CB8AC3E}">
        <p14:creationId xmlns:p14="http://schemas.microsoft.com/office/powerpoint/2010/main" val="1159872181"/>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000" dirty="0"/>
              <a:t>Digging deeper into OAuth2/OIC</a:t>
            </a:r>
          </a:p>
        </p:txBody>
      </p:sp>
      <p:sp>
        <p:nvSpPr>
          <p:cNvPr id="3" name="Textplatzhalter 2"/>
          <p:cNvSpPr>
            <a:spLocks noGrp="1"/>
          </p:cNvSpPr>
          <p:nvPr>
            <p:ph type="body" sz="quarter" idx="25"/>
          </p:nvPr>
        </p:nvSpPr>
        <p:spPr/>
        <p:txBody>
          <a:bodyPr/>
          <a:lstStyle/>
          <a:p>
            <a:r>
              <a:rPr lang="en-US" sz="2000" dirty="0"/>
              <a:t>Flows and code walkthroughs</a:t>
            </a:r>
          </a:p>
        </p:txBody>
      </p:sp>
    </p:spTree>
    <p:extLst>
      <p:ext uri="{BB962C8B-B14F-4D97-AF65-F5344CB8AC3E}">
        <p14:creationId xmlns:p14="http://schemas.microsoft.com/office/powerpoint/2010/main" val="345223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Authorization Code Flow</a:t>
            </a:r>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35655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pic>
        <p:nvPicPr>
          <p:cNvPr id="13" name="Inhaltsplatzhalter 12"/>
          <p:cNvPicPr>
            <a:picLocks noGrp="1" noChangeAspect="1"/>
          </p:cNvPicPr>
          <p:nvPr>
            <p:ph sz="quarter" idx="22"/>
          </p:nvPr>
        </p:nvPicPr>
        <p:blipFill>
          <a:blip r:embed="rId2"/>
          <a:stretch>
            <a:fillRect/>
          </a:stretch>
        </p:blipFill>
        <p:spPr>
          <a:xfrm>
            <a:off x="468313" y="723209"/>
            <a:ext cx="5327650" cy="4136819"/>
          </a:xfrm>
          <a:prstGeom prst="rect">
            <a:avLst/>
          </a:prstGeom>
        </p:spPr>
      </p:pic>
      <p:sp>
        <p:nvSpPr>
          <p:cNvPr id="10" name="Textplatzhalter 9"/>
          <p:cNvSpPr>
            <a:spLocks noGrp="1"/>
          </p:cNvSpPr>
          <p:nvPr>
            <p:ph type="body" sz="quarter" idx="23"/>
          </p:nvPr>
        </p:nvSpPr>
        <p:spPr/>
        <p:txBody>
          <a:bodyPr/>
          <a:lstStyle/>
          <a:p>
            <a:r>
              <a:rPr lang="en-US" dirty="0"/>
              <a:t>Getting the </a:t>
            </a:r>
            <a:r>
              <a:rPr lang="en-US" dirty="0" err="1"/>
              <a:t>auth</a:t>
            </a:r>
            <a:r>
              <a:rPr lang="en-US" dirty="0"/>
              <a:t> code</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spTree>
    <p:extLst>
      <p:ext uri="{BB962C8B-B14F-4D97-AF65-F5344CB8AC3E}">
        <p14:creationId xmlns:p14="http://schemas.microsoft.com/office/powerpoint/2010/main" val="1229956525"/>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sp>
        <p:nvSpPr>
          <p:cNvPr id="10" name="Textplatzhalter 9"/>
          <p:cNvSpPr>
            <a:spLocks noGrp="1"/>
          </p:cNvSpPr>
          <p:nvPr>
            <p:ph type="body" sz="quarter" idx="23"/>
          </p:nvPr>
        </p:nvSpPr>
        <p:spPr/>
        <p:txBody>
          <a:bodyPr/>
          <a:lstStyle/>
          <a:p>
            <a:r>
              <a:rPr lang="en-US" dirty="0"/>
              <a:t>Getting the token</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468313" y="767588"/>
            <a:ext cx="5327650" cy="4048062"/>
          </a:xfrm>
          <a:prstGeom prst="rect">
            <a:avLst/>
          </a:prstGeom>
        </p:spPr>
      </p:pic>
    </p:spTree>
    <p:extLst>
      <p:ext uri="{BB962C8B-B14F-4D97-AF65-F5344CB8AC3E}">
        <p14:creationId xmlns:p14="http://schemas.microsoft.com/office/powerpoint/2010/main" val="1144386565"/>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sp>
        <p:nvSpPr>
          <p:cNvPr id="10" name="Textplatzhalter 9"/>
          <p:cNvSpPr>
            <a:spLocks noGrp="1"/>
          </p:cNvSpPr>
          <p:nvPr>
            <p:ph type="body" sz="quarter" idx="23"/>
          </p:nvPr>
        </p:nvSpPr>
        <p:spPr/>
        <p:txBody>
          <a:bodyPr/>
          <a:lstStyle/>
          <a:p>
            <a:r>
              <a:rPr lang="en-US" dirty="0"/>
              <a:t>Accessing the resource</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4" name="Inhaltsplatzhalter 3"/>
          <p:cNvPicPr>
            <a:picLocks noGrp="1" noChangeAspect="1"/>
          </p:cNvPicPr>
          <p:nvPr>
            <p:ph sz="quarter" idx="22"/>
          </p:nvPr>
        </p:nvPicPr>
        <p:blipFill>
          <a:blip r:embed="rId2"/>
          <a:stretch>
            <a:fillRect/>
          </a:stretch>
        </p:blipFill>
        <p:spPr>
          <a:xfrm>
            <a:off x="395536" y="684246"/>
            <a:ext cx="5327650" cy="4093777"/>
          </a:xfrm>
          <a:prstGeom prst="rect">
            <a:avLst/>
          </a:prstGeom>
        </p:spPr>
      </p:pic>
    </p:spTree>
    <p:extLst>
      <p:ext uri="{BB962C8B-B14F-4D97-AF65-F5344CB8AC3E}">
        <p14:creationId xmlns:p14="http://schemas.microsoft.com/office/powerpoint/2010/main" val="381800412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sp>
        <p:nvSpPr>
          <p:cNvPr id="10" name="Textplatzhalter 9"/>
          <p:cNvSpPr>
            <a:spLocks noGrp="1"/>
          </p:cNvSpPr>
          <p:nvPr>
            <p:ph type="body" sz="quarter" idx="23"/>
          </p:nvPr>
        </p:nvSpPr>
        <p:spPr/>
        <p:txBody>
          <a:bodyPr/>
          <a:lstStyle/>
          <a:p>
            <a:r>
              <a:rPr lang="en-US" dirty="0"/>
              <a:t>Refreshing the token</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468313" y="748809"/>
            <a:ext cx="5327650" cy="4085620"/>
          </a:xfrm>
          <a:prstGeom prst="rect">
            <a:avLst/>
          </a:prstGeom>
        </p:spPr>
      </p:pic>
    </p:spTree>
    <p:extLst>
      <p:ext uri="{BB962C8B-B14F-4D97-AF65-F5344CB8AC3E}">
        <p14:creationId xmlns:p14="http://schemas.microsoft.com/office/powerpoint/2010/main" val="69152183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You Need to Follow Along</a:t>
            </a:r>
          </a:p>
        </p:txBody>
      </p:sp>
      <p:sp>
        <p:nvSpPr>
          <p:cNvPr id="3" name="Content Placeholder 2"/>
          <p:cNvSpPr>
            <a:spLocks noGrp="1"/>
          </p:cNvSpPr>
          <p:nvPr>
            <p:ph sz="quarter" idx="12"/>
          </p:nvPr>
        </p:nvSpPr>
        <p:spPr/>
        <p:txBody>
          <a:bodyPr/>
          <a:lstStyle/>
          <a:p>
            <a:r>
              <a:rPr lang="en-US"/>
              <a:t>Web Browser</a:t>
            </a:r>
          </a:p>
          <a:p>
            <a:pPr lvl="1"/>
            <a:r>
              <a:rPr lang="en-US"/>
              <a:t>Chrome recommended</a:t>
            </a:r>
          </a:p>
          <a:p>
            <a:r>
              <a:rPr lang="en-US"/>
              <a:t>Azure Subscription</a:t>
            </a:r>
          </a:p>
          <a:p>
            <a:pPr lvl="1"/>
            <a:r>
              <a:rPr lang="en-US"/>
              <a:t>For Azure Active Directory Sample</a:t>
            </a:r>
          </a:p>
          <a:p>
            <a:pPr lvl="1"/>
            <a:r>
              <a:rPr lang="en-US"/>
              <a:t>Free version is ok</a:t>
            </a:r>
          </a:p>
          <a:p>
            <a:r>
              <a:rPr lang="en-US"/>
              <a:t>Auth0 Subscription</a:t>
            </a:r>
          </a:p>
          <a:p>
            <a:pPr lvl="1"/>
            <a:r>
              <a:rPr lang="en-US"/>
              <a:t>Free version is ok</a:t>
            </a:r>
          </a:p>
          <a:p>
            <a:r>
              <a:rPr lang="en-US"/>
              <a:t>Visual Studio and .NET Core</a:t>
            </a:r>
          </a:p>
          <a:p>
            <a:pPr lvl="1"/>
            <a:r>
              <a:rPr lang="en-US"/>
              <a:t>For .NET samples</a:t>
            </a:r>
          </a:p>
        </p:txBody>
      </p:sp>
      <p:sp>
        <p:nvSpPr>
          <p:cNvPr id="5" name="Content Placeholder 4"/>
          <p:cNvSpPr>
            <a:spLocks noGrp="1"/>
          </p:cNvSpPr>
          <p:nvPr>
            <p:ph sz="quarter" idx="13"/>
          </p:nvPr>
        </p:nvSpPr>
        <p:spPr/>
        <p:txBody>
          <a:bodyPr/>
          <a:lstStyle/>
          <a:p>
            <a:r>
              <a:rPr lang="en-US"/>
              <a:t>Node.js</a:t>
            </a:r>
          </a:p>
          <a:p>
            <a:pPr lvl="1"/>
            <a:r>
              <a:rPr lang="en-US"/>
              <a:t>For Angular and Node.js samples</a:t>
            </a:r>
          </a:p>
          <a:p>
            <a:r>
              <a:rPr lang="en-US"/>
              <a:t>REST Client</a:t>
            </a:r>
          </a:p>
          <a:p>
            <a:pPr lvl="1"/>
            <a:r>
              <a:rPr lang="en-US"/>
              <a:t>E.g. </a:t>
            </a:r>
            <a:r>
              <a:rPr lang="en-US">
                <a:hlinkClick r:id="rId2"/>
              </a:rPr>
              <a:t>REST Client in VSCode</a:t>
            </a:r>
            <a:r>
              <a:rPr lang="en-US"/>
              <a:t>, </a:t>
            </a:r>
            <a:r>
              <a:rPr lang="en-US">
                <a:hlinkClick r:id="rId3"/>
              </a:rPr>
              <a:t>Postman</a:t>
            </a:r>
            <a:endParaRPr lang="en-US"/>
          </a:p>
        </p:txBody>
      </p:sp>
      <p:sp>
        <p:nvSpPr>
          <p:cNvPr id="6" name="Text Placeholder 5"/>
          <p:cNvSpPr>
            <a:spLocks noGrp="1"/>
          </p:cNvSpPr>
          <p:nvPr>
            <p:ph type="body" sz="quarter" idx="23"/>
          </p:nvPr>
        </p:nvSpPr>
        <p:spPr/>
        <p:txBody>
          <a:bodyPr/>
          <a:lstStyle/>
          <a:p>
            <a:endParaRPr lang="en-US"/>
          </a:p>
        </p:txBody>
      </p:sp>
      <p:sp>
        <p:nvSpPr>
          <p:cNvPr id="7" name="Text Placeholder 6"/>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4179168053"/>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Code</a:t>
            </a:r>
          </a:p>
        </p:txBody>
      </p:sp>
      <p:sp>
        <p:nvSpPr>
          <p:cNvPr id="3" name="Content Placeholder 2"/>
          <p:cNvSpPr>
            <a:spLocks noGrp="1"/>
          </p:cNvSpPr>
          <p:nvPr>
            <p:ph sz="quarter" idx="22"/>
          </p:nvPr>
        </p:nvSpPr>
        <p:spPr/>
        <p:txBody>
          <a:bodyPr/>
          <a:lstStyle/>
          <a:p>
            <a:r>
              <a:rPr lang="de-AT" dirty="0"/>
              <a:t>https://rainerdemo.eu.auth0.com/authorize?</a:t>
            </a:r>
            <a:br>
              <a:rPr lang="de-AT" dirty="0"/>
            </a:br>
            <a:r>
              <a:rPr lang="de-AT" dirty="0"/>
              <a:t>	</a:t>
            </a:r>
            <a:r>
              <a:rPr lang="de-AT" dirty="0" err="1"/>
              <a:t>client_id</a:t>
            </a:r>
            <a:r>
              <a:rPr lang="de-AT" dirty="0"/>
              <a:t>=wDEfs7qeFtBxo7psSmzpeJ7qDutJYI4A</a:t>
            </a:r>
            <a:br>
              <a:rPr lang="de-AT" dirty="0"/>
            </a:br>
            <a:r>
              <a:rPr lang="de-AT" dirty="0"/>
              <a:t>	&amp;response_type=</a:t>
            </a:r>
            <a:r>
              <a:rPr lang="de-AT" dirty="0" err="1"/>
              <a:t>code</a:t>
            </a:r>
            <a:br>
              <a:rPr lang="de-AT" dirty="0"/>
            </a:br>
            <a:r>
              <a:rPr lang="de-AT" dirty="0"/>
              <a:t>	&amp;</a:t>
            </a:r>
            <a:r>
              <a:rPr lang="de-AT" dirty="0" err="1"/>
              <a:t>redirect_uri</a:t>
            </a:r>
            <a:r>
              <a:rPr lang="de-AT" dirty="0"/>
              <a:t>=https%3A%2F%2Flocalhost:5000%2Flogin</a:t>
            </a:r>
            <a:br>
              <a:rPr lang="de-AT" dirty="0"/>
            </a:br>
            <a:r>
              <a:rPr lang="de-AT" dirty="0"/>
              <a:t>	&amp;response_mode=</a:t>
            </a:r>
            <a:r>
              <a:rPr lang="de-AT" dirty="0" err="1"/>
              <a:t>query</a:t>
            </a:r>
            <a:br>
              <a:rPr lang="de-AT" dirty="0"/>
            </a:br>
            <a:r>
              <a:rPr lang="de-AT" dirty="0"/>
              <a:t>	&amp;</a:t>
            </a:r>
            <a:r>
              <a:rPr lang="de-AT" dirty="0" err="1"/>
              <a:t>scope</a:t>
            </a:r>
            <a:r>
              <a:rPr lang="de-AT" dirty="0"/>
              <a:t>=openid%20offline_access</a:t>
            </a:r>
            <a:br>
              <a:rPr lang="de-AT" dirty="0"/>
            </a:br>
            <a:r>
              <a:rPr lang="de-AT" dirty="0"/>
              <a:t>	&amp;state=12345</a:t>
            </a:r>
          </a:p>
          <a:p>
            <a:endParaRPr lang="de-AT" dirty="0"/>
          </a:p>
          <a:p>
            <a:endParaRPr lang="de-AT" dirty="0"/>
          </a:p>
          <a:p>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err="1"/>
              <a:t>Compare</a:t>
            </a:r>
            <a:r>
              <a:rPr lang="de-AT" dirty="0"/>
              <a:t> </a:t>
            </a:r>
            <a:r>
              <a:rPr lang="de-AT" dirty="0" err="1"/>
              <a:t>with</a:t>
            </a:r>
            <a:r>
              <a:rPr lang="de-AT" dirty="0"/>
              <a:t> </a:t>
            </a:r>
            <a:r>
              <a:rPr lang="de-AT" dirty="0">
                <a:hlinkClick r:id="rId2"/>
              </a:rPr>
              <a:t>OIDC </a:t>
            </a:r>
            <a:r>
              <a:rPr lang="de-AT" dirty="0" err="1">
                <a:hlinkClick r:id="rId2"/>
              </a:rPr>
              <a:t>Spec</a:t>
            </a:r>
            <a:endParaRPr lang="de-AT" dirty="0"/>
          </a:p>
        </p:txBody>
      </p:sp>
      <p:sp>
        <p:nvSpPr>
          <p:cNvPr id="6" name="Text Placeholder 5"/>
          <p:cNvSpPr>
            <a:spLocks noGrp="1"/>
          </p:cNvSpPr>
          <p:nvPr>
            <p:ph type="body" sz="quarter" idx="25"/>
          </p:nvPr>
        </p:nvSpPr>
        <p:spPr/>
        <p:txBody>
          <a:bodyPr/>
          <a:lstStyle/>
          <a:p>
            <a:r>
              <a:rPr lang="de-AT" dirty="0">
                <a:hlinkClick r:id="rId3"/>
              </a:rPr>
              <a:t>https://docs.microsoft.com/en-us/azure/active-directory/develop/active-directory-v2-protocols-oauth-code</a:t>
            </a:r>
            <a:endParaRPr lang="de-AT" dirty="0"/>
          </a:p>
        </p:txBody>
      </p:sp>
      <p:pic>
        <p:nvPicPr>
          <p:cNvPr id="9" name="Picture 8"/>
          <p:cNvPicPr>
            <a:picLocks noChangeAspect="1"/>
          </p:cNvPicPr>
          <p:nvPr/>
        </p:nvPicPr>
        <p:blipFill>
          <a:blip r:embed="rId4"/>
          <a:stretch>
            <a:fillRect/>
          </a:stretch>
        </p:blipFill>
        <p:spPr>
          <a:xfrm>
            <a:off x="467544" y="1779662"/>
            <a:ext cx="3859456" cy="674357"/>
          </a:xfrm>
          <a:prstGeom prst="rect">
            <a:avLst/>
          </a:prstGeom>
        </p:spPr>
      </p:pic>
    </p:spTree>
    <p:extLst>
      <p:ext uri="{BB962C8B-B14F-4D97-AF65-F5344CB8AC3E}">
        <p14:creationId xmlns:p14="http://schemas.microsoft.com/office/powerpoint/2010/main" val="730676415"/>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Token</a:t>
            </a:r>
          </a:p>
        </p:txBody>
      </p:sp>
      <p:sp>
        <p:nvSpPr>
          <p:cNvPr id="3" name="Content Placeholder 2"/>
          <p:cNvSpPr>
            <a:spLocks noGrp="1"/>
          </p:cNvSpPr>
          <p:nvPr>
            <p:ph sz="quarter" idx="22"/>
          </p:nvPr>
        </p:nvSpPr>
        <p:spPr/>
        <p:txBody>
          <a:bodyPr/>
          <a:lstStyle/>
          <a:p>
            <a:r>
              <a:rPr lang="nn-NO" dirty="0"/>
              <a:t>POST https://rainerdemo.eu.auth0.com/oauth/token</a:t>
            </a:r>
          </a:p>
          <a:p>
            <a:r>
              <a:rPr lang="nn-NO" dirty="0"/>
              <a:t>Content-Type: application/x-www-form-urlencoded</a:t>
            </a:r>
          </a:p>
          <a:p>
            <a:br>
              <a:rPr lang="nn-NO" dirty="0"/>
            </a:br>
            <a:r>
              <a:rPr lang="nn-NO" dirty="0"/>
              <a:t>client_id=wDEfs7qeFtBxo7psSmzpeJ7qDutJYI4A</a:t>
            </a:r>
            <a:br>
              <a:rPr lang="nn-NO" dirty="0"/>
            </a:br>
            <a:r>
              <a:rPr lang="nn-NO" dirty="0"/>
              <a:t>&amp;scope=openid%20offline_access</a:t>
            </a:r>
            <a:br>
              <a:rPr lang="nn-NO" dirty="0"/>
            </a:br>
            <a:r>
              <a:rPr lang="nn-NO" dirty="0"/>
              <a:t>&amp;code=DtoirWzOBAxXXqGO</a:t>
            </a:r>
            <a:br>
              <a:rPr lang="nn-NO" dirty="0"/>
            </a:br>
            <a:r>
              <a:rPr lang="nn-NO" dirty="0"/>
              <a:t>&amp;redirect_uri=https%3A%2F%2Flocalhost:5000%2Flogin</a:t>
            </a:r>
            <a:br>
              <a:rPr lang="nn-NO" dirty="0"/>
            </a:br>
            <a:r>
              <a:rPr lang="nn-NO" dirty="0"/>
              <a:t>&amp;grant_type=authorization_code</a:t>
            </a:r>
            <a:br>
              <a:rPr lang="nn-NO" dirty="0"/>
            </a:br>
            <a:r>
              <a:rPr lang="nn-NO" dirty="0"/>
              <a:t>&amp;client_secret=-oAiMEy...</a:t>
            </a:r>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endParaRPr lang="de-AT" dirty="0"/>
          </a:p>
        </p:txBody>
      </p:sp>
      <p:sp>
        <p:nvSpPr>
          <p:cNvPr id="6" name="Text Placeholder 5"/>
          <p:cNvSpPr>
            <a:spLocks noGrp="1"/>
          </p:cNvSpPr>
          <p:nvPr>
            <p:ph type="body" sz="quarter" idx="25"/>
          </p:nvPr>
        </p:nvSpPr>
        <p:spPr/>
        <p:txBody>
          <a:bodyPr/>
          <a:lstStyle/>
          <a:p>
            <a:endParaRPr lang="de-AT"/>
          </a:p>
        </p:txBody>
      </p:sp>
      <p:pic>
        <p:nvPicPr>
          <p:cNvPr id="9" name="Picture 8"/>
          <p:cNvPicPr>
            <a:picLocks noChangeAspect="1"/>
          </p:cNvPicPr>
          <p:nvPr/>
        </p:nvPicPr>
        <p:blipFill>
          <a:blip r:embed="rId2"/>
          <a:stretch>
            <a:fillRect/>
          </a:stretch>
        </p:blipFill>
        <p:spPr>
          <a:xfrm>
            <a:off x="467544" y="2355726"/>
            <a:ext cx="4202350" cy="1954493"/>
          </a:xfrm>
          <a:prstGeom prst="rect">
            <a:avLst/>
          </a:prstGeom>
        </p:spPr>
      </p:pic>
    </p:spTree>
    <p:extLst>
      <p:ext uri="{BB962C8B-B14F-4D97-AF65-F5344CB8AC3E}">
        <p14:creationId xmlns:p14="http://schemas.microsoft.com/office/powerpoint/2010/main" val="3457328700"/>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Token </a:t>
            </a:r>
            <a:r>
              <a:rPr lang="de-AT" dirty="0" err="1"/>
              <a:t>for</a:t>
            </a:r>
            <a:r>
              <a:rPr lang="de-AT" dirty="0"/>
              <a:t> API</a:t>
            </a:r>
          </a:p>
        </p:txBody>
      </p:sp>
      <p:sp>
        <p:nvSpPr>
          <p:cNvPr id="3" name="Content Placeholder 2"/>
          <p:cNvSpPr>
            <a:spLocks noGrp="1"/>
          </p:cNvSpPr>
          <p:nvPr>
            <p:ph sz="quarter" idx="22"/>
          </p:nvPr>
        </p:nvSpPr>
        <p:spPr/>
        <p:txBody>
          <a:bodyPr/>
          <a:lstStyle/>
          <a:p>
            <a:r>
              <a:rPr lang="de-AT" dirty="0"/>
              <a:t>https://rainerdemo.eu.auth0.com/authorize?</a:t>
            </a:r>
            <a:br>
              <a:rPr lang="de-AT" dirty="0"/>
            </a:br>
            <a:r>
              <a:rPr lang="de-AT" dirty="0"/>
              <a:t>	</a:t>
            </a:r>
            <a:r>
              <a:rPr lang="de-AT" dirty="0" err="1"/>
              <a:t>client_id</a:t>
            </a:r>
            <a:r>
              <a:rPr lang="de-AT" dirty="0"/>
              <a:t>=wDEfs7qeFtBxo7psSmzpeJ7qDutJYI4A</a:t>
            </a:r>
            <a:br>
              <a:rPr lang="de-AT" dirty="0"/>
            </a:br>
            <a:r>
              <a:rPr lang="de-AT" dirty="0"/>
              <a:t>	&amp;</a:t>
            </a:r>
            <a:r>
              <a:rPr lang="de-AT" dirty="0" err="1"/>
              <a:t>response_type</a:t>
            </a:r>
            <a:r>
              <a:rPr lang="de-AT" dirty="0"/>
              <a:t>=</a:t>
            </a:r>
            <a:r>
              <a:rPr lang="de-AT" dirty="0" err="1"/>
              <a:t>code</a:t>
            </a:r>
            <a:br>
              <a:rPr lang="de-AT" dirty="0"/>
            </a:br>
            <a:r>
              <a:rPr lang="de-AT" dirty="0"/>
              <a:t>	&amp;redirect_uri=https%3A%2F%2Flocalhost:5000%2Flogin</a:t>
            </a:r>
            <a:br>
              <a:rPr lang="de-AT" dirty="0"/>
            </a:br>
            <a:r>
              <a:rPr lang="de-AT" dirty="0"/>
              <a:t>	&amp;response_mode=</a:t>
            </a:r>
            <a:r>
              <a:rPr lang="de-AT" dirty="0" err="1"/>
              <a:t>query</a:t>
            </a:r>
            <a:br>
              <a:rPr lang="de-AT" dirty="0"/>
            </a:br>
            <a:r>
              <a:rPr lang="de-AT" dirty="0"/>
              <a:t>	&amp;</a:t>
            </a:r>
            <a:r>
              <a:rPr lang="de-AT" dirty="0">
                <a:solidFill>
                  <a:srgbClr val="FF0000"/>
                </a:solidFill>
              </a:rPr>
              <a:t>audience</a:t>
            </a:r>
            <a:r>
              <a:rPr lang="de-AT" dirty="0"/>
              <a:t>=http%3A%2F%2Foidc-webapi%2F</a:t>
            </a:r>
            <a:br>
              <a:rPr lang="de-AT" dirty="0"/>
            </a:br>
            <a:r>
              <a:rPr lang="de-AT" dirty="0"/>
              <a:t>	&amp;scope=openid%20offline_access%20</a:t>
            </a:r>
            <a:r>
              <a:rPr lang="de-AT" dirty="0">
                <a:solidFill>
                  <a:srgbClr val="FF0000"/>
                </a:solidFill>
              </a:rPr>
              <a:t>read:data</a:t>
            </a:r>
            <a:br>
              <a:rPr lang="de-AT" dirty="0"/>
            </a:br>
            <a:r>
              <a:rPr lang="de-AT" dirty="0"/>
              <a:t>	&amp;state=12345</a:t>
            </a:r>
          </a:p>
          <a:p>
            <a:endParaRPr lang="de-AT" dirty="0"/>
          </a:p>
          <a:p>
            <a:r>
              <a:rPr lang="nn-NO" dirty="0"/>
              <a:t>POST https://rainerdemo.eu.auth0.com/oauth/token</a:t>
            </a:r>
          </a:p>
          <a:p>
            <a:r>
              <a:rPr lang="nn-NO" dirty="0"/>
              <a:t>Content-Type: application/x-www-form-urlencoded</a:t>
            </a:r>
          </a:p>
          <a:p>
            <a:br>
              <a:rPr lang="nn-NO" dirty="0"/>
            </a:br>
            <a:r>
              <a:rPr lang="nn-NO" dirty="0"/>
              <a:t>client_id=wDEfs7qeFtBxo7psSmzpeJ7qDutJYI4A</a:t>
            </a:r>
            <a:br>
              <a:rPr lang="nn-NO" dirty="0"/>
            </a:br>
            <a:r>
              <a:rPr lang="nn-NO" dirty="0"/>
              <a:t>&amp;audience=http%3A%2F%2Foidc-webapi%2F</a:t>
            </a:r>
            <a:br>
              <a:rPr lang="nn-NO" dirty="0"/>
            </a:br>
            <a:r>
              <a:rPr lang="nn-NO" dirty="0"/>
              <a:t>&amp;scope=openid%20offline_access%20read:data</a:t>
            </a:r>
            <a:br>
              <a:rPr lang="nn-NO" dirty="0"/>
            </a:br>
            <a:r>
              <a:rPr lang="nn-NO" dirty="0"/>
              <a:t>&amp;code=gmlFxuze-vf9GLf3</a:t>
            </a:r>
            <a:br>
              <a:rPr lang="nn-NO" dirty="0"/>
            </a:br>
            <a:r>
              <a:rPr lang="nn-NO" dirty="0"/>
              <a:t>&amp;redirect_uri=https%3A%2F%2Flocalhost:5000%2Flogin</a:t>
            </a:r>
            <a:br>
              <a:rPr lang="nn-NO" dirty="0"/>
            </a:br>
            <a:r>
              <a:rPr lang="nn-NO" dirty="0"/>
              <a:t>&amp;grant_type=authorization_code</a:t>
            </a:r>
            <a:br>
              <a:rPr lang="nn-NO" dirty="0"/>
            </a:br>
            <a:r>
              <a:rPr lang="nn-NO" dirty="0"/>
              <a:t>&amp;client_secret=-oAiMEyVXlmW_jQ...</a:t>
            </a:r>
          </a:p>
          <a:p>
            <a:endParaRPr lang="de-AT" dirty="0"/>
          </a:p>
          <a:p>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err="1"/>
              <a:t>Compare</a:t>
            </a:r>
            <a:r>
              <a:rPr lang="de-AT" dirty="0"/>
              <a:t> </a:t>
            </a:r>
            <a:r>
              <a:rPr lang="de-AT" dirty="0" err="1"/>
              <a:t>with</a:t>
            </a:r>
            <a:r>
              <a:rPr lang="de-AT" dirty="0"/>
              <a:t> </a:t>
            </a:r>
            <a:r>
              <a:rPr lang="de-AT" dirty="0">
                <a:hlinkClick r:id="rId2"/>
              </a:rPr>
              <a:t>OIDC </a:t>
            </a:r>
            <a:r>
              <a:rPr lang="de-AT" dirty="0" err="1">
                <a:hlinkClick r:id="rId2"/>
              </a:rPr>
              <a:t>Spec</a:t>
            </a:r>
            <a:endParaRPr lang="de-AT" dirty="0"/>
          </a:p>
          <a:p>
            <a:r>
              <a:rPr lang="de-AT" dirty="0"/>
              <a:t>Try </a:t>
            </a:r>
            <a:r>
              <a:rPr lang="de-AT" dirty="0" err="1"/>
              <a:t>access</a:t>
            </a:r>
            <a:r>
              <a:rPr lang="de-AT" dirty="0"/>
              <a:t> </a:t>
            </a:r>
            <a:r>
              <a:rPr lang="de-AT" dirty="0" err="1"/>
              <a:t>token</a:t>
            </a:r>
            <a:r>
              <a:rPr lang="de-AT" dirty="0"/>
              <a:t> in .NET Web API</a:t>
            </a:r>
          </a:p>
          <a:p>
            <a:pPr lvl="1"/>
            <a:r>
              <a:rPr lang="de-AT" dirty="0">
                <a:hlinkClick r:id="rId3"/>
              </a:rPr>
              <a:t>Sample on GitHub</a:t>
            </a:r>
            <a:endParaRPr lang="de-AT" dirty="0"/>
          </a:p>
        </p:txBody>
      </p:sp>
      <p:sp>
        <p:nvSpPr>
          <p:cNvPr id="6" name="Text Placeholder 5"/>
          <p:cNvSpPr>
            <a:spLocks noGrp="1"/>
          </p:cNvSpPr>
          <p:nvPr>
            <p:ph type="body" sz="quarter" idx="25"/>
          </p:nvPr>
        </p:nvSpPr>
        <p:spPr/>
        <p:txBody>
          <a:bodyPr/>
          <a:lstStyle/>
          <a:p>
            <a:endParaRPr lang="de-AT"/>
          </a:p>
        </p:txBody>
      </p:sp>
      <p:pic>
        <p:nvPicPr>
          <p:cNvPr id="7" name="Picture 6"/>
          <p:cNvPicPr>
            <a:picLocks noChangeAspect="1"/>
          </p:cNvPicPr>
          <p:nvPr/>
        </p:nvPicPr>
        <p:blipFill>
          <a:blip r:embed="rId4"/>
          <a:stretch>
            <a:fillRect/>
          </a:stretch>
        </p:blipFill>
        <p:spPr>
          <a:xfrm>
            <a:off x="5004048" y="2643758"/>
            <a:ext cx="1785474" cy="2387552"/>
          </a:xfrm>
          <a:prstGeom prst="rect">
            <a:avLst/>
          </a:prstGeom>
        </p:spPr>
      </p:pic>
    </p:spTree>
    <p:extLst>
      <p:ext uri="{BB962C8B-B14F-4D97-AF65-F5344CB8AC3E}">
        <p14:creationId xmlns:p14="http://schemas.microsoft.com/office/powerpoint/2010/main" val="971877958"/>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Further Readings</a:t>
            </a:r>
          </a:p>
        </p:txBody>
      </p:sp>
      <p:sp>
        <p:nvSpPr>
          <p:cNvPr id="8" name="Content Placeholder 7"/>
          <p:cNvSpPr>
            <a:spLocks noGrp="1"/>
          </p:cNvSpPr>
          <p:nvPr>
            <p:ph sz="quarter" idx="12"/>
          </p:nvPr>
        </p:nvSpPr>
        <p:spPr/>
        <p:txBody>
          <a:bodyPr/>
          <a:lstStyle/>
          <a:p>
            <a:r>
              <a:rPr lang="en-US" dirty="0"/>
              <a:t>JWT Validation and Authorization in ASP.NET Core</a:t>
            </a:r>
          </a:p>
          <a:p>
            <a:pPr lvl="1"/>
            <a:r>
              <a:rPr lang="de-AT" dirty="0">
                <a:hlinkClick r:id="rId2"/>
              </a:rPr>
              <a:t>https://blogs.msdn.microsoft.com/webdev/2017/04/06/jwt-validation-and-authorization-in-asp-net-core/</a:t>
            </a:r>
            <a:endParaRPr lang="de-AT" dirty="0"/>
          </a:p>
          <a:p>
            <a:r>
              <a:rPr lang="en-US" dirty="0"/>
              <a:t>ASP.NET Core Web API Authorization</a:t>
            </a:r>
          </a:p>
          <a:p>
            <a:pPr lvl="1"/>
            <a:r>
              <a:rPr lang="de-AT" dirty="0">
                <a:hlinkClick r:id="rId3"/>
              </a:rPr>
              <a:t>https://auth0.com/docs/quickstart/backend/aspnet-core-webapi/01-authorization</a:t>
            </a:r>
            <a:endParaRPr lang="de-AT" dirty="0"/>
          </a:p>
          <a:p>
            <a:r>
              <a:rPr lang="en-US" dirty="0"/>
              <a:t>ASP.NET Core Web API Using your API</a:t>
            </a:r>
          </a:p>
          <a:p>
            <a:pPr lvl="1"/>
            <a:r>
              <a:rPr lang="de-AT" dirty="0">
                <a:hlinkClick r:id="rId4"/>
              </a:rPr>
              <a:t>https://auth0.com/docs/quickstart/backend/aspnet-core-webapi/02-using</a:t>
            </a:r>
            <a:endParaRPr lang="de-AT" dirty="0"/>
          </a:p>
        </p:txBody>
      </p:sp>
      <p:sp>
        <p:nvSpPr>
          <p:cNvPr id="9" name="Text Placehold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173182381"/>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Implicit Flow</a:t>
            </a:r>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03523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Implicit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468313" y="698273"/>
            <a:ext cx="5327650" cy="4186692"/>
          </a:xfrm>
          <a:prstGeom prst="rect">
            <a:avLst/>
          </a:prstGeom>
        </p:spPr>
      </p:pic>
    </p:spTree>
    <p:extLst>
      <p:ext uri="{BB962C8B-B14F-4D97-AF65-F5344CB8AC3E}">
        <p14:creationId xmlns:p14="http://schemas.microsoft.com/office/powerpoint/2010/main" val="3116290206"/>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err="1"/>
              <a:t>Get</a:t>
            </a:r>
            <a:r>
              <a:rPr lang="de-AT" dirty="0"/>
              <a:t> Token</a:t>
            </a:r>
          </a:p>
        </p:txBody>
      </p:sp>
      <p:sp>
        <p:nvSpPr>
          <p:cNvPr id="8" name="Content Placeholder 7"/>
          <p:cNvSpPr>
            <a:spLocks noGrp="1"/>
          </p:cNvSpPr>
          <p:nvPr>
            <p:ph sz="quarter" idx="22"/>
          </p:nvPr>
        </p:nvSpPr>
        <p:spPr/>
        <p:txBody>
          <a:bodyPr/>
          <a:lstStyle/>
          <a:p>
            <a:r>
              <a:rPr lang="en-US" dirty="0"/>
              <a:t>GET https://rainerdemo.eu.auth0.com/authorize?</a:t>
            </a:r>
            <a:br>
              <a:rPr lang="en-US" dirty="0"/>
            </a:br>
            <a:r>
              <a:rPr lang="en-US" dirty="0"/>
              <a:t>	</a:t>
            </a:r>
            <a:r>
              <a:rPr lang="en-US" dirty="0" err="1"/>
              <a:t>client_id</a:t>
            </a:r>
            <a:r>
              <a:rPr lang="en-US" dirty="0"/>
              <a:t>=wDEfs7qeFtBxo7psSmzpeJ7qDutJYI4A</a:t>
            </a:r>
            <a:br>
              <a:rPr lang="en-US" dirty="0"/>
            </a:br>
            <a:r>
              <a:rPr lang="en-US" dirty="0"/>
              <a:t>	&amp;</a:t>
            </a:r>
            <a:r>
              <a:rPr lang="en-US" dirty="0">
                <a:solidFill>
                  <a:srgbClr val="FF0000"/>
                </a:solidFill>
              </a:rPr>
              <a:t>response_type=token</a:t>
            </a:r>
            <a:br>
              <a:rPr lang="en-US" dirty="0"/>
            </a:br>
            <a:r>
              <a:rPr lang="en-US" dirty="0"/>
              <a:t>	&amp;</a:t>
            </a:r>
            <a:r>
              <a:rPr lang="en-US" dirty="0" err="1"/>
              <a:t>redirect_uri</a:t>
            </a:r>
            <a:r>
              <a:rPr lang="en-US" dirty="0"/>
              <a:t>=https%3A%2F%2Flocalhost:5000%2Flogin</a:t>
            </a:r>
            <a:br>
              <a:rPr lang="en-US" dirty="0"/>
            </a:br>
            <a:r>
              <a:rPr lang="en-US" dirty="0"/>
              <a:t>	&amp;response_mode=fragment</a:t>
            </a:r>
            <a:br>
              <a:rPr lang="en-US" dirty="0"/>
            </a:br>
            <a:r>
              <a:rPr lang="en-US" dirty="0"/>
              <a:t>	&amp;audience=http%3A%2F%2Foidc-webapi%2F</a:t>
            </a:r>
            <a:br>
              <a:rPr lang="en-US" dirty="0"/>
            </a:br>
            <a:r>
              <a:rPr lang="en-US" dirty="0"/>
              <a:t>	&amp;scope=openid%20offline_access%20read:data</a:t>
            </a:r>
            <a:br>
              <a:rPr lang="en-US" dirty="0"/>
            </a:br>
            <a:r>
              <a:rPr lang="en-US" dirty="0"/>
              <a:t>	&amp;state=12345</a:t>
            </a:r>
          </a:p>
          <a:p>
            <a:endParaRPr lang="de-AT" dirty="0"/>
          </a:p>
        </p:txBody>
      </p:sp>
      <p:sp>
        <p:nvSpPr>
          <p:cNvPr id="9" name="Text Placeholder 8"/>
          <p:cNvSpPr>
            <a:spLocks noGrp="1"/>
          </p:cNvSpPr>
          <p:nvPr>
            <p:ph type="body" sz="quarter" idx="23"/>
          </p:nvPr>
        </p:nvSpPr>
        <p:spPr/>
        <p:txBody>
          <a:bodyPr/>
          <a:lstStyle/>
          <a:p>
            <a:endParaRPr lang="de-AT"/>
          </a:p>
        </p:txBody>
      </p:sp>
      <p:sp>
        <p:nvSpPr>
          <p:cNvPr id="10" name="Text Placeholder 9"/>
          <p:cNvSpPr>
            <a:spLocks noGrp="1"/>
          </p:cNvSpPr>
          <p:nvPr>
            <p:ph type="body" sz="quarter" idx="24"/>
          </p:nvPr>
        </p:nvSpPr>
        <p:spPr/>
        <p:txBody>
          <a:bodyPr/>
          <a:lstStyle/>
          <a:p>
            <a:r>
              <a:rPr lang="de-AT" dirty="0"/>
              <a:t>Try </a:t>
            </a:r>
            <a:r>
              <a:rPr lang="de-AT" dirty="0" err="1"/>
              <a:t>access</a:t>
            </a:r>
            <a:r>
              <a:rPr lang="de-AT" dirty="0"/>
              <a:t> </a:t>
            </a:r>
            <a:r>
              <a:rPr lang="de-AT" dirty="0" err="1"/>
              <a:t>token</a:t>
            </a:r>
            <a:r>
              <a:rPr lang="de-AT" dirty="0"/>
              <a:t> in .NET Web API</a:t>
            </a:r>
          </a:p>
          <a:p>
            <a:pPr lvl="1"/>
            <a:r>
              <a:rPr lang="de-AT" dirty="0">
                <a:hlinkClick r:id="rId2"/>
              </a:rPr>
              <a:t>Sample on GitHub</a:t>
            </a:r>
            <a:endParaRPr lang="de-AT" dirty="0"/>
          </a:p>
          <a:p>
            <a:endParaRPr lang="de-AT" dirty="0"/>
          </a:p>
          <a:p>
            <a:endParaRPr lang="de-AT" dirty="0"/>
          </a:p>
        </p:txBody>
      </p:sp>
      <p:sp>
        <p:nvSpPr>
          <p:cNvPr id="11" name="Text Placeholder 10"/>
          <p:cNvSpPr>
            <a:spLocks noGrp="1"/>
          </p:cNvSpPr>
          <p:nvPr>
            <p:ph type="body" sz="quarter" idx="25"/>
          </p:nvPr>
        </p:nvSpPr>
        <p:spPr/>
        <p:txBody>
          <a:bodyPr/>
          <a:lstStyle/>
          <a:p>
            <a:endParaRPr lang="de-AT"/>
          </a:p>
        </p:txBody>
      </p:sp>
      <p:pic>
        <p:nvPicPr>
          <p:cNvPr id="12" name="Picture 11"/>
          <p:cNvPicPr>
            <a:picLocks noChangeAspect="1"/>
          </p:cNvPicPr>
          <p:nvPr/>
        </p:nvPicPr>
        <p:blipFill>
          <a:blip r:embed="rId3"/>
          <a:stretch>
            <a:fillRect/>
          </a:stretch>
        </p:blipFill>
        <p:spPr>
          <a:xfrm>
            <a:off x="467544" y="2435491"/>
            <a:ext cx="8062956" cy="925163"/>
          </a:xfrm>
          <a:prstGeom prst="rect">
            <a:avLst/>
          </a:prstGeom>
        </p:spPr>
      </p:pic>
    </p:spTree>
    <p:extLst>
      <p:ext uri="{BB962C8B-B14F-4D97-AF65-F5344CB8AC3E}">
        <p14:creationId xmlns:p14="http://schemas.microsoft.com/office/powerpoint/2010/main" val="2786022876"/>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lstStyle/>
          <a:p>
            <a:r>
              <a:rPr lang="de-AT" dirty="0"/>
              <a:t>Angular</a:t>
            </a:r>
          </a:p>
        </p:txBody>
      </p:sp>
      <p:sp>
        <p:nvSpPr>
          <p:cNvPr id="8" name="Text Placeholder 7"/>
          <p:cNvSpPr>
            <a:spLocks noGrp="1"/>
          </p:cNvSpPr>
          <p:nvPr>
            <p:ph type="body" sz="quarter" idx="24"/>
          </p:nvPr>
        </p:nvSpPr>
        <p:spPr/>
        <p:txBody>
          <a:bodyPr/>
          <a:lstStyle/>
          <a:p>
            <a:r>
              <a:rPr lang="de-AT" dirty="0">
                <a:hlinkClick r:id="rId2"/>
              </a:rPr>
              <a:t>Sample on GitHub</a:t>
            </a:r>
            <a:endParaRPr lang="de-AT" dirty="0"/>
          </a:p>
          <a:p>
            <a:endParaRPr lang="de-AT" dirty="0"/>
          </a:p>
        </p:txBody>
      </p:sp>
      <p:sp>
        <p:nvSpPr>
          <p:cNvPr id="9" name="Text Placeholder 8"/>
          <p:cNvSpPr>
            <a:spLocks noGrp="1"/>
          </p:cNvSpPr>
          <p:nvPr>
            <p:ph type="body" sz="quarter" idx="25"/>
          </p:nvPr>
        </p:nvSpPr>
        <p:spPr/>
        <p:txBody>
          <a:bodyPr/>
          <a:lstStyle/>
          <a:p>
            <a:endParaRPr lang="de-AT"/>
          </a:p>
        </p:txBody>
      </p:sp>
      <p:sp>
        <p:nvSpPr>
          <p:cNvPr id="10" name="Text Placeholder 9"/>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17959011"/>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Use Token in API</a:t>
            </a:r>
          </a:p>
        </p:txBody>
      </p:sp>
      <p:sp>
        <p:nvSpPr>
          <p:cNvPr id="7" name="Content Placeholder 6"/>
          <p:cNvSpPr>
            <a:spLocks noGrp="1"/>
          </p:cNvSpPr>
          <p:nvPr>
            <p:ph sz="quarter" idx="22"/>
          </p:nvPr>
        </p:nvSpPr>
        <p:spPr/>
        <p:txBody>
          <a:bodyPr/>
          <a:lstStyle/>
          <a:p>
            <a:r>
              <a:rPr lang="de-AT" dirty="0"/>
              <a:t> </a:t>
            </a:r>
            <a:r>
              <a:rPr lang="en-US" dirty="0"/>
              <a:t>export class </a:t>
            </a:r>
            <a:r>
              <a:rPr lang="en-US" dirty="0" err="1"/>
              <a:t>HomeComponent</a:t>
            </a:r>
            <a:r>
              <a:rPr lang="en-US" dirty="0"/>
              <a:t> implements </a:t>
            </a:r>
            <a:r>
              <a:rPr lang="en-US" dirty="0" err="1"/>
              <a:t>OnInit</a:t>
            </a:r>
            <a:r>
              <a:rPr lang="en-US" dirty="0"/>
              <a:t> {</a:t>
            </a:r>
          </a:p>
          <a:p>
            <a:r>
              <a:rPr lang="en-US" dirty="0"/>
              <a:t>  …</a:t>
            </a:r>
          </a:p>
          <a:p>
            <a:endParaRPr lang="en-US" dirty="0"/>
          </a:p>
          <a:p>
            <a:r>
              <a:rPr lang="en-US" dirty="0"/>
              <a:t>  constructor(public </a:t>
            </a:r>
            <a:r>
              <a:rPr lang="en-US" dirty="0" err="1"/>
              <a:t>auth</a:t>
            </a:r>
            <a:r>
              <a:rPr lang="en-US" dirty="0"/>
              <a:t>: </a:t>
            </a:r>
            <a:r>
              <a:rPr lang="en-US" dirty="0" err="1">
                <a:solidFill>
                  <a:srgbClr val="FF0000"/>
                </a:solidFill>
              </a:rPr>
              <a:t>AuthService</a:t>
            </a:r>
            <a:r>
              <a:rPr lang="en-US" dirty="0"/>
              <a:t>, private http: </a:t>
            </a:r>
            <a:r>
              <a:rPr lang="en-US" dirty="0">
                <a:solidFill>
                  <a:srgbClr val="FF0000"/>
                </a:solidFill>
              </a:rPr>
              <a:t>Http</a:t>
            </a:r>
            <a:r>
              <a:rPr lang="en-US" dirty="0"/>
              <a:t>) {}</a:t>
            </a:r>
          </a:p>
          <a:p>
            <a:endParaRPr lang="en-US" dirty="0"/>
          </a:p>
          <a:p>
            <a:r>
              <a:rPr lang="de-AT" dirty="0"/>
              <a:t>	</a:t>
            </a:r>
            <a:r>
              <a:rPr lang="de-AT" dirty="0" err="1"/>
              <a:t>getValues</a:t>
            </a:r>
            <a:r>
              <a:rPr lang="de-AT" dirty="0"/>
              <a:t>() {</a:t>
            </a:r>
          </a:p>
          <a:p>
            <a:r>
              <a:rPr lang="de-AT" dirty="0"/>
              <a:t>    </a:t>
            </a:r>
            <a:r>
              <a:rPr lang="de-AT" dirty="0" err="1"/>
              <a:t>let</a:t>
            </a:r>
            <a:r>
              <a:rPr lang="de-AT" dirty="0"/>
              <a:t> </a:t>
            </a:r>
            <a:r>
              <a:rPr lang="de-AT" dirty="0" err="1"/>
              <a:t>options</a:t>
            </a:r>
            <a:r>
              <a:rPr lang="de-AT" dirty="0"/>
              <a:t>: </a:t>
            </a:r>
            <a:r>
              <a:rPr lang="de-AT" dirty="0" err="1"/>
              <a:t>RequestOptionsArgs</a:t>
            </a:r>
            <a:r>
              <a:rPr lang="de-AT" dirty="0"/>
              <a:t> = null;</a:t>
            </a:r>
          </a:p>
          <a:p>
            <a:endParaRPr lang="de-AT" dirty="0"/>
          </a:p>
          <a:p>
            <a:r>
              <a:rPr lang="de-AT" dirty="0"/>
              <a:t>    // </a:t>
            </a:r>
            <a:r>
              <a:rPr lang="de-AT" dirty="0" err="1"/>
              <a:t>If</a:t>
            </a:r>
            <a:r>
              <a:rPr lang="de-AT" dirty="0"/>
              <a:t> </a:t>
            </a:r>
            <a:r>
              <a:rPr lang="de-AT" dirty="0" err="1"/>
              <a:t>authorized</a:t>
            </a:r>
            <a:r>
              <a:rPr lang="de-AT" dirty="0"/>
              <a:t>, </a:t>
            </a:r>
            <a:r>
              <a:rPr lang="de-AT" dirty="0" err="1"/>
              <a:t>add</a:t>
            </a:r>
            <a:r>
              <a:rPr lang="de-AT" dirty="0"/>
              <a:t> </a:t>
            </a:r>
            <a:r>
              <a:rPr lang="de-AT" dirty="0" err="1"/>
              <a:t>header</a:t>
            </a:r>
            <a:endParaRPr lang="de-AT" dirty="0"/>
          </a:p>
          <a:p>
            <a:r>
              <a:rPr lang="de-AT" dirty="0"/>
              <a:t>    </a:t>
            </a:r>
            <a:r>
              <a:rPr lang="de-AT" dirty="0" err="1"/>
              <a:t>if</a:t>
            </a:r>
            <a:r>
              <a:rPr lang="de-AT" dirty="0"/>
              <a:t> (</a:t>
            </a:r>
            <a:r>
              <a:rPr lang="de-AT" dirty="0" err="1"/>
              <a:t>this.auth.isAuthenticated</a:t>
            </a:r>
            <a:r>
              <a:rPr lang="de-AT" dirty="0"/>
              <a:t>()) {</a:t>
            </a:r>
          </a:p>
          <a:p>
            <a:r>
              <a:rPr lang="de-AT" dirty="0"/>
              <a:t>      </a:t>
            </a:r>
            <a:r>
              <a:rPr lang="de-AT" dirty="0" err="1"/>
              <a:t>const</a:t>
            </a:r>
            <a:r>
              <a:rPr lang="de-AT" dirty="0"/>
              <a:t> </a:t>
            </a:r>
            <a:r>
              <a:rPr lang="de-AT" dirty="0" err="1"/>
              <a:t>headers</a:t>
            </a:r>
            <a:r>
              <a:rPr lang="de-AT" dirty="0"/>
              <a:t> = </a:t>
            </a:r>
            <a:r>
              <a:rPr lang="de-AT" dirty="0" err="1"/>
              <a:t>new</a:t>
            </a:r>
            <a:r>
              <a:rPr lang="de-AT" dirty="0"/>
              <a:t> </a:t>
            </a:r>
            <a:r>
              <a:rPr lang="de-AT" dirty="0" err="1"/>
              <a:t>NgHeaders</a:t>
            </a:r>
            <a:r>
              <a:rPr lang="de-AT" dirty="0"/>
              <a:t>();</a:t>
            </a:r>
          </a:p>
          <a:p>
            <a:r>
              <a:rPr lang="de-AT" dirty="0"/>
              <a:t>      </a:t>
            </a:r>
            <a:r>
              <a:rPr lang="de-AT" dirty="0" err="1">
                <a:solidFill>
                  <a:srgbClr val="FF0000"/>
                </a:solidFill>
              </a:rPr>
              <a:t>headers.append</a:t>
            </a:r>
            <a:r>
              <a:rPr lang="de-AT" dirty="0">
                <a:solidFill>
                  <a:srgbClr val="FF0000"/>
                </a:solidFill>
              </a:rPr>
              <a:t>(</a:t>
            </a:r>
          </a:p>
          <a:p>
            <a:r>
              <a:rPr lang="de-AT" dirty="0">
                <a:solidFill>
                  <a:srgbClr val="FF0000"/>
                </a:solidFill>
              </a:rPr>
              <a:t>          '</a:t>
            </a:r>
            <a:r>
              <a:rPr lang="de-AT" dirty="0" err="1">
                <a:solidFill>
                  <a:srgbClr val="FF0000"/>
                </a:solidFill>
              </a:rPr>
              <a:t>Authorization</a:t>
            </a:r>
            <a:r>
              <a:rPr lang="de-AT" dirty="0">
                <a:solidFill>
                  <a:srgbClr val="FF0000"/>
                </a:solidFill>
              </a:rPr>
              <a:t>'</a:t>
            </a:r>
            <a:r>
              <a:rPr lang="de-AT" dirty="0"/>
              <a:t>, '</a:t>
            </a:r>
            <a:r>
              <a:rPr lang="de-AT" dirty="0" err="1"/>
              <a:t>Bearer</a:t>
            </a:r>
            <a:r>
              <a:rPr lang="de-AT" dirty="0"/>
              <a:t> ‚ +</a:t>
            </a:r>
            <a:br>
              <a:rPr lang="de-AT" dirty="0"/>
            </a:br>
            <a:r>
              <a:rPr lang="de-AT" dirty="0"/>
              <a:t>						</a:t>
            </a:r>
            <a:r>
              <a:rPr lang="de-AT" dirty="0" err="1"/>
              <a:t>localStorage.getItem</a:t>
            </a:r>
            <a:r>
              <a:rPr lang="de-AT" dirty="0"/>
              <a:t>('</a:t>
            </a:r>
            <a:r>
              <a:rPr lang="de-AT" dirty="0" err="1"/>
              <a:t>access_token</a:t>
            </a:r>
            <a:r>
              <a:rPr lang="de-AT" dirty="0"/>
              <a:t>'));</a:t>
            </a:r>
          </a:p>
          <a:p>
            <a:r>
              <a:rPr lang="de-AT" dirty="0"/>
              <a:t>      </a:t>
            </a:r>
            <a:r>
              <a:rPr lang="de-AT" dirty="0" err="1"/>
              <a:t>options</a:t>
            </a:r>
            <a:r>
              <a:rPr lang="de-AT" dirty="0"/>
              <a:t> = {</a:t>
            </a:r>
            <a:r>
              <a:rPr lang="de-AT" dirty="0" err="1"/>
              <a:t>headers</a:t>
            </a:r>
            <a:r>
              <a:rPr lang="de-AT" dirty="0"/>
              <a:t>: </a:t>
            </a:r>
            <a:r>
              <a:rPr lang="de-AT" dirty="0" err="1"/>
              <a:t>headers</a:t>
            </a:r>
            <a:r>
              <a:rPr lang="de-AT" dirty="0"/>
              <a:t>};</a:t>
            </a:r>
          </a:p>
          <a:p>
            <a:r>
              <a:rPr lang="de-AT" dirty="0"/>
              <a:t>    }</a:t>
            </a:r>
          </a:p>
          <a:p>
            <a:r>
              <a:rPr lang="de-AT" dirty="0"/>
              <a:t>    </a:t>
            </a:r>
            <a:r>
              <a:rPr lang="de-AT" dirty="0" err="1"/>
              <a:t>this.http.get</a:t>
            </a:r>
            <a:r>
              <a:rPr lang="de-AT" dirty="0"/>
              <a:t>('http://localhost:5001/</a:t>
            </a:r>
            <a:r>
              <a:rPr lang="de-AT" dirty="0" err="1"/>
              <a:t>api</a:t>
            </a:r>
            <a:r>
              <a:rPr lang="de-AT" dirty="0"/>
              <a:t>/</a:t>
            </a:r>
            <a:r>
              <a:rPr lang="de-AT" dirty="0" err="1"/>
              <a:t>values</a:t>
            </a:r>
            <a:r>
              <a:rPr lang="de-AT" dirty="0"/>
              <a:t>', </a:t>
            </a:r>
            <a:r>
              <a:rPr lang="de-AT" dirty="0" err="1"/>
              <a:t>options</a:t>
            </a:r>
            <a:r>
              <a:rPr lang="de-AT" dirty="0"/>
              <a:t>)</a:t>
            </a:r>
          </a:p>
          <a:p>
            <a:r>
              <a:rPr lang="de-AT" dirty="0"/>
              <a:t>        .</a:t>
            </a:r>
            <a:r>
              <a:rPr lang="de-AT" dirty="0" err="1"/>
              <a:t>subscribe</a:t>
            </a:r>
            <a:r>
              <a:rPr lang="de-AT" dirty="0"/>
              <a:t>(</a:t>
            </a:r>
            <a:r>
              <a:rPr lang="de-AT" dirty="0" err="1"/>
              <a:t>res</a:t>
            </a:r>
            <a:r>
              <a:rPr lang="de-AT" dirty="0"/>
              <a:t> =&gt; </a:t>
            </a:r>
            <a:r>
              <a:rPr lang="de-AT" dirty="0" err="1"/>
              <a:t>this.values</a:t>
            </a:r>
            <a:r>
              <a:rPr lang="de-AT" dirty="0"/>
              <a:t> = </a:t>
            </a:r>
            <a:r>
              <a:rPr lang="de-AT" dirty="0" err="1"/>
              <a:t>res.json</a:t>
            </a:r>
            <a:r>
              <a:rPr lang="de-AT" dirty="0"/>
              <a:t>(),</a:t>
            </a:r>
          </a:p>
          <a:p>
            <a:r>
              <a:rPr lang="de-AT" dirty="0"/>
              <a:t>                   </a:t>
            </a:r>
            <a:r>
              <a:rPr lang="de-AT" dirty="0" err="1"/>
              <a:t>err</a:t>
            </a:r>
            <a:r>
              <a:rPr lang="de-AT" dirty="0"/>
              <a:t> =&gt; </a:t>
            </a:r>
            <a:r>
              <a:rPr lang="de-AT" dirty="0" err="1"/>
              <a:t>this.values</a:t>
            </a:r>
            <a:r>
              <a:rPr lang="de-AT" dirty="0"/>
              <a:t> = [</a:t>
            </a:r>
            <a:r>
              <a:rPr lang="de-AT" dirty="0" err="1"/>
              <a:t>err.statusText</a:t>
            </a:r>
            <a:r>
              <a:rPr lang="de-AT" dirty="0"/>
              <a:t>]);</a:t>
            </a:r>
          </a:p>
          <a:p>
            <a:r>
              <a:rPr lang="de-AT" dirty="0"/>
              <a:t>  }</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074057256"/>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Password Flows</a:t>
            </a:r>
          </a:p>
        </p:txBody>
      </p:sp>
      <p:sp>
        <p:nvSpPr>
          <p:cNvPr id="5" name="Textplatzhalter 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1423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Why Change?</a:t>
            </a:r>
          </a:p>
        </p:txBody>
      </p:sp>
      <p:sp>
        <p:nvSpPr>
          <p:cNvPr id="3" name="Textplatzhalter 2"/>
          <p:cNvSpPr>
            <a:spLocks noGrp="1"/>
          </p:cNvSpPr>
          <p:nvPr>
            <p:ph type="body" sz="quarter" idx="25"/>
          </p:nvPr>
        </p:nvSpPr>
        <p:spPr/>
        <p:txBody>
          <a:bodyPr/>
          <a:lstStyle/>
          <a:p>
            <a:r>
              <a:rPr lang="en-US" i="1" dirty="0"/>
              <a:t>Integrated Windows Authentication </a:t>
            </a:r>
            <a:r>
              <a:rPr lang="en-US" dirty="0"/>
              <a:t>is great, isn’t it?</a:t>
            </a:r>
          </a:p>
        </p:txBody>
      </p:sp>
    </p:spTree>
    <p:extLst>
      <p:ext uri="{BB962C8B-B14F-4D97-AF65-F5344CB8AC3E}">
        <p14:creationId xmlns:p14="http://schemas.microsoft.com/office/powerpoint/2010/main" val="80947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a:t>Resource Owner </a:t>
            </a:r>
            <a:r>
              <a:rPr lang="en-US" sz="1800" dirty="0" err="1"/>
              <a:t>Pwd</a:t>
            </a:r>
            <a:r>
              <a:rPr lang="en-US" sz="1800" dirty="0"/>
              <a: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4" name="Inhaltsplatzhalter 3"/>
          <p:cNvPicPr>
            <a:picLocks noGrp="1" noChangeAspect="1"/>
          </p:cNvPicPr>
          <p:nvPr>
            <p:ph sz="quarter" idx="22"/>
          </p:nvPr>
        </p:nvPicPr>
        <p:blipFill>
          <a:blip r:embed="rId2"/>
          <a:stretch>
            <a:fillRect/>
          </a:stretch>
        </p:blipFill>
        <p:spPr>
          <a:xfrm>
            <a:off x="468313" y="743789"/>
            <a:ext cx="5327650" cy="4095660"/>
          </a:xfrm>
          <a:prstGeom prst="rect">
            <a:avLst/>
          </a:prstGeom>
        </p:spPr>
      </p:pic>
    </p:spTree>
    <p:extLst>
      <p:ext uri="{BB962C8B-B14F-4D97-AF65-F5344CB8AC3E}">
        <p14:creationId xmlns:p14="http://schemas.microsoft.com/office/powerpoint/2010/main" val="2322980019"/>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a:t>Client Credentials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6" name="Inhaltsplatzhalter 5"/>
          <p:cNvPicPr>
            <a:picLocks noGrp="1" noChangeAspect="1"/>
          </p:cNvPicPr>
          <p:nvPr>
            <p:ph sz="quarter" idx="22"/>
          </p:nvPr>
        </p:nvPicPr>
        <p:blipFill>
          <a:blip r:embed="rId2"/>
          <a:stretch>
            <a:fillRect/>
          </a:stretch>
        </p:blipFill>
        <p:spPr>
          <a:xfrm>
            <a:off x="468313" y="795448"/>
            <a:ext cx="5327650" cy="3992342"/>
          </a:xfrm>
          <a:prstGeom prst="rect">
            <a:avLst/>
          </a:prstGeom>
        </p:spPr>
      </p:pic>
    </p:spTree>
    <p:extLst>
      <p:ext uri="{BB962C8B-B14F-4D97-AF65-F5344CB8AC3E}">
        <p14:creationId xmlns:p14="http://schemas.microsoft.com/office/powerpoint/2010/main" val="2106898174"/>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Token</a:t>
            </a:r>
          </a:p>
        </p:txBody>
      </p:sp>
      <p:sp>
        <p:nvSpPr>
          <p:cNvPr id="7" name="Content Placeholder 6"/>
          <p:cNvSpPr>
            <a:spLocks noGrp="1"/>
          </p:cNvSpPr>
          <p:nvPr>
            <p:ph sz="quarter" idx="22"/>
          </p:nvPr>
        </p:nvSpPr>
        <p:spPr/>
        <p:txBody>
          <a:bodyPr/>
          <a:lstStyle/>
          <a:p>
            <a:r>
              <a:rPr lang="nn-NO" dirty="0"/>
              <a:t>POST https://rainerdemo.eu.auth0.com/oauth/token</a:t>
            </a:r>
          </a:p>
          <a:p>
            <a:r>
              <a:rPr lang="nn-NO" dirty="0"/>
              <a:t>Content-Type: application/x-www-form-urlencoded</a:t>
            </a:r>
          </a:p>
          <a:p>
            <a:br>
              <a:rPr lang="nn-NO" dirty="0"/>
            </a:br>
            <a:r>
              <a:rPr lang="nn-NO" dirty="0"/>
              <a:t>grant_type=client_credentials</a:t>
            </a:r>
            <a:br>
              <a:rPr lang="nn-NO" dirty="0"/>
            </a:br>
            <a:r>
              <a:rPr lang="nn-NO" dirty="0"/>
              <a:t>&amp;audience=http%3A%2F%2Foidc-webapi%2F</a:t>
            </a:r>
            <a:br>
              <a:rPr lang="nn-NO" dirty="0"/>
            </a:br>
            <a:r>
              <a:rPr lang="nn-NO" dirty="0"/>
              <a:t>&amp;client_id=wDEfs7qeFtBxo7psSmzpeJ7qDutJYI4A</a:t>
            </a:r>
            <a:br>
              <a:rPr lang="nn-NO" dirty="0"/>
            </a:br>
            <a:r>
              <a:rPr lang="nn-NO" dirty="0"/>
              <a:t>&amp;client_secret=-oAiMEyVXlmW_jQ9YYLdJwR...</a:t>
            </a:r>
          </a:p>
          <a:p>
            <a:endParaRPr lang="de-AT" dirty="0"/>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pic>
        <p:nvPicPr>
          <p:cNvPr id="11" name="Picture 10"/>
          <p:cNvPicPr>
            <a:picLocks noChangeAspect="1"/>
          </p:cNvPicPr>
          <p:nvPr/>
        </p:nvPicPr>
        <p:blipFill>
          <a:blip r:embed="rId2"/>
          <a:stretch>
            <a:fillRect/>
          </a:stretch>
        </p:blipFill>
        <p:spPr>
          <a:xfrm>
            <a:off x="467544" y="2422249"/>
            <a:ext cx="4823368" cy="2259287"/>
          </a:xfrm>
          <a:prstGeom prst="rect">
            <a:avLst/>
          </a:prstGeom>
        </p:spPr>
      </p:pic>
    </p:spTree>
    <p:extLst>
      <p:ext uri="{BB962C8B-B14F-4D97-AF65-F5344CB8AC3E}">
        <p14:creationId xmlns:p14="http://schemas.microsoft.com/office/powerpoint/2010/main" val="1561517831"/>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OpenID</a:t>
            </a:r>
            <a:r>
              <a:rPr lang="en-US" dirty="0"/>
              <a:t> Connect Flows</a:t>
            </a:r>
          </a:p>
        </p:txBody>
      </p:sp>
      <p:sp>
        <p:nvSpPr>
          <p:cNvPr id="5" name="Textplatzhalter 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89214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Hybrid Flow</a:t>
            </a:r>
          </a:p>
        </p:txBody>
      </p:sp>
      <p:sp>
        <p:nvSpPr>
          <p:cNvPr id="5" name="Content Placeholder 4"/>
          <p:cNvSpPr>
            <a:spLocks noGrp="1"/>
          </p:cNvSpPr>
          <p:nvPr>
            <p:ph sz="quarter" idx="22"/>
          </p:nvPr>
        </p:nvSpPr>
        <p:spPr/>
        <p:txBody>
          <a:bodyPr/>
          <a:lstStyle/>
          <a:p>
            <a:r>
              <a:rPr lang="de-AT" dirty="0"/>
              <a:t>https://rainerdemo.eu.auth0.com/authorize?</a:t>
            </a:r>
            <a:br>
              <a:rPr lang="de-AT" dirty="0"/>
            </a:br>
            <a:r>
              <a:rPr lang="de-AT" dirty="0"/>
              <a:t>	</a:t>
            </a:r>
            <a:r>
              <a:rPr lang="de-AT" dirty="0" err="1"/>
              <a:t>client_id</a:t>
            </a:r>
            <a:r>
              <a:rPr lang="de-AT" dirty="0"/>
              <a:t>=wDEfs7qeFtBxo7psSmzpeJ7qDutJYI4A</a:t>
            </a:r>
            <a:br>
              <a:rPr lang="de-AT" dirty="0"/>
            </a:br>
            <a:r>
              <a:rPr lang="de-AT" dirty="0"/>
              <a:t>	&amp;</a:t>
            </a:r>
            <a:r>
              <a:rPr lang="de-AT" dirty="0">
                <a:solidFill>
                  <a:srgbClr val="FF0000"/>
                </a:solidFill>
              </a:rPr>
              <a:t>response_type=code%20id_token</a:t>
            </a:r>
            <a:br>
              <a:rPr lang="de-AT" dirty="0"/>
            </a:br>
            <a:r>
              <a:rPr lang="de-AT" dirty="0"/>
              <a:t>	&amp;redirect_uri=https%3A%2F%2Flocalhost:5000%2Flogin</a:t>
            </a:r>
            <a:br>
              <a:rPr lang="de-AT" dirty="0"/>
            </a:br>
            <a:r>
              <a:rPr lang="de-AT" dirty="0"/>
              <a:t>	&amp;response_mode=</a:t>
            </a:r>
            <a:r>
              <a:rPr lang="de-AT" dirty="0" err="1"/>
              <a:t>form_post</a:t>
            </a:r>
            <a:br>
              <a:rPr lang="de-AT" dirty="0"/>
            </a:br>
            <a:r>
              <a:rPr lang="de-AT" dirty="0"/>
              <a:t>	&amp;</a:t>
            </a:r>
            <a:r>
              <a:rPr lang="de-AT" dirty="0" err="1"/>
              <a:t>audience</a:t>
            </a:r>
            <a:r>
              <a:rPr lang="de-AT" dirty="0"/>
              <a:t>=http%3A%2F%2Foidc-webapi%2F</a:t>
            </a:r>
            <a:br>
              <a:rPr lang="de-AT" dirty="0"/>
            </a:br>
            <a:r>
              <a:rPr lang="de-AT" dirty="0"/>
              <a:t>	&amp;scope=openid%20email%20offline_access%20read:data</a:t>
            </a:r>
            <a:br>
              <a:rPr lang="de-AT" dirty="0"/>
            </a:br>
            <a:r>
              <a:rPr lang="de-AT" dirty="0"/>
              <a:t>	&amp;state=12345&amp;nonce=67890</a:t>
            </a:r>
          </a:p>
          <a:p>
            <a:endParaRPr lang="de-AT" dirty="0"/>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err="1"/>
              <a:t>Discuss</a:t>
            </a:r>
            <a:r>
              <a:rPr lang="de-AT" dirty="0"/>
              <a:t> </a:t>
            </a:r>
            <a:r>
              <a:rPr lang="de-AT" dirty="0" err="1"/>
              <a:t>advantages</a:t>
            </a:r>
            <a:r>
              <a:rPr lang="de-AT" dirty="0"/>
              <a:t> </a:t>
            </a:r>
            <a:r>
              <a:rPr lang="de-AT" dirty="0" err="1"/>
              <a:t>of</a:t>
            </a:r>
            <a:r>
              <a:rPr lang="de-AT" dirty="0"/>
              <a:t> hybrid </a:t>
            </a:r>
            <a:r>
              <a:rPr lang="de-AT" dirty="0" err="1"/>
              <a:t>flow</a:t>
            </a:r>
            <a:endParaRPr lang="de-AT" dirty="0"/>
          </a:p>
        </p:txBody>
      </p:sp>
      <p:sp>
        <p:nvSpPr>
          <p:cNvPr id="8" name="Text Placeholder 7"/>
          <p:cNvSpPr>
            <a:spLocks noGrp="1"/>
          </p:cNvSpPr>
          <p:nvPr>
            <p:ph type="body" sz="quarter" idx="25"/>
          </p:nvPr>
        </p:nvSpPr>
        <p:spPr/>
        <p:txBody>
          <a:bodyPr/>
          <a:lstStyle/>
          <a:p>
            <a:endParaRPr lang="de-AT"/>
          </a:p>
        </p:txBody>
      </p:sp>
      <p:pic>
        <p:nvPicPr>
          <p:cNvPr id="9" name="Picture 8"/>
          <p:cNvPicPr>
            <a:picLocks noChangeAspect="1"/>
          </p:cNvPicPr>
          <p:nvPr/>
        </p:nvPicPr>
        <p:blipFill>
          <a:blip r:embed="rId2"/>
          <a:stretch>
            <a:fillRect/>
          </a:stretch>
        </p:blipFill>
        <p:spPr>
          <a:xfrm>
            <a:off x="472892" y="2427734"/>
            <a:ext cx="5002434" cy="1756376"/>
          </a:xfrm>
          <a:prstGeom prst="rect">
            <a:avLst/>
          </a:prstGeom>
        </p:spPr>
      </p:pic>
    </p:spTree>
    <p:extLst>
      <p:ext uri="{BB962C8B-B14F-4D97-AF65-F5344CB8AC3E}">
        <p14:creationId xmlns:p14="http://schemas.microsoft.com/office/powerpoint/2010/main" val="4085604638"/>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err="1"/>
              <a:t>OpenID</a:t>
            </a:r>
            <a:r>
              <a:rPr lang="en-US" sz="1800" dirty="0"/>
              <a:t> Connect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323528" y="698213"/>
            <a:ext cx="5327650" cy="4179572"/>
          </a:xfrm>
          <a:prstGeom prst="rect">
            <a:avLst/>
          </a:prstGeom>
        </p:spPr>
      </p:pic>
    </p:spTree>
    <p:extLst>
      <p:ext uri="{BB962C8B-B14F-4D97-AF65-F5344CB8AC3E}">
        <p14:creationId xmlns:p14="http://schemas.microsoft.com/office/powerpoint/2010/main" val="2643503800"/>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err="1"/>
              <a:t>OpenID</a:t>
            </a:r>
            <a:r>
              <a:rPr lang="en-US" sz="1800" dirty="0"/>
              <a:t> Connect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4" name="Inhaltsplatzhalter 3"/>
          <p:cNvPicPr>
            <a:picLocks noGrp="1" noChangeAspect="1"/>
          </p:cNvPicPr>
          <p:nvPr>
            <p:ph sz="quarter" idx="22"/>
          </p:nvPr>
        </p:nvPicPr>
        <p:blipFill>
          <a:blip r:embed="rId2"/>
          <a:stretch>
            <a:fillRect/>
          </a:stretch>
        </p:blipFill>
        <p:spPr>
          <a:xfrm>
            <a:off x="395536" y="684246"/>
            <a:ext cx="5327650" cy="4137379"/>
          </a:xfrm>
          <a:prstGeom prst="rect">
            <a:avLst/>
          </a:prstGeom>
        </p:spPr>
      </p:pic>
    </p:spTree>
    <p:extLst>
      <p:ext uri="{BB962C8B-B14F-4D97-AF65-F5344CB8AC3E}">
        <p14:creationId xmlns:p14="http://schemas.microsoft.com/office/powerpoint/2010/main" val="1095875689"/>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err="1"/>
              <a:t>OpenID</a:t>
            </a:r>
            <a:r>
              <a:rPr lang="en-US" sz="1800" dirty="0"/>
              <a:t> Connect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395536" y="684246"/>
            <a:ext cx="5327650" cy="4100362"/>
          </a:xfrm>
          <a:prstGeom prst="rect">
            <a:avLst/>
          </a:prstGeom>
        </p:spPr>
      </p:pic>
    </p:spTree>
    <p:extLst>
      <p:ext uri="{BB962C8B-B14F-4D97-AF65-F5344CB8AC3E}">
        <p14:creationId xmlns:p14="http://schemas.microsoft.com/office/powerpoint/2010/main" val="162146453"/>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Summary</a:t>
            </a:r>
          </a:p>
        </p:txBody>
      </p:sp>
      <p:sp>
        <p:nvSpPr>
          <p:cNvPr id="8" name="Text Placehold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41398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Authentication and Authorization in .NET</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Rechteck 25"/>
          <p:cNvSpPr/>
          <p:nvPr/>
        </p:nvSpPr>
        <p:spPr>
          <a:xfrm>
            <a:off x="755576" y="555526"/>
            <a:ext cx="4392488" cy="325565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400" dirty="0">
                <a:latin typeface="+mj-lt"/>
              </a:rPr>
              <a:t>Enterprise</a:t>
            </a:r>
          </a:p>
        </p:txBody>
      </p:sp>
      <p:sp>
        <p:nvSpPr>
          <p:cNvPr id="12" name="Titel 11"/>
          <p:cNvSpPr>
            <a:spLocks noGrp="1"/>
          </p:cNvSpPr>
          <p:nvPr>
            <p:ph type="title"/>
          </p:nvPr>
        </p:nvSpPr>
        <p:spPr/>
        <p:txBody>
          <a:bodyPr/>
          <a:lstStyle/>
          <a:p>
            <a:r>
              <a:rPr lang="en-US" dirty="0"/>
              <a:t>Local </a:t>
            </a:r>
            <a:r>
              <a:rPr lang="en-US" dirty="0" err="1"/>
              <a:t>Auth</a:t>
            </a:r>
            <a:endParaRPr lang="en-US" dirty="0"/>
          </a:p>
        </p:txBody>
      </p:sp>
      <p:sp>
        <p:nvSpPr>
          <p:cNvPr id="13" name="Textplatzhalter 12"/>
          <p:cNvSpPr>
            <a:spLocks noGrp="1"/>
          </p:cNvSpPr>
          <p:nvPr>
            <p:ph type="body" sz="quarter" idx="23"/>
          </p:nvPr>
        </p:nvSpPr>
        <p:spPr/>
        <p:txBody>
          <a:bodyPr/>
          <a:lstStyle/>
          <a:p>
            <a:r>
              <a:rPr lang="en-US" dirty="0" err="1"/>
              <a:t>Auth</a:t>
            </a:r>
            <a:r>
              <a:rPr lang="en-US" dirty="0"/>
              <a:t> inside of the enterprise</a:t>
            </a:r>
          </a:p>
        </p:txBody>
      </p:sp>
      <p:sp>
        <p:nvSpPr>
          <p:cNvPr id="14" name="Textplatzhalter 13"/>
          <p:cNvSpPr>
            <a:spLocks noGrp="1"/>
          </p:cNvSpPr>
          <p:nvPr>
            <p:ph type="body" sz="quarter" idx="24"/>
          </p:nvPr>
        </p:nvSpPr>
        <p:spPr/>
        <p:txBody>
          <a:bodyPr/>
          <a:lstStyle/>
          <a:p>
            <a:r>
              <a:rPr lang="en-US" dirty="0"/>
              <a:t>Single, integrated domain</a:t>
            </a:r>
          </a:p>
          <a:p>
            <a:r>
              <a:rPr lang="en-US" dirty="0"/>
              <a:t>All devices belong to the enterprise</a:t>
            </a:r>
          </a:p>
          <a:p>
            <a:r>
              <a:rPr lang="en-US" dirty="0"/>
              <a:t>Everything is Windows</a:t>
            </a:r>
          </a:p>
          <a:p>
            <a:r>
              <a:rPr lang="en-US" dirty="0">
                <a:solidFill>
                  <a:srgbClr val="00B050"/>
                </a:solidFill>
              </a:rPr>
              <a:t>Problems</a:t>
            </a:r>
          </a:p>
          <a:p>
            <a:pPr lvl="1"/>
            <a:r>
              <a:rPr lang="en-US" dirty="0"/>
              <a:t>External devices</a:t>
            </a:r>
          </a:p>
          <a:p>
            <a:pPr lvl="1"/>
            <a:r>
              <a:rPr lang="en-US" dirty="0"/>
              <a:t>External services</a:t>
            </a:r>
          </a:p>
          <a:p>
            <a:pPr lvl="1"/>
            <a:r>
              <a:rPr lang="en-US" dirty="0"/>
              <a:t>Non-Windows environments</a:t>
            </a:r>
          </a:p>
        </p:txBody>
      </p:sp>
      <p:sp>
        <p:nvSpPr>
          <p:cNvPr id="15" name="Textplatzhalter 14"/>
          <p:cNvSpPr>
            <a:spLocks noGrp="1"/>
          </p:cNvSpPr>
          <p:nvPr>
            <p:ph type="body" sz="quarter" idx="25"/>
          </p:nvPr>
        </p:nvSpPr>
        <p:spPr/>
        <p:txBody>
          <a:bodyPr/>
          <a:lstStyle/>
          <a:p>
            <a:endParaRPr lang="en-US"/>
          </a:p>
        </p:txBody>
      </p:sp>
      <p:grpSp>
        <p:nvGrpSpPr>
          <p:cNvPr id="25" name="Gruppieren 24"/>
          <p:cNvGrpSpPr/>
          <p:nvPr/>
        </p:nvGrpSpPr>
        <p:grpSpPr>
          <a:xfrm>
            <a:off x="2517751" y="2413670"/>
            <a:ext cx="944489" cy="1149622"/>
            <a:chOff x="2454440" y="2931790"/>
            <a:chExt cx="944489" cy="1149622"/>
          </a:xfrm>
        </p:grpSpPr>
        <p:pic>
          <p:nvPicPr>
            <p:cNvPr id="16" name="Grafik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5776" y="2931790"/>
              <a:ext cx="780290" cy="780290"/>
            </a:xfrm>
            <a:prstGeom prst="rect">
              <a:avLst/>
            </a:prstGeom>
          </p:spPr>
        </p:pic>
        <p:sp>
          <p:nvSpPr>
            <p:cNvPr id="17" name="Textfeld 16"/>
            <p:cNvSpPr txBox="1"/>
            <p:nvPr/>
          </p:nvSpPr>
          <p:spPr>
            <a:xfrm>
              <a:off x="2454440" y="3712080"/>
              <a:ext cx="944489" cy="369332"/>
            </a:xfrm>
            <a:prstGeom prst="rect">
              <a:avLst/>
            </a:prstGeom>
            <a:noFill/>
          </p:spPr>
          <p:txBody>
            <a:bodyPr wrap="none" rtlCol="0">
              <a:spAutoFit/>
            </a:bodyPr>
            <a:lstStyle/>
            <a:p>
              <a:pPr algn="ctr"/>
              <a:r>
                <a:rPr lang="en-US" dirty="0">
                  <a:latin typeface="+mj-lt"/>
                </a:rPr>
                <a:t>Domain</a:t>
              </a:r>
            </a:p>
          </p:txBody>
        </p:sp>
      </p:grpSp>
      <p:grpSp>
        <p:nvGrpSpPr>
          <p:cNvPr id="23" name="Gruppieren 22"/>
          <p:cNvGrpSpPr/>
          <p:nvPr/>
        </p:nvGrpSpPr>
        <p:grpSpPr>
          <a:xfrm>
            <a:off x="1361987" y="1390769"/>
            <a:ext cx="1425070" cy="964956"/>
            <a:chOff x="845997" y="1676296"/>
            <a:chExt cx="1425070" cy="964956"/>
          </a:xfrm>
        </p:grpSpPr>
        <p:sp>
          <p:nvSpPr>
            <p:cNvPr id="19" name="Textfeld 18"/>
            <p:cNvSpPr txBox="1"/>
            <p:nvPr/>
          </p:nvSpPr>
          <p:spPr>
            <a:xfrm>
              <a:off x="845997" y="2271920"/>
              <a:ext cx="1425070" cy="369332"/>
            </a:xfrm>
            <a:prstGeom prst="rect">
              <a:avLst/>
            </a:prstGeom>
            <a:noFill/>
          </p:spPr>
          <p:txBody>
            <a:bodyPr wrap="none" rtlCol="0">
              <a:spAutoFit/>
            </a:bodyPr>
            <a:lstStyle/>
            <a:p>
              <a:pPr algn="ctr"/>
              <a:r>
                <a:rPr lang="en-US" dirty="0">
                  <a:latin typeface="+mj-lt"/>
                </a:rPr>
                <a:t>Workstations</a:t>
              </a:r>
            </a:p>
          </p:txBody>
        </p:sp>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387" y="1676296"/>
              <a:ext cx="780290" cy="780290"/>
            </a:xfrm>
            <a:prstGeom prst="rect">
              <a:avLst/>
            </a:prstGeom>
          </p:spPr>
        </p:pic>
      </p:grpSp>
      <p:grpSp>
        <p:nvGrpSpPr>
          <p:cNvPr id="24" name="Gruppieren 23"/>
          <p:cNvGrpSpPr/>
          <p:nvPr/>
        </p:nvGrpSpPr>
        <p:grpSpPr>
          <a:xfrm>
            <a:off x="3230431" y="1410079"/>
            <a:ext cx="898324" cy="1149622"/>
            <a:chOff x="3341037" y="1347614"/>
            <a:chExt cx="898324" cy="1149622"/>
          </a:xfrm>
        </p:grpSpPr>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0053" y="1347614"/>
              <a:ext cx="780290" cy="780290"/>
            </a:xfrm>
            <a:prstGeom prst="rect">
              <a:avLst/>
            </a:prstGeom>
          </p:spPr>
        </p:pic>
        <p:sp>
          <p:nvSpPr>
            <p:cNvPr id="22" name="Textfeld 21"/>
            <p:cNvSpPr txBox="1"/>
            <p:nvPr/>
          </p:nvSpPr>
          <p:spPr>
            <a:xfrm>
              <a:off x="3341037" y="2127904"/>
              <a:ext cx="898324" cy="369332"/>
            </a:xfrm>
            <a:prstGeom prst="rect">
              <a:avLst/>
            </a:prstGeom>
            <a:noFill/>
          </p:spPr>
          <p:txBody>
            <a:bodyPr wrap="none" rtlCol="0">
              <a:spAutoFit/>
            </a:bodyPr>
            <a:lstStyle/>
            <a:p>
              <a:pPr algn="ctr"/>
              <a:r>
                <a:rPr lang="en-US" dirty="0">
                  <a:latin typeface="+mj-lt"/>
                </a:rPr>
                <a:t>Servers</a:t>
              </a:r>
            </a:p>
          </p:txBody>
        </p:sp>
      </p:grpSp>
      <p:grpSp>
        <p:nvGrpSpPr>
          <p:cNvPr id="27" name="Gruppieren 26"/>
          <p:cNvGrpSpPr/>
          <p:nvPr/>
        </p:nvGrpSpPr>
        <p:grpSpPr>
          <a:xfrm>
            <a:off x="1230615" y="3806017"/>
            <a:ext cx="918842" cy="964956"/>
            <a:chOff x="1099113" y="1676296"/>
            <a:chExt cx="918842" cy="964956"/>
          </a:xfrm>
        </p:grpSpPr>
        <p:sp>
          <p:nvSpPr>
            <p:cNvPr id="28" name="Textfeld 27"/>
            <p:cNvSpPr txBox="1"/>
            <p:nvPr/>
          </p:nvSpPr>
          <p:spPr>
            <a:xfrm>
              <a:off x="1099113" y="2271920"/>
              <a:ext cx="918842" cy="369332"/>
            </a:xfrm>
            <a:prstGeom prst="rect">
              <a:avLst/>
            </a:prstGeom>
            <a:noFill/>
          </p:spPr>
          <p:txBody>
            <a:bodyPr wrap="none" rtlCol="0">
              <a:spAutoFit/>
            </a:bodyPr>
            <a:lstStyle/>
            <a:p>
              <a:pPr algn="ctr"/>
              <a:r>
                <a:rPr lang="en-US" dirty="0">
                  <a:latin typeface="+mj-lt"/>
                </a:rPr>
                <a:t>Devices</a:t>
              </a:r>
            </a:p>
          </p:txBody>
        </p:sp>
        <p:pic>
          <p:nvPicPr>
            <p:cNvPr id="29" name="Grafik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387" y="1676296"/>
              <a:ext cx="780290" cy="780290"/>
            </a:xfrm>
            <a:prstGeom prst="rect">
              <a:avLst/>
            </a:prstGeom>
          </p:spPr>
        </p:pic>
      </p:grpSp>
      <p:grpSp>
        <p:nvGrpSpPr>
          <p:cNvPr id="34" name="Gruppieren 33"/>
          <p:cNvGrpSpPr/>
          <p:nvPr/>
        </p:nvGrpSpPr>
        <p:grpSpPr>
          <a:xfrm>
            <a:off x="3629141" y="3959826"/>
            <a:ext cx="1888823" cy="877802"/>
            <a:chOff x="3629141" y="3959826"/>
            <a:chExt cx="1888823" cy="877802"/>
          </a:xfrm>
        </p:grpSpPr>
        <p:sp>
          <p:nvSpPr>
            <p:cNvPr id="30" name="Rechteck 29"/>
            <p:cNvSpPr/>
            <p:nvPr/>
          </p:nvSpPr>
          <p:spPr>
            <a:xfrm>
              <a:off x="3629141" y="3965654"/>
              <a:ext cx="881192" cy="871974"/>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2400" dirty="0">
                <a:latin typeface="+mj-lt"/>
              </a:endParaRPr>
            </a:p>
          </p:txBody>
        </p:sp>
        <p:pic>
          <p:nvPicPr>
            <p:cNvPr id="31" name="Grafik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5378" y="4107282"/>
              <a:ext cx="588718" cy="588718"/>
            </a:xfrm>
            <a:prstGeom prst="rect">
              <a:avLst/>
            </a:prstGeom>
          </p:spPr>
        </p:pic>
        <p:sp>
          <p:nvSpPr>
            <p:cNvPr id="32" name="Rechteck 31"/>
            <p:cNvSpPr/>
            <p:nvPr/>
          </p:nvSpPr>
          <p:spPr>
            <a:xfrm>
              <a:off x="4636772" y="3959826"/>
              <a:ext cx="881192" cy="871974"/>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2400" dirty="0">
                <a:latin typeface="+mj-lt"/>
              </a:endParaRPr>
            </a:p>
          </p:txBody>
        </p:sp>
        <p:pic>
          <p:nvPicPr>
            <p:cNvPr id="33" name="Grafik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3009" y="4101454"/>
              <a:ext cx="588718" cy="588718"/>
            </a:xfrm>
            <a:prstGeom prst="rect">
              <a:avLst/>
            </a:prstGeom>
          </p:spPr>
        </p:pic>
      </p:grpSp>
      <p:pic>
        <p:nvPicPr>
          <p:cNvPr id="1026" name="Picture 2" descr="Tux, der Linux-Pingui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9049" y="2586437"/>
            <a:ext cx="842003" cy="976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663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xEl>
                                              <p:pRg st="4" end="4"/>
                                            </p:txEl>
                                          </p:spTgt>
                                        </p:tgtEl>
                                        <p:attrNameLst>
                                          <p:attrName>style.visibility</p:attrName>
                                        </p:attrNameLst>
                                      </p:cBhvr>
                                      <p:to>
                                        <p:strVal val="visible"/>
                                      </p:to>
                                    </p:set>
                                    <p:animEffect transition="in" filter="fade">
                                      <p:cBhvr>
                                        <p:cTn id="30" dur="500"/>
                                        <p:tgtEl>
                                          <p:spTgt spid="1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xEl>
                                              <p:pRg st="5" end="5"/>
                                            </p:txEl>
                                          </p:spTgt>
                                        </p:tgtEl>
                                        <p:attrNameLst>
                                          <p:attrName>style.visibility</p:attrName>
                                        </p:attrNameLst>
                                      </p:cBhvr>
                                      <p:to>
                                        <p:strVal val="visible"/>
                                      </p:to>
                                    </p:set>
                                    <p:animEffect transition="in" filter="fade">
                                      <p:cBhvr>
                                        <p:cTn id="38" dur="500"/>
                                        <p:tgtEl>
                                          <p:spTgt spid="1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animEffect transition="in" filter="fade">
                                      <p:cBhvr>
                                        <p:cTn id="43" dur="500"/>
                                        <p:tgtEl>
                                          <p:spTgt spid="10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xEl>
                                              <p:pRg st="6" end="6"/>
                                            </p:txEl>
                                          </p:spTgt>
                                        </p:tgtEl>
                                        <p:attrNameLst>
                                          <p:attrName>style.visibility</p:attrName>
                                        </p:attrNameLst>
                                      </p:cBhvr>
                                      <p:to>
                                        <p:strVal val="visible"/>
                                      </p:to>
                                    </p:set>
                                    <p:animEffect transition="in" filter="fade">
                                      <p:cBhvr>
                                        <p:cTn id="46"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WS-Federation</a:t>
            </a:r>
          </a:p>
        </p:txBody>
      </p:sp>
      <p:sp>
        <p:nvSpPr>
          <p:cNvPr id="7" name="Inhaltsplatzhalter 6"/>
          <p:cNvSpPr>
            <a:spLocks noGrp="1"/>
          </p:cNvSpPr>
          <p:nvPr>
            <p:ph sz="quarter" idx="12"/>
          </p:nvPr>
        </p:nvSpPr>
        <p:spPr/>
        <p:txBody>
          <a:bodyPr/>
          <a:lstStyle/>
          <a:p>
            <a:r>
              <a:rPr lang="en-US" dirty="0"/>
              <a:t>Federated Identity</a:t>
            </a:r>
          </a:p>
          <a:p>
            <a:pPr lvl="1"/>
            <a:r>
              <a:rPr lang="en-US" dirty="0"/>
              <a:t>No single identity management system</a:t>
            </a:r>
          </a:p>
          <a:p>
            <a:pPr lvl="1"/>
            <a:r>
              <a:rPr lang="en-US" dirty="0"/>
              <a:t>Single-sign-on (SSO) across multiple systems/organizations</a:t>
            </a:r>
          </a:p>
          <a:p>
            <a:pPr lvl="1"/>
            <a:r>
              <a:rPr lang="en-US" dirty="0"/>
              <a:t>Microsoft: AD FS (</a:t>
            </a:r>
            <a:r>
              <a:rPr lang="en-US" i="1" dirty="0"/>
              <a:t>Active Directory Federation System</a:t>
            </a:r>
            <a:r>
              <a:rPr lang="en-US" dirty="0"/>
              <a:t>)</a:t>
            </a:r>
          </a:p>
          <a:p>
            <a:r>
              <a:rPr lang="en-US" dirty="0"/>
              <a:t>HTTP-based</a:t>
            </a:r>
          </a:p>
          <a:p>
            <a:pPr lvl="1"/>
            <a:r>
              <a:rPr lang="en-US" dirty="0"/>
              <a:t>Designed in the times of WCF and SOAP</a:t>
            </a:r>
          </a:p>
          <a:p>
            <a:pPr lvl="1"/>
            <a:r>
              <a:rPr lang="en-US" dirty="0"/>
              <a:t>Quite old</a:t>
            </a:r>
          </a:p>
          <a:p>
            <a:r>
              <a:rPr lang="en-US" dirty="0"/>
              <a:t>Outdated</a:t>
            </a:r>
          </a:p>
          <a:p>
            <a:pPr lvl="1"/>
            <a:r>
              <a:rPr lang="en-US" dirty="0"/>
              <a:t>Still supported (and it likely will be supported for a long time)</a:t>
            </a:r>
          </a:p>
          <a:p>
            <a:pPr lvl="1"/>
            <a:r>
              <a:rPr lang="en-US" dirty="0"/>
              <a:t>Not recommendable for new systems</a:t>
            </a:r>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55123743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OAuth2, </a:t>
            </a:r>
            <a:r>
              <a:rPr lang="en-US" sz="4800" dirty="0" err="1"/>
              <a:t>OpenID</a:t>
            </a:r>
            <a:r>
              <a:rPr lang="en-US" sz="4800" dirty="0"/>
              <a:t> Connect</a:t>
            </a:r>
          </a:p>
        </p:txBody>
      </p:sp>
      <p:sp>
        <p:nvSpPr>
          <p:cNvPr id="3" name="Textplatzhalter 2"/>
          <p:cNvSpPr>
            <a:spLocks noGrp="1"/>
          </p:cNvSpPr>
          <p:nvPr>
            <p:ph type="body" sz="quarter" idx="25"/>
          </p:nvPr>
        </p:nvSpPr>
        <p:spPr/>
        <p:txBody>
          <a:bodyPr/>
          <a:lstStyle/>
          <a:p>
            <a:r>
              <a:rPr lang="en-US" sz="2000" dirty="0"/>
              <a:t>Today’s de facto standards for delegation and </a:t>
            </a:r>
            <a:r>
              <a:rPr lang="en-US" sz="2000" dirty="0" err="1"/>
              <a:t>auth</a:t>
            </a:r>
            <a:r>
              <a:rPr lang="en-US" sz="2000" dirty="0"/>
              <a:t> on the web</a:t>
            </a:r>
          </a:p>
        </p:txBody>
      </p:sp>
    </p:spTree>
    <p:extLst>
      <p:ext uri="{BB962C8B-B14F-4D97-AF65-F5344CB8AC3E}">
        <p14:creationId xmlns:p14="http://schemas.microsoft.com/office/powerpoint/2010/main" val="348225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OAuth2</a:t>
            </a:r>
          </a:p>
        </p:txBody>
      </p:sp>
      <p:sp>
        <p:nvSpPr>
          <p:cNvPr id="7" name="Inhaltsplatzhalter 6"/>
          <p:cNvSpPr>
            <a:spLocks noGrp="1"/>
          </p:cNvSpPr>
          <p:nvPr>
            <p:ph sz="quarter" idx="12"/>
          </p:nvPr>
        </p:nvSpPr>
        <p:spPr/>
        <p:txBody>
          <a:bodyPr/>
          <a:lstStyle/>
          <a:p>
            <a:r>
              <a:rPr lang="en-US" dirty="0"/>
              <a:t>Successor of OAuth1 and OAuth WRAP</a:t>
            </a:r>
          </a:p>
          <a:p>
            <a:r>
              <a:rPr lang="en-US" dirty="0"/>
              <a:t>Standard for delegating authorization for accessing resources via HTTP(S)</a:t>
            </a:r>
          </a:p>
          <a:p>
            <a:pPr lvl="1"/>
            <a:r>
              <a:rPr lang="en-US" u="sng" dirty="0"/>
              <a:t>Not</a:t>
            </a:r>
            <a:r>
              <a:rPr lang="en-US" dirty="0"/>
              <a:t> a standard for authentication</a:t>
            </a:r>
          </a:p>
          <a:p>
            <a:pPr lvl="1"/>
            <a:r>
              <a:rPr lang="en-US" u="sng" dirty="0"/>
              <a:t>Not</a:t>
            </a:r>
            <a:r>
              <a:rPr lang="en-US" dirty="0"/>
              <a:t> a standard for authorization</a:t>
            </a:r>
          </a:p>
          <a:p>
            <a:r>
              <a:rPr lang="en-US" dirty="0"/>
              <a:t>Very common in the internet today</a:t>
            </a:r>
          </a:p>
          <a:p>
            <a:pPr lvl="1"/>
            <a:r>
              <a:rPr lang="en-US" dirty="0"/>
              <a:t>Many different flavors as the standard leaves many decisions up to the developer</a:t>
            </a:r>
          </a:p>
          <a:p>
            <a:pPr lvl="1"/>
            <a:r>
              <a:rPr lang="en-US" dirty="0"/>
              <a:t>Example: </a:t>
            </a:r>
            <a:r>
              <a:rPr lang="en-US" dirty="0">
                <a:hlinkClick r:id="rId2"/>
              </a:rPr>
              <a:t>https://oauth.io/</a:t>
            </a:r>
            <a:endParaRPr lang="en-US" dirty="0"/>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53611399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Important Terms</a:t>
            </a:r>
          </a:p>
        </p:txBody>
      </p:sp>
      <p:sp>
        <p:nvSpPr>
          <p:cNvPr id="3" name="Inhaltsplatzhalter 2"/>
          <p:cNvSpPr>
            <a:spLocks noGrp="1"/>
          </p:cNvSpPr>
          <p:nvPr>
            <p:ph sz="quarter" idx="12"/>
          </p:nvPr>
        </p:nvSpPr>
        <p:spPr/>
        <p:txBody>
          <a:bodyPr/>
          <a:lstStyle/>
          <a:p>
            <a:r>
              <a:rPr lang="en-US" sz="2000" dirty="0"/>
              <a:t>OAuth Provider</a:t>
            </a:r>
          </a:p>
          <a:p>
            <a:pPr lvl="1"/>
            <a:r>
              <a:rPr lang="en-US" sz="1400" dirty="0"/>
              <a:t>Aka OAuth Server, Authorization Server (</a:t>
            </a:r>
            <a:r>
              <a:rPr lang="en-US" sz="1400" dirty="0">
                <a:solidFill>
                  <a:schemeClr val="accent2"/>
                </a:solidFill>
              </a:rPr>
              <a:t>AS</a:t>
            </a:r>
            <a:r>
              <a:rPr lang="en-US" sz="1400" dirty="0"/>
              <a:t>)</a:t>
            </a:r>
          </a:p>
          <a:p>
            <a:pPr lvl="1"/>
            <a:r>
              <a:rPr lang="en-US" sz="1400" dirty="0"/>
              <a:t>Examples: AD FS, Google, Twitter, Microsoft AAD</a:t>
            </a:r>
          </a:p>
          <a:p>
            <a:r>
              <a:rPr lang="en-US" sz="2000" dirty="0"/>
              <a:t>Resource Provider</a:t>
            </a:r>
          </a:p>
          <a:p>
            <a:pPr lvl="1"/>
            <a:r>
              <a:rPr lang="en-US" sz="1400" dirty="0"/>
              <a:t>Aka Resource Server (</a:t>
            </a:r>
            <a:r>
              <a:rPr lang="en-US" sz="1400" dirty="0">
                <a:solidFill>
                  <a:schemeClr val="accent2"/>
                </a:solidFill>
              </a:rPr>
              <a:t>RS</a:t>
            </a:r>
            <a:r>
              <a:rPr lang="en-US" sz="1400" dirty="0"/>
              <a:t>)</a:t>
            </a:r>
          </a:p>
          <a:p>
            <a:pPr lvl="1"/>
            <a:r>
              <a:rPr lang="en-US" sz="1400" dirty="0"/>
              <a:t>In our case: A REST Web API</a:t>
            </a:r>
          </a:p>
          <a:p>
            <a:r>
              <a:rPr lang="en-US" sz="2000" dirty="0"/>
              <a:t>Resource Owner (</a:t>
            </a:r>
            <a:r>
              <a:rPr lang="en-US" sz="2000" dirty="0">
                <a:solidFill>
                  <a:schemeClr val="accent2"/>
                </a:solidFill>
              </a:rPr>
              <a:t>RO</a:t>
            </a:r>
            <a:r>
              <a:rPr lang="en-US" sz="2000" dirty="0"/>
              <a:t>)</a:t>
            </a:r>
          </a:p>
          <a:p>
            <a:pPr lvl="1"/>
            <a:r>
              <a:rPr lang="en-US" sz="1400" dirty="0"/>
              <a:t>In our case: The end user, the organization</a:t>
            </a:r>
          </a:p>
          <a:p>
            <a:r>
              <a:rPr lang="en-US" sz="2000" dirty="0">
                <a:solidFill>
                  <a:schemeClr val="accent2"/>
                </a:solidFill>
              </a:rPr>
              <a:t>Client</a:t>
            </a:r>
          </a:p>
          <a:p>
            <a:pPr lvl="1"/>
            <a:r>
              <a:rPr lang="en-US" sz="1400" dirty="0"/>
              <a:t>Application accessing a protected resource</a:t>
            </a:r>
          </a:p>
          <a:p>
            <a:pPr lvl="1"/>
            <a:r>
              <a:rPr lang="en-US" sz="1400" dirty="0"/>
              <a:t>In our case: Native app, server-based web app, SPA, mobile app</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574338924"/>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3.xml><?xml version="1.0" encoding="utf-8"?>
<a:theme xmlns:a="http://schemas.openxmlformats.org/drawingml/2006/main" name="1_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D43D4A-F5F8-47F6-A4EC-521F433C91B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1883</Words>
  <Application>Microsoft Office PowerPoint</Application>
  <PresentationFormat>On-screen Show (16:9)</PresentationFormat>
  <Paragraphs>326</Paragraphs>
  <Slides>49</Slides>
  <Notes>2</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49</vt:i4>
      </vt:variant>
    </vt:vector>
  </HeadingPairs>
  <TitlesOfParts>
    <vt:vector size="64" baseType="lpstr">
      <vt:lpstr>ＭＳ Ｐゴシック</vt:lpstr>
      <vt:lpstr>Arial</vt:lpstr>
      <vt:lpstr>Calibri</vt:lpstr>
      <vt:lpstr>Consolas</vt:lpstr>
      <vt:lpstr>Segoe</vt:lpstr>
      <vt:lpstr>Segoe Pro</vt:lpstr>
      <vt:lpstr>Segoe Semibold</vt:lpstr>
      <vt:lpstr>Segoe UI</vt:lpstr>
      <vt:lpstr>Segoe UI Light</vt:lpstr>
      <vt:lpstr>Segoe UI Semibold</vt:lpstr>
      <vt:lpstr>Segoe UI Semilight</vt:lpstr>
      <vt:lpstr>Wingdings 3</vt:lpstr>
      <vt:lpstr>Larissa-Design</vt:lpstr>
      <vt:lpstr>People-Centric IT</vt:lpstr>
      <vt:lpstr>1_People-Centric IT</vt:lpstr>
      <vt:lpstr>Workshop</vt:lpstr>
      <vt:lpstr>Agenda (German)</vt:lpstr>
      <vt:lpstr>What You Need to Follow Along</vt:lpstr>
      <vt:lpstr>Why Change?</vt:lpstr>
      <vt:lpstr>Local Auth</vt:lpstr>
      <vt:lpstr>WS-Federation</vt:lpstr>
      <vt:lpstr>OAuth2, OpenID Connect</vt:lpstr>
      <vt:lpstr>OAuth2</vt:lpstr>
      <vt:lpstr>Important Terms</vt:lpstr>
      <vt:lpstr>OAuth Endpoints</vt:lpstr>
      <vt:lpstr>OAuth Flows</vt:lpstr>
      <vt:lpstr>Problems with OAuth2</vt:lpstr>
      <vt:lpstr>OIC Protocol</vt:lpstr>
      <vt:lpstr>AD FS</vt:lpstr>
      <vt:lpstr>AD FS Server Role</vt:lpstr>
      <vt:lpstr>OAuth, OIC and Microsoft</vt:lpstr>
      <vt:lpstr>Relevant Microsoft Technologies</vt:lpstr>
      <vt:lpstr>PowerPoint Presentation</vt:lpstr>
      <vt:lpstr>PowerPoint Presentation</vt:lpstr>
      <vt:lpstr>Basics</vt:lpstr>
      <vt:lpstr>PowerPoint Presentation</vt:lpstr>
      <vt:lpstr>Manifest</vt:lpstr>
      <vt:lpstr>Test App Config</vt:lpstr>
      <vt:lpstr>Digging deeper into OAuth2/OIC</vt:lpstr>
      <vt:lpstr>Authorization Code Flow</vt:lpstr>
      <vt:lpstr>Authorization Code Flow</vt:lpstr>
      <vt:lpstr>Authorization Code Flow</vt:lpstr>
      <vt:lpstr>Authorization Code Flow</vt:lpstr>
      <vt:lpstr>Authorization Code Flow</vt:lpstr>
      <vt:lpstr>Get Code</vt:lpstr>
      <vt:lpstr>Get Token</vt:lpstr>
      <vt:lpstr>Get Token for API</vt:lpstr>
      <vt:lpstr>Further Readings</vt:lpstr>
      <vt:lpstr>Implicit Flow</vt:lpstr>
      <vt:lpstr>Implicit Flow</vt:lpstr>
      <vt:lpstr>Get Token</vt:lpstr>
      <vt:lpstr>PowerPoint Presentation</vt:lpstr>
      <vt:lpstr>Use Token in API</vt:lpstr>
      <vt:lpstr>Password Flows</vt:lpstr>
      <vt:lpstr>Resource Owner Pwd. Flow</vt:lpstr>
      <vt:lpstr>Client Credentials Flow</vt:lpstr>
      <vt:lpstr>Get Token</vt:lpstr>
      <vt:lpstr>OpenID Connect Flows</vt:lpstr>
      <vt:lpstr>Hybrid Flow</vt:lpstr>
      <vt:lpstr>OpenID Connect Flow</vt:lpstr>
      <vt:lpstr>OpenID Connect Flow</vt:lpstr>
      <vt:lpstr>OpenID Connect Flow</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566</cp:revision>
  <dcterms:created xsi:type="dcterms:W3CDTF">2008-12-21T08:14:37Z</dcterms:created>
  <dcterms:modified xsi:type="dcterms:W3CDTF">2017-06-18T14:19:34Z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