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handoutMasterIdLst>
    <p:handoutMasterId r:id="rId114"/>
  </p:handoutMasterIdLst>
  <p:sldIdLst>
    <p:sldId id="256" r:id="rId5"/>
    <p:sldId id="366" r:id="rId6"/>
    <p:sldId id="281" r:id="rId7"/>
    <p:sldId id="257" r:id="rId8"/>
    <p:sldId id="259" r:id="rId9"/>
    <p:sldId id="261" r:id="rId10"/>
    <p:sldId id="26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82" r:id="rId19"/>
    <p:sldId id="262" r:id="rId20"/>
    <p:sldId id="263" r:id="rId21"/>
    <p:sldId id="367" r:id="rId22"/>
    <p:sldId id="264" r:id="rId23"/>
    <p:sldId id="339" r:id="rId24"/>
    <p:sldId id="340" r:id="rId25"/>
    <p:sldId id="265" r:id="rId26"/>
    <p:sldId id="266" r:id="rId27"/>
    <p:sldId id="267" r:id="rId28"/>
    <p:sldId id="343" r:id="rId29"/>
    <p:sldId id="341" r:id="rId30"/>
    <p:sldId id="342" r:id="rId31"/>
    <p:sldId id="351" r:id="rId32"/>
    <p:sldId id="352" r:id="rId33"/>
    <p:sldId id="353" r:id="rId34"/>
    <p:sldId id="283" r:id="rId35"/>
    <p:sldId id="268" r:id="rId36"/>
    <p:sldId id="344" r:id="rId37"/>
    <p:sldId id="361" r:id="rId38"/>
    <p:sldId id="345" r:id="rId39"/>
    <p:sldId id="346" r:id="rId40"/>
    <p:sldId id="347" r:id="rId41"/>
    <p:sldId id="348" r:id="rId42"/>
    <p:sldId id="349" r:id="rId43"/>
    <p:sldId id="350" r:id="rId44"/>
    <p:sldId id="368" r:id="rId45"/>
    <p:sldId id="269" r:id="rId46"/>
    <p:sldId id="271" r:id="rId47"/>
    <p:sldId id="272" r:id="rId48"/>
    <p:sldId id="273" r:id="rId49"/>
    <p:sldId id="274" r:id="rId50"/>
    <p:sldId id="275" r:id="rId51"/>
    <p:sldId id="354" r:id="rId52"/>
    <p:sldId id="276" r:id="rId53"/>
    <p:sldId id="360" r:id="rId54"/>
    <p:sldId id="277" r:id="rId55"/>
    <p:sldId id="278" r:id="rId56"/>
    <p:sldId id="279" r:id="rId57"/>
    <p:sldId id="280" r:id="rId58"/>
    <p:sldId id="284" r:id="rId59"/>
    <p:sldId id="285" r:id="rId60"/>
    <p:sldId id="286" r:id="rId61"/>
    <p:sldId id="287" r:id="rId62"/>
    <p:sldId id="288" r:id="rId63"/>
    <p:sldId id="289" r:id="rId64"/>
    <p:sldId id="338" r:id="rId65"/>
    <p:sldId id="355" r:id="rId66"/>
    <p:sldId id="356" r:id="rId67"/>
    <p:sldId id="357" r:id="rId68"/>
    <p:sldId id="290" r:id="rId69"/>
    <p:sldId id="292" r:id="rId70"/>
    <p:sldId id="294" r:id="rId71"/>
    <p:sldId id="295" r:id="rId72"/>
    <p:sldId id="296" r:id="rId73"/>
    <p:sldId id="297" r:id="rId74"/>
    <p:sldId id="293" r:id="rId75"/>
    <p:sldId id="298" r:id="rId76"/>
    <p:sldId id="299" r:id="rId77"/>
    <p:sldId id="300" r:id="rId78"/>
    <p:sldId id="301" r:id="rId79"/>
    <p:sldId id="302" r:id="rId80"/>
    <p:sldId id="303" r:id="rId81"/>
    <p:sldId id="358" r:id="rId82"/>
    <p:sldId id="304" r:id="rId83"/>
    <p:sldId id="305" r:id="rId84"/>
    <p:sldId id="306" r:id="rId85"/>
    <p:sldId id="307" r:id="rId86"/>
    <p:sldId id="308" r:id="rId87"/>
    <p:sldId id="359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16" r:id="rId96"/>
    <p:sldId id="317" r:id="rId97"/>
    <p:sldId id="318" r:id="rId98"/>
    <p:sldId id="319" r:id="rId99"/>
    <p:sldId id="320" r:id="rId100"/>
    <p:sldId id="321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62" r:id="rId111"/>
    <p:sldId id="363" r:id="rId112"/>
    <p:sldId id="364" r:id="rId113"/>
  </p:sldIdLst>
  <p:sldSz cx="9144000" cy="6858000" type="screen4x3"/>
  <p:notesSz cx="6881813" cy="100028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0" autoAdjust="0"/>
    <p:restoredTop sz="94660"/>
  </p:normalViewPr>
  <p:slideViewPr>
    <p:cSldViewPr>
      <p:cViewPr>
        <p:scale>
          <a:sx n="100" d="100"/>
          <a:sy n="100" d="100"/>
        </p:scale>
        <p:origin x="202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heme" Target="theme/theme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120-D90C-47AE-ACD6-678422561B74}" type="datetimeFigureOut">
              <a:rPr lang="de-DE" smtClean="0"/>
              <a:pPr/>
              <a:t>07.04.2015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53AC-6AFC-4073-8257-7F03CCB06541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10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111630" y="908720"/>
            <a:ext cx="7750576" cy="68559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1400">
                <a:latin typeface="+mn-lt"/>
              </a:defRPr>
            </a:lvl2pPr>
            <a:lvl3pPr marL="914400" indent="0">
              <a:buFontTx/>
              <a:buNone/>
              <a:defRPr sz="1400">
                <a:latin typeface="+mn-lt"/>
              </a:defRPr>
            </a:lvl3pPr>
            <a:lvl4pPr marL="1371600" indent="0">
              <a:buFontTx/>
              <a:buNone/>
              <a:defRPr sz="1400">
                <a:latin typeface="+mn-lt"/>
              </a:defRPr>
            </a:lvl4pPr>
            <a:lvl5pPr marL="1828800" indent="0">
              <a:buFontTx/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noProof="0" dirty="0" smtClean="0"/>
              <a:t>Add long title here</a:t>
            </a:r>
            <a:endParaRPr lang="en-US" noProof="0" dirty="0"/>
          </a:p>
        </p:txBody>
      </p:sp>
      <p:sp>
        <p:nvSpPr>
          <p:cNvPr id="24" name="Content Placeholder 22"/>
          <p:cNvSpPr>
            <a:spLocks noGrp="1"/>
          </p:cNvSpPr>
          <p:nvPr>
            <p:ph sz="quarter" idx="20" hasCustomPrompt="1"/>
          </p:nvPr>
        </p:nvSpPr>
        <p:spPr>
          <a:xfrm>
            <a:off x="5221932" y="1990750"/>
            <a:ext cx="790140" cy="7900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Image</a:t>
            </a:r>
            <a:endParaRPr lang="en-US" noProof="0" dirty="0"/>
          </a:p>
        </p:txBody>
      </p:sp>
      <p:sp>
        <p:nvSpPr>
          <p:cNvPr id="25" name="Rectangle 2"/>
          <p:cNvSpPr/>
          <p:nvPr userDrawn="1"/>
        </p:nvSpPr>
        <p:spPr>
          <a:xfrm>
            <a:off x="0" y="1988840"/>
            <a:ext cx="5148064" cy="24852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84168" y="198884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Your Name</a:t>
            </a:r>
            <a:endParaRPr lang="en-US" noProof="0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84168" y="2384840"/>
            <a:ext cx="2952328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Add company information here</a:t>
            </a:r>
            <a:endParaRPr lang="en-US" noProof="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84168" y="2830884"/>
            <a:ext cx="2952328" cy="79657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noProof="0" dirty="0" smtClean="0"/>
              <a:t>Add your contact details here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1144000" y="3627463"/>
            <a:ext cx="3790135" cy="36720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2pPr>
            <a:lvl3pPr marL="9144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3pPr>
            <a:lvl4pPr marL="13716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4pPr>
            <a:lvl5pPr marL="1828800" indent="0"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5218187" y="2830884"/>
            <a:ext cx="793885" cy="7965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46800" rIns="46800" anchor="ctr"/>
          <a:lstStyle>
            <a:lvl1pPr marL="0" indent="0" algn="r">
              <a:buFontTx/>
              <a:buNone/>
              <a:defRPr sz="1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 sz="1000">
                <a:latin typeface="+mn-lt"/>
              </a:defRPr>
            </a:lvl2pPr>
            <a:lvl3pPr marL="914400" indent="0">
              <a:buFontTx/>
              <a:buNone/>
              <a:defRPr sz="1000">
                <a:latin typeface="+mn-lt"/>
              </a:defRPr>
            </a:lvl3pPr>
            <a:lvl4pPr marL="1371600" indent="0">
              <a:buFontTx/>
              <a:buNone/>
              <a:defRPr sz="1000">
                <a:latin typeface="+mn-lt"/>
              </a:defRPr>
            </a:lvl4pPr>
            <a:lvl5pPr marL="1828800" indent="0">
              <a:buFontTx/>
              <a:buNone/>
              <a:defRPr sz="1000">
                <a:latin typeface="+mn-lt"/>
              </a:defRPr>
            </a:lvl5pPr>
          </a:lstStyle>
          <a:p>
            <a:pPr lvl="0"/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32" name="Rectangle 30"/>
          <p:cNvSpPr/>
          <p:nvPr userDrawn="1"/>
        </p:nvSpPr>
        <p:spPr>
          <a:xfrm>
            <a:off x="5218187" y="3677507"/>
            <a:ext cx="793885" cy="7965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Grafik 3" descr="timecockpit_horizontal_rgb.png"/>
          <p:cNvPicPr>
            <a:picLocks noChangeAspect="1"/>
          </p:cNvPicPr>
          <p:nvPr userDrawn="1"/>
        </p:nvPicPr>
        <p:blipFill rotWithShape="1">
          <a:blip r:embed="rId2" cstate="print"/>
          <a:srcRect r="83641"/>
          <a:stretch/>
        </p:blipFill>
        <p:spPr>
          <a:xfrm>
            <a:off x="5292821" y="3753488"/>
            <a:ext cx="644615" cy="644615"/>
          </a:xfrm>
          <a:prstGeom prst="rect">
            <a:avLst/>
          </a:prstGeom>
        </p:spPr>
      </p:pic>
      <p:sp>
        <p:nvSpPr>
          <p:cNvPr id="34" name="Textfeld 12"/>
          <p:cNvSpPr txBox="1"/>
          <p:nvPr userDrawn="1"/>
        </p:nvSpPr>
        <p:spPr>
          <a:xfrm>
            <a:off x="6012160" y="4117459"/>
            <a:ext cx="108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noProof="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Saves the day.</a:t>
            </a:r>
            <a:endParaRPr lang="en-US" sz="1200" b="1" noProof="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5" name="Grafik 3" descr="timecockpit_horizontal_rgb.png"/>
          <p:cNvPicPr>
            <a:picLocks noChangeAspect="1"/>
          </p:cNvPicPr>
          <p:nvPr userDrawn="1"/>
        </p:nvPicPr>
        <p:blipFill rotWithShape="1">
          <a:blip r:embed="rId2" cstate="print"/>
          <a:srcRect l="21866" r="-448"/>
          <a:stretch/>
        </p:blipFill>
        <p:spPr>
          <a:xfrm>
            <a:off x="6054274" y="3770833"/>
            <a:ext cx="2232338" cy="464728"/>
          </a:xfrm>
          <a:prstGeom prst="rect">
            <a:avLst/>
          </a:prstGeom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4000" y="2384840"/>
            <a:ext cx="3777140" cy="1143000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0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524000"/>
            <a:ext cx="8001000" cy="464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21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000250" cy="6019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84835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4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991100" y="1524000"/>
            <a:ext cx="39243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1114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01000" cy="104435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4400" y="1484784"/>
            <a:ext cx="8001000" cy="4687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180975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36195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42925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7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2348880"/>
            <a:ext cx="9144000" cy="3981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0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001000" cy="990600"/>
          </a:xfrm>
          <a:prstGeom prst="rect">
            <a:avLst/>
          </a:prstGeom>
        </p:spPr>
        <p:txBody>
          <a:bodyPr anchor="ctr"/>
          <a:lstStyle>
            <a:lvl1pPr>
              <a:defRPr lang="de-DE" sz="32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924300" cy="46482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de-DE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180975" lvl="1" indent="0">
              <a:buNone/>
            </a:pPr>
            <a:r>
              <a:rPr lang="en-US" smtClean="0"/>
              <a:t>Second level</a:t>
            </a:r>
          </a:p>
          <a:p>
            <a:pPr marL="361950" lvl="2" indent="0">
              <a:buNone/>
            </a:pPr>
            <a:r>
              <a:rPr lang="en-US" smtClean="0"/>
              <a:t>Third level</a:t>
            </a:r>
          </a:p>
          <a:p>
            <a:pPr marL="542925" lvl="3" indent="0">
              <a:buNone/>
            </a:pPr>
            <a:r>
              <a:rPr lang="en-US" smtClean="0"/>
              <a:t>Fourth level</a:t>
            </a:r>
          </a:p>
          <a:p>
            <a:pPr marL="1828800" lvl="4" indent="0">
              <a:buNone/>
            </a:pPr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lang="en-US" smtClean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lang="de-DE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  <a:p>
            <a:pPr marL="180975" lvl="1" indent="0">
              <a:buNone/>
            </a:pPr>
            <a:r>
              <a:rPr lang="en-US" smtClean="0"/>
              <a:t>Second level</a:t>
            </a:r>
          </a:p>
          <a:p>
            <a:pPr marL="361950" lvl="2" indent="0">
              <a:buNone/>
            </a:pPr>
            <a:r>
              <a:rPr lang="en-US" smtClean="0"/>
              <a:t>Third level</a:t>
            </a:r>
          </a:p>
          <a:p>
            <a:pPr marL="542925" lvl="3" indent="0">
              <a:buNone/>
            </a:pPr>
            <a:r>
              <a:rPr lang="en-US" smtClean="0"/>
              <a:t>Fourth level</a:t>
            </a:r>
          </a:p>
          <a:p>
            <a:pPr marL="1828800" lvl="4" indent="0">
              <a:buNone/>
            </a:pPr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79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40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7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2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iner@timecockpit.com" TargetMode="External"/><Relationship Id="rId2" Type="http://schemas.openxmlformats.org/officeDocument/2006/relationships/hyperlink" Target="http://www.timecockpi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x53a06bb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71.aspx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z0w1kczw.aspx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dcastledoc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d8yd1ha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04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6.xml"/><Relationship Id="rId13" Type="http://schemas.openxmlformats.org/officeDocument/2006/relationships/slide" Target="slide104.xml"/><Relationship Id="rId3" Type="http://schemas.openxmlformats.org/officeDocument/2006/relationships/slide" Target="slide8.xml"/><Relationship Id="rId7" Type="http://schemas.openxmlformats.org/officeDocument/2006/relationships/slide" Target="slide55.xml"/><Relationship Id="rId12" Type="http://schemas.openxmlformats.org/officeDocument/2006/relationships/slide" Target="slide10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1.xml"/><Relationship Id="rId11" Type="http://schemas.openxmlformats.org/officeDocument/2006/relationships/slide" Target="slide97.xml"/><Relationship Id="rId5" Type="http://schemas.openxmlformats.org/officeDocument/2006/relationships/slide" Target="slide31.xml"/><Relationship Id="rId10" Type="http://schemas.openxmlformats.org/officeDocument/2006/relationships/slide" Target="slide94.xml"/><Relationship Id="rId4" Type="http://schemas.openxmlformats.org/officeDocument/2006/relationships/slide" Target="slide15.xml"/><Relationship Id="rId9" Type="http://schemas.openxmlformats.org/officeDocument/2006/relationships/slide" Target="slide89.xml"/><Relationship Id="rId14" Type="http://schemas.openxmlformats.org/officeDocument/2006/relationships/slide" Target="slide10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ms173144.aspx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43.aspx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09.aspx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12aeb7t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6x5fx1b.aspx" TargetMode="External"/><Relationship Id="rId2" Type="http://schemas.openxmlformats.org/officeDocument/2006/relationships/hyperlink" Target="http://msdn.microsoft.com/en-us/library/fs2xkftw.asp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axz13w4.aspx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9b9dty7d.aspx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56.aspx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cc138362.aspx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C# Training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>
          <a:xfrm>
            <a:off x="6084888" y="1989138"/>
            <a:ext cx="2951162" cy="395287"/>
          </a:xfrm>
        </p:spPr>
        <p:txBody>
          <a:bodyPr/>
          <a:lstStyle/>
          <a:p>
            <a:r>
              <a:rPr lang="en-US" dirty="0" smtClean="0"/>
              <a:t>Rainer Stropek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 architects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http://www.timecockpit.com</a:t>
            </a:r>
            <a:endParaRPr lang="de-AT" dirty="0"/>
          </a:p>
          <a:p>
            <a:r>
              <a:rPr lang="de-AT" dirty="0">
                <a:hlinkClick r:id="rId3"/>
              </a:rPr>
              <a:t>rainer@timecockpit.com</a:t>
            </a:r>
            <a:endParaRPr lang="de-AT" dirty="0"/>
          </a:p>
          <a:p>
            <a:r>
              <a:rPr lang="de-AT" dirty="0"/>
              <a:t>@</a:t>
            </a:r>
            <a:r>
              <a:rPr lang="de-AT" dirty="0" err="1" smtClean="0"/>
              <a:t>rstropek</a:t>
            </a:r>
            <a:endParaRPr lang="en-US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 smtClean="0"/>
              <a:t>The C# Programming Language</a:t>
            </a:r>
            <a:endParaRPr lang="en-US" sz="200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AT" dirty="0"/>
              <a:t>Web</a:t>
            </a:r>
          </a:p>
          <a:p>
            <a:r>
              <a:rPr lang="de-AT" dirty="0"/>
              <a:t>Mail</a:t>
            </a:r>
          </a:p>
          <a:p>
            <a:r>
              <a:rPr lang="de-AT" dirty="0" smtClean="0"/>
              <a:t>Twitter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  <p:pic>
        <p:nvPicPr>
          <p:cNvPr id="21" name="Content Placeholder 23"/>
          <p:cNvPicPr>
            <a:picLocks noGrp="1" noChangeAspect="1"/>
          </p:cNvPicPr>
          <p:nvPr>
            <p:ph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4" name="Inhaltsplatzhalter 3" descr="Keywor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94654"/>
            <a:ext cx="8001000" cy="4506892"/>
          </a:xfrm>
        </p:spPr>
      </p:pic>
      <p:sp>
        <p:nvSpPr>
          <p:cNvPr id="5" name="Gestreifter Pfeil nach rechts 4"/>
          <p:cNvSpPr/>
          <p:nvPr/>
        </p:nvSpPr>
        <p:spPr>
          <a:xfrm>
            <a:off x="6786578" y="6215082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3"/>
              </a:rPr>
              <a:t>http://msdn.microsoft.com/en-us/library/x53a06bb.aspx</a:t>
            </a:r>
            <a:endParaRPr lang="de-A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to methods with a particular parameter list and return type</a:t>
            </a:r>
          </a:p>
          <a:p>
            <a:r>
              <a:rPr lang="en-US" dirty="0" smtClean="0"/>
              <a:t>Similar to function pointers, </a:t>
            </a:r>
            <a:r>
              <a:rPr lang="en-US" b="1" dirty="0" smtClean="0"/>
              <a:t>but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…object-oriented and </a:t>
            </a:r>
          </a:p>
          <a:p>
            <a:pPr lvl="1"/>
            <a:r>
              <a:rPr lang="en-US" dirty="0" smtClean="0"/>
              <a:t>type-safe</a:t>
            </a:r>
          </a:p>
          <a:p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http://msdn.microsoft.com/en-us/library/ms173171.aspx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Delegates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28596" y="1714488"/>
            <a:ext cx="3571900" cy="271464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delegate double Function(double x);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class Multiplier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double factor;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Multiplier(double factor)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this.factor = factor;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double Multiply(double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return x * factor;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786182" y="2571744"/>
            <a:ext cx="5134012" cy="363381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 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double Square(double 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return x * 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double[] Apply(double[] a, Function f)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result = new double[a.Length];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for (int i = 0; i &lt; a.Length; i++) result[i] = f(a[i]);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return result;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static void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a = {0.0, 0.5, 1.0};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squares = Apply(a, Square);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sines = Apply(a, Math.Sin);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Multiplier m = new Multiplier(2.0);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double[] doubles =  Apply(a, m.Multiply);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CC00"/>
              </a:buClr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Delegates</a:t>
            </a:r>
            <a:br>
              <a:rPr lang="en-US" sz="2800" smtClean="0"/>
            </a:br>
            <a:r>
              <a:rPr lang="en-US" sz="2800" smtClean="0"/>
              <a:t>Anonymous Functions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43973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double[] doubles =  Apply(a, (double x) =&gt; x * 2.0);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types of declarative information</a:t>
            </a:r>
          </a:p>
          <a:p>
            <a:r>
              <a:rPr lang="en-US" dirty="0" smtClean="0"/>
              <a:t>Retrieved at runtime (Reflection)</a:t>
            </a:r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http://msdn.microsoft.com/en-us/library/z0w1kczw.aspx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Attributes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2844" y="1643050"/>
            <a:ext cx="3571900" cy="342902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HelpAttribute: Attribute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string url;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string topic;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HelpAttribute(string url)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this.url = url;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string Url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get { return url;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string Topic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get { return topic;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set { topic = value;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143240" y="1428736"/>
            <a:ext cx="5857916" cy="114300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[Help("http://msdn.microsoft.com/.../MyClass.htm")]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public class Widget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[Help("http://msdn.microsoft.com/.../MyClass.htm", Topic = "Display")]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void Display(string text) {}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Inhaltsplatzhalter 5"/>
          <p:cNvSpPr txBox="1">
            <a:spLocks/>
          </p:cNvSpPr>
          <p:nvPr/>
        </p:nvSpPr>
        <p:spPr bwMode="auto">
          <a:xfrm>
            <a:off x="3143240" y="2714620"/>
            <a:ext cx="5857916" cy="350046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System.Reflection;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ShowHelp(MemberInfo member)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HelpAttribute a = Attribute.GetCustomAttribute(member,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typeof(HelpAttribute)) as HelpAttribute;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if (a == null)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Console.WriteLine("No help for {0}", member);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else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Console.WriteLine("Help for {0}:", member);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 Url={0}, Topic={1}", a.Url, a.Topic);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ShowHelp(typeof(Widget));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ShowHelp(typeof(Widget).GetMethod("Display"));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pic>
        <p:nvPicPr>
          <p:cNvPr id="6" name="Inhaltsplatzhalter 5" descr="Comment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714488"/>
            <a:ext cx="4320000" cy="4155158"/>
          </a:xfrm>
        </p:spPr>
      </p:pic>
      <p:pic>
        <p:nvPicPr>
          <p:cNvPr id="7" name="Grafik 6" descr="Comments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61" y="5819331"/>
            <a:ext cx="4320000" cy="51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Documentation Comments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29883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&lt;summary&gt;This method changes the point's location by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the given x- and y-offsets.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&lt;example&gt;For example: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&lt;code&gt;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Point p = new Point(3,5);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   p.Translate(-1,3);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&lt;/code&gt;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results in &lt;c&gt;p&lt;/c&gt;'s having the value (2,8).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&lt;/example&gt;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/// &lt;/summary&gt;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public void Translate(int xor, int yor)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X += xor;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Y += yor;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286380" y="457200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Use project </a:t>
            </a:r>
            <a:r>
              <a:rPr lang="en-US" smtClean="0">
                <a:hlinkClick r:id="rId2"/>
              </a:rPr>
              <a:t>Sandcastle</a:t>
            </a:r>
            <a:r>
              <a:rPr lang="en-US" smtClean="0"/>
              <a:t> to generate documentation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and string literals</a:t>
            </a:r>
          </a:p>
          <a:p>
            <a:pPr lvl="1"/>
            <a:r>
              <a:rPr lang="en-US" dirty="0" smtClean="0"/>
              <a:t>Character literal: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'c'</a:t>
            </a:r>
          </a:p>
          <a:p>
            <a:pPr lvl="1"/>
            <a:r>
              <a:rPr lang="en-US" dirty="0" smtClean="0"/>
              <a:t>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"string"</a:t>
            </a:r>
          </a:p>
          <a:p>
            <a:pPr lvl="1"/>
            <a:r>
              <a:rPr lang="en-US" dirty="0" smtClean="0"/>
              <a:t>Verbatim strings: 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"string"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Escape Sequences</a:t>
            </a:r>
            <a:endParaRPr lang="en-US" dirty="0"/>
          </a:p>
        </p:txBody>
      </p:sp>
      <p:pic>
        <p:nvPicPr>
          <p:cNvPr id="4" name="Inhaltsplatzhalter 3" descr="EscapeSequenc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345" y="1524000"/>
            <a:ext cx="5447109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undef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define and </a:t>
            </a:r>
            <a:r>
              <a:rPr lang="en-US" sz="1600" dirty="0" err="1" smtClean="0"/>
              <a:t>undefine</a:t>
            </a:r>
            <a:r>
              <a:rPr lang="en-US" sz="1600" dirty="0" smtClean="0"/>
              <a:t>, respectively, conditional compilation symbols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#if,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#else, and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2000" dirty="0"/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conditionally skip sections of source code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line</a:t>
            </a:r>
            <a:endParaRPr lang="en-US" sz="2000" dirty="0"/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control line numbers emitted for errors and warnings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#error and #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warning</a:t>
            </a:r>
            <a:endParaRPr lang="en-US" sz="2000" dirty="0"/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issue errors and warnings, respectively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#region and 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endregion</a:t>
            </a:r>
            <a:endParaRPr lang="en-US" sz="2000" dirty="0"/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explicitly mark sections of source code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pragma</a:t>
            </a:r>
            <a:endParaRPr lang="en-US" sz="2000" dirty="0"/>
          </a:p>
          <a:p>
            <a:pPr lvl="1"/>
            <a:r>
              <a:rPr lang="en-US" sz="1600" dirty="0" smtClean="0"/>
              <a:t>used </a:t>
            </a:r>
            <a:r>
              <a:rPr lang="en-US" sz="1600" dirty="0" smtClean="0"/>
              <a:t>to specify optional contextual information to the compiler</a:t>
            </a:r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215082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http://msdn.microsoft.com/en-us/library/ed8yd1ha.aspx</a:t>
            </a:r>
            <a:endParaRPr lang="de-AT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br>
              <a:rPr lang="en-US" dirty="0" smtClean="0"/>
            </a:br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8"/>
            <a:ext cx="2316152" cy="429896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#define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#undef B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C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#if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F()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G()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#if B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H()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#else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void I()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Inhaltsplatzhalter 4"/>
          <p:cNvSpPr txBox="1">
            <a:spLocks/>
          </p:cNvSpPr>
          <p:nvPr/>
        </p:nvSpPr>
        <p:spPr bwMode="auto">
          <a:xfrm>
            <a:off x="3214678" y="1785926"/>
            <a:ext cx="4857784" cy="1428760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#warning Code review needed before check-in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#if Debug &amp;&amp; Retail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 #error A build can't be both debug and retail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Test {...}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3214678" y="3286124"/>
            <a:ext cx="4857784" cy="278608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Program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[Obsolete]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static void Foo() {}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#pragma warning disable 612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Foo();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#pragma warning restore 612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2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Kinds of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Variables directly contain their data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Variables store references to their data (i.e. to their objects)</a:t>
            </a:r>
          </a:p>
          <a:p>
            <a:pPr lvl="1"/>
            <a:r>
              <a:rPr lang="en-US" dirty="0" smtClean="0"/>
              <a:t>Two variables of a reference type can share a single object</a:t>
            </a:r>
          </a:p>
          <a:p>
            <a:r>
              <a:rPr lang="en-US" dirty="0" smtClean="0"/>
              <a:t>Special types: Expression tree types (used for LINQ)</a:t>
            </a:r>
          </a:p>
          <a:p>
            <a:endParaRPr lang="en-US" dirty="0"/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5733256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http://msdn.microsoft.com/en-us/library/ms173104.aspx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Inhaltsplatzhalter 6" descr="Typesystem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928" y="1524000"/>
            <a:ext cx="5017943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de-AT" dirty="0"/>
          </a:p>
        </p:txBody>
      </p:sp>
      <p:pic>
        <p:nvPicPr>
          <p:cNvPr id="4" name="Inhaltsplatzhalter 3" descr="ms173104_ValueTypesCTS(en-us,VS_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2" y="1933575"/>
            <a:ext cx="4829175" cy="3829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Numeric Types</a:t>
            </a:r>
            <a:endParaRPr lang="en-US" dirty="0"/>
          </a:p>
        </p:txBody>
      </p:sp>
      <p:pic>
        <p:nvPicPr>
          <p:cNvPr id="4" name="Inhaltsplatzhalter 3" descr="Typesystem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64" y="1524000"/>
            <a:ext cx="6899671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hlinkClick r:id="rId2" action="ppaction://hlinksldjump"/>
              </a:rPr>
              <a:t>Program Structure</a:t>
            </a:r>
            <a:endParaRPr lang="en-US" smtClean="0"/>
          </a:p>
          <a:p>
            <a:r>
              <a:rPr lang="en-US" smtClean="0">
                <a:hlinkClick r:id="rId3" action="ppaction://hlinksldjump"/>
              </a:rPr>
              <a:t>Lexical Analysis</a:t>
            </a:r>
            <a:endParaRPr lang="en-US" smtClean="0"/>
          </a:p>
          <a:p>
            <a:r>
              <a:rPr lang="en-US" smtClean="0">
                <a:hlinkClick r:id="rId4" action="ppaction://hlinksldjump"/>
              </a:rPr>
              <a:t>C# Typesystem</a:t>
            </a:r>
            <a:endParaRPr lang="en-US" smtClean="0"/>
          </a:p>
          <a:p>
            <a:r>
              <a:rPr lang="en-US" smtClean="0">
                <a:hlinkClick r:id="rId5" action="ppaction://hlinksldjump"/>
              </a:rPr>
              <a:t>Expressions</a:t>
            </a:r>
            <a:endParaRPr lang="en-US" smtClean="0"/>
          </a:p>
          <a:p>
            <a:r>
              <a:rPr lang="en-US" smtClean="0">
                <a:hlinkClick r:id="rId6" action="ppaction://hlinksldjump"/>
              </a:rPr>
              <a:t>Statements</a:t>
            </a:r>
            <a:endParaRPr lang="en-US" smtClean="0"/>
          </a:p>
          <a:p>
            <a:r>
              <a:rPr lang="en-US" smtClean="0">
                <a:hlinkClick r:id="rId7" action="ppaction://hlinksldjump"/>
              </a:rPr>
              <a:t>Classes and Objects</a:t>
            </a:r>
            <a:endParaRPr lang="en-US" smtClean="0"/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smtClean="0">
                <a:hlinkClick r:id="rId8" action="ppaction://hlinksldjump"/>
              </a:rPr>
              <a:t>Structs</a:t>
            </a:r>
            <a:endParaRPr lang="de-AT" smtClean="0"/>
          </a:p>
          <a:p>
            <a:r>
              <a:rPr lang="de-AT" smtClean="0">
                <a:hlinkClick r:id="rId9" action="ppaction://hlinksldjump"/>
              </a:rPr>
              <a:t>Arrays</a:t>
            </a:r>
            <a:endParaRPr lang="de-AT" smtClean="0"/>
          </a:p>
          <a:p>
            <a:r>
              <a:rPr lang="de-AT" smtClean="0">
                <a:hlinkClick r:id="rId10" action="ppaction://hlinksldjump"/>
              </a:rPr>
              <a:t>Interfaces</a:t>
            </a:r>
            <a:endParaRPr lang="de-AT" smtClean="0"/>
          </a:p>
          <a:p>
            <a:r>
              <a:rPr lang="de-AT" smtClean="0">
                <a:hlinkClick r:id="rId11" action="ppaction://hlinksldjump"/>
              </a:rPr>
              <a:t>Enumerations</a:t>
            </a:r>
            <a:endParaRPr lang="de-AT" smtClean="0"/>
          </a:p>
          <a:p>
            <a:r>
              <a:rPr lang="de-AT" smtClean="0">
                <a:hlinkClick r:id="rId12" action="ppaction://hlinksldjump"/>
              </a:rPr>
              <a:t>Delegates</a:t>
            </a:r>
            <a:endParaRPr lang="de-AT" smtClean="0"/>
          </a:p>
          <a:p>
            <a:r>
              <a:rPr lang="de-AT" smtClean="0">
                <a:hlinkClick r:id="rId13" action="ppaction://hlinksldjump"/>
              </a:rPr>
              <a:t>Attributes</a:t>
            </a:r>
            <a:endParaRPr lang="de-AT" smtClean="0"/>
          </a:p>
          <a:p>
            <a:r>
              <a:rPr lang="de-AT" smtClean="0">
                <a:hlinkClick r:id="rId14" action="ppaction://hlinksldjump"/>
              </a:rPr>
              <a:t>Documentation Comments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Aliases of Simple Types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85786" y="1500174"/>
            <a:ext cx="3601577" cy="5119569"/>
            <a:chOff x="1930730" y="2082968"/>
            <a:chExt cx="3601577" cy="5119569"/>
          </a:xfrm>
        </p:grpSpPr>
        <p:pic>
          <p:nvPicPr>
            <p:cNvPr id="4" name="Grafik 3" descr="SimpleTypes0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0730" y="2082968"/>
              <a:ext cx="3600000" cy="1834616"/>
            </a:xfrm>
            <a:prstGeom prst="rect">
              <a:avLst/>
            </a:prstGeom>
          </p:spPr>
        </p:pic>
        <p:pic>
          <p:nvPicPr>
            <p:cNvPr id="5" name="Grafik 4" descr="SimpleTypes0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2307" y="3914076"/>
              <a:ext cx="3600000" cy="3288461"/>
            </a:xfrm>
            <a:prstGeom prst="rect">
              <a:avLst/>
            </a:prstGeom>
          </p:spPr>
        </p:pic>
      </p:grpSp>
      <p:sp>
        <p:nvSpPr>
          <p:cNvPr id="7" name="Abgerundetes Rechteck 6"/>
          <p:cNvSpPr/>
          <p:nvPr/>
        </p:nvSpPr>
        <p:spPr>
          <a:xfrm>
            <a:off x="4214810" y="521495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Tip: Every simple type has the members of its aliased 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C# </a:t>
            </a:r>
            <a:r>
              <a:rPr lang="en-US" sz="2400" dirty="0" err="1" smtClean="0"/>
              <a:t>Typesystem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Predefined Classes for Reference Types</a:t>
            </a:r>
            <a:endParaRPr lang="en-US" sz="2400" dirty="0"/>
          </a:p>
        </p:txBody>
      </p:sp>
      <p:pic>
        <p:nvPicPr>
          <p:cNvPr id="9" name="Inhaltsplatzhalter 8" descr="ReferenceTyp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74670"/>
            <a:ext cx="8001000" cy="41468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 err="1" smtClean="0"/>
              <a:t>Defineable</a:t>
            </a:r>
            <a:r>
              <a:rPr lang="en-US" dirty="0" smtClean="0"/>
              <a:t> Type Categories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</a:p>
          <a:p>
            <a:pPr lvl="1"/>
            <a:r>
              <a:rPr lang="en-US" dirty="0" smtClean="0"/>
              <a:t>Reference types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Value types</a:t>
            </a:r>
          </a:p>
          <a:p>
            <a:r>
              <a:rPr lang="en-US" dirty="0" smtClean="0"/>
              <a:t>Interface types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Delegate types</a:t>
            </a:r>
          </a:p>
          <a:p>
            <a:endParaRPr lang="en-US" dirty="0" smtClean="0"/>
          </a:p>
          <a:p>
            <a:r>
              <a:rPr lang="en-US" dirty="0" smtClean="0"/>
              <a:t>Note: Single inheritance only!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Boxing/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 can become objects „on demand“</a:t>
            </a:r>
          </a:p>
          <a:p>
            <a:r>
              <a:rPr lang="en-US" dirty="0" smtClean="0"/>
              <a:t>Boxing</a:t>
            </a:r>
          </a:p>
          <a:p>
            <a:pPr lvl="1"/>
            <a:r>
              <a:rPr lang="en-US" dirty="0" smtClean="0"/>
              <a:t>Object instance is created „box“</a:t>
            </a:r>
          </a:p>
          <a:p>
            <a:pPr lvl="1"/>
            <a:r>
              <a:rPr lang="en-US" dirty="0" smtClean="0"/>
              <a:t>Value is copied into that „box“</a:t>
            </a:r>
          </a:p>
          <a:p>
            <a:r>
              <a:rPr lang="en-US" dirty="0" err="1" smtClean="0"/>
              <a:t>Unboxing</a:t>
            </a:r>
            <a:endParaRPr lang="en-US" dirty="0" smtClean="0"/>
          </a:p>
          <a:p>
            <a:pPr lvl="1"/>
            <a:r>
              <a:rPr lang="en-US" dirty="0" smtClean="0"/>
              <a:t>Value of „box“ is copied into value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Boxing/</a:t>
            </a:r>
            <a:r>
              <a:rPr lang="en-US" dirty="0" err="1" smtClean="0"/>
              <a:t>Unboxing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44158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i = 123;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object o = i;           // Boxing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int j = (int)o;         // Unboxing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values of </a:t>
            </a:r>
            <a:r>
              <a:rPr lang="en-US" dirty="0" err="1" smtClean="0"/>
              <a:t>ist</a:t>
            </a:r>
            <a:r>
              <a:rPr lang="en-US" dirty="0" smtClean="0"/>
              <a:t> underlying type plus an additional null value</a:t>
            </a:r>
          </a:p>
          <a:p>
            <a:r>
              <a:rPr lang="en-US" dirty="0" smtClean="0"/>
              <a:t>Written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T?</a:t>
            </a:r>
            <a:r>
              <a:rPr lang="en-US" dirty="0" smtClean="0"/>
              <a:t> (T is the underlying type)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HasValue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Underlying type cannot be a </a:t>
            </a:r>
            <a:r>
              <a:rPr lang="en-US" dirty="0" err="1" smtClean="0"/>
              <a:t>nullable</a:t>
            </a:r>
            <a:r>
              <a:rPr lang="en-US" dirty="0" smtClean="0"/>
              <a:t> type or a reference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Expression Tree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Permit anonymous functions to be represented as data structures instead of executable code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System.Linq.Expressions.Expression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&lt;D&gt;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Expression Tree Types</a:t>
            </a:r>
            <a:endParaRPr lang="en-US" dirty="0"/>
          </a:p>
        </p:txBody>
      </p:sp>
      <p:sp>
        <p:nvSpPr>
          <p:cNvPr id="6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08780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Func&lt;int,int&gt; d = x =&gt; x + 1;                    // Code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Expression&lt;Func&lt;int,int&gt;&gt; e = x =&gt; x + 1;        // Data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Func&lt;int,int&gt; f = e.Compile();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After executing this code, i1 and i2 will both have the value 2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i1 = d(1);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i2 = f(1);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/>
              <a:t> operator is used to obtain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 for a type</a:t>
            </a:r>
          </a:p>
          <a:p>
            <a:r>
              <a:rPr lang="en-US" dirty="0" smtClean="0"/>
              <a:t>To get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an instance of a type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System.Object.GetType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500134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X&lt;T&gt;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PrintTypes()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Type[] t =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typeof(int),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typeof(System.Int32),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typeof(string),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typeof(double[]),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typeof(void),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typeof(T),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typeof(X&lt;T&gt;),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typeof(X&lt;X&lt;T&gt;&gt;),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typeof(X&lt;&gt;)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for (int i = 0; i &lt; t.Length;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    Console.WriteLine(t[i]);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X&lt;int&gt;.PrintTypes();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Typesystem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dirty="0" smtClean="0"/>
              <a:t>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1"/>
            <a:r>
              <a:rPr lang="en-US" smtClean="0"/>
              <a:t>used to dynamically check if the runtime type of an object is compatible with a given type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as</a:t>
            </a:r>
          </a:p>
          <a:p>
            <a:pPr lvl="1"/>
            <a:r>
              <a:rPr lang="en-US" smtClean="0"/>
              <a:t>used to explicitly convert a value to a given reference type or nullable type</a:t>
            </a:r>
          </a:p>
          <a:p>
            <a:pPr lvl="1"/>
            <a:r>
              <a:rPr lang="en-US" smtClean="0"/>
              <a:t>Never throws an exception; if the indicated conversion is not possible, the resulting value is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endParaRPr lang="en-US" dirty="0"/>
          </a:p>
        </p:txBody>
      </p:sp>
      <p:pic>
        <p:nvPicPr>
          <p:cNvPr id="7" name="Inhaltsplatzhalter 6" descr="Expression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071678"/>
            <a:ext cx="3519386" cy="4352925"/>
          </a:xfrm>
        </p:spPr>
      </p:pic>
      <p:grpSp>
        <p:nvGrpSpPr>
          <p:cNvPr id="10" name="Gruppieren 9"/>
          <p:cNvGrpSpPr/>
          <p:nvPr/>
        </p:nvGrpSpPr>
        <p:grpSpPr>
          <a:xfrm>
            <a:off x="4671071" y="1376732"/>
            <a:ext cx="3305823" cy="5056486"/>
            <a:chOff x="4707381" y="1285860"/>
            <a:chExt cx="3305823" cy="5056486"/>
          </a:xfrm>
        </p:grpSpPr>
        <p:pic>
          <p:nvPicPr>
            <p:cNvPr id="8" name="Inhaltsplatzhalter 3" descr="Expressions0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4714876" y="1285860"/>
              <a:ext cx="3298328" cy="435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Grafik 8" descr="Expressions03.png"/>
            <p:cNvPicPr>
              <a:picLocks noChangeAspect="1"/>
            </p:cNvPicPr>
            <p:nvPr/>
          </p:nvPicPr>
          <p:blipFill>
            <a:blip r:embed="rId4"/>
            <a:srcRect t="20012"/>
            <a:stretch>
              <a:fillRect/>
            </a:stretch>
          </p:blipFill>
          <p:spPr>
            <a:xfrm>
              <a:off x="4707381" y="5606572"/>
              <a:ext cx="3297600" cy="735774"/>
            </a:xfrm>
            <a:prstGeom prst="rect">
              <a:avLst/>
            </a:prstGeom>
          </p:spPr>
        </p:pic>
      </p:grpSp>
      <p:sp>
        <p:nvSpPr>
          <p:cNvPr id="11" name="Gestreifter Pfeil nach rechts 10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5"/>
              </a:rPr>
              <a:t>http://msdn.microsoft.com/en-us/library/ms173144.aspx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2271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 a = 123;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long b = a;          // Implicit conversion from int to long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 c = (int) b;     // Explicit conversion from long to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/>
            <a:r>
              <a:rPr lang="en-US" dirty="0" smtClean="0"/>
              <a:t>Value is a reference to the object for which the method or </a:t>
            </a:r>
            <a:r>
              <a:rPr lang="en-US" dirty="0" err="1" smtClean="0"/>
              <a:t>accessor</a:t>
            </a:r>
            <a:r>
              <a:rPr lang="en-US" dirty="0" smtClean="0"/>
              <a:t> was invoked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pPr lvl="1"/>
            <a:r>
              <a:rPr lang="en-US" dirty="0" smtClean="0"/>
              <a:t>Used to access base class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expressions are used to create new instances of class types and value types</a:t>
            </a:r>
          </a:p>
          <a:p>
            <a:r>
              <a:rPr lang="en-US" dirty="0" smtClean="0"/>
              <a:t>Array creation expressions are used to create new instances of array types</a:t>
            </a:r>
          </a:p>
          <a:p>
            <a:r>
              <a:rPr lang="en-US" dirty="0" smtClean="0"/>
              <a:t>Delegate creation expressions are used to create new instances of delegate types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85786" y="1785926"/>
            <a:ext cx="7848600" cy="171508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int X { get;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int Y { get;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Point a = new Point { X = 0, Y = 1 };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785786" y="3594676"/>
            <a:ext cx="7848600" cy="271464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public class Rectangle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Point p1 = new Point();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Point p2 = new Point();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Point P1 { get { return p1;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public Point P2 { get { return p2;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Rectangle r = new Rectangle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P1 = { X = 0, Y = 1 },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P2 = { X = 2, Y = 3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286380" y="292893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 initializers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785786" y="1785926"/>
            <a:ext cx="7848600" cy="171508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Contact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List&lt;string&gt; phoneNumbers = new List&lt;string&gt;();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string Name { get { return name; } set { name = value; }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List&lt;string&gt; PhoneNumbers { get { return phoneNumbers;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 bwMode="auto">
          <a:xfrm>
            <a:off x="785786" y="3594676"/>
            <a:ext cx="7848600" cy="221058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List&lt;int&gt; digits = new List&lt;int&gt; { 0, 1, 2, 3, 4, 5, 6, 7, 8, 9 };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var contacts = new List&lt;Contact&gt;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new Contact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 = "Chris Smith",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PhoneNumbers = { "206-555-0101", "425-882-8080"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new Contact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 = "Bob Harris",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PhoneNumbers = { "650-555-0199"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57950" y="2571744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Collection initializers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280788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x = new int[,] {{0, 1}, {2, 3}, {4, 5}};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int[][] a = new int[100][];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for (int i = 0; i &lt; 100; i++) a[i] = new int[5];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a = new[] { 1, 10, 100, 1000 };                          // int[]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b = new[] { 1, 1.5, 2, 2.5 };                            // double[]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c = new[,] { { "hello", null }, { "world", "!" } };      // string[,]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d = new[] { 1, "one", 2, "two" };                        // Error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>
              <a:buClr>
                <a:srgbClr val="99CC00"/>
              </a:buClr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>
              <a:buClr>
                <a:srgbClr val="99CC00"/>
              </a:buClr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286512" y="4143380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creation expressions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941513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var contacts = new[]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new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Name = "Chris Smith",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PhoneNumbers = new[] { "206-555-0101", "425-882-8080"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new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Name = "Bob Harris",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PhoneNumbers = new[] { "650-555-0199"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215074" y="3500438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Anonymously typed data structures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 programs are organized into</a:t>
            </a:r>
          </a:p>
          <a:p>
            <a:pPr lvl="1"/>
            <a:r>
              <a:rPr lang="en-US" smtClean="0"/>
              <a:t>Programs</a:t>
            </a:r>
          </a:p>
          <a:p>
            <a:pPr lvl="2"/>
            <a:r>
              <a:rPr lang="en-US" smtClean="0"/>
              <a:t>One or more source files</a:t>
            </a:r>
          </a:p>
          <a:p>
            <a:pPr lvl="1"/>
            <a:r>
              <a:rPr lang="en-US" smtClean="0"/>
              <a:t>Namespaces</a:t>
            </a:r>
          </a:p>
          <a:p>
            <a:pPr lvl="2"/>
            <a:r>
              <a:rPr lang="en-US" smtClean="0"/>
              <a:t>Organize types</a:t>
            </a:r>
          </a:p>
          <a:p>
            <a:pPr lvl="1"/>
            <a:r>
              <a:rPr lang="en-US" smtClean="0"/>
              <a:t>Types</a:t>
            </a:r>
          </a:p>
          <a:p>
            <a:pPr lvl="2"/>
            <a:r>
              <a:rPr lang="en-US" smtClean="0"/>
              <a:t>E.g. classes, interfaces, etc.</a:t>
            </a:r>
          </a:p>
          <a:p>
            <a:pPr lvl="1"/>
            <a:r>
              <a:rPr lang="en-US" smtClean="0"/>
              <a:t>Members</a:t>
            </a:r>
          </a:p>
          <a:p>
            <a:pPr lvl="2"/>
            <a:r>
              <a:rPr lang="en-US" smtClean="0"/>
              <a:t>Defined in types</a:t>
            </a:r>
          </a:p>
          <a:p>
            <a:pPr lvl="2"/>
            <a:r>
              <a:rPr lang="en-US" smtClean="0"/>
              <a:t>E.g. fields, methods, properties, events, etc.</a:t>
            </a:r>
          </a:p>
          <a:p>
            <a:pPr lvl="1"/>
            <a:r>
              <a:rPr lang="en-US" smtClean="0"/>
              <a:t>Assemblies</a:t>
            </a:r>
          </a:p>
          <a:p>
            <a:pPr lvl="2"/>
            <a:r>
              <a:rPr lang="en-US" smtClean="0"/>
              <a:t>Packaging unit for programs</a:t>
            </a:r>
          </a:p>
          <a:p>
            <a:pPr lvl="2"/>
            <a:r>
              <a:rPr lang="en-US" smtClean="0"/>
              <a:t>.exe or .dll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in C#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951905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delegate double DoubleFunc(double x);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// refers to the second Square method because that method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// exactly matches the formal parameter list and return type of DoubleFunc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DoubleFunc f = new DoubleFunc(Square);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float Square(float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return x *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static double Square(double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return x *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215074" y="3643314"/>
            <a:ext cx="2643206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 Creation Expressions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http://msdn.microsoft.com/en-us/library/ms173143.aspx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Delaration of Variables and Constants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65576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a;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b = 2, c = 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Console.WriteLine(a + b + c);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>
              <a:buClr>
                <a:srgbClr val="99CC00"/>
              </a:buClr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>
              <a:buClr>
                <a:srgbClr val="99CC00"/>
              </a:buClr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643446"/>
            <a:ext cx="7848600" cy="165576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const float pi = 3.1415927f;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const int r = 25;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Console.WriteLine(pi * r * r);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32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Local variable declaration: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86256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Local constant declaration: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„if“ and „switch“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50304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if (args.Length == 0)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Console.WriteLine("No arguments");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    Console.WriteLine("One or more arguments");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214818"/>
            <a:ext cx="7848600" cy="242889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int n = args.Length;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switch (n)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case 0: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Console.WriteLine("No arguments");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case 1: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Console.WriteLine("One argument");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default: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Console.WriteLine("{0} arguments", n);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    break;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„if“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385762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„switch“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„while“ and „do“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8630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int i = 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while (i &lt; args.Length)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	Console.WriteLine(args[i]);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572008"/>
            <a:ext cx="7848600" cy="164307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string s;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s = Console.ReadLine();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if (s != null) Console.WriteLine(s);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 while (s != null);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„while“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1481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„do“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„for“ and „foreach“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28588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 (int i = 0; i &lt; args.Length;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Console.WriteLine(args[i]);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572008"/>
            <a:ext cx="7848600" cy="1285884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foreach (string s in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Console.WriteLine(s);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„for“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14818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„</a:t>
            </a:r>
            <a:r>
              <a:rPr lang="en-US" dirty="0" err="1" smtClean="0"/>
              <a:t>foreach</a:t>
            </a:r>
            <a:r>
              <a:rPr lang="en-US" dirty="0" smtClean="0"/>
              <a:t>“ Statement: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„break“ and „continue“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18630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while (true)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string s = Console.ReadLine();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if (s == null)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Console.WriteLine(s);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643446"/>
            <a:ext cx="7848600" cy="150019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for (int i = 0; i &lt; args.Length; i++)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if (args[i].StartsWith("/")) continue;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    Console.WriteLine(args[i]);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92880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„break“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28625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„continue“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„return“ and „goto“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207911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int Add(int a, int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return a + b;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Console.WriteLine(Add(1, 2));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Inhaltsplatzhalter 5"/>
          <p:cNvSpPr txBox="1">
            <a:spLocks/>
          </p:cNvSpPr>
          <p:nvPr/>
        </p:nvSpPr>
        <p:spPr bwMode="auto">
          <a:xfrm>
            <a:off x="785786" y="4786322"/>
            <a:ext cx="7848600" cy="1500198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// we do not use goto ;-)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„return“ Statement: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28596" y="442913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„goto“ Statement: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yield statement is used </a:t>
            </a:r>
          </a:p>
          <a:p>
            <a:pPr lvl="1"/>
            <a:r>
              <a:rPr lang="en-US" smtClean="0"/>
              <a:t>to yield a value to an enumerator/enumerable object or </a:t>
            </a:r>
          </a:p>
          <a:p>
            <a:pPr lvl="1"/>
            <a:r>
              <a:rPr lang="en-US" smtClean="0"/>
              <a:t>to signal the end of the iteration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yield return …;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yield break …;</a:t>
            </a:r>
          </a:p>
          <a:p>
            <a:r>
              <a:rPr lang="en-US" smtClean="0"/>
              <a:t>Execution of the iterator block is suspended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95921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IEnumerable&lt;int&gt; Range(int from, int to)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 (int i = from; i &lt; to;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yield return i;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yield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foreach (int x in Range(-10,10))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Console.WriteLine(x);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9592" y="1412777"/>
            <a:ext cx="7598648" cy="496855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lvl="0" fontAlgn="base">
              <a:spcAft>
                <a:spcPct val="0"/>
              </a:spcAft>
              <a:buClr>
                <a:srgbClr val="99CC00"/>
              </a:buClr>
              <a:defRPr sz="1200" kern="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AT" sz="1000" noProof="1"/>
              <a:t>using System;</a:t>
            </a:r>
          </a:p>
          <a:p>
            <a:endParaRPr lang="de-AT" sz="1000" noProof="1"/>
          </a:p>
          <a:p>
            <a:r>
              <a:rPr lang="de-AT" sz="1000" noProof="1"/>
              <a:t>namespace Acme.Collections</a:t>
            </a:r>
          </a:p>
          <a:p>
            <a:r>
              <a:rPr lang="de-AT" sz="1000" noProof="1"/>
              <a:t>{</a:t>
            </a:r>
          </a:p>
          <a:p>
            <a:r>
              <a:rPr lang="de-AT" sz="1000" noProof="1"/>
              <a:t>    public class Stack</a:t>
            </a:r>
          </a:p>
          <a:p>
            <a:r>
              <a:rPr lang="de-AT" sz="1000" noProof="1"/>
              <a:t>    {</a:t>
            </a:r>
          </a:p>
          <a:p>
            <a:r>
              <a:rPr lang="de-AT" sz="1000" noProof="1"/>
              <a:t>        Entry top;</a:t>
            </a:r>
          </a:p>
          <a:p>
            <a:endParaRPr lang="de-AT" sz="1000" noProof="1"/>
          </a:p>
          <a:p>
            <a:r>
              <a:rPr lang="de-AT" sz="1000" noProof="1"/>
              <a:t>        public void Push(object data) {</a:t>
            </a:r>
          </a:p>
          <a:p>
            <a:r>
              <a:rPr lang="de-AT" sz="1000" noProof="1"/>
              <a:t>            top = new Entry(top, data);</a:t>
            </a:r>
          </a:p>
          <a:p>
            <a:r>
              <a:rPr lang="de-AT" sz="1000" noProof="1"/>
              <a:t>        }</a:t>
            </a:r>
          </a:p>
          <a:p>
            <a:endParaRPr lang="de-AT" sz="1000" noProof="1"/>
          </a:p>
          <a:p>
            <a:r>
              <a:rPr lang="de-AT" sz="1000" noProof="1"/>
              <a:t>        public object Pop() {</a:t>
            </a:r>
          </a:p>
          <a:p>
            <a:r>
              <a:rPr lang="de-AT" sz="1000" noProof="1"/>
              <a:t>            if (top == null) throw new InvalidOperationException();</a:t>
            </a:r>
          </a:p>
          <a:p>
            <a:r>
              <a:rPr lang="de-AT" sz="1000" noProof="1"/>
              <a:t>            object result = top.data;</a:t>
            </a:r>
          </a:p>
          <a:p>
            <a:r>
              <a:rPr lang="de-AT" sz="1000" noProof="1"/>
              <a:t>            top = top.next;</a:t>
            </a:r>
          </a:p>
          <a:p>
            <a:r>
              <a:rPr lang="de-AT" sz="1000" noProof="1"/>
              <a:t>            return result;</a:t>
            </a:r>
          </a:p>
          <a:p>
            <a:r>
              <a:rPr lang="de-AT" sz="1000" noProof="1"/>
              <a:t>        }</a:t>
            </a:r>
          </a:p>
          <a:p>
            <a:endParaRPr lang="de-AT" sz="1000" noProof="1"/>
          </a:p>
          <a:p>
            <a:r>
              <a:rPr lang="de-AT" sz="1000" noProof="1"/>
              <a:t>        class Entry</a:t>
            </a:r>
          </a:p>
          <a:p>
            <a:r>
              <a:rPr lang="de-AT" sz="1000" noProof="1"/>
              <a:t>        {</a:t>
            </a:r>
          </a:p>
          <a:p>
            <a:r>
              <a:rPr lang="de-AT" sz="1000" noProof="1"/>
              <a:t>            public Entry next;</a:t>
            </a:r>
          </a:p>
          <a:p>
            <a:r>
              <a:rPr lang="de-AT" sz="1000" noProof="1"/>
              <a:t>            public object data;</a:t>
            </a:r>
          </a:p>
          <a:p>
            <a:endParaRPr lang="de-AT" sz="1000" noProof="1"/>
          </a:p>
          <a:p>
            <a:r>
              <a:rPr lang="de-AT" sz="1000" noProof="1"/>
              <a:t>            public Entry(Entry next, object data) {</a:t>
            </a:r>
          </a:p>
          <a:p>
            <a:r>
              <a:rPr lang="de-AT" sz="1000" noProof="1"/>
              <a:t>                this.next = next;</a:t>
            </a:r>
          </a:p>
          <a:p>
            <a:r>
              <a:rPr lang="de-AT" sz="1000" noProof="1"/>
              <a:t>                this.data = data;</a:t>
            </a:r>
          </a:p>
          <a:p>
            <a:r>
              <a:rPr lang="de-AT" sz="1000" noProof="1"/>
              <a:t>            }</a:t>
            </a:r>
          </a:p>
          <a:p>
            <a:r>
              <a:rPr lang="de-AT" sz="1000" noProof="1"/>
              <a:t>        }</a:t>
            </a:r>
          </a:p>
          <a:p>
            <a:r>
              <a:rPr lang="de-AT" sz="1000" noProof="1"/>
              <a:t>    }</a:t>
            </a:r>
          </a:p>
          <a:p>
            <a:r>
              <a:rPr lang="de-AT" sz="1000" noProof="1"/>
              <a:t>}</a:t>
            </a:r>
          </a:p>
          <a:p>
            <a:endParaRPr lang="de-AT" sz="1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br>
              <a:rPr lang="en-US" dirty="0" smtClean="0"/>
            </a:br>
            <a:r>
              <a:rPr lang="en-US" dirty="0" smtClean="0"/>
              <a:t>Library Sample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5436096" y="5181746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with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/t:library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acme.cs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„yield“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914400" y="1373088"/>
            <a:ext cx="8001000" cy="493623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System.Collections;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System.Collections.Generic;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class Stack&lt;T&gt;: IEnumerable&lt;T&gt;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T[] 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int count;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void Push(T item)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if (items == null)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items = new T[4];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else if (items.Length == count)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T[] newItems = new T[count * 2];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Array.Copy(items, 0, newItems, 0, count);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items = newItems;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items[count++] = item;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T Pop()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T result = items[--count];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items[count] = default(T);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public IEnumerator&lt;T&gt; GetEnumerator()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for (int i = count - 1; i &gt;= 0; --i) yield return items[i];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„throw/try“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65615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double Divide(double x, double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if (y == 0) throw new DivideByZeroException();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return x /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Main(string[] args)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if (args.Length != 2)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throw new Exception("Two numbers required");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double x = double.Parse(args[0]);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double y = double.Parse(args[1]);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Console.WriteLine(Divide(x, y));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catch (Exception 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Console.WriteLine(e.Message);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finally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Console.WriteLine("Good bye!");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Statements in C#</a:t>
            </a:r>
            <a:br>
              <a:rPr lang="en-US" sz="2400" smtClean="0"/>
            </a:br>
            <a:r>
              <a:rPr lang="en-US" sz="2400" smtClean="0"/>
              <a:t>„checked“ and „unchecked“ Statement</a:t>
            </a:r>
            <a:endParaRPr lang="en-US" sz="24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227265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int i = int.MaxValue;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checked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Console.WriteLine(i + 1);        // Exception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unchecked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Console.WriteLine(i + 1);        // Overflow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„lock“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01308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Account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decimal balance;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void Withdraw(decimal amount)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lock (this)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(amount &gt; balance)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throw new Exception("Insufficient funds");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balance -= amount;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Statements in C#</a:t>
            </a:r>
            <a:br>
              <a:rPr lang="en-US" sz="2800" smtClean="0"/>
            </a:br>
            <a:r>
              <a:rPr lang="en-US" sz="2800" smtClean="0"/>
              <a:t>„using“ Statement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2630495"/>
            <a:ext cx="7848600" cy="172719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using (TextWriter w = File.CreateText("test.txt"))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one");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two");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w.WriteLine("Line three");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071942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smtClean="0"/>
              <a:t> pattern!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http://msdn.microsoft.com/en-us/library/ms173109.aspx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and Objects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37027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p1 = new Point(0,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p2 = new Point(10, 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Members of Classes</a:t>
            </a:r>
            <a:endParaRPr lang="en-US"/>
          </a:p>
        </p:txBody>
      </p:sp>
      <p:pic>
        <p:nvPicPr>
          <p:cNvPr id="6" name="Inhaltsplatzhalter 5" descr="Classes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765" y="1524000"/>
            <a:ext cx="630827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Accessibility</a:t>
            </a:r>
            <a:endParaRPr lang="en-US"/>
          </a:p>
        </p:txBody>
      </p:sp>
      <p:pic>
        <p:nvPicPr>
          <p:cNvPr id="7" name="Inhaltsplatzhalter 6" descr="Classes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79508"/>
            <a:ext cx="8001000" cy="27371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Generic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244157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Pair&lt;TFirst,TSecond&gt;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TFirst First;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TSecond Second;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Pair&lt;int,string&gt; pair = new Pair&lt;int,string&gt; { First = 1, Second = "two" };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int i = pair.First;      // TFirst is 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string s = pair.Second;  // TSecond is string</a:t>
            </a:r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2"/>
              </a:rPr>
              <a:t>http://msdn.microsoft.com/en-us/library/512aeb7t.aspx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br>
              <a:rPr lang="en-US" dirty="0" smtClean="0"/>
            </a:br>
            <a:r>
              <a:rPr lang="en-US" dirty="0" smtClean="0"/>
              <a:t>Application Sample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60098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using Acme.Collections;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Stack s = new Stack();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s.Push(100);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    Console.WriteLine(s.Pop());</a:t>
            </a:r>
          </a:p>
          <a:p>
            <a:pPr marL="0" indent="0">
              <a:buClr>
                <a:srgbClr val="99CC00"/>
              </a:buClr>
              <a:buNone/>
            </a:pPr>
            <a:endParaRPr lang="de-AT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de-AT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357818" y="431765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 with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/r:acme.dll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Base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960017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Point3D: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z;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Point3D(int x, int y, int z): base(x,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this.z = z;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Base Classes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15595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Base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void F() {}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Derived: Base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new private static void F() {}    // Hides Base.F in Derived only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MoreDerived: Derived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G() { F(); }          // Invokes Base.F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21481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Hiding through inheritance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Sealed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sealed</a:t>
            </a:r>
            <a:r>
              <a:rPr lang="en-US" smtClean="0"/>
              <a:t> modifier </a:t>
            </a:r>
          </a:p>
          <a:p>
            <a:r>
              <a:rPr lang="en-US" smtClean="0"/>
              <a:t>Used to prevent derivation from a class</a:t>
            </a:r>
          </a:p>
          <a:p>
            <a:r>
              <a:rPr lang="en-US" smtClean="0"/>
              <a:t>Compile-time error occurs if a sealed class is specified as the base class of another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Static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 modifier </a:t>
            </a:r>
          </a:p>
          <a:p>
            <a:r>
              <a:rPr lang="en-US" smtClean="0"/>
              <a:t>Cannot be instantiated</a:t>
            </a:r>
          </a:p>
          <a:p>
            <a:r>
              <a:rPr lang="en-US" smtClean="0"/>
              <a:t>Cannot be used as a type</a:t>
            </a:r>
          </a:p>
          <a:p>
            <a:r>
              <a:rPr lang="en-US" smtClean="0"/>
              <a:t>Can contain only static members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Partial Classes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US" smtClean="0"/>
              <a:t> modifier </a:t>
            </a:r>
          </a:p>
          <a:p>
            <a:r>
              <a:rPr lang="en-US" smtClean="0"/>
              <a:t>Multiple partial type declarations with the same name within an enclosing namespace or type declaration combine to form one type declaration</a:t>
            </a:r>
          </a:p>
          <a:p>
            <a:r>
              <a:rPr lang="en-US" smtClean="0"/>
              <a:t>Used for…</a:t>
            </a:r>
          </a:p>
          <a:p>
            <a:pPr lvl="1"/>
            <a:r>
              <a:rPr lang="en-US" smtClean="0"/>
              <a:t>…splitting classes across multiple files</a:t>
            </a:r>
          </a:p>
          <a:p>
            <a:pPr lvl="1"/>
            <a:r>
              <a:rPr lang="en-US" smtClean="0"/>
              <a:t>…code generation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  <a:br>
              <a:rPr lang="en-US" smtClean="0"/>
            </a:br>
            <a:r>
              <a:rPr lang="en-US" smtClean="0"/>
              <a:t>Fields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3527969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Color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Black = new Color(0, 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White = new Color(255, 255, 255);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Red = new Color(255, 0,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Green = new Color(0, 255, 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readonly Color Blue = new Color(0, 0, 255);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byte r, g, b;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Color(byte r, byte g, byte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this.r = r;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this.g = g;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this.b = b;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21481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Note difference between fields and instance fields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)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– Methods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Static methods vs. instace methods</a:t>
            </a:r>
          </a:p>
          <a:p>
            <a:r>
              <a:rPr lang="en-US" sz="2400" smtClean="0"/>
              <a:t>Method name</a:t>
            </a:r>
          </a:p>
          <a:p>
            <a:r>
              <a:rPr lang="en-US" sz="2400" smtClean="0"/>
              <a:t>(Optional) List of parameters</a:t>
            </a:r>
          </a:p>
          <a:p>
            <a:r>
              <a:rPr lang="en-US" sz="2400" smtClean="0"/>
              <a:t>(Optional) Return type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smtClean="0"/>
              <a:t> if no return type</a:t>
            </a:r>
          </a:p>
          <a:p>
            <a:r>
              <a:rPr lang="en-US" sz="2400" smtClean="0"/>
              <a:t>(Optional) Type parameters</a:t>
            </a:r>
          </a:p>
          <a:p>
            <a:pPr lvl="1"/>
            <a:r>
              <a:rPr lang="en-US" sz="2000" smtClean="0"/>
              <a:t>Similar to generic types</a:t>
            </a:r>
          </a:p>
          <a:p>
            <a:r>
              <a:rPr lang="en-US" sz="2400" smtClean="0"/>
              <a:t>Signature of a method</a:t>
            </a:r>
          </a:p>
          <a:p>
            <a:pPr lvl="1"/>
            <a:r>
              <a:rPr lang="en-US" sz="2000" smtClean="0"/>
              <a:t>Name + number of type parameters + number, modifier and types of parameters </a:t>
            </a:r>
          </a:p>
          <a:p>
            <a:pPr lvl="1"/>
            <a:r>
              <a:rPr lang="en-US" sz="2000" smtClean="0"/>
              <a:t>Must be unique inside the class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364333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Swap(ref int x, ref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temp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x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y = temp;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i = 1, j =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Swap(ref i, ref j);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Console.WriteLine("{0} {1}", i, j);           // Outputs "2 1"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8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 parameters:</a:t>
            </a:r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5357818" y="542926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Reference types are allways passed by reference!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364333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Divide(int x, int y, out int result, out int remainder)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result = x /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remainder = x %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 res, rem;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Divide(10, 3, out res, out rem);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Console.WriteLine("{0} {1}", res, rem);    // Outputs "3 1"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Output parameters: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Parameters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2285992"/>
            <a:ext cx="7848600" cy="421484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public class Console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Write(string fmt, params object[] args)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public static void WriteLine(string fmt, params object[] args)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Console.WriteLine("x={0} y={1} z={2}", x, y, z);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0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// same output as above!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string s = "x={0} y={1} z={2}";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object[] args = new object[3];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args[0]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args[1]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args[2] = z;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000" noProof="1">
                <a:latin typeface="Courier New" pitchFamily="49" charset="0"/>
                <a:cs typeface="Courier New" pitchFamily="49" charset="0"/>
              </a:rPr>
              <a:t>Console.WriteLine(s, args);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0034" y="1857364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Parameter array:</a:t>
            </a:r>
            <a:endParaRPr lang="en-US"/>
          </a:p>
        </p:txBody>
      </p:sp>
      <p:sp>
        <p:nvSpPr>
          <p:cNvPr id="5" name="Abgerundetes Rechteck 4"/>
          <p:cNvSpPr/>
          <p:nvPr/>
        </p:nvSpPr>
        <p:spPr>
          <a:xfrm>
            <a:off x="5357818" y="5429264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Variable number of parameters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Declaration order is insignificant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dirty="0" smtClean="0"/>
              <a:t>is not C‘s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</a:t>
            </a:r>
          </a:p>
          <a:p>
            <a:pPr lvl="1"/>
            <a:r>
              <a:rPr lang="en-US" dirty="0" smtClean="0"/>
              <a:t>Split type declaration by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partial</a:t>
            </a:r>
            <a:r>
              <a:rPr lang="en-US" dirty="0" smtClean="0"/>
              <a:t>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Static vs. Instance Methods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class Entity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static int nextSerialNo;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int serialNo;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Entity()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serialNo = nextSerialNo++;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int GetSerialNo()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return serialNo;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static int GetNextSerialNo()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return nextSerialNo;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1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public static void SetNextSerialNo(int value)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    nextSerialNo = 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abstract</a:t>
            </a:r>
            <a:endParaRPr lang="en-US" sz="2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Virtual</a:t>
            </a:r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runtime type </a:t>
            </a:r>
            <a:r>
              <a:rPr lang="en-US" sz="2000" smtClean="0"/>
              <a:t>of the instance for which that invocation takes place determines the actual method implementation to invoke</a:t>
            </a:r>
          </a:p>
          <a:p>
            <a:pPr lvl="1"/>
            <a:r>
              <a:rPr lang="en-US" sz="2000" smtClean="0"/>
              <a:t>Can be overridden 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000" smtClean="0"/>
              <a:t>) in a derived class</a:t>
            </a:r>
          </a:p>
          <a:p>
            <a:r>
              <a:rPr lang="en-US" sz="2400" smtClean="0"/>
              <a:t>Nonvirtual</a:t>
            </a:r>
          </a:p>
          <a:p>
            <a:pPr lvl="1"/>
            <a:r>
              <a:rPr lang="en-US" sz="2000" smtClean="0"/>
              <a:t>The </a:t>
            </a:r>
            <a:r>
              <a:rPr lang="en-US" sz="2000" b="1" smtClean="0"/>
              <a:t>compile-time type </a:t>
            </a:r>
            <a:r>
              <a:rPr lang="en-US" sz="2000" smtClean="0"/>
              <a:t>of the instance is the determining factor</a:t>
            </a:r>
          </a:p>
          <a:p>
            <a:r>
              <a:rPr lang="en-US" sz="2400" smtClean="0"/>
              <a:t>Abstract</a:t>
            </a:r>
          </a:p>
          <a:p>
            <a:pPr lvl="1"/>
            <a:r>
              <a:rPr lang="en-US" sz="2000" b="1" smtClean="0"/>
              <a:t>Virtual method </a:t>
            </a:r>
            <a:r>
              <a:rPr lang="en-US" sz="2000" smtClean="0"/>
              <a:t>with no implementation</a:t>
            </a:r>
          </a:p>
          <a:p>
            <a:pPr lvl="1"/>
            <a:r>
              <a:rPr lang="en-US" sz="2000" smtClean="0"/>
              <a:t>Only in a class that is also declared abstract</a:t>
            </a:r>
          </a:p>
          <a:p>
            <a:pPr lvl="1"/>
            <a:r>
              <a:rPr lang="en-US" sz="2000" smtClean="0"/>
              <a:t>Must be overridden in every non-abstract derived class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>
                <a:latin typeface="Courier New" pitchFamily="49" charset="0"/>
                <a:cs typeface="Courier New" pitchFamily="49" charset="0"/>
              </a:rPr>
              <a:t> virtual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abstract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1785926"/>
            <a:ext cx="7848600" cy="151288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double GetHourlyRate(Person p)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if( p is Student ) { return 1.0;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else if( p is Employee ) { return 10.0;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  return 0.0;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100" noProof="1">
                <a:latin typeface="Courier New" pitchFamily="49" charset="0"/>
                <a:cs typeface="Courier New" pitchFamily="49" charset="0"/>
              </a:rPr>
              <a:t>[…]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857224" y="3643314"/>
            <a:ext cx="7848600" cy="85725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abstract class Person { public virtual double GetHourlyRate() { return 0.0;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Student : Person { public override double GetHourlyRate() { return 1.0; }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200" kern="0" noProof="1" smtClean="0">
                <a:latin typeface="Courier New" pitchFamily="49" charset="0"/>
                <a:cs typeface="Courier New" pitchFamily="49" charset="0"/>
              </a:rPr>
              <a:t>class Employee : Person { public override double GetHourlyRate() { return 10.0; } }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1142976" y="1714488"/>
            <a:ext cx="2857520" cy="1643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1142976" y="1714488"/>
            <a:ext cx="2857520" cy="1643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 – Methods</a:t>
            </a:r>
            <a:br>
              <a:rPr lang="en-US" sz="2800" smtClean="0"/>
            </a:br>
            <a:r>
              <a:rPr lang="en-US" sz="2800" smtClean="0"/>
              <a:t>Method overloading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340768"/>
            <a:ext cx="7848600" cy="532859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F(object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Console.WriteLine("F(object)");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F(int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Console.WriteLine("F(int)");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F(double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Console.WriteLine("F(double)");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F&lt;T&gt;(T x)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Console.WriteLine("F&lt;T&gt;(T)");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F(double x, double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Console.WriteLine("F(double, double)");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F();                   // Invokes F()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F(1);                  // Invokes F(int)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F(1.0);                // Invokes F(double)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F("abc");              // Invokes F(object)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F((double)1);          // Invokes F(double)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F((object)1);          // Invokes F(object)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F&lt;int&gt;(1);             // Invokes F&lt;T&gt;(T)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    F(1, 1);               // Invokes F(double, double)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Constructors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Instance constructor</a:t>
            </a:r>
          </a:p>
          <a:p>
            <a:pPr lvl="1"/>
            <a:r>
              <a:rPr lang="en-US" sz="2000" smtClean="0"/>
              <a:t>Actions required to initialize an instance of a class</a:t>
            </a:r>
          </a:p>
          <a:p>
            <a:pPr lvl="1"/>
            <a:r>
              <a:rPr lang="en-US" sz="2000" smtClean="0"/>
              <a:t>Method with no return type and the same name as the containing class</a:t>
            </a:r>
          </a:p>
          <a:p>
            <a:pPr lvl="1"/>
            <a:r>
              <a:rPr lang="en-US" sz="2000" smtClean="0"/>
              <a:t>If no instance constructor is supplied, an empty one with no parameters is provided automatically</a:t>
            </a:r>
          </a:p>
          <a:p>
            <a:r>
              <a:rPr lang="en-US" sz="2400" smtClean="0"/>
              <a:t>Static constructor</a:t>
            </a:r>
          </a:p>
          <a:p>
            <a:pPr lvl="1"/>
            <a:r>
              <a:rPr lang="en-US" sz="2000" smtClean="0"/>
              <a:t>Actions required to initialize a class itself when it is first loaded</a:t>
            </a:r>
          </a:p>
          <a:p>
            <a:pPr lvl="1"/>
            <a:r>
              <a:rPr lang="en-US" sz="2000" smtClean="0"/>
              <a:t>Like instance constructur, with modifer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Constructors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9"/>
            <a:ext cx="7848600" cy="165576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public List(): this(defaultCapacity) {}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public List(int capacity) { items = new T[capacity];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143504" y="3143248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Tip: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base(…)</a:t>
            </a:r>
            <a:r>
              <a:rPr lang="en-US" smtClean="0"/>
              <a:t> to call a base class‘ constructor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Similar to fields</a:t>
            </a:r>
          </a:p>
          <a:p>
            <a:r>
              <a:rPr lang="en-US" sz="2000" smtClean="0"/>
              <a:t>Properties do not denote storage locations</a:t>
            </a:r>
          </a:p>
          <a:p>
            <a:r>
              <a:rPr lang="en-US" sz="2000" smtClean="0"/>
              <a:t>Properties have accessors that specify the statements to be executed when their values are read or written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get/set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smtClean="0"/>
              <a:t>: parameterless method with a return value of the property type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: method with a single parameter named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800" smtClean="0"/>
              <a:t> and no return type</a:t>
            </a:r>
          </a:p>
          <a:p>
            <a:r>
              <a:rPr lang="en-US" sz="2000" smtClean="0"/>
              <a:t>Accessibility</a:t>
            </a:r>
          </a:p>
          <a:p>
            <a:pPr lvl="1"/>
            <a:r>
              <a:rPr lang="en-US" sz="1800" smtClean="0"/>
              <a:t>read-write property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800" smtClean="0"/>
              <a:t>and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)</a:t>
            </a:r>
          </a:p>
          <a:p>
            <a:pPr lvl="1"/>
            <a:r>
              <a:rPr lang="en-US" sz="1800" smtClean="0"/>
              <a:t>read-only property (only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smtClean="0"/>
              <a:t>)</a:t>
            </a:r>
          </a:p>
          <a:p>
            <a:pPr lvl="1"/>
            <a:r>
              <a:rPr lang="en-US" sz="1800" smtClean="0"/>
              <a:t>write-only property (only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65615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Count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 return count;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Capacity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return items.Length;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(value &lt; count) value = count;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if (value != items.Length)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T[] newItems = new T[value];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Array.Copy(items, 0, newItems, 0, count);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    items = newItems;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Auto-implemented Properties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7990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int X { get; set; } // Automatically implemented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public int Y { get; set; } // Automatically implemented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equivalent to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Point2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int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private int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 { get { return x; } set { x = value;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Y { get { return y; } set { y = value; }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ReadOnlyPoint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 { get; private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Y { get; private set;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ReadOnlyPoint(int x, int y) { X = x; Y = y;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Indexers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8452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T this[int index]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get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return items[index];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set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items[index] = value;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OnChanged();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Events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a class or object to provide notifications</a:t>
            </a:r>
          </a:p>
          <a:p>
            <a:r>
              <a:rPr lang="en-US" smtClean="0"/>
              <a:t>Declared in the same ways as a field, except…</a:t>
            </a:r>
          </a:p>
          <a:p>
            <a:pPr lvl="1"/>
            <a:r>
              <a:rPr lang="en-US" smtClean="0"/>
              <a:t>declaration includes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mtClean="0"/>
              <a:t> keyword and </a:t>
            </a:r>
          </a:p>
          <a:p>
            <a:pPr lvl="1"/>
            <a:r>
              <a:rPr lang="en-US" smtClean="0"/>
              <a:t>the type must be a delegate type</a:t>
            </a:r>
          </a:p>
          <a:p>
            <a:r>
              <a:rPr lang="en-US" smtClean="0"/>
              <a:t>Event handlers</a:t>
            </a:r>
          </a:p>
          <a:p>
            <a:pPr lvl="1"/>
            <a:r>
              <a:rPr lang="en-US" smtClean="0"/>
              <a:t>Attached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mtClean="0"/>
              <a:t> operator </a:t>
            </a:r>
          </a:p>
          <a:p>
            <a:pPr lvl="1"/>
            <a:r>
              <a:rPr lang="en-US" smtClean="0"/>
              <a:t>Removed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mtClean="0"/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Events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14282" y="1845222"/>
            <a:ext cx="5214974" cy="3071834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event EventHandler Changed;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Add(T item)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if (count == Capacity) Capacity = count *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items[count] = item;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count++;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OnChanged();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protected virtual void OnChanged()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if (Changed != null) 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       Changed(this, EventArgs.Empty);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3929058" y="3286124"/>
            <a:ext cx="4857784" cy="300039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int changeCount;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ListChanged(object sender, EventArgs e)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changeCount++;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lang="en-US" sz="1000" kern="0" noProof="1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List&lt;string&gt; names = new List&lt;string&gt;();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names.Changed += new EventHandler(ListChanged);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names.Add("Liz");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names.Add("Martha");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names.Add("Beth");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    Console.WriteLine(changeCount);        // Outputs "3"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5720" y="4559866"/>
            <a:ext cx="21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declaration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6858016" y="3357562"/>
            <a:ext cx="19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Event handling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Defines the meaning of applying a particular expression operator to instances of a class</a:t>
            </a:r>
          </a:p>
          <a:p>
            <a:pPr lvl="1"/>
            <a:r>
              <a:rPr lang="en-US" smtClean="0"/>
              <a:t>unary operators</a:t>
            </a:r>
          </a:p>
          <a:p>
            <a:pPr lvl="1"/>
            <a:r>
              <a:rPr lang="en-US" smtClean="0"/>
              <a:t>binary operators</a:t>
            </a:r>
          </a:p>
          <a:p>
            <a:pPr lvl="1"/>
            <a:r>
              <a:rPr lang="en-US" smtClean="0"/>
              <a:t>conversion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08452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public class List&lt;T&gt;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public static bool operator ==(List&lt;T&gt; a, List&lt;T&gt;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 return Equals(a,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public static bool operator !=(List&lt;T&gt; a, List&lt;T&gt; b)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    return !Equals(a,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    […]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5214942" y="4143380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Binary operator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Operators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58458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public class IntVector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IntVector(int length)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Length {...}                 // Read-only property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this[int index] {...}        // Read-write indexer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static IntVector operator ++(IntVector iv)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IntVector temp = new IntVector(iv.Length);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iv.Length; i++)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temp[i] = iv[i] + 1;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return temp;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14942" y="4786322"/>
            <a:ext cx="3571900" cy="12715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Unary operator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Classes</a:t>
            </a:r>
            <a:br>
              <a:rPr lang="en-US" sz="2800" smtClean="0"/>
            </a:br>
            <a:r>
              <a:rPr lang="en-US" sz="2800" smtClean="0"/>
              <a:t>Destructors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destructors only together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IDisposable</a:t>
            </a:r>
            <a:r>
              <a:rPr lang="en-US" dirty="0" smtClean="0"/>
              <a:t>-pattern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 smtClean="0"/>
              <a:t> statement)</a:t>
            </a:r>
          </a:p>
          <a:p>
            <a:r>
              <a:rPr lang="en-US" dirty="0" smtClean="0"/>
              <a:t>See MSDN for details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http://msdn.microsoft.com/en-us/library/fs2xkftw.aspx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Gestreifter Pfeil nach rechts 3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" dirty="0" smtClean="0">
                <a:hlinkClick r:id="rId3"/>
              </a:rPr>
              <a:t>http://msdn.microsoft.com/en-us/library/66x5fx1b.aspx</a:t>
            </a:r>
            <a:endParaRPr lang="de-AT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Structs are value types </a:t>
            </a:r>
          </a:p>
          <a:p>
            <a:r>
              <a:rPr lang="en-US" smtClean="0"/>
              <a:t>Directly stores the data of the struct</a:t>
            </a:r>
          </a:p>
          <a:p>
            <a:r>
              <a:rPr lang="en-US" smtClean="0"/>
              <a:t>Struct types do not support user-specified inheritance</a:t>
            </a:r>
          </a:p>
          <a:p>
            <a:r>
              <a:rPr lang="en-US" smtClean="0"/>
              <a:t>All struct types implicitly inherit from type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r>
              <a:rPr lang="en-US" smtClean="0"/>
              <a:t>Used for small data structures</a:t>
            </a: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http://msdn.microsoft.com/en-us/library/saxz13w4.aspx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Structs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4013216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struct Point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int x, y;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public Point(int x, int y)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this.x = x;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this.y = y;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// Output on whether Point is a class or a struct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a = new Point(10, 10);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Point b = a;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a.x = 20;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Console.WriteLine(b.x);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Lexical Analysis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Comment</a:t>
            </a:r>
          </a:p>
          <a:p>
            <a:pPr lvl="1"/>
            <a:r>
              <a:rPr lang="en-US" dirty="0" smtClean="0"/>
              <a:t>Multi 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Comment */</a:t>
            </a:r>
          </a:p>
          <a:p>
            <a:r>
              <a:rPr lang="en-US" dirty="0" smtClean="0"/>
              <a:t>Escaping of keyword with @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@class { […]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Arrays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number of variables that are accessed through computed indices</a:t>
            </a:r>
          </a:p>
          <a:p>
            <a:r>
              <a:rPr lang="en-US" dirty="0" smtClean="0"/>
              <a:t>Array types are reference types</a:t>
            </a:r>
          </a:p>
          <a:p>
            <a:r>
              <a:rPr lang="en-US" dirty="0" smtClean="0"/>
              <a:t>Indices of the elements of an array range from 0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 –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/>
              <a:t>operator automatically initializes the elements of an array to their default value</a:t>
            </a:r>
            <a:endParaRPr lang="de-AT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http://msdn.microsoft.com/en-us/library/9b9dty7d.aspx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322739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2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int[] a = new int[10];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a.Length;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a[i] = i * i;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for (int i = 0; i &lt; a.Length; i++)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    Console.WriteLine("a[{0}] = {1}", i, a[i]);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2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br>
              <a:rPr lang="en-US" sz="2800" smtClean="0"/>
            </a:br>
            <a:r>
              <a:rPr lang="en-US" sz="2800" smtClean="0"/>
              <a:t>Multi-dimensional and Jagged Arrays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357430"/>
            <a:ext cx="7848600" cy="101282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int[] a1 = new int[10];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int[,] a2 = new int[10, 5];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int[,,] a3 = new int[10, 5, 2];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785786" y="4214818"/>
            <a:ext cx="7848600" cy="1214446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int[][] a = new int[3][];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a[0] = new int[10];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a[1] = new int[5];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400" kern="0" noProof="1" smtClean="0">
                <a:latin typeface="Courier New" pitchFamily="49" charset="0"/>
                <a:cs typeface="Courier New" pitchFamily="49" charset="0"/>
              </a:rPr>
              <a:t>a[2] = new int[20];</a:t>
            </a:r>
            <a:endParaRPr kumimoji="0" lang="en-US" sz="1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034" y="1928802"/>
            <a:ext cx="30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Multi-dimensional array:</a:t>
            </a:r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28596" y="3857628"/>
            <a:ext cx="178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Jagged array: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Arrays</a:t>
            </a:r>
            <a:br>
              <a:rPr lang="en-US" sz="2800" smtClean="0"/>
            </a:br>
            <a:r>
              <a:rPr lang="en-US" sz="2800" smtClean="0"/>
              <a:t>Array Initializers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7088" y="1773238"/>
            <a:ext cx="7848600" cy="2870208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new int[] {1, 2, 3};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// …is the same as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{1, 2, 3};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14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// …is the same as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t = new int[3];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t[0] = 1;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t[1] = 2;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t[2] = 3;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1400" noProof="1">
                <a:latin typeface="Courier New" pitchFamily="49" charset="0"/>
                <a:cs typeface="Courier New" pitchFamily="49" charset="0"/>
              </a:rPr>
              <a:t>int[] a = 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Interfaces</a:t>
            </a:r>
            <a:endParaRPr lang="de-AT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that can be implemented by 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Can contain methods, properties, events, and indexers</a:t>
            </a:r>
          </a:p>
          <a:p>
            <a:r>
              <a:rPr lang="en-US" dirty="0" smtClean="0"/>
              <a:t>Does not provide implementations of the members </a:t>
            </a:r>
          </a:p>
          <a:p>
            <a:r>
              <a:rPr lang="en-US" dirty="0" smtClean="0"/>
              <a:t>Interfaces may employ multiple inheritance</a:t>
            </a:r>
            <a:endParaRPr lang="de-AT" dirty="0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hlinkClick r:id="rId2"/>
              </a:rPr>
              <a:t>http://msdn.microsoft.com/en-us/library/ms173156.aspx</a:t>
            </a:r>
            <a:endParaRPr lang="en-US" sz="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Interfaces</a:t>
            </a:r>
            <a:endParaRPr lang="en-US" sz="28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1714488"/>
            <a:ext cx="3744912" cy="5026880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Paint();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ITextBox: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SetText(string text);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IListBox: IControl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SetItems(string[] items);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IComboBox: ITextBox, IListBox {}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interface IDataBound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void Bind(Binder b);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public class EditBox: IControl, IDataBound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Paint() {...}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public void Bind(Binder b) {...}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Inhaltsplatzhalter 5"/>
          <p:cNvSpPr txBox="1">
            <a:spLocks/>
          </p:cNvSpPr>
          <p:nvPr/>
        </p:nvSpPr>
        <p:spPr bwMode="auto">
          <a:xfrm>
            <a:off x="4714876" y="1714488"/>
            <a:ext cx="3744912" cy="1714512"/>
          </a:xfrm>
          <a:prstGeom prst="rect">
            <a:avLst/>
          </a:prstGeo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EditBox editBox = new EditBox();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IControl control = editBox;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IDataBound dataBound = editBox;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// …or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object obj = new EditBox();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IControl control = (IControl)obj;</a:t>
            </a:r>
          </a:p>
          <a:p>
            <a:pPr lvl="0" fontAlgn="base">
              <a:spcAft>
                <a:spcPct val="0"/>
              </a:spcAft>
              <a:buClr>
                <a:srgbClr val="99CC00"/>
              </a:buClr>
            </a:pPr>
            <a:r>
              <a:rPr lang="en-US" sz="1000" kern="0" noProof="1" smtClean="0">
                <a:latin typeface="Courier New" pitchFamily="49" charset="0"/>
                <a:cs typeface="Courier New" pitchFamily="49" charset="0"/>
              </a:rPr>
              <a:t>IDataBound dataBound = (IDataBound)obj;</a:t>
            </a:r>
            <a:endParaRPr kumimoji="0" lang="en-US" sz="1000" b="0" i="0" u="none" strike="noStrike" kern="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C#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Distinct value type with a set of named constants</a:t>
            </a:r>
          </a:p>
          <a:p>
            <a:r>
              <a:rPr lang="en-US" smtClean="0"/>
              <a:t>Each enum type has a corresponding integral type called the </a:t>
            </a:r>
            <a:r>
              <a:rPr lang="en-US" b="1" smtClean="0"/>
              <a:t>underlying type</a:t>
            </a:r>
          </a:p>
          <a:p>
            <a:pPr lvl="1"/>
            <a:r>
              <a:rPr lang="en-US" smtClean="0"/>
              <a:t>Default: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>
              <a:buNone/>
            </a:pPr>
            <a:endParaRPr lang="en-US"/>
          </a:p>
        </p:txBody>
      </p:sp>
      <p:sp>
        <p:nvSpPr>
          <p:cNvPr id="6" name="Gestreifter Pfeil nach rechts 5"/>
          <p:cNvSpPr/>
          <p:nvPr/>
        </p:nvSpPr>
        <p:spPr>
          <a:xfrm>
            <a:off x="6786578" y="6323995"/>
            <a:ext cx="2192854" cy="4846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smtClean="0">
                <a:hlinkClick r:id="rId2"/>
              </a:rPr>
              <a:t>http://msdn.microsoft.com/en-us/library/cc138362.aspx</a:t>
            </a:r>
            <a:endParaRPr lang="en-US" sz="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Enumerations</a:t>
            </a:r>
            <a:endParaRPr lang="en-US" sz="280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85786" y="1268760"/>
            <a:ext cx="7848600" cy="5328592"/>
          </a:xfrm>
          <a:gradFill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enum Color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Red,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Green,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Blue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class Test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static void PrintColor(Color color)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switch (color)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Color.Red: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Console.WriteLine("Red");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Color.Green: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Console.WriteLine("Green");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case Color.Blue: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Console.WriteLine("Blue");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default: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Console.WriteLine("Unknown color");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endParaRPr lang="en-US" sz="85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static void Main() {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Color c = Color.Red;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PrintColor(c);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    PrintColor(Color.Blue);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Clr>
                <a:srgbClr val="99CC00"/>
              </a:buClr>
              <a:buNone/>
            </a:pPr>
            <a:r>
              <a:rPr lang="en-US" sz="850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0C0"/>
      </a:accent1>
      <a:accent2>
        <a:srgbClr val="00B050"/>
      </a:accent2>
      <a:accent3>
        <a:srgbClr val="FFFFFF"/>
      </a:accent3>
      <a:accent4>
        <a:srgbClr val="000000"/>
      </a:accent4>
      <a:accent5>
        <a:srgbClr val="92D050"/>
      </a:accent5>
      <a:accent6>
        <a:srgbClr val="2D2DB9"/>
      </a:accent6>
      <a:hlink>
        <a:srgbClr val="000000"/>
      </a:hlink>
      <a:folHlink>
        <a:srgbClr val="7F7F7F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räsentation IT-Objects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B3060588C2844B6A31FA10FAA7EBE" ma:contentTypeVersion="0" ma:contentTypeDescription="Create a new document." ma:contentTypeScope="" ma:versionID="41c8c90fa1bd749979afcc2440492d7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023954-5A1C-4ACF-B7DD-CB0E1E233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F13125-8B9C-479E-987B-F403B270B5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FB165B-130D-4F87-9CDB-59CDF3D5D2A5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5837</Words>
  <Application>Microsoft Office PowerPoint</Application>
  <PresentationFormat>Bildschirmpräsentation (4:3)</PresentationFormat>
  <Paragraphs>1299</Paragraphs>
  <Slides>109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5" baseType="lpstr">
      <vt:lpstr>Calibri</vt:lpstr>
      <vt:lpstr>Courier New</vt:lpstr>
      <vt:lpstr>Segoe UI</vt:lpstr>
      <vt:lpstr>Segoe UI Light</vt:lpstr>
      <vt:lpstr>Tahoma</vt:lpstr>
      <vt:lpstr>Theme1</vt:lpstr>
      <vt:lpstr>C# Introduction</vt:lpstr>
      <vt:lpstr>Agenda</vt:lpstr>
      <vt:lpstr>Program Structure</vt:lpstr>
      <vt:lpstr>Program Structure</vt:lpstr>
      <vt:lpstr>Program Structure Library Sample</vt:lpstr>
      <vt:lpstr>Program Structure Application Sample</vt:lpstr>
      <vt:lpstr>Program Structure</vt:lpstr>
      <vt:lpstr>C# Lexical Analysis</vt:lpstr>
      <vt:lpstr>C# Lexical Analysis</vt:lpstr>
      <vt:lpstr>C# Lexical Analysis Keywords</vt:lpstr>
      <vt:lpstr>C# Lexical Analysis</vt:lpstr>
      <vt:lpstr>C# Lexical Analysis Escape Sequences</vt:lpstr>
      <vt:lpstr>C# Lexical Analysis Preprocessor</vt:lpstr>
      <vt:lpstr>C# Lexical Analysis Preprocessor</vt:lpstr>
      <vt:lpstr>C# Typesystem</vt:lpstr>
      <vt:lpstr>C# Typesystem Kinds of types</vt:lpstr>
      <vt:lpstr>C# Typesystem Overview</vt:lpstr>
      <vt:lpstr>C# Typesystem Overview</vt:lpstr>
      <vt:lpstr>C# Typesystem Numeric Types</vt:lpstr>
      <vt:lpstr>C# Typesystem Aliases of Simple Types</vt:lpstr>
      <vt:lpstr>C# Typesystem Predefined Classes for Reference Types</vt:lpstr>
      <vt:lpstr>C# Typesystem User Defineable Type Categories</vt:lpstr>
      <vt:lpstr>C# Typesystem Boxing/Unboxing</vt:lpstr>
      <vt:lpstr>C# Typesystem Boxing/Unboxing</vt:lpstr>
      <vt:lpstr>C# Typesystem Nullable Types</vt:lpstr>
      <vt:lpstr>C# Typesystem Expression Tree Types</vt:lpstr>
      <vt:lpstr>C# Typesystem Expression Tree Types</vt:lpstr>
      <vt:lpstr>C# Typesystem typeof Operator</vt:lpstr>
      <vt:lpstr>C# Typesystem typeof Operator</vt:lpstr>
      <vt:lpstr>C# Typesystem is and as Operators</vt:lpstr>
      <vt:lpstr>Expressions</vt:lpstr>
      <vt:lpstr>Expressions in C#</vt:lpstr>
      <vt:lpstr>Expressions in C# Conversions</vt:lpstr>
      <vt:lpstr>Expressions in C# this and base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Expressions in C# The new operator</vt:lpstr>
      <vt:lpstr>Statements</vt:lpstr>
      <vt:lpstr>Statements in C# Delaration of Variables and Constants</vt:lpstr>
      <vt:lpstr>Statements in C# „if“ and „switch“ Statement</vt:lpstr>
      <vt:lpstr>Statements in C# „while“ and „do“ Statement</vt:lpstr>
      <vt:lpstr>Statements in C# „for“ and „foreach“ Statement</vt:lpstr>
      <vt:lpstr>Statements in C# „break“ and „continue“ Statement</vt:lpstr>
      <vt:lpstr>Statements in C# „return“ and „goto“ Statement</vt:lpstr>
      <vt:lpstr>Statements in C# „yield“ Statement</vt:lpstr>
      <vt:lpstr>Statements in C# „yield“ Statement</vt:lpstr>
      <vt:lpstr>Statements in C# „yield“ Statement</vt:lpstr>
      <vt:lpstr>Statements in C# „throw/try“ Statement</vt:lpstr>
      <vt:lpstr>Statements in C# „checked“ and „unchecked“ Statement</vt:lpstr>
      <vt:lpstr>Statements in C# „lock“ Statement</vt:lpstr>
      <vt:lpstr>Statements in C# „using“ Statement</vt:lpstr>
      <vt:lpstr>Classes and Objects</vt:lpstr>
      <vt:lpstr>Classes and Objects</vt:lpstr>
      <vt:lpstr>Classes Members of Classes</vt:lpstr>
      <vt:lpstr>Classes Accessibility</vt:lpstr>
      <vt:lpstr>Classes Generic Classes</vt:lpstr>
      <vt:lpstr>Classes Base Classes</vt:lpstr>
      <vt:lpstr>Classes Base Classes</vt:lpstr>
      <vt:lpstr>Classes Sealed Classes</vt:lpstr>
      <vt:lpstr>Classes Static Classes</vt:lpstr>
      <vt:lpstr>Classes Partial Classes</vt:lpstr>
      <vt:lpstr>Classes Fields</vt:lpstr>
      <vt:lpstr>Classes – Methods</vt:lpstr>
      <vt:lpstr>Classes – Methods Parameters</vt:lpstr>
      <vt:lpstr>Classes – Methods Parameters</vt:lpstr>
      <vt:lpstr>Classes – Methods Parameters</vt:lpstr>
      <vt:lpstr>Classes – Methods Static vs. Instance Methods</vt:lpstr>
      <vt:lpstr>Classes – Methods virtual, override and abstract</vt:lpstr>
      <vt:lpstr>Classes – Methods  virtual, override and abstract</vt:lpstr>
      <vt:lpstr>Classes – Methods Method overloading</vt:lpstr>
      <vt:lpstr>Classes Constructors</vt:lpstr>
      <vt:lpstr>Classes Constructors</vt:lpstr>
      <vt:lpstr>Classes Properties</vt:lpstr>
      <vt:lpstr>Classes Properties</vt:lpstr>
      <vt:lpstr>Classes Auto-implemented Properties</vt:lpstr>
      <vt:lpstr>Classes Indexers</vt:lpstr>
      <vt:lpstr>Classes Events</vt:lpstr>
      <vt:lpstr>Classes Events</vt:lpstr>
      <vt:lpstr>Classes Operators</vt:lpstr>
      <vt:lpstr>Classes Operators</vt:lpstr>
      <vt:lpstr>Classes Operators</vt:lpstr>
      <vt:lpstr>Classes Destructors</vt:lpstr>
      <vt:lpstr>Structs</vt:lpstr>
      <vt:lpstr>Structs</vt:lpstr>
      <vt:lpstr>Structs</vt:lpstr>
      <vt:lpstr>Arrays</vt:lpstr>
      <vt:lpstr>Arrays</vt:lpstr>
      <vt:lpstr>Arrays</vt:lpstr>
      <vt:lpstr>Arrays Multi-dimensional and Jagged Arrays</vt:lpstr>
      <vt:lpstr>Arrays Array Initializers</vt:lpstr>
      <vt:lpstr>Interfaces</vt:lpstr>
      <vt:lpstr>Interfaces</vt:lpstr>
      <vt:lpstr>Interfaces</vt:lpstr>
      <vt:lpstr>Enumerations</vt:lpstr>
      <vt:lpstr>Enumerations</vt:lpstr>
      <vt:lpstr>Enumerations</vt:lpstr>
      <vt:lpstr>Delegates</vt:lpstr>
      <vt:lpstr>Delegates</vt:lpstr>
      <vt:lpstr>Delegates</vt:lpstr>
      <vt:lpstr>Delegates Anonymous Functions</vt:lpstr>
      <vt:lpstr>Attributes</vt:lpstr>
      <vt:lpstr>Attributes</vt:lpstr>
      <vt:lpstr>Attributes</vt:lpstr>
      <vt:lpstr>Documentation Comments</vt:lpstr>
      <vt:lpstr>Documentation Comments</vt:lpstr>
      <vt:lpstr>Documentation Comments</vt:lpstr>
    </vt:vector>
  </TitlesOfParts>
  <Company>software architects 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Rainer Stropek</dc:creator>
  <cp:lastModifiedBy>Rainer Stropek</cp:lastModifiedBy>
  <cp:revision>199</cp:revision>
  <dcterms:created xsi:type="dcterms:W3CDTF">2008-03-31T10:48:58Z</dcterms:created>
  <dcterms:modified xsi:type="dcterms:W3CDTF">2015-04-07T06:54:41Z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0x01010067AB3060588C2844B6A31FA10FAA7EBE</vt:lpwstr>
  </property>
</Properties>
</file>