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2"/>
  </p:notesMasterIdLst>
  <p:handoutMasterIdLst>
    <p:handoutMasterId r:id="rId33"/>
  </p:handoutMasterIdLst>
  <p:sldIdLst>
    <p:sldId id="377" r:id="rId5"/>
    <p:sldId id="392" r:id="rId6"/>
    <p:sldId id="394" r:id="rId7"/>
    <p:sldId id="395" r:id="rId8"/>
    <p:sldId id="393" r:id="rId9"/>
    <p:sldId id="396" r:id="rId10"/>
    <p:sldId id="397" r:id="rId11"/>
    <p:sldId id="398" r:id="rId12"/>
    <p:sldId id="401" r:id="rId13"/>
    <p:sldId id="402" r:id="rId14"/>
    <p:sldId id="404" r:id="rId15"/>
    <p:sldId id="403" r:id="rId16"/>
    <p:sldId id="405" r:id="rId17"/>
    <p:sldId id="406" r:id="rId18"/>
    <p:sldId id="407" r:id="rId19"/>
    <p:sldId id="408" r:id="rId20"/>
    <p:sldId id="409" r:id="rId21"/>
    <p:sldId id="410" r:id="rId22"/>
    <p:sldId id="411" r:id="rId23"/>
    <p:sldId id="400" r:id="rId24"/>
    <p:sldId id="414" r:id="rId25"/>
    <p:sldId id="399" r:id="rId26"/>
    <p:sldId id="415" r:id="rId27"/>
    <p:sldId id="416" r:id="rId28"/>
    <p:sldId id="362" r:id="rId29"/>
    <p:sldId id="390" r:id="rId30"/>
    <p:sldId id="391" r:id="rId31"/>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35" d="100"/>
          <a:sy n="135" d="100"/>
        </p:scale>
        <p:origin x="846" y="126"/>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04.05.2015</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04.05.2015</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ocs.asp.net/en/latest/getting-started/index.html" TargetMode="External"/><Relationship Id="rId2" Type="http://schemas.openxmlformats.org/officeDocument/2006/relationships/hyperlink" Target="https://github.com/aspnet/Home/wiki/Project.json-fil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stropek/Samples/tree/master/OwinFundamentals"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janczuk/iisnode" TargetMode="External"/><Relationship Id="rId2" Type="http://schemas.openxmlformats.org/officeDocument/2006/relationships/hyperlink" Target="https://nodejs.org/" TargetMode="External"/><Relationship Id="rId1" Type="http://schemas.openxmlformats.org/officeDocument/2006/relationships/slideLayout" Target="../slideLayouts/slideLayout13.xml"/><Relationship Id="rId4" Type="http://schemas.openxmlformats.org/officeDocument/2006/relationships/hyperlink" Target="http://www.typescriptlang.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hyperlink" Target="https://nodejs.org/"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owin.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owin.org/spec/spec/owin-1.0.0.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Training</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smtClean="0"/>
              <a:t>OWIN</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err="1" smtClean="0"/>
              <a:t>Fundamentals</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smtClean="0"/>
              <a:t>OWIN</a:t>
            </a:r>
            <a:endParaRPr lang="en-US" dirty="0"/>
          </a:p>
        </p:txBody>
      </p:sp>
      <p:sp>
        <p:nvSpPr>
          <p:cNvPr id="14" name="Textplatzhalter 13"/>
          <p:cNvSpPr>
            <a:spLocks noGrp="1"/>
          </p:cNvSpPr>
          <p:nvPr>
            <p:ph type="body" sz="quarter" idx="23"/>
          </p:nvPr>
        </p:nvSpPr>
        <p:spPr/>
        <p:txBody>
          <a:bodyPr/>
          <a:lstStyle/>
          <a:p>
            <a:r>
              <a:rPr lang="en-US" dirty="0" smtClean="0"/>
              <a:t>Middleware</a:t>
            </a:r>
            <a:endParaRPr lang="en-US" dirty="0"/>
          </a:p>
        </p:txBody>
      </p:sp>
      <p:sp>
        <p:nvSpPr>
          <p:cNvPr id="15" name="Textplatzhalter 14"/>
          <p:cNvSpPr>
            <a:spLocks noGrp="1"/>
          </p:cNvSpPr>
          <p:nvPr>
            <p:ph type="body" sz="quarter" idx="24"/>
          </p:nvPr>
        </p:nvSpPr>
        <p:spPr/>
        <p:txBody>
          <a:bodyPr/>
          <a:lstStyle/>
          <a:p>
            <a:r>
              <a:rPr lang="en-US" dirty="0" smtClean="0"/>
              <a:t>Conditional middleware execution</a:t>
            </a:r>
          </a:p>
          <a:p>
            <a:pPr lvl="1"/>
            <a:r>
              <a:rPr lang="en-US" i="1" dirty="0" smtClean="0"/>
              <a:t>Map</a:t>
            </a:r>
          </a:p>
          <a:p>
            <a:pPr lvl="1"/>
            <a:r>
              <a:rPr lang="en-US" i="1" dirty="0" err="1" smtClean="0"/>
              <a:t>MapWhen</a:t>
            </a:r>
            <a:endParaRPr lang="en-US" i="1" dirty="0"/>
          </a:p>
        </p:txBody>
      </p:sp>
      <p:sp>
        <p:nvSpPr>
          <p:cNvPr id="16" name="Textplatzhalter 15"/>
          <p:cNvSpPr>
            <a:spLocks noGrp="1"/>
          </p:cNvSpPr>
          <p:nvPr>
            <p:ph type="body" sz="quarter" idx="25"/>
          </p:nvPr>
        </p:nvSpPr>
        <p:spPr/>
        <p:txBody>
          <a:bodyPr/>
          <a:lstStyle/>
          <a:p>
            <a:endParaRPr lang="en-US" dirty="0"/>
          </a:p>
        </p:txBody>
      </p:sp>
      <p:pic>
        <p:nvPicPr>
          <p:cNvPr id="7" name="Inhaltsplatzhalter 6"/>
          <p:cNvPicPr>
            <a:picLocks noGrp="1" noChangeAspect="1"/>
          </p:cNvPicPr>
          <p:nvPr>
            <p:ph sz="quarter" idx="22"/>
          </p:nvPr>
        </p:nvPicPr>
        <p:blipFill>
          <a:blip r:embed="rId2"/>
          <a:stretch>
            <a:fillRect/>
          </a:stretch>
        </p:blipFill>
        <p:spPr>
          <a:xfrm>
            <a:off x="323528" y="1203598"/>
            <a:ext cx="5327650" cy="2551630"/>
          </a:xfrm>
          <a:prstGeom prst="rect">
            <a:avLst/>
          </a:prstGeom>
        </p:spPr>
      </p:pic>
    </p:spTree>
    <p:extLst>
      <p:ext uri="{BB962C8B-B14F-4D97-AF65-F5344CB8AC3E}">
        <p14:creationId xmlns:p14="http://schemas.microsoft.com/office/powerpoint/2010/main" val="857807519"/>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Creating Middleware</a:t>
            </a:r>
            <a:endParaRPr lang="en-US" dirty="0"/>
          </a:p>
        </p:txBody>
      </p:sp>
      <p:sp>
        <p:nvSpPr>
          <p:cNvPr id="3" name="Textplatzhalter 2"/>
          <p:cNvSpPr>
            <a:spLocks noGrp="1"/>
          </p:cNvSpPr>
          <p:nvPr>
            <p:ph type="body" sz="quarter" idx="25"/>
          </p:nvPr>
        </p:nvSpPr>
        <p:spPr/>
        <p:txBody>
          <a:bodyPr/>
          <a:lstStyle/>
          <a:p>
            <a:r>
              <a:rPr lang="en-US" dirty="0" smtClean="0"/>
              <a:t>How to create OWIN middleware</a:t>
            </a:r>
            <a:endParaRPr lang="en-US" dirty="0"/>
          </a:p>
        </p:txBody>
      </p:sp>
    </p:spTree>
    <p:extLst>
      <p:ext uri="{BB962C8B-B14F-4D97-AF65-F5344CB8AC3E}">
        <p14:creationId xmlns:p14="http://schemas.microsoft.com/office/powerpoint/2010/main" val="286133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OWIN</a:t>
            </a:r>
            <a:endParaRPr lang="en-US" dirty="0"/>
          </a:p>
        </p:txBody>
      </p:sp>
      <p:sp>
        <p:nvSpPr>
          <p:cNvPr id="13" name="Inhaltsplatzhalter 12"/>
          <p:cNvSpPr>
            <a:spLocks noGrp="1"/>
          </p:cNvSpPr>
          <p:nvPr>
            <p:ph sz="quarter" idx="22"/>
          </p:nvPr>
        </p:nvSpPr>
        <p:spPr/>
        <p:txBody>
          <a:bodyPr/>
          <a:lstStyle/>
          <a:p>
            <a:r>
              <a:rPr lang="en-US" noProof="1"/>
              <a:t>public void Configuration(IAppBuilder app)</a:t>
            </a:r>
          </a:p>
          <a:p>
            <a:r>
              <a:rPr lang="en-US" noProof="1"/>
              <a:t>{</a:t>
            </a:r>
          </a:p>
          <a:p>
            <a:r>
              <a:rPr lang="en-US" noProof="1"/>
              <a:t>	//</a:t>
            </a:r>
            <a:r>
              <a:rPr lang="en-US" noProof="1">
                <a:solidFill>
                  <a:srgbClr val="00B050"/>
                </a:solidFill>
              </a:rPr>
              <a:t>app.Run</a:t>
            </a:r>
            <a:r>
              <a:rPr lang="en-US" noProof="1"/>
              <a:t>(async context </a:t>
            </a:r>
            <a:r>
              <a:rPr lang="en-US" noProof="1"/>
              <a:t>=&gt; </a:t>
            </a:r>
            <a:endParaRPr lang="en-US" noProof="1" smtClean="0"/>
          </a:p>
          <a:p>
            <a:r>
              <a:rPr lang="en-US" noProof="1"/>
              <a:t>	</a:t>
            </a:r>
            <a:r>
              <a:rPr lang="en-US" noProof="1" smtClean="0"/>
              <a:t>	await </a:t>
            </a:r>
            <a:r>
              <a:rPr lang="en-US" noProof="1"/>
              <a:t>context.Response.WriteAsync("Hello!"));</a:t>
            </a:r>
          </a:p>
          <a:p>
            <a:endParaRPr lang="en-US" noProof="1"/>
          </a:p>
          <a:p>
            <a:r>
              <a:rPr lang="en-US" noProof="1"/>
              <a:t>	</a:t>
            </a:r>
            <a:r>
              <a:rPr lang="en-US" noProof="1">
                <a:solidFill>
                  <a:srgbClr val="00B050"/>
                </a:solidFill>
              </a:rPr>
              <a:t>app.Use(async (context, next)</a:t>
            </a:r>
            <a:r>
              <a:rPr lang="en-US" noProof="1"/>
              <a:t> =&gt;</a:t>
            </a:r>
          </a:p>
          <a:p>
            <a:r>
              <a:rPr lang="en-US" noProof="1"/>
              <a:t>	{</a:t>
            </a:r>
          </a:p>
          <a:p>
            <a:r>
              <a:rPr lang="en-US" noProof="1"/>
              <a:t>		await context.Response.WriteAsync("=== BEFORE ===");</a:t>
            </a:r>
          </a:p>
          <a:p>
            <a:r>
              <a:rPr lang="en-US" noProof="1"/>
              <a:t>		await next();</a:t>
            </a:r>
          </a:p>
          <a:p>
            <a:r>
              <a:rPr lang="en-US" noProof="1"/>
              <a:t>		await context.Response.WriteAsync("=== AFTER ===");</a:t>
            </a:r>
          </a:p>
          <a:p>
            <a:r>
              <a:rPr lang="en-US" noProof="1"/>
              <a:t>	});</a:t>
            </a:r>
          </a:p>
          <a:p>
            <a:endParaRPr lang="en-US" noProof="1"/>
          </a:p>
          <a:p>
            <a:r>
              <a:rPr lang="en-US" noProof="1"/>
              <a:t>	app.Map("/owin", owinApp =&gt;</a:t>
            </a:r>
          </a:p>
          <a:p>
            <a:r>
              <a:rPr lang="en-US" noProof="1"/>
              <a:t>	{</a:t>
            </a:r>
          </a:p>
          <a:p>
            <a:r>
              <a:rPr lang="en-US" noProof="1" smtClean="0"/>
              <a:t>		…</a:t>
            </a:r>
          </a:p>
          <a:p>
            <a:r>
              <a:rPr lang="en-US" noProof="1"/>
              <a:t>		owinApp.Use(middleware);</a:t>
            </a:r>
          </a:p>
          <a:p>
            <a:r>
              <a:rPr lang="en-US" noProof="1"/>
              <a:t>	});</a:t>
            </a:r>
          </a:p>
          <a:p>
            <a:r>
              <a:rPr lang="en-US" noProof="1"/>
              <a:t>}</a:t>
            </a:r>
          </a:p>
        </p:txBody>
      </p:sp>
      <p:sp>
        <p:nvSpPr>
          <p:cNvPr id="14" name="Textplatzhalter 13"/>
          <p:cNvSpPr>
            <a:spLocks noGrp="1"/>
          </p:cNvSpPr>
          <p:nvPr>
            <p:ph type="body" sz="quarter" idx="23"/>
          </p:nvPr>
        </p:nvSpPr>
        <p:spPr/>
        <p:txBody>
          <a:bodyPr/>
          <a:lstStyle/>
          <a:p>
            <a:r>
              <a:rPr lang="en-US" dirty="0" smtClean="0"/>
              <a:t>Strong-typed middleware</a:t>
            </a:r>
            <a:endParaRPr lang="en-US" dirty="0"/>
          </a:p>
        </p:txBody>
      </p:sp>
      <p:sp>
        <p:nvSpPr>
          <p:cNvPr id="15" name="Textplatzhalter 14"/>
          <p:cNvSpPr>
            <a:spLocks noGrp="1"/>
          </p:cNvSpPr>
          <p:nvPr>
            <p:ph type="body" sz="quarter" idx="24"/>
          </p:nvPr>
        </p:nvSpPr>
        <p:spPr/>
        <p:txBody>
          <a:bodyPr/>
          <a:lstStyle/>
          <a:p>
            <a:r>
              <a:rPr lang="en-US" dirty="0" smtClean="0"/>
              <a:t>Use </a:t>
            </a:r>
            <a:r>
              <a:rPr lang="en-US" i="1" dirty="0" err="1" smtClean="0"/>
              <a:t>IOwinContext</a:t>
            </a:r>
            <a:endParaRPr lang="en-US" i="1" dirty="0" smtClean="0"/>
          </a:p>
          <a:p>
            <a:r>
              <a:rPr lang="en-US" i="1" dirty="0" smtClean="0"/>
              <a:t>Run </a:t>
            </a:r>
            <a:r>
              <a:rPr lang="en-US" dirty="0" smtClean="0"/>
              <a:t>vs. </a:t>
            </a:r>
            <a:r>
              <a:rPr lang="en-US" i="1" dirty="0" smtClean="0"/>
              <a:t>Use</a:t>
            </a:r>
          </a:p>
          <a:p>
            <a:pPr lvl="1"/>
            <a:r>
              <a:rPr lang="en-US" i="1" dirty="0" smtClean="0"/>
              <a:t>Use</a:t>
            </a:r>
            <a:r>
              <a:rPr lang="en-US" dirty="0"/>
              <a:t> </a:t>
            </a:r>
            <a:r>
              <a:rPr lang="en-US" dirty="0" smtClean="0"/>
              <a:t>if you call downstream middleware</a:t>
            </a:r>
            <a:endParaRPr lang="en-US" i="1" dirty="0" smtClean="0"/>
          </a:p>
          <a:p>
            <a:pPr lvl="1"/>
            <a:r>
              <a:rPr lang="en-US" i="1" dirty="0" smtClean="0"/>
              <a:t>Run </a:t>
            </a:r>
            <a:r>
              <a:rPr lang="en-US" dirty="0" smtClean="0"/>
              <a:t>to “short-circuit” the pipeline</a:t>
            </a:r>
          </a:p>
          <a:p>
            <a:r>
              <a:rPr lang="en-US" dirty="0" smtClean="0"/>
              <a:t>Note that you can add processing </a:t>
            </a:r>
            <a:r>
              <a:rPr lang="en-US" dirty="0" smtClean="0">
                <a:solidFill>
                  <a:srgbClr val="00B050"/>
                </a:solidFill>
              </a:rPr>
              <a:t>before and after </a:t>
            </a:r>
            <a:r>
              <a:rPr lang="en-US" dirty="0" smtClean="0"/>
              <a:t>calling the next pipeline</a:t>
            </a:r>
          </a:p>
          <a:p>
            <a:endParaRPr lang="en-US"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999046366"/>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OWIN</a:t>
            </a:r>
            <a:endParaRPr lang="en-US" dirty="0"/>
          </a:p>
        </p:txBody>
      </p:sp>
      <p:sp>
        <p:nvSpPr>
          <p:cNvPr id="13" name="Inhaltsplatzhalter 12"/>
          <p:cNvSpPr>
            <a:spLocks noGrp="1"/>
          </p:cNvSpPr>
          <p:nvPr>
            <p:ph sz="quarter" idx="22"/>
          </p:nvPr>
        </p:nvSpPr>
        <p:spPr/>
        <p:txBody>
          <a:bodyPr/>
          <a:lstStyle/>
          <a:p>
            <a:r>
              <a:rPr lang="en-US" noProof="1"/>
              <a:t>public class </a:t>
            </a:r>
            <a:r>
              <a:rPr lang="en-US" noProof="1">
                <a:solidFill>
                  <a:srgbClr val="00B050"/>
                </a:solidFill>
              </a:rPr>
              <a:t>HelloWorldMiddleware</a:t>
            </a:r>
          </a:p>
          <a:p>
            <a:r>
              <a:rPr lang="en-US" noProof="1"/>
              <a:t>{</a:t>
            </a:r>
          </a:p>
          <a:p>
            <a:r>
              <a:rPr lang="en-US" noProof="1"/>
              <a:t>	private readonly AppFunc next;</a:t>
            </a:r>
          </a:p>
          <a:p>
            <a:endParaRPr lang="en-US" noProof="1"/>
          </a:p>
          <a:p>
            <a:r>
              <a:rPr lang="en-US" noProof="1"/>
              <a:t>	private readonly HelloWorldOptions options;</a:t>
            </a:r>
          </a:p>
          <a:p>
            <a:endParaRPr lang="en-US" noProof="1"/>
          </a:p>
          <a:p>
            <a:r>
              <a:rPr lang="en-US" noProof="1"/>
              <a:t>	</a:t>
            </a:r>
            <a:r>
              <a:rPr lang="en-US" noProof="1">
                <a:solidFill>
                  <a:srgbClr val="00B050"/>
                </a:solidFill>
              </a:rPr>
              <a:t>public HelloWorldMiddleware(AppFunc next</a:t>
            </a:r>
            <a:r>
              <a:rPr lang="en-US" noProof="1">
                <a:solidFill>
                  <a:srgbClr val="00B050"/>
                </a:solidFill>
              </a:rPr>
              <a:t>, </a:t>
            </a:r>
            <a:endParaRPr lang="en-US" noProof="1" smtClean="0">
              <a:solidFill>
                <a:srgbClr val="00B050"/>
              </a:solidFill>
            </a:endParaRPr>
          </a:p>
          <a:p>
            <a:r>
              <a:rPr lang="en-US" noProof="1">
                <a:solidFill>
                  <a:srgbClr val="00B050"/>
                </a:solidFill>
              </a:rPr>
              <a:t>	</a:t>
            </a:r>
            <a:r>
              <a:rPr lang="en-US" noProof="1" smtClean="0">
                <a:solidFill>
                  <a:srgbClr val="00B050"/>
                </a:solidFill>
              </a:rPr>
              <a:t>	HelloWorldOptions </a:t>
            </a:r>
            <a:r>
              <a:rPr lang="en-US" noProof="1">
                <a:solidFill>
                  <a:srgbClr val="00B050"/>
                </a:solidFill>
              </a:rPr>
              <a:t>options)</a:t>
            </a:r>
          </a:p>
          <a:p>
            <a:r>
              <a:rPr lang="en-US" noProof="1"/>
              <a:t>	{</a:t>
            </a:r>
          </a:p>
          <a:p>
            <a:r>
              <a:rPr lang="en-US" noProof="1"/>
              <a:t>		this.next = next;</a:t>
            </a:r>
          </a:p>
          <a:p>
            <a:r>
              <a:rPr lang="en-US" noProof="1"/>
              <a:t>		this.options = options;</a:t>
            </a:r>
          </a:p>
          <a:p>
            <a:r>
              <a:rPr lang="en-US" noProof="1"/>
              <a:t>	}</a:t>
            </a:r>
          </a:p>
          <a:p>
            <a:endParaRPr lang="en-US" noProof="1"/>
          </a:p>
          <a:p>
            <a:r>
              <a:rPr lang="en-US" noProof="1"/>
              <a:t>	</a:t>
            </a:r>
            <a:r>
              <a:rPr lang="en-US" noProof="1">
                <a:solidFill>
                  <a:srgbClr val="00B050"/>
                </a:solidFill>
              </a:rPr>
              <a:t>public async Task Invoke(IDictionary&lt;string, object&gt; env)</a:t>
            </a:r>
          </a:p>
          <a:p>
            <a:r>
              <a:rPr lang="en-US" noProof="1"/>
              <a:t>	{</a:t>
            </a:r>
          </a:p>
          <a:p>
            <a:r>
              <a:rPr lang="en-US" noProof="1"/>
              <a:t>		var context = </a:t>
            </a:r>
            <a:r>
              <a:rPr lang="en-US" noProof="1">
                <a:solidFill>
                  <a:srgbClr val="00B050"/>
                </a:solidFill>
              </a:rPr>
              <a:t>new OwinContext(env)</a:t>
            </a:r>
            <a:r>
              <a:rPr lang="en-US" noProof="1"/>
              <a:t>;</a:t>
            </a:r>
          </a:p>
          <a:p>
            <a:r>
              <a:rPr lang="en-US" noProof="1"/>
              <a:t>		context.Response.ContentType = "text/html";</a:t>
            </a:r>
          </a:p>
          <a:p>
            <a:r>
              <a:rPr lang="en-US" noProof="1"/>
              <a:t>		await context.Response.WriteAsync(this.options.Greeting);</a:t>
            </a:r>
          </a:p>
          <a:p>
            <a:r>
              <a:rPr lang="en-US" noProof="1"/>
              <a:t>		await </a:t>
            </a:r>
            <a:r>
              <a:rPr lang="en-US" noProof="1">
                <a:solidFill>
                  <a:srgbClr val="00B050"/>
                </a:solidFill>
              </a:rPr>
              <a:t>this.next(env)</a:t>
            </a:r>
            <a:r>
              <a:rPr lang="en-US" noProof="1"/>
              <a:t>;</a:t>
            </a:r>
          </a:p>
          <a:p>
            <a:r>
              <a:rPr lang="en-US" noProof="1"/>
              <a:t>	}</a:t>
            </a:r>
          </a:p>
          <a:p>
            <a:r>
              <a:rPr lang="en-US" noProof="1"/>
              <a:t>}</a:t>
            </a:r>
          </a:p>
        </p:txBody>
      </p:sp>
      <p:sp>
        <p:nvSpPr>
          <p:cNvPr id="14" name="Textplatzhalter 13"/>
          <p:cNvSpPr>
            <a:spLocks noGrp="1"/>
          </p:cNvSpPr>
          <p:nvPr>
            <p:ph type="body" sz="quarter" idx="23"/>
          </p:nvPr>
        </p:nvSpPr>
        <p:spPr/>
        <p:txBody>
          <a:bodyPr/>
          <a:lstStyle/>
          <a:p>
            <a:r>
              <a:rPr lang="en-US" dirty="0" smtClean="0"/>
              <a:t>Middleware in separate class</a:t>
            </a:r>
            <a:endParaRPr lang="en-US" dirty="0"/>
          </a:p>
        </p:txBody>
      </p:sp>
      <p:sp>
        <p:nvSpPr>
          <p:cNvPr id="15" name="Textplatzhalter 14"/>
          <p:cNvSpPr>
            <a:spLocks noGrp="1"/>
          </p:cNvSpPr>
          <p:nvPr>
            <p:ph type="body" sz="quarter" idx="24"/>
          </p:nvPr>
        </p:nvSpPr>
        <p:spPr/>
        <p:txBody>
          <a:bodyPr/>
          <a:lstStyle/>
          <a:p>
            <a:endParaRPr lang="en-US"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450942466"/>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OWIN</a:t>
            </a:r>
            <a:endParaRPr lang="en-US" dirty="0"/>
          </a:p>
        </p:txBody>
      </p:sp>
      <p:sp>
        <p:nvSpPr>
          <p:cNvPr id="13" name="Inhaltsplatzhalter 12"/>
          <p:cNvSpPr>
            <a:spLocks noGrp="1"/>
          </p:cNvSpPr>
          <p:nvPr>
            <p:ph sz="quarter" idx="22"/>
          </p:nvPr>
        </p:nvSpPr>
        <p:spPr/>
        <p:txBody>
          <a:bodyPr/>
          <a:lstStyle/>
          <a:p>
            <a:r>
              <a:rPr lang="en-US" noProof="1"/>
              <a:t>public class </a:t>
            </a:r>
            <a:r>
              <a:rPr lang="en-US" noProof="1">
                <a:solidFill>
                  <a:srgbClr val="00B050"/>
                </a:solidFill>
              </a:rPr>
              <a:t>HelloWorldOptions</a:t>
            </a:r>
          </a:p>
          <a:p>
            <a:r>
              <a:rPr lang="en-US" noProof="1"/>
              <a:t>{</a:t>
            </a:r>
          </a:p>
          <a:p>
            <a:r>
              <a:rPr lang="en-US" noProof="1"/>
              <a:t>	public string Greeting { get; set; }</a:t>
            </a:r>
          </a:p>
          <a:p>
            <a:r>
              <a:rPr lang="en-US" noProof="1"/>
              <a:t>}</a:t>
            </a:r>
          </a:p>
          <a:p>
            <a:endParaRPr lang="en-US" noProof="1"/>
          </a:p>
          <a:p>
            <a:r>
              <a:rPr lang="en-US" noProof="1"/>
              <a:t>public static class HelloWorldMiddlewareExtension</a:t>
            </a:r>
          </a:p>
          <a:p>
            <a:r>
              <a:rPr lang="en-US" noProof="1"/>
              <a:t>{</a:t>
            </a:r>
          </a:p>
          <a:p>
            <a:r>
              <a:rPr lang="en-US" noProof="1"/>
              <a:t>	public static void </a:t>
            </a:r>
            <a:r>
              <a:rPr lang="en-US" noProof="1"/>
              <a:t>UseHelloWorld</a:t>
            </a:r>
            <a:r>
              <a:rPr lang="en-US" noProof="1" smtClean="0"/>
              <a:t>(</a:t>
            </a:r>
          </a:p>
          <a:p>
            <a:r>
              <a:rPr lang="en-US" noProof="1"/>
              <a:t>	</a:t>
            </a:r>
            <a:r>
              <a:rPr lang="en-US" noProof="1" smtClean="0"/>
              <a:t>	</a:t>
            </a:r>
            <a:r>
              <a:rPr lang="en-US" noProof="1" smtClean="0">
                <a:solidFill>
                  <a:srgbClr val="00B050"/>
                </a:solidFill>
              </a:rPr>
              <a:t>this </a:t>
            </a:r>
            <a:r>
              <a:rPr lang="en-US" noProof="1">
                <a:solidFill>
                  <a:srgbClr val="00B050"/>
                </a:solidFill>
              </a:rPr>
              <a:t>IAppBuilder app</a:t>
            </a:r>
            <a:r>
              <a:rPr lang="en-US" noProof="1"/>
              <a:t>, HelloWorldOptions options)</a:t>
            </a:r>
          </a:p>
          <a:p>
            <a:r>
              <a:rPr lang="en-US" noProof="1"/>
              <a:t>	{</a:t>
            </a:r>
          </a:p>
          <a:p>
            <a:r>
              <a:rPr lang="en-US" noProof="1"/>
              <a:t>		app.Use&lt;HelloWorldMiddleware&gt;(options);</a:t>
            </a:r>
          </a:p>
          <a:p>
            <a:r>
              <a:rPr lang="en-US" noProof="1"/>
              <a:t>	}</a:t>
            </a:r>
          </a:p>
          <a:p>
            <a:r>
              <a:rPr lang="en-US" noProof="1" smtClean="0"/>
              <a:t>}</a:t>
            </a:r>
          </a:p>
          <a:p>
            <a:r>
              <a:rPr lang="en-US" noProof="1" smtClean="0"/>
              <a:t>---------------------------------------------------------------</a:t>
            </a:r>
            <a:endParaRPr lang="en-US" noProof="1"/>
          </a:p>
          <a:p>
            <a:r>
              <a:rPr lang="en-US" noProof="1"/>
              <a:t>public class Startup</a:t>
            </a:r>
          </a:p>
          <a:p>
            <a:r>
              <a:rPr lang="en-US" noProof="1"/>
              <a:t>{ </a:t>
            </a:r>
          </a:p>
          <a:p>
            <a:r>
              <a:rPr lang="en-US" noProof="1"/>
              <a:t>	public void Configuration(IAppBuilder app)</a:t>
            </a:r>
          </a:p>
          <a:p>
            <a:r>
              <a:rPr lang="en-US" noProof="1"/>
              <a:t>	{</a:t>
            </a:r>
          </a:p>
          <a:p>
            <a:r>
              <a:rPr lang="en-US" noProof="1" smtClean="0"/>
              <a:t>		…</a:t>
            </a:r>
            <a:endParaRPr lang="en-US" noProof="1"/>
          </a:p>
          <a:p>
            <a:r>
              <a:rPr lang="en-US" noProof="1"/>
              <a:t>	</a:t>
            </a:r>
            <a:r>
              <a:rPr lang="en-US" noProof="1"/>
              <a:t>	</a:t>
            </a:r>
            <a:r>
              <a:rPr lang="en-US" noProof="1" smtClean="0"/>
              <a:t>app.</a:t>
            </a:r>
            <a:r>
              <a:rPr lang="en-US" noProof="1" smtClean="0">
                <a:solidFill>
                  <a:srgbClr val="00B050"/>
                </a:solidFill>
              </a:rPr>
              <a:t>UseHelloWorld</a:t>
            </a:r>
            <a:r>
              <a:rPr lang="en-US" noProof="1"/>
              <a:t>(</a:t>
            </a:r>
          </a:p>
          <a:p>
            <a:r>
              <a:rPr lang="en-US" noProof="1"/>
              <a:t>			new HelloWorldOptions() </a:t>
            </a:r>
            <a:r>
              <a:rPr lang="en-US" noProof="1"/>
              <a:t>{ </a:t>
            </a:r>
            <a:endParaRPr lang="en-US" noProof="1" smtClean="0"/>
          </a:p>
          <a:p>
            <a:r>
              <a:rPr lang="en-US" noProof="1"/>
              <a:t>	</a:t>
            </a:r>
            <a:r>
              <a:rPr lang="en-US" noProof="1" smtClean="0"/>
              <a:t>			Greeting </a:t>
            </a:r>
            <a:r>
              <a:rPr lang="en-US" noProof="1"/>
              <a:t>= "Hello from Middleware Class</a:t>
            </a:r>
            <a:r>
              <a:rPr lang="en-US" noProof="1"/>
              <a:t>" </a:t>
            </a:r>
            <a:endParaRPr lang="en-US" noProof="1" smtClean="0"/>
          </a:p>
          <a:p>
            <a:r>
              <a:rPr lang="en-US" noProof="1"/>
              <a:t>	</a:t>
            </a:r>
            <a:r>
              <a:rPr lang="en-US" noProof="1" smtClean="0"/>
              <a:t>		}));</a:t>
            </a:r>
            <a:endParaRPr lang="en-US" noProof="1"/>
          </a:p>
          <a:p>
            <a:r>
              <a:rPr lang="en-US" noProof="1" smtClean="0"/>
              <a:t>		…</a:t>
            </a:r>
          </a:p>
          <a:p>
            <a:r>
              <a:rPr lang="en-US" noProof="1"/>
              <a:t>	</a:t>
            </a:r>
            <a:r>
              <a:rPr lang="en-US" noProof="1" smtClean="0"/>
              <a:t>}</a:t>
            </a:r>
          </a:p>
          <a:p>
            <a:r>
              <a:rPr lang="en-US" noProof="1"/>
              <a:t>}</a:t>
            </a:r>
          </a:p>
          <a:p>
            <a:endParaRPr lang="en-US" noProof="1"/>
          </a:p>
        </p:txBody>
      </p:sp>
      <p:sp>
        <p:nvSpPr>
          <p:cNvPr id="14" name="Textplatzhalter 13"/>
          <p:cNvSpPr>
            <a:spLocks noGrp="1"/>
          </p:cNvSpPr>
          <p:nvPr>
            <p:ph type="body" sz="quarter" idx="23"/>
          </p:nvPr>
        </p:nvSpPr>
        <p:spPr/>
        <p:txBody>
          <a:bodyPr/>
          <a:lstStyle/>
          <a:p>
            <a:r>
              <a:rPr lang="en-US" dirty="0" smtClean="0"/>
              <a:t>Middleware in separate class</a:t>
            </a:r>
            <a:endParaRPr lang="en-US" dirty="0"/>
          </a:p>
        </p:txBody>
      </p:sp>
      <p:sp>
        <p:nvSpPr>
          <p:cNvPr id="15" name="Textplatzhalter 14"/>
          <p:cNvSpPr>
            <a:spLocks noGrp="1"/>
          </p:cNvSpPr>
          <p:nvPr>
            <p:ph type="body" sz="quarter" idx="24"/>
          </p:nvPr>
        </p:nvSpPr>
        <p:spPr/>
        <p:txBody>
          <a:bodyPr/>
          <a:lstStyle/>
          <a:p>
            <a:endParaRPr lang="en-US" dirty="0"/>
          </a:p>
        </p:txBody>
      </p:sp>
      <p:sp>
        <p:nvSpPr>
          <p:cNvPr id="16" name="Textplatzhalter 15"/>
          <p:cNvSpPr>
            <a:spLocks noGrp="1"/>
          </p:cNvSpPr>
          <p:nvPr>
            <p:ph type="body" sz="quarter" idx="25"/>
          </p:nvPr>
        </p:nvSpPr>
        <p:spPr/>
        <p:txBody>
          <a:bodyPr/>
          <a:lstStyle/>
          <a:p>
            <a:endParaRPr lang="en-US" dirty="0"/>
          </a:p>
        </p:txBody>
      </p:sp>
      <p:cxnSp>
        <p:nvCxnSpPr>
          <p:cNvPr id="3" name="Gerade Verbindung mit Pfeil 2"/>
          <p:cNvCxnSpPr/>
          <p:nvPr/>
        </p:nvCxnSpPr>
        <p:spPr>
          <a:xfrm flipV="1">
            <a:off x="1763688" y="1635646"/>
            <a:ext cx="504056" cy="20162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989936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Advanced Topics</a:t>
            </a:r>
            <a:endParaRPr lang="en-US" dirty="0"/>
          </a:p>
        </p:txBody>
      </p:sp>
      <p:sp>
        <p:nvSpPr>
          <p:cNvPr id="8" name="Inhaltsplatzhalter 7"/>
          <p:cNvSpPr>
            <a:spLocks noGrp="1"/>
          </p:cNvSpPr>
          <p:nvPr>
            <p:ph sz="quarter" idx="12"/>
          </p:nvPr>
        </p:nvSpPr>
        <p:spPr/>
        <p:txBody>
          <a:bodyPr/>
          <a:lstStyle/>
          <a:p>
            <a:r>
              <a:rPr lang="en-US" dirty="0" smtClean="0"/>
              <a:t>Adding response headers in middleware</a:t>
            </a:r>
          </a:p>
          <a:p>
            <a:pPr lvl="1"/>
            <a:r>
              <a:rPr lang="en-US" dirty="0" smtClean="0"/>
              <a:t>Problem: Response headers are sent with the first write to response body stream</a:t>
            </a:r>
          </a:p>
          <a:p>
            <a:pPr lvl="1"/>
            <a:r>
              <a:rPr lang="en-US" dirty="0"/>
              <a:t>Solution: </a:t>
            </a:r>
            <a:r>
              <a:rPr lang="en-US" i="1" dirty="0" err="1" smtClean="0"/>
              <a:t>context.Response.OnSendingHeaders</a:t>
            </a:r>
            <a:r>
              <a:rPr lang="en-US" dirty="0" smtClean="0"/>
              <a:t> callback</a:t>
            </a:r>
          </a:p>
          <a:p>
            <a:r>
              <a:rPr lang="en-US" dirty="0" smtClean="0"/>
              <a:t>Reading request or response body</a:t>
            </a:r>
          </a:p>
          <a:p>
            <a:pPr lvl="1"/>
            <a:r>
              <a:rPr lang="en-US" dirty="0" smtClean="0"/>
              <a:t>Influences downstream middleware</a:t>
            </a:r>
          </a:p>
          <a:p>
            <a:pPr lvl="1"/>
            <a:r>
              <a:rPr lang="en-US" dirty="0" smtClean="0"/>
              <a:t>Solution: Buffer body stream in </a:t>
            </a:r>
            <a:r>
              <a:rPr lang="en-US" dirty="0" err="1" smtClean="0"/>
              <a:t>MemoryStream</a:t>
            </a:r>
            <a:endParaRPr lang="en-US" dirty="0" smtClean="0"/>
          </a:p>
          <a:p>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402861566"/>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Using Middleware</a:t>
            </a:r>
            <a:endParaRPr lang="en-US" dirty="0"/>
          </a:p>
        </p:txBody>
      </p:sp>
      <p:sp>
        <p:nvSpPr>
          <p:cNvPr id="3" name="Textplatzhalter 2"/>
          <p:cNvSpPr>
            <a:spLocks noGrp="1"/>
          </p:cNvSpPr>
          <p:nvPr>
            <p:ph type="body" sz="quarter" idx="25"/>
          </p:nvPr>
        </p:nvSpPr>
        <p:spPr/>
        <p:txBody>
          <a:bodyPr/>
          <a:lstStyle/>
          <a:p>
            <a:r>
              <a:rPr lang="en-US" dirty="0" smtClean="0"/>
              <a:t>How to use existing middleware</a:t>
            </a:r>
            <a:endParaRPr lang="en-US" dirty="0"/>
          </a:p>
        </p:txBody>
      </p:sp>
    </p:spTree>
    <p:extLst>
      <p:ext uri="{BB962C8B-B14F-4D97-AF65-F5344CB8AC3E}">
        <p14:creationId xmlns:p14="http://schemas.microsoft.com/office/powerpoint/2010/main" val="227523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OWIN</a:t>
            </a:r>
            <a:endParaRPr lang="en-US" dirty="0"/>
          </a:p>
        </p:txBody>
      </p:sp>
      <p:sp>
        <p:nvSpPr>
          <p:cNvPr id="13" name="Inhaltsplatzhalter 12"/>
          <p:cNvSpPr>
            <a:spLocks noGrp="1"/>
          </p:cNvSpPr>
          <p:nvPr>
            <p:ph sz="quarter" idx="22"/>
          </p:nvPr>
        </p:nvSpPr>
        <p:spPr/>
        <p:txBody>
          <a:bodyPr/>
          <a:lstStyle/>
          <a:p>
            <a:r>
              <a:rPr lang="en-US" noProof="1"/>
              <a:t>public void Configuration(IAppBuilder app)</a:t>
            </a:r>
          </a:p>
          <a:p>
            <a:r>
              <a:rPr lang="en-US" noProof="1"/>
              <a:t>{</a:t>
            </a:r>
          </a:p>
          <a:p>
            <a:r>
              <a:rPr lang="en-US" noProof="1"/>
              <a:t>	var config = new HttpConfiguration();</a:t>
            </a:r>
          </a:p>
          <a:p>
            <a:r>
              <a:rPr lang="en-US" noProof="1"/>
              <a:t>	config.</a:t>
            </a:r>
            <a:r>
              <a:rPr lang="en-US" noProof="1">
                <a:solidFill>
                  <a:srgbClr val="00B050"/>
                </a:solidFill>
              </a:rPr>
              <a:t>MapHttpAttributeRoutes</a:t>
            </a:r>
            <a:r>
              <a:rPr lang="en-US" noProof="1"/>
              <a:t>();</a:t>
            </a:r>
          </a:p>
          <a:p>
            <a:r>
              <a:rPr lang="en-US" noProof="1"/>
              <a:t>	app.</a:t>
            </a:r>
            <a:r>
              <a:rPr lang="en-US" noProof="1">
                <a:solidFill>
                  <a:srgbClr val="00B050"/>
                </a:solidFill>
              </a:rPr>
              <a:t>UseWebApi</a:t>
            </a:r>
            <a:r>
              <a:rPr lang="en-US" noProof="1"/>
              <a:t>(config);</a:t>
            </a:r>
          </a:p>
          <a:p>
            <a:endParaRPr lang="en-US" noProof="1"/>
          </a:p>
          <a:p>
            <a:r>
              <a:rPr lang="en-US" noProof="1"/>
              <a:t>	app.Run(async context =&gt;</a:t>
            </a:r>
          </a:p>
          <a:p>
            <a:r>
              <a:rPr lang="en-US" noProof="1"/>
              <a:t>	{</a:t>
            </a:r>
          </a:p>
          <a:p>
            <a:r>
              <a:rPr lang="en-US" noProof="1"/>
              <a:t>	</a:t>
            </a:r>
            <a:r>
              <a:rPr lang="en-US" noProof="1"/>
              <a:t>	</a:t>
            </a:r>
            <a:r>
              <a:rPr lang="en-US" noProof="1" smtClean="0"/>
              <a:t>…</a:t>
            </a:r>
            <a:endParaRPr lang="en-US" noProof="1"/>
          </a:p>
          <a:p>
            <a:r>
              <a:rPr lang="en-US" noProof="1"/>
              <a:t>	});</a:t>
            </a:r>
          </a:p>
          <a:p>
            <a:r>
              <a:rPr lang="en-US" noProof="1" smtClean="0"/>
              <a:t>}</a:t>
            </a:r>
          </a:p>
          <a:p>
            <a:endParaRPr lang="en-US" noProof="1"/>
          </a:p>
          <a:p>
            <a:r>
              <a:rPr lang="en-US" noProof="1" smtClean="0"/>
              <a:t>--------------------------------------------------------------</a:t>
            </a:r>
          </a:p>
          <a:p>
            <a:endParaRPr lang="en-US" noProof="1"/>
          </a:p>
          <a:p>
            <a:r>
              <a:rPr lang="en-US" noProof="1"/>
              <a:t>public class CustomerController : </a:t>
            </a:r>
            <a:r>
              <a:rPr lang="en-US" noProof="1">
                <a:solidFill>
                  <a:srgbClr val="00B050"/>
                </a:solidFill>
              </a:rPr>
              <a:t>ApiController</a:t>
            </a:r>
          </a:p>
          <a:p>
            <a:r>
              <a:rPr lang="en-US" noProof="1"/>
              <a:t>{</a:t>
            </a:r>
          </a:p>
          <a:p>
            <a:r>
              <a:rPr lang="en-US" noProof="1"/>
              <a:t>	[</a:t>
            </a:r>
            <a:r>
              <a:rPr lang="en-US" noProof="1">
                <a:solidFill>
                  <a:srgbClr val="00B050"/>
                </a:solidFill>
              </a:rPr>
              <a:t>Route</a:t>
            </a:r>
            <a:r>
              <a:rPr lang="en-US" noProof="1"/>
              <a:t>("customer/{id}")]</a:t>
            </a:r>
          </a:p>
          <a:p>
            <a:r>
              <a:rPr lang="en-US" noProof="1"/>
              <a:t>	public IHttpActionResult GetCustomer(string id)</a:t>
            </a:r>
          </a:p>
          <a:p>
            <a:r>
              <a:rPr lang="en-US" noProof="1"/>
              <a:t>	{</a:t>
            </a:r>
          </a:p>
          <a:p>
            <a:r>
              <a:rPr lang="en-US" noProof="1"/>
              <a:t>		return </a:t>
            </a:r>
            <a:r>
              <a:rPr lang="en-US" noProof="1"/>
              <a:t>this.Ok</a:t>
            </a:r>
            <a:r>
              <a:rPr lang="en-US" noProof="1" smtClean="0"/>
              <a:t>(</a:t>
            </a:r>
          </a:p>
          <a:p>
            <a:r>
              <a:rPr lang="en-US" noProof="1"/>
              <a:t>	</a:t>
            </a:r>
            <a:r>
              <a:rPr lang="en-US" noProof="1" smtClean="0"/>
              <a:t>		new </a:t>
            </a:r>
            <a:r>
              <a:rPr lang="en-US" noProof="1"/>
              <a:t>{ </a:t>
            </a:r>
            <a:r>
              <a:rPr lang="en-US" noProof="1"/>
              <a:t>customerId </a:t>
            </a:r>
            <a:r>
              <a:rPr lang="en-US" noProof="1" smtClean="0"/>
              <a:t>=id</a:t>
            </a:r>
            <a:r>
              <a:rPr lang="en-US" noProof="1"/>
              <a:t>, </a:t>
            </a:r>
            <a:r>
              <a:rPr lang="en-US" noProof="1"/>
              <a:t>customerName </a:t>
            </a:r>
            <a:r>
              <a:rPr lang="en-US" noProof="1" smtClean="0"/>
              <a:t>=$"</a:t>
            </a:r>
            <a:r>
              <a:rPr lang="en-US" noProof="1"/>
              <a:t>Customer {id}" });</a:t>
            </a:r>
          </a:p>
          <a:p>
            <a:r>
              <a:rPr lang="en-US" noProof="1"/>
              <a:t>	}</a:t>
            </a:r>
          </a:p>
          <a:p>
            <a:r>
              <a:rPr lang="en-US" noProof="1"/>
              <a:t>}</a:t>
            </a:r>
          </a:p>
        </p:txBody>
      </p:sp>
      <p:sp>
        <p:nvSpPr>
          <p:cNvPr id="14" name="Textplatzhalter 13"/>
          <p:cNvSpPr>
            <a:spLocks noGrp="1"/>
          </p:cNvSpPr>
          <p:nvPr>
            <p:ph type="body" sz="quarter" idx="23"/>
          </p:nvPr>
        </p:nvSpPr>
        <p:spPr/>
        <p:txBody>
          <a:bodyPr/>
          <a:lstStyle/>
          <a:p>
            <a:r>
              <a:rPr lang="en-US" dirty="0" smtClean="0"/>
              <a:t>Compose existing middleware</a:t>
            </a:r>
            <a:endParaRPr lang="en-US" dirty="0"/>
          </a:p>
        </p:txBody>
      </p:sp>
      <p:sp>
        <p:nvSpPr>
          <p:cNvPr id="15" name="Textplatzhalter 14"/>
          <p:cNvSpPr>
            <a:spLocks noGrp="1"/>
          </p:cNvSpPr>
          <p:nvPr>
            <p:ph type="body" sz="quarter" idx="24"/>
          </p:nvPr>
        </p:nvSpPr>
        <p:spPr/>
        <p:txBody>
          <a:bodyPr/>
          <a:lstStyle/>
          <a:p>
            <a:r>
              <a:rPr lang="en-US" i="1" dirty="0" err="1" smtClean="0"/>
              <a:t>Microsoft.AspNet.WebApi.OwinSelfHost</a:t>
            </a:r>
            <a:endParaRPr lang="en-US" i="1" dirty="0" smtClean="0"/>
          </a:p>
          <a:p>
            <a:r>
              <a:rPr lang="en-US" dirty="0" smtClean="0"/>
              <a:t>Other interesting OWIN middleware</a:t>
            </a:r>
          </a:p>
          <a:p>
            <a:pPr lvl="1"/>
            <a:r>
              <a:rPr lang="en-US" i="1" dirty="0" err="1" smtClean="0"/>
              <a:t>Microsoft.Owin.Cors</a:t>
            </a:r>
            <a:endParaRPr lang="en-US" i="1" dirty="0" smtClean="0"/>
          </a:p>
          <a:p>
            <a:pPr lvl="1"/>
            <a:r>
              <a:rPr lang="en-US" i="1" dirty="0" smtClean="0"/>
              <a:t>Microsoft.Owin.Security.*</a:t>
            </a:r>
          </a:p>
          <a:p>
            <a:pPr lvl="1"/>
            <a:r>
              <a:rPr lang="en-US" i="1" dirty="0"/>
              <a:t>Microsoft ASP.NET </a:t>
            </a:r>
            <a:r>
              <a:rPr lang="en-US" i="1" dirty="0" err="1"/>
              <a:t>SignalR</a:t>
            </a:r>
            <a:r>
              <a:rPr lang="en-US" i="1" dirty="0"/>
              <a:t> </a:t>
            </a:r>
            <a:r>
              <a:rPr lang="en-US" i="1" dirty="0" smtClean="0"/>
              <a:t>OWIN</a:t>
            </a:r>
          </a:p>
          <a:p>
            <a:pPr lvl="1"/>
            <a:r>
              <a:rPr lang="en-US" i="1" dirty="0" err="1" smtClean="0"/>
              <a:t>Microsoft.Owin.Diagnostics</a:t>
            </a:r>
            <a:endParaRPr lang="en-US" i="1" dirty="0" smtClean="0"/>
          </a:p>
          <a:p>
            <a:pPr lvl="1"/>
            <a:r>
              <a:rPr lang="en-US" i="1" dirty="0" err="1" smtClean="0"/>
              <a:t>Microsoft.Owin.FileSystems</a:t>
            </a:r>
            <a:endParaRPr lang="en-US" i="1" dirty="0" smtClean="0"/>
          </a:p>
          <a:p>
            <a:pPr lvl="1"/>
            <a:r>
              <a:rPr lang="en-US" i="1" dirty="0" err="1" smtClean="0"/>
              <a:t>Microsoft.Owin.StaticFiles</a:t>
            </a:r>
            <a:endParaRPr lang="en-US" i="1" dirty="0" smtClean="0"/>
          </a:p>
          <a:p>
            <a:pPr lvl="1"/>
            <a:r>
              <a:rPr lang="en-US" i="1" dirty="0" err="1"/>
              <a:t>Microsoft.Owin.Testing</a:t>
            </a:r>
            <a:endParaRPr lang="en-US" i="1"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26097128"/>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4800" dirty="0" smtClean="0"/>
              <a:t>What’s next? ASP.NET </a:t>
            </a:r>
            <a:r>
              <a:rPr lang="en-US" sz="4800" dirty="0" err="1" smtClean="0"/>
              <a:t>V</a:t>
            </a:r>
            <a:r>
              <a:rPr lang="en-US" sz="4800" baseline="-25000" dirty="0" err="1" smtClean="0"/>
              <a:t>next</a:t>
            </a:r>
            <a:endParaRPr lang="en-US" sz="4800" baseline="-25000" dirty="0"/>
          </a:p>
        </p:txBody>
      </p:sp>
      <p:sp>
        <p:nvSpPr>
          <p:cNvPr id="3" name="Textplatzhalter 2"/>
          <p:cNvSpPr>
            <a:spLocks noGrp="1"/>
          </p:cNvSpPr>
          <p:nvPr>
            <p:ph type="body" sz="quarter" idx="25"/>
          </p:nvPr>
        </p:nvSpPr>
        <p:spPr/>
        <p:txBody>
          <a:bodyPr/>
          <a:lstStyle/>
          <a:p>
            <a:r>
              <a:rPr lang="en-US" dirty="0" smtClean="0"/>
              <a:t>What does ASP.NET </a:t>
            </a:r>
            <a:r>
              <a:rPr lang="en-US" dirty="0" err="1" smtClean="0"/>
              <a:t>V</a:t>
            </a:r>
            <a:r>
              <a:rPr lang="en-US" baseline="-25000" dirty="0" err="1" smtClean="0"/>
              <a:t>next</a:t>
            </a:r>
            <a:r>
              <a:rPr lang="en-US" dirty="0" smtClean="0"/>
              <a:t> change?</a:t>
            </a:r>
            <a:endParaRPr lang="en-US" dirty="0"/>
          </a:p>
        </p:txBody>
      </p:sp>
    </p:spTree>
    <p:extLst>
      <p:ext uri="{BB962C8B-B14F-4D97-AF65-F5344CB8AC3E}">
        <p14:creationId xmlns:p14="http://schemas.microsoft.com/office/powerpoint/2010/main" val="244750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Many things changed</a:t>
            </a:r>
            <a:endParaRPr lang="en-US" dirty="0"/>
          </a:p>
        </p:txBody>
      </p:sp>
      <p:sp>
        <p:nvSpPr>
          <p:cNvPr id="3" name="Inhaltsplatzhalter 2"/>
          <p:cNvSpPr>
            <a:spLocks noGrp="1"/>
          </p:cNvSpPr>
          <p:nvPr>
            <p:ph sz="quarter" idx="12"/>
          </p:nvPr>
        </p:nvSpPr>
        <p:spPr/>
        <p:txBody>
          <a:bodyPr/>
          <a:lstStyle/>
          <a:p>
            <a:r>
              <a:rPr lang="en-US" dirty="0" smtClean="0"/>
              <a:t>Project system</a:t>
            </a:r>
          </a:p>
          <a:p>
            <a:pPr lvl="1"/>
            <a:r>
              <a:rPr lang="en-US" dirty="0" smtClean="0"/>
              <a:t>Configure project in </a:t>
            </a:r>
            <a:r>
              <a:rPr lang="en-US" i="1" dirty="0" err="1" smtClean="0"/>
              <a:t>project.json</a:t>
            </a:r>
            <a:endParaRPr lang="en-US" i="1" dirty="0" smtClean="0"/>
          </a:p>
          <a:p>
            <a:pPr lvl="1"/>
            <a:r>
              <a:rPr lang="en-US" dirty="0"/>
              <a:t>For details see </a:t>
            </a:r>
            <a:r>
              <a:rPr lang="en-US" dirty="0">
                <a:hlinkClick r:id="rId2"/>
              </a:rPr>
              <a:t>https://</a:t>
            </a:r>
            <a:r>
              <a:rPr lang="en-US" dirty="0" smtClean="0">
                <a:hlinkClick r:id="rId2"/>
              </a:rPr>
              <a:t>github.com/aspnet/Home/wiki/Project.json-file</a:t>
            </a:r>
            <a:endParaRPr lang="en-US" dirty="0" smtClean="0"/>
          </a:p>
          <a:p>
            <a:r>
              <a:rPr lang="en-US" dirty="0" smtClean="0"/>
              <a:t>Interfaces, class names, namespaces, etc.</a:t>
            </a:r>
          </a:p>
          <a:p>
            <a:pPr lvl="1"/>
            <a:r>
              <a:rPr lang="en-US" dirty="0" smtClean="0"/>
              <a:t>E.g. </a:t>
            </a:r>
            <a:r>
              <a:rPr lang="en-US" i="1" dirty="0" err="1" smtClean="0"/>
              <a:t>IAppBuilder</a:t>
            </a:r>
            <a:r>
              <a:rPr lang="en-US" dirty="0" smtClean="0"/>
              <a:t> </a:t>
            </a:r>
            <a:r>
              <a:rPr lang="en-US" dirty="0" smtClean="0">
                <a:sym typeface="Wingdings" panose="05000000000000000000" pitchFamily="2" charset="2"/>
              </a:rPr>
              <a:t> </a:t>
            </a:r>
            <a:r>
              <a:rPr lang="en-US" i="1" dirty="0" err="1" smtClean="0">
                <a:sym typeface="Wingdings" panose="05000000000000000000" pitchFamily="2" charset="2"/>
              </a:rPr>
              <a:t>IApplicationBuilder</a:t>
            </a:r>
            <a:endParaRPr lang="en-US" i="1" dirty="0" smtClean="0"/>
          </a:p>
          <a:p>
            <a:r>
              <a:rPr lang="en-US" dirty="0" smtClean="0"/>
              <a:t>It is not platform independent </a:t>
            </a:r>
            <a:r>
              <a:rPr lang="en-US" dirty="0" smtClean="0">
                <a:sym typeface="Wingdings" panose="05000000000000000000" pitchFamily="2" charset="2"/>
              </a:rPr>
              <a:t></a:t>
            </a:r>
            <a:endParaRPr lang="en-US" dirty="0" smtClean="0"/>
          </a:p>
          <a:p>
            <a:r>
              <a:rPr lang="en-US" dirty="0" smtClean="0"/>
              <a:t>Further readings</a:t>
            </a:r>
          </a:p>
          <a:p>
            <a:pPr lvl="1"/>
            <a:r>
              <a:rPr lang="en-US" dirty="0">
                <a:hlinkClick r:id="rId3"/>
              </a:rPr>
              <a:t>http://</a:t>
            </a:r>
            <a:r>
              <a:rPr lang="en-US" dirty="0" smtClean="0">
                <a:hlinkClick r:id="rId3"/>
              </a:rPr>
              <a:t>docs.asp.net/en/latest/getting-started/index.html</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7650107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Introduction</a:t>
            </a:r>
            <a:endParaRPr lang="en-US" dirty="0"/>
          </a:p>
        </p:txBody>
      </p:sp>
      <p:sp>
        <p:nvSpPr>
          <p:cNvPr id="3" name="Textplatzhalter 2"/>
          <p:cNvSpPr>
            <a:spLocks noGrp="1"/>
          </p:cNvSpPr>
          <p:nvPr>
            <p:ph type="body" sz="quarter" idx="25"/>
          </p:nvPr>
        </p:nvSpPr>
        <p:spPr/>
        <p:txBody>
          <a:bodyPr/>
          <a:lstStyle/>
          <a:p>
            <a:r>
              <a:rPr lang="en-US" dirty="0" smtClean="0"/>
              <a:t>Why did ASP.NET need such a radical change?</a:t>
            </a:r>
            <a:endParaRPr lang="en-US" dirty="0"/>
          </a:p>
        </p:txBody>
      </p:sp>
    </p:spTree>
    <p:extLst>
      <p:ext uri="{BB962C8B-B14F-4D97-AF65-F5344CB8AC3E}">
        <p14:creationId xmlns:p14="http://schemas.microsoft.com/office/powerpoint/2010/main" val="139279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ASP.NET </a:t>
            </a:r>
            <a:r>
              <a:rPr lang="en-US" dirty="0" err="1" smtClean="0"/>
              <a:t>V</a:t>
            </a:r>
            <a:r>
              <a:rPr lang="en-US" baseline="-25000" dirty="0" err="1" smtClean="0"/>
              <a:t>next</a:t>
            </a:r>
            <a:endParaRPr lang="en-US" baseline="-25000" dirty="0"/>
          </a:p>
        </p:txBody>
      </p:sp>
      <p:sp>
        <p:nvSpPr>
          <p:cNvPr id="13" name="Inhaltsplatzhalter 12"/>
          <p:cNvSpPr>
            <a:spLocks noGrp="1"/>
          </p:cNvSpPr>
          <p:nvPr>
            <p:ph sz="quarter" idx="22"/>
          </p:nvPr>
        </p:nvSpPr>
        <p:spPr/>
        <p:txBody>
          <a:bodyPr/>
          <a:lstStyle/>
          <a:p>
            <a:r>
              <a:rPr lang="en-US" noProof="1"/>
              <a:t>	public class Startup</a:t>
            </a:r>
          </a:p>
          <a:p>
            <a:r>
              <a:rPr lang="en-US" noProof="1"/>
              <a:t>	{</a:t>
            </a:r>
          </a:p>
          <a:p>
            <a:r>
              <a:rPr lang="en-US" noProof="1"/>
              <a:t>		public void </a:t>
            </a:r>
            <a:r>
              <a:rPr lang="en-US" noProof="1">
                <a:solidFill>
                  <a:srgbClr val="00B050"/>
                </a:solidFill>
              </a:rPr>
              <a:t>ConfigureServices</a:t>
            </a:r>
            <a:r>
              <a:rPr lang="en-US" noProof="1"/>
              <a:t>(IServiceCollection services)</a:t>
            </a:r>
          </a:p>
          <a:p>
            <a:r>
              <a:rPr lang="en-US" noProof="1"/>
              <a:t>		{</a:t>
            </a:r>
          </a:p>
          <a:p>
            <a:r>
              <a:rPr lang="en-US" noProof="1"/>
              <a:t>			services.</a:t>
            </a:r>
            <a:r>
              <a:rPr lang="en-US" noProof="1">
                <a:solidFill>
                  <a:srgbClr val="00B050"/>
                </a:solidFill>
              </a:rPr>
              <a:t>AddMvc</a:t>
            </a:r>
            <a:r>
              <a:rPr lang="en-US" noProof="1"/>
              <a:t>();</a:t>
            </a:r>
          </a:p>
          <a:p>
            <a:r>
              <a:rPr lang="en-US" noProof="1"/>
              <a:t>		}</a:t>
            </a:r>
          </a:p>
          <a:p>
            <a:endParaRPr lang="en-US" noProof="1"/>
          </a:p>
          <a:p>
            <a:r>
              <a:rPr lang="en-US" noProof="1"/>
              <a:t>		public void Configure(IApplicationBuilder app)</a:t>
            </a:r>
          </a:p>
          <a:p>
            <a:r>
              <a:rPr lang="en-US" noProof="1"/>
              <a:t>		{</a:t>
            </a:r>
          </a:p>
          <a:p>
            <a:r>
              <a:rPr lang="en-US" noProof="1"/>
              <a:t>			</a:t>
            </a:r>
            <a:r>
              <a:rPr lang="en-US" noProof="1"/>
              <a:t>app.</a:t>
            </a:r>
            <a:r>
              <a:rPr lang="en-US" noProof="1">
                <a:solidFill>
                  <a:srgbClr val="00B050"/>
                </a:solidFill>
              </a:rPr>
              <a:t>UseMvc</a:t>
            </a:r>
            <a:r>
              <a:rPr lang="en-US" noProof="1" smtClean="0"/>
              <a:t>();</a:t>
            </a:r>
          </a:p>
          <a:p>
            <a:r>
              <a:rPr lang="en-US" noProof="1"/>
              <a:t>	</a:t>
            </a:r>
            <a:r>
              <a:rPr lang="en-US" noProof="1" smtClean="0"/>
              <a:t>		…</a:t>
            </a:r>
          </a:p>
          <a:p>
            <a:r>
              <a:rPr lang="en-US" noProof="1"/>
              <a:t>	</a:t>
            </a:r>
            <a:r>
              <a:rPr lang="en-US" noProof="1" smtClean="0"/>
              <a:t>	}</a:t>
            </a:r>
          </a:p>
          <a:p>
            <a:r>
              <a:rPr lang="en-US" noProof="1"/>
              <a:t>	</a:t>
            </a:r>
            <a:r>
              <a:rPr lang="en-US" noProof="1" smtClean="0"/>
              <a:t>}</a:t>
            </a:r>
          </a:p>
          <a:p>
            <a:endParaRPr lang="en-US" noProof="1"/>
          </a:p>
          <a:p>
            <a:r>
              <a:rPr lang="en-US" noProof="1"/>
              <a:t>	public class CustomerController : </a:t>
            </a:r>
            <a:r>
              <a:rPr lang="en-US" noProof="1">
                <a:solidFill>
                  <a:srgbClr val="00B050"/>
                </a:solidFill>
              </a:rPr>
              <a:t>Controller</a:t>
            </a:r>
          </a:p>
          <a:p>
            <a:r>
              <a:rPr lang="en-US" noProof="1"/>
              <a:t>	{</a:t>
            </a:r>
          </a:p>
          <a:p>
            <a:r>
              <a:rPr lang="en-US" noProof="1"/>
              <a:t>		[Route("customer/{id}")]</a:t>
            </a:r>
          </a:p>
          <a:p>
            <a:r>
              <a:rPr lang="en-US" noProof="1"/>
              <a:t>		public IActionResult GetCustomer(string id)</a:t>
            </a:r>
          </a:p>
          <a:p>
            <a:r>
              <a:rPr lang="en-US" noProof="1"/>
              <a:t>		{</a:t>
            </a:r>
          </a:p>
          <a:p>
            <a:r>
              <a:rPr lang="en-US" noProof="1"/>
              <a:t>			return new </a:t>
            </a:r>
            <a:r>
              <a:rPr lang="en-US" noProof="1"/>
              <a:t>ObjectResult</a:t>
            </a:r>
            <a:r>
              <a:rPr lang="en-US" noProof="1" smtClean="0"/>
              <a:t>(</a:t>
            </a:r>
          </a:p>
          <a:p>
            <a:r>
              <a:rPr lang="en-US" noProof="1"/>
              <a:t>	</a:t>
            </a:r>
            <a:r>
              <a:rPr lang="en-US" noProof="1" smtClean="0"/>
              <a:t>			new </a:t>
            </a:r>
            <a:r>
              <a:rPr lang="en-US" noProof="1"/>
              <a:t>{ customerId = id</a:t>
            </a:r>
            <a:r>
              <a:rPr lang="en-US" noProof="1"/>
              <a:t>, </a:t>
            </a:r>
            <a:endParaRPr lang="en-US" noProof="1" smtClean="0"/>
          </a:p>
          <a:p>
            <a:r>
              <a:rPr lang="en-US" noProof="1"/>
              <a:t>	</a:t>
            </a:r>
            <a:r>
              <a:rPr lang="en-US" noProof="1" smtClean="0"/>
              <a:t>				customerName </a:t>
            </a:r>
            <a:r>
              <a:rPr lang="en-US" noProof="1"/>
              <a:t>= $"Customer {id}" });</a:t>
            </a:r>
          </a:p>
          <a:p>
            <a:r>
              <a:rPr lang="en-US" noProof="1"/>
              <a:t>		}</a:t>
            </a:r>
          </a:p>
          <a:p>
            <a:r>
              <a:rPr lang="en-US" noProof="1"/>
              <a:t>	</a:t>
            </a:r>
            <a:r>
              <a:rPr lang="en-US" noProof="1" smtClean="0"/>
              <a:t>}</a:t>
            </a:r>
            <a:endParaRPr lang="en-US" noProof="1"/>
          </a:p>
          <a:p>
            <a:endParaRPr lang="en-US" noProof="1"/>
          </a:p>
        </p:txBody>
      </p:sp>
      <p:sp>
        <p:nvSpPr>
          <p:cNvPr id="14" name="Textplatzhalter 13"/>
          <p:cNvSpPr>
            <a:spLocks noGrp="1"/>
          </p:cNvSpPr>
          <p:nvPr>
            <p:ph type="body" sz="quarter" idx="23"/>
          </p:nvPr>
        </p:nvSpPr>
        <p:spPr/>
        <p:txBody>
          <a:bodyPr/>
          <a:lstStyle/>
          <a:p>
            <a:endParaRPr lang="en-US" dirty="0"/>
          </a:p>
        </p:txBody>
      </p:sp>
      <p:sp>
        <p:nvSpPr>
          <p:cNvPr id="15" name="Textplatzhalter 14"/>
          <p:cNvSpPr>
            <a:spLocks noGrp="1"/>
          </p:cNvSpPr>
          <p:nvPr>
            <p:ph type="body" sz="quarter" idx="24"/>
          </p:nvPr>
        </p:nvSpPr>
        <p:spPr/>
        <p:txBody>
          <a:bodyPr/>
          <a:lstStyle/>
          <a:p>
            <a:r>
              <a:rPr lang="en-US" dirty="0" smtClean="0"/>
              <a:t>MVC and Web API have been consolidated</a:t>
            </a:r>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09783122"/>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ASP.NET </a:t>
            </a:r>
            <a:r>
              <a:rPr lang="en-US" dirty="0" err="1" smtClean="0"/>
              <a:t>V</a:t>
            </a:r>
            <a:r>
              <a:rPr lang="en-US" baseline="-25000" dirty="0" err="1" smtClean="0"/>
              <a:t>next</a:t>
            </a:r>
            <a:endParaRPr lang="en-US" baseline="-25000" dirty="0"/>
          </a:p>
        </p:txBody>
      </p:sp>
      <p:sp>
        <p:nvSpPr>
          <p:cNvPr id="13" name="Inhaltsplatzhalter 12"/>
          <p:cNvSpPr>
            <a:spLocks noGrp="1"/>
          </p:cNvSpPr>
          <p:nvPr>
            <p:ph sz="quarter" idx="22"/>
          </p:nvPr>
        </p:nvSpPr>
        <p:spPr/>
        <p:txBody>
          <a:bodyPr/>
          <a:lstStyle/>
          <a:p>
            <a:r>
              <a:rPr lang="en-US" sz="1100" noProof="1"/>
              <a:t>			app.Map("/site", siteApp =&gt;</a:t>
            </a:r>
          </a:p>
          <a:p>
            <a:r>
              <a:rPr lang="en-US" sz="1100" noProof="1"/>
              <a:t>			{</a:t>
            </a:r>
          </a:p>
          <a:p>
            <a:r>
              <a:rPr lang="en-US" sz="1100" noProof="1"/>
              <a:t>				siteApp.</a:t>
            </a:r>
            <a:r>
              <a:rPr lang="en-US" sz="1100" noProof="1">
                <a:solidFill>
                  <a:srgbClr val="00B050"/>
                </a:solidFill>
              </a:rPr>
              <a:t>UseFileServer</a:t>
            </a:r>
            <a:r>
              <a:rPr lang="en-US" sz="1100" noProof="1"/>
              <a:t>(new FileServerOptions</a:t>
            </a:r>
          </a:p>
          <a:p>
            <a:r>
              <a:rPr lang="en-US" sz="1100" noProof="1"/>
              <a:t>				{</a:t>
            </a:r>
          </a:p>
          <a:p>
            <a:r>
              <a:rPr lang="en-US" sz="1100" noProof="1"/>
              <a:t>					FileProvider = new </a:t>
            </a:r>
            <a:r>
              <a:rPr lang="en-US" sz="1100" noProof="1"/>
              <a:t>PhysicalFileProvider</a:t>
            </a:r>
            <a:r>
              <a:rPr lang="en-US" sz="1100" noProof="1" smtClean="0"/>
              <a:t>(</a:t>
            </a:r>
          </a:p>
          <a:p>
            <a:r>
              <a:rPr lang="en-US" sz="1100" noProof="1"/>
              <a:t>	</a:t>
            </a:r>
            <a:r>
              <a:rPr lang="en-US" sz="1100" noProof="1" smtClean="0"/>
              <a:t>					Path.Combine(Directory.GetCurrentDirectory</a:t>
            </a:r>
            <a:r>
              <a:rPr lang="en-US" sz="1100" noProof="1"/>
              <a:t>(), </a:t>
            </a:r>
            <a:endParaRPr lang="en-US" sz="1100" noProof="1" smtClean="0"/>
          </a:p>
          <a:p>
            <a:r>
              <a:rPr lang="en-US" sz="1100" noProof="1"/>
              <a:t>	</a:t>
            </a:r>
            <a:r>
              <a:rPr lang="en-US" sz="1100" noProof="1" smtClean="0"/>
              <a:t>						"</a:t>
            </a:r>
            <a:r>
              <a:rPr lang="en-US" sz="1100" noProof="1"/>
              <a:t>wwwroot")),</a:t>
            </a:r>
          </a:p>
          <a:p>
            <a:r>
              <a:rPr lang="en-US" sz="1100" noProof="1"/>
              <a:t>					EnableDirectoryBrowsing = true</a:t>
            </a:r>
          </a:p>
          <a:p>
            <a:r>
              <a:rPr lang="en-US" sz="1100" noProof="1"/>
              <a:t>				});</a:t>
            </a:r>
          </a:p>
          <a:p>
            <a:r>
              <a:rPr lang="en-US" sz="1100" noProof="1"/>
              <a:t>		</a:t>
            </a:r>
            <a:r>
              <a:rPr lang="en-US" sz="1100" noProof="1"/>
              <a:t>	</a:t>
            </a:r>
            <a:r>
              <a:rPr lang="en-US" sz="1100" noProof="1" smtClean="0"/>
              <a:t>});</a:t>
            </a:r>
          </a:p>
          <a:p>
            <a:endParaRPr lang="en-US" sz="1100" noProof="1" smtClean="0"/>
          </a:p>
          <a:p>
            <a:r>
              <a:rPr lang="en-US" sz="1100" noProof="1"/>
              <a:t>			app.</a:t>
            </a:r>
            <a:r>
              <a:rPr lang="en-US" sz="1100" noProof="1">
                <a:solidFill>
                  <a:srgbClr val="00B050"/>
                </a:solidFill>
              </a:rPr>
              <a:t>Use</a:t>
            </a:r>
            <a:r>
              <a:rPr lang="en-US" sz="1100" noProof="1"/>
              <a:t>(async (context, next) =&gt;</a:t>
            </a:r>
          </a:p>
          <a:p>
            <a:r>
              <a:rPr lang="en-US" sz="1100" noProof="1"/>
              <a:t>			{</a:t>
            </a:r>
          </a:p>
          <a:p>
            <a:r>
              <a:rPr lang="en-US" sz="1100" noProof="1"/>
              <a:t>				await context.Response.WriteAsync("=== BEFORE ===");</a:t>
            </a:r>
          </a:p>
          <a:p>
            <a:r>
              <a:rPr lang="en-US" sz="1100" noProof="1"/>
              <a:t>				await next();</a:t>
            </a:r>
          </a:p>
          <a:p>
            <a:r>
              <a:rPr lang="en-US" sz="1100" noProof="1"/>
              <a:t>				await context.Response.WriteAsync("=== AFTER ===");</a:t>
            </a:r>
          </a:p>
          <a:p>
            <a:r>
              <a:rPr lang="en-US" sz="1100" noProof="1"/>
              <a:t>			});</a:t>
            </a:r>
          </a:p>
          <a:p>
            <a:endParaRPr lang="en-US" sz="1100" noProof="1"/>
          </a:p>
          <a:p>
            <a:r>
              <a:rPr lang="en-US" sz="1100" noProof="1"/>
              <a:t>			app.</a:t>
            </a:r>
            <a:r>
              <a:rPr lang="en-US" sz="1100" noProof="1">
                <a:solidFill>
                  <a:srgbClr val="00B050"/>
                </a:solidFill>
              </a:rPr>
              <a:t>Run</a:t>
            </a:r>
            <a:r>
              <a:rPr lang="en-US" sz="1100" noProof="1"/>
              <a:t>(async (context) =&gt;</a:t>
            </a:r>
          </a:p>
          <a:p>
            <a:r>
              <a:rPr lang="en-US" sz="1100" noProof="1"/>
              <a:t>			{</a:t>
            </a:r>
          </a:p>
          <a:p>
            <a:r>
              <a:rPr lang="en-US" sz="1100" noProof="1"/>
              <a:t>				Console.WriteLine(</a:t>
            </a:r>
          </a:p>
          <a:p>
            <a:r>
              <a:rPr lang="en-US" sz="1100" noProof="1"/>
              <a:t>					$"Got request for {context.Request.Path}");</a:t>
            </a:r>
          </a:p>
          <a:p>
            <a:endParaRPr lang="en-US" sz="1100" noProof="1"/>
          </a:p>
          <a:p>
            <a:r>
              <a:rPr lang="en-US" sz="1100" noProof="1"/>
              <a:t>				await context.Response.WriteAsync(</a:t>
            </a:r>
          </a:p>
          <a:p>
            <a:r>
              <a:rPr lang="en-US" sz="1100" noProof="1"/>
              <a:t>					$@"&lt;!DOCTYPE 'html'&gt;&lt;html&gt;&lt;body&gt;&lt;h1&gt;Hello from {</a:t>
            </a:r>
          </a:p>
          <a:p>
            <a:r>
              <a:rPr lang="en-US" sz="1100" noProof="1"/>
              <a:t>						context.Request.Path }!&lt;/h1&gt;&lt;/body&gt;&lt;/html&gt;");</a:t>
            </a:r>
          </a:p>
          <a:p>
            <a:r>
              <a:rPr lang="en-US" sz="1100" noProof="1"/>
              <a:t>		</a:t>
            </a:r>
            <a:r>
              <a:rPr lang="en-US" sz="1100" noProof="1"/>
              <a:t>	</a:t>
            </a:r>
            <a:r>
              <a:rPr lang="en-US" sz="1100" noProof="1" smtClean="0"/>
              <a:t>});</a:t>
            </a:r>
            <a:endParaRPr lang="en-US" sz="1100" noProof="1"/>
          </a:p>
        </p:txBody>
      </p:sp>
      <p:sp>
        <p:nvSpPr>
          <p:cNvPr id="14" name="Textplatzhalter 13"/>
          <p:cNvSpPr>
            <a:spLocks noGrp="1"/>
          </p:cNvSpPr>
          <p:nvPr>
            <p:ph type="body" sz="quarter" idx="23"/>
          </p:nvPr>
        </p:nvSpPr>
        <p:spPr/>
        <p:txBody>
          <a:bodyPr/>
          <a:lstStyle/>
          <a:p>
            <a:endParaRPr lang="en-US" dirty="0"/>
          </a:p>
        </p:txBody>
      </p:sp>
      <p:sp>
        <p:nvSpPr>
          <p:cNvPr id="15" name="Textplatzhalter 14"/>
          <p:cNvSpPr>
            <a:spLocks noGrp="1"/>
          </p:cNvSpPr>
          <p:nvPr>
            <p:ph type="body" sz="quarter" idx="24"/>
          </p:nvPr>
        </p:nvSpPr>
        <p:spPr/>
        <p:txBody>
          <a:bodyPr/>
          <a:lstStyle/>
          <a:p>
            <a:r>
              <a:rPr lang="en-US" dirty="0" smtClean="0"/>
              <a:t>Many things work as usual</a:t>
            </a:r>
          </a:p>
          <a:p>
            <a:pPr lvl="1"/>
            <a:r>
              <a:rPr lang="en-US" dirty="0" smtClean="0"/>
              <a:t>Here: Static file server</a:t>
            </a:r>
          </a:p>
          <a:p>
            <a:pPr lvl="1"/>
            <a:r>
              <a:rPr lang="en-US" i="1" dirty="0" smtClean="0"/>
              <a:t>Use </a:t>
            </a:r>
            <a:r>
              <a:rPr lang="en-US" dirty="0" smtClean="0"/>
              <a:t>and </a:t>
            </a:r>
            <a:r>
              <a:rPr lang="en-US" i="1" dirty="0" smtClean="0"/>
              <a:t>Run</a:t>
            </a:r>
            <a:endParaRPr lang="en-US" i="1"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0387023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ASP.NET </a:t>
            </a:r>
            <a:r>
              <a:rPr lang="en-US" dirty="0" err="1" smtClean="0"/>
              <a:t>V</a:t>
            </a:r>
            <a:r>
              <a:rPr lang="en-US" baseline="-25000" dirty="0" err="1" smtClean="0"/>
              <a:t>next</a:t>
            </a:r>
            <a:endParaRPr lang="en-US" baseline="-25000" dirty="0"/>
          </a:p>
        </p:txBody>
      </p:sp>
      <p:sp>
        <p:nvSpPr>
          <p:cNvPr id="13" name="Inhaltsplatzhalter 12"/>
          <p:cNvSpPr>
            <a:spLocks noGrp="1"/>
          </p:cNvSpPr>
          <p:nvPr>
            <p:ph sz="quarter" idx="22"/>
          </p:nvPr>
        </p:nvSpPr>
        <p:spPr/>
        <p:txBody>
          <a:bodyPr/>
          <a:lstStyle/>
          <a:p>
            <a:r>
              <a:rPr lang="en-US" sz="1100" noProof="1"/>
              <a:t>{</a:t>
            </a:r>
          </a:p>
          <a:p>
            <a:r>
              <a:rPr lang="en-US" sz="1100" noProof="1"/>
              <a:t>	"webroot": "wwwroot",</a:t>
            </a:r>
          </a:p>
          <a:p>
            <a:r>
              <a:rPr lang="en-US" sz="1100" noProof="1"/>
              <a:t>	"version": "1.0.0-*",</a:t>
            </a:r>
          </a:p>
          <a:p>
            <a:endParaRPr lang="en-US" sz="1100" noProof="1"/>
          </a:p>
          <a:p>
            <a:r>
              <a:rPr lang="en-US" sz="1100" noProof="1"/>
              <a:t>	"dependencies": {</a:t>
            </a:r>
          </a:p>
          <a:p>
            <a:r>
              <a:rPr lang="en-US" sz="1100" noProof="1"/>
              <a:t>		"Microsoft.AspNet.Hosting": "1.0.0-beta4",</a:t>
            </a:r>
          </a:p>
          <a:p>
            <a:r>
              <a:rPr lang="en-US" sz="1100" noProof="1"/>
              <a:t>		"Microsoft.AspNet.Server.WebListener": "1.0.0-beta4",</a:t>
            </a:r>
          </a:p>
          <a:p>
            <a:r>
              <a:rPr lang="en-US" sz="1100" noProof="1"/>
              <a:t>		"Microsoft.AspNet.Mvc": "6.0.0-beta4",</a:t>
            </a:r>
          </a:p>
          <a:p>
            <a:r>
              <a:rPr lang="en-US" sz="1100" noProof="1"/>
              <a:t>		"Microsoft.AspNet.StaticFiles": "1.0.0-beta4",</a:t>
            </a:r>
          </a:p>
          <a:p>
            <a:r>
              <a:rPr lang="en-US" sz="1100" noProof="1"/>
              <a:t>		"Microsoft.AspNet.FileProviders": "1.0.0-beta4"</a:t>
            </a:r>
          </a:p>
          <a:p>
            <a:r>
              <a:rPr lang="en-US" sz="1100" noProof="1"/>
              <a:t>	},</a:t>
            </a:r>
          </a:p>
          <a:p>
            <a:endParaRPr lang="en-US" sz="1100" noProof="1"/>
          </a:p>
          <a:p>
            <a:r>
              <a:rPr lang="en-US" sz="1100" noProof="1"/>
              <a:t>	"commands": {</a:t>
            </a:r>
          </a:p>
          <a:p>
            <a:r>
              <a:rPr lang="en-US" sz="1100" noProof="1"/>
              <a:t>		"web": "Microsoft.AspNet.Hosting --server Microsoft.AspNet.Server.WebListener --server.urls http://localhost:1337"</a:t>
            </a:r>
          </a:p>
          <a:p>
            <a:r>
              <a:rPr lang="en-US" sz="1100" noProof="1"/>
              <a:t>	},</a:t>
            </a:r>
          </a:p>
          <a:p>
            <a:endParaRPr lang="en-US" sz="1100" noProof="1"/>
          </a:p>
          <a:p>
            <a:r>
              <a:rPr lang="en-US" sz="1100" noProof="1"/>
              <a:t>	"frameworks": {</a:t>
            </a:r>
          </a:p>
          <a:p>
            <a:r>
              <a:rPr lang="en-US" sz="1100" noProof="1"/>
              <a:t>		"dnx451": { },</a:t>
            </a:r>
          </a:p>
          <a:p>
            <a:r>
              <a:rPr lang="en-US" sz="1100" noProof="1"/>
              <a:t>		"dnxcore50": {</a:t>
            </a:r>
          </a:p>
          <a:p>
            <a:r>
              <a:rPr lang="en-US" sz="1100" noProof="1"/>
              <a:t>			"dependencies": {</a:t>
            </a:r>
          </a:p>
          <a:p>
            <a:r>
              <a:rPr lang="en-US" sz="1100" noProof="1"/>
              <a:t>				"System.Console": "4.0.0-beta-22816"</a:t>
            </a:r>
          </a:p>
          <a:p>
            <a:r>
              <a:rPr lang="en-US" sz="1100" noProof="1"/>
              <a:t>			}</a:t>
            </a:r>
          </a:p>
          <a:p>
            <a:r>
              <a:rPr lang="en-US" sz="1100" noProof="1"/>
              <a:t>		}</a:t>
            </a:r>
          </a:p>
          <a:p>
            <a:r>
              <a:rPr lang="en-US" sz="1100" noProof="1"/>
              <a:t>	}</a:t>
            </a:r>
          </a:p>
          <a:p>
            <a:r>
              <a:rPr lang="en-US" sz="1100" noProof="1"/>
              <a:t>}</a:t>
            </a:r>
          </a:p>
        </p:txBody>
      </p:sp>
      <p:sp>
        <p:nvSpPr>
          <p:cNvPr id="14" name="Textplatzhalter 13"/>
          <p:cNvSpPr>
            <a:spLocks noGrp="1"/>
          </p:cNvSpPr>
          <p:nvPr>
            <p:ph type="body" sz="quarter" idx="23"/>
          </p:nvPr>
        </p:nvSpPr>
        <p:spPr/>
        <p:txBody>
          <a:bodyPr/>
          <a:lstStyle/>
          <a:p>
            <a:endParaRPr lang="en-US" dirty="0"/>
          </a:p>
        </p:txBody>
      </p:sp>
      <p:sp>
        <p:nvSpPr>
          <p:cNvPr id="15" name="Textplatzhalter 14"/>
          <p:cNvSpPr>
            <a:spLocks noGrp="1"/>
          </p:cNvSpPr>
          <p:nvPr>
            <p:ph type="body" sz="quarter" idx="24"/>
          </p:nvPr>
        </p:nvSpPr>
        <p:spPr/>
        <p:txBody>
          <a:bodyPr/>
          <a:lstStyle/>
          <a:p>
            <a:r>
              <a:rPr lang="en-US" dirty="0" smtClean="0"/>
              <a:t>Project configuration</a:t>
            </a:r>
            <a:endParaRPr lang="en-US"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995573853"/>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ASP.NET </a:t>
            </a:r>
            <a:r>
              <a:rPr lang="en-US" dirty="0" err="1" smtClean="0"/>
              <a:t>V</a:t>
            </a:r>
            <a:r>
              <a:rPr lang="en-US" baseline="-25000" dirty="0" err="1" smtClean="0"/>
              <a:t>next</a:t>
            </a:r>
            <a:endParaRPr lang="en-US" baseline="-25000" dirty="0"/>
          </a:p>
        </p:txBody>
      </p:sp>
      <p:sp>
        <p:nvSpPr>
          <p:cNvPr id="13" name="Inhaltsplatzhalter 12"/>
          <p:cNvSpPr>
            <a:spLocks noGrp="1"/>
          </p:cNvSpPr>
          <p:nvPr>
            <p:ph sz="quarter" idx="22"/>
          </p:nvPr>
        </p:nvSpPr>
        <p:spPr/>
        <p:txBody>
          <a:bodyPr/>
          <a:lstStyle/>
          <a:p>
            <a:r>
              <a:rPr lang="en-US" sz="1100" noProof="1" smtClean="0"/>
              <a:t>dnvm list</a:t>
            </a:r>
          </a:p>
          <a:p>
            <a:endParaRPr lang="en-US" sz="1100" noProof="1" smtClean="0"/>
          </a:p>
          <a:p>
            <a:r>
              <a:rPr lang="pt-BR" sz="1100" noProof="1"/>
              <a:t>dnvm upgrade -arch x64 -</a:t>
            </a:r>
            <a:r>
              <a:rPr lang="pt-BR" sz="1100" noProof="1"/>
              <a:t>r </a:t>
            </a:r>
            <a:r>
              <a:rPr lang="pt-BR" sz="1100" noProof="1" smtClean="0"/>
              <a:t>coreclr</a:t>
            </a:r>
          </a:p>
          <a:p>
            <a:endParaRPr lang="en-US" sz="1100" noProof="1"/>
          </a:p>
          <a:p>
            <a:r>
              <a:rPr lang="en-US" sz="1100" noProof="1"/>
              <a:t>dnvm use 1.0.0-beta4-11566 -arch x64 -</a:t>
            </a:r>
            <a:r>
              <a:rPr lang="en-US" sz="1100" noProof="1"/>
              <a:t>r </a:t>
            </a:r>
            <a:r>
              <a:rPr lang="en-US" sz="1100" noProof="1" smtClean="0"/>
              <a:t>coreclr</a:t>
            </a:r>
          </a:p>
          <a:p>
            <a:endParaRPr lang="en-US" sz="1100" noProof="1"/>
          </a:p>
          <a:p>
            <a:r>
              <a:rPr lang="en-US" sz="1100" noProof="1" smtClean="0"/>
              <a:t>---------------------------------------------------------------------</a:t>
            </a:r>
          </a:p>
          <a:p>
            <a:endParaRPr lang="en-US" sz="1100" noProof="1"/>
          </a:p>
          <a:p>
            <a:r>
              <a:rPr lang="en-US" sz="1100" noProof="1" smtClean="0"/>
              <a:t>dnu restore</a:t>
            </a:r>
          </a:p>
          <a:p>
            <a:endParaRPr lang="en-US" sz="1100" noProof="1"/>
          </a:p>
          <a:p>
            <a:r>
              <a:rPr lang="en-US" sz="1100" noProof="1"/>
              <a:t>---------------------------------------------------------------------</a:t>
            </a:r>
          </a:p>
          <a:p>
            <a:endParaRPr lang="en-US" sz="1100" noProof="1" smtClean="0"/>
          </a:p>
          <a:p>
            <a:r>
              <a:rPr lang="en-US" sz="1100" noProof="1" smtClean="0"/>
              <a:t>dnx . web</a:t>
            </a:r>
            <a:endParaRPr lang="en-US" sz="1100" noProof="1"/>
          </a:p>
        </p:txBody>
      </p:sp>
      <p:sp>
        <p:nvSpPr>
          <p:cNvPr id="14" name="Textplatzhalter 13"/>
          <p:cNvSpPr>
            <a:spLocks noGrp="1"/>
          </p:cNvSpPr>
          <p:nvPr>
            <p:ph type="body" sz="quarter" idx="23"/>
          </p:nvPr>
        </p:nvSpPr>
        <p:spPr/>
        <p:txBody>
          <a:bodyPr/>
          <a:lstStyle/>
          <a:p>
            <a:endParaRPr lang="en-US" dirty="0"/>
          </a:p>
        </p:txBody>
      </p:sp>
      <p:sp>
        <p:nvSpPr>
          <p:cNvPr id="15" name="Textplatzhalter 14"/>
          <p:cNvSpPr>
            <a:spLocks noGrp="1"/>
          </p:cNvSpPr>
          <p:nvPr>
            <p:ph type="body" sz="quarter" idx="24"/>
          </p:nvPr>
        </p:nvSpPr>
        <p:spPr/>
        <p:txBody>
          <a:bodyPr/>
          <a:lstStyle/>
          <a:p>
            <a:r>
              <a:rPr lang="en-US" dirty="0" smtClean="0"/>
              <a:t>Manage .NET runtimes</a:t>
            </a:r>
          </a:p>
          <a:p>
            <a:r>
              <a:rPr lang="en-US" dirty="0" smtClean="0"/>
              <a:t>Manage referenced packages</a:t>
            </a:r>
          </a:p>
          <a:p>
            <a:r>
              <a:rPr lang="en-US" dirty="0" smtClean="0"/>
              <a:t>Run using .NET runtime</a:t>
            </a:r>
            <a:endParaRPr lang="en-US"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98818499"/>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Summary</a:t>
            </a:r>
            <a:endParaRPr lang="en-US" dirty="0"/>
          </a:p>
        </p:txBody>
      </p:sp>
      <p:sp>
        <p:nvSpPr>
          <p:cNvPr id="3" name="Inhaltsplatzhalter 2"/>
          <p:cNvSpPr>
            <a:spLocks noGrp="1"/>
          </p:cNvSpPr>
          <p:nvPr>
            <p:ph sz="quarter" idx="12"/>
          </p:nvPr>
        </p:nvSpPr>
        <p:spPr/>
        <p:txBody>
          <a:bodyPr/>
          <a:lstStyle/>
          <a:p>
            <a:r>
              <a:rPr lang="en-US" dirty="0" smtClean="0"/>
              <a:t>Server-side development has drastically changed</a:t>
            </a:r>
          </a:p>
          <a:p>
            <a:r>
              <a:rPr lang="en-US" dirty="0" smtClean="0"/>
              <a:t>OWIN was a first step</a:t>
            </a:r>
          </a:p>
          <a:p>
            <a:pPr lvl="1"/>
            <a:r>
              <a:rPr lang="en-US" dirty="0" smtClean="0"/>
              <a:t>Modular, light-weight, self-hosting, etc.</a:t>
            </a:r>
          </a:p>
          <a:p>
            <a:r>
              <a:rPr lang="en-US" dirty="0" smtClean="0"/>
              <a:t>ASP.NET </a:t>
            </a:r>
            <a:r>
              <a:rPr lang="en-US" dirty="0" err="1" smtClean="0"/>
              <a:t>V</a:t>
            </a:r>
            <a:r>
              <a:rPr lang="en-US" baseline="-25000" dirty="0" err="1" smtClean="0"/>
              <a:t>next</a:t>
            </a:r>
            <a:r>
              <a:rPr lang="en-US" dirty="0" smtClean="0"/>
              <a:t> adds even more</a:t>
            </a:r>
          </a:p>
          <a:p>
            <a:pPr lvl="1"/>
            <a:r>
              <a:rPr lang="en-US" dirty="0" smtClean="0"/>
              <a:t>Platform independence, Core CLR, etc.</a:t>
            </a:r>
          </a:p>
          <a:p>
            <a:endParaRPr lang="en-US" dirty="0"/>
          </a:p>
          <a:p>
            <a:r>
              <a:rPr lang="en-US" dirty="0"/>
              <a:t>Sample </a:t>
            </a:r>
            <a:r>
              <a:rPr lang="en-US" dirty="0" smtClean="0"/>
              <a:t>Code</a:t>
            </a:r>
          </a:p>
          <a:p>
            <a:pPr lvl="1"/>
            <a:r>
              <a:rPr lang="en-US" dirty="0" smtClean="0">
                <a:hlinkClick r:id="rId2"/>
              </a:rPr>
              <a:t>https</a:t>
            </a:r>
            <a:r>
              <a:rPr lang="en-US" dirty="0">
                <a:hlinkClick r:id="rId2"/>
              </a:rPr>
              <a:t>://</a:t>
            </a:r>
            <a:r>
              <a:rPr lang="en-US" dirty="0" smtClean="0">
                <a:hlinkClick r:id="rId2"/>
              </a:rPr>
              <a:t>github.com/rstropek/Samples/tree/master/OwinFundamentals</a:t>
            </a:r>
            <a:endParaRPr lang="en-US" dirty="0" smtClean="0"/>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57004428"/>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smtClean="0"/>
              <a:t>Training</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smtClean="0"/>
              <a:t>software architects gmbh</a:t>
            </a:r>
            <a:endParaRPr lang="en-US"/>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ASP.NET</a:t>
            </a:r>
            <a:endParaRPr lang="en-US" dirty="0"/>
          </a:p>
        </p:txBody>
      </p:sp>
      <p:pic>
        <p:nvPicPr>
          <p:cNvPr id="9" name="Inhaltsplatzhalter 8"/>
          <p:cNvPicPr>
            <a:picLocks noGrp="1" noChangeAspect="1"/>
          </p:cNvPicPr>
          <p:nvPr>
            <p:ph sz="quarter" idx="22"/>
          </p:nvPr>
        </p:nvPicPr>
        <p:blipFill>
          <a:blip r:embed="rId2" cstate="print">
            <a:extLst>
              <a:ext uri="{28A0092B-C50C-407E-A947-70E740481C1C}">
                <a14:useLocalDpi xmlns:a14="http://schemas.microsoft.com/office/drawing/2010/main" val="0"/>
              </a:ext>
            </a:extLst>
          </a:blip>
          <a:stretch>
            <a:fillRect/>
          </a:stretch>
        </p:blipFill>
        <p:spPr>
          <a:xfrm>
            <a:off x="395536" y="684246"/>
            <a:ext cx="5327650" cy="3764872"/>
          </a:xfrm>
        </p:spPr>
      </p:pic>
      <p:sp>
        <p:nvSpPr>
          <p:cNvPr id="6" name="Textplatzhalter 5"/>
          <p:cNvSpPr>
            <a:spLocks noGrp="1"/>
          </p:cNvSpPr>
          <p:nvPr>
            <p:ph type="body" sz="quarter" idx="23"/>
          </p:nvPr>
        </p:nvSpPr>
        <p:spPr/>
        <p:txBody>
          <a:bodyPr/>
          <a:lstStyle/>
          <a:p>
            <a:r>
              <a:rPr lang="en-US" dirty="0" smtClean="0"/>
              <a:t>Powerful but heavy</a:t>
            </a:r>
            <a:endParaRPr lang="en-US" dirty="0"/>
          </a:p>
        </p:txBody>
      </p:sp>
      <p:sp>
        <p:nvSpPr>
          <p:cNvPr id="7" name="Textplatzhalter 6"/>
          <p:cNvSpPr>
            <a:spLocks noGrp="1"/>
          </p:cNvSpPr>
          <p:nvPr>
            <p:ph type="body" sz="quarter" idx="24"/>
          </p:nvPr>
        </p:nvSpPr>
        <p:spPr/>
        <p:txBody>
          <a:bodyPr/>
          <a:lstStyle/>
          <a:p>
            <a:r>
              <a:rPr lang="en-US" dirty="0" smtClean="0"/>
              <a:t>Slow release cycles</a:t>
            </a:r>
          </a:p>
          <a:p>
            <a:pPr lvl="1"/>
            <a:r>
              <a:rPr lang="en-US" dirty="0" smtClean="0"/>
              <a:t>Bound to .NET</a:t>
            </a:r>
          </a:p>
          <a:p>
            <a:pPr lvl="1"/>
            <a:r>
              <a:rPr lang="en-US" dirty="0" smtClean="0"/>
              <a:t>Once a year or every two years</a:t>
            </a:r>
          </a:p>
          <a:p>
            <a:r>
              <a:rPr lang="en-US" dirty="0" smtClean="0"/>
              <a:t>Depends on </a:t>
            </a:r>
            <a:r>
              <a:rPr lang="en-US" i="1" dirty="0" err="1" smtClean="0"/>
              <a:t>System.Web</a:t>
            </a:r>
            <a:endParaRPr lang="en-US" i="1" dirty="0" smtClean="0"/>
          </a:p>
          <a:p>
            <a:pPr lvl="1"/>
            <a:r>
              <a:rPr lang="en-US" dirty="0" smtClean="0"/>
              <a:t>One of the largest DLLs in .NET</a:t>
            </a:r>
          </a:p>
          <a:p>
            <a:r>
              <a:rPr lang="en-US" dirty="0" smtClean="0"/>
              <a:t>Bound to IIS</a:t>
            </a:r>
          </a:p>
          <a:p>
            <a:pPr lvl="1"/>
            <a:r>
              <a:rPr lang="en-US" dirty="0" smtClean="0"/>
              <a:t>Exception: Mono</a:t>
            </a:r>
          </a:p>
          <a:p>
            <a:r>
              <a:rPr lang="en-US" dirty="0" smtClean="0"/>
              <a:t>Alternatives are rising</a:t>
            </a:r>
          </a:p>
          <a:p>
            <a:pPr lvl="1"/>
            <a:r>
              <a:rPr lang="en-US" dirty="0" smtClean="0"/>
              <a:t>In particular </a:t>
            </a:r>
            <a:r>
              <a:rPr lang="en-US" i="1" dirty="0" smtClean="0"/>
              <a:t>Node.JS</a:t>
            </a:r>
            <a:endParaRPr lang="en-US" i="1" dirty="0"/>
          </a:p>
        </p:txBody>
      </p:sp>
      <p:sp>
        <p:nvSpPr>
          <p:cNvPr id="8" name="Textplatzhalter 7"/>
          <p:cNvSpPr>
            <a:spLocks noGrp="1"/>
          </p:cNvSpPr>
          <p:nvPr>
            <p:ph type="body" sz="quarter" idx="25"/>
          </p:nvPr>
        </p:nvSpPr>
        <p:spPr/>
        <p:txBody>
          <a:bodyPr/>
          <a:lstStyle/>
          <a:p>
            <a:endParaRPr lang="en-US"/>
          </a:p>
        </p:txBody>
      </p:sp>
      <p:pic>
        <p:nvPicPr>
          <p:cNvPr id="2" name="Grafik 1"/>
          <p:cNvPicPr>
            <a:picLocks noChangeAspect="1"/>
          </p:cNvPicPr>
          <p:nvPr/>
        </p:nvPicPr>
        <p:blipFill>
          <a:blip r:embed="rId3"/>
          <a:stretch>
            <a:fillRect/>
          </a:stretch>
        </p:blipFill>
        <p:spPr>
          <a:xfrm>
            <a:off x="1724784" y="3867894"/>
            <a:ext cx="4222457" cy="1105541"/>
          </a:xfrm>
          <a:prstGeom prst="rect">
            <a:avLst/>
          </a:prstGeom>
        </p:spPr>
      </p:pic>
    </p:spTree>
    <p:extLst>
      <p:ext uri="{BB962C8B-B14F-4D97-AF65-F5344CB8AC3E}">
        <p14:creationId xmlns:p14="http://schemas.microsoft.com/office/powerpoint/2010/main" val="906778218"/>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Node.JS</a:t>
            </a:r>
            <a:endParaRPr lang="en-US" dirty="0"/>
          </a:p>
        </p:txBody>
      </p:sp>
      <p:sp>
        <p:nvSpPr>
          <p:cNvPr id="13" name="Inhaltsplatzhalter 12"/>
          <p:cNvSpPr>
            <a:spLocks noGrp="1"/>
          </p:cNvSpPr>
          <p:nvPr>
            <p:ph sz="quarter" idx="22"/>
          </p:nvPr>
        </p:nvSpPr>
        <p:spPr/>
        <p:txBody>
          <a:bodyPr/>
          <a:lstStyle/>
          <a:p>
            <a:r>
              <a:rPr lang="en-US" noProof="1" smtClean="0"/>
              <a:t>import http = require("http");</a:t>
            </a:r>
          </a:p>
          <a:p>
            <a:endParaRPr lang="en-US" noProof="1" smtClean="0"/>
          </a:p>
          <a:p>
            <a:r>
              <a:rPr lang="en-US" noProof="1" smtClean="0"/>
              <a:t>var server = http.createServer((req, resp) =&gt; {</a:t>
            </a:r>
          </a:p>
          <a:p>
            <a:r>
              <a:rPr lang="en-US" noProof="1" smtClean="0"/>
              <a:t>    console.log("Got request for " + req.url</a:t>
            </a:r>
            <a:r>
              <a:rPr lang="en-US" noProof="1" smtClean="0"/>
              <a:t>);</a:t>
            </a:r>
          </a:p>
          <a:p>
            <a:endParaRPr lang="en-US" noProof="1" smtClean="0"/>
          </a:p>
          <a:p>
            <a:r>
              <a:rPr lang="en-US" noProof="1" smtClean="0"/>
              <a:t>    resp.writeHead(200, { "Content-Type": "text/html" });</a:t>
            </a:r>
          </a:p>
          <a:p>
            <a:r>
              <a:rPr lang="en-US" noProof="1" smtClean="0"/>
              <a:t>    resp.write('&lt;!DOCTYPE "html"&gt;&lt;html&gt;&lt;body&gt;&lt;h1&gt;Hello from ');</a:t>
            </a:r>
          </a:p>
          <a:p>
            <a:r>
              <a:rPr lang="en-US" noProof="1" smtClean="0"/>
              <a:t>    resp.write(req.url);</a:t>
            </a:r>
          </a:p>
          <a:p>
            <a:r>
              <a:rPr lang="en-US" noProof="1" smtClean="0"/>
              <a:t>    resp.write('!&lt;/h1&gt;&lt;/body&gt;&lt;/html&gt;');</a:t>
            </a:r>
          </a:p>
          <a:p>
            <a:r>
              <a:rPr lang="en-US" noProof="1" smtClean="0"/>
              <a:t>    resp.end();</a:t>
            </a:r>
          </a:p>
          <a:p>
            <a:r>
              <a:rPr lang="en-US" noProof="1" smtClean="0"/>
              <a:t>});</a:t>
            </a:r>
          </a:p>
          <a:p>
            <a:endParaRPr lang="en-US" noProof="1" smtClean="0"/>
          </a:p>
          <a:p>
            <a:r>
              <a:rPr lang="en-US" noProof="1" smtClean="0"/>
              <a:t>server.listen(1337);</a:t>
            </a:r>
          </a:p>
          <a:p>
            <a:r>
              <a:rPr lang="en-US" noProof="1" smtClean="0"/>
              <a:t>console.log("Listening on port 1337 ...");</a:t>
            </a:r>
          </a:p>
          <a:p>
            <a:endParaRPr lang="en-US" noProof="1"/>
          </a:p>
        </p:txBody>
      </p:sp>
      <p:sp>
        <p:nvSpPr>
          <p:cNvPr id="14" name="Textplatzhalter 13"/>
          <p:cNvSpPr>
            <a:spLocks noGrp="1"/>
          </p:cNvSpPr>
          <p:nvPr>
            <p:ph type="body" sz="quarter" idx="23"/>
          </p:nvPr>
        </p:nvSpPr>
        <p:spPr/>
        <p:txBody>
          <a:bodyPr/>
          <a:lstStyle/>
          <a:p>
            <a:r>
              <a:rPr lang="en-US" dirty="0">
                <a:hlinkClick r:id="rId2"/>
              </a:rPr>
              <a:t>https://nodejs.org</a:t>
            </a:r>
            <a:r>
              <a:rPr lang="en-US" dirty="0" smtClean="0">
                <a:hlinkClick r:id="rId2"/>
              </a:rPr>
              <a:t>/</a:t>
            </a:r>
            <a:endParaRPr lang="en-US" dirty="0"/>
          </a:p>
        </p:txBody>
      </p:sp>
      <p:sp>
        <p:nvSpPr>
          <p:cNvPr id="15" name="Textplatzhalter 14"/>
          <p:cNvSpPr>
            <a:spLocks noGrp="1"/>
          </p:cNvSpPr>
          <p:nvPr>
            <p:ph type="body" sz="quarter" idx="24"/>
          </p:nvPr>
        </p:nvSpPr>
        <p:spPr/>
        <p:txBody>
          <a:bodyPr/>
          <a:lstStyle/>
          <a:p>
            <a:r>
              <a:rPr lang="en-US" dirty="0" smtClean="0"/>
              <a:t>Platform-independent</a:t>
            </a:r>
          </a:p>
          <a:p>
            <a:pPr lvl="1"/>
            <a:r>
              <a:rPr lang="en-US" dirty="0" smtClean="0"/>
              <a:t>Windows, Linux, etc.</a:t>
            </a:r>
          </a:p>
          <a:p>
            <a:r>
              <a:rPr lang="en-US" dirty="0" smtClean="0"/>
              <a:t>Performant</a:t>
            </a:r>
          </a:p>
          <a:p>
            <a:pPr lvl="1"/>
            <a:r>
              <a:rPr lang="en-US" dirty="0" err="1" smtClean="0"/>
              <a:t>Async</a:t>
            </a:r>
            <a:r>
              <a:rPr lang="en-US" dirty="0" smtClean="0"/>
              <a:t> I/O</a:t>
            </a:r>
          </a:p>
          <a:p>
            <a:pPr lvl="1"/>
            <a:r>
              <a:rPr lang="en-US" dirty="0" smtClean="0"/>
              <a:t>Event-driven</a:t>
            </a:r>
          </a:p>
          <a:p>
            <a:r>
              <a:rPr lang="en-US" dirty="0" smtClean="0"/>
              <a:t>Flexible hosting</a:t>
            </a:r>
          </a:p>
          <a:p>
            <a:pPr lvl="1"/>
            <a:r>
              <a:rPr lang="en-US" dirty="0" smtClean="0"/>
              <a:t>Light-weight, command line</a:t>
            </a:r>
          </a:p>
          <a:p>
            <a:pPr lvl="1"/>
            <a:r>
              <a:rPr lang="en-US" dirty="0" smtClean="0"/>
              <a:t>Web servers like IIS (</a:t>
            </a:r>
            <a:r>
              <a:rPr lang="en-US" dirty="0" err="1" smtClean="0">
                <a:hlinkClick r:id="rId3"/>
              </a:rPr>
              <a:t>iisnode</a:t>
            </a:r>
            <a:r>
              <a:rPr lang="en-US" dirty="0" smtClean="0"/>
              <a:t>)</a:t>
            </a:r>
            <a:endParaRPr lang="en-US" dirty="0"/>
          </a:p>
        </p:txBody>
      </p:sp>
      <p:sp>
        <p:nvSpPr>
          <p:cNvPr id="16" name="Textplatzhalter 15"/>
          <p:cNvSpPr>
            <a:spLocks noGrp="1"/>
          </p:cNvSpPr>
          <p:nvPr>
            <p:ph type="body" sz="quarter" idx="25"/>
          </p:nvPr>
        </p:nvSpPr>
        <p:spPr/>
        <p:txBody>
          <a:bodyPr/>
          <a:lstStyle/>
          <a:p>
            <a:r>
              <a:rPr lang="en-US" dirty="0" smtClean="0"/>
              <a:t>Note that this example uses Node.JS with </a:t>
            </a:r>
            <a:r>
              <a:rPr lang="en-US" dirty="0" smtClean="0">
                <a:hlinkClick r:id="rId4"/>
              </a:rPr>
              <a:t>TypeScript</a:t>
            </a:r>
            <a:endParaRPr lang="en-US" dirty="0"/>
          </a:p>
        </p:txBody>
      </p:sp>
    </p:spTree>
    <p:extLst>
      <p:ext uri="{BB962C8B-B14F-4D97-AF65-F5344CB8AC3E}">
        <p14:creationId xmlns:p14="http://schemas.microsoft.com/office/powerpoint/2010/main" val="4157174695"/>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Node.JS</a:t>
            </a:r>
            <a:endParaRPr lang="en-US" dirty="0"/>
          </a:p>
        </p:txBody>
      </p:sp>
      <p:sp>
        <p:nvSpPr>
          <p:cNvPr id="13" name="Inhaltsplatzhalter 12"/>
          <p:cNvSpPr>
            <a:spLocks noGrp="1"/>
          </p:cNvSpPr>
          <p:nvPr>
            <p:ph sz="quarter" idx="22"/>
          </p:nvPr>
        </p:nvSpPr>
        <p:spPr/>
        <p:txBody>
          <a:bodyPr/>
          <a:lstStyle/>
          <a:p>
            <a:r>
              <a:rPr lang="en-US" noProof="1"/>
              <a:t>import express = require('express');</a:t>
            </a:r>
          </a:p>
          <a:p>
            <a:r>
              <a:rPr lang="en-US" noProof="1"/>
              <a:t>var app = express();</a:t>
            </a:r>
          </a:p>
          <a:p>
            <a:endParaRPr lang="en-US" noProof="1"/>
          </a:p>
          <a:p>
            <a:r>
              <a:rPr lang="en-US" noProof="1"/>
              <a:t>app.get('/', (req, res) =&gt; {</a:t>
            </a:r>
          </a:p>
          <a:p>
            <a:r>
              <a:rPr lang="en-US" noProof="1"/>
              <a:t>    res.send('Hello World!');</a:t>
            </a:r>
          </a:p>
          <a:p>
            <a:r>
              <a:rPr lang="en-US" noProof="1"/>
              <a:t>});</a:t>
            </a:r>
          </a:p>
          <a:p>
            <a:endParaRPr lang="en-US" noProof="1"/>
          </a:p>
          <a:p>
            <a:r>
              <a:rPr lang="en-US" noProof="1"/>
              <a:t>app.get('/customer/:id',(req, res) =&gt; {</a:t>
            </a:r>
          </a:p>
          <a:p>
            <a:r>
              <a:rPr lang="en-US" noProof="1"/>
              <a:t>    var customer = {</a:t>
            </a:r>
          </a:p>
          <a:p>
            <a:r>
              <a:rPr lang="en-US" noProof="1"/>
              <a:t>        customerId: req.params.id,</a:t>
            </a:r>
          </a:p>
          <a:p>
            <a:r>
              <a:rPr lang="en-US" noProof="1"/>
              <a:t>        customerName: "Customer " + req.params.id</a:t>
            </a:r>
          </a:p>
          <a:p>
            <a:r>
              <a:rPr lang="en-US" noProof="1"/>
              <a:t>    };</a:t>
            </a:r>
          </a:p>
          <a:p>
            <a:r>
              <a:rPr lang="en-US" noProof="1"/>
              <a:t>    res.status(200).send(customer);</a:t>
            </a:r>
          </a:p>
          <a:p>
            <a:r>
              <a:rPr lang="en-US" noProof="1"/>
              <a:t>});</a:t>
            </a:r>
          </a:p>
          <a:p>
            <a:endParaRPr lang="en-US" noProof="1"/>
          </a:p>
          <a:p>
            <a:r>
              <a:rPr lang="en-US" noProof="1"/>
              <a:t>var server = app.listen(</a:t>
            </a:r>
          </a:p>
          <a:p>
            <a:r>
              <a:rPr lang="en-US" noProof="1"/>
              <a:t>    1337,() =&gt; console.log("Listening on port 1337 ..."));</a:t>
            </a:r>
            <a:endParaRPr lang="en-US" noProof="1"/>
          </a:p>
        </p:txBody>
      </p:sp>
      <p:sp>
        <p:nvSpPr>
          <p:cNvPr id="14" name="Textplatzhalter 13"/>
          <p:cNvSpPr>
            <a:spLocks noGrp="1"/>
          </p:cNvSpPr>
          <p:nvPr>
            <p:ph type="body" sz="quarter" idx="23"/>
          </p:nvPr>
        </p:nvSpPr>
        <p:spPr/>
        <p:txBody>
          <a:bodyPr/>
          <a:lstStyle/>
          <a:p>
            <a:r>
              <a:rPr lang="en-US" dirty="0">
                <a:hlinkClick r:id="rId2"/>
              </a:rPr>
              <a:t>https://nodejs.org</a:t>
            </a:r>
            <a:r>
              <a:rPr lang="en-US" dirty="0" smtClean="0">
                <a:hlinkClick r:id="rId2"/>
              </a:rPr>
              <a:t>/</a:t>
            </a:r>
            <a:endParaRPr lang="en-US" dirty="0"/>
          </a:p>
        </p:txBody>
      </p:sp>
      <p:sp>
        <p:nvSpPr>
          <p:cNvPr id="15" name="Textplatzhalter 14"/>
          <p:cNvSpPr>
            <a:spLocks noGrp="1"/>
          </p:cNvSpPr>
          <p:nvPr>
            <p:ph type="body" sz="quarter" idx="24"/>
          </p:nvPr>
        </p:nvSpPr>
        <p:spPr/>
        <p:txBody>
          <a:bodyPr/>
          <a:lstStyle/>
          <a:p>
            <a:r>
              <a:rPr lang="en-US" dirty="0" smtClean="0"/>
              <a:t>Modular approach</a:t>
            </a:r>
            <a:endParaRPr lang="en-US" dirty="0" smtClean="0"/>
          </a:p>
          <a:p>
            <a:pPr lvl="1"/>
            <a:r>
              <a:rPr lang="en-US" dirty="0" smtClean="0"/>
              <a:t>Add more libraries if needed</a:t>
            </a:r>
          </a:p>
          <a:p>
            <a:pPr lvl="1"/>
            <a:r>
              <a:rPr lang="en-US" dirty="0" smtClean="0"/>
              <a:t>NPM as package manager</a:t>
            </a:r>
          </a:p>
          <a:p>
            <a:r>
              <a:rPr lang="en-US" dirty="0" smtClean="0"/>
              <a:t>Here: Web API</a:t>
            </a:r>
            <a:endParaRPr lang="en-US" dirty="0"/>
          </a:p>
        </p:txBody>
      </p:sp>
      <p:sp>
        <p:nvSpPr>
          <p:cNvPr id="16" name="Textplatzhalter 15"/>
          <p:cNvSpPr>
            <a:spLocks noGrp="1"/>
          </p:cNvSpPr>
          <p:nvPr>
            <p:ph type="body" sz="quarter" idx="25"/>
          </p:nvPr>
        </p:nvSpPr>
        <p:spPr/>
        <p:txBody>
          <a:bodyPr/>
          <a:lstStyle/>
          <a:p>
            <a:r>
              <a:rPr lang="en-US" dirty="0" smtClean="0"/>
              <a:t>Note that this example uses </a:t>
            </a:r>
            <a:r>
              <a:rPr lang="en-US" dirty="0" smtClean="0">
                <a:hlinkClick r:id="rId3"/>
              </a:rPr>
              <a:t>Express.js</a:t>
            </a:r>
            <a:endParaRPr lang="en-US" dirty="0"/>
          </a:p>
        </p:txBody>
      </p:sp>
    </p:spTree>
    <p:extLst>
      <p:ext uri="{BB962C8B-B14F-4D97-AF65-F5344CB8AC3E}">
        <p14:creationId xmlns:p14="http://schemas.microsoft.com/office/powerpoint/2010/main" val="428144206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OWIN Goals</a:t>
            </a:r>
            <a:endParaRPr lang="en-US" dirty="0"/>
          </a:p>
        </p:txBody>
      </p:sp>
      <p:sp>
        <p:nvSpPr>
          <p:cNvPr id="4" name="Inhaltsplatzhalter 3"/>
          <p:cNvSpPr>
            <a:spLocks noGrp="1"/>
          </p:cNvSpPr>
          <p:nvPr>
            <p:ph sz="quarter" idx="12"/>
          </p:nvPr>
        </p:nvSpPr>
        <p:spPr/>
        <p:txBody>
          <a:bodyPr/>
          <a:lstStyle/>
          <a:p>
            <a:r>
              <a:rPr lang="en-US" dirty="0" smtClean="0"/>
              <a:t>IIS supported but not required</a:t>
            </a:r>
          </a:p>
          <a:p>
            <a:pPr lvl="1"/>
            <a:r>
              <a:rPr lang="en-US" dirty="0" smtClean="0"/>
              <a:t>Self-hosting in console app, Windows service, etc.</a:t>
            </a:r>
          </a:p>
          <a:p>
            <a:r>
              <a:rPr lang="en-US" dirty="0" smtClean="0"/>
              <a:t>Platform-independent</a:t>
            </a:r>
          </a:p>
          <a:p>
            <a:pPr lvl="1"/>
            <a:r>
              <a:rPr lang="en-US" dirty="0" smtClean="0"/>
              <a:t>Not bound to Windows only</a:t>
            </a:r>
          </a:p>
          <a:p>
            <a:r>
              <a:rPr lang="en-US" dirty="0" smtClean="0"/>
              <a:t>Standardized interface between .NET web server and app</a:t>
            </a:r>
          </a:p>
          <a:p>
            <a:pPr lvl="1"/>
            <a:r>
              <a:rPr lang="en-US" dirty="0" smtClean="0"/>
              <a:t>For </a:t>
            </a:r>
            <a:r>
              <a:rPr lang="en-US" dirty="0"/>
              <a:t>more information see </a:t>
            </a:r>
            <a:r>
              <a:rPr lang="en-US" dirty="0">
                <a:hlinkClick r:id="rId2"/>
              </a:rPr>
              <a:t>http://owin.org</a:t>
            </a:r>
            <a:r>
              <a:rPr lang="en-US" dirty="0" smtClean="0">
                <a:hlinkClick r:id="rId2"/>
              </a:rPr>
              <a:t>/</a:t>
            </a:r>
            <a:endParaRPr lang="en-US" dirty="0"/>
          </a:p>
        </p:txBody>
      </p:sp>
      <p:sp>
        <p:nvSpPr>
          <p:cNvPr id="5" name="Textplatzhalter 4"/>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09381625"/>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Very Basics</a:t>
            </a:r>
            <a:endParaRPr lang="en-US" dirty="0"/>
          </a:p>
        </p:txBody>
      </p:sp>
      <p:sp>
        <p:nvSpPr>
          <p:cNvPr id="3" name="Textplatzhalter 2"/>
          <p:cNvSpPr>
            <a:spLocks noGrp="1"/>
          </p:cNvSpPr>
          <p:nvPr>
            <p:ph type="body" sz="quarter" idx="25"/>
          </p:nvPr>
        </p:nvSpPr>
        <p:spPr/>
        <p:txBody>
          <a:bodyPr/>
          <a:lstStyle/>
          <a:p>
            <a:r>
              <a:rPr lang="en-US" dirty="0" smtClean="0"/>
              <a:t>Fundamentals of OWIN</a:t>
            </a:r>
            <a:endParaRPr lang="en-US" dirty="0"/>
          </a:p>
        </p:txBody>
      </p:sp>
    </p:spTree>
    <p:extLst>
      <p:ext uri="{BB962C8B-B14F-4D97-AF65-F5344CB8AC3E}">
        <p14:creationId xmlns:p14="http://schemas.microsoft.com/office/powerpoint/2010/main" val="177434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dirty="0" smtClean="0"/>
              <a:t>OWIN</a:t>
            </a:r>
            <a:endParaRPr lang="en-US" dirty="0"/>
          </a:p>
        </p:txBody>
      </p:sp>
      <p:sp>
        <p:nvSpPr>
          <p:cNvPr id="13" name="Inhaltsplatzhalter 12"/>
          <p:cNvSpPr>
            <a:spLocks noGrp="1"/>
          </p:cNvSpPr>
          <p:nvPr>
            <p:ph sz="quarter" idx="22"/>
          </p:nvPr>
        </p:nvSpPr>
        <p:spPr/>
        <p:txBody>
          <a:bodyPr/>
          <a:lstStyle/>
          <a:p>
            <a:r>
              <a:rPr lang="en-US" noProof="1"/>
              <a:t>using Microsoft.Owin.Hosting;</a:t>
            </a:r>
          </a:p>
          <a:p>
            <a:r>
              <a:rPr lang="en-US" noProof="1"/>
              <a:t>using Owin;</a:t>
            </a:r>
          </a:p>
          <a:p>
            <a:r>
              <a:rPr lang="en-US" noProof="1"/>
              <a:t>using System;</a:t>
            </a:r>
          </a:p>
          <a:p>
            <a:r>
              <a:rPr lang="en-US" noProof="1"/>
              <a:t>using System.Collections.Generic;</a:t>
            </a:r>
          </a:p>
          <a:p>
            <a:r>
              <a:rPr lang="en-US" noProof="1"/>
              <a:t>using System.Threading.Tasks;</a:t>
            </a:r>
          </a:p>
          <a:p>
            <a:r>
              <a:rPr lang="en-US" noProof="1"/>
              <a:t>using System.Web.Http;</a:t>
            </a:r>
          </a:p>
          <a:p>
            <a:endParaRPr lang="en-US" noProof="1"/>
          </a:p>
          <a:p>
            <a:r>
              <a:rPr lang="en-US" noProof="1"/>
              <a:t>namespace OwinSimpleServer</a:t>
            </a:r>
          </a:p>
          <a:p>
            <a:r>
              <a:rPr lang="en-US" noProof="1" smtClean="0"/>
              <a:t>{</a:t>
            </a:r>
          </a:p>
          <a:p>
            <a:r>
              <a:rPr lang="en-US" noProof="1"/>
              <a:t>	</a:t>
            </a:r>
            <a:r>
              <a:rPr lang="en-US" noProof="1" smtClean="0">
                <a:solidFill>
                  <a:srgbClr val="00B050"/>
                </a:solidFill>
              </a:rPr>
              <a:t>using </a:t>
            </a:r>
            <a:r>
              <a:rPr lang="en-US" noProof="1">
                <a:solidFill>
                  <a:srgbClr val="00B050"/>
                </a:solidFill>
              </a:rPr>
              <a:t>AppFunc = Func&lt;IDictionary&lt;string, object&gt;, Task&gt;;</a:t>
            </a:r>
          </a:p>
          <a:p>
            <a:endParaRPr lang="en-US" noProof="1"/>
          </a:p>
          <a:p>
            <a:r>
              <a:rPr lang="en-US" noProof="1"/>
              <a:t>	public class Program</a:t>
            </a:r>
          </a:p>
          <a:p>
            <a:r>
              <a:rPr lang="en-US" noProof="1"/>
              <a:t>	{</a:t>
            </a:r>
          </a:p>
          <a:p>
            <a:r>
              <a:rPr lang="en-US" noProof="1"/>
              <a:t>		static void Main(string[] args)</a:t>
            </a:r>
          </a:p>
          <a:p>
            <a:r>
              <a:rPr lang="en-US" noProof="1"/>
              <a:t>		{</a:t>
            </a:r>
          </a:p>
          <a:p>
            <a:r>
              <a:rPr lang="en-US" noProof="1"/>
              <a:t>			using (</a:t>
            </a:r>
            <a:r>
              <a:rPr lang="en-US" noProof="1">
                <a:solidFill>
                  <a:srgbClr val="00B050"/>
                </a:solidFill>
              </a:rPr>
              <a:t>WebApp.Start&lt;Program&gt;("http://localhost:1337")</a:t>
            </a:r>
            <a:r>
              <a:rPr lang="en-US" noProof="1"/>
              <a:t>)</a:t>
            </a:r>
          </a:p>
          <a:p>
            <a:r>
              <a:rPr lang="en-US" noProof="1"/>
              <a:t>			{</a:t>
            </a:r>
          </a:p>
          <a:p>
            <a:r>
              <a:rPr lang="en-US" noProof="1"/>
              <a:t>				Console.WriteLine("Listening ...");</a:t>
            </a:r>
          </a:p>
          <a:p>
            <a:r>
              <a:rPr lang="en-US" noProof="1"/>
              <a:t>				Console.ReadKey();</a:t>
            </a:r>
          </a:p>
          <a:p>
            <a:r>
              <a:rPr lang="en-US" noProof="1"/>
              <a:t>			}</a:t>
            </a:r>
          </a:p>
          <a:p>
            <a:r>
              <a:rPr lang="en-US" noProof="1"/>
              <a:t>	</a:t>
            </a:r>
            <a:r>
              <a:rPr lang="en-US" noProof="1"/>
              <a:t>	</a:t>
            </a:r>
            <a:r>
              <a:rPr lang="en-US" noProof="1" smtClean="0"/>
              <a:t>}</a:t>
            </a:r>
            <a:endParaRPr lang="en-US" noProof="1"/>
          </a:p>
        </p:txBody>
      </p:sp>
      <p:sp>
        <p:nvSpPr>
          <p:cNvPr id="14" name="Textplatzhalter 13"/>
          <p:cNvSpPr>
            <a:spLocks noGrp="1"/>
          </p:cNvSpPr>
          <p:nvPr>
            <p:ph type="body" sz="quarter" idx="23"/>
          </p:nvPr>
        </p:nvSpPr>
        <p:spPr/>
        <p:txBody>
          <a:bodyPr/>
          <a:lstStyle/>
          <a:p>
            <a:r>
              <a:rPr lang="en-US" dirty="0" smtClean="0"/>
              <a:t>Self-hosting</a:t>
            </a:r>
            <a:endParaRPr lang="en-US" dirty="0"/>
          </a:p>
        </p:txBody>
      </p:sp>
      <p:sp>
        <p:nvSpPr>
          <p:cNvPr id="15" name="Textplatzhalter 14"/>
          <p:cNvSpPr>
            <a:spLocks noGrp="1"/>
          </p:cNvSpPr>
          <p:nvPr>
            <p:ph type="body" sz="quarter" idx="24"/>
          </p:nvPr>
        </p:nvSpPr>
        <p:spPr/>
        <p:txBody>
          <a:bodyPr/>
          <a:lstStyle/>
          <a:p>
            <a:r>
              <a:rPr lang="en-US" i="1" dirty="0" err="1"/>
              <a:t>Microsoft.Owin.Hosting</a:t>
            </a:r>
            <a:endParaRPr lang="en-US" i="1" dirty="0"/>
          </a:p>
        </p:txBody>
      </p:sp>
      <p:sp>
        <p:nvSpPr>
          <p:cNvPr id="16" name="Textplatzhalter 1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73144529"/>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title"/>
          </p:nvPr>
        </p:nvSpPr>
        <p:spPr/>
        <p:txBody>
          <a:bodyPr/>
          <a:lstStyle/>
          <a:p>
            <a:r>
              <a:rPr lang="en-US" smtClean="0"/>
              <a:t>OWIN</a:t>
            </a:r>
            <a:endParaRPr lang="en-US" dirty="0"/>
          </a:p>
        </p:txBody>
      </p:sp>
      <p:sp>
        <p:nvSpPr>
          <p:cNvPr id="13" name="Inhaltsplatzhalter 12"/>
          <p:cNvSpPr>
            <a:spLocks noGrp="1"/>
          </p:cNvSpPr>
          <p:nvPr>
            <p:ph sz="quarter" idx="22"/>
          </p:nvPr>
        </p:nvSpPr>
        <p:spPr/>
        <p:txBody>
          <a:bodyPr/>
          <a:lstStyle/>
          <a:p>
            <a:r>
              <a:rPr lang="en-US" noProof="1"/>
              <a:t>	</a:t>
            </a:r>
            <a:r>
              <a:rPr lang="en-US" noProof="1">
                <a:solidFill>
                  <a:srgbClr val="00B050"/>
                </a:solidFill>
              </a:rPr>
              <a:t>using AppFunc = Func&lt;IDictionary&lt;string, object&gt;, Task&gt;;</a:t>
            </a:r>
          </a:p>
          <a:p>
            <a:r>
              <a:rPr lang="en-US" noProof="1" smtClean="0"/>
              <a:t>	…</a:t>
            </a:r>
          </a:p>
          <a:p>
            <a:endParaRPr lang="en-US" noProof="1"/>
          </a:p>
          <a:p>
            <a:r>
              <a:rPr lang="en-US" noProof="1"/>
              <a:t>	public class Startup</a:t>
            </a:r>
          </a:p>
          <a:p>
            <a:r>
              <a:rPr lang="en-US" noProof="1"/>
              <a:t>	{ </a:t>
            </a:r>
          </a:p>
          <a:p>
            <a:r>
              <a:rPr lang="en-US" noProof="1"/>
              <a:t>		</a:t>
            </a:r>
            <a:r>
              <a:rPr lang="en-US" noProof="1">
                <a:solidFill>
                  <a:srgbClr val="00B050"/>
                </a:solidFill>
              </a:rPr>
              <a:t>public void Configuration(IAppBuilder app)</a:t>
            </a:r>
          </a:p>
          <a:p>
            <a:r>
              <a:rPr lang="en-US" noProof="1"/>
              <a:t>		{</a:t>
            </a:r>
          </a:p>
          <a:p>
            <a:r>
              <a:rPr lang="en-US" noProof="1"/>
              <a:t>		</a:t>
            </a:r>
            <a:r>
              <a:rPr lang="en-US" noProof="1"/>
              <a:t>	</a:t>
            </a:r>
            <a:r>
              <a:rPr lang="en-US" noProof="1" smtClean="0"/>
              <a:t>var </a:t>
            </a:r>
            <a:r>
              <a:rPr lang="en-US" noProof="1"/>
              <a:t>middleware = new Func&lt;AppFunc, AppFunc&gt;(next =&gt;</a:t>
            </a:r>
          </a:p>
          <a:p>
            <a:r>
              <a:rPr lang="en-US" noProof="1"/>
              <a:t>		</a:t>
            </a:r>
            <a:r>
              <a:rPr lang="en-US" noProof="1"/>
              <a:t>	</a:t>
            </a:r>
            <a:r>
              <a:rPr lang="en-US" noProof="1"/>
              <a:t>	async env =&gt;</a:t>
            </a:r>
          </a:p>
          <a:p>
            <a:r>
              <a:rPr lang="en-US" noProof="1"/>
              <a:t>		</a:t>
            </a:r>
            <a:r>
              <a:rPr lang="en-US" noProof="1"/>
              <a:t>	</a:t>
            </a:r>
            <a:r>
              <a:rPr lang="en-US" noProof="1"/>
              <a:t>	{</a:t>
            </a:r>
          </a:p>
          <a:p>
            <a:r>
              <a:rPr lang="en-US" noProof="1"/>
              <a:t>		</a:t>
            </a:r>
            <a:r>
              <a:rPr lang="en-US" noProof="1"/>
              <a:t>	</a:t>
            </a:r>
            <a:r>
              <a:rPr lang="en-US" noProof="1"/>
              <a:t>	</a:t>
            </a:r>
            <a:r>
              <a:rPr lang="en-US" noProof="1"/>
              <a:t>	</a:t>
            </a:r>
            <a:r>
              <a:rPr lang="en-US" noProof="1" smtClean="0"/>
              <a:t>var </a:t>
            </a:r>
            <a:r>
              <a:rPr lang="en-US" noProof="1"/>
              <a:t>bytes = </a:t>
            </a:r>
            <a:r>
              <a:rPr lang="en-US" noProof="1"/>
              <a:t>Encoding.UTF8.GetBytes</a:t>
            </a:r>
            <a:r>
              <a:rPr lang="en-US" noProof="1" smtClean="0"/>
              <a:t>(</a:t>
            </a:r>
          </a:p>
          <a:p>
            <a:r>
              <a:rPr lang="en-US" noProof="1"/>
              <a:t>	</a:t>
            </a:r>
            <a:r>
              <a:rPr lang="en-US" noProof="1" smtClean="0"/>
              <a:t>					"</a:t>
            </a:r>
            <a:r>
              <a:rPr lang="en-US" noProof="1"/>
              <a:t>Hello OWIN!");</a:t>
            </a:r>
          </a:p>
          <a:p>
            <a:r>
              <a:rPr lang="en-US" noProof="1"/>
              <a:t>		</a:t>
            </a:r>
            <a:r>
              <a:rPr lang="en-US" noProof="1"/>
              <a:t>	</a:t>
            </a:r>
            <a:r>
              <a:rPr lang="en-US" noProof="1"/>
              <a:t>		var headers = (IDictionary&lt;string, </a:t>
            </a:r>
            <a:r>
              <a:rPr lang="en-US" noProof="1"/>
              <a:t>string</a:t>
            </a:r>
            <a:r>
              <a:rPr lang="en-US" noProof="1" smtClean="0"/>
              <a:t>[]&gt;)</a:t>
            </a:r>
          </a:p>
          <a:p>
            <a:r>
              <a:rPr lang="en-US" noProof="1"/>
              <a:t>	</a:t>
            </a:r>
            <a:r>
              <a:rPr lang="en-US" noProof="1" smtClean="0"/>
              <a:t>					env</a:t>
            </a:r>
            <a:r>
              <a:rPr lang="en-US" noProof="1"/>
              <a:t>["owin.ResponseHeaders"];</a:t>
            </a:r>
          </a:p>
          <a:p>
            <a:r>
              <a:rPr lang="en-US" noProof="1"/>
              <a:t>		</a:t>
            </a:r>
            <a:r>
              <a:rPr lang="en-US" noProof="1"/>
              <a:t>	</a:t>
            </a:r>
            <a:r>
              <a:rPr lang="en-US" noProof="1"/>
              <a:t>		headers["Content-Type"] = new[] { "text/html" };</a:t>
            </a:r>
          </a:p>
          <a:p>
            <a:r>
              <a:rPr lang="en-US" noProof="1"/>
              <a:t>		</a:t>
            </a:r>
            <a:r>
              <a:rPr lang="en-US" noProof="1"/>
              <a:t>	</a:t>
            </a:r>
            <a:r>
              <a:rPr lang="en-US" noProof="1"/>
              <a:t>		var response = (Stream)env["owin.ResponseBody"];</a:t>
            </a:r>
          </a:p>
          <a:p>
            <a:r>
              <a:rPr lang="en-US" noProof="1"/>
              <a:t>		</a:t>
            </a:r>
            <a:r>
              <a:rPr lang="en-US" noProof="1"/>
              <a:t>	</a:t>
            </a:r>
            <a:r>
              <a:rPr lang="en-US" noProof="1"/>
              <a:t>		await response.WriteAsync(bytes, 0, bytes.Length);</a:t>
            </a:r>
          </a:p>
          <a:p>
            <a:endParaRPr lang="en-US" noProof="1"/>
          </a:p>
          <a:p>
            <a:r>
              <a:rPr lang="en-US" noProof="1"/>
              <a:t>		</a:t>
            </a:r>
            <a:r>
              <a:rPr lang="en-US" noProof="1"/>
              <a:t>	</a:t>
            </a:r>
            <a:r>
              <a:rPr lang="en-US" noProof="1"/>
              <a:t>		await </a:t>
            </a:r>
            <a:r>
              <a:rPr lang="en-US" noProof="1">
                <a:solidFill>
                  <a:srgbClr val="00B050"/>
                </a:solidFill>
              </a:rPr>
              <a:t>next(env)</a:t>
            </a:r>
            <a:r>
              <a:rPr lang="en-US" noProof="1"/>
              <a:t>;</a:t>
            </a:r>
          </a:p>
          <a:p>
            <a:r>
              <a:rPr lang="en-US" noProof="1"/>
              <a:t>		</a:t>
            </a:r>
            <a:r>
              <a:rPr lang="en-US" noProof="1"/>
              <a:t>		</a:t>
            </a:r>
            <a:r>
              <a:rPr lang="en-US" noProof="1" smtClean="0"/>
              <a:t>});</a:t>
            </a:r>
            <a:endParaRPr lang="en-US" noProof="1"/>
          </a:p>
          <a:p>
            <a:r>
              <a:rPr lang="en-US" noProof="1"/>
              <a:t>				owinApp</a:t>
            </a:r>
            <a:r>
              <a:rPr lang="en-US" noProof="1">
                <a:solidFill>
                  <a:srgbClr val="00B050"/>
                </a:solidFill>
              </a:rPr>
              <a:t>.Use</a:t>
            </a:r>
            <a:r>
              <a:rPr lang="en-US" noProof="1"/>
              <a:t>(middleware);</a:t>
            </a:r>
          </a:p>
          <a:p>
            <a:r>
              <a:rPr lang="en-US" noProof="1" smtClean="0"/>
              <a:t>		}</a:t>
            </a:r>
          </a:p>
          <a:p>
            <a:r>
              <a:rPr lang="en-US" noProof="1"/>
              <a:t>	}</a:t>
            </a:r>
          </a:p>
          <a:p>
            <a:r>
              <a:rPr lang="en-US" noProof="1"/>
              <a:t>}</a:t>
            </a:r>
          </a:p>
        </p:txBody>
      </p:sp>
      <p:sp>
        <p:nvSpPr>
          <p:cNvPr id="14" name="Textplatzhalter 13"/>
          <p:cNvSpPr>
            <a:spLocks noGrp="1"/>
          </p:cNvSpPr>
          <p:nvPr>
            <p:ph type="body" sz="quarter" idx="23"/>
          </p:nvPr>
        </p:nvSpPr>
        <p:spPr/>
        <p:txBody>
          <a:bodyPr/>
          <a:lstStyle/>
          <a:p>
            <a:r>
              <a:rPr lang="en-US" dirty="0" smtClean="0"/>
              <a:t>Middleware Foundation</a:t>
            </a:r>
            <a:endParaRPr lang="en-US" dirty="0"/>
          </a:p>
        </p:txBody>
      </p:sp>
      <p:sp>
        <p:nvSpPr>
          <p:cNvPr id="15" name="Textplatzhalter 14"/>
          <p:cNvSpPr>
            <a:spLocks noGrp="1"/>
          </p:cNvSpPr>
          <p:nvPr>
            <p:ph type="body" sz="quarter" idx="24"/>
          </p:nvPr>
        </p:nvSpPr>
        <p:spPr/>
        <p:txBody>
          <a:bodyPr/>
          <a:lstStyle/>
          <a:p>
            <a:r>
              <a:rPr lang="en-US" dirty="0" smtClean="0"/>
              <a:t>Read more about </a:t>
            </a:r>
            <a:r>
              <a:rPr lang="en-US" i="1" dirty="0" smtClean="0"/>
              <a:t>application delegates </a:t>
            </a:r>
            <a:r>
              <a:rPr lang="en-US" dirty="0" smtClean="0"/>
              <a:t>or </a:t>
            </a:r>
            <a:r>
              <a:rPr lang="en-US" i="1" dirty="0" err="1" smtClean="0"/>
              <a:t>AppFuncs</a:t>
            </a:r>
            <a:r>
              <a:rPr lang="en-US" i="1" dirty="0" smtClean="0"/>
              <a:t> </a:t>
            </a:r>
            <a:r>
              <a:rPr lang="en-US" dirty="0" smtClean="0"/>
              <a:t>in OWIN spec</a:t>
            </a:r>
          </a:p>
          <a:p>
            <a:pPr lvl="1"/>
            <a:r>
              <a:rPr lang="en-US" dirty="0">
                <a:hlinkClick r:id="rId2"/>
              </a:rPr>
              <a:t>http://</a:t>
            </a:r>
            <a:r>
              <a:rPr lang="en-US" dirty="0" smtClean="0">
                <a:hlinkClick r:id="rId2"/>
              </a:rPr>
              <a:t>owin.org/spec/spec/owin-1.0.0.html</a:t>
            </a:r>
            <a:endParaRPr lang="en-US" dirty="0" smtClean="0"/>
          </a:p>
          <a:p>
            <a:pPr lvl="1"/>
            <a:endParaRPr lang="en-US" dirty="0"/>
          </a:p>
        </p:txBody>
      </p:sp>
      <p:sp>
        <p:nvSpPr>
          <p:cNvPr id="16" name="Textplatzhalter 15"/>
          <p:cNvSpPr>
            <a:spLocks noGrp="1"/>
          </p:cNvSpPr>
          <p:nvPr>
            <p:ph type="body" sz="quarter" idx="25"/>
          </p:nvPr>
        </p:nvSpPr>
        <p:spPr/>
        <p:txBody>
          <a:bodyPr/>
          <a:lstStyle/>
          <a:p>
            <a:endParaRPr lang="en-US" dirty="0"/>
          </a:p>
        </p:txBody>
      </p:sp>
      <p:cxnSp>
        <p:nvCxnSpPr>
          <p:cNvPr id="3" name="Gerade Verbindung mit Pfeil 2"/>
          <p:cNvCxnSpPr/>
          <p:nvPr/>
        </p:nvCxnSpPr>
        <p:spPr>
          <a:xfrm flipV="1">
            <a:off x="1907704" y="339502"/>
            <a:ext cx="576064" cy="13681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Gerade Verbindung mit Pfeil 8"/>
          <p:cNvCxnSpPr/>
          <p:nvPr/>
        </p:nvCxnSpPr>
        <p:spPr>
          <a:xfrm flipV="1">
            <a:off x="1835696" y="339502"/>
            <a:ext cx="3024336" cy="28083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1927967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D43D4A-F5F8-47F6-A4EC-521F433C91BF}">
  <ds:schemaRefs>
    <ds:schemaRef ds:uri="http://purl.org/dc/dcmitype/"/>
    <ds:schemaRef ds:uri="http://schemas.microsoft.com/office/2006/documentManagement/types"/>
    <ds:schemaRef ds:uri="http://schemas.openxmlformats.org/package/2006/metadata/core-properties"/>
    <ds:schemaRef ds:uri="http://www.w3.org/XML/1998/namespace"/>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694</Words>
  <Application>Microsoft Office PowerPoint</Application>
  <PresentationFormat>Bildschirmpräsentation (16:9)</PresentationFormat>
  <Paragraphs>388</Paragraphs>
  <Slides>27</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27</vt:i4>
      </vt:variant>
    </vt:vector>
  </HeadingPairs>
  <TitlesOfParts>
    <vt:vector size="37"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OWIN</vt:lpstr>
      <vt:lpstr>Introduction</vt:lpstr>
      <vt:lpstr>ASP.NET</vt:lpstr>
      <vt:lpstr>Node.JS</vt:lpstr>
      <vt:lpstr>Node.JS</vt:lpstr>
      <vt:lpstr>OWIN Goals</vt:lpstr>
      <vt:lpstr>The Very Basics</vt:lpstr>
      <vt:lpstr>OWIN</vt:lpstr>
      <vt:lpstr>OWIN</vt:lpstr>
      <vt:lpstr>OWIN</vt:lpstr>
      <vt:lpstr>Creating Middleware</vt:lpstr>
      <vt:lpstr>OWIN</vt:lpstr>
      <vt:lpstr>OWIN</vt:lpstr>
      <vt:lpstr>OWIN</vt:lpstr>
      <vt:lpstr>Advanced Topics</vt:lpstr>
      <vt:lpstr>Using Middleware</vt:lpstr>
      <vt:lpstr>OWIN</vt:lpstr>
      <vt:lpstr>What’s next? ASP.NET Vnext</vt:lpstr>
      <vt:lpstr>Many things changed</vt:lpstr>
      <vt:lpstr>ASP.NET Vnext</vt:lpstr>
      <vt:lpstr>ASP.NET Vnext</vt:lpstr>
      <vt:lpstr>ASP.NET Vnext</vt:lpstr>
      <vt:lpstr>ASP.NET Vnext</vt:lpstr>
      <vt:lpstr>Summary</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softarch Presentation Template</dc:title>
  <dc:subject/>
  <dc:creator>Rainer Stropek</dc:creator>
  <cp:keywords/>
  <dc:description/>
  <cp:lastModifiedBy>Rainer Stropek</cp:lastModifiedBy>
  <cp:revision>543</cp:revision>
  <dcterms:created xsi:type="dcterms:W3CDTF">2008-12-21T08:14:37Z</dcterms:created>
  <dcterms:modified xsi:type="dcterms:W3CDTF">2015-05-04T22:12:52Z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