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8"/>
  </p:notesMasterIdLst>
  <p:handoutMasterIdLst>
    <p:handoutMasterId r:id="rId99"/>
  </p:handoutMasterIdLst>
  <p:sldIdLst>
    <p:sldId id="377" r:id="rId5"/>
    <p:sldId id="473" r:id="rId6"/>
    <p:sldId id="474" r:id="rId7"/>
    <p:sldId id="475" r:id="rId8"/>
    <p:sldId id="476" r:id="rId9"/>
    <p:sldId id="477" r:id="rId10"/>
    <p:sldId id="392" r:id="rId11"/>
    <p:sldId id="468" r:id="rId12"/>
    <p:sldId id="480" r:id="rId13"/>
    <p:sldId id="478" r:id="rId14"/>
    <p:sldId id="487" r:id="rId15"/>
    <p:sldId id="479" r:id="rId16"/>
    <p:sldId id="482" r:id="rId17"/>
    <p:sldId id="481" r:id="rId18"/>
    <p:sldId id="483" r:id="rId19"/>
    <p:sldId id="484" r:id="rId20"/>
    <p:sldId id="485" r:id="rId21"/>
    <p:sldId id="393" r:id="rId22"/>
    <p:sldId id="394" r:id="rId23"/>
    <p:sldId id="395" r:id="rId24"/>
    <p:sldId id="459" r:id="rId25"/>
    <p:sldId id="486" r:id="rId26"/>
    <p:sldId id="418" r:id="rId27"/>
    <p:sldId id="450" r:id="rId28"/>
    <p:sldId id="396" r:id="rId29"/>
    <p:sldId id="397" r:id="rId30"/>
    <p:sldId id="398" r:id="rId31"/>
    <p:sldId id="469" r:id="rId32"/>
    <p:sldId id="399" r:id="rId33"/>
    <p:sldId id="401" r:id="rId34"/>
    <p:sldId id="470" r:id="rId35"/>
    <p:sldId id="402" r:id="rId36"/>
    <p:sldId id="403" r:id="rId37"/>
    <p:sldId id="404" r:id="rId38"/>
    <p:sldId id="405" r:id="rId39"/>
    <p:sldId id="406" r:id="rId40"/>
    <p:sldId id="419" r:id="rId41"/>
    <p:sldId id="407" r:id="rId42"/>
    <p:sldId id="408" r:id="rId43"/>
    <p:sldId id="427" r:id="rId44"/>
    <p:sldId id="428" r:id="rId45"/>
    <p:sldId id="429" r:id="rId46"/>
    <p:sldId id="409" r:id="rId47"/>
    <p:sldId id="410" r:id="rId48"/>
    <p:sldId id="471" r:id="rId49"/>
    <p:sldId id="420" r:id="rId50"/>
    <p:sldId id="421" r:id="rId51"/>
    <p:sldId id="425" r:id="rId52"/>
    <p:sldId id="426" r:id="rId53"/>
    <p:sldId id="430" r:id="rId54"/>
    <p:sldId id="440" r:id="rId55"/>
    <p:sldId id="431" r:id="rId56"/>
    <p:sldId id="432" r:id="rId57"/>
    <p:sldId id="433" r:id="rId58"/>
    <p:sldId id="434" r:id="rId59"/>
    <p:sldId id="436" r:id="rId60"/>
    <p:sldId id="437" r:id="rId61"/>
    <p:sldId id="435" r:id="rId62"/>
    <p:sldId id="472" r:id="rId63"/>
    <p:sldId id="443" r:id="rId64"/>
    <p:sldId id="438" r:id="rId65"/>
    <p:sldId id="447" r:id="rId66"/>
    <p:sldId id="441" r:id="rId67"/>
    <p:sldId id="442" r:id="rId68"/>
    <p:sldId id="444" r:id="rId69"/>
    <p:sldId id="445" r:id="rId70"/>
    <p:sldId id="446" r:id="rId71"/>
    <p:sldId id="448" r:id="rId72"/>
    <p:sldId id="449" r:id="rId73"/>
    <p:sldId id="451" r:id="rId74"/>
    <p:sldId id="454" r:id="rId75"/>
    <p:sldId id="452" r:id="rId76"/>
    <p:sldId id="455" r:id="rId77"/>
    <p:sldId id="456" r:id="rId78"/>
    <p:sldId id="453" r:id="rId79"/>
    <p:sldId id="411" r:id="rId80"/>
    <p:sldId id="412" r:id="rId81"/>
    <p:sldId id="413" r:id="rId82"/>
    <p:sldId id="417" r:id="rId83"/>
    <p:sldId id="457" r:id="rId84"/>
    <p:sldId id="458" r:id="rId85"/>
    <p:sldId id="460" r:id="rId86"/>
    <p:sldId id="461" r:id="rId87"/>
    <p:sldId id="462" r:id="rId88"/>
    <p:sldId id="463" r:id="rId89"/>
    <p:sldId id="464" r:id="rId90"/>
    <p:sldId id="465" r:id="rId91"/>
    <p:sldId id="466" r:id="rId92"/>
    <p:sldId id="467" r:id="rId93"/>
    <p:sldId id="488" r:id="rId94"/>
    <p:sldId id="362" r:id="rId95"/>
    <p:sldId id="390" r:id="rId96"/>
    <p:sldId id="391" r:id="rId9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8A9CB56D-C481-45FC-8764-2E996208173B}">
          <p14:sldIdLst>
            <p14:sldId id="377"/>
            <p14:sldId id="473"/>
            <p14:sldId id="474"/>
            <p14:sldId id="475"/>
            <p14:sldId id="476"/>
            <p14:sldId id="477"/>
          </p14:sldIdLst>
        </p14:section>
        <p14:section name="Introduction" id="{8D99B4CB-733E-47B3-8928-CC4551BD7D61}">
          <p14:sldIdLst>
            <p14:sldId id="392"/>
            <p14:sldId id="468"/>
            <p14:sldId id="480"/>
            <p14:sldId id="478"/>
            <p14:sldId id="487"/>
            <p14:sldId id="479"/>
            <p14:sldId id="482"/>
            <p14:sldId id="481"/>
            <p14:sldId id="483"/>
            <p14:sldId id="484"/>
            <p14:sldId id="485"/>
            <p14:sldId id="393"/>
            <p14:sldId id="394"/>
            <p14:sldId id="395"/>
            <p14:sldId id="459"/>
            <p14:sldId id="486"/>
            <p14:sldId id="418"/>
            <p14:sldId id="450"/>
          </p14:sldIdLst>
        </p14:section>
        <p14:section name="WiX Basics" id="{FEE9D250-C1C2-4D27-B6E0-D3FB0471E2FC}">
          <p14:sldIdLst>
            <p14:sldId id="396"/>
            <p14:sldId id="397"/>
            <p14:sldId id="398"/>
            <p14:sldId id="469"/>
            <p14:sldId id="399"/>
            <p14:sldId id="401"/>
            <p14:sldId id="470"/>
            <p14:sldId id="402"/>
            <p14:sldId id="403"/>
            <p14:sldId id="404"/>
            <p14:sldId id="405"/>
            <p14:sldId id="406"/>
            <p14:sldId id="419"/>
            <p14:sldId id="407"/>
            <p14:sldId id="408"/>
            <p14:sldId id="427"/>
            <p14:sldId id="428"/>
            <p14:sldId id="429"/>
            <p14:sldId id="409"/>
            <p14:sldId id="410"/>
            <p14:sldId id="471"/>
            <p14:sldId id="420"/>
            <p14:sldId id="421"/>
            <p14:sldId id="425"/>
          </p14:sldIdLst>
        </p14:section>
        <p14:section name="Properties and Searches" id="{BE3AD71F-0D30-4E54-AE80-23673973B9A2}">
          <p14:sldIdLst>
            <p14:sldId id="426"/>
            <p14:sldId id="430"/>
            <p14:sldId id="440"/>
            <p14:sldId id="431"/>
            <p14:sldId id="432"/>
            <p14:sldId id="433"/>
            <p14:sldId id="434"/>
            <p14:sldId id="436"/>
            <p14:sldId id="437"/>
            <p14:sldId id="435"/>
            <p14:sldId id="472"/>
          </p14:sldIdLst>
        </p14:section>
        <p14:section name="Conditions" id="{E76C7053-0C69-459A-A4C9-BBD76F62120B}">
          <p14:sldIdLst>
            <p14:sldId id="443"/>
            <p14:sldId id="438"/>
            <p14:sldId id="447"/>
            <p14:sldId id="441"/>
            <p14:sldId id="442"/>
            <p14:sldId id="444"/>
            <p14:sldId id="445"/>
            <p14:sldId id="446"/>
          </p14:sldIdLst>
        </p14:section>
        <p14:section name="Installation Sequence" id="{67F26E83-19C4-496A-A2E6-F78E099B9D5A}">
          <p14:sldIdLst>
            <p14:sldId id="448"/>
            <p14:sldId id="449"/>
          </p14:sldIdLst>
        </p14:section>
        <p14:section name="Custom Actions" id="{4289C558-1787-48BA-92DB-42A593C2B05D}">
          <p14:sldIdLst>
            <p14:sldId id="451"/>
            <p14:sldId id="454"/>
            <p14:sldId id="452"/>
            <p14:sldId id="455"/>
            <p14:sldId id="456"/>
            <p14:sldId id="453"/>
          </p14:sldIdLst>
        </p14:section>
        <p14:section name="WiX UI" id="{79FA809B-02D5-45CF-A7DB-E52EB8A448D7}">
          <p14:sldIdLst>
            <p14:sldId id="411"/>
            <p14:sldId id="412"/>
            <p14:sldId id="413"/>
            <p14:sldId id="417"/>
          </p14:sldIdLst>
        </p14:section>
        <p14:section name="WiX Preprocessor" id="{1D4EC8C2-43DE-4886-AB0B-ADB4ED840C22}">
          <p14:sldIdLst>
            <p14:sldId id="457"/>
            <p14:sldId id="458"/>
            <p14:sldId id="460"/>
            <p14:sldId id="461"/>
            <p14:sldId id="462"/>
            <p14:sldId id="463"/>
            <p14:sldId id="464"/>
          </p14:sldIdLst>
        </p14:section>
        <p14:section name="Upgrading and Patching" id="{9660C3EE-2E15-4D56-94EC-4A5F1C3B1909}">
          <p14:sldIdLst>
            <p14:sldId id="465"/>
            <p14:sldId id="466"/>
            <p14:sldId id="467"/>
            <p14:sldId id="488"/>
          </p14:sldIdLst>
        </p14:section>
        <p14:section name="Closing" id="{C26182EC-0F61-41FA-8BA3-14A8660E934C}">
          <p14:sldIdLst>
            <p14:sldId id="362"/>
            <p14:sldId id="390"/>
            <p14:sldId id="3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52A1C"/>
    <a:srgbClr val="A20000"/>
    <a:srgbClr val="62983A"/>
    <a:srgbClr val="FFFFFF"/>
    <a:srgbClr val="72BF44"/>
    <a:srgbClr val="0071BC"/>
    <a:srgbClr val="FF8B8B"/>
    <a:srgbClr val="8FAAE5"/>
    <a:srgbClr val="82B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35" d="100"/>
          <a:sy n="135" d="100"/>
        </p:scale>
        <p:origin x="846" y="10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08.10.2014</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08.10.2014</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20EAB6EA-6F0D-4BB8-A057-E1D8374E5B98}" type="slidenum">
              <a:rPr lang="de-AT" smtClean="0"/>
              <a:pPr/>
              <a:t>69</a:t>
            </a:fld>
            <a:endParaRPr lang="de-AT"/>
          </a:p>
        </p:txBody>
      </p:sp>
    </p:spTree>
    <p:extLst>
      <p:ext uri="{BB962C8B-B14F-4D97-AF65-F5344CB8AC3E}">
        <p14:creationId xmlns:p14="http://schemas.microsoft.com/office/powerpoint/2010/main" val="167641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t71a733d(v=vs.120).aspx" TargetMode="External"/><Relationship Id="rId2" Type="http://schemas.openxmlformats.org/officeDocument/2006/relationships/hyperlink" Target="http://en.wikipedia.org/wiki/XCOPY_deployment" TargetMode="External"/><Relationship Id="rId1" Type="http://schemas.openxmlformats.org/officeDocument/2006/relationships/slideLayout" Target="../slideLayouts/slideLayout3.xml"/><Relationship Id="rId4" Type="http://schemas.openxmlformats.org/officeDocument/2006/relationships/hyperlink" Target="https://dev.windows.com/en-us/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sdn.microsoft.com/en-us/library/aa371185(v=vs.85).asp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aa369293(v=vs.85).aspx" TargetMode="External"/><Relationship Id="rId2" Type="http://schemas.openxmlformats.org/officeDocument/2006/relationships/hyperlink" Target="http://msdn.microsoft.com/en-us/library/aa369785(v=vs.85).aspx" TargetMode="External"/><Relationship Id="rId1" Type="http://schemas.openxmlformats.org/officeDocument/2006/relationships/slideLayout" Target="../slideLayouts/slideLayout3.xml"/><Relationship Id="rId5" Type="http://schemas.openxmlformats.org/officeDocument/2006/relationships/hyperlink" Target="http://msdn.microsoft.com/en-us/library/aa367541(v=vs.85).aspx" TargetMode="External"/><Relationship Id="rId4" Type="http://schemas.openxmlformats.org/officeDocument/2006/relationships/hyperlink" Target="http://msdn.microsoft.com/en-us/library/aa367548(v=vs.85).aspx"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a370561(v=vs.85).asp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a368328(v=vs.85).aspx" TargetMode="External"/><Relationship Id="rId2" Type="http://schemas.openxmlformats.org/officeDocument/2006/relationships/hyperlink" Target="http://msdn.microsoft.com/en-us/library/dd765197(v=vs.85).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sdn.microsoft.com/en-us/library/aa370557(v=vs.85).aspx"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ixtoolset.org/documentation/manual/v3/overview/light.html" TargetMode="External"/><Relationship Id="rId2" Type="http://schemas.openxmlformats.org/officeDocument/2006/relationships/hyperlink" Target="http://wixtoolset.org/documentation/manual/v3/overview/candle.html" TargetMode="External"/><Relationship Id="rId1" Type="http://schemas.openxmlformats.org/officeDocument/2006/relationships/slideLayout" Target="../slideLayouts/slideLayout11.xml"/><Relationship Id="rId4" Type="http://schemas.openxmlformats.org/officeDocument/2006/relationships/hyperlink" Target="http://wixtoolset.org/documentation/manual/v3/overview/li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xedit.sourceforge.ne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ix.codeplex.com/releases/view/115492"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overview/codepage.html" TargetMode="External"/><Relationship Id="rId4" Type="http://schemas.openxmlformats.org/officeDocument/2006/relationships/hyperlink" Target="http://msdn.microsoft.com/en-us/goglobal/bb96466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Cabinet_(file_format)"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71185(v=vs.8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windows/desktop/dd765197(v=vs.85).aspx"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67559(v=vs.85).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ixtoolset.org/documentation/manual/v3/xsd/wix/media.html" TargetMode="External"/><Relationship Id="rId2" Type="http://schemas.openxmlformats.org/officeDocument/2006/relationships/hyperlink" Target="http://wixtoolset.org/documentation/manual/v3/xsd/wix/mediatemplate.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windows/desktop/aa370905(v=vs.85).aspx#system_folder_properties" TargetMode="External"/><Relationship Id="rId2" Type="http://schemas.openxmlformats.org/officeDocument/2006/relationships/hyperlink" Target="http://wixtoolset.org/documentation/manual/v3/xsd/wix/directory.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ixtoolset.org/documentation/manual/v3/xsd/wix/component.html" TargetMode="External"/><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groupref.html" TargetMode="External"/><Relationship Id="rId4" Type="http://schemas.openxmlformats.org/officeDocument/2006/relationships/hyperlink" Target="http://wixtoolset.org/documentation/manual/v3/xsd/wix/componentgroup.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ixtoolset.org/documentation/manual/v3/xsd/wix/shortcut.html" TargetMode="External"/><Relationship Id="rId2" Type="http://schemas.openxmlformats.org/officeDocument/2006/relationships/hyperlink" Target="http://wixtoolset.org/documentation/manual/v3/xsd/wix/directoryref.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ixtoolset.org/documentation/manual/v3/votive/votive_project_references.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ixtoolset.org/documentation/manual/v3/xsd/wix/feature.html"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wixtoolset.org/documentation/manual/v3/xsd/wix/copyfile.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aa370881(v=vs.85).aspx" TargetMode="External"/><Relationship Id="rId2" Type="http://schemas.openxmlformats.org/officeDocument/2006/relationships/hyperlink" Target="http://msdn.microsoft.com/en-us/library/aa370880(v=vs.85).aspx" TargetMode="External"/><Relationship Id="rId1" Type="http://schemas.openxmlformats.org/officeDocument/2006/relationships/slideLayout" Target="../slideLayouts/slideLayout3.xml"/><Relationship Id="rId4" Type="http://schemas.openxmlformats.org/officeDocument/2006/relationships/hyperlink" Target="http://stackoverflow.com/questions/471424/wix-tricks-and-tip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ixtoolset.org/documentation/manual/v3/xsd/wix/removefolder.html" TargetMode="External"/><Relationship Id="rId2" Type="http://schemas.openxmlformats.org/officeDocument/2006/relationships/hyperlink" Target="http://wixtoolset.org/documentation/manual/v3/xsd/wix/shortcu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icon.html" TargetMode="External"/><Relationship Id="rId4" Type="http://schemas.openxmlformats.org/officeDocument/2006/relationships/hyperlink" Target="http://wixtoolset.org/documentation/manual/v3/xsd/wix/registryvalu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stropek/Samples/tree/master/WiXSamples/CompositeWpfAppWithInstaller"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wixtoolset.org/documentation/manual/v3/xsd/wix/merge.html" TargetMode="External"/><Relationship Id="rId2" Type="http://schemas.openxmlformats.org/officeDocument/2006/relationships/hyperlink" Target="http://wixtoolset.org/documentation/manual/v3/xsd/wix/fragment.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mergeref.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wixtoolset.org/documentation/manual/v3/overview/heat.html"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msdn.microsoft.com/en-us/library/aa370905(v=vs.85).aspx" TargetMode="External"/><Relationship Id="rId2" Type="http://schemas.openxmlformats.org/officeDocument/2006/relationships/hyperlink" Target="http://wix.tramontana.co.hu/tutorial/com-expression-syntax-miscellanea/expression-synta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customactions/wixnetfxextension.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sdn.microsoft.com/en-us/library/aa370905(VS.85).aspx"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ixtoolset.org/documentation/manual/v3/xsd/wix/propertyref.html" TargetMode="External"/><Relationship Id="rId2" Type="http://schemas.openxmlformats.org/officeDocument/2006/relationships/hyperlink" Target="http://wixtoolset.org/documentation/manual/v3/xsd/wix/property.html"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msdn.microsoft.com/en-us/library/aa369297(v=vs.85).aspx"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wixtoolset.org/documentation/manual/v3/xsd/util/filesearch.html" TargetMode="External"/><Relationship Id="rId2" Type="http://schemas.openxmlformats.org/officeDocument/2006/relationships/hyperlink" Target="http://wixtoolset.org/documentation/manual/v3/xsd/util/directorysearch.html" TargetMode="External"/><Relationship Id="rId1" Type="http://schemas.openxmlformats.org/officeDocument/2006/relationships/slideLayout" Target="../slideLayouts/slideLayout3.xml"/><Relationship Id="rId6" Type="http://schemas.openxmlformats.org/officeDocument/2006/relationships/hyperlink" Target="http://wixtoolset.org/documentation/manual/v3/xsd/wix/inifilesearch.html" TargetMode="External"/><Relationship Id="rId5" Type="http://schemas.openxmlformats.org/officeDocument/2006/relationships/hyperlink" Target="http://wixtoolset.org/documentation/manual/v3/xsd/util/registrysearch.html" TargetMode="External"/><Relationship Id="rId4" Type="http://schemas.openxmlformats.org/officeDocument/2006/relationships/hyperlink" Target="http://wixtoolset.org/documentation/manual/v3/xsd/util/componentsearch.html"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wixtoolset.org/documentation/manual/v3/xsd/util/filesearch.html"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ixtoolset.org/documentation/manual/v3/xsd/wix/product.html" TargetMode="External"/><Relationship Id="rId2" Type="http://schemas.openxmlformats.org/officeDocument/2006/relationships/hyperlink" Target="http://wixtoolset.org/documentation/manual/v3/xsd/wix/condition.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html" TargetMode="External"/><Relationship Id="rId4" Type="http://schemas.openxmlformats.org/officeDocument/2006/relationships/hyperlink" Target="http://wixtoolset.org/documentation/manual/v3/xsd/wix/feature.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ixtoolset.org/"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hyperlink" Target="http://wixtoolset.org/documentation/manual/v3/xsd/wix/customaction.html" TargetMode="External"/><Relationship Id="rId2" Type="http://schemas.openxmlformats.org/officeDocument/2006/relationships/hyperlink" Target="http://msdn.microsoft.com/library/aa372048.asp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binary.html" TargetMode="External"/></Relationships>
</file>

<file path=ppt/slides/_rels/slide73.xml.rels><?xml version="1.0" encoding="UTF-8" standalone="yes"?>
<Relationships xmlns="http://schemas.openxmlformats.org/package/2006/relationships"><Relationship Id="rId2" Type="http://schemas.openxmlformats.org/officeDocument/2006/relationships/hyperlink" Target="http://wixtoolset.org/documentation/manual/v3/xsd/wix/customaction.html" TargetMode="Externa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hyperlink" Target="http://wixtoolset.org/documentation/manual/v3/xsd/wix/custom.html" TargetMode="Externa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wixtoolset.org/documentation/manual/v3/customactions/index.html" TargetMode="External"/><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ixtoolset.org/documentation/manual/v3/" TargetMode="External"/><Relationship Id="rId2" Type="http://schemas.openxmlformats.org/officeDocument/2006/relationships/hyperlink" Target="http://wixtoolset.org/"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amazon.de/dp/B009YW82A0?tag=timecockpit-21&amp;camp=2906&amp;creative=19474&amp;linkCode=as4&amp;creativeASIN=B009YW82A0&amp;adid=1EG5FPDE5WHXHGTSAK7A&amp;" TargetMode="External"/><Relationship Id="rId4" Type="http://schemas.openxmlformats.org/officeDocument/2006/relationships/hyperlink" Target="http://msdn.microsoft.com/en-us/library/cc185688.aspx"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hyperlink" Target="http://wixtoolset.org/documentation/manual/v3/overview/preprocessor.html" TargetMode="Externa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hyperlink" Target="http://wixtoolset.org/documentation/manual/v3/xsd/wix/majorupgrade.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windows/desktop/aa904949.aspx"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Windows Installer XML - </a:t>
            </a:r>
            <a:r>
              <a:rPr lang="de-AT" dirty="0" err="1" smtClean="0"/>
              <a:t>WiX</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smtClean="0"/>
              <a:t>WiX</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Windows Installer XML</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Windows Installer</a:t>
            </a:r>
            <a:endParaRPr lang="en-US" dirty="0"/>
          </a:p>
        </p:txBody>
      </p:sp>
      <p:sp>
        <p:nvSpPr>
          <p:cNvPr id="6" name="Textplatzhalter 5"/>
          <p:cNvSpPr>
            <a:spLocks noGrp="1"/>
          </p:cNvSpPr>
          <p:nvPr>
            <p:ph type="body" sz="quarter" idx="25"/>
          </p:nvPr>
        </p:nvSpPr>
        <p:spPr/>
        <p:txBody>
          <a:bodyPr/>
          <a:lstStyle/>
          <a:p>
            <a:r>
              <a:rPr lang="en-US" dirty="0" smtClean="0"/>
              <a:t>Introduction</a:t>
            </a:r>
            <a:endParaRPr lang="en-US" dirty="0"/>
          </a:p>
        </p:txBody>
      </p:sp>
    </p:spTree>
    <p:extLst>
      <p:ext uri="{BB962C8B-B14F-4D97-AF65-F5344CB8AC3E}">
        <p14:creationId xmlns:p14="http://schemas.microsoft.com/office/powerpoint/2010/main" val="18466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Options on Windows</a:t>
            </a:r>
            <a:endParaRPr lang="en-US" dirty="0"/>
          </a:p>
        </p:txBody>
      </p:sp>
      <p:sp>
        <p:nvSpPr>
          <p:cNvPr id="5" name="Inhaltsplatzhalter 4"/>
          <p:cNvSpPr>
            <a:spLocks noGrp="1"/>
          </p:cNvSpPr>
          <p:nvPr>
            <p:ph sz="quarter" idx="12"/>
          </p:nvPr>
        </p:nvSpPr>
        <p:spPr/>
        <p:txBody>
          <a:bodyPr/>
          <a:lstStyle/>
          <a:p>
            <a:r>
              <a:rPr lang="en-US" sz="2000" dirty="0" smtClean="0"/>
              <a:t>XCOPY deployment</a:t>
            </a:r>
          </a:p>
          <a:p>
            <a:pPr lvl="1"/>
            <a:r>
              <a:rPr lang="en-US" sz="1400" dirty="0" smtClean="0"/>
              <a:t>See </a:t>
            </a:r>
            <a:r>
              <a:rPr lang="en-US" sz="1400" dirty="0" smtClean="0">
                <a:hlinkClick r:id="rId2"/>
              </a:rPr>
              <a:t>Wikipedia</a:t>
            </a:r>
            <a:endParaRPr lang="en-US" sz="1400" dirty="0" smtClean="0"/>
          </a:p>
          <a:p>
            <a:r>
              <a:rPr lang="en-US" sz="2000" dirty="0" err="1" smtClean="0">
                <a:solidFill>
                  <a:srgbClr val="00B050"/>
                </a:solidFill>
              </a:rPr>
              <a:t>ClickOnce</a:t>
            </a:r>
            <a:r>
              <a:rPr lang="en-US" sz="2000" dirty="0" smtClean="0">
                <a:solidFill>
                  <a:srgbClr val="00B050"/>
                </a:solidFill>
              </a:rPr>
              <a:t> </a:t>
            </a:r>
            <a:r>
              <a:rPr lang="en-US" sz="2000" dirty="0" smtClean="0"/>
              <a:t>deployment</a:t>
            </a:r>
          </a:p>
          <a:p>
            <a:pPr lvl="1"/>
            <a:r>
              <a:rPr lang="en-US" sz="1400" dirty="0" smtClean="0"/>
              <a:t>Self-updating applications</a:t>
            </a:r>
          </a:p>
          <a:p>
            <a:pPr lvl="1"/>
            <a:r>
              <a:rPr lang="en-US" sz="1400" dirty="0" smtClean="0"/>
              <a:t>No shared components (best practice for MSI, too), non-administrative install (possible with MSI, too)</a:t>
            </a:r>
          </a:p>
          <a:p>
            <a:pPr lvl="1"/>
            <a:r>
              <a:rPr lang="en-US" sz="1400" dirty="0" smtClean="0">
                <a:solidFill>
                  <a:srgbClr val="00B050"/>
                </a:solidFill>
              </a:rPr>
              <a:t>Need a demo?</a:t>
            </a:r>
          </a:p>
          <a:p>
            <a:pPr lvl="1"/>
            <a:r>
              <a:rPr lang="en-US" sz="1400" dirty="0" smtClean="0"/>
              <a:t>For details see </a:t>
            </a:r>
            <a:r>
              <a:rPr lang="en-US" sz="1400" dirty="0" smtClean="0">
                <a:hlinkClick r:id="rId3"/>
              </a:rPr>
              <a:t>MSDN</a:t>
            </a:r>
            <a:endParaRPr lang="en-US" sz="1400" dirty="0" smtClean="0"/>
          </a:p>
          <a:p>
            <a:r>
              <a:rPr lang="en-US" sz="2000" dirty="0" smtClean="0">
                <a:solidFill>
                  <a:srgbClr val="00B050"/>
                </a:solidFill>
              </a:rPr>
              <a:t>Windows Store apps</a:t>
            </a:r>
          </a:p>
          <a:p>
            <a:pPr lvl="1"/>
            <a:r>
              <a:rPr lang="en-US" sz="1400" dirty="0" smtClean="0"/>
              <a:t>Deployment managed by Microsoft (Windows Store)</a:t>
            </a:r>
          </a:p>
          <a:p>
            <a:pPr lvl="1"/>
            <a:r>
              <a:rPr lang="en-US" sz="1400" dirty="0" smtClean="0"/>
              <a:t>For details see </a:t>
            </a:r>
            <a:r>
              <a:rPr lang="en-US" sz="1400" dirty="0" smtClean="0">
                <a:hlinkClick r:id="rId4"/>
              </a:rPr>
              <a:t>MSDN</a:t>
            </a:r>
            <a:endParaRPr lang="en-US" sz="1400" dirty="0" smtClean="0"/>
          </a:p>
          <a:p>
            <a:r>
              <a:rPr lang="en-US" sz="2000" dirty="0" smtClean="0">
                <a:solidFill>
                  <a:srgbClr val="00B050"/>
                </a:solidFill>
              </a:rPr>
              <a:t>Windows Installer </a:t>
            </a:r>
            <a:r>
              <a:rPr lang="en-US" sz="2000" dirty="0" smtClean="0"/>
              <a:t>(MSI)</a:t>
            </a:r>
          </a:p>
          <a:p>
            <a:pPr lvl="1"/>
            <a:r>
              <a:rPr lang="en-US" sz="1400" dirty="0" smtClean="0"/>
              <a:t>This is what we are here for</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5973088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What is </a:t>
            </a:r>
            <a:r>
              <a:rPr lang="en-US" i="1" dirty="0" smtClean="0"/>
              <a:t>Windows Installer</a:t>
            </a:r>
            <a:r>
              <a:rPr lang="en-US" dirty="0" smtClean="0"/>
              <a:t>?</a:t>
            </a:r>
            <a:endParaRPr lang="en-US" dirty="0"/>
          </a:p>
        </p:txBody>
      </p:sp>
      <p:sp>
        <p:nvSpPr>
          <p:cNvPr id="7" name="Inhaltsplatzhalter 6"/>
          <p:cNvSpPr>
            <a:spLocks noGrp="1"/>
          </p:cNvSpPr>
          <p:nvPr>
            <p:ph sz="quarter" idx="12"/>
          </p:nvPr>
        </p:nvSpPr>
        <p:spPr/>
        <p:txBody>
          <a:bodyPr/>
          <a:lstStyle/>
          <a:p>
            <a:r>
              <a:rPr lang="en-US" dirty="0" smtClean="0"/>
              <a:t>Installation and configuration service for Windows</a:t>
            </a:r>
          </a:p>
          <a:p>
            <a:pPr lvl="1"/>
            <a:r>
              <a:rPr lang="en-US" dirty="0" smtClean="0">
                <a:hlinkClick r:id="rId2"/>
              </a:rPr>
              <a:t>Available Windows Installer versions per Windows version</a:t>
            </a:r>
            <a:endParaRPr lang="en-US" dirty="0" smtClean="0"/>
          </a:p>
          <a:p>
            <a:pPr lvl="1"/>
            <a:r>
              <a:rPr lang="en-US" dirty="0" smtClean="0"/>
              <a:t>Manages </a:t>
            </a:r>
            <a:r>
              <a:rPr lang="en-US" i="1" dirty="0" smtClean="0"/>
              <a:t>Add/Remove Programs (ARP)</a:t>
            </a:r>
            <a:r>
              <a:rPr lang="en-US" dirty="0" smtClean="0"/>
              <a:t> of Windows</a:t>
            </a:r>
          </a:p>
          <a:p>
            <a:r>
              <a:rPr lang="en-US" dirty="0" smtClean="0"/>
              <a:t>Declarative programming approach</a:t>
            </a:r>
          </a:p>
          <a:p>
            <a:pPr lvl="1"/>
            <a:r>
              <a:rPr lang="en-US" dirty="0" smtClean="0"/>
              <a:t>Installation and installer UI are driven by entries in a relational database</a:t>
            </a:r>
          </a:p>
          <a:p>
            <a:r>
              <a:rPr lang="en-US" dirty="0" smtClean="0"/>
              <a:t>Process</a:t>
            </a:r>
          </a:p>
          <a:p>
            <a:pPr lvl="1"/>
            <a:r>
              <a:rPr lang="en-US" dirty="0" smtClean="0"/>
              <a:t>Identify features for end users</a:t>
            </a:r>
          </a:p>
          <a:p>
            <a:pPr lvl="1"/>
            <a:r>
              <a:rPr lang="en-US" dirty="0" smtClean="0"/>
              <a:t>Organize application into components</a:t>
            </a:r>
          </a:p>
          <a:p>
            <a:pPr lvl="1"/>
            <a:r>
              <a:rPr lang="en-US" dirty="0" smtClean="0"/>
              <a:t>Create installation database (WiX)</a:t>
            </a:r>
          </a:p>
          <a:p>
            <a:pPr lvl="1"/>
            <a:r>
              <a:rPr lang="en-US" dirty="0" smtClean="0"/>
              <a:t>Validate installation package</a:t>
            </a:r>
          </a:p>
        </p:txBody>
      </p:sp>
      <p:sp>
        <p:nvSpPr>
          <p:cNvPr id="8" name="Textplatzhalter 7"/>
          <p:cNvSpPr>
            <a:spLocks noGrp="1"/>
          </p:cNvSpPr>
          <p:nvPr>
            <p:ph type="body" sz="quarter" idx="23"/>
          </p:nvPr>
        </p:nvSpPr>
        <p:spPr/>
        <p:txBody>
          <a:bodyPr/>
          <a:lstStyle/>
          <a:p>
            <a:endParaRPr lang="en-US"/>
          </a:p>
        </p:txBody>
      </p:sp>
      <p:pic>
        <p:nvPicPr>
          <p:cNvPr id="9" name="Grafik 8"/>
          <p:cNvPicPr>
            <a:picLocks noChangeAspect="1"/>
          </p:cNvPicPr>
          <p:nvPr/>
        </p:nvPicPr>
        <p:blipFill>
          <a:blip r:embed="rId3"/>
          <a:stretch>
            <a:fillRect/>
          </a:stretch>
        </p:blipFill>
        <p:spPr>
          <a:xfrm>
            <a:off x="4674229" y="3230975"/>
            <a:ext cx="4218252" cy="1570127"/>
          </a:xfrm>
          <a:prstGeom prst="rect">
            <a:avLst/>
          </a:prstGeom>
        </p:spPr>
      </p:pic>
      <p:cxnSp>
        <p:nvCxnSpPr>
          <p:cNvPr id="11" name="Gerader Verbinder 10"/>
          <p:cNvCxnSpPr/>
          <p:nvPr/>
        </p:nvCxnSpPr>
        <p:spPr>
          <a:xfrm>
            <a:off x="5580112" y="1923678"/>
            <a:ext cx="208823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p:nvPr/>
        </p:nvCxnSpPr>
        <p:spPr>
          <a:xfrm>
            <a:off x="7668344" y="1923678"/>
            <a:ext cx="0" cy="12498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6350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500"/>
                                        <p:tgtEl>
                                          <p:spTgt spid="7">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Important Concepts</a:t>
            </a:r>
            <a:endParaRPr lang="en-US" dirty="0"/>
          </a:p>
        </p:txBody>
      </p:sp>
      <p:sp>
        <p:nvSpPr>
          <p:cNvPr id="3" name="Inhaltsplatzhalter 2"/>
          <p:cNvSpPr>
            <a:spLocks noGrp="1"/>
          </p:cNvSpPr>
          <p:nvPr>
            <p:ph sz="quarter" idx="12"/>
          </p:nvPr>
        </p:nvSpPr>
        <p:spPr/>
        <p:txBody>
          <a:bodyPr/>
          <a:lstStyle/>
          <a:p>
            <a:r>
              <a:rPr lang="en-US" dirty="0" smtClean="0"/>
              <a:t>Installation process</a:t>
            </a:r>
          </a:p>
          <a:p>
            <a:pPr lvl="1"/>
            <a:r>
              <a:rPr lang="en-US" dirty="0" smtClean="0">
                <a:solidFill>
                  <a:srgbClr val="00B050"/>
                </a:solidFill>
              </a:rPr>
              <a:t>Acquisition</a:t>
            </a:r>
            <a:r>
              <a:rPr lang="en-US" dirty="0" smtClean="0"/>
              <a:t>: Interactive part, generate installation script</a:t>
            </a:r>
          </a:p>
          <a:p>
            <a:pPr lvl="1"/>
            <a:r>
              <a:rPr lang="en-US" dirty="0" smtClean="0">
                <a:solidFill>
                  <a:srgbClr val="00B050"/>
                </a:solidFill>
              </a:rPr>
              <a:t>Execution</a:t>
            </a:r>
            <a:r>
              <a:rPr lang="en-US" dirty="0" smtClean="0"/>
              <a:t>: Run installation script</a:t>
            </a:r>
          </a:p>
          <a:p>
            <a:pPr lvl="1"/>
            <a:r>
              <a:rPr lang="en-US" dirty="0" smtClean="0">
                <a:solidFill>
                  <a:srgbClr val="00B050"/>
                </a:solidFill>
              </a:rPr>
              <a:t>Rollback</a:t>
            </a:r>
            <a:r>
              <a:rPr lang="en-US" dirty="0" smtClean="0"/>
              <a:t>: Undo system changes in case of an error</a:t>
            </a:r>
          </a:p>
          <a:p>
            <a:r>
              <a:rPr lang="en-US" dirty="0" smtClean="0"/>
              <a:t>Installation types</a:t>
            </a:r>
          </a:p>
          <a:p>
            <a:pPr lvl="1"/>
            <a:r>
              <a:rPr lang="en-US" dirty="0" smtClean="0"/>
              <a:t>Install, </a:t>
            </a:r>
            <a:r>
              <a:rPr lang="en-US" dirty="0" smtClean="0">
                <a:hlinkClick r:id="rId2"/>
              </a:rPr>
              <a:t>Maintain</a:t>
            </a:r>
            <a:r>
              <a:rPr lang="en-US" dirty="0" smtClean="0"/>
              <a:t>, Repair, and Uninstall</a:t>
            </a:r>
          </a:p>
          <a:p>
            <a:pPr lvl="1"/>
            <a:r>
              <a:rPr lang="en-US" dirty="0" smtClean="0">
                <a:hlinkClick r:id="rId3"/>
              </a:rPr>
              <a:t>Installation On-Demand</a:t>
            </a:r>
            <a:r>
              <a:rPr lang="en-US" dirty="0" smtClean="0"/>
              <a:t> and </a:t>
            </a:r>
            <a:r>
              <a:rPr lang="en-US" dirty="0" smtClean="0">
                <a:hlinkClick r:id="rId4"/>
              </a:rPr>
              <a:t>Advertisement</a:t>
            </a:r>
            <a:r>
              <a:rPr lang="en-US" dirty="0" smtClean="0"/>
              <a:t> (JIT installation)</a:t>
            </a:r>
          </a:p>
          <a:p>
            <a:pPr lvl="1"/>
            <a:r>
              <a:rPr lang="en-US" dirty="0" smtClean="0"/>
              <a:t>Patches and Upgrades</a:t>
            </a:r>
          </a:p>
          <a:p>
            <a:pPr lvl="1"/>
            <a:r>
              <a:rPr lang="en-US" dirty="0" smtClean="0">
                <a:hlinkClick r:id="rId5"/>
              </a:rPr>
              <a:t>Administrative</a:t>
            </a:r>
            <a:r>
              <a:rPr lang="en-US" dirty="0" smtClean="0"/>
              <a:t> installation</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3751909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smtClean="0"/>
              <a:t>Features</a:t>
            </a:r>
          </a:p>
          <a:p>
            <a:pPr lvl="1"/>
            <a:r>
              <a:rPr lang="en-US" dirty="0" smtClean="0"/>
              <a:t>Part of the application’s functionality</a:t>
            </a:r>
          </a:p>
          <a:p>
            <a:pPr lvl="1"/>
            <a:r>
              <a:rPr lang="en-US" dirty="0" smtClean="0"/>
              <a:t>Can be installed independently</a:t>
            </a:r>
          </a:p>
          <a:p>
            <a:pPr lvl="1"/>
            <a:r>
              <a:rPr lang="en-US" dirty="0" smtClean="0"/>
              <a:t>Visible to end users</a:t>
            </a:r>
          </a:p>
          <a:p>
            <a:r>
              <a:rPr lang="en-US" dirty="0" smtClean="0"/>
              <a:t>Components</a:t>
            </a:r>
          </a:p>
          <a:p>
            <a:pPr lvl="1"/>
            <a:r>
              <a:rPr lang="en-US" dirty="0" smtClean="0"/>
              <a:t>Features consist of components</a:t>
            </a:r>
          </a:p>
          <a:p>
            <a:pPr lvl="1"/>
            <a:r>
              <a:rPr lang="en-US" dirty="0" smtClean="0"/>
              <a:t>Unit of installation</a:t>
            </a:r>
          </a:p>
          <a:p>
            <a:pPr lvl="1"/>
            <a:r>
              <a:rPr lang="en-US" dirty="0" smtClean="0"/>
              <a:t>Hidden from the user</a:t>
            </a:r>
          </a:p>
          <a:p>
            <a:r>
              <a:rPr lang="en-US" dirty="0" smtClean="0"/>
              <a:t>Guidelines for organizing applications into components</a:t>
            </a:r>
          </a:p>
          <a:p>
            <a:pPr lvl="1"/>
            <a:r>
              <a:rPr lang="en-US" dirty="0" smtClean="0">
                <a:hlinkClick r:id="rId2"/>
              </a:rPr>
              <a:t>See 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242058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a:hlinkClick r:id="rId2"/>
              </a:rPr>
              <a:t>Installation context</a:t>
            </a:r>
            <a:endParaRPr lang="en-US" dirty="0"/>
          </a:p>
          <a:p>
            <a:pPr lvl="1"/>
            <a:r>
              <a:rPr lang="en-US" dirty="0"/>
              <a:t>Per-Machine</a:t>
            </a:r>
          </a:p>
          <a:p>
            <a:pPr lvl="1"/>
            <a:r>
              <a:rPr lang="en-US" dirty="0" smtClean="0"/>
              <a:t>Per-User</a:t>
            </a:r>
          </a:p>
          <a:p>
            <a:r>
              <a:rPr lang="en-US" dirty="0" smtClean="0"/>
              <a:t>Installation sources</a:t>
            </a:r>
          </a:p>
          <a:p>
            <a:pPr lvl="1"/>
            <a:r>
              <a:rPr lang="en-US" dirty="0" smtClean="0"/>
              <a:t>Local MSI file</a:t>
            </a:r>
          </a:p>
          <a:p>
            <a:pPr lvl="1"/>
            <a:r>
              <a:rPr lang="en-US" dirty="0" smtClean="0"/>
              <a:t>Install from server</a:t>
            </a:r>
          </a:p>
          <a:p>
            <a:pPr lvl="1"/>
            <a:r>
              <a:rPr lang="en-US" dirty="0" smtClean="0">
                <a:hlinkClick r:id="rId3"/>
              </a:rPr>
              <a:t>Download from Internet</a:t>
            </a:r>
            <a:endParaRPr lang="en-US" dirty="0" smtClean="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656894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Rather old Concepts (not covered here)</a:t>
            </a:r>
            <a:endParaRPr lang="en-US" sz="3600" dirty="0"/>
          </a:p>
        </p:txBody>
      </p:sp>
      <p:sp>
        <p:nvSpPr>
          <p:cNvPr id="3" name="Inhaltsplatzhalter 2"/>
          <p:cNvSpPr>
            <a:spLocks noGrp="1"/>
          </p:cNvSpPr>
          <p:nvPr>
            <p:ph sz="quarter" idx="12"/>
          </p:nvPr>
        </p:nvSpPr>
        <p:spPr/>
        <p:txBody>
          <a:bodyPr/>
          <a:lstStyle/>
          <a:p>
            <a:r>
              <a:rPr lang="en-US" dirty="0" smtClean="0"/>
              <a:t>Concurrent installations</a:t>
            </a:r>
          </a:p>
          <a:p>
            <a:pPr lvl="1"/>
            <a:r>
              <a:rPr lang="en-US" dirty="0" smtClean="0"/>
              <a:t>Deprecated</a:t>
            </a:r>
          </a:p>
          <a:p>
            <a:r>
              <a:rPr lang="en-US" dirty="0" smtClean="0"/>
              <a:t>External cabinet (.cab) files</a:t>
            </a:r>
          </a:p>
          <a:p>
            <a:pPr lvl="1"/>
            <a:r>
              <a:rPr lang="en-US" dirty="0" smtClean="0"/>
              <a:t>Originates in times where installation consisted of multiple media (e.g. diskettes)</a:t>
            </a: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4210798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smtClean="0"/>
              <a:t>MSI Databases</a:t>
            </a:r>
            <a:endParaRPr lang="en-US" dirty="0"/>
          </a:p>
        </p:txBody>
      </p:sp>
      <p:sp>
        <p:nvSpPr>
          <p:cNvPr id="6" name="Textplatzhalter 5"/>
          <p:cNvSpPr>
            <a:spLocks noGrp="1"/>
          </p:cNvSpPr>
          <p:nvPr>
            <p:ph type="body" sz="quarter" idx="24"/>
          </p:nvPr>
        </p:nvSpPr>
        <p:spPr/>
        <p:txBody>
          <a:bodyPr/>
          <a:lstStyle/>
          <a:p>
            <a:r>
              <a:rPr lang="en-US" dirty="0" smtClean="0"/>
              <a:t>View simple MSI in </a:t>
            </a:r>
            <a:r>
              <a:rPr lang="en-US" dirty="0" smtClean="0">
                <a:hlinkClick r:id="rId2"/>
              </a:rPr>
              <a:t>Orca</a:t>
            </a:r>
            <a:r>
              <a:rPr lang="en-US" dirty="0" smtClean="0"/>
              <a:t> tool</a:t>
            </a:r>
          </a:p>
          <a:p>
            <a:pPr lvl="1"/>
            <a:r>
              <a:rPr lang="en-US" i="1" dirty="0" smtClean="0"/>
              <a:t>AwesomeSoftware.msi</a:t>
            </a:r>
          </a:p>
          <a:p>
            <a:r>
              <a:rPr lang="en-US" dirty="0"/>
              <a:t>Walk through </a:t>
            </a:r>
            <a:r>
              <a:rPr lang="en-US" dirty="0" smtClean="0"/>
              <a:t>installer DB</a:t>
            </a:r>
            <a:endParaRPr lang="en-US" dirty="0"/>
          </a:p>
        </p:txBody>
      </p:sp>
      <p:sp>
        <p:nvSpPr>
          <p:cNvPr id="7" name="Textplatzhalter 6"/>
          <p:cNvSpPr>
            <a:spLocks noGrp="1"/>
          </p:cNvSpPr>
          <p:nvPr>
            <p:ph type="body" sz="quarter" idx="25"/>
          </p:nvPr>
        </p:nvSpPr>
        <p:spPr/>
        <p:txBody>
          <a:bodyPr/>
          <a:lstStyle/>
          <a:p>
            <a:endParaRPr lang="en-US"/>
          </a:p>
        </p:txBody>
      </p:sp>
      <p:sp>
        <p:nvSpPr>
          <p:cNvPr id="8" name="Textplatzhalter 7"/>
          <p:cNvSpPr>
            <a:spLocks noGrp="1"/>
          </p:cNvSpPr>
          <p:nvPr>
            <p:ph type="body" sz="quarter" idx="26"/>
          </p:nvPr>
        </p:nvSpPr>
        <p:spPr/>
        <p:txBody>
          <a:bodyPr/>
          <a:lstStyle/>
          <a:p>
            <a:endParaRPr lang="en-US"/>
          </a:p>
        </p:txBody>
      </p:sp>
      <p:pic>
        <p:nvPicPr>
          <p:cNvPr id="9" name="Grafik 8"/>
          <p:cNvPicPr>
            <a:picLocks noChangeAspect="1"/>
          </p:cNvPicPr>
          <p:nvPr/>
        </p:nvPicPr>
        <p:blipFill>
          <a:blip r:embed="rId3"/>
          <a:stretch>
            <a:fillRect/>
          </a:stretch>
        </p:blipFill>
        <p:spPr>
          <a:xfrm>
            <a:off x="395536" y="686842"/>
            <a:ext cx="5118775" cy="2736304"/>
          </a:xfrm>
          <a:prstGeom prst="rect">
            <a:avLst/>
          </a:prstGeom>
        </p:spPr>
      </p:pic>
    </p:spTree>
    <p:extLst>
      <p:ext uri="{BB962C8B-B14F-4D97-AF65-F5344CB8AC3E}">
        <p14:creationId xmlns:p14="http://schemas.microsoft.com/office/powerpoint/2010/main" val="421358122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type="body" sz="quarter" idx="25"/>
          </p:nvPr>
        </p:nvSpPr>
        <p:spPr/>
        <p:txBody>
          <a:bodyPr/>
          <a:lstStyle/>
          <a:p>
            <a:r>
              <a:rPr lang="en-US" dirty="0" smtClean="0"/>
              <a:t>Important tools for working with WiX</a:t>
            </a:r>
            <a:endParaRPr lang="en-US" dirty="0"/>
          </a:p>
        </p:txBody>
      </p:sp>
    </p:spTree>
    <p:extLst>
      <p:ext uri="{BB962C8B-B14F-4D97-AF65-F5344CB8AC3E}">
        <p14:creationId xmlns:p14="http://schemas.microsoft.com/office/powerpoint/2010/main" val="78882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Visual Studio</a:t>
            </a:r>
            <a:endParaRPr lang="en-US" dirty="0"/>
          </a:p>
        </p:txBody>
      </p:sp>
      <p:pic>
        <p:nvPicPr>
          <p:cNvPr id="9" name="Inhaltsplatzhalter 8"/>
          <p:cNvPicPr>
            <a:picLocks noGrp="1" noChangeAspect="1"/>
          </p:cNvPicPr>
          <p:nvPr>
            <p:ph sz="quarter" idx="22"/>
          </p:nvPr>
        </p:nvPicPr>
        <p:blipFill>
          <a:blip r:embed="rId2"/>
          <a:stretch>
            <a:fillRect/>
          </a:stretch>
        </p:blipFill>
        <p:spPr>
          <a:xfrm>
            <a:off x="323528" y="185166"/>
            <a:ext cx="5327650" cy="3432294"/>
          </a:xfrm>
          <a:prstGeom prst="rect">
            <a:avLst/>
          </a:prstGeom>
        </p:spPr>
      </p:pic>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Project templates</a:t>
            </a:r>
          </a:p>
          <a:p>
            <a:r>
              <a:rPr lang="en-US" dirty="0" smtClean="0"/>
              <a:t>Schemas for XML IntelliSense</a:t>
            </a:r>
          </a:p>
          <a:p>
            <a:r>
              <a:rPr lang="en-US" dirty="0" smtClean="0"/>
              <a:t>Build tasks</a:t>
            </a:r>
          </a:p>
          <a:p>
            <a:endParaRPr lang="en-US" dirty="0"/>
          </a:p>
        </p:txBody>
      </p:sp>
      <p:sp>
        <p:nvSpPr>
          <p:cNvPr id="8" name="Textplatzhalter 7"/>
          <p:cNvSpPr>
            <a:spLocks noGrp="1"/>
          </p:cNvSpPr>
          <p:nvPr>
            <p:ph type="body" sz="quarter" idx="25"/>
          </p:nvPr>
        </p:nvSpPr>
        <p:spPr/>
        <p:txBody>
          <a:bodyPr/>
          <a:lstStyle/>
          <a:p>
            <a:endParaRPr lang="en-US" dirty="0"/>
          </a:p>
        </p:txBody>
      </p:sp>
      <p:pic>
        <p:nvPicPr>
          <p:cNvPr id="10" name="Grafik 9"/>
          <p:cNvPicPr>
            <a:picLocks noChangeAspect="1"/>
          </p:cNvPicPr>
          <p:nvPr/>
        </p:nvPicPr>
        <p:blipFill>
          <a:blip r:embed="rId3"/>
          <a:stretch>
            <a:fillRect/>
          </a:stretch>
        </p:blipFill>
        <p:spPr>
          <a:xfrm>
            <a:off x="1351112" y="3197727"/>
            <a:ext cx="4824536" cy="1837601"/>
          </a:xfrm>
          <a:prstGeom prst="rect">
            <a:avLst/>
          </a:prstGeom>
        </p:spPr>
      </p:pic>
    </p:spTree>
    <p:extLst>
      <p:ext uri="{BB962C8B-B14F-4D97-AF65-F5344CB8AC3E}">
        <p14:creationId xmlns:p14="http://schemas.microsoft.com/office/powerpoint/2010/main" val="18177403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5700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WiX Tools</a:t>
            </a:r>
            <a:endParaRPr lang="en-US" dirty="0"/>
          </a:p>
        </p:txBody>
      </p:sp>
      <p:pic>
        <p:nvPicPr>
          <p:cNvPr id="7" name="Inhaltsplatzhalter 6"/>
          <p:cNvPicPr>
            <a:picLocks noGrp="1" noChangeAspect="1"/>
          </p:cNvPicPr>
          <p:nvPr>
            <p:ph sz="quarter" idx="22"/>
          </p:nvPr>
        </p:nvPicPr>
        <p:blipFill>
          <a:blip r:embed="rId2"/>
          <a:stretch>
            <a:fillRect/>
          </a:stretch>
        </p:blipFill>
        <p:spPr>
          <a:xfrm>
            <a:off x="468313" y="782067"/>
            <a:ext cx="5327650" cy="4019104"/>
          </a:xfrm>
          <a:prstGeom prst="rect">
            <a:avLst/>
          </a:prstGeom>
        </p:spPr>
      </p:pic>
      <p:sp>
        <p:nvSpPr>
          <p:cNvPr id="4" name="Textplatzhalter 3"/>
          <p:cNvSpPr>
            <a:spLocks noGrp="1"/>
          </p:cNvSpPr>
          <p:nvPr>
            <p:ph type="body" sz="quarter" idx="23"/>
          </p:nvPr>
        </p:nvSpPr>
        <p:spPr/>
        <p:txBody>
          <a:bodyPr/>
          <a:lstStyle/>
          <a:p>
            <a:r>
              <a:rPr lang="en-US" dirty="0" smtClean="0"/>
              <a:t>Command Line</a:t>
            </a:r>
            <a:endParaRPr lang="en-US" dirty="0"/>
          </a:p>
        </p:txBody>
      </p:sp>
      <p:sp>
        <p:nvSpPr>
          <p:cNvPr id="5" name="Textplatzhalter 4"/>
          <p:cNvSpPr>
            <a:spLocks noGrp="1"/>
          </p:cNvSpPr>
          <p:nvPr>
            <p:ph type="body" sz="quarter" idx="24"/>
          </p:nvPr>
        </p:nvSpPr>
        <p:spPr/>
        <p:txBody>
          <a:bodyPr/>
          <a:lstStyle/>
          <a:p>
            <a:r>
              <a:rPr lang="en-US" i="1" dirty="0" smtClean="0"/>
              <a:t>candle.exe</a:t>
            </a:r>
          </a:p>
          <a:p>
            <a:pPr lvl="1"/>
            <a:r>
              <a:rPr lang="en-US" dirty="0" smtClean="0"/>
              <a:t>WiX Compiler (</a:t>
            </a:r>
            <a:r>
              <a:rPr lang="en-US" i="1" dirty="0" smtClean="0"/>
              <a:t>.</a:t>
            </a:r>
            <a:r>
              <a:rPr lang="en-US" i="1" dirty="0" err="1" smtClean="0"/>
              <a:t>wxs</a:t>
            </a:r>
            <a:r>
              <a:rPr lang="en-US" i="1" dirty="0" smtClean="0"/>
              <a:t> </a:t>
            </a:r>
            <a:r>
              <a:rPr lang="en-US" i="1" dirty="0" smtClean="0">
                <a:sym typeface="Wingdings" panose="05000000000000000000" pitchFamily="2" charset="2"/>
              </a:rPr>
              <a:t> .</a:t>
            </a:r>
            <a:r>
              <a:rPr lang="en-US" i="1" dirty="0" err="1" smtClean="0">
                <a:sym typeface="Wingdings" panose="05000000000000000000" pitchFamily="2" charset="2"/>
              </a:rPr>
              <a:t>wixobj</a:t>
            </a:r>
            <a:r>
              <a:rPr lang="en-US" dirty="0" smtClean="0">
                <a:sym typeface="Wingdings" panose="05000000000000000000" pitchFamily="2" charset="2"/>
              </a:rPr>
              <a:t>)</a:t>
            </a:r>
          </a:p>
          <a:p>
            <a:r>
              <a:rPr lang="en-US" i="1" dirty="0" smtClean="0">
                <a:sym typeface="Wingdings" panose="05000000000000000000" pitchFamily="2" charset="2"/>
              </a:rPr>
              <a:t>light.exe</a:t>
            </a:r>
          </a:p>
          <a:p>
            <a:pPr lvl="1"/>
            <a:r>
              <a:rPr lang="en-US" dirty="0" smtClean="0">
                <a:sym typeface="Wingdings" panose="05000000000000000000" pitchFamily="2" charset="2"/>
              </a:rPr>
              <a:t>WiX Linker (</a:t>
            </a:r>
            <a:r>
              <a:rPr lang="en-US" i="1" dirty="0" smtClean="0">
                <a:sym typeface="Wingdings" panose="05000000000000000000" pitchFamily="2" charset="2"/>
              </a:rPr>
              <a:t>.</a:t>
            </a:r>
            <a:r>
              <a:rPr lang="en-US" i="1" dirty="0" err="1" smtClean="0">
                <a:sym typeface="Wingdings" panose="05000000000000000000" pitchFamily="2" charset="2"/>
              </a:rPr>
              <a:t>wixobj</a:t>
            </a:r>
            <a:r>
              <a:rPr lang="en-US" i="1" dirty="0" smtClean="0">
                <a:sym typeface="Wingdings" panose="05000000000000000000" pitchFamily="2" charset="2"/>
              </a:rPr>
              <a:t>/lib  .</a:t>
            </a:r>
            <a:r>
              <a:rPr lang="en-US" i="1" dirty="0" err="1" smtClean="0">
                <a:sym typeface="Wingdings" panose="05000000000000000000" pitchFamily="2" charset="2"/>
              </a:rPr>
              <a:t>msi</a:t>
            </a:r>
            <a:r>
              <a:rPr lang="en-US" dirty="0" smtClean="0">
                <a:sym typeface="Wingdings" panose="05000000000000000000" pitchFamily="2" charset="2"/>
              </a:rPr>
              <a:t>)</a:t>
            </a:r>
          </a:p>
          <a:p>
            <a:r>
              <a:rPr lang="en-US" i="1" dirty="0" smtClean="0">
                <a:sym typeface="Wingdings" panose="05000000000000000000" pitchFamily="2" charset="2"/>
              </a:rPr>
              <a:t>lit.exe</a:t>
            </a:r>
          </a:p>
          <a:p>
            <a:pPr lvl="1"/>
            <a:r>
              <a:rPr lang="en-US" dirty="0" smtClean="0">
                <a:sym typeface="Wingdings" panose="05000000000000000000" pitchFamily="2" charset="2"/>
              </a:rPr>
              <a:t>WiX Libraries (</a:t>
            </a:r>
            <a:r>
              <a:rPr lang="en-US" i="1" dirty="0" smtClean="0">
                <a:sym typeface="Wingdings" panose="05000000000000000000" pitchFamily="2" charset="2"/>
              </a:rPr>
              <a:t>.</a:t>
            </a:r>
            <a:r>
              <a:rPr lang="en-US" i="1" dirty="0" err="1" smtClean="0">
                <a:sym typeface="Wingdings" panose="05000000000000000000" pitchFamily="2" charset="2"/>
              </a:rPr>
              <a:t>wxs</a:t>
            </a:r>
            <a:r>
              <a:rPr lang="en-US" i="1" dirty="0" smtClean="0">
                <a:sym typeface="Wingdings" panose="05000000000000000000" pitchFamily="2" charset="2"/>
              </a:rPr>
              <a:t>  .</a:t>
            </a:r>
            <a:r>
              <a:rPr lang="en-US" i="1" dirty="0" err="1" smtClean="0">
                <a:sym typeface="Wingdings" panose="05000000000000000000" pitchFamily="2" charset="2"/>
              </a:rPr>
              <a:t>wixlib</a:t>
            </a:r>
            <a:r>
              <a:rPr lang="en-US" dirty="0" smtClean="0">
                <a:sym typeface="Wingdings" panose="05000000000000000000" pitchFamily="2" charset="2"/>
              </a:rPr>
              <a:t>)</a:t>
            </a:r>
          </a:p>
          <a:p>
            <a:r>
              <a:rPr lang="en-US" i="1" dirty="0" smtClean="0"/>
              <a:t>torch.exe, pyro.exe</a:t>
            </a:r>
          </a:p>
          <a:p>
            <a:pPr lvl="1"/>
            <a:r>
              <a:rPr lang="en-US" dirty="0" smtClean="0"/>
              <a:t>Patches (</a:t>
            </a:r>
            <a:r>
              <a:rPr lang="en-US" i="1" dirty="0" smtClean="0"/>
              <a:t>.</a:t>
            </a:r>
            <a:r>
              <a:rPr lang="en-US" i="1" dirty="0" err="1" smtClean="0"/>
              <a:t>msp</a:t>
            </a:r>
            <a:r>
              <a:rPr lang="en-US" dirty="0" smtClean="0"/>
              <a:t>)</a:t>
            </a:r>
            <a:endParaRPr lang="en-US" dirty="0"/>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37589142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Tools</a:t>
            </a:r>
            <a:endParaRPr lang="en-US" dirty="0"/>
          </a:p>
        </p:txBody>
      </p:sp>
      <p:sp>
        <p:nvSpPr>
          <p:cNvPr id="8" name="Textplatzhalter 7"/>
          <p:cNvSpPr>
            <a:spLocks noGrp="1"/>
          </p:cNvSpPr>
          <p:nvPr>
            <p:ph type="body" sz="quarter" idx="23"/>
          </p:nvPr>
        </p:nvSpPr>
        <p:spPr/>
        <p:txBody>
          <a:bodyPr/>
          <a:lstStyle/>
          <a:p>
            <a:r>
              <a:rPr lang="en-US" dirty="0" smtClean="0"/>
              <a:t>Compile Process</a:t>
            </a:r>
            <a:endParaRPr lang="en-US" dirty="0"/>
          </a:p>
        </p:txBody>
      </p:sp>
      <p:sp>
        <p:nvSpPr>
          <p:cNvPr id="9" name="Textplatzhalter 8"/>
          <p:cNvSpPr>
            <a:spLocks noGrp="1"/>
          </p:cNvSpPr>
          <p:nvPr>
            <p:ph type="body" sz="quarter" idx="24"/>
          </p:nvPr>
        </p:nvSpPr>
        <p:spPr/>
        <p:txBody>
          <a:bodyPr/>
          <a:lstStyle/>
          <a:p>
            <a:endParaRPr lang="en-US" dirty="0"/>
          </a:p>
        </p:txBody>
      </p:sp>
      <p:sp>
        <p:nvSpPr>
          <p:cNvPr id="10" name="Textplatzhalter 9"/>
          <p:cNvSpPr>
            <a:spLocks noGrp="1"/>
          </p:cNvSpPr>
          <p:nvPr>
            <p:ph type="body" sz="quarter" idx="25"/>
          </p:nvPr>
        </p:nvSpPr>
        <p:spPr/>
        <p:txBody>
          <a:bodyPr/>
          <a:lstStyle/>
          <a:p>
            <a:endParaRPr lang="en-US" dirty="0"/>
          </a:p>
        </p:txBody>
      </p:sp>
      <p:sp>
        <p:nvSpPr>
          <p:cNvPr id="11" name="Textfeld 10"/>
          <p:cNvSpPr txBox="1"/>
          <p:nvPr/>
        </p:nvSpPr>
        <p:spPr>
          <a:xfrm>
            <a:off x="914444" y="2931790"/>
            <a:ext cx="1280928" cy="369332"/>
          </a:xfrm>
          <a:prstGeom prst="rect">
            <a:avLst/>
          </a:prstGeom>
          <a:noFill/>
        </p:spPr>
        <p:txBody>
          <a:bodyPr wrap="none" rtlCol="0">
            <a:spAutoFit/>
          </a:bodyPr>
          <a:lstStyle/>
          <a:p>
            <a:pPr algn="ctr"/>
            <a:r>
              <a:rPr lang="en-US" dirty="0" smtClean="0">
                <a:hlinkClick r:id="rId2"/>
              </a:rPr>
              <a:t>candle.exe</a:t>
            </a:r>
            <a:endParaRPr lang="en-US" dirty="0"/>
          </a:p>
        </p:txBody>
      </p:sp>
      <p:sp>
        <p:nvSpPr>
          <p:cNvPr id="12" name="Textfeld 11"/>
          <p:cNvSpPr txBox="1"/>
          <p:nvPr/>
        </p:nvSpPr>
        <p:spPr>
          <a:xfrm>
            <a:off x="259057" y="2139702"/>
            <a:ext cx="700833" cy="369332"/>
          </a:xfrm>
          <a:prstGeom prst="rect">
            <a:avLst/>
          </a:prstGeom>
          <a:noFill/>
        </p:spPr>
        <p:txBody>
          <a:bodyPr wrap="none" rtlCol="0">
            <a:spAutoFit/>
          </a:bodyPr>
          <a:lstStyle/>
          <a:p>
            <a:r>
              <a:rPr lang="en-US" dirty="0" smtClean="0"/>
              <a:t>*.</a:t>
            </a:r>
            <a:r>
              <a:rPr lang="en-US" dirty="0" err="1" smtClean="0"/>
              <a:t>wxs</a:t>
            </a:r>
            <a:endParaRPr lang="en-US" dirty="0"/>
          </a:p>
        </p:txBody>
      </p:sp>
      <p:sp>
        <p:nvSpPr>
          <p:cNvPr id="13" name="Pfeil nach rechts 12"/>
          <p:cNvSpPr/>
          <p:nvPr/>
        </p:nvSpPr>
        <p:spPr>
          <a:xfrm>
            <a:off x="1065704" y="2082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Gerade Verbindung mit Pfeil 14"/>
          <p:cNvCxnSpPr>
            <a:stCxn id="11" idx="0"/>
          </p:cNvCxnSpPr>
          <p:nvPr/>
        </p:nvCxnSpPr>
        <p:spPr>
          <a:xfrm flipV="1">
            <a:off x="1554908" y="242773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2148170" y="2139702"/>
            <a:ext cx="984372" cy="369332"/>
          </a:xfrm>
          <a:prstGeom prst="rect">
            <a:avLst/>
          </a:prstGeom>
          <a:noFill/>
        </p:spPr>
        <p:txBody>
          <a:bodyPr wrap="none" rtlCol="0">
            <a:spAutoFit/>
          </a:bodyPr>
          <a:lstStyle/>
          <a:p>
            <a:r>
              <a:rPr lang="en-US" dirty="0" smtClean="0"/>
              <a:t>*.</a:t>
            </a:r>
            <a:r>
              <a:rPr lang="en-US" dirty="0" err="1" smtClean="0"/>
              <a:t>wixobj</a:t>
            </a:r>
            <a:endParaRPr lang="en-US" dirty="0"/>
          </a:p>
        </p:txBody>
      </p:sp>
      <p:sp>
        <p:nvSpPr>
          <p:cNvPr id="17" name="Pfeil nach rechts 16"/>
          <p:cNvSpPr/>
          <p:nvPr/>
        </p:nvSpPr>
        <p:spPr>
          <a:xfrm>
            <a:off x="3236600" y="2502639"/>
            <a:ext cx="13089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p:cNvSpPr txBox="1"/>
          <p:nvPr/>
        </p:nvSpPr>
        <p:spPr>
          <a:xfrm>
            <a:off x="4554070" y="2566684"/>
            <a:ext cx="1268296" cy="369332"/>
          </a:xfrm>
          <a:prstGeom prst="rect">
            <a:avLst/>
          </a:prstGeom>
          <a:noFill/>
        </p:spPr>
        <p:txBody>
          <a:bodyPr wrap="none" rtlCol="0">
            <a:spAutoFit/>
          </a:bodyPr>
          <a:lstStyle/>
          <a:p>
            <a:r>
              <a:rPr lang="en-US" dirty="0" smtClean="0"/>
              <a:t>*.</a:t>
            </a:r>
            <a:r>
              <a:rPr lang="en-US" dirty="0" err="1" smtClean="0"/>
              <a:t>msi</a:t>
            </a:r>
            <a:r>
              <a:rPr lang="en-US" dirty="0" smtClean="0"/>
              <a:t>/</a:t>
            </a:r>
            <a:r>
              <a:rPr lang="en-US" dirty="0" err="1" smtClean="0"/>
              <a:t>msm</a:t>
            </a:r>
            <a:endParaRPr lang="en-US" dirty="0"/>
          </a:p>
        </p:txBody>
      </p:sp>
      <p:sp>
        <p:nvSpPr>
          <p:cNvPr id="19" name="Textfeld 18"/>
          <p:cNvSpPr txBox="1"/>
          <p:nvPr/>
        </p:nvSpPr>
        <p:spPr>
          <a:xfrm>
            <a:off x="3362169" y="3341028"/>
            <a:ext cx="1035668" cy="369332"/>
          </a:xfrm>
          <a:prstGeom prst="rect">
            <a:avLst/>
          </a:prstGeom>
          <a:noFill/>
        </p:spPr>
        <p:txBody>
          <a:bodyPr wrap="none" rtlCol="0">
            <a:spAutoFit/>
          </a:bodyPr>
          <a:lstStyle/>
          <a:p>
            <a:pPr algn="ctr"/>
            <a:r>
              <a:rPr lang="en-US" dirty="0" smtClean="0">
                <a:hlinkClick r:id="rId3"/>
              </a:rPr>
              <a:t>light.exe</a:t>
            </a:r>
            <a:endParaRPr lang="en-US" dirty="0"/>
          </a:p>
        </p:txBody>
      </p:sp>
      <p:cxnSp>
        <p:nvCxnSpPr>
          <p:cNvPr id="20" name="Gerade Verbindung mit Pfeil 19"/>
          <p:cNvCxnSpPr>
            <a:stCxn id="19" idx="0"/>
          </p:cNvCxnSpPr>
          <p:nvPr/>
        </p:nvCxnSpPr>
        <p:spPr>
          <a:xfrm flipV="1">
            <a:off x="3880003" y="28369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feil nach rechts 20"/>
          <p:cNvSpPr/>
          <p:nvPr/>
        </p:nvSpPr>
        <p:spPr>
          <a:xfrm rot="18424822">
            <a:off x="2824539" y="155039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feld 21"/>
          <p:cNvSpPr txBox="1"/>
          <p:nvPr/>
        </p:nvSpPr>
        <p:spPr>
          <a:xfrm>
            <a:off x="3375660" y="936704"/>
            <a:ext cx="907621" cy="369332"/>
          </a:xfrm>
          <a:prstGeom prst="rect">
            <a:avLst/>
          </a:prstGeom>
          <a:noFill/>
        </p:spPr>
        <p:txBody>
          <a:bodyPr wrap="none" rtlCol="0">
            <a:spAutoFit/>
          </a:bodyPr>
          <a:lstStyle/>
          <a:p>
            <a:r>
              <a:rPr lang="en-US" dirty="0" smtClean="0"/>
              <a:t>*.</a:t>
            </a:r>
            <a:r>
              <a:rPr lang="en-US" dirty="0" err="1" smtClean="0"/>
              <a:t>wixlib</a:t>
            </a:r>
            <a:endParaRPr lang="en-US" dirty="0"/>
          </a:p>
        </p:txBody>
      </p:sp>
      <p:sp>
        <p:nvSpPr>
          <p:cNvPr id="23" name="Textfeld 22"/>
          <p:cNvSpPr txBox="1"/>
          <p:nvPr/>
        </p:nvSpPr>
        <p:spPr>
          <a:xfrm>
            <a:off x="2195372" y="1076380"/>
            <a:ext cx="769571" cy="369332"/>
          </a:xfrm>
          <a:prstGeom prst="rect">
            <a:avLst/>
          </a:prstGeom>
          <a:noFill/>
        </p:spPr>
        <p:txBody>
          <a:bodyPr wrap="none" rtlCol="0">
            <a:spAutoFit/>
          </a:bodyPr>
          <a:lstStyle/>
          <a:p>
            <a:pPr algn="ctr"/>
            <a:r>
              <a:rPr lang="en-US" dirty="0" smtClean="0">
                <a:hlinkClick r:id="rId4"/>
              </a:rPr>
              <a:t>lit.exe</a:t>
            </a:r>
            <a:endParaRPr lang="en-US" dirty="0"/>
          </a:p>
        </p:txBody>
      </p:sp>
      <p:cxnSp>
        <p:nvCxnSpPr>
          <p:cNvPr id="24" name="Gerade Verbindung mit Pfeil 23"/>
          <p:cNvCxnSpPr/>
          <p:nvPr/>
        </p:nvCxnSpPr>
        <p:spPr>
          <a:xfrm>
            <a:off x="2894110" y="1377788"/>
            <a:ext cx="342490" cy="24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feil nach rechts 31"/>
          <p:cNvSpPr/>
          <p:nvPr/>
        </p:nvSpPr>
        <p:spPr>
          <a:xfrm rot="5400000">
            <a:off x="3467585" y="16644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710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p:bldP spid="17" grpId="0" animBg="1"/>
      <p:bldP spid="18" grpId="0"/>
      <p:bldP spid="19" grpId="0"/>
      <p:bldP spid="21" grpId="0" animBg="1"/>
      <p:bldP spid="22" grpId="0"/>
      <p:bldP spid="23" grpId="0"/>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Command Line</a:t>
            </a:r>
            <a:endParaRPr lang="en-US" dirty="0"/>
          </a:p>
        </p:txBody>
      </p:sp>
      <p:sp>
        <p:nvSpPr>
          <p:cNvPr id="7" name="Inhaltsplatzhalter 6"/>
          <p:cNvSpPr>
            <a:spLocks noGrp="1"/>
          </p:cNvSpPr>
          <p:nvPr>
            <p:ph sz="quarter" idx="22"/>
          </p:nvPr>
        </p:nvSpPr>
        <p:spPr/>
        <p:txBody>
          <a:bodyPr/>
          <a:lstStyle/>
          <a:p>
            <a:r>
              <a:rPr lang="en-US" i="1" dirty="0" smtClean="0"/>
              <a:t>The following statement generates </a:t>
            </a:r>
            <a:r>
              <a:rPr lang="en-US" i="1" dirty="0" err="1" smtClean="0"/>
              <a:t>Product.wixobj</a:t>
            </a:r>
            <a:endParaRPr lang="en-US" i="1" dirty="0" smtClean="0"/>
          </a:p>
          <a:p>
            <a:r>
              <a:rPr lang="en-US" dirty="0" smtClean="0">
                <a:solidFill>
                  <a:srgbClr val="00B050"/>
                </a:solidFill>
              </a:rPr>
              <a:t>candle</a:t>
            </a:r>
            <a:r>
              <a:rPr lang="en-US" dirty="0" smtClean="0"/>
              <a:t> </a:t>
            </a:r>
            <a:r>
              <a:rPr lang="en-US" dirty="0" err="1" smtClean="0"/>
              <a:t>Product.wxs</a:t>
            </a:r>
            <a:endParaRPr lang="en-US" dirty="0" smtClean="0"/>
          </a:p>
          <a:p>
            <a:endParaRPr lang="en-US" dirty="0" smtClean="0"/>
          </a:p>
          <a:p>
            <a:r>
              <a:rPr lang="en-US" i="1" dirty="0" smtClean="0"/>
              <a:t>Now we can generate the MSI from the .</a:t>
            </a:r>
            <a:r>
              <a:rPr lang="en-US" i="1" dirty="0" err="1" smtClean="0"/>
              <a:t>wixobj</a:t>
            </a:r>
            <a:r>
              <a:rPr lang="en-US" i="1" dirty="0" smtClean="0"/>
              <a:t> file</a:t>
            </a:r>
          </a:p>
          <a:p>
            <a:r>
              <a:rPr lang="en-US" i="1" dirty="0" smtClean="0"/>
              <a:t>Note that this examples uses an installer UI (details later)</a:t>
            </a:r>
            <a:endParaRPr lang="en-US" i="1" dirty="0"/>
          </a:p>
          <a:p>
            <a:r>
              <a:rPr lang="en-US" dirty="0" smtClean="0">
                <a:solidFill>
                  <a:srgbClr val="00B050"/>
                </a:solidFill>
              </a:rPr>
              <a:t>light</a:t>
            </a:r>
            <a:r>
              <a:rPr lang="en-US" dirty="0" smtClean="0"/>
              <a:t> </a:t>
            </a:r>
            <a:r>
              <a:rPr lang="en-US" dirty="0" err="1"/>
              <a:t>Product.wixobj</a:t>
            </a:r>
            <a:r>
              <a:rPr lang="en-US" dirty="0"/>
              <a:t> -</a:t>
            </a:r>
            <a:r>
              <a:rPr lang="en-US" dirty="0" err="1"/>
              <a:t>ext</a:t>
            </a:r>
            <a:r>
              <a:rPr lang="en-US" dirty="0"/>
              <a:t> </a:t>
            </a:r>
            <a:r>
              <a:rPr lang="en-US" dirty="0" err="1"/>
              <a:t>WixUIExtension</a:t>
            </a:r>
            <a:endParaRPr lang="en-US" dirty="0" smtClean="0"/>
          </a:p>
          <a:p>
            <a:endParaRPr lang="en-US" dirty="0" smtClean="0"/>
          </a:p>
          <a:p>
            <a:endParaRPr lang="en-US" dirty="0"/>
          </a:p>
        </p:txBody>
      </p:sp>
      <p:sp>
        <p:nvSpPr>
          <p:cNvPr id="8" name="Textplatzhalter 7"/>
          <p:cNvSpPr>
            <a:spLocks noGrp="1"/>
          </p:cNvSpPr>
          <p:nvPr>
            <p:ph type="body" sz="quarter" idx="23"/>
          </p:nvPr>
        </p:nvSpPr>
        <p:spPr/>
        <p:txBody>
          <a:bodyPr/>
          <a:lstStyle/>
          <a:p>
            <a:r>
              <a:rPr lang="en-US" dirty="0" smtClean="0"/>
              <a:t>Building MSI on command line</a:t>
            </a:r>
            <a:endParaRPr lang="en-US" dirty="0"/>
          </a:p>
        </p:txBody>
      </p:sp>
      <p:sp>
        <p:nvSpPr>
          <p:cNvPr id="9" name="Textplatzhalter 8"/>
          <p:cNvSpPr>
            <a:spLocks noGrp="1"/>
          </p:cNvSpPr>
          <p:nvPr>
            <p:ph type="body" sz="quarter" idx="24"/>
          </p:nvPr>
        </p:nvSpPr>
        <p:spPr/>
        <p:txBody>
          <a:bodyPr/>
          <a:lstStyle/>
          <a:p>
            <a:endParaRPr lang="en-US"/>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0948799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WiXEdit</a:t>
            </a:r>
            <a:endParaRPr lang="en-US" dirty="0"/>
          </a:p>
        </p:txBody>
      </p:sp>
      <p:sp>
        <p:nvSpPr>
          <p:cNvPr id="4" name="Textplatzhalter 3"/>
          <p:cNvSpPr>
            <a:spLocks noGrp="1"/>
          </p:cNvSpPr>
          <p:nvPr>
            <p:ph type="body" sz="quarter" idx="23"/>
          </p:nvPr>
        </p:nvSpPr>
        <p:spPr/>
        <p:txBody>
          <a:bodyPr/>
          <a:lstStyle/>
          <a:p>
            <a:r>
              <a:rPr lang="en-US" dirty="0">
                <a:hlinkClick r:id="rId2"/>
              </a:rPr>
              <a:t>http://wixedit.sourceforge.net</a:t>
            </a:r>
            <a:r>
              <a:rPr lang="en-US" dirty="0" smtClean="0">
                <a:hlinkClick r:id="rId2"/>
              </a:rPr>
              <a:t>/</a:t>
            </a:r>
            <a:endParaRPr lang="en-US" dirty="0"/>
          </a:p>
        </p:txBody>
      </p:sp>
      <p:sp>
        <p:nvSpPr>
          <p:cNvPr id="5" name="Textplatzhalter 4"/>
          <p:cNvSpPr>
            <a:spLocks noGrp="1"/>
          </p:cNvSpPr>
          <p:nvPr>
            <p:ph type="body" sz="quarter" idx="24"/>
          </p:nvPr>
        </p:nvSpPr>
        <p:spPr/>
        <p:txBody>
          <a:bodyPr/>
          <a:lstStyle/>
          <a:p>
            <a:r>
              <a:rPr lang="en-US" dirty="0" smtClean="0"/>
              <a:t>Dialog editor for WiX</a:t>
            </a:r>
            <a:endParaRPr lang="en-US" dirty="0"/>
          </a:p>
        </p:txBody>
      </p:sp>
      <p:sp>
        <p:nvSpPr>
          <p:cNvPr id="6" name="Textplatzhalter 5"/>
          <p:cNvSpPr>
            <a:spLocks noGrp="1"/>
          </p:cNvSpPr>
          <p:nvPr>
            <p:ph type="body" sz="quarter" idx="25"/>
          </p:nvPr>
        </p:nvSpPr>
        <p:spPr/>
        <p:txBody>
          <a:bodyPr/>
          <a:lstStyle/>
          <a:p>
            <a:endParaRPr lang="en-US" dirty="0"/>
          </a:p>
        </p:txBody>
      </p:sp>
      <p:pic>
        <p:nvPicPr>
          <p:cNvPr id="8" name="Inhaltsplatzhalter 7"/>
          <p:cNvPicPr>
            <a:picLocks noGrp="1" noChangeAspect="1"/>
          </p:cNvPicPr>
          <p:nvPr>
            <p:ph sz="quarter" idx="22"/>
          </p:nvPr>
        </p:nvPicPr>
        <p:blipFill>
          <a:blip r:embed="rId3"/>
          <a:stretch>
            <a:fillRect/>
          </a:stretch>
        </p:blipFill>
        <p:spPr>
          <a:xfrm>
            <a:off x="251520" y="684246"/>
            <a:ext cx="5327650" cy="2653772"/>
          </a:xfrm>
          <a:prstGeom prst="rect">
            <a:avLst/>
          </a:prstGeom>
        </p:spPr>
      </p:pic>
    </p:spTree>
    <p:extLst>
      <p:ext uri="{BB962C8B-B14F-4D97-AF65-F5344CB8AC3E}">
        <p14:creationId xmlns:p14="http://schemas.microsoft.com/office/powerpoint/2010/main" val="35927384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msiexec</a:t>
            </a:r>
            <a:endParaRPr lang="en-US" dirty="0"/>
          </a:p>
        </p:txBody>
      </p:sp>
      <p:sp>
        <p:nvSpPr>
          <p:cNvPr id="8" name="Inhaltsplatzhalter 7"/>
          <p:cNvSpPr>
            <a:spLocks noGrp="1"/>
          </p:cNvSpPr>
          <p:nvPr>
            <p:ph sz="quarter" idx="22"/>
          </p:nvPr>
        </p:nvSpPr>
        <p:spPr/>
        <p:txBody>
          <a:bodyPr/>
          <a:lstStyle/>
          <a:p>
            <a:r>
              <a:rPr lang="en-US" noProof="1" smtClean="0">
                <a:solidFill>
                  <a:srgbClr val="C00000"/>
                </a:solidFill>
              </a:rPr>
              <a:t>msiexec </a:t>
            </a:r>
            <a:r>
              <a:rPr lang="en-US" noProof="1" smtClean="0"/>
              <a:t>/Option &lt;Required Parameter&gt; [Optional Parameter]</a:t>
            </a:r>
          </a:p>
          <a:p>
            <a:endParaRPr lang="en-US" noProof="1" smtClean="0"/>
          </a:p>
          <a:p>
            <a:r>
              <a:rPr lang="en-US" noProof="1" smtClean="0"/>
              <a:t>Install Options</a:t>
            </a:r>
          </a:p>
          <a:p>
            <a:r>
              <a:rPr lang="en-US" noProof="1" smtClean="0"/>
              <a:t>	&lt;/package | </a:t>
            </a:r>
            <a:r>
              <a:rPr lang="en-US" noProof="1" smtClean="0">
                <a:solidFill>
                  <a:srgbClr val="C00000"/>
                </a:solidFill>
              </a:rPr>
              <a:t>/i</a:t>
            </a:r>
            <a:r>
              <a:rPr lang="en-US" noProof="1" smtClean="0"/>
              <a:t>&gt; &lt;Product.msi&gt;</a:t>
            </a:r>
          </a:p>
          <a:p>
            <a:r>
              <a:rPr lang="en-US" noProof="1" smtClean="0"/>
              <a:t>		Installs or configures a product</a:t>
            </a:r>
          </a:p>
          <a:p>
            <a:r>
              <a:rPr lang="en-US" noProof="1" smtClean="0"/>
              <a:t>	&lt;/uninstall | </a:t>
            </a:r>
            <a:r>
              <a:rPr lang="en-US" noProof="1" smtClean="0">
                <a:solidFill>
                  <a:srgbClr val="C00000"/>
                </a:solidFill>
              </a:rPr>
              <a:t>/x</a:t>
            </a:r>
            <a:r>
              <a:rPr lang="en-US" noProof="1" smtClean="0"/>
              <a:t>&gt; &lt;Product.msi | ProductCode&gt;</a:t>
            </a:r>
          </a:p>
          <a:p>
            <a:r>
              <a:rPr lang="en-US" noProof="1" smtClean="0"/>
              <a:t>		Uninstalls the product</a:t>
            </a:r>
          </a:p>
          <a:p>
            <a:endParaRPr lang="en-US" noProof="1" smtClean="0"/>
          </a:p>
          <a:p>
            <a:r>
              <a:rPr lang="en-US" noProof="1" smtClean="0"/>
              <a:t>Logging Options</a:t>
            </a:r>
          </a:p>
          <a:p>
            <a:r>
              <a:rPr lang="en-US" noProof="1" smtClean="0"/>
              <a:t>	</a:t>
            </a:r>
            <a:r>
              <a:rPr lang="en-US" noProof="1" smtClean="0">
                <a:solidFill>
                  <a:srgbClr val="C00000"/>
                </a:solidFill>
              </a:rPr>
              <a:t>/l</a:t>
            </a:r>
            <a:r>
              <a:rPr lang="en-US" noProof="1" smtClean="0"/>
              <a:t>[i|w|e|a|r|u|c|m|o|p|v|x|+|!|*] &lt;LogFile&gt;</a:t>
            </a:r>
          </a:p>
          <a:p>
            <a:r>
              <a:rPr lang="en-US" noProof="1" smtClean="0"/>
              <a:t>		* - Log all information, except for v and x options</a:t>
            </a:r>
          </a:p>
          <a:p>
            <a:r>
              <a:rPr lang="en-US" noProof="1" smtClean="0"/>
              <a:t>	</a:t>
            </a:r>
            <a:r>
              <a:rPr lang="en-US" noProof="1" smtClean="0">
                <a:solidFill>
                  <a:srgbClr val="C00000"/>
                </a:solidFill>
              </a:rPr>
              <a:t>/log </a:t>
            </a:r>
            <a:r>
              <a:rPr lang="en-US" noProof="1" smtClean="0"/>
              <a:t>&lt;LogFile&gt;</a:t>
            </a:r>
          </a:p>
          <a:p>
            <a:r>
              <a:rPr lang="en-US" noProof="1" smtClean="0"/>
              <a:t>		Equivalent of /l* &lt;LogFile&gt;</a:t>
            </a:r>
          </a:p>
          <a:p>
            <a:endParaRPr lang="en-US" noProof="1" smtClean="0"/>
          </a:p>
          <a:p>
            <a:r>
              <a:rPr lang="en-US" noProof="1" smtClean="0"/>
              <a:t>Setting Public Properties</a:t>
            </a:r>
          </a:p>
          <a:p>
            <a:r>
              <a:rPr lang="en-US" noProof="1" smtClean="0"/>
              <a:t>	[</a:t>
            </a:r>
            <a:r>
              <a:rPr lang="en-US" noProof="1" smtClean="0">
                <a:solidFill>
                  <a:srgbClr val="C00000"/>
                </a:solidFill>
              </a:rPr>
              <a:t>PROPERTY=PropertyValue</a:t>
            </a:r>
            <a:r>
              <a:rPr lang="en-US" noProof="1" smtClean="0"/>
              <a:t>]</a:t>
            </a:r>
            <a:endParaRPr lang="en-US" noProof="1"/>
          </a:p>
        </p:txBody>
      </p:sp>
      <p:sp>
        <p:nvSpPr>
          <p:cNvPr id="9" name="Textplatzhalter 8"/>
          <p:cNvSpPr>
            <a:spLocks noGrp="1"/>
          </p:cNvSpPr>
          <p:nvPr>
            <p:ph type="body" sz="quarter" idx="23"/>
          </p:nvPr>
        </p:nvSpPr>
        <p:spPr/>
        <p:txBody>
          <a:bodyPr/>
          <a:lstStyle/>
          <a:p>
            <a:r>
              <a:rPr lang="en-US" dirty="0" smtClean="0"/>
              <a:t>Windows Installer</a:t>
            </a:r>
            <a:endParaRPr lang="en-US" dirty="0"/>
          </a:p>
        </p:txBody>
      </p:sp>
      <p:sp>
        <p:nvSpPr>
          <p:cNvPr id="10" name="Textplatzhalter 9"/>
          <p:cNvSpPr>
            <a:spLocks noGrp="1"/>
          </p:cNvSpPr>
          <p:nvPr>
            <p:ph type="body" sz="quarter" idx="24"/>
          </p:nvPr>
        </p:nvSpPr>
        <p:spPr/>
        <p:txBody>
          <a:bodyPr/>
          <a:lstStyle/>
          <a:p>
            <a:r>
              <a:rPr lang="en-US" dirty="0" smtClean="0"/>
              <a:t>Important command line arguments</a:t>
            </a:r>
          </a:p>
          <a:p>
            <a:pPr lvl="1"/>
            <a:r>
              <a:rPr lang="en-US" dirty="0" smtClean="0"/>
              <a:t>Get full list of arguments with </a:t>
            </a:r>
            <a:r>
              <a:rPr lang="en-US" i="1" dirty="0" err="1" smtClean="0"/>
              <a:t>msiexec</a:t>
            </a:r>
            <a:r>
              <a:rPr lang="en-US" i="1" dirty="0" smtClean="0"/>
              <a:t> /?</a:t>
            </a:r>
            <a:endParaRPr lang="en-US" i="1" dirty="0"/>
          </a:p>
        </p:txBody>
      </p:sp>
      <p:sp>
        <p:nvSpPr>
          <p:cNvPr id="11" name="Textplatzhalt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3244141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Basics</a:t>
            </a:r>
            <a:endParaRPr lang="en-US" dirty="0"/>
          </a:p>
        </p:txBody>
      </p:sp>
      <p:sp>
        <p:nvSpPr>
          <p:cNvPr id="8" name="Textplatzhalter 7"/>
          <p:cNvSpPr>
            <a:spLocks noGrp="1"/>
          </p:cNvSpPr>
          <p:nvPr>
            <p:ph type="body" sz="quarter" idx="25"/>
          </p:nvPr>
        </p:nvSpPr>
        <p:spPr/>
        <p:txBody>
          <a:bodyPr/>
          <a:lstStyle/>
          <a:p>
            <a:r>
              <a:rPr lang="en-US" dirty="0" smtClean="0"/>
              <a:t>Anatomy of a WiX file</a:t>
            </a:r>
            <a:endParaRPr lang="en-US" dirty="0"/>
          </a:p>
        </p:txBody>
      </p:sp>
    </p:spTree>
    <p:extLst>
      <p:ext uri="{BB962C8B-B14F-4D97-AF65-F5344CB8AC3E}">
        <p14:creationId xmlns:p14="http://schemas.microsoft.com/office/powerpoint/2010/main" val="11025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WiX XML Format</a:t>
            </a:r>
            <a:endParaRPr lang="en-US" dirty="0"/>
          </a:p>
        </p:txBody>
      </p:sp>
      <p:sp>
        <p:nvSpPr>
          <p:cNvPr id="5" name="Inhaltsplatzhalter 4"/>
          <p:cNvSpPr>
            <a:spLocks noGrp="1"/>
          </p:cNvSpPr>
          <p:nvPr>
            <p:ph sz="quarter" idx="22"/>
          </p:nvPr>
        </p:nvSpPr>
        <p:spPr/>
        <p:txBody>
          <a:bodyPr/>
          <a:lstStyle/>
          <a:p>
            <a:r>
              <a:rPr lang="en-US" noProof="1" smtClean="0"/>
              <a:t>&lt;?xml version="1.0" encoding="UTF-8"?&gt;</a:t>
            </a:r>
          </a:p>
          <a:p>
            <a:r>
              <a:rPr lang="en-US" noProof="1" smtClean="0"/>
              <a:t>&lt;</a:t>
            </a:r>
            <a:r>
              <a:rPr lang="en-US" noProof="1" smtClean="0">
                <a:solidFill>
                  <a:srgbClr val="C00000"/>
                </a:solidFill>
              </a:rPr>
              <a:t>Wix xmlns="http://schemas.microsoft.com/wix/2006/wi"</a:t>
            </a:r>
            <a:r>
              <a:rPr lang="en-US" noProof="1" smtClean="0"/>
              <a:t>&gt;</a:t>
            </a:r>
          </a:p>
          <a:p>
            <a:r>
              <a:rPr lang="en-US" noProof="1" smtClean="0"/>
              <a:t>	&lt;</a:t>
            </a:r>
            <a:r>
              <a:rPr lang="en-US" noProof="1" smtClean="0">
                <a:solidFill>
                  <a:srgbClr val="C00000"/>
                </a:solidFill>
              </a:rPr>
              <a:t>Product</a:t>
            </a:r>
            <a:r>
              <a:rPr lang="en-US" noProof="1" smtClean="0"/>
              <a:t> …&gt;</a:t>
            </a:r>
          </a:p>
          <a:p>
            <a:r>
              <a:rPr lang="en-US" noProof="1" smtClean="0"/>
              <a:t>		…</a:t>
            </a:r>
          </a:p>
          <a:p>
            <a:r>
              <a:rPr lang="en-US" noProof="1" smtClean="0"/>
              <a:t>	&lt;/Product&gt; 		</a:t>
            </a:r>
          </a:p>
          <a:p>
            <a:r>
              <a:rPr lang="en-US" noProof="1" smtClean="0"/>
              <a:t>&lt;/Wix&gt;</a:t>
            </a:r>
            <a:endParaRPr lang="en-US" noProof="1"/>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Schema installed in VS for IntelliSense</a:t>
            </a:r>
          </a:p>
          <a:p>
            <a:r>
              <a:rPr lang="en-US" dirty="0" smtClean="0"/>
              <a:t>Well-formed XML</a:t>
            </a:r>
          </a:p>
          <a:p>
            <a:pPr lvl="1"/>
            <a:r>
              <a:rPr lang="en-US" dirty="0" smtClean="0"/>
              <a:t>“</a:t>
            </a:r>
            <a:r>
              <a:rPr lang="en-US" dirty="0" err="1" smtClean="0"/>
              <a:t>Toolable</a:t>
            </a:r>
            <a:r>
              <a:rPr lang="en-US" dirty="0" smtClean="0"/>
              <a:t>”</a:t>
            </a:r>
          </a:p>
          <a:p>
            <a:pPr lvl="1"/>
            <a:r>
              <a:rPr lang="en-US" dirty="0" smtClean="0"/>
              <a:t>Can be version controlled, merged, </a:t>
            </a:r>
            <a:r>
              <a:rPr lang="en-US" dirty="0" err="1" smtClean="0"/>
              <a:t>diff‘ed</a:t>
            </a:r>
            <a:r>
              <a:rPr lang="en-US" dirty="0" smtClean="0"/>
              <a:t>, etc.</a:t>
            </a:r>
          </a:p>
          <a:p>
            <a:r>
              <a:rPr lang="en-US" i="1" dirty="0" err="1" smtClean="0"/>
              <a:t>RequiredVersion</a:t>
            </a:r>
            <a:endParaRPr lang="en-US" i="1" dirty="0" smtClean="0"/>
          </a:p>
          <a:p>
            <a:pPr lvl="1"/>
            <a:r>
              <a:rPr lang="en-US" dirty="0" smtClean="0"/>
              <a:t>Minimum WiX toolset version</a:t>
            </a:r>
          </a:p>
          <a:p>
            <a:pPr lvl="1"/>
            <a:r>
              <a:rPr lang="en-US" dirty="0" smtClean="0"/>
              <a:t>Important in the team</a:t>
            </a:r>
          </a:p>
          <a:p>
            <a:pPr lvl="1"/>
            <a:r>
              <a:rPr lang="en-US" dirty="0" smtClean="0"/>
              <a:t>Can be found in </a:t>
            </a:r>
            <a:r>
              <a:rPr lang="en-US" dirty="0" err="1" smtClean="0">
                <a:hlinkClick r:id="rId2"/>
              </a:rPr>
              <a:t>Codeplex</a:t>
            </a:r>
            <a:endParaRPr lang="en-US" dirty="0"/>
          </a:p>
        </p:txBody>
      </p:sp>
      <p:sp>
        <p:nvSpPr>
          <p:cNvPr id="8" name="Textplatzhalter 7"/>
          <p:cNvSpPr>
            <a:spLocks noGrp="1"/>
          </p:cNvSpPr>
          <p:nvPr>
            <p:ph type="body" sz="quarter" idx="25"/>
          </p:nvPr>
        </p:nvSpPr>
        <p:spPr/>
        <p:txBody>
          <a:bodyPr/>
          <a:lstStyle/>
          <a:p>
            <a:endParaRPr lang="en-US" dirty="0"/>
          </a:p>
        </p:txBody>
      </p:sp>
      <p:pic>
        <p:nvPicPr>
          <p:cNvPr id="2" name="Grafik 1"/>
          <p:cNvPicPr>
            <a:picLocks noChangeAspect="1"/>
          </p:cNvPicPr>
          <p:nvPr/>
        </p:nvPicPr>
        <p:blipFill>
          <a:blip r:embed="rId3"/>
          <a:stretch>
            <a:fillRect/>
          </a:stretch>
        </p:blipFill>
        <p:spPr>
          <a:xfrm>
            <a:off x="6444208" y="4299942"/>
            <a:ext cx="2088232" cy="667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07863402"/>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dirty="0"/>
              <a:t>Similar to </a:t>
            </a:r>
            <a:r>
              <a:rPr lang="en-US" sz="2000" i="1" dirty="0"/>
              <a:t>main </a:t>
            </a:r>
            <a:r>
              <a:rPr lang="en-US" sz="2000" dirty="0"/>
              <a:t>method in C#</a:t>
            </a:r>
          </a:p>
          <a:p>
            <a:pPr lvl="1"/>
            <a:r>
              <a:rPr lang="en-US" sz="1400" dirty="0">
                <a:solidFill>
                  <a:srgbClr val="00B050"/>
                </a:solidFill>
              </a:rPr>
              <a:t>Describes the product that is inside </a:t>
            </a:r>
            <a:r>
              <a:rPr lang="en-US" sz="1400" dirty="0"/>
              <a:t>the installer package</a:t>
            </a:r>
          </a:p>
          <a:p>
            <a:pPr lvl="1"/>
            <a:r>
              <a:rPr lang="en-US" sz="1400" dirty="0"/>
              <a:t>Only one </a:t>
            </a:r>
            <a:r>
              <a:rPr lang="en-US" sz="1400" i="1" dirty="0"/>
              <a:t>Product </a:t>
            </a:r>
            <a:r>
              <a:rPr lang="en-US" sz="1400" dirty="0"/>
              <a:t>element is allowed</a:t>
            </a:r>
          </a:p>
          <a:p>
            <a:r>
              <a:rPr lang="en-US" sz="2000" i="1" dirty="0"/>
              <a:t>Id</a:t>
            </a:r>
            <a:r>
              <a:rPr lang="en-US" sz="2000" dirty="0"/>
              <a:t>: Product code of your software</a:t>
            </a:r>
          </a:p>
          <a:p>
            <a:pPr lvl="1"/>
            <a:r>
              <a:rPr lang="en-US" sz="1400" dirty="0" smtClean="0"/>
              <a:t>Specific </a:t>
            </a:r>
            <a:r>
              <a:rPr lang="en-US" sz="1400" dirty="0" err="1" smtClean="0"/>
              <a:t>Guid</a:t>
            </a:r>
            <a:r>
              <a:rPr lang="en-US" sz="1400" dirty="0" smtClean="0"/>
              <a:t> used to identify the product (not the package!)</a:t>
            </a:r>
          </a:p>
          <a:p>
            <a:pPr lvl="1"/>
            <a:r>
              <a:rPr lang="en-US" sz="1400" dirty="0" smtClean="0">
                <a:solidFill>
                  <a:srgbClr val="00B050"/>
                </a:solidFill>
              </a:rPr>
              <a:t>Do you all know </a:t>
            </a:r>
            <a:r>
              <a:rPr lang="en-US" sz="1400" dirty="0" err="1" smtClean="0">
                <a:solidFill>
                  <a:srgbClr val="00B050"/>
                </a:solidFill>
              </a:rPr>
              <a:t>Guids</a:t>
            </a:r>
            <a:r>
              <a:rPr lang="en-US" sz="1400" dirty="0" smtClean="0">
                <a:solidFill>
                  <a:srgbClr val="00B050"/>
                </a:solidFill>
              </a:rPr>
              <a:t>?</a:t>
            </a:r>
          </a:p>
          <a:p>
            <a:pPr lvl="1"/>
            <a:r>
              <a:rPr lang="en-US" sz="1400" dirty="0" smtClean="0"/>
              <a:t>“*” </a:t>
            </a:r>
            <a:r>
              <a:rPr lang="en-US" sz="1400" dirty="0" smtClean="0">
                <a:sym typeface="Wingdings" panose="05000000000000000000" pitchFamily="2" charset="2"/>
              </a:rPr>
              <a:t> </a:t>
            </a:r>
            <a:r>
              <a:rPr lang="en-US" sz="1400" dirty="0" smtClean="0"/>
              <a:t>generated </a:t>
            </a:r>
            <a:r>
              <a:rPr lang="en-US" sz="1400" dirty="0"/>
              <a:t>during </a:t>
            </a:r>
            <a:r>
              <a:rPr lang="en-US" sz="1400" dirty="0" smtClean="0"/>
              <a:t>build; </a:t>
            </a:r>
            <a:r>
              <a:rPr lang="en-US" sz="1400" dirty="0" smtClean="0">
                <a:solidFill>
                  <a:srgbClr val="00B050"/>
                </a:solidFill>
              </a:rPr>
              <a:t>recommended</a:t>
            </a:r>
            <a:r>
              <a:rPr lang="en-US" sz="1400" dirty="0" smtClean="0"/>
              <a:t> for most cases</a:t>
            </a:r>
            <a:endParaRPr lang="en-US" sz="1400" dirty="0"/>
          </a:p>
          <a:p>
            <a:r>
              <a:rPr lang="en-US" sz="2000" i="1" dirty="0" err="1"/>
              <a:t>UpgradeCode</a:t>
            </a:r>
            <a:r>
              <a:rPr lang="en-US" sz="2000" dirty="0"/>
              <a:t>: Identifies product across releases</a:t>
            </a:r>
          </a:p>
          <a:p>
            <a:pPr lvl="1"/>
            <a:r>
              <a:rPr lang="en-US" sz="1400" dirty="0"/>
              <a:t>Best practice: Always specify an upgrade </a:t>
            </a:r>
            <a:r>
              <a:rPr lang="en-US" sz="1400" dirty="0" smtClean="0"/>
              <a:t>code</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216342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i="1" dirty="0"/>
              <a:t>Version</a:t>
            </a:r>
            <a:r>
              <a:rPr lang="en-US" sz="2000" dirty="0"/>
              <a:t>: Version string</a:t>
            </a:r>
          </a:p>
          <a:p>
            <a:pPr lvl="1"/>
            <a:r>
              <a:rPr lang="en-US" sz="1400" dirty="0"/>
              <a:t>[</a:t>
            </a:r>
            <a:r>
              <a:rPr lang="en-US" sz="1400" dirty="0" err="1"/>
              <a:t>MajorVersion</a:t>
            </a:r>
            <a:r>
              <a:rPr lang="en-US" sz="1400" dirty="0"/>
              <a:t>].[</a:t>
            </a:r>
            <a:r>
              <a:rPr lang="en-US" sz="1400" dirty="0" err="1"/>
              <a:t>MinorVersion</a:t>
            </a:r>
            <a:r>
              <a:rPr lang="en-US" sz="1400" dirty="0"/>
              <a:t>].[Build].[Revision]</a:t>
            </a:r>
          </a:p>
          <a:p>
            <a:pPr lvl="1"/>
            <a:r>
              <a:rPr lang="en-US" sz="1400" dirty="0"/>
              <a:t>See also </a:t>
            </a:r>
            <a:r>
              <a:rPr lang="en-US" sz="1400" dirty="0">
                <a:hlinkClick r:id="rId3"/>
              </a:rPr>
              <a:t>Semantic Versioning</a:t>
            </a:r>
            <a:endParaRPr lang="en-US" sz="1400" dirty="0"/>
          </a:p>
          <a:p>
            <a:pPr lvl="1"/>
            <a:r>
              <a:rPr lang="en-US" sz="1400" dirty="0"/>
              <a:t>Best practice: Build server</a:t>
            </a:r>
          </a:p>
          <a:p>
            <a:r>
              <a:rPr lang="en-US" sz="2000" i="1" dirty="0" smtClean="0"/>
              <a:t>Description </a:t>
            </a:r>
            <a:r>
              <a:rPr lang="en-US" sz="2000" dirty="0"/>
              <a:t>of your product</a:t>
            </a:r>
          </a:p>
          <a:p>
            <a:pPr lvl="1"/>
            <a:r>
              <a:rPr lang="en-US" sz="1400" dirty="0"/>
              <a:t>Name, Manufacturer</a:t>
            </a:r>
          </a:p>
          <a:p>
            <a:r>
              <a:rPr lang="en-US" sz="2000" i="1" dirty="0"/>
              <a:t>Language, </a:t>
            </a:r>
            <a:r>
              <a:rPr lang="en-US" sz="2000" i="1" dirty="0" err="1"/>
              <a:t>Codepage</a:t>
            </a:r>
            <a:r>
              <a:rPr lang="en-US" sz="2000" dirty="0"/>
              <a:t>: </a:t>
            </a:r>
            <a:r>
              <a:rPr lang="en-US" sz="2000" dirty="0">
                <a:hlinkClick r:id="rId4"/>
              </a:rPr>
              <a:t>Locale ID</a:t>
            </a:r>
            <a:r>
              <a:rPr lang="en-US" sz="2000" dirty="0"/>
              <a:t> and </a:t>
            </a:r>
            <a:r>
              <a:rPr lang="en-US" sz="2000" dirty="0" err="1">
                <a:hlinkClick r:id="rId5"/>
              </a:rPr>
              <a:t>codepage</a:t>
            </a:r>
            <a:endParaRPr lang="en-US" sz="2000" dirty="0"/>
          </a:p>
          <a:p>
            <a:pPr lvl="1"/>
            <a:r>
              <a:rPr lang="en-US" sz="1400" dirty="0"/>
              <a:t>Used for status messages, progress information, etc</a:t>
            </a:r>
            <a:r>
              <a:rPr lang="en-US" sz="1400" dirty="0" smtClean="0"/>
              <a:t>.</a:t>
            </a:r>
          </a:p>
          <a:p>
            <a:pPr lvl="1"/>
            <a:r>
              <a:rPr lang="en-US" sz="1400" dirty="0" smtClean="0"/>
              <a:t>Details about multi-language installers later</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22887109"/>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Product</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endParaRPr lang="en-US" noProof="1" smtClean="0"/>
          </a:p>
          <a:p>
            <a:r>
              <a:rPr lang="en-US" noProof="1" smtClean="0"/>
              <a:t>  &lt;</a:t>
            </a:r>
            <a:r>
              <a:rPr lang="en-US" noProof="1" smtClean="0">
                <a:solidFill>
                  <a:srgbClr val="C00000"/>
                </a:solidFill>
              </a:rPr>
              <a:t>Product </a:t>
            </a:r>
            <a:r>
              <a:rPr lang="en-US" noProof="1"/>
              <a:t>Id</a:t>
            </a:r>
            <a:r>
              <a:rPr lang="en-US" noProof="1" smtClean="0"/>
              <a:t>="E4C7B77B-39C6-4836-B63B-D6F940AD61E0"</a:t>
            </a:r>
            <a:endParaRPr lang="en-US" noProof="1"/>
          </a:p>
          <a:p>
            <a:r>
              <a:rPr lang="en-US" noProof="1" smtClean="0"/>
              <a:t>           Name="time cockpit"</a:t>
            </a:r>
          </a:p>
          <a:p>
            <a:r>
              <a:rPr lang="en-US" noProof="1" smtClean="0"/>
              <a:t>           Language="1033"</a:t>
            </a:r>
          </a:p>
          <a:p>
            <a:r>
              <a:rPr lang="en-US" noProof="1" smtClean="0"/>
              <a:t>           Version="1.0.0.0"</a:t>
            </a:r>
          </a:p>
          <a:p>
            <a:r>
              <a:rPr lang="en-US" noProof="1" smtClean="0"/>
              <a:t>           Manufacturer="software architects"</a:t>
            </a:r>
          </a:p>
          <a:p>
            <a:r>
              <a:rPr lang="en-US" noProof="1"/>
              <a:t>           UpgradeCode</a:t>
            </a:r>
            <a:r>
              <a:rPr lang="en-US" noProof="1" smtClean="0"/>
              <a:t>="EBCACD7E-C8CE-464E-9D33-7EC7A370F227"&gt;</a:t>
            </a:r>
            <a:endParaRPr lang="en-US" noProof="1"/>
          </a:p>
          <a:p>
            <a:endParaRPr lang="en-US" noProof="1" smtClean="0"/>
          </a:p>
          <a:p>
            <a:r>
              <a:rPr lang="en-US" noProof="1" smtClean="0"/>
              <a:t>&lt;/Product&gt;</a:t>
            </a:r>
          </a:p>
          <a:p>
            <a:r>
              <a:rPr lang="en-US" noProof="1" smtClean="0"/>
              <a:t>&lt;/Wix&gt;</a:t>
            </a:r>
          </a:p>
          <a:p>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0748436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1: Einführung in </a:t>
            </a:r>
            <a:r>
              <a:rPr lang="de-DE" dirty="0" err="1" smtClean="0"/>
              <a:t>WiX</a:t>
            </a:r>
            <a:endParaRPr lang="de-DE" dirty="0"/>
          </a:p>
        </p:txBody>
      </p:sp>
      <p:sp>
        <p:nvSpPr>
          <p:cNvPr id="5" name="Inhaltsplatzhalter 4"/>
          <p:cNvSpPr>
            <a:spLocks noGrp="1"/>
          </p:cNvSpPr>
          <p:nvPr>
            <p:ph sz="quarter" idx="12"/>
          </p:nvPr>
        </p:nvSpPr>
        <p:spPr/>
        <p:txBody>
          <a:bodyPr/>
          <a:lstStyle/>
          <a:p>
            <a:r>
              <a:rPr lang="de-DE" sz="2000" dirty="0" smtClean="0"/>
              <a:t>Allgemeines zum Windows Installer</a:t>
            </a:r>
          </a:p>
          <a:p>
            <a:r>
              <a:rPr lang="de-DE" sz="2000" dirty="0" smtClean="0"/>
              <a:t>Einführung in </a:t>
            </a:r>
            <a:r>
              <a:rPr lang="de-DE" sz="2000" dirty="0" err="1" smtClean="0"/>
              <a:t>WiX</a:t>
            </a:r>
            <a:r>
              <a:rPr lang="de-DE" sz="2000" dirty="0" smtClean="0"/>
              <a:t>, Zusammenhang mit MSI</a:t>
            </a:r>
          </a:p>
          <a:p>
            <a:r>
              <a:rPr lang="de-DE" sz="2000" dirty="0" smtClean="0"/>
              <a:t>Vorstellung von </a:t>
            </a:r>
            <a:r>
              <a:rPr lang="de-DE" sz="2000" dirty="0" err="1" smtClean="0"/>
              <a:t>WiX</a:t>
            </a:r>
            <a:r>
              <a:rPr lang="de-DE" sz="2000" dirty="0" smtClean="0"/>
              <a:t> Tools inkl. Visual Studio Integration</a:t>
            </a:r>
          </a:p>
          <a:p>
            <a:r>
              <a:rPr lang="de-DE" sz="2000" dirty="0" smtClean="0"/>
              <a:t>Der </a:t>
            </a:r>
            <a:r>
              <a:rPr lang="de-DE" sz="2000" dirty="0" err="1" smtClean="0"/>
              <a:t>WiX-Buildprozess</a:t>
            </a:r>
            <a:endParaRPr lang="de-DE" sz="2000" dirty="0" smtClean="0"/>
          </a:p>
          <a:p>
            <a:r>
              <a:rPr lang="de-DE" sz="2000" dirty="0" smtClean="0"/>
              <a:t>Grundaufbau einer </a:t>
            </a:r>
            <a:r>
              <a:rPr lang="de-DE" sz="2000" dirty="0" err="1" smtClean="0"/>
              <a:t>WiX</a:t>
            </a:r>
            <a:r>
              <a:rPr lang="de-DE" sz="2000" dirty="0" smtClean="0"/>
              <a:t>-Datei</a:t>
            </a:r>
          </a:p>
          <a:p>
            <a:pPr lvl="1"/>
            <a:r>
              <a:rPr lang="de-DE" sz="1400" dirty="0" err="1" smtClean="0"/>
              <a:t>Product</a:t>
            </a:r>
            <a:r>
              <a:rPr lang="de-DE" sz="1400" dirty="0" smtClean="0"/>
              <a:t>, Package, </a:t>
            </a:r>
            <a:r>
              <a:rPr lang="de-DE" sz="1400" dirty="0" err="1" smtClean="0"/>
              <a:t>Directories</a:t>
            </a:r>
            <a:r>
              <a:rPr lang="de-DE" sz="1400" dirty="0" smtClean="0"/>
              <a:t>, Files, Shortcuts, Features</a:t>
            </a:r>
          </a:p>
          <a:p>
            <a:pPr lvl="1"/>
            <a:r>
              <a:rPr lang="de-DE" sz="1400" dirty="0" smtClean="0"/>
              <a:t>Erklärung anhand von live gezeigten Beispielen, bei denen die Teilnehmer mitmachen können</a:t>
            </a:r>
          </a:p>
          <a:p>
            <a:r>
              <a:rPr lang="de-DE" sz="2000" dirty="0" smtClean="0"/>
              <a:t>Erstes, eigenständiges Hands-on-Lab</a:t>
            </a:r>
            <a:endParaRPr lang="de-DE" sz="20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263357849"/>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a:solidFill>
                  <a:srgbClr val="00B050"/>
                </a:solidFill>
              </a:rPr>
              <a:t>Describes the installer package</a:t>
            </a:r>
          </a:p>
          <a:p>
            <a:r>
              <a:rPr lang="en-US" i="1" dirty="0"/>
              <a:t>Id</a:t>
            </a:r>
            <a:r>
              <a:rPr lang="en-US" dirty="0"/>
              <a:t>: Can be omitted</a:t>
            </a:r>
          </a:p>
          <a:p>
            <a:pPr lvl="1"/>
            <a:r>
              <a:rPr lang="en-US" dirty="0"/>
              <a:t>WiX will pick one for you</a:t>
            </a:r>
          </a:p>
          <a:p>
            <a:r>
              <a:rPr lang="en-US" i="1" dirty="0"/>
              <a:t>Compressed</a:t>
            </a:r>
            <a:r>
              <a:rPr lang="en-US" dirty="0"/>
              <a:t>: If yes, puts installation files into </a:t>
            </a:r>
            <a:r>
              <a:rPr lang="en-US" dirty="0">
                <a:hlinkClick r:id="rId3"/>
              </a:rPr>
              <a:t>CAB files</a:t>
            </a:r>
            <a:endParaRPr lang="en-US" dirty="0"/>
          </a:p>
          <a:p>
            <a:pPr lvl="1"/>
            <a:r>
              <a:rPr lang="en-US" dirty="0">
                <a:solidFill>
                  <a:srgbClr val="00B050"/>
                </a:solidFill>
              </a:rPr>
              <a:t>Recommendation</a:t>
            </a:r>
            <a:r>
              <a:rPr lang="en-US" dirty="0"/>
              <a:t>: Set it to yes</a:t>
            </a:r>
          </a:p>
          <a:p>
            <a:r>
              <a:rPr lang="en-US" i="1" dirty="0" err="1"/>
              <a:t>InstallerVersion</a:t>
            </a:r>
            <a:r>
              <a:rPr lang="en-US" dirty="0"/>
              <a:t>: Minimum required </a:t>
            </a:r>
            <a:r>
              <a:rPr lang="en-US" dirty="0">
                <a:hlinkClick r:id="rId4"/>
              </a:rPr>
              <a:t>version of MS installer</a:t>
            </a:r>
            <a:endParaRPr lang="en-US" dirty="0"/>
          </a:p>
          <a:p>
            <a:pPr lvl="1"/>
            <a:r>
              <a:rPr lang="en-US" dirty="0"/>
              <a:t>Major version * 100 + minor version</a:t>
            </a:r>
          </a:p>
          <a:p>
            <a:pPr lvl="1"/>
            <a:r>
              <a:rPr lang="en-US" dirty="0"/>
              <a:t>301 = 3.1, 405 = 4.5</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52927692"/>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err="1"/>
              <a:t>InstallScope</a:t>
            </a:r>
            <a:r>
              <a:rPr lang="en-US" dirty="0"/>
              <a:t>: </a:t>
            </a:r>
            <a:r>
              <a:rPr lang="en-US" i="1" dirty="0" err="1"/>
              <a:t>perMachine</a:t>
            </a:r>
            <a:r>
              <a:rPr lang="en-US" i="1" dirty="0"/>
              <a:t> </a:t>
            </a:r>
            <a:r>
              <a:rPr lang="en-US" dirty="0"/>
              <a:t>or </a:t>
            </a:r>
            <a:r>
              <a:rPr lang="en-US" i="1" dirty="0" err="1" smtClean="0"/>
              <a:t>perUser</a:t>
            </a:r>
            <a:endParaRPr lang="en-US" i="1" dirty="0" smtClean="0"/>
          </a:p>
          <a:p>
            <a:pPr lvl="1"/>
            <a:r>
              <a:rPr lang="en-US" dirty="0" smtClean="0">
                <a:solidFill>
                  <a:srgbClr val="00B050"/>
                </a:solidFill>
              </a:rPr>
              <a:t>Recommendation</a:t>
            </a:r>
            <a:r>
              <a:rPr lang="en-US" dirty="0"/>
              <a:t>: </a:t>
            </a:r>
            <a:r>
              <a:rPr lang="en-US" i="1" dirty="0" err="1" smtClean="0"/>
              <a:t>perMachine</a:t>
            </a:r>
            <a:endParaRPr lang="en-US" dirty="0"/>
          </a:p>
          <a:p>
            <a:pPr lvl="1"/>
            <a:r>
              <a:rPr lang="en-US" dirty="0"/>
              <a:t>For details see </a:t>
            </a:r>
            <a:r>
              <a:rPr lang="en-US" dirty="0">
                <a:hlinkClick r:id="rId3"/>
              </a:rPr>
              <a:t>doc</a:t>
            </a:r>
            <a:endParaRPr lang="en-US" dirty="0"/>
          </a:p>
          <a:p>
            <a:pPr lvl="1"/>
            <a:r>
              <a:rPr lang="en-US" dirty="0"/>
              <a:t>Set </a:t>
            </a:r>
            <a:r>
              <a:rPr lang="en-US" dirty="0">
                <a:hlinkClick r:id="rId4"/>
              </a:rPr>
              <a:t>ALLUSERS</a:t>
            </a:r>
            <a:r>
              <a:rPr lang="en-US" dirty="0"/>
              <a:t> property as an </a:t>
            </a:r>
            <a:r>
              <a:rPr lang="en-US" dirty="0" smtClean="0"/>
              <a:t>alternative</a:t>
            </a:r>
            <a:endParaRPr lang="en-US" dirty="0"/>
          </a:p>
          <a:p>
            <a:r>
              <a:rPr lang="en-US" i="1" dirty="0"/>
              <a:t>Descriptions</a:t>
            </a:r>
          </a:p>
          <a:p>
            <a:pPr lvl="1"/>
            <a:r>
              <a:rPr lang="en-US" dirty="0"/>
              <a:t>Manufacturer, Description, Keywords, etc.</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1394452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Package</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&lt;Product …&gt;</a:t>
            </a:r>
          </a:p>
          <a:p>
            <a:endParaRPr lang="en-US" noProof="1" smtClean="0"/>
          </a:p>
          <a:p>
            <a:r>
              <a:rPr lang="en-US" noProof="1" smtClean="0"/>
              <a:t>    &lt;</a:t>
            </a:r>
            <a:r>
              <a:rPr lang="en-US" noProof="1" smtClean="0">
                <a:solidFill>
                  <a:srgbClr val="C00000"/>
                </a:solidFill>
              </a:rPr>
              <a:t>Package</a:t>
            </a:r>
            <a:r>
              <a:rPr lang="en-US" noProof="1" smtClean="0"/>
              <a:t> InstallerVersion="301"</a:t>
            </a:r>
          </a:p>
          <a:p>
            <a:r>
              <a:rPr lang="en-US" noProof="1" smtClean="0"/>
              <a:t>             Compressed="yes"</a:t>
            </a:r>
          </a:p>
          <a:p>
            <a:r>
              <a:rPr lang="en-US" noProof="1" smtClean="0"/>
              <a:t>             InstallScope="perMachine"</a:t>
            </a:r>
          </a:p>
          <a:p>
            <a:r>
              <a:rPr lang="en-US" noProof="1" smtClean="0"/>
              <a:t>             Manufacturer="software architects"</a:t>
            </a:r>
          </a:p>
          <a:p>
            <a:r>
              <a:rPr lang="en-US" noProof="1" smtClean="0"/>
              <a:t>             Description="time cockpit Installer"</a:t>
            </a:r>
          </a:p>
          <a:p>
            <a:r>
              <a:rPr lang="en-US" noProof="1" smtClean="0"/>
              <a:t>             Keywords="time,cockpit,Installer,MSI"</a:t>
            </a:r>
          </a:p>
          <a:p>
            <a:r>
              <a:rPr lang="en-US" noProof="1" smtClean="0"/>
              <a:t>             Comments="(c) software architects" /&gt;</a:t>
            </a:r>
          </a:p>
          <a:p>
            <a:endParaRPr lang="en-US" noProof="1" smtClean="0"/>
          </a:p>
          <a:p>
            <a:r>
              <a:rPr lang="en-US" noProof="1" smtClean="0"/>
              <a:t>    &lt;</a:t>
            </a:r>
            <a:r>
              <a:rPr lang="en-US" noProof="1" smtClean="0">
                <a:solidFill>
                  <a:srgbClr val="C00000"/>
                </a:solidFill>
              </a:rPr>
              <a:t>MediaTemplate</a:t>
            </a:r>
            <a:r>
              <a:rPr lang="en-US" noProof="1" smtClean="0"/>
              <a:t> EmbedCab="yes" /&gt;</a:t>
            </a:r>
          </a:p>
          <a:p>
            <a:endParaRPr lang="en-US" noProof="1" smtClean="0"/>
          </a:p>
          <a:p>
            <a:r>
              <a:rPr lang="en-US" noProof="1" smtClean="0"/>
              <a:t>    …</a:t>
            </a:r>
          </a:p>
          <a:p>
            <a:r>
              <a:rPr lang="en-US" noProof="1" smtClean="0"/>
              <a:t>  &lt;/Product&gt;</a:t>
            </a:r>
          </a:p>
          <a:p>
            <a:r>
              <a:rPr lang="en-US" noProof="1" smtClean="0"/>
              <a:t>&lt;/Wix&gt;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MediaTemplate</a:t>
            </a:r>
            <a:r>
              <a:rPr lang="en-US" dirty="0" smtClean="0"/>
              <a:t> (</a:t>
            </a:r>
            <a:r>
              <a:rPr lang="en-US" dirty="0" smtClean="0">
                <a:hlinkClick r:id="rId2"/>
              </a:rPr>
              <a:t>doc</a:t>
            </a:r>
            <a:r>
              <a:rPr lang="en-US" dirty="0" smtClean="0"/>
              <a:t>) to embed CAB files into MSI</a:t>
            </a:r>
          </a:p>
          <a:p>
            <a:pPr lvl="1"/>
            <a:r>
              <a:rPr lang="en-US" dirty="0" smtClean="0"/>
              <a:t>Use </a:t>
            </a:r>
            <a:r>
              <a:rPr lang="en-US" i="1" dirty="0" smtClean="0"/>
              <a:t>Media</a:t>
            </a:r>
            <a:r>
              <a:rPr lang="en-US" dirty="0" smtClean="0"/>
              <a:t> (</a:t>
            </a:r>
            <a:r>
              <a:rPr lang="en-US" dirty="0" smtClean="0">
                <a:hlinkClick r:id="rId3"/>
              </a:rPr>
              <a:t>doc</a:t>
            </a:r>
            <a:r>
              <a:rPr lang="en-US" dirty="0" smtClean="0"/>
              <a:t>) element if you want to separate CAB files from MSI (not covered here)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10596927"/>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Directory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smtClean="0"/>
              <a:t>Defines the directory layout used to install the product</a:t>
            </a:r>
          </a:p>
          <a:p>
            <a:r>
              <a:rPr lang="en-US" i="1" dirty="0" smtClean="0"/>
              <a:t>Id</a:t>
            </a:r>
            <a:r>
              <a:rPr lang="en-US" dirty="0" smtClean="0"/>
              <a:t>: Key used to identify the directory</a:t>
            </a:r>
          </a:p>
          <a:p>
            <a:pPr lvl="1"/>
            <a:r>
              <a:rPr lang="en-US" dirty="0" smtClean="0">
                <a:solidFill>
                  <a:srgbClr val="00B050"/>
                </a:solidFill>
              </a:rPr>
              <a:t>Root </a:t>
            </a:r>
            <a:r>
              <a:rPr lang="en-US" i="1" dirty="0" smtClean="0"/>
              <a:t>Directory </a:t>
            </a:r>
            <a:r>
              <a:rPr lang="en-US" dirty="0"/>
              <a:t>element must have </a:t>
            </a:r>
            <a:r>
              <a:rPr lang="en-US" i="1" dirty="0" smtClean="0">
                <a:solidFill>
                  <a:srgbClr val="00B050"/>
                </a:solidFill>
              </a:rPr>
              <a:t>ID=„TARGETDIR“ </a:t>
            </a:r>
            <a:r>
              <a:rPr lang="en-US" dirty="0"/>
              <a:t>and</a:t>
            </a:r>
            <a:r>
              <a:rPr lang="en-US" dirty="0" smtClean="0">
                <a:solidFill>
                  <a:srgbClr val="00B050"/>
                </a:solidFill>
              </a:rPr>
              <a:t> </a:t>
            </a:r>
            <a:r>
              <a:rPr lang="en-US" i="1" dirty="0" smtClean="0">
                <a:solidFill>
                  <a:srgbClr val="00B050"/>
                </a:solidFill>
              </a:rPr>
              <a:t>Name=„</a:t>
            </a:r>
            <a:r>
              <a:rPr lang="en-US" i="1" dirty="0" err="1" smtClean="0">
                <a:solidFill>
                  <a:srgbClr val="00B050"/>
                </a:solidFill>
              </a:rPr>
              <a:t>SourceDir</a:t>
            </a:r>
            <a:r>
              <a:rPr lang="en-US" i="1" dirty="0" smtClean="0">
                <a:solidFill>
                  <a:srgbClr val="00B050"/>
                </a:solidFill>
              </a:rPr>
              <a:t>“</a:t>
            </a:r>
          </a:p>
          <a:p>
            <a:pPr lvl="1"/>
            <a:r>
              <a:rPr lang="en-US" dirty="0" smtClean="0"/>
              <a:t>Predefined folder IDs see </a:t>
            </a:r>
            <a:r>
              <a:rPr lang="en-US" dirty="0" smtClean="0">
                <a:hlinkClick r:id="rId3"/>
              </a:rPr>
              <a:t>MSDN</a:t>
            </a:r>
            <a:endParaRPr lang="en-US" dirty="0" smtClean="0"/>
          </a:p>
          <a:p>
            <a:r>
              <a:rPr lang="en-US" i="1" dirty="0" smtClean="0"/>
              <a:t>Name</a:t>
            </a:r>
            <a:r>
              <a:rPr lang="en-US" dirty="0" smtClean="0"/>
              <a:t>: Name of the new folder</a:t>
            </a:r>
          </a:p>
          <a:p>
            <a:pPr lvl="1"/>
            <a:r>
              <a:rPr lang="en-US" dirty="0" smtClean="0"/>
              <a:t>Don‘t specify it if you use a predefined name</a:t>
            </a:r>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71333356"/>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Directory Structure</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 </a:t>
            </a:r>
            <a:r>
              <a:rPr lang="en-US" noProof="1"/>
              <a:t>/&gt;</a:t>
            </a:r>
          </a:p>
          <a:p>
            <a:r>
              <a:rPr lang="en-US" noProof="1" smtClean="0"/>
              <a:t>    </a:t>
            </a:r>
            <a:r>
              <a:rPr lang="en-US" noProof="1"/>
              <a:t>&lt;MediaTemplate </a:t>
            </a:r>
            <a:r>
              <a:rPr lang="en-US" noProof="1" smtClean="0"/>
              <a:t>… </a:t>
            </a:r>
            <a:r>
              <a:rPr lang="en-US" noProof="1"/>
              <a:t>/&gt;</a:t>
            </a:r>
          </a:p>
          <a:p>
            <a:endParaRPr lang="en-US" noProof="1"/>
          </a:p>
          <a:p>
            <a:r>
              <a:rPr lang="en-US" noProof="1"/>
              <a:t>    &lt;!--Directory structure--&gt;</a:t>
            </a:r>
          </a:p>
          <a:p>
            <a:r>
              <a:rPr lang="en-US" noProof="1"/>
              <a:t>    &lt;</a:t>
            </a:r>
            <a:r>
              <a:rPr lang="en-US" noProof="1">
                <a:solidFill>
                  <a:srgbClr val="C00000"/>
                </a:solidFill>
              </a:rPr>
              <a:t>Directory</a:t>
            </a:r>
            <a:r>
              <a:rPr lang="en-US" noProof="1"/>
              <a:t> Id="</a:t>
            </a:r>
            <a:r>
              <a:rPr lang="en-US" noProof="1" smtClean="0">
                <a:solidFill>
                  <a:srgbClr val="C00000"/>
                </a:solidFill>
              </a:rPr>
              <a:t>TARGETDIR</a:t>
            </a:r>
            <a:r>
              <a:rPr lang="en-US" noProof="1" smtClean="0"/>
              <a:t>" Name</a:t>
            </a:r>
            <a:r>
              <a:rPr lang="en-US" noProof="1"/>
              <a:t>="</a:t>
            </a:r>
            <a:r>
              <a:rPr lang="en-US" noProof="1">
                <a:solidFill>
                  <a:srgbClr val="C00000"/>
                </a:solidFill>
              </a:rPr>
              <a:t>SourceDir</a:t>
            </a:r>
            <a:r>
              <a:rPr lang="en-US" noProof="1"/>
              <a:t>"&gt;</a:t>
            </a:r>
          </a:p>
          <a:p>
            <a:r>
              <a:rPr lang="en-US" noProof="1"/>
              <a:t>      &lt;Directory Id="</a:t>
            </a:r>
            <a:r>
              <a:rPr lang="en-US" noProof="1">
                <a:solidFill>
                  <a:srgbClr val="C00000"/>
                </a:solidFill>
              </a:rPr>
              <a:t>ProgramFilesFolder</a:t>
            </a:r>
            <a:r>
              <a:rPr lang="en-US" noProof="1"/>
              <a:t>"&gt;</a:t>
            </a:r>
          </a:p>
          <a:p>
            <a:r>
              <a:rPr lang="en-US" noProof="1"/>
              <a:t>        &lt;Directory Id="MyProgramDir</a:t>
            </a:r>
            <a:r>
              <a:rPr lang="en-US" noProof="1" smtClean="0"/>
              <a:t>" </a:t>
            </a:r>
            <a:r>
              <a:rPr lang="en-US" noProof="1"/>
              <a:t>Name</a:t>
            </a:r>
            <a:r>
              <a:rPr lang="en-US" noProof="1" smtClean="0"/>
              <a:t>="timecockpit" </a:t>
            </a:r>
            <a:r>
              <a:rPr lang="en-US" noProof="1"/>
              <a:t>/&gt;</a:t>
            </a:r>
          </a:p>
          <a:p>
            <a:r>
              <a:rPr lang="en-US" noProof="1"/>
              <a:t>      </a:t>
            </a:r>
            <a:r>
              <a:rPr lang="en-US" noProof="1" smtClean="0"/>
              <a:t>  &lt;</a:t>
            </a:r>
            <a:r>
              <a:rPr lang="en-US" noProof="1"/>
              <a:t>Directory Id="</a:t>
            </a:r>
            <a:r>
              <a:rPr lang="en-US" noProof="1">
                <a:solidFill>
                  <a:srgbClr val="C00000"/>
                </a:solidFill>
              </a:rPr>
              <a:t>ProgramMenuFolder</a:t>
            </a:r>
            <a:r>
              <a:rPr lang="en-US" noProof="1"/>
              <a:t>"&gt;</a:t>
            </a:r>
          </a:p>
          <a:p>
            <a:r>
              <a:rPr lang="en-US" noProof="1"/>
              <a:t>          &lt;Directory Id="</a:t>
            </a:r>
            <a:r>
              <a:rPr lang="en-US" noProof="1" smtClean="0"/>
              <a:t>MyShortcutsDir“</a:t>
            </a:r>
          </a:p>
          <a:p>
            <a:r>
              <a:rPr lang="en-US" noProof="1"/>
              <a:t> </a:t>
            </a:r>
            <a:r>
              <a:rPr lang="en-US" noProof="1" smtClean="0"/>
              <a:t>                    Name="software architects" </a:t>
            </a:r>
            <a:r>
              <a:rPr lang="en-US" noProof="1"/>
              <a:t>/&gt;</a:t>
            </a:r>
          </a:p>
          <a:p>
            <a:r>
              <a:rPr lang="en-US" noProof="1"/>
              <a:t>        &lt;/Directory&gt;</a:t>
            </a:r>
          </a:p>
          <a:p>
            <a:r>
              <a:rPr lang="en-US" noProof="1"/>
              <a:t>      &lt;/Directory&gt;</a:t>
            </a:r>
          </a:p>
          <a:p>
            <a:r>
              <a:rPr lang="en-US" noProof="1"/>
              <a:t>    &lt;/Directory</a:t>
            </a:r>
            <a:r>
              <a:rPr lang="en-US" noProof="1" smtClean="0"/>
              <a:t>&gt;</a:t>
            </a:r>
          </a:p>
          <a:p>
            <a:r>
              <a:rPr lang="en-US" noProof="1"/>
              <a:t> </a:t>
            </a:r>
            <a:r>
              <a:rPr lang="en-US" noProof="1" smtClean="0"/>
              <a:t>   …</a:t>
            </a:r>
            <a:endParaRPr lang="en-US" noProof="1"/>
          </a:p>
          <a:p>
            <a:r>
              <a:rPr lang="en-US" noProof="1" smtClean="0"/>
              <a:t>  &lt;/</a:t>
            </a:r>
            <a:r>
              <a:rPr lang="en-US" noProof="1"/>
              <a: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2151676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8" name="Inhaltsplatzhalter 7"/>
          <p:cNvSpPr>
            <a:spLocks noGrp="1"/>
          </p:cNvSpPr>
          <p:nvPr>
            <p:ph sz="quarter" idx="12"/>
          </p:nvPr>
        </p:nvSpPr>
        <p:spPr/>
        <p:txBody>
          <a:bodyPr/>
          <a:lstStyle/>
          <a:p>
            <a:r>
              <a:rPr lang="en-US" sz="1800" dirty="0" smtClean="0">
                <a:solidFill>
                  <a:srgbClr val="00B050"/>
                </a:solidFill>
              </a:rPr>
              <a:t>Recommendation</a:t>
            </a:r>
            <a:r>
              <a:rPr lang="en-US" sz="1800" dirty="0" smtClean="0"/>
              <a:t>: Wrap each </a:t>
            </a:r>
            <a:r>
              <a:rPr lang="en-US" sz="1800" i="1" dirty="0" smtClean="0"/>
              <a:t>File</a:t>
            </a:r>
            <a:r>
              <a:rPr lang="en-US" sz="1800" dirty="0"/>
              <a:t> (</a:t>
            </a:r>
            <a:r>
              <a:rPr lang="en-US" sz="1800" dirty="0">
                <a:hlinkClick r:id="rId2"/>
              </a:rPr>
              <a:t>doc</a:t>
            </a:r>
            <a:r>
              <a:rPr lang="en-US" sz="1800" dirty="0"/>
              <a:t>) </a:t>
            </a:r>
            <a:r>
              <a:rPr lang="en-US" sz="1800" dirty="0" smtClean="0"/>
              <a:t>into its own </a:t>
            </a:r>
            <a:r>
              <a:rPr lang="en-US" sz="1800" i="1" dirty="0" smtClean="0"/>
              <a:t>Component </a:t>
            </a:r>
            <a:r>
              <a:rPr lang="en-US" sz="1800" dirty="0"/>
              <a:t>(</a:t>
            </a:r>
            <a:r>
              <a:rPr lang="en-US" sz="1800" dirty="0">
                <a:hlinkClick r:id="rId3"/>
              </a:rPr>
              <a:t>doc</a:t>
            </a:r>
            <a:r>
              <a:rPr lang="en-US" sz="1800" dirty="0"/>
              <a:t>) </a:t>
            </a:r>
            <a:r>
              <a:rPr lang="en-US" sz="1800" dirty="0" smtClean="0"/>
              <a:t>element</a:t>
            </a:r>
          </a:p>
          <a:p>
            <a:r>
              <a:rPr lang="en-US" sz="1800" i="1" dirty="0" smtClean="0"/>
              <a:t>Component </a:t>
            </a:r>
            <a:r>
              <a:rPr lang="en-US" sz="1800" dirty="0" smtClean="0"/>
              <a:t>(</a:t>
            </a:r>
            <a:r>
              <a:rPr lang="en-US" sz="1800" dirty="0">
                <a:hlinkClick r:id="rId3"/>
              </a:rPr>
              <a:t>doc</a:t>
            </a:r>
            <a:r>
              <a:rPr lang="en-US" sz="1800" dirty="0"/>
              <a:t>) </a:t>
            </a:r>
            <a:r>
              <a:rPr lang="en-US" sz="1800" dirty="0" smtClean="0"/>
              <a:t>element</a:t>
            </a:r>
          </a:p>
          <a:p>
            <a:pPr lvl="1"/>
            <a:r>
              <a:rPr lang="en-US" sz="1200" dirty="0" smtClean="0"/>
              <a:t>Identified by Windows using its </a:t>
            </a:r>
            <a:r>
              <a:rPr lang="en-US" sz="1200" i="1" dirty="0" err="1" smtClean="0"/>
              <a:t>Guid</a:t>
            </a:r>
            <a:endParaRPr lang="en-US" sz="1200" i="1" dirty="0" smtClean="0"/>
          </a:p>
          <a:p>
            <a:pPr lvl="1"/>
            <a:r>
              <a:rPr lang="en-US" sz="1200" dirty="0" smtClean="0"/>
              <a:t>Identified in the MSI using its </a:t>
            </a:r>
            <a:r>
              <a:rPr lang="en-US" sz="1200" i="1" dirty="0" smtClean="0"/>
              <a:t>Id</a:t>
            </a:r>
          </a:p>
          <a:p>
            <a:pPr lvl="1"/>
            <a:r>
              <a:rPr lang="en-US" sz="1200" dirty="0" smtClean="0">
                <a:solidFill>
                  <a:srgbClr val="00B050"/>
                </a:solidFill>
              </a:rPr>
              <a:t>Recommendation</a:t>
            </a:r>
            <a:r>
              <a:rPr lang="en-US" sz="1200" dirty="0" smtClean="0"/>
              <a:t>: Prefix component IDs with </a:t>
            </a:r>
            <a:r>
              <a:rPr lang="en-US" sz="1200" i="1" dirty="0" smtClean="0"/>
              <a:t>CMP_</a:t>
            </a:r>
            <a:endParaRPr lang="en-US" sz="1200" dirty="0"/>
          </a:p>
          <a:p>
            <a:r>
              <a:rPr lang="en-US" sz="1800" dirty="0" smtClean="0"/>
              <a:t>Optionally group </a:t>
            </a:r>
            <a:r>
              <a:rPr lang="en-US" sz="1800" i="1" dirty="0" smtClean="0"/>
              <a:t>Component </a:t>
            </a:r>
            <a:r>
              <a:rPr lang="en-US" sz="1800" dirty="0" smtClean="0"/>
              <a:t>elements into </a:t>
            </a:r>
            <a:r>
              <a:rPr lang="en-US" sz="1800" i="1" dirty="0" err="1" smtClean="0"/>
              <a:t>ComponentGroup</a:t>
            </a:r>
            <a:r>
              <a:rPr lang="en-US" sz="1800" i="1" dirty="0" smtClean="0"/>
              <a:t> </a:t>
            </a:r>
            <a:r>
              <a:rPr lang="en-US" sz="1800" dirty="0" smtClean="0"/>
              <a:t>(</a:t>
            </a:r>
            <a:r>
              <a:rPr lang="en-US" sz="1800" dirty="0" smtClean="0">
                <a:hlinkClick r:id="rId4"/>
              </a:rPr>
              <a:t>doc</a:t>
            </a:r>
            <a:r>
              <a:rPr lang="en-US" sz="1800" dirty="0" smtClean="0"/>
              <a:t>)</a:t>
            </a:r>
          </a:p>
          <a:p>
            <a:pPr lvl="1"/>
            <a:r>
              <a:rPr lang="en-US" sz="1200" dirty="0" smtClean="0"/>
              <a:t>Use </a:t>
            </a:r>
            <a:r>
              <a:rPr lang="en-US" sz="1200" i="1" dirty="0" err="1" smtClean="0"/>
              <a:t>ComponentGroupRef</a:t>
            </a:r>
            <a:r>
              <a:rPr lang="en-US" sz="1200" dirty="0" smtClean="0"/>
              <a:t> (</a:t>
            </a:r>
            <a:r>
              <a:rPr lang="en-US" sz="1200" dirty="0" smtClean="0">
                <a:hlinkClick r:id="rId5"/>
              </a:rPr>
              <a:t>doc</a:t>
            </a:r>
            <a:r>
              <a:rPr lang="en-US" sz="1200" dirty="0" smtClean="0"/>
              <a:t>) instead of </a:t>
            </a:r>
            <a:r>
              <a:rPr lang="en-US" sz="1200" i="1" dirty="0" err="1" smtClean="0"/>
              <a:t>ComponentRef</a:t>
            </a:r>
            <a:r>
              <a:rPr lang="en-US" sz="1200" i="1" dirty="0" smtClean="0"/>
              <a:t> </a:t>
            </a:r>
            <a:r>
              <a:rPr lang="en-US" sz="1200" dirty="0" smtClean="0"/>
              <a:t>in features in this case</a:t>
            </a:r>
            <a:endParaRPr lang="en-US" sz="1200" dirty="0"/>
          </a:p>
          <a:p>
            <a:r>
              <a:rPr lang="en-US" sz="1800" i="1" dirty="0" smtClean="0"/>
              <a:t>File</a:t>
            </a:r>
            <a:r>
              <a:rPr lang="en-US" sz="1800" dirty="0" smtClean="0"/>
              <a:t> </a:t>
            </a:r>
            <a:r>
              <a:rPr lang="en-US" sz="1800" dirty="0"/>
              <a:t>(</a:t>
            </a:r>
            <a:r>
              <a:rPr lang="en-US" sz="1800" dirty="0">
                <a:hlinkClick r:id="rId2"/>
              </a:rPr>
              <a:t>doc</a:t>
            </a:r>
            <a:r>
              <a:rPr lang="en-US" sz="1800" dirty="0"/>
              <a:t>) </a:t>
            </a:r>
            <a:r>
              <a:rPr lang="en-US" sz="1800" dirty="0" smtClean="0"/>
              <a:t>element inside </a:t>
            </a:r>
            <a:r>
              <a:rPr lang="en-US" sz="1800" i="1" dirty="0" smtClean="0"/>
              <a:t>Component</a:t>
            </a:r>
          </a:p>
          <a:p>
            <a:pPr lvl="1"/>
            <a:r>
              <a:rPr lang="en-US" sz="1200" dirty="0" smtClean="0"/>
              <a:t>Identified in the MSI using its </a:t>
            </a:r>
            <a:r>
              <a:rPr lang="en-US" sz="1200" i="1" dirty="0" smtClean="0"/>
              <a:t>Id</a:t>
            </a:r>
          </a:p>
          <a:p>
            <a:pPr lvl="1"/>
            <a:r>
              <a:rPr lang="en-US" sz="1200" i="1" dirty="0" smtClean="0"/>
              <a:t>Source</a:t>
            </a:r>
            <a:r>
              <a:rPr lang="en-US" sz="1200" dirty="0" smtClean="0"/>
              <a:t> (mandatory): relative to location of WiX source file or absolute</a:t>
            </a:r>
          </a:p>
          <a:p>
            <a:pPr lvl="1"/>
            <a:r>
              <a:rPr lang="en-US" sz="1200" dirty="0" smtClean="0">
                <a:solidFill>
                  <a:srgbClr val="00B050"/>
                </a:solidFill>
              </a:rPr>
              <a:t>Recommendation</a:t>
            </a:r>
            <a:r>
              <a:rPr lang="en-US" sz="1200" dirty="0" smtClean="0"/>
              <a:t>: Prefix file IDs with </a:t>
            </a:r>
            <a:r>
              <a:rPr lang="en-US" sz="1200" i="1" dirty="0" smtClean="0"/>
              <a:t>FILE_</a:t>
            </a:r>
          </a:p>
          <a:p>
            <a:pPr lvl="1"/>
            <a:r>
              <a:rPr lang="en-US" sz="1200" dirty="0" smtClean="0">
                <a:solidFill>
                  <a:srgbClr val="00B050"/>
                </a:solidFill>
              </a:rPr>
              <a:t>Recommendation</a:t>
            </a:r>
            <a:r>
              <a:rPr lang="en-US" sz="1200" dirty="0" smtClean="0"/>
              <a:t>: Always set </a:t>
            </a:r>
            <a:r>
              <a:rPr lang="en-US" sz="1200" i="1" dirty="0" err="1" smtClean="0"/>
              <a:t>KeyPath</a:t>
            </a:r>
            <a:r>
              <a:rPr lang="en-US" sz="1200" i="1" dirty="0" smtClean="0"/>
              <a:t>="yes"</a:t>
            </a:r>
            <a:r>
              <a:rPr lang="en-US" sz="1200" dirty="0" smtClean="0"/>
              <a:t> (triggers file replace during repair)</a:t>
            </a:r>
            <a:endParaRPr lang="en-US" sz="12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647436911"/>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Components, Files</a:t>
            </a:r>
            <a:endParaRPr lang="en-US" i="1" dirty="0"/>
          </a:p>
        </p:txBody>
      </p:sp>
      <p:sp>
        <p:nvSpPr>
          <p:cNvPr id="6" name="Inhaltsplatzhalter 5"/>
          <p:cNvSpPr>
            <a:spLocks noGrp="1"/>
          </p:cNvSpPr>
          <p:nvPr>
            <p:ph sz="quarter" idx="22"/>
          </p:nvPr>
        </p:nvSpPr>
        <p:spPr/>
        <p:txBody>
          <a:bodyPr/>
          <a:lstStyle/>
          <a:p>
            <a:r>
              <a:rPr lang="en-US" sz="1000" noProof="1"/>
              <a:t>&lt;?xml version="1.0" encoding="UTF-8"?&gt;</a:t>
            </a:r>
          </a:p>
          <a:p>
            <a:r>
              <a:rPr lang="en-US" sz="1000" noProof="1"/>
              <a:t>&lt;Wix xmlns="http://schemas.microsoft.com/wix/2006/wi"&gt;</a:t>
            </a:r>
          </a:p>
          <a:p>
            <a:r>
              <a:rPr lang="en-US" sz="1000" noProof="1" smtClean="0"/>
              <a:t>  </a:t>
            </a:r>
            <a:r>
              <a:rPr lang="en-US" sz="1000" noProof="1"/>
              <a:t>&lt;Product </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Directory Id="</a:t>
            </a:r>
            <a:r>
              <a:rPr lang="en-US" sz="1000" noProof="1" smtClean="0"/>
              <a:t>TARGETDIR" Name</a:t>
            </a:r>
            <a:r>
              <a:rPr lang="en-US" sz="1000" noProof="1"/>
              <a:t>="SourceDir"&gt;</a:t>
            </a:r>
          </a:p>
          <a:p>
            <a:r>
              <a:rPr lang="en-US" sz="1000" noProof="1"/>
              <a:t>      &lt;Directory Id="ProgramFilesFolder"&gt;</a:t>
            </a:r>
          </a:p>
          <a:p>
            <a:r>
              <a:rPr lang="en-US" sz="1000" noProof="1"/>
              <a:t>        &lt;Directory Id="</a:t>
            </a:r>
            <a:r>
              <a:rPr lang="en-US" sz="1000" noProof="1" smtClean="0"/>
              <a:t>MyProgramDir" Name="timecockpit" </a:t>
            </a:r>
            <a:r>
              <a:rPr lang="en-US" sz="1000" noProof="1"/>
              <a:t>/&gt;</a:t>
            </a:r>
          </a:p>
          <a:p>
            <a:r>
              <a:rPr lang="en-US" sz="1000" noProof="1"/>
              <a:t>        &lt;Directory Id="ProgramMenuFolder"&gt;</a:t>
            </a:r>
          </a:p>
          <a:p>
            <a:r>
              <a:rPr lang="en-US" sz="1000" noProof="1"/>
              <a:t>          &lt;Directory Id="</a:t>
            </a:r>
            <a:r>
              <a:rPr lang="en-US" sz="1000" noProof="1" smtClean="0"/>
              <a:t>MyShortcutsDir" Name="software architects" </a:t>
            </a:r>
            <a:r>
              <a:rPr lang="en-US" sz="1000" noProof="1"/>
              <a:t>/&gt;</a:t>
            </a:r>
          </a:p>
          <a:p>
            <a:r>
              <a:rPr lang="en-US" sz="1000" noProof="1"/>
              <a:t>        &lt;/Directory&gt;</a:t>
            </a:r>
          </a:p>
          <a:p>
            <a:r>
              <a:rPr lang="en-US" sz="1000" noProof="1"/>
              <a:t>      &lt;/Directory&gt;</a:t>
            </a:r>
          </a:p>
          <a:p>
            <a:r>
              <a:rPr lang="en-US" sz="1000" noProof="1"/>
              <a:t>    &lt;/Directory&gt;</a:t>
            </a:r>
          </a:p>
          <a:p>
            <a:endParaRPr lang="en-US" sz="1000" noProof="1"/>
          </a:p>
          <a:p>
            <a:r>
              <a:rPr lang="en-US" sz="1000" noProof="1" smtClean="0"/>
              <a:t>    &lt;</a:t>
            </a:r>
            <a:r>
              <a:rPr lang="en-US" sz="1000" noProof="1">
                <a:solidFill>
                  <a:srgbClr val="A20000"/>
                </a:solidFill>
              </a:rPr>
              <a:t>DirectoryRef</a:t>
            </a:r>
            <a:r>
              <a:rPr lang="en-US" sz="1000" noProof="1"/>
              <a:t> Id="MyProgramDir"&gt;</a:t>
            </a:r>
          </a:p>
          <a:p>
            <a:r>
              <a:rPr lang="en-US" sz="1000" noProof="1"/>
              <a:t>      &lt;</a:t>
            </a:r>
            <a:r>
              <a:rPr lang="en-US" sz="1000" noProof="1">
                <a:solidFill>
                  <a:srgbClr val="A20000"/>
                </a:solidFill>
              </a:rPr>
              <a:t>Component</a:t>
            </a:r>
            <a:r>
              <a:rPr lang="en-US" sz="1000" noProof="1"/>
              <a:t> Id="CMP_InstallMeTXT"</a:t>
            </a:r>
          </a:p>
          <a:p>
            <a:r>
              <a:rPr lang="en-US" sz="1000" noProof="1"/>
              <a:t>                 Guid</a:t>
            </a:r>
            <a:r>
              <a:rPr lang="en-US" sz="1000" noProof="1" smtClean="0"/>
              <a:t>="09ECC668-063A-4CB6-97AD-C0D1A2674CE1"&gt;</a:t>
            </a:r>
            <a:endParaRPr lang="en-US" sz="1000" noProof="1"/>
          </a:p>
          <a:p>
            <a:r>
              <a:rPr lang="en-US" sz="1000" noProof="1"/>
              <a:t>        &lt;</a:t>
            </a:r>
            <a:r>
              <a:rPr lang="en-US" sz="1000" noProof="1">
                <a:solidFill>
                  <a:srgbClr val="A20000"/>
                </a:solidFill>
              </a:rPr>
              <a:t>File</a:t>
            </a:r>
            <a:r>
              <a:rPr lang="en-US" sz="1000" noProof="1"/>
              <a:t> Id="</a:t>
            </a:r>
            <a:r>
              <a:rPr lang="en-US" sz="1000" noProof="1" smtClean="0"/>
              <a:t>FILE_InstallMeTXT“ Source</a:t>
            </a:r>
            <a:r>
              <a:rPr lang="en-US" sz="1000" noProof="1"/>
              <a:t>="InstallMe.txt"</a:t>
            </a:r>
          </a:p>
          <a:p>
            <a:r>
              <a:rPr lang="en-US" sz="1000" noProof="1"/>
              <a:t>              KeyPath="yes" /&gt;</a:t>
            </a:r>
          </a:p>
          <a:p>
            <a:r>
              <a:rPr lang="en-US" sz="1000" noProof="1"/>
              <a:t>      &lt;/Component&gt;</a:t>
            </a:r>
          </a:p>
          <a:p>
            <a:r>
              <a:rPr lang="en-US" sz="1000" noProof="1"/>
              <a:t>    &lt;/DirectoryRef&gt;</a:t>
            </a:r>
          </a:p>
          <a:p>
            <a:endParaRPr lang="en-US" sz="1000" noProof="1"/>
          </a:p>
          <a:p>
            <a:r>
              <a:rPr lang="en-US" sz="1000" noProof="1" smtClean="0"/>
              <a:t>    &lt;</a:t>
            </a:r>
            <a:r>
              <a:rPr lang="en-US" sz="1000" noProof="1"/>
              <a:t>DirectoryRef Id="MyShortcutsDir"&gt;</a:t>
            </a:r>
          </a:p>
          <a:p>
            <a:r>
              <a:rPr lang="en-US" sz="1000" noProof="1"/>
              <a:t>      &lt;Component Id="CMP_DocumentationShortcut"</a:t>
            </a:r>
          </a:p>
          <a:p>
            <a:r>
              <a:rPr lang="en-US" sz="1000" noProof="1"/>
              <a:t>                 Guid</a:t>
            </a:r>
            <a:r>
              <a:rPr lang="en-US" sz="1000" noProof="1" smtClean="0"/>
              <a:t>="6C005B90-2818-407B-9958-DE0578F60000"&gt;</a:t>
            </a:r>
            <a:endParaRPr lang="en-US" sz="1000" noProof="1"/>
          </a:p>
          <a:p>
            <a:r>
              <a:rPr lang="en-US" sz="1000" noProof="1" smtClean="0"/>
              <a:t>        </a:t>
            </a:r>
            <a:r>
              <a:rPr lang="en-US" sz="1000" noProof="1"/>
              <a:t>&lt;</a:t>
            </a:r>
            <a:r>
              <a:rPr lang="en-US" sz="1000" noProof="1">
                <a:solidFill>
                  <a:srgbClr val="A20000"/>
                </a:solidFill>
              </a:rPr>
              <a:t>Shortcut</a:t>
            </a:r>
            <a:r>
              <a:rPr lang="en-US" sz="1000" noProof="1"/>
              <a:t> Id="</a:t>
            </a:r>
            <a:r>
              <a:rPr lang="en-US" sz="1000" noProof="1" smtClean="0"/>
              <a:t>DocumentationStartMenuShortcut" …</a:t>
            </a:r>
            <a:endParaRPr lang="en-US" sz="1000" noProof="1"/>
          </a:p>
          <a:p>
            <a:r>
              <a:rPr lang="en-US" sz="1000" noProof="1" smtClean="0"/>
              <a:t>                  Target</a:t>
            </a:r>
            <a:r>
              <a:rPr lang="en-US" sz="1000" noProof="1"/>
              <a:t>="[MyProgramDir]InstallMe.txt" /&gt;</a:t>
            </a:r>
          </a:p>
          <a:p>
            <a:r>
              <a:rPr lang="en-US" sz="1000" noProof="1" smtClean="0"/>
              <a:t>      &lt;/</a:t>
            </a:r>
            <a:r>
              <a:rPr lang="en-US" sz="1000" noProof="1"/>
              <a:t>Component&gt;</a:t>
            </a:r>
          </a:p>
          <a:p>
            <a:r>
              <a:rPr lang="en-US" sz="1000" noProof="1"/>
              <a:t>    &lt;/DirectoryRef</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Product&gt;</a:t>
            </a:r>
          </a:p>
          <a:p>
            <a:r>
              <a:rPr lang="en-US" sz="1000"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DirectoryRef</a:t>
            </a:r>
            <a:r>
              <a:rPr lang="en-US" dirty="0" smtClean="0"/>
              <a:t> (</a:t>
            </a:r>
            <a:r>
              <a:rPr lang="en-US" dirty="0" smtClean="0">
                <a:hlinkClick r:id="rId2"/>
              </a:rPr>
              <a:t>doc</a:t>
            </a:r>
            <a:r>
              <a:rPr lang="en-US" dirty="0" smtClean="0"/>
              <a:t>) to separate directory structure from content</a:t>
            </a:r>
          </a:p>
          <a:p>
            <a:r>
              <a:rPr lang="en-US" dirty="0" smtClean="0"/>
              <a:t>Use </a:t>
            </a:r>
            <a:r>
              <a:rPr lang="en-US" i="1" dirty="0" smtClean="0"/>
              <a:t>Shortcut</a:t>
            </a:r>
            <a:r>
              <a:rPr lang="en-US" dirty="0" smtClean="0"/>
              <a:t> (</a:t>
            </a:r>
            <a:r>
              <a:rPr lang="en-US" dirty="0" smtClean="0">
                <a:hlinkClick r:id="rId3"/>
              </a:rPr>
              <a:t>doc</a:t>
            </a:r>
            <a:r>
              <a:rPr lang="en-US" dirty="0" smtClean="0"/>
              <a:t>) to create a shortcut on the Start menu</a:t>
            </a:r>
          </a:p>
          <a:p>
            <a:pPr lvl="1"/>
            <a:r>
              <a:rPr lang="en-US" dirty="0" smtClean="0"/>
              <a:t>More details later</a:t>
            </a:r>
          </a:p>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3" name="Gerade Verbindung mit Pfeil 2"/>
          <p:cNvCxnSpPr/>
          <p:nvPr/>
        </p:nvCxnSpPr>
        <p:spPr>
          <a:xfrm flipV="1">
            <a:off x="2339752" y="1203598"/>
            <a:ext cx="0" cy="10081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2" name="Gerade Verbindung mit Pfeil 11"/>
          <p:cNvCxnSpPr/>
          <p:nvPr/>
        </p:nvCxnSpPr>
        <p:spPr>
          <a:xfrm flipV="1">
            <a:off x="2843808" y="1203598"/>
            <a:ext cx="0" cy="28083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V="1">
            <a:off x="2483768" y="1491630"/>
            <a:ext cx="0" cy="194421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5983648"/>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5" name="Inhaltsplatzhalter 4"/>
          <p:cNvSpPr>
            <a:spLocks noGrp="1"/>
          </p:cNvSpPr>
          <p:nvPr>
            <p:ph sz="quarter" idx="22"/>
          </p:nvPr>
        </p:nvSpPr>
        <p:spPr/>
        <p:txBody>
          <a:bodyPr/>
          <a:lstStyle/>
          <a:p>
            <a:r>
              <a:rPr lang="en-US" noProof="1" smtClean="0"/>
              <a:t>&lt;Component Id="CMP_MyProgramEXE„</a:t>
            </a:r>
          </a:p>
          <a:p>
            <a:r>
              <a:rPr lang="en-US" noProof="1" smtClean="0"/>
              <a:t>           Guid="4A626372-1FA8-4F37-B6AA-13FC7A7C6228"&gt;</a:t>
            </a:r>
          </a:p>
          <a:p>
            <a:r>
              <a:rPr lang="en-US" noProof="1" smtClean="0"/>
              <a:t>   &lt;File</a:t>
            </a:r>
          </a:p>
          <a:p>
            <a:r>
              <a:rPr lang="en-US" noProof="1" smtClean="0"/>
              <a:t>         Id="FILE_MyProgramEXE„</a:t>
            </a:r>
          </a:p>
          <a:p>
            <a:r>
              <a:rPr lang="en-US" noProof="1" smtClean="0"/>
              <a:t>         Source="</a:t>
            </a:r>
            <a:r>
              <a:rPr lang="en-US" noProof="1" smtClean="0">
                <a:solidFill>
                  <a:srgbClr val="C00000"/>
                </a:solidFill>
              </a:rPr>
              <a:t>$(var.FilesPath)</a:t>
            </a:r>
            <a:r>
              <a:rPr lang="en-US" noProof="1" smtClean="0"/>
              <a:t>MyProgram.exe"</a:t>
            </a:r>
          </a:p>
          <a:p>
            <a:r>
              <a:rPr lang="en-US" noProof="1" smtClean="0"/>
              <a:t>         KeyPath="yes" /&gt; </a:t>
            </a:r>
          </a:p>
          <a:p>
            <a:r>
              <a:rPr lang="en-US" noProof="1" smtClean="0"/>
              <a:t>&lt;/Component&gt;</a:t>
            </a:r>
            <a:endParaRPr lang="en-US" noProof="1"/>
          </a:p>
        </p:txBody>
      </p:sp>
      <p:sp>
        <p:nvSpPr>
          <p:cNvPr id="3" name="Textplatzhalter 2"/>
          <p:cNvSpPr>
            <a:spLocks noGrp="1"/>
          </p:cNvSpPr>
          <p:nvPr>
            <p:ph type="body" sz="quarter" idx="23"/>
          </p:nvPr>
        </p:nvSpPr>
        <p:spPr/>
        <p:txBody>
          <a:bodyPr/>
          <a:lstStyle/>
          <a:p>
            <a:endParaRPr lang="en-US" dirty="0"/>
          </a:p>
        </p:txBody>
      </p:sp>
      <p:sp>
        <p:nvSpPr>
          <p:cNvPr id="6" name="Textplatzhalter 5"/>
          <p:cNvSpPr>
            <a:spLocks noGrp="1"/>
          </p:cNvSpPr>
          <p:nvPr>
            <p:ph type="body" sz="quarter" idx="24"/>
          </p:nvPr>
        </p:nvSpPr>
        <p:spPr/>
        <p:txBody>
          <a:bodyPr/>
          <a:lstStyle/>
          <a:p>
            <a:r>
              <a:rPr lang="en-US" dirty="0" smtClean="0"/>
              <a:t>Use </a:t>
            </a:r>
            <a:r>
              <a:rPr lang="en-US" i="1" dirty="0" smtClean="0">
                <a:solidFill>
                  <a:srgbClr val="00B050"/>
                </a:solidFill>
              </a:rPr>
              <a:t>$(</a:t>
            </a:r>
            <a:r>
              <a:rPr lang="en-US" i="1" dirty="0" err="1" smtClean="0">
                <a:solidFill>
                  <a:srgbClr val="00B050"/>
                </a:solidFill>
              </a:rPr>
              <a:t>var.</a:t>
            </a:r>
            <a:r>
              <a:rPr lang="en-US" dirty="0" err="1" smtClean="0"/>
              <a:t>VarName</a:t>
            </a:r>
            <a:r>
              <a:rPr lang="en-US" i="1" dirty="0" smtClean="0">
                <a:solidFill>
                  <a:srgbClr val="00B050"/>
                </a:solidFill>
              </a:rPr>
              <a:t>)</a:t>
            </a:r>
            <a:r>
              <a:rPr lang="en-US" i="1" dirty="0" smtClean="0"/>
              <a:t> </a:t>
            </a:r>
            <a:r>
              <a:rPr lang="en-US" dirty="0" smtClean="0"/>
              <a:t>to access preprocessor variables</a:t>
            </a:r>
          </a:p>
          <a:p>
            <a:r>
              <a:rPr lang="en-US" dirty="0" smtClean="0"/>
              <a:t>Use </a:t>
            </a:r>
            <a:r>
              <a:rPr lang="en-US" i="1" dirty="0" smtClean="0"/>
              <a:t>$(</a:t>
            </a:r>
            <a:r>
              <a:rPr lang="en-US" i="1" dirty="0" err="1" smtClean="0"/>
              <a:t>var.ProjectName</a:t>
            </a:r>
            <a:r>
              <a:rPr lang="en-US" i="1" dirty="0" smtClean="0"/>
              <a:t>. </a:t>
            </a:r>
            <a:r>
              <a:rPr lang="en-US" i="1" dirty="0" err="1" smtClean="0"/>
              <a:t>TargetDir</a:t>
            </a:r>
            <a:r>
              <a:rPr lang="en-US" i="1" dirty="0" smtClean="0"/>
              <a:t>)</a:t>
            </a:r>
            <a:r>
              <a:rPr lang="en-US" dirty="0" smtClean="0"/>
              <a:t> to reference other projects in your solution (</a:t>
            </a:r>
            <a:r>
              <a:rPr lang="en-US" dirty="0" smtClean="0">
                <a:hlinkClick r:id="rId2"/>
              </a:rPr>
              <a:t>doc</a:t>
            </a:r>
            <a:r>
              <a:rPr lang="en-US" dirty="0" smtClean="0"/>
              <a:t>)</a:t>
            </a:r>
            <a:endParaRPr lang="en-US" dirty="0"/>
          </a:p>
        </p:txBody>
      </p:sp>
      <p:sp>
        <p:nvSpPr>
          <p:cNvPr id="10" name="Textplatzhalter 9"/>
          <p:cNvSpPr>
            <a:spLocks noGrp="1"/>
          </p:cNvSpPr>
          <p:nvPr>
            <p:ph type="body" sz="quarter" idx="25"/>
          </p:nvPr>
        </p:nvSpPr>
        <p:spPr/>
        <p:txBody>
          <a:bodyPr/>
          <a:lstStyle/>
          <a:p>
            <a:endParaRPr lang="en-US" dirty="0"/>
          </a:p>
        </p:txBody>
      </p:sp>
      <p:pic>
        <p:nvPicPr>
          <p:cNvPr id="11" name="Grafik 10"/>
          <p:cNvPicPr>
            <a:picLocks noChangeAspect="1"/>
          </p:cNvPicPr>
          <p:nvPr/>
        </p:nvPicPr>
        <p:blipFill>
          <a:blip r:embed="rId3"/>
          <a:stretch>
            <a:fillRect/>
          </a:stretch>
        </p:blipFill>
        <p:spPr>
          <a:xfrm>
            <a:off x="107504" y="1563638"/>
            <a:ext cx="5832648" cy="1331523"/>
          </a:xfrm>
          <a:prstGeom prst="rect">
            <a:avLst/>
          </a:prstGeom>
        </p:spPr>
      </p:pic>
      <p:cxnSp>
        <p:nvCxnSpPr>
          <p:cNvPr id="12" name="Gerade Verbindung mit Pfeil 11"/>
          <p:cNvCxnSpPr/>
          <p:nvPr/>
        </p:nvCxnSpPr>
        <p:spPr>
          <a:xfrm>
            <a:off x="2915816" y="1071982"/>
            <a:ext cx="0" cy="14997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87291783"/>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Feature</a:t>
            </a:r>
            <a:r>
              <a:rPr lang="en-US" dirty="0" smtClean="0"/>
              <a:t> (</a:t>
            </a:r>
            <a:r>
              <a:rPr lang="en-US" dirty="0" smtClean="0">
                <a:hlinkClick r:id="rId2"/>
              </a:rPr>
              <a:t>doc</a:t>
            </a:r>
            <a:r>
              <a:rPr lang="en-US" dirty="0" smtClean="0"/>
              <a:t>) Element</a:t>
            </a:r>
            <a:endParaRPr lang="en-US" dirty="0"/>
          </a:p>
        </p:txBody>
      </p:sp>
      <p:sp>
        <p:nvSpPr>
          <p:cNvPr id="8" name="Inhaltsplatzhalter 7"/>
          <p:cNvSpPr>
            <a:spLocks noGrp="1"/>
          </p:cNvSpPr>
          <p:nvPr>
            <p:ph sz="quarter" idx="12"/>
          </p:nvPr>
        </p:nvSpPr>
        <p:spPr/>
        <p:txBody>
          <a:bodyPr/>
          <a:lstStyle/>
          <a:p>
            <a:r>
              <a:rPr lang="en-US" sz="1800" dirty="0" smtClean="0"/>
              <a:t>Features are groups of components that can be installed together</a:t>
            </a:r>
          </a:p>
          <a:p>
            <a:pPr lvl="1"/>
            <a:r>
              <a:rPr lang="en-US" sz="1200" dirty="0" smtClean="0"/>
              <a:t>Drives the content of the </a:t>
            </a:r>
            <a:r>
              <a:rPr lang="en-US" sz="1200" dirty="0" smtClean="0">
                <a:solidFill>
                  <a:srgbClr val="00B050"/>
                </a:solidFill>
              </a:rPr>
              <a:t>feature tree </a:t>
            </a:r>
            <a:r>
              <a:rPr lang="en-US" sz="1200" dirty="0" smtClean="0"/>
              <a:t>in the installation wizard</a:t>
            </a:r>
          </a:p>
          <a:p>
            <a:pPr lvl="1"/>
            <a:r>
              <a:rPr lang="en-US" sz="1000" dirty="0" smtClean="0"/>
              <a:t>Features can be nested if necessary</a:t>
            </a:r>
          </a:p>
          <a:p>
            <a:r>
              <a:rPr lang="en-US" sz="1800" i="1" dirty="0" smtClean="0"/>
              <a:t>Id</a:t>
            </a:r>
            <a:r>
              <a:rPr lang="en-US" sz="1800" dirty="0" smtClean="0"/>
              <a:t>: Identifies feature in MSI</a:t>
            </a:r>
          </a:p>
          <a:p>
            <a:pPr lvl="1"/>
            <a:r>
              <a:rPr lang="en-US" sz="1200" dirty="0" smtClean="0"/>
              <a:t>Can be used to include features in command line </a:t>
            </a:r>
            <a:br>
              <a:rPr lang="en-US" sz="1200" dirty="0" smtClean="0"/>
            </a:br>
            <a:r>
              <a:rPr lang="en-US" sz="1200" dirty="0" smtClean="0"/>
              <a:t>  (</a:t>
            </a:r>
            <a:r>
              <a:rPr lang="en-US" sz="1200" dirty="0" smtClean="0">
                <a:solidFill>
                  <a:srgbClr val="00B050"/>
                </a:solidFill>
              </a:rPr>
              <a:t>comma-separated list of IDs in </a:t>
            </a:r>
            <a:r>
              <a:rPr lang="en-US" sz="1200" i="1" dirty="0" smtClean="0">
                <a:solidFill>
                  <a:srgbClr val="00B050"/>
                </a:solidFill>
              </a:rPr>
              <a:t>ADDLOCAL</a:t>
            </a:r>
            <a:r>
              <a:rPr lang="en-US" sz="1200" dirty="0" smtClean="0"/>
              <a:t> property)</a:t>
            </a:r>
          </a:p>
          <a:p>
            <a:pPr lvl="1"/>
            <a:r>
              <a:rPr lang="en-US" sz="1200" dirty="0" smtClean="0"/>
              <a:t>Can be used to remove features in command line</a:t>
            </a:r>
          </a:p>
          <a:p>
            <a:pPr lvl="1"/>
            <a:r>
              <a:rPr lang="en-US" sz="1200" dirty="0"/>
              <a:t> </a:t>
            </a:r>
            <a:r>
              <a:rPr lang="en-US" sz="1200" dirty="0" smtClean="0"/>
              <a:t> (</a:t>
            </a:r>
            <a:r>
              <a:rPr lang="en-US" sz="1200" dirty="0"/>
              <a:t>comma-separated list of IDs in </a:t>
            </a:r>
            <a:r>
              <a:rPr lang="en-US" sz="1200" i="1" dirty="0">
                <a:solidFill>
                  <a:srgbClr val="00B050"/>
                </a:solidFill>
              </a:rPr>
              <a:t>REMOVE</a:t>
            </a:r>
            <a:r>
              <a:rPr lang="en-US" sz="1200" dirty="0"/>
              <a:t> property)</a:t>
            </a:r>
            <a:endParaRPr lang="en-US" sz="1200" dirty="0" smtClean="0"/>
          </a:p>
          <a:p>
            <a:r>
              <a:rPr lang="en-US" sz="1800" i="1" dirty="0" smtClean="0"/>
              <a:t>Level</a:t>
            </a:r>
            <a:r>
              <a:rPr lang="en-US" sz="1800" dirty="0" smtClean="0"/>
              <a:t>: Default include behavior</a:t>
            </a:r>
          </a:p>
          <a:p>
            <a:pPr lvl="1"/>
            <a:r>
              <a:rPr lang="en-US" sz="1200" dirty="0" smtClean="0"/>
              <a:t>1 = included by default, 0 = excluded by default</a:t>
            </a:r>
          </a:p>
          <a:p>
            <a:pPr lvl="1"/>
            <a:r>
              <a:rPr lang="en-US" sz="1200" dirty="0" smtClean="0"/>
              <a:t>Details later</a:t>
            </a:r>
          </a:p>
          <a:p>
            <a:r>
              <a:rPr lang="en-US" sz="1800" i="1" dirty="0" smtClean="0"/>
              <a:t>Absent</a:t>
            </a:r>
            <a:r>
              <a:rPr lang="en-US" sz="1800" dirty="0" smtClean="0"/>
              <a:t>: Can be used to </a:t>
            </a:r>
            <a:r>
              <a:rPr lang="en-US" sz="1800" i="1" dirty="0" smtClean="0"/>
              <a:t>disallow </a:t>
            </a:r>
            <a:r>
              <a:rPr lang="en-US" sz="1800" dirty="0" smtClean="0"/>
              <a:t>excluding</a:t>
            </a:r>
          </a:p>
          <a:p>
            <a:endParaRPr lang="en-US" sz="1800" dirty="0"/>
          </a:p>
        </p:txBody>
      </p:sp>
      <p:sp>
        <p:nvSpPr>
          <p:cNvPr id="9" name="Textplatzhalter 8"/>
          <p:cNvSpPr>
            <a:spLocks noGrp="1"/>
          </p:cNvSpPr>
          <p:nvPr>
            <p:ph type="body" sz="quarter" idx="23"/>
          </p:nvPr>
        </p:nvSpPr>
        <p:spPr/>
        <p:txBody>
          <a:bodyPr/>
          <a:lstStyle/>
          <a:p>
            <a:endParaRPr lang="en-US" dirty="0"/>
          </a:p>
        </p:txBody>
      </p:sp>
      <p:pic>
        <p:nvPicPr>
          <p:cNvPr id="2" name="Grafik 1"/>
          <p:cNvPicPr>
            <a:picLocks noChangeAspect="1"/>
          </p:cNvPicPr>
          <p:nvPr/>
        </p:nvPicPr>
        <p:blipFill rotWithShape="1">
          <a:blip r:embed="rId3"/>
          <a:srcRect b="22139"/>
          <a:stretch/>
        </p:blipFill>
        <p:spPr>
          <a:xfrm>
            <a:off x="5580112" y="1467161"/>
            <a:ext cx="3067469" cy="1872208"/>
          </a:xfrm>
          <a:prstGeom prst="rect">
            <a:avLst/>
          </a:prstGeom>
        </p:spPr>
      </p:pic>
      <p:pic>
        <p:nvPicPr>
          <p:cNvPr id="3" name="Grafik 2"/>
          <p:cNvPicPr>
            <a:picLocks noChangeAspect="1"/>
          </p:cNvPicPr>
          <p:nvPr/>
        </p:nvPicPr>
        <p:blipFill>
          <a:blip r:embed="rId4"/>
          <a:stretch>
            <a:fillRect/>
          </a:stretch>
        </p:blipFill>
        <p:spPr>
          <a:xfrm>
            <a:off x="5580112" y="3401629"/>
            <a:ext cx="3075478" cy="1641065"/>
          </a:xfrm>
          <a:prstGeom prst="rect">
            <a:avLst/>
          </a:prstGeom>
        </p:spPr>
      </p:pic>
    </p:spTree>
    <p:extLst>
      <p:ext uri="{BB962C8B-B14F-4D97-AF65-F5344CB8AC3E}">
        <p14:creationId xmlns:p14="http://schemas.microsoft.com/office/powerpoint/2010/main" val="335446610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Features</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…/&gt;</a:t>
            </a:r>
          </a:p>
          <a:p>
            <a:r>
              <a:rPr lang="en-US" noProof="1" smtClean="0"/>
              <a:t>    …</a:t>
            </a:r>
            <a:endParaRPr lang="en-US" noProof="1"/>
          </a:p>
          <a:p>
            <a:r>
              <a:rPr lang="en-US" noProof="1" smtClean="0"/>
              <a:t>    &lt;</a:t>
            </a:r>
            <a:r>
              <a:rPr lang="en-US" noProof="1"/>
              <a:t>DirectoryRef Id="MyProgramDir"&gt;</a:t>
            </a:r>
          </a:p>
          <a:p>
            <a:r>
              <a:rPr lang="en-US" noProof="1"/>
              <a:t>      &lt;Component Id="</a:t>
            </a:r>
            <a:r>
              <a:rPr lang="en-US" noProof="1" smtClean="0"/>
              <a:t>CMP_InstallMeTXT" …&gt;…&lt;/</a:t>
            </a:r>
            <a:r>
              <a:rPr lang="en-US" noProof="1"/>
              <a:t>Component&gt;</a:t>
            </a:r>
          </a:p>
          <a:p>
            <a:r>
              <a:rPr lang="en-US" noProof="1"/>
              <a:t>    &lt;/DirectoryRef&gt;</a:t>
            </a:r>
          </a:p>
          <a:p>
            <a:r>
              <a:rPr lang="en-US" noProof="1" smtClean="0"/>
              <a:t>    &lt;</a:t>
            </a:r>
            <a:r>
              <a:rPr lang="en-US" noProof="1"/>
              <a:t>DirectoryRef Id="MyShortcutsDir"&gt;</a:t>
            </a:r>
          </a:p>
          <a:p>
            <a:r>
              <a:rPr lang="en-US" noProof="1"/>
              <a:t>      &lt;Component Id="</a:t>
            </a:r>
            <a:r>
              <a:rPr lang="en-US" noProof="1" smtClean="0"/>
              <a:t>CMP_DocumentationShortcut" …&gt;…&lt;/</a:t>
            </a:r>
            <a:r>
              <a:rPr lang="en-US" noProof="1"/>
              <a:t>Component&gt;</a:t>
            </a:r>
          </a:p>
          <a:p>
            <a:r>
              <a:rPr lang="en-US" noProof="1"/>
              <a:t>    &lt;/DirectoryRef&gt;</a:t>
            </a:r>
          </a:p>
          <a:p>
            <a:endParaRPr lang="en-US" noProof="1"/>
          </a:p>
          <a:p>
            <a:r>
              <a:rPr lang="en-US" noProof="1"/>
              <a:t>    &lt;!--Features--&gt;</a:t>
            </a:r>
          </a:p>
          <a:p>
            <a:r>
              <a:rPr lang="en-US" noProof="1"/>
              <a:t>    &lt;</a:t>
            </a:r>
            <a:r>
              <a:rPr lang="en-US" noProof="1">
                <a:solidFill>
                  <a:srgbClr val="C00000"/>
                </a:solidFill>
              </a:rPr>
              <a:t>Feature</a:t>
            </a:r>
            <a:r>
              <a:rPr lang="en-US" noProof="1"/>
              <a:t> Id="</a:t>
            </a:r>
            <a:r>
              <a:rPr lang="en-US" noProof="1" smtClean="0"/>
              <a:t>InstallMeFeature" Title</a:t>
            </a:r>
            <a:r>
              <a:rPr lang="en-US" noProof="1"/>
              <a:t>="Main </a:t>
            </a:r>
            <a:r>
              <a:rPr lang="en-US" noProof="1" smtClean="0"/>
              <a:t>Product" </a:t>
            </a:r>
          </a:p>
          <a:p>
            <a:r>
              <a:rPr lang="en-US" noProof="1"/>
              <a:t> </a:t>
            </a:r>
            <a:r>
              <a:rPr lang="en-US" noProof="1" smtClean="0"/>
              <a:t>            Level</a:t>
            </a:r>
            <a:r>
              <a:rPr lang="en-US" noProof="1"/>
              <a:t>="1"&gt;</a:t>
            </a:r>
          </a:p>
          <a:p>
            <a:r>
              <a:rPr lang="en-US" noProof="1"/>
              <a:t>      &lt;</a:t>
            </a:r>
            <a:r>
              <a:rPr lang="en-US" noProof="1">
                <a:solidFill>
                  <a:srgbClr val="C00000"/>
                </a:solidFill>
              </a:rPr>
              <a:t>ComponentRef</a:t>
            </a:r>
            <a:r>
              <a:rPr lang="en-US" noProof="1"/>
              <a:t> Id="CMP_InstallMeTXT" /&gt;</a:t>
            </a:r>
          </a:p>
          <a:p>
            <a:r>
              <a:rPr lang="en-US" noProof="1"/>
              <a:t>    &lt;/Feature&gt;</a:t>
            </a:r>
          </a:p>
          <a:p>
            <a:endParaRPr lang="en-US" noProof="1"/>
          </a:p>
          <a:p>
            <a:r>
              <a:rPr lang="en-US" noProof="1"/>
              <a:t>    &lt;Feature Id="</a:t>
            </a:r>
            <a:r>
              <a:rPr lang="en-US" noProof="1" smtClean="0"/>
              <a:t>ShortcutsFeature" Title</a:t>
            </a:r>
            <a:r>
              <a:rPr lang="en-US" noProof="1"/>
              <a:t>="</a:t>
            </a:r>
            <a:r>
              <a:rPr lang="en-US" noProof="1" smtClean="0"/>
              <a:t>Shortcuts" Level</a:t>
            </a:r>
            <a:r>
              <a:rPr lang="en-US" noProof="1"/>
              <a:t>="1"&gt;</a:t>
            </a:r>
          </a:p>
          <a:p>
            <a:r>
              <a:rPr lang="en-US" noProof="1"/>
              <a:t>      &lt;ComponentRef Id="CMP_DocumentationShortcut" /&gt;</a:t>
            </a:r>
          </a:p>
          <a:p>
            <a:r>
              <a:rPr lang="en-US" noProof="1"/>
              <a:t>    &lt;/Feature&gt;</a:t>
            </a:r>
          </a:p>
          <a:p>
            <a:endParaRPr lang="en-US" noProof="1"/>
          </a:p>
          <a:p>
            <a:r>
              <a:rPr lang="en-US" noProof="1"/>
              <a:t>    &lt;UIRef Id="WixUI_FeatureTree"/&gt;</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555776" y="1419622"/>
            <a:ext cx="0" cy="15121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3347864" y="1923678"/>
            <a:ext cx="0" cy="176419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628521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2: Weiterführende Themen</a:t>
            </a:r>
            <a:endParaRPr lang="de-DE" dirty="0"/>
          </a:p>
        </p:txBody>
      </p:sp>
      <p:sp>
        <p:nvSpPr>
          <p:cNvPr id="5" name="Inhaltsplatzhalter 4"/>
          <p:cNvSpPr>
            <a:spLocks noGrp="1"/>
          </p:cNvSpPr>
          <p:nvPr>
            <p:ph sz="quarter" idx="12"/>
          </p:nvPr>
        </p:nvSpPr>
        <p:spPr/>
        <p:txBody>
          <a:bodyPr/>
          <a:lstStyle/>
          <a:p>
            <a:r>
              <a:rPr lang="de-AT" sz="1600" dirty="0"/>
              <a:t>Aufteilen größerer </a:t>
            </a:r>
            <a:r>
              <a:rPr lang="de-AT" sz="1600" dirty="0" err="1"/>
              <a:t>WiX</a:t>
            </a:r>
            <a:r>
              <a:rPr lang="de-AT" sz="1600" dirty="0"/>
              <a:t>-Dateien in Fragmente</a:t>
            </a:r>
          </a:p>
          <a:p>
            <a:r>
              <a:rPr lang="de-AT" sz="1600" dirty="0"/>
              <a:t>Generieren von </a:t>
            </a:r>
            <a:r>
              <a:rPr lang="de-AT" sz="1600" dirty="0" err="1"/>
              <a:t>WiX</a:t>
            </a:r>
            <a:r>
              <a:rPr lang="de-AT" sz="1600" dirty="0"/>
              <a:t>-Dateien über </a:t>
            </a:r>
            <a:r>
              <a:rPr lang="de-AT" sz="1600" dirty="0" err="1"/>
              <a:t>Harvesting</a:t>
            </a:r>
            <a:endParaRPr lang="de-AT" sz="1600" dirty="0"/>
          </a:p>
          <a:p>
            <a:r>
              <a:rPr lang="de-AT" sz="1600" dirty="0"/>
              <a:t>Eigenschaften und Suchen</a:t>
            </a:r>
          </a:p>
          <a:p>
            <a:pPr lvl="1"/>
            <a:r>
              <a:rPr lang="de-AT" sz="1100" dirty="0"/>
              <a:t>Grundprinzip von Eigenschaften</a:t>
            </a:r>
          </a:p>
          <a:p>
            <a:pPr lvl="1"/>
            <a:r>
              <a:rPr lang="de-AT" sz="1100" dirty="0" err="1"/>
              <a:t>DirectorySearch</a:t>
            </a:r>
            <a:r>
              <a:rPr lang="de-AT" sz="1100" dirty="0"/>
              <a:t>, </a:t>
            </a:r>
            <a:r>
              <a:rPr lang="de-AT" sz="1100" dirty="0" err="1"/>
              <a:t>FileSearch</a:t>
            </a:r>
            <a:r>
              <a:rPr lang="de-AT" sz="1100" dirty="0"/>
              <a:t>, </a:t>
            </a:r>
            <a:r>
              <a:rPr lang="de-AT" sz="1100" dirty="0" err="1"/>
              <a:t>ComponentSearch</a:t>
            </a:r>
            <a:r>
              <a:rPr lang="de-AT" sz="1100" dirty="0"/>
              <a:t>, </a:t>
            </a:r>
            <a:r>
              <a:rPr lang="de-AT" sz="1100" dirty="0" err="1"/>
              <a:t>RegistrySearch</a:t>
            </a:r>
            <a:endParaRPr lang="de-AT" sz="1100" dirty="0"/>
          </a:p>
          <a:p>
            <a:pPr lvl="1"/>
            <a:r>
              <a:rPr lang="de-AT" sz="1100" dirty="0"/>
              <a:t>Einführung in </a:t>
            </a:r>
            <a:r>
              <a:rPr lang="de-AT" sz="1100" dirty="0" err="1"/>
              <a:t>Conditions</a:t>
            </a:r>
            <a:endParaRPr lang="de-AT" sz="1100" dirty="0"/>
          </a:p>
          <a:p>
            <a:pPr lvl="1"/>
            <a:r>
              <a:rPr lang="de-AT" sz="1100" dirty="0"/>
              <a:t>Erklärung anhand von live gezeigten Beispielen, bei denen die Teilnehmer mitmachen können</a:t>
            </a:r>
          </a:p>
          <a:p>
            <a:r>
              <a:rPr lang="de-AT" sz="1600" dirty="0" err="1"/>
              <a:t>Conditions</a:t>
            </a:r>
            <a:endParaRPr lang="de-AT" sz="1600" dirty="0"/>
          </a:p>
          <a:p>
            <a:pPr lvl="1"/>
            <a:r>
              <a:rPr lang="de-AT" sz="1100" dirty="0"/>
              <a:t>Launch </a:t>
            </a:r>
            <a:r>
              <a:rPr lang="de-AT" sz="1100" dirty="0" err="1"/>
              <a:t>Conditions</a:t>
            </a:r>
            <a:endParaRPr lang="de-AT" sz="1100" dirty="0"/>
          </a:p>
          <a:p>
            <a:pPr lvl="1"/>
            <a:r>
              <a:rPr lang="de-AT" sz="1100" dirty="0"/>
              <a:t>Feature </a:t>
            </a:r>
            <a:r>
              <a:rPr lang="de-AT" sz="1100" dirty="0" err="1"/>
              <a:t>Conditions</a:t>
            </a:r>
            <a:endParaRPr lang="de-AT" sz="1100" dirty="0"/>
          </a:p>
          <a:p>
            <a:pPr lvl="1"/>
            <a:r>
              <a:rPr lang="de-AT" sz="1100" dirty="0"/>
              <a:t>Action/</a:t>
            </a:r>
            <a:r>
              <a:rPr lang="de-AT" sz="1100" dirty="0" err="1"/>
              <a:t>Installed</a:t>
            </a:r>
            <a:r>
              <a:rPr lang="de-AT" sz="1100" dirty="0"/>
              <a:t> States</a:t>
            </a:r>
          </a:p>
          <a:p>
            <a:pPr lvl="1"/>
            <a:r>
              <a:rPr lang="de-AT" sz="1100" dirty="0"/>
              <a:t>Erklärung anhand von live gezeigten Beispielen, bei denen die Teilnehmer mitmachen können</a:t>
            </a:r>
          </a:p>
          <a:p>
            <a:r>
              <a:rPr lang="de-AT" sz="1600" dirty="0"/>
              <a:t>Zweites, eigenständiges Hands-on-Lab</a:t>
            </a:r>
            <a:endParaRPr lang="de-DE" sz="16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3845920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i="1" dirty="0" err="1" smtClean="0"/>
              <a:t>CopyFile</a:t>
            </a:r>
            <a:r>
              <a:rPr lang="en-US" i="1" dirty="0" smtClean="0"/>
              <a:t> </a:t>
            </a:r>
            <a:r>
              <a:rPr lang="en-US" dirty="0" smtClean="0"/>
              <a:t>(</a:t>
            </a:r>
            <a:r>
              <a:rPr lang="en-US" dirty="0" smtClean="0">
                <a:hlinkClick r:id="rId2"/>
              </a:rPr>
              <a:t>doc</a:t>
            </a:r>
            <a:r>
              <a:rPr lang="en-US" dirty="0" smtClean="0"/>
              <a:t>) element</a:t>
            </a:r>
          </a:p>
          <a:p>
            <a:r>
              <a:rPr lang="en-US" dirty="0" smtClean="0"/>
              <a:t>Copy (=duplicate) files using </a:t>
            </a:r>
            <a:r>
              <a:rPr lang="en-US" i="1" dirty="0" err="1" smtClean="0"/>
              <a:t>CopyFile</a:t>
            </a:r>
            <a:r>
              <a:rPr lang="en-US" i="1" dirty="0" smtClean="0"/>
              <a:t> </a:t>
            </a:r>
            <a:r>
              <a:rPr lang="en-US" dirty="0" smtClean="0"/>
              <a:t>as child of </a:t>
            </a:r>
            <a:r>
              <a:rPr lang="en-US" i="1" dirty="0" smtClean="0"/>
              <a:t>File</a:t>
            </a:r>
          </a:p>
          <a:p>
            <a:pPr lvl="1"/>
            <a:r>
              <a:rPr lang="en-US" dirty="0" smtClean="0"/>
              <a:t>Use </a:t>
            </a:r>
            <a:r>
              <a:rPr lang="en-US" i="1" dirty="0" err="1" smtClean="0"/>
              <a:t>DestinationDirectory</a:t>
            </a:r>
            <a:r>
              <a:rPr lang="en-US" dirty="0" smtClean="0"/>
              <a:t> attribute to reference the ID of a </a:t>
            </a:r>
            <a:r>
              <a:rPr lang="en-US" i="1" dirty="0" smtClean="0"/>
              <a:t>Directory</a:t>
            </a:r>
            <a:r>
              <a:rPr lang="en-US" dirty="0" smtClean="0"/>
              <a:t> element</a:t>
            </a:r>
          </a:p>
          <a:p>
            <a:pPr lvl="1"/>
            <a:r>
              <a:rPr lang="en-US" dirty="0" smtClean="0"/>
              <a:t>Use </a:t>
            </a:r>
            <a:r>
              <a:rPr lang="en-US" i="1" dirty="0" err="1" smtClean="0"/>
              <a:t>DestinationProperty</a:t>
            </a:r>
            <a:r>
              <a:rPr lang="en-US" i="1" dirty="0" smtClean="0"/>
              <a:t> </a:t>
            </a:r>
            <a:r>
              <a:rPr lang="en-US" dirty="0" smtClean="0"/>
              <a:t>attribute to reference directory name in a property</a:t>
            </a:r>
          </a:p>
          <a:p>
            <a:r>
              <a:rPr lang="en-US" dirty="0" smtClean="0"/>
              <a:t>Copy existing files using </a:t>
            </a:r>
            <a:r>
              <a:rPr lang="en-US" i="1" dirty="0" err="1" smtClean="0"/>
              <a:t>CopyFile</a:t>
            </a:r>
            <a:r>
              <a:rPr lang="en-US" i="1" dirty="0" smtClean="0"/>
              <a:t> </a:t>
            </a:r>
            <a:r>
              <a:rPr lang="en-US" dirty="0" smtClean="0"/>
              <a:t>as child of </a:t>
            </a:r>
            <a:r>
              <a:rPr lang="en-US" i="1" dirty="0" smtClean="0"/>
              <a:t>Component</a:t>
            </a:r>
          </a:p>
          <a:p>
            <a:pPr lvl="1"/>
            <a:r>
              <a:rPr lang="en-US" i="1" dirty="0" err="1" smtClean="0"/>
              <a:t>DestinationDirectory</a:t>
            </a:r>
            <a:r>
              <a:rPr lang="en-US" i="1" dirty="0" smtClean="0"/>
              <a:t>/Property/Name</a:t>
            </a:r>
          </a:p>
          <a:p>
            <a:pPr lvl="1"/>
            <a:r>
              <a:rPr lang="en-US" i="1" dirty="0" err="1" smtClean="0"/>
              <a:t>SourceDirectory</a:t>
            </a:r>
            <a:r>
              <a:rPr lang="en-US" i="1" dirty="0" smtClean="0"/>
              <a:t>/Property/Name</a:t>
            </a:r>
          </a:p>
          <a:p>
            <a:pPr lvl="1"/>
            <a:r>
              <a:rPr lang="en-US" dirty="0" smtClean="0"/>
              <a:t>Move file instead of copying it by specifying </a:t>
            </a:r>
            <a:r>
              <a:rPr lang="en-US" i="1" dirty="0" smtClean="0"/>
              <a:t>Delete="yes"</a:t>
            </a:r>
            <a:r>
              <a:rPr lang="en-US" dirty="0" smtClean="0"/>
              <a:t> (not undone during uninstall)</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8844057"/>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a:t>Add </a:t>
            </a:r>
            <a:r>
              <a:rPr lang="en-US" dirty="0" smtClean="0"/>
              <a:t>assemblies to the GAC</a:t>
            </a:r>
          </a:p>
          <a:p>
            <a:pPr lvl="1"/>
            <a:r>
              <a:rPr lang="en-US" dirty="0" smtClean="0"/>
              <a:t>Set </a:t>
            </a:r>
            <a:r>
              <a:rPr lang="en-US" i="1" dirty="0" smtClean="0"/>
              <a:t>Assembly </a:t>
            </a:r>
            <a:r>
              <a:rPr lang="en-US" dirty="0" smtClean="0"/>
              <a:t>property of </a:t>
            </a:r>
            <a:r>
              <a:rPr lang="en-US" i="1" dirty="0" smtClean="0"/>
              <a:t>File </a:t>
            </a:r>
            <a:r>
              <a:rPr lang="en-US" dirty="0" smtClean="0"/>
              <a:t>element to </a:t>
            </a:r>
            <a:r>
              <a:rPr lang="en-US" i="1" dirty="0" smtClean="0"/>
              <a:t>"</a:t>
            </a:r>
            <a:r>
              <a:rPr lang="en-US" i="1" dirty="0" err="1" smtClean="0"/>
              <a:t>.net</a:t>
            </a:r>
            <a:r>
              <a:rPr lang="en-US" i="1" dirty="0" smtClean="0"/>
              <a:t>"</a:t>
            </a:r>
          </a:p>
          <a:p>
            <a:r>
              <a:rPr lang="en-US" dirty="0" smtClean="0"/>
              <a:t>Installing TrueType fonts</a:t>
            </a:r>
          </a:p>
          <a:p>
            <a:pPr lvl="1"/>
            <a:r>
              <a:rPr lang="en-US" dirty="0"/>
              <a:t>Set </a:t>
            </a:r>
            <a:r>
              <a:rPr lang="en-US" i="1" dirty="0" smtClean="0"/>
              <a:t>TrueType </a:t>
            </a:r>
            <a:r>
              <a:rPr lang="en-US" dirty="0"/>
              <a:t>property of </a:t>
            </a:r>
            <a:r>
              <a:rPr lang="en-US" i="1" dirty="0"/>
              <a:t>File </a:t>
            </a:r>
            <a:r>
              <a:rPr lang="en-US" dirty="0"/>
              <a:t>element to </a:t>
            </a:r>
            <a:r>
              <a:rPr lang="en-US" i="1" dirty="0" smtClean="0"/>
              <a:t>"yes"</a:t>
            </a:r>
            <a:endParaRPr lang="en-US" i="1" dirty="0"/>
          </a:p>
          <a:p>
            <a:r>
              <a:rPr lang="en-US" dirty="0" smtClean="0"/>
              <a:t>For detailed information see </a:t>
            </a:r>
            <a:r>
              <a:rPr lang="en-US" i="1" dirty="0" smtClean="0"/>
              <a:t>Attributes </a:t>
            </a:r>
            <a:r>
              <a:rPr lang="en-US" dirty="0" smtClean="0"/>
              <a:t>section of </a:t>
            </a:r>
            <a:r>
              <a:rPr lang="en-US" i="1" dirty="0" smtClean="0"/>
              <a:t>File</a:t>
            </a:r>
            <a:r>
              <a:rPr lang="en-US" dirty="0" smtClean="0"/>
              <a:t> element in </a:t>
            </a:r>
            <a:r>
              <a:rPr lang="en-US" dirty="0" smtClean="0">
                <a:hlinkClick r:id="rId2"/>
              </a:rPr>
              <a:t>WiX doc</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8941006"/>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smtClean="0"/>
              <a:t>Installing 64bit assemblies</a:t>
            </a:r>
          </a:p>
          <a:p>
            <a:pPr lvl="1"/>
            <a:r>
              <a:rPr lang="en-US" dirty="0" smtClean="0"/>
              <a:t>Use </a:t>
            </a:r>
            <a:r>
              <a:rPr lang="en-US" i="1" dirty="0" smtClean="0">
                <a:hlinkClick r:id="rId2"/>
              </a:rPr>
              <a:t>ProgramFiles64Folder</a:t>
            </a:r>
            <a:r>
              <a:rPr lang="en-US" dirty="0" smtClean="0"/>
              <a:t> instead of </a:t>
            </a:r>
            <a:r>
              <a:rPr lang="en-US" i="1" dirty="0" err="1" smtClean="0">
                <a:hlinkClick r:id="rId3"/>
              </a:rPr>
              <a:t>ProgramFilesFolder</a:t>
            </a:r>
            <a:endParaRPr lang="en-US" i="1" dirty="0" smtClean="0"/>
          </a:p>
          <a:p>
            <a:pPr lvl="1"/>
            <a:r>
              <a:rPr lang="en-US" dirty="0" smtClean="0"/>
              <a:t>Creating 32 and 64bit installer from single source is possible (see also </a:t>
            </a:r>
            <a:r>
              <a:rPr lang="en-US" dirty="0" err="1" smtClean="0">
                <a:hlinkClick r:id="rId4"/>
              </a:rPr>
              <a:t>StackOverflow</a:t>
            </a:r>
            <a:r>
              <a:rPr lang="en-US" dirty="0" smtClean="0"/>
              <a:t>, tip 2)</a:t>
            </a:r>
            <a:endParaRPr lang="en-US" dirty="0"/>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55566797"/>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mtClean="0"/>
              <a:t>Shortcuts</a:t>
            </a:r>
            <a:endParaRPr lang="en-US" dirty="0"/>
          </a:p>
        </p:txBody>
      </p:sp>
      <p:sp>
        <p:nvSpPr>
          <p:cNvPr id="8" name="Inhaltsplatzhalter 7"/>
          <p:cNvSpPr>
            <a:spLocks noGrp="1"/>
          </p:cNvSpPr>
          <p:nvPr>
            <p:ph sz="quarter" idx="12"/>
          </p:nvPr>
        </p:nvSpPr>
        <p:spPr/>
        <p:txBody>
          <a:bodyPr/>
          <a:lstStyle/>
          <a:p>
            <a:r>
              <a:rPr lang="en-US" dirty="0"/>
              <a:t>Use </a:t>
            </a:r>
            <a:r>
              <a:rPr lang="en-US" i="1" dirty="0" err="1" smtClean="0"/>
              <a:t>ProgramMenuFolder</a:t>
            </a:r>
            <a:r>
              <a:rPr lang="en-US" i="1" dirty="0" smtClean="0"/>
              <a:t> </a:t>
            </a:r>
            <a:r>
              <a:rPr lang="en-US" dirty="0" smtClean="0"/>
              <a:t>as the target</a:t>
            </a:r>
          </a:p>
          <a:p>
            <a:r>
              <a:rPr lang="en-US" dirty="0" smtClean="0"/>
              <a:t>Use </a:t>
            </a:r>
            <a:r>
              <a:rPr lang="en-US" i="1" dirty="0" smtClean="0"/>
              <a:t>Shortcut </a:t>
            </a:r>
            <a:r>
              <a:rPr lang="en-US" dirty="0" smtClean="0"/>
              <a:t>(</a:t>
            </a:r>
            <a:r>
              <a:rPr lang="en-US" dirty="0" smtClean="0">
                <a:hlinkClick r:id="rId2"/>
              </a:rPr>
              <a:t>doc</a:t>
            </a:r>
            <a:r>
              <a:rPr lang="en-US" dirty="0" smtClean="0"/>
              <a:t>) element to create shortcut</a:t>
            </a:r>
          </a:p>
          <a:p>
            <a:pPr lvl="1"/>
            <a:r>
              <a:rPr lang="en-US" dirty="0" smtClean="0"/>
              <a:t>Always add a </a:t>
            </a:r>
            <a:r>
              <a:rPr lang="en-US" i="1" dirty="0" err="1" smtClean="0"/>
              <a:t>RemoveFolder</a:t>
            </a:r>
            <a:r>
              <a:rPr lang="en-US" i="1" dirty="0" smtClean="0"/>
              <a:t> </a:t>
            </a:r>
            <a:r>
              <a:rPr lang="en-US" dirty="0" smtClean="0"/>
              <a:t>(</a:t>
            </a:r>
            <a:r>
              <a:rPr lang="en-US" dirty="0" smtClean="0">
                <a:hlinkClick r:id="rId3"/>
              </a:rPr>
              <a:t>doc</a:t>
            </a:r>
            <a:r>
              <a:rPr lang="en-US" dirty="0" smtClean="0"/>
              <a:t>) element for removing Start menu subdirectory</a:t>
            </a:r>
          </a:p>
          <a:p>
            <a:pPr lvl="1"/>
            <a:r>
              <a:rPr lang="en-US" dirty="0" smtClean="0"/>
              <a:t>Always add a </a:t>
            </a:r>
            <a:r>
              <a:rPr lang="en-US" i="1" dirty="0" err="1" smtClean="0"/>
              <a:t>RegistryValue</a:t>
            </a:r>
            <a:r>
              <a:rPr lang="en-US" dirty="0" smtClean="0"/>
              <a:t> (</a:t>
            </a:r>
            <a:r>
              <a:rPr lang="en-US" dirty="0" smtClean="0">
                <a:hlinkClick r:id="rId4"/>
              </a:rPr>
              <a:t>doc</a:t>
            </a:r>
            <a:r>
              <a:rPr lang="en-US" dirty="0" smtClean="0"/>
              <a:t>) element to have an element for </a:t>
            </a:r>
            <a:r>
              <a:rPr lang="en-US" i="1" dirty="0" err="1" smtClean="0"/>
              <a:t>KeyPath</a:t>
            </a:r>
            <a:r>
              <a:rPr lang="en-US" i="1" dirty="0" smtClean="0"/>
              <a:t>="yes“</a:t>
            </a:r>
          </a:p>
          <a:p>
            <a:r>
              <a:rPr lang="en-US" dirty="0" smtClean="0"/>
              <a:t>Add an </a:t>
            </a:r>
            <a:r>
              <a:rPr lang="en-US" i="1" dirty="0" smtClean="0"/>
              <a:t>Icon</a:t>
            </a:r>
            <a:r>
              <a:rPr lang="en-US" dirty="0" smtClean="0"/>
              <a:t> (</a:t>
            </a:r>
            <a:r>
              <a:rPr lang="en-US" dirty="0" smtClean="0">
                <a:hlinkClick r:id="rId5"/>
              </a:rPr>
              <a:t>doc</a:t>
            </a:r>
            <a:r>
              <a:rPr lang="en-US" dirty="0" smtClean="0"/>
              <a:t>) element to get an icon for the shortcut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82014729"/>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smtClean="0"/>
              <a:t>&lt;</a:t>
            </a:r>
            <a:r>
              <a:rPr lang="en-US" sz="1000" noProof="1"/>
              <a:t>Directory Id="</a:t>
            </a:r>
            <a:r>
              <a:rPr lang="en-US" sz="1000" noProof="1" smtClean="0"/>
              <a:t>TARGETDIR" Name</a:t>
            </a:r>
            <a:r>
              <a:rPr lang="en-US" sz="1000" noProof="1"/>
              <a:t>="SourceDir"&gt;</a:t>
            </a:r>
          </a:p>
          <a:p>
            <a:r>
              <a:rPr lang="en-US" sz="1000" noProof="1" smtClean="0"/>
              <a:t>  </a:t>
            </a:r>
            <a:r>
              <a:rPr lang="en-US" sz="1000" noProof="1"/>
              <a:t>&lt;Directory Id="ProgramFilesFolder"&gt;</a:t>
            </a:r>
          </a:p>
          <a:p>
            <a:r>
              <a:rPr lang="en-US" sz="1000" noProof="1" smtClean="0"/>
              <a:t>    </a:t>
            </a:r>
            <a:r>
              <a:rPr lang="en-US" sz="1000" noProof="1"/>
              <a:t>&lt;Directory Id="</a:t>
            </a:r>
            <a:r>
              <a:rPr lang="en-US" sz="1000" noProof="1" smtClean="0"/>
              <a:t>MyProgramDir" Name</a:t>
            </a:r>
            <a:r>
              <a:rPr lang="en-US" sz="1000" noProof="1"/>
              <a:t>="Awesome Software" /&gt;</a:t>
            </a:r>
          </a:p>
          <a:p>
            <a:r>
              <a:rPr lang="en-US" sz="1000" noProof="1" smtClean="0"/>
              <a:t>    </a:t>
            </a:r>
            <a:r>
              <a:rPr lang="en-US" sz="1000" noProof="1"/>
              <a:t>&lt;Directory Id="</a:t>
            </a:r>
            <a:r>
              <a:rPr lang="en-US" sz="1000" noProof="1">
                <a:solidFill>
                  <a:srgbClr val="C00000"/>
                </a:solidFill>
              </a:rPr>
              <a:t>ProgramMenuFolder</a:t>
            </a:r>
            <a:r>
              <a:rPr lang="en-US" sz="1000" noProof="1"/>
              <a:t>"&gt;</a:t>
            </a:r>
          </a:p>
          <a:p>
            <a:r>
              <a:rPr lang="en-US" sz="1000" noProof="1" smtClean="0"/>
              <a:t>      </a:t>
            </a:r>
            <a:r>
              <a:rPr lang="en-US" sz="1000" noProof="1"/>
              <a:t>&lt;Directory Id="</a:t>
            </a:r>
            <a:r>
              <a:rPr lang="en-US" sz="1000" noProof="1" smtClean="0"/>
              <a:t>MyShortcutsDir" Name</a:t>
            </a:r>
            <a:r>
              <a:rPr lang="en-US" sz="1000" noProof="1"/>
              <a:t>="Awesome Software" /&gt;</a:t>
            </a:r>
          </a:p>
          <a:p>
            <a:r>
              <a:rPr lang="en-US" sz="1000" noProof="1" smtClean="0"/>
              <a:t>    </a:t>
            </a:r>
            <a:r>
              <a:rPr lang="en-US" sz="1000" noProof="1"/>
              <a:t>&lt;/Directory&gt;</a:t>
            </a:r>
          </a:p>
          <a:p>
            <a:r>
              <a:rPr lang="en-US" sz="1000" noProof="1" smtClean="0"/>
              <a:t>  </a:t>
            </a:r>
            <a:r>
              <a:rPr lang="en-US" sz="1000" noProof="1"/>
              <a:t>&lt;/Directory&gt;</a:t>
            </a:r>
          </a:p>
          <a:p>
            <a:r>
              <a:rPr lang="en-US" sz="1000" noProof="1" smtClean="0"/>
              <a:t>&lt;/</a:t>
            </a:r>
            <a:r>
              <a:rPr lang="en-US" sz="1000" noProof="1"/>
              <a:t>Directory&gt;</a:t>
            </a:r>
          </a:p>
          <a:p>
            <a:r>
              <a:rPr lang="en-US" sz="1000" noProof="1" smtClean="0"/>
              <a:t>…</a:t>
            </a:r>
            <a:endParaRPr lang="en-US" sz="1000" noProof="1"/>
          </a:p>
          <a:p>
            <a:r>
              <a:rPr lang="en-US" sz="1000" noProof="1"/>
              <a:t>&lt;</a:t>
            </a:r>
            <a:r>
              <a:rPr lang="en-US" sz="1000" noProof="1">
                <a:solidFill>
                  <a:srgbClr val="C00000"/>
                </a:solidFill>
              </a:rPr>
              <a:t>Icon </a:t>
            </a:r>
            <a:r>
              <a:rPr lang="en-US" sz="1000" noProof="1"/>
              <a:t>Id="icon.ico" SourceFile="myIcon.ico</a:t>
            </a:r>
            <a:r>
              <a:rPr lang="en-US" sz="1000" noProof="1" smtClean="0"/>
              <a:t>"/&gt;</a:t>
            </a:r>
            <a:endParaRPr lang="en-US" sz="1000" noProof="1"/>
          </a:p>
          <a:p>
            <a:r>
              <a:rPr lang="en-US" sz="1000" noProof="1" smtClean="0"/>
              <a:t>&lt;</a:t>
            </a:r>
            <a:r>
              <a:rPr lang="en-US" sz="1000" noProof="1"/>
              <a:t>DirectoryRef Id="MyShortcutsDir"&gt;</a:t>
            </a:r>
          </a:p>
          <a:p>
            <a:r>
              <a:rPr lang="en-US" sz="1000" noProof="1" smtClean="0"/>
              <a:t>  </a:t>
            </a:r>
            <a:r>
              <a:rPr lang="en-US" sz="1000" noProof="1"/>
              <a:t>&lt;Component Id="CMP_DocumentationShortcut"</a:t>
            </a:r>
          </a:p>
          <a:p>
            <a:r>
              <a:rPr lang="en-US" sz="1000" noProof="1" smtClean="0"/>
              <a:t>             </a:t>
            </a:r>
            <a:r>
              <a:rPr lang="en-US" sz="1000" noProof="1"/>
              <a:t>Guid="33741C82-30BF-41AF-8246-44A5DCFCF953"&gt;</a:t>
            </a:r>
          </a:p>
          <a:p>
            <a:r>
              <a:rPr lang="en-US" sz="1000" noProof="1" smtClean="0"/>
              <a:t>    </a:t>
            </a:r>
            <a:r>
              <a:rPr lang="en-US" sz="1000" noProof="1"/>
              <a:t>&lt;</a:t>
            </a:r>
            <a:r>
              <a:rPr lang="en-US" sz="1000" noProof="1">
                <a:solidFill>
                  <a:srgbClr val="C00000"/>
                </a:solidFill>
              </a:rPr>
              <a:t>Shortcut</a:t>
            </a:r>
            <a:r>
              <a:rPr lang="en-US" sz="1000" noProof="1"/>
              <a:t> Id="DocumentationStartMenuShortcut"</a:t>
            </a:r>
          </a:p>
          <a:p>
            <a:r>
              <a:rPr lang="en-US" sz="1000" noProof="1" smtClean="0"/>
              <a:t>              </a:t>
            </a:r>
            <a:r>
              <a:rPr lang="en-US" sz="1000" noProof="1"/>
              <a:t>Name="Awesome Software Documentation"</a:t>
            </a:r>
          </a:p>
          <a:p>
            <a:r>
              <a:rPr lang="en-US" sz="1000" noProof="1" smtClean="0"/>
              <a:t>              </a:t>
            </a:r>
            <a:r>
              <a:rPr lang="en-US" sz="1000" noProof="1"/>
              <a:t>Description="Read Awesome Software Documentation"</a:t>
            </a:r>
          </a:p>
          <a:p>
            <a:r>
              <a:rPr lang="en-US" sz="1000" noProof="1" smtClean="0"/>
              <a:t>              </a:t>
            </a:r>
            <a:r>
              <a:rPr lang="en-US" sz="1000" noProof="1">
                <a:solidFill>
                  <a:srgbClr val="C00000"/>
                </a:solidFill>
              </a:rPr>
              <a:t>Target</a:t>
            </a:r>
            <a:r>
              <a:rPr lang="en-US" sz="1000" noProof="1"/>
              <a:t>="</a:t>
            </a:r>
            <a:r>
              <a:rPr lang="en-US" sz="1000" noProof="1">
                <a:solidFill>
                  <a:srgbClr val="C00000"/>
                </a:solidFill>
              </a:rPr>
              <a:t>[</a:t>
            </a:r>
            <a:r>
              <a:rPr lang="en-US" sz="1000" noProof="1" smtClean="0"/>
              <a:t>MyProgramDir</a:t>
            </a:r>
            <a:r>
              <a:rPr lang="en-US" sz="1000" noProof="1" smtClean="0">
                <a:solidFill>
                  <a:srgbClr val="C00000"/>
                </a:solidFill>
              </a:rPr>
              <a:t>]</a:t>
            </a:r>
            <a:r>
              <a:rPr lang="en-US" sz="1000" noProof="1" smtClean="0"/>
              <a:t>InstallMe.txt“</a:t>
            </a:r>
          </a:p>
          <a:p>
            <a:r>
              <a:rPr lang="en-US" sz="1000" noProof="1" smtClean="0"/>
              <a:t>             </a:t>
            </a:r>
            <a:r>
              <a:rPr lang="en-US" sz="1000" noProof="1"/>
              <a:t> </a:t>
            </a:r>
            <a:r>
              <a:rPr lang="en-US" sz="1000" noProof="1">
                <a:solidFill>
                  <a:srgbClr val="C00000"/>
                </a:solidFill>
              </a:rPr>
              <a:t>Icon</a:t>
            </a:r>
            <a:r>
              <a:rPr lang="en-US" sz="1000" noProof="1"/>
              <a:t>="icon.ico</a:t>
            </a:r>
            <a:r>
              <a:rPr lang="en-US" sz="1000" noProof="1" smtClean="0"/>
              <a:t>" </a:t>
            </a:r>
            <a:r>
              <a:rPr lang="en-US" sz="1000" noProof="1"/>
              <a:t>/&gt;</a:t>
            </a:r>
          </a:p>
          <a:p>
            <a:r>
              <a:rPr lang="en-US" sz="1000" noProof="1" smtClean="0"/>
              <a:t>    </a:t>
            </a:r>
            <a:r>
              <a:rPr lang="en-US" sz="1000" noProof="1"/>
              <a:t>&lt;Shortcut Id="UninstallShortcut"</a:t>
            </a:r>
          </a:p>
          <a:p>
            <a:r>
              <a:rPr lang="en-US" sz="1000" noProof="1" smtClean="0"/>
              <a:t>              </a:t>
            </a:r>
            <a:r>
              <a:rPr lang="en-US" sz="1000" noProof="1"/>
              <a:t>Name="Uninstall InstallPractice"</a:t>
            </a:r>
          </a:p>
          <a:p>
            <a:r>
              <a:rPr lang="en-US" sz="1000" noProof="1" smtClean="0"/>
              <a:t>              </a:t>
            </a:r>
            <a:r>
              <a:rPr lang="en-US" sz="1000" noProof="1"/>
              <a:t>Description="Uninstalls Awesome Software"</a:t>
            </a:r>
          </a:p>
          <a:p>
            <a:r>
              <a:rPr lang="en-US" sz="1000" noProof="1" smtClean="0"/>
              <a:t>              </a:t>
            </a:r>
            <a:r>
              <a:rPr lang="en-US" sz="1000" noProof="1"/>
              <a:t>Target="</a:t>
            </a:r>
            <a:r>
              <a:rPr lang="en-US" sz="1000" noProof="1">
                <a:solidFill>
                  <a:srgbClr val="C00000"/>
                </a:solidFill>
              </a:rPr>
              <a:t>[System64Folder]msiexec.exe</a:t>
            </a:r>
            <a:r>
              <a:rPr lang="en-US" sz="1000" noProof="1"/>
              <a:t>"</a:t>
            </a:r>
          </a:p>
          <a:p>
            <a:r>
              <a:rPr lang="en-US" sz="1000" noProof="1" smtClean="0"/>
              <a:t>              </a:t>
            </a:r>
            <a:r>
              <a:rPr lang="en-US" sz="1000" noProof="1">
                <a:solidFill>
                  <a:srgbClr val="C00000"/>
                </a:solidFill>
              </a:rPr>
              <a:t>Arguments</a:t>
            </a:r>
            <a:r>
              <a:rPr lang="en-US" sz="1000" noProof="1"/>
              <a:t>="/x </a:t>
            </a:r>
            <a:r>
              <a:rPr lang="en-US" sz="1000" noProof="1">
                <a:solidFill>
                  <a:srgbClr val="C00000"/>
                </a:solidFill>
              </a:rPr>
              <a:t>[ProductCode]</a:t>
            </a:r>
            <a:r>
              <a:rPr lang="en-US" sz="1000" noProof="1"/>
              <a:t>" /&gt;</a:t>
            </a:r>
          </a:p>
          <a:p>
            <a:r>
              <a:rPr lang="en-US" sz="1000" noProof="1" smtClean="0"/>
              <a:t>    </a:t>
            </a:r>
            <a:r>
              <a:rPr lang="en-US" sz="1000" noProof="1"/>
              <a:t>&lt;</a:t>
            </a:r>
            <a:r>
              <a:rPr lang="en-US" sz="1000" noProof="1">
                <a:solidFill>
                  <a:srgbClr val="C00000"/>
                </a:solidFill>
              </a:rPr>
              <a:t>RemoveFolder</a:t>
            </a:r>
            <a:r>
              <a:rPr lang="en-US" sz="1000" noProof="1"/>
              <a:t> Id="</a:t>
            </a:r>
            <a:r>
              <a:rPr lang="en-US" sz="1000" noProof="1" smtClean="0"/>
              <a:t>RemoveMyShortcutsDir" On</a:t>
            </a:r>
            <a:r>
              <a:rPr lang="en-US" sz="1000" noProof="1"/>
              <a:t>="uninstall" /&gt;</a:t>
            </a:r>
          </a:p>
          <a:p>
            <a:r>
              <a:rPr lang="en-US" sz="1000" noProof="1" smtClean="0"/>
              <a:t>    </a:t>
            </a:r>
            <a:r>
              <a:rPr lang="en-US" sz="1000" noProof="1"/>
              <a:t>&lt;</a:t>
            </a:r>
            <a:r>
              <a:rPr lang="en-US" sz="1000" noProof="1">
                <a:solidFill>
                  <a:srgbClr val="C00000"/>
                </a:solidFill>
              </a:rPr>
              <a:t>RegistryValue</a:t>
            </a:r>
            <a:r>
              <a:rPr lang="en-US" sz="1000" noProof="1"/>
              <a:t> Root="HKCU"</a:t>
            </a:r>
          </a:p>
          <a:p>
            <a:r>
              <a:rPr lang="en-US" sz="1000" noProof="1" smtClean="0"/>
              <a:t>                   </a:t>
            </a:r>
            <a:r>
              <a:rPr lang="en-US" sz="1000" noProof="1"/>
              <a:t>Key="Software\Microsoft\AwesomeSoftware"</a:t>
            </a:r>
          </a:p>
          <a:p>
            <a:r>
              <a:rPr lang="en-US" sz="1000" noProof="1" smtClean="0"/>
              <a:t>                   </a:t>
            </a:r>
            <a:r>
              <a:rPr lang="en-US" sz="1000" noProof="1"/>
              <a:t>Name="</a:t>
            </a:r>
            <a:r>
              <a:rPr lang="en-US" sz="1000" noProof="1" smtClean="0"/>
              <a:t>installed" Type</a:t>
            </a:r>
            <a:r>
              <a:rPr lang="en-US" sz="1000" noProof="1"/>
              <a:t>="integer"</a:t>
            </a:r>
          </a:p>
          <a:p>
            <a:r>
              <a:rPr lang="en-US" sz="1000" noProof="1" smtClean="0"/>
              <a:t>                   </a:t>
            </a:r>
            <a:r>
              <a:rPr lang="en-US" sz="1000" noProof="1"/>
              <a:t>Value="</a:t>
            </a:r>
            <a:r>
              <a:rPr lang="en-US" sz="1000" noProof="1" smtClean="0"/>
              <a:t>1" </a:t>
            </a:r>
            <a:r>
              <a:rPr lang="en-US" sz="1000" noProof="1" smtClean="0">
                <a:solidFill>
                  <a:srgbClr val="C00000"/>
                </a:solidFill>
              </a:rPr>
              <a:t>KeyPath</a:t>
            </a:r>
            <a:r>
              <a:rPr lang="en-US" sz="1000" noProof="1">
                <a:solidFill>
                  <a:srgbClr val="C00000"/>
                </a:solidFill>
              </a:rPr>
              <a:t>="yes"</a:t>
            </a:r>
            <a:r>
              <a:rPr lang="en-US" sz="1000" noProof="1"/>
              <a:t> /&gt;</a:t>
            </a:r>
          </a:p>
          <a:p>
            <a:r>
              <a:rPr lang="en-US" sz="1000" noProof="1" smtClean="0"/>
              <a:t>  </a:t>
            </a:r>
            <a:r>
              <a:rPr lang="en-US" sz="1000" noProof="1"/>
              <a:t>&lt;/Component&gt;</a:t>
            </a:r>
          </a:p>
          <a:p>
            <a:r>
              <a:rPr lang="en-US" sz="1000" noProof="1" smtClean="0"/>
              <a:t>&lt;/</a:t>
            </a:r>
            <a:r>
              <a:rPr lang="en-US" sz="1000" noProof="1"/>
              <a:t>DirectoryRef</a:t>
            </a:r>
            <a:r>
              <a:rPr lang="en-US" sz="1000" noProof="1" smtClean="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1979712" y="915566"/>
            <a:ext cx="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195736" y="609532"/>
            <a:ext cx="0" cy="203422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V="1">
            <a:off x="539552" y="1851670"/>
            <a:ext cx="0"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4" name="Gerader Verbinder 13"/>
          <p:cNvCxnSpPr/>
          <p:nvPr/>
        </p:nvCxnSpPr>
        <p:spPr>
          <a:xfrm>
            <a:off x="539552" y="3723878"/>
            <a:ext cx="216024" cy="0"/>
          </a:xfrm>
          <a:prstGeom prst="line">
            <a:avLst/>
          </a:prstGeom>
          <a:ln>
            <a:solidFill>
              <a:srgbClr val="C52A1C">
                <a:alpha val="50196"/>
              </a:srgb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8" name="Gerade Verbindung mit Pfeil 17"/>
          <p:cNvCxnSpPr/>
          <p:nvPr/>
        </p:nvCxnSpPr>
        <p:spPr>
          <a:xfrm flipH="1" flipV="1">
            <a:off x="1403648" y="1635646"/>
            <a:ext cx="576064" cy="115212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59090874"/>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de-AT" dirty="0" err="1" smtClean="0"/>
              <a:t>WiX</a:t>
            </a:r>
            <a:r>
              <a:rPr lang="de-AT" dirty="0" smtClean="0"/>
              <a:t> Basics</a:t>
            </a:r>
            <a:endParaRPr lang="de-AT" dirty="0"/>
          </a:p>
        </p:txBody>
      </p:sp>
      <p:sp>
        <p:nvSpPr>
          <p:cNvPr id="3" name="Textplatzhalter 2"/>
          <p:cNvSpPr>
            <a:spLocks noGrp="1"/>
          </p:cNvSpPr>
          <p:nvPr>
            <p:ph type="body" sz="quarter" idx="24"/>
          </p:nvPr>
        </p:nvSpPr>
        <p:spPr/>
        <p:txBody>
          <a:bodyPr/>
          <a:lstStyle/>
          <a:p>
            <a:r>
              <a:rPr lang="de-AT" dirty="0" smtClean="0"/>
              <a:t>Create </a:t>
            </a:r>
            <a:r>
              <a:rPr lang="de-AT" dirty="0" err="1" smtClean="0"/>
              <a:t>WiX</a:t>
            </a:r>
            <a:r>
              <a:rPr lang="de-AT" dirty="0" smtClean="0"/>
              <a:t> </a:t>
            </a:r>
            <a:r>
              <a:rPr lang="de-AT" dirty="0" err="1" smtClean="0"/>
              <a:t>project</a:t>
            </a:r>
            <a:endParaRPr lang="de-AT" dirty="0" smtClean="0"/>
          </a:p>
          <a:p>
            <a:r>
              <a:rPr lang="de-AT" dirty="0" err="1" smtClean="0"/>
              <a:t>Install</a:t>
            </a:r>
            <a:r>
              <a:rPr lang="de-AT" dirty="0" smtClean="0"/>
              <a:t> a simple </a:t>
            </a:r>
            <a:r>
              <a:rPr lang="de-AT" dirty="0" err="1" smtClean="0"/>
              <a:t>text</a:t>
            </a:r>
            <a:r>
              <a:rPr lang="de-AT" dirty="0" smtClean="0"/>
              <a:t> </a:t>
            </a:r>
            <a:r>
              <a:rPr lang="de-AT" dirty="0" err="1" smtClean="0"/>
              <a:t>file</a:t>
            </a:r>
            <a:endParaRPr lang="de-AT" dirty="0" smtClean="0"/>
          </a:p>
          <a:p>
            <a:r>
              <a:rPr lang="de-AT" dirty="0" smtClean="0"/>
              <a:t>Create </a:t>
            </a:r>
            <a:r>
              <a:rPr lang="de-AT" dirty="0" err="1" smtClean="0"/>
              <a:t>shortcuts</a:t>
            </a:r>
            <a:endParaRPr lang="de-AT" dirty="0" smtClean="0"/>
          </a:p>
          <a:p>
            <a:pPr lvl="1"/>
            <a:r>
              <a:rPr lang="de-AT" dirty="0" smtClean="0"/>
              <a:t>Open </a:t>
            </a:r>
            <a:r>
              <a:rPr lang="de-AT" dirty="0" err="1" smtClean="0"/>
              <a:t>installed</a:t>
            </a:r>
            <a:r>
              <a:rPr lang="de-AT" dirty="0" smtClean="0"/>
              <a:t> </a:t>
            </a:r>
            <a:r>
              <a:rPr lang="de-AT" dirty="0" err="1" smtClean="0"/>
              <a:t>file</a:t>
            </a:r>
            <a:endParaRPr lang="de-AT" dirty="0" smtClean="0"/>
          </a:p>
          <a:p>
            <a:pPr lvl="1"/>
            <a:r>
              <a:rPr lang="de-AT" dirty="0" err="1" smtClean="0"/>
              <a:t>Uninstall</a:t>
            </a:r>
            <a:endParaRPr lang="de-AT" dirty="0" smtClean="0"/>
          </a:p>
          <a:p>
            <a:r>
              <a:rPr lang="de-AT" dirty="0" smtClean="0"/>
              <a:t>See </a:t>
            </a:r>
            <a:r>
              <a:rPr lang="de-AT" dirty="0" err="1" smtClean="0">
                <a:hlinkClick r:id="rId2"/>
              </a:rPr>
              <a:t>GitHub</a:t>
            </a:r>
            <a:endParaRPr lang="de-AT" dirty="0"/>
          </a:p>
        </p:txBody>
      </p:sp>
      <p:sp>
        <p:nvSpPr>
          <p:cNvPr id="4" name="Textplatzhalter 3"/>
          <p:cNvSpPr>
            <a:spLocks noGrp="1"/>
          </p:cNvSpPr>
          <p:nvPr>
            <p:ph type="body" sz="quarter" idx="25"/>
          </p:nvPr>
        </p:nvSpPr>
        <p:spPr/>
        <p:txBody>
          <a:bodyPr/>
          <a:lstStyle/>
          <a:p>
            <a:r>
              <a:rPr lang="de-AT" dirty="0" err="1" smtClean="0"/>
              <a:t>Example</a:t>
            </a:r>
            <a:endParaRPr lang="de-AT" dirty="0"/>
          </a:p>
        </p:txBody>
      </p:sp>
      <p:sp>
        <p:nvSpPr>
          <p:cNvPr id="5" name="Textplatzhalt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823533938"/>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Fragments</a:t>
            </a:r>
            <a:endParaRPr lang="en-US" dirty="0"/>
          </a:p>
        </p:txBody>
      </p:sp>
      <p:sp>
        <p:nvSpPr>
          <p:cNvPr id="8" name="Inhaltsplatzhalter 7"/>
          <p:cNvSpPr>
            <a:spLocks noGrp="1"/>
          </p:cNvSpPr>
          <p:nvPr>
            <p:ph sz="quarter" idx="12"/>
          </p:nvPr>
        </p:nvSpPr>
        <p:spPr/>
        <p:txBody>
          <a:bodyPr/>
          <a:lstStyle/>
          <a:p>
            <a:r>
              <a:rPr lang="en-US" dirty="0" smtClean="0"/>
              <a:t>Used to structure large projects into multiple </a:t>
            </a:r>
            <a:r>
              <a:rPr lang="en-US" i="1" dirty="0" smtClean="0"/>
              <a:t>.</a:t>
            </a:r>
            <a:r>
              <a:rPr lang="en-US" i="1" dirty="0" err="1" smtClean="0"/>
              <a:t>wxs</a:t>
            </a:r>
            <a:r>
              <a:rPr lang="en-US" i="1" dirty="0" smtClean="0"/>
              <a:t> </a:t>
            </a:r>
            <a:r>
              <a:rPr lang="en-US" dirty="0" smtClean="0"/>
              <a:t>files</a:t>
            </a:r>
          </a:p>
          <a:p>
            <a:pPr lvl="1"/>
            <a:r>
              <a:rPr lang="en-US" dirty="0" smtClean="0"/>
              <a:t>Main source file: </a:t>
            </a:r>
            <a:r>
              <a:rPr lang="en-US" i="1" dirty="0" smtClean="0"/>
              <a:t>Product </a:t>
            </a:r>
            <a:r>
              <a:rPr lang="en-US" dirty="0" smtClean="0"/>
              <a:t>element acts as the root</a:t>
            </a:r>
          </a:p>
          <a:p>
            <a:pPr lvl="1"/>
            <a:r>
              <a:rPr lang="en-US" dirty="0" smtClean="0"/>
              <a:t>All other source files: </a:t>
            </a:r>
            <a:r>
              <a:rPr lang="en-US" i="1" dirty="0" smtClean="0"/>
              <a:t>Fragment</a:t>
            </a:r>
            <a:r>
              <a:rPr lang="en-US" dirty="0" smtClean="0"/>
              <a:t> (</a:t>
            </a:r>
            <a:r>
              <a:rPr lang="en-US" dirty="0" smtClean="0">
                <a:hlinkClick r:id="rId2"/>
              </a:rPr>
              <a:t>doc</a:t>
            </a:r>
            <a:r>
              <a:rPr lang="en-US" dirty="0" smtClean="0"/>
              <a:t>) element acts as the root</a:t>
            </a:r>
          </a:p>
          <a:p>
            <a:r>
              <a:rPr lang="en-US" dirty="0" smtClean="0"/>
              <a:t>Use references to pull in external elements</a:t>
            </a:r>
          </a:p>
          <a:p>
            <a:pPr lvl="1"/>
            <a:r>
              <a:rPr lang="en-US" i="1" dirty="0"/>
              <a:t>Component </a:t>
            </a:r>
            <a:r>
              <a:rPr lang="en-US" dirty="0">
                <a:sym typeface="Wingdings" panose="05000000000000000000" pitchFamily="2" charset="2"/>
              </a:rPr>
              <a:t> </a:t>
            </a:r>
            <a:r>
              <a:rPr lang="en-US" i="1" dirty="0" err="1">
                <a:sym typeface="Wingdings" panose="05000000000000000000" pitchFamily="2" charset="2"/>
              </a:rPr>
              <a:t>Component</a:t>
            </a:r>
            <a:r>
              <a:rPr lang="en-US" i="1" dirty="0" err="1">
                <a:solidFill>
                  <a:srgbClr val="00B050"/>
                </a:solidFill>
                <a:sym typeface="Wingdings" panose="05000000000000000000" pitchFamily="2" charset="2"/>
              </a:rPr>
              <a:t>Ref</a:t>
            </a:r>
            <a:r>
              <a:rPr lang="en-US" dirty="0">
                <a:sym typeface="Wingdings" panose="05000000000000000000" pitchFamily="2" charset="2"/>
              </a:rPr>
              <a:t>, </a:t>
            </a:r>
            <a:r>
              <a:rPr lang="en-US" i="1" dirty="0">
                <a:sym typeface="Wingdings" panose="05000000000000000000" pitchFamily="2" charset="2"/>
              </a:rPr>
              <a:t>Property </a:t>
            </a:r>
            <a:r>
              <a:rPr lang="en-US" dirty="0">
                <a:sym typeface="Wingdings" panose="05000000000000000000" pitchFamily="2" charset="2"/>
              </a:rPr>
              <a:t> </a:t>
            </a:r>
            <a:r>
              <a:rPr lang="en-US" i="1" dirty="0" err="1">
                <a:sym typeface="Wingdings" panose="05000000000000000000" pitchFamily="2" charset="2"/>
              </a:rPr>
              <a:t>Property</a:t>
            </a:r>
            <a:r>
              <a:rPr lang="en-US" i="1" dirty="0" err="1">
                <a:solidFill>
                  <a:srgbClr val="00B050"/>
                </a:solidFill>
                <a:sym typeface="Wingdings" panose="05000000000000000000" pitchFamily="2" charset="2"/>
              </a:rPr>
              <a:t>Ref</a:t>
            </a:r>
            <a:r>
              <a:rPr lang="en-US" dirty="0">
                <a:sym typeface="Wingdings" panose="05000000000000000000" pitchFamily="2" charset="2"/>
              </a:rPr>
              <a:t>, etc.</a:t>
            </a:r>
            <a:endParaRPr lang="en-US" dirty="0"/>
          </a:p>
          <a:p>
            <a:pPr lvl="1"/>
            <a:r>
              <a:rPr lang="en-US" dirty="0" smtClean="0"/>
              <a:t>A single reference to any item in a fragment pulls in all elements of this fragment</a:t>
            </a:r>
          </a:p>
          <a:p>
            <a:r>
              <a:rPr lang="en-US" dirty="0" smtClean="0"/>
              <a:t>Fragment files can be combined into WiX libraries</a:t>
            </a:r>
          </a:p>
          <a:p>
            <a:pPr lvl="1"/>
            <a:r>
              <a:rPr lang="en-US" i="1" dirty="0" smtClean="0"/>
              <a:t>.</a:t>
            </a:r>
            <a:r>
              <a:rPr lang="en-US" i="1" dirty="0" err="1" smtClean="0"/>
              <a:t>wixlib</a:t>
            </a:r>
            <a:endParaRPr lang="en-US" i="1" dirty="0" smtClean="0"/>
          </a:p>
          <a:p>
            <a:pPr lvl="1"/>
            <a:r>
              <a:rPr lang="en-US" dirty="0" smtClean="0"/>
              <a:t>Recommendation: Prefer WiX libraries over </a:t>
            </a:r>
            <a:r>
              <a:rPr lang="en-US" i="1" dirty="0" smtClean="0"/>
              <a:t>Merge Modules </a:t>
            </a:r>
            <a:r>
              <a:rPr lang="en-US" dirty="0" smtClean="0"/>
              <a:t>(</a:t>
            </a:r>
            <a:r>
              <a:rPr lang="en-US" i="1" dirty="0" smtClean="0"/>
              <a:t>.</a:t>
            </a:r>
            <a:r>
              <a:rPr lang="en-US" i="1" dirty="0" err="1" smtClean="0"/>
              <a:t>msm</a:t>
            </a:r>
            <a:r>
              <a:rPr lang="en-US" dirty="0" smtClean="0"/>
              <a:t>; see Merge (</a:t>
            </a:r>
            <a:r>
              <a:rPr lang="en-US" dirty="0" smtClean="0">
                <a:hlinkClick r:id="rId3"/>
              </a:rPr>
              <a:t>doc</a:t>
            </a:r>
            <a:r>
              <a:rPr lang="en-US" dirty="0" smtClean="0"/>
              <a:t>) and </a:t>
            </a:r>
            <a:r>
              <a:rPr lang="en-US" dirty="0" err="1" smtClean="0"/>
              <a:t>MergeRef</a:t>
            </a:r>
            <a:r>
              <a:rPr lang="en-US" dirty="0"/>
              <a:t> </a:t>
            </a:r>
            <a:r>
              <a:rPr lang="en-US" dirty="0" smtClean="0"/>
              <a:t>(</a:t>
            </a:r>
            <a:r>
              <a:rPr lang="en-US" dirty="0" smtClean="0">
                <a:hlinkClick r:id="rId4"/>
              </a:rPr>
              <a:t>doc</a:t>
            </a:r>
            <a:r>
              <a:rPr lang="en-US" dirty="0" smtClean="0"/>
              <a:t>))</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55460267"/>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a:t>&lt;?xml version="1.0" encoding="UTF-8</a:t>
            </a:r>
            <a:r>
              <a:rPr lang="en-US" sz="1000" noProof="1" smtClean="0"/>
              <a:t>"?&gt;</a:t>
            </a:r>
          </a:p>
          <a:p>
            <a:r>
              <a:rPr lang="en-US" sz="1000" noProof="1" smtClean="0"/>
              <a:t>&lt;Wix </a:t>
            </a:r>
            <a:r>
              <a:rPr lang="en-US" sz="1000" noProof="1"/>
              <a:t>xmlns="http://schemas.microsoft.com/wix/2006/wi</a:t>
            </a:r>
            <a:r>
              <a:rPr lang="en-US" sz="1000" noProof="1" smtClean="0"/>
              <a:t>"&gt;</a:t>
            </a:r>
          </a:p>
          <a:p>
            <a:r>
              <a:rPr lang="en-US" sz="1000" noProof="1" smtClean="0"/>
              <a:t> </a:t>
            </a:r>
            <a:r>
              <a:rPr lang="en-US" sz="1000" noProof="1"/>
              <a:t>  &lt;</a:t>
            </a:r>
            <a:r>
              <a:rPr lang="en-US" sz="1000" noProof="1">
                <a:solidFill>
                  <a:srgbClr val="C00000"/>
                </a:solidFill>
              </a:rPr>
              <a:t>Fragment</a:t>
            </a:r>
            <a:r>
              <a:rPr lang="en-US" sz="1000" noProof="1" smtClean="0"/>
              <a:t>&gt;</a:t>
            </a:r>
          </a:p>
          <a:p>
            <a:r>
              <a:rPr lang="en-US" sz="1000" noProof="1" smtClean="0"/>
              <a:t> </a:t>
            </a:r>
            <a:r>
              <a:rPr lang="en-US" sz="1000" noProof="1"/>
              <a:t>    &lt;</a:t>
            </a:r>
            <a:r>
              <a:rPr lang="en-US" sz="1000" noProof="1" smtClean="0">
                <a:solidFill>
                  <a:srgbClr val="C00000"/>
                </a:solidFill>
              </a:rPr>
              <a:t>ComponentGroup</a:t>
            </a:r>
            <a:r>
              <a:rPr lang="en-US" sz="1000" noProof="1" smtClean="0"/>
              <a:t> Id="ComponentGroup1"</a:t>
            </a:r>
          </a:p>
          <a:p>
            <a:r>
              <a:rPr lang="en-US" sz="1000" noProof="1" smtClean="0"/>
              <a:t> </a:t>
            </a:r>
            <a:r>
              <a:rPr lang="en-US" sz="1000" noProof="1"/>
              <a:t>                    Directory="INSTALLLOCATION</a:t>
            </a:r>
            <a:r>
              <a:rPr lang="en-US" sz="1000" noProof="1" smtClean="0"/>
              <a:t>"&gt;</a:t>
            </a:r>
          </a:p>
          <a:p>
            <a:r>
              <a:rPr lang="en-US" sz="1000" noProof="1"/>
              <a:t> </a:t>
            </a:r>
            <a:r>
              <a:rPr lang="en-US" sz="1000" noProof="1" smtClean="0"/>
              <a:t>      …</a:t>
            </a:r>
          </a:p>
          <a:p>
            <a:r>
              <a:rPr lang="en-US" sz="1000" noProof="1" smtClean="0"/>
              <a:t> </a:t>
            </a:r>
            <a:r>
              <a:rPr lang="en-US" sz="1000" noProof="1"/>
              <a:t>    &lt;/ComponentGroup</a:t>
            </a:r>
            <a:r>
              <a:rPr lang="en-US" sz="1000" noProof="1" smtClean="0"/>
              <a:t>&gt;</a:t>
            </a:r>
          </a:p>
          <a:p>
            <a:r>
              <a:rPr lang="en-US" sz="1000" noProof="1" smtClean="0"/>
              <a:t> </a:t>
            </a:r>
            <a:r>
              <a:rPr lang="en-US" sz="1000" noProof="1"/>
              <a:t>  &lt;/Fragment</a:t>
            </a:r>
            <a:r>
              <a:rPr lang="en-US" sz="1000" noProof="1" smtClean="0"/>
              <a:t>&gt;</a:t>
            </a:r>
          </a:p>
          <a:p>
            <a:r>
              <a:rPr lang="en-US" sz="1000" noProof="1" smtClean="0"/>
              <a:t>&lt;/</a:t>
            </a:r>
            <a:r>
              <a:rPr lang="en-US" sz="1000" noProof="1"/>
              <a:t>Wix</a:t>
            </a:r>
            <a:r>
              <a:rPr lang="en-US" sz="1000" noProof="1" smtClean="0"/>
              <a:t>&gt;</a:t>
            </a:r>
          </a:p>
          <a:p>
            <a:endParaRPr lang="en-US" sz="1000" noProof="1" smtClean="0"/>
          </a:p>
          <a:p>
            <a:endParaRPr lang="en-US" sz="1000" noProof="1"/>
          </a:p>
          <a:p>
            <a:endParaRPr lang="en-US" sz="1000" noProof="1" smtClean="0"/>
          </a:p>
          <a:p>
            <a:endParaRPr lang="en-US" sz="1000" noProof="1"/>
          </a:p>
          <a:p>
            <a:r>
              <a:rPr lang="en-US" sz="1000" noProof="1"/>
              <a:t>&lt;Feature Id="</a:t>
            </a:r>
            <a:r>
              <a:rPr lang="en-US" sz="1000" noProof="1" smtClean="0"/>
              <a:t>ProductFeature“</a:t>
            </a:r>
          </a:p>
          <a:p>
            <a:r>
              <a:rPr lang="en-US" sz="1000" noProof="1"/>
              <a:t>         Title</a:t>
            </a:r>
            <a:r>
              <a:rPr lang="en-US" sz="1000" noProof="1" smtClean="0"/>
              <a:t>="My Product“</a:t>
            </a:r>
          </a:p>
          <a:p>
            <a:r>
              <a:rPr lang="en-US" sz="1000" noProof="1"/>
              <a:t>         Level="1</a:t>
            </a:r>
            <a:r>
              <a:rPr lang="en-US" sz="1000" noProof="1" smtClean="0"/>
              <a:t>"&gt;</a:t>
            </a:r>
          </a:p>
          <a:p>
            <a:r>
              <a:rPr lang="en-US" sz="1000" noProof="1" smtClean="0"/>
              <a:t> </a:t>
            </a:r>
            <a:r>
              <a:rPr lang="en-US" sz="1000" noProof="1"/>
              <a:t>  &lt;</a:t>
            </a:r>
            <a:r>
              <a:rPr lang="en-US" sz="1000" noProof="1">
                <a:solidFill>
                  <a:srgbClr val="C00000"/>
                </a:solidFill>
              </a:rPr>
              <a:t>ComponentGroupRef</a:t>
            </a:r>
            <a:r>
              <a:rPr lang="en-US" sz="1000" noProof="1"/>
              <a:t> Id</a:t>
            </a:r>
            <a:r>
              <a:rPr lang="en-US" sz="1000" noProof="1" smtClean="0"/>
              <a:t>="ComponentGroup1" /&gt;</a:t>
            </a:r>
          </a:p>
          <a:p>
            <a:r>
              <a:rPr lang="en-US" sz="1000" noProof="1" smtClean="0"/>
              <a:t>&lt;/</a:t>
            </a:r>
            <a:r>
              <a:rPr lang="en-US" sz="1000" noProof="1"/>
              <a:t>Feature</a:t>
            </a:r>
            <a:r>
              <a:rPr lang="en-US" sz="1000" noProof="1" smtClean="0"/>
              <a:t>&gt;</a:t>
            </a:r>
            <a:endParaRPr lang="en-US" sz="1000"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8" name="Gerade Verbindung mit Pfeil 17"/>
          <p:cNvCxnSpPr/>
          <p:nvPr/>
        </p:nvCxnSpPr>
        <p:spPr>
          <a:xfrm flipV="1">
            <a:off x="2987824" y="771550"/>
            <a:ext cx="1"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68054757"/>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Harvesting</a:t>
            </a:r>
            <a:endParaRPr lang="en-US" dirty="0"/>
          </a:p>
        </p:txBody>
      </p:sp>
      <p:sp>
        <p:nvSpPr>
          <p:cNvPr id="8" name="Inhaltsplatzhalter 7"/>
          <p:cNvSpPr>
            <a:spLocks noGrp="1"/>
          </p:cNvSpPr>
          <p:nvPr>
            <p:ph sz="quarter" idx="12"/>
          </p:nvPr>
        </p:nvSpPr>
        <p:spPr/>
        <p:txBody>
          <a:bodyPr/>
          <a:lstStyle/>
          <a:p>
            <a:r>
              <a:rPr lang="en-US" dirty="0" smtClean="0"/>
              <a:t>Auto-generates </a:t>
            </a:r>
            <a:r>
              <a:rPr lang="en-US" i="1" dirty="0" smtClean="0"/>
              <a:t>.</a:t>
            </a:r>
            <a:r>
              <a:rPr lang="en-US" i="1" dirty="0" err="1" smtClean="0"/>
              <a:t>wxs</a:t>
            </a:r>
            <a:r>
              <a:rPr lang="en-US" dirty="0" smtClean="0"/>
              <a:t> from various sources</a:t>
            </a:r>
          </a:p>
          <a:p>
            <a:pPr lvl="1"/>
            <a:r>
              <a:rPr lang="en-US" dirty="0" smtClean="0"/>
              <a:t>Sources include directories, IIS websites, Visual Studio projects, etc.</a:t>
            </a:r>
          </a:p>
          <a:p>
            <a:r>
              <a:rPr lang="en-US" i="1" dirty="0" smtClean="0"/>
              <a:t>heat.exe </a:t>
            </a:r>
            <a:r>
              <a:rPr lang="en-US" dirty="0" smtClean="0"/>
              <a:t>(</a:t>
            </a:r>
            <a:r>
              <a:rPr lang="en-US" dirty="0" smtClean="0">
                <a:hlinkClick r:id="rId2"/>
              </a:rPr>
              <a:t>doc</a:t>
            </a:r>
            <a:r>
              <a:rPr lang="en-US" dirty="0" smtClean="0"/>
              <a:t>)</a:t>
            </a:r>
          </a:p>
          <a:p>
            <a:r>
              <a:rPr lang="en-US" dirty="0" smtClean="0"/>
              <a:t>Important switches</a:t>
            </a:r>
          </a:p>
          <a:p>
            <a:pPr lvl="1"/>
            <a:r>
              <a:rPr lang="en-US" dirty="0" err="1" smtClean="0"/>
              <a:t>Guid</a:t>
            </a:r>
            <a:r>
              <a:rPr lang="en-US" dirty="0" smtClean="0"/>
              <a:t> generation (</a:t>
            </a:r>
            <a:r>
              <a:rPr lang="en-US" i="1" dirty="0" smtClean="0"/>
              <a:t>-ag </a:t>
            </a:r>
            <a:r>
              <a:rPr lang="en-US" dirty="0" smtClean="0"/>
              <a:t>for </a:t>
            </a:r>
            <a:r>
              <a:rPr lang="en-US" dirty="0" err="1" smtClean="0"/>
              <a:t>Guid</a:t>
            </a:r>
            <a:r>
              <a:rPr lang="en-US" dirty="0" smtClean="0"/>
              <a:t>=“*”, </a:t>
            </a:r>
            <a:r>
              <a:rPr lang="en-US" i="1" dirty="0" smtClean="0"/>
              <a:t>-</a:t>
            </a:r>
            <a:r>
              <a:rPr lang="en-US" i="1" dirty="0" err="1" smtClean="0"/>
              <a:t>gg</a:t>
            </a:r>
            <a:r>
              <a:rPr lang="en-US" i="1" dirty="0" smtClean="0"/>
              <a:t> </a:t>
            </a:r>
            <a:r>
              <a:rPr lang="en-US" dirty="0" smtClean="0"/>
              <a:t>for letting heat generate </a:t>
            </a:r>
            <a:r>
              <a:rPr lang="en-US" dirty="0" err="1" smtClean="0"/>
              <a:t>Guids</a:t>
            </a:r>
            <a:r>
              <a:rPr lang="en-US" dirty="0" smtClean="0"/>
              <a:t>)</a:t>
            </a:r>
          </a:p>
          <a:p>
            <a:pPr lvl="1"/>
            <a:r>
              <a:rPr lang="en-US" i="1" dirty="0" smtClean="0"/>
              <a:t>-</a:t>
            </a:r>
            <a:r>
              <a:rPr lang="en-US" i="1" dirty="0" err="1" smtClean="0"/>
              <a:t>pog</a:t>
            </a:r>
            <a:r>
              <a:rPr lang="en-US" dirty="0" smtClean="0"/>
              <a:t> for selecting output groups of VS project (e.g. </a:t>
            </a:r>
            <a:r>
              <a:rPr lang="en-US" i="1" dirty="0" smtClean="0"/>
              <a:t>Binaries</a:t>
            </a:r>
            <a:r>
              <a:rPr lang="en-US" dirty="0" smtClean="0"/>
              <a:t>, </a:t>
            </a:r>
            <a:r>
              <a:rPr lang="en-US" i="1" dirty="0" smtClean="0"/>
              <a:t>Symbols</a:t>
            </a:r>
            <a:r>
              <a:rPr lang="en-US" dirty="0" smtClean="0"/>
              <a:t>, etc.)</a:t>
            </a:r>
          </a:p>
          <a:p>
            <a:pPr lvl="1"/>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95342637"/>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Properties and Searches</a:t>
            </a:r>
            <a:endParaRPr lang="en-US" dirty="0"/>
          </a:p>
        </p:txBody>
      </p:sp>
      <p:sp>
        <p:nvSpPr>
          <p:cNvPr id="3" name="Textplatzhalt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0119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3: </a:t>
            </a:r>
            <a:r>
              <a:rPr lang="de-DE" dirty="0" err="1" smtClean="0"/>
              <a:t>WiX</a:t>
            </a:r>
            <a:r>
              <a:rPr lang="de-DE" dirty="0" smtClean="0"/>
              <a:t> Aufbauwissen</a:t>
            </a:r>
            <a:endParaRPr lang="de-DE" dirty="0"/>
          </a:p>
        </p:txBody>
      </p:sp>
      <p:sp>
        <p:nvSpPr>
          <p:cNvPr id="5" name="Inhaltsplatzhalter 4"/>
          <p:cNvSpPr>
            <a:spLocks noGrp="1"/>
          </p:cNvSpPr>
          <p:nvPr>
            <p:ph sz="quarter" idx="12"/>
          </p:nvPr>
        </p:nvSpPr>
        <p:spPr/>
        <p:txBody>
          <a:bodyPr/>
          <a:lstStyle/>
          <a:p>
            <a:r>
              <a:rPr lang="de-AT" sz="1600" dirty="0"/>
              <a:t>Installationssequenz (Sequenztabellen)</a:t>
            </a:r>
          </a:p>
          <a:p>
            <a:pPr lvl="1"/>
            <a:r>
              <a:rPr lang="de-AT" sz="1100" dirty="0"/>
              <a:t>Benutzerdefinierte Aktionen/Custom Actions</a:t>
            </a:r>
          </a:p>
          <a:p>
            <a:pPr lvl="1"/>
            <a:r>
              <a:rPr lang="de-AT" sz="1100" dirty="0"/>
              <a:t>Standard Custom Actions anhand von Beispielen (z.B. </a:t>
            </a:r>
            <a:r>
              <a:rPr lang="de-AT" sz="1100" dirty="0" err="1"/>
              <a:t>WixNetFxExtension</a:t>
            </a:r>
            <a:r>
              <a:rPr lang="de-AT" sz="1100" dirty="0"/>
              <a:t>, </a:t>
            </a:r>
            <a:r>
              <a:rPr lang="de-AT" sz="1100" dirty="0" err="1"/>
              <a:t>WiXSqlExtension</a:t>
            </a:r>
            <a:r>
              <a:rPr lang="de-AT" sz="1100" dirty="0"/>
              <a:t>)</a:t>
            </a:r>
          </a:p>
          <a:p>
            <a:pPr lvl="1"/>
            <a:r>
              <a:rPr lang="de-AT" sz="1100" dirty="0"/>
              <a:t>Eigene Custom Actions</a:t>
            </a:r>
          </a:p>
          <a:p>
            <a:pPr lvl="1"/>
            <a:r>
              <a:rPr lang="de-AT" sz="1100" dirty="0"/>
              <a:t>Erklärung anhand von live gezeigten Beispielen, bei denen die Teilnehmer mitmachen können</a:t>
            </a:r>
          </a:p>
          <a:p>
            <a:r>
              <a:rPr lang="de-AT" sz="1600" dirty="0"/>
              <a:t>Einführung in </a:t>
            </a:r>
            <a:r>
              <a:rPr lang="de-AT" sz="1600" dirty="0" err="1"/>
              <a:t>WiX</a:t>
            </a:r>
            <a:r>
              <a:rPr lang="de-AT" sz="1600" dirty="0"/>
              <a:t> UI</a:t>
            </a:r>
          </a:p>
          <a:p>
            <a:pPr lvl="1"/>
            <a:r>
              <a:rPr lang="de-AT" sz="1100" dirty="0"/>
              <a:t>Standard UI-Sequenzen</a:t>
            </a:r>
          </a:p>
          <a:p>
            <a:pPr lvl="1"/>
            <a:r>
              <a:rPr lang="de-AT" sz="1100" dirty="0"/>
              <a:t>Grober Überblick über Anpassungsmöglichkeiten</a:t>
            </a:r>
          </a:p>
          <a:p>
            <a:pPr lvl="1"/>
            <a:r>
              <a:rPr lang="de-AT" sz="1100" dirty="0"/>
              <a:t>Erklärung anhand von live gezeigten Beispielen, bei denen die Teilnehmer mitmachen können</a:t>
            </a:r>
          </a:p>
          <a:p>
            <a:r>
              <a:rPr lang="de-AT" sz="1600" dirty="0" err="1"/>
              <a:t>WiX</a:t>
            </a:r>
            <a:r>
              <a:rPr lang="de-AT" sz="1600" dirty="0"/>
              <a:t> </a:t>
            </a:r>
            <a:r>
              <a:rPr lang="de-AT" sz="1600" dirty="0" err="1"/>
              <a:t>Preprozessor</a:t>
            </a:r>
            <a:r>
              <a:rPr lang="de-AT" sz="1600" dirty="0"/>
              <a:t>, Compiler- und Binder-Variablen</a:t>
            </a:r>
          </a:p>
        </p:txBody>
      </p:sp>
      <p:sp>
        <p:nvSpPr>
          <p:cNvPr id="2" name="Inhaltsplatzhalter 1"/>
          <p:cNvSpPr>
            <a:spLocks noGrp="1"/>
          </p:cNvSpPr>
          <p:nvPr>
            <p:ph sz="quarter" idx="13"/>
          </p:nvPr>
        </p:nvSpPr>
        <p:spPr/>
        <p:txBody>
          <a:bodyPr/>
          <a:lstStyle/>
          <a:p>
            <a:r>
              <a:rPr lang="de-AT" sz="1600" dirty="0" err="1"/>
              <a:t>Upgrading</a:t>
            </a:r>
            <a:r>
              <a:rPr lang="de-AT" sz="1600" dirty="0"/>
              <a:t> und </a:t>
            </a:r>
            <a:r>
              <a:rPr lang="de-AT" sz="1600" dirty="0" err="1"/>
              <a:t>Patching</a:t>
            </a:r>
            <a:r>
              <a:rPr lang="de-AT" sz="1600" dirty="0"/>
              <a:t> (sehr wichtig)</a:t>
            </a:r>
          </a:p>
          <a:p>
            <a:pPr lvl="1"/>
            <a:r>
              <a:rPr lang="de-AT" sz="1100" dirty="0"/>
              <a:t>Best Practices, Unterschiede</a:t>
            </a:r>
          </a:p>
          <a:p>
            <a:r>
              <a:rPr lang="de-AT" sz="1600" dirty="0"/>
              <a:t>- Support für 64 Bit (Eigenheiten bzw. Unterschiede einer x64/x86 Installation).</a:t>
            </a:r>
          </a:p>
          <a:p>
            <a:pPr lvl="1"/>
            <a:r>
              <a:rPr lang="de-AT" sz="1100" dirty="0"/>
              <a:t>Installation eines x86 Pakets auf einem x64 System (Registry-Einträge, „</a:t>
            </a:r>
            <a:r>
              <a:rPr lang="de-AT" sz="1100" dirty="0" err="1"/>
              <a:t>Program</a:t>
            </a:r>
            <a:r>
              <a:rPr lang="de-AT" sz="1100" dirty="0"/>
              <a:t> Files“ – Ordner, etc.).</a:t>
            </a:r>
          </a:p>
          <a:p>
            <a:pPr lvl="1"/>
            <a:r>
              <a:rPr lang="de-AT" sz="1100" dirty="0"/>
              <a:t>WOW Themen.</a:t>
            </a:r>
          </a:p>
          <a:p>
            <a:r>
              <a:rPr lang="de-AT" sz="1600" dirty="0"/>
              <a:t>Überblick über </a:t>
            </a:r>
            <a:r>
              <a:rPr lang="de-AT" sz="1600" dirty="0" err="1"/>
              <a:t>Burn</a:t>
            </a:r>
            <a:r>
              <a:rPr lang="de-AT" sz="1600" dirty="0"/>
              <a:t> (ohne </a:t>
            </a:r>
            <a:r>
              <a:rPr lang="de-AT" sz="1600" dirty="0" err="1"/>
              <a:t>inidividuelle</a:t>
            </a:r>
            <a:r>
              <a:rPr lang="de-AT" sz="1600" dirty="0"/>
              <a:t> </a:t>
            </a:r>
            <a:r>
              <a:rPr lang="de-AT" sz="1600" dirty="0" err="1"/>
              <a:t>Burn</a:t>
            </a:r>
            <a:r>
              <a:rPr lang="de-AT" sz="1600" dirty="0"/>
              <a:t> UIs mit WPF)</a:t>
            </a:r>
          </a:p>
          <a:p>
            <a:r>
              <a:rPr lang="de-AT" sz="1600" dirty="0"/>
              <a:t>Drittes, eigenständiges Hands-on-Lab</a:t>
            </a:r>
            <a:endParaRPr lang="de-DE" sz="1600" dirty="0"/>
          </a:p>
          <a:p>
            <a:endParaRPr lang="en-US" sz="1600" dirty="0"/>
          </a:p>
        </p:txBody>
      </p:sp>
      <p:sp>
        <p:nvSpPr>
          <p:cNvPr id="3" name="Textplatzhalter 2"/>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2681976144"/>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sz="2000" dirty="0" smtClean="0"/>
              <a:t>Variables storing temporary </a:t>
            </a:r>
            <a:r>
              <a:rPr lang="en-US" sz="2000" dirty="0"/>
              <a:t>data during </a:t>
            </a:r>
            <a:r>
              <a:rPr lang="en-US" sz="2000" dirty="0" smtClean="0"/>
              <a:t>install</a:t>
            </a:r>
          </a:p>
          <a:p>
            <a:pPr lvl="1"/>
            <a:r>
              <a:rPr lang="en-US" sz="1400" dirty="0"/>
              <a:t>E.g. store </a:t>
            </a:r>
            <a:r>
              <a:rPr lang="en-US" sz="1400" dirty="0" smtClean="0"/>
              <a:t>user input, transfer information </a:t>
            </a:r>
            <a:r>
              <a:rPr lang="en-US" sz="1400" dirty="0"/>
              <a:t>from one task to </a:t>
            </a:r>
            <a:r>
              <a:rPr lang="en-US" sz="1400" dirty="0" smtClean="0"/>
              <a:t>another</a:t>
            </a:r>
          </a:p>
          <a:p>
            <a:pPr lvl="1"/>
            <a:r>
              <a:rPr lang="en-US" sz="1400" dirty="0" smtClean="0"/>
              <a:t>Store results </a:t>
            </a:r>
            <a:r>
              <a:rPr lang="en-US" sz="1400" dirty="0"/>
              <a:t>of searching the </a:t>
            </a:r>
            <a:r>
              <a:rPr lang="en-US" sz="1400" dirty="0" smtClean="0"/>
              <a:t>computer </a:t>
            </a:r>
            <a:r>
              <a:rPr lang="en-US" sz="1400" dirty="0"/>
              <a:t>for files, directories, registry keys, and </a:t>
            </a:r>
            <a:r>
              <a:rPr lang="en-US" sz="1400" dirty="0" smtClean="0"/>
              <a:t>settings</a:t>
            </a:r>
          </a:p>
          <a:p>
            <a:r>
              <a:rPr lang="en-US" sz="2000" dirty="0" smtClean="0"/>
              <a:t>No type system</a:t>
            </a:r>
          </a:p>
          <a:p>
            <a:r>
              <a:rPr lang="en-US" sz="2000" dirty="0" smtClean="0"/>
              <a:t>Commonly used in expressions</a:t>
            </a:r>
          </a:p>
          <a:p>
            <a:pPr lvl="1"/>
            <a:r>
              <a:rPr lang="en-US" sz="1400" dirty="0" smtClean="0"/>
              <a:t>See </a:t>
            </a:r>
            <a:r>
              <a:rPr lang="en-US" sz="1400" dirty="0" smtClean="0">
                <a:hlinkClick r:id="rId2"/>
              </a:rPr>
              <a:t>WiX Tutorial</a:t>
            </a:r>
            <a:r>
              <a:rPr lang="en-US" sz="1400" dirty="0" smtClean="0"/>
              <a:t> for description of expression syntax</a:t>
            </a:r>
          </a:p>
          <a:p>
            <a:r>
              <a:rPr lang="en-US" sz="2000" dirty="0" smtClean="0"/>
              <a:t>See </a:t>
            </a:r>
            <a:r>
              <a:rPr lang="en-US" sz="2000" dirty="0" smtClean="0">
                <a:hlinkClick r:id="rId3"/>
              </a:rPr>
              <a:t>MSI Property Reference</a:t>
            </a:r>
            <a:r>
              <a:rPr lang="en-US" sz="2000" dirty="0" smtClean="0"/>
              <a:t> for built-in properties</a:t>
            </a:r>
          </a:p>
          <a:p>
            <a:pPr lvl="1"/>
            <a:r>
              <a:rPr lang="en-US" sz="1400" i="1" dirty="0" err="1" smtClean="0"/>
              <a:t>ARPxxx</a:t>
            </a:r>
            <a:r>
              <a:rPr lang="en-US" sz="1400" i="1" dirty="0" smtClean="0"/>
              <a:t> </a:t>
            </a:r>
            <a:r>
              <a:rPr lang="en-US" sz="1400" dirty="0" smtClean="0"/>
              <a:t>properties control </a:t>
            </a:r>
            <a:r>
              <a:rPr lang="en-US" sz="1400" i="1" dirty="0" smtClean="0"/>
              <a:t>Add/Remove Programs </a:t>
            </a:r>
            <a:r>
              <a:rPr lang="en-US" sz="1400" dirty="0" smtClean="0"/>
              <a:t>experience</a:t>
            </a:r>
          </a:p>
          <a:p>
            <a:r>
              <a:rPr lang="en-US" sz="2000" dirty="0" smtClean="0"/>
              <a:t>See </a:t>
            </a:r>
            <a:r>
              <a:rPr lang="en-US" sz="2000" dirty="0" err="1" smtClean="0">
                <a:hlinkClick r:id="rId4"/>
              </a:rPr>
              <a:t>WinNetfxExtension</a:t>
            </a:r>
            <a:r>
              <a:rPr lang="en-US" sz="2000" dirty="0" smtClean="0"/>
              <a:t> for .NET-related properties</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0819877"/>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dirty="0"/>
              <a:t>Use built-in </a:t>
            </a:r>
            <a:r>
              <a:rPr lang="en-US" i="1" dirty="0" err="1"/>
              <a:t>VersionNT</a:t>
            </a:r>
            <a:r>
              <a:rPr lang="en-US" dirty="0"/>
              <a:t>, </a:t>
            </a:r>
            <a:r>
              <a:rPr lang="en-US" i="1" dirty="0"/>
              <a:t>VersionNT64</a:t>
            </a:r>
            <a:r>
              <a:rPr lang="en-US" dirty="0"/>
              <a:t>, and </a:t>
            </a:r>
            <a:r>
              <a:rPr lang="en-US" i="1" dirty="0" err="1"/>
              <a:t>ServicePackLevel</a:t>
            </a:r>
            <a:r>
              <a:rPr lang="en-US" i="1" dirty="0"/>
              <a:t> </a:t>
            </a:r>
            <a:r>
              <a:rPr lang="en-US" dirty="0" smtClean="0"/>
              <a:t>properties </a:t>
            </a:r>
            <a:r>
              <a:rPr lang="en-US" dirty="0"/>
              <a:t>to check Windows Version</a:t>
            </a:r>
          </a:p>
        </p:txBody>
      </p:sp>
      <p:sp>
        <p:nvSpPr>
          <p:cNvPr id="6" name="Textplatzhalter 5"/>
          <p:cNvSpPr>
            <a:spLocks noGrp="1"/>
          </p:cNvSpPr>
          <p:nvPr>
            <p:ph type="body" sz="quarter" idx="23"/>
          </p:nvPr>
        </p:nvSpPr>
        <p:spPr/>
        <p:txBody>
          <a:bodyPr/>
          <a:lstStyle/>
          <a:p>
            <a:r>
              <a:rPr lang="de-AT" dirty="0" smtClean="0"/>
              <a:t>Source</a:t>
            </a:r>
            <a:r>
              <a:rPr lang="de-AT" dirty="0"/>
              <a:t>: </a:t>
            </a:r>
            <a:r>
              <a:rPr lang="en-US" dirty="0"/>
              <a:t>[1], Chapter </a:t>
            </a:r>
            <a:r>
              <a:rPr lang="en-US" dirty="0" smtClean="0"/>
              <a:t>4, see also </a:t>
            </a:r>
            <a:r>
              <a:rPr lang="en-US" dirty="0" smtClean="0">
                <a:hlinkClick r:id="rId2"/>
              </a:rPr>
              <a:t>MSDN</a:t>
            </a:r>
            <a:endParaRPr lang="en-US" dirty="0"/>
          </a:p>
        </p:txBody>
      </p:sp>
      <p:pic>
        <p:nvPicPr>
          <p:cNvPr id="2" name="Grafik 1"/>
          <p:cNvPicPr>
            <a:picLocks noChangeAspect="1"/>
          </p:cNvPicPr>
          <p:nvPr/>
        </p:nvPicPr>
        <p:blipFill>
          <a:blip r:embed="rId3"/>
          <a:stretch>
            <a:fillRect/>
          </a:stretch>
        </p:blipFill>
        <p:spPr>
          <a:xfrm>
            <a:off x="1144190" y="1982897"/>
            <a:ext cx="2550947" cy="2381303"/>
          </a:xfrm>
          <a:prstGeom prst="rect">
            <a:avLst/>
          </a:prstGeom>
        </p:spPr>
      </p:pic>
    </p:spTree>
    <p:extLst>
      <p:ext uri="{BB962C8B-B14F-4D97-AF65-F5344CB8AC3E}">
        <p14:creationId xmlns:p14="http://schemas.microsoft.com/office/powerpoint/2010/main" val="3103438543"/>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Declaring Properties</a:t>
            </a:r>
            <a:endParaRPr lang="en-US" dirty="0"/>
          </a:p>
        </p:txBody>
      </p:sp>
      <p:sp>
        <p:nvSpPr>
          <p:cNvPr id="6" name="Inhaltsplatzhalter 5"/>
          <p:cNvSpPr>
            <a:spLocks noGrp="1"/>
          </p:cNvSpPr>
          <p:nvPr>
            <p:ph sz="quarter" idx="22"/>
          </p:nvPr>
        </p:nvSpPr>
        <p:spPr/>
        <p:txBody>
          <a:bodyPr/>
          <a:lstStyle/>
          <a:p>
            <a:r>
              <a:rPr lang="en-US" noProof="1" smtClean="0"/>
              <a:t>&lt;</a:t>
            </a:r>
            <a:r>
              <a:rPr lang="en-US" noProof="1" smtClean="0">
                <a:solidFill>
                  <a:srgbClr val="C00000"/>
                </a:solidFill>
              </a:rPr>
              <a:t>Property</a:t>
            </a:r>
            <a:r>
              <a:rPr lang="en-US" noProof="1" smtClean="0"/>
              <a:t> Id="myProperty"</a:t>
            </a:r>
          </a:p>
          <a:p>
            <a:r>
              <a:rPr lang="en-US" noProof="1" smtClean="0"/>
              <a:t>          Value="my value" /&gt;</a:t>
            </a:r>
          </a:p>
          <a:p>
            <a:r>
              <a:rPr lang="en-US" noProof="1" smtClean="0"/>
              <a:t>&lt;Property Id="myProperty"</a:t>
            </a:r>
          </a:p>
          <a:p>
            <a:r>
              <a:rPr lang="en-US" noProof="1" smtClean="0"/>
              <a:t>          Value=</a:t>
            </a:r>
            <a:r>
              <a:rPr lang="en-US" noProof="1" smtClean="0">
                <a:solidFill>
                  <a:srgbClr val="C00000"/>
                </a:solidFill>
              </a:rPr>
              <a:t>'</a:t>
            </a:r>
            <a:r>
              <a:rPr lang="en-US" noProof="1" smtClean="0"/>
              <a:t>Do you see the </a:t>
            </a:r>
            <a:r>
              <a:rPr lang="en-US" noProof="1" smtClean="0">
                <a:solidFill>
                  <a:srgbClr val="C00000"/>
                </a:solidFill>
              </a:rPr>
              <a:t>"</a:t>
            </a:r>
            <a:r>
              <a:rPr lang="en-US" noProof="1" smtClean="0"/>
              <a:t>quotes"?' /&gt;</a:t>
            </a:r>
          </a:p>
          <a:p>
            <a:r>
              <a:rPr lang="en-US" noProof="1" smtClean="0"/>
              <a:t>&lt;Property Id="myProperty"</a:t>
            </a:r>
          </a:p>
          <a:p>
            <a:r>
              <a:rPr lang="en-US" noProof="1" smtClean="0"/>
              <a:t>          Value="Do you see the </a:t>
            </a:r>
            <a:r>
              <a:rPr lang="en-US" noProof="1" smtClean="0">
                <a:solidFill>
                  <a:srgbClr val="C00000"/>
                </a:solidFill>
              </a:rPr>
              <a:t>&amp;quot;</a:t>
            </a:r>
            <a:r>
              <a:rPr lang="en-US" noProof="1" smtClean="0"/>
              <a:t>quotes&amp;quot;?" /&gt;</a:t>
            </a:r>
          </a:p>
          <a:p>
            <a:r>
              <a:rPr lang="en-US" noProof="1" smtClean="0"/>
              <a:t>&lt;Property Id="myProperty"&gt;my value&lt;/Property&gt;</a:t>
            </a:r>
          </a:p>
          <a:p>
            <a:endParaRPr lang="en-US" noProof="1" smtClean="0"/>
          </a:p>
          <a:p>
            <a:endParaRPr lang="en-US" noProof="1" smtClean="0"/>
          </a:p>
          <a:p>
            <a:r>
              <a:rPr lang="en-US" noProof="1" smtClean="0">
                <a:solidFill>
                  <a:srgbClr val="C00000"/>
                </a:solidFill>
              </a:rPr>
              <a:t>msiexec </a:t>
            </a:r>
            <a:r>
              <a:rPr lang="en-US" noProof="1" smtClean="0"/>
              <a:t>/i myInstaller.msi </a:t>
            </a:r>
            <a:r>
              <a:rPr lang="en-US" noProof="1" smtClean="0">
                <a:solidFill>
                  <a:srgbClr val="C00000"/>
                </a:solidFill>
              </a:rPr>
              <a:t>PROPERTY1</a:t>
            </a:r>
            <a:r>
              <a:rPr lang="en-US" noProof="1" smtClean="0"/>
              <a:t>=100 PROPERTY2="my value“</a:t>
            </a:r>
          </a:p>
          <a:p>
            <a:endParaRPr lang="en-US" noProof="1"/>
          </a:p>
          <a:p>
            <a:endParaRPr lang="en-US" noProof="1" smtClean="0"/>
          </a:p>
          <a:p>
            <a:endParaRPr lang="en-US" noProof="1" smtClean="0"/>
          </a:p>
          <a:p>
            <a:r>
              <a:rPr lang="en-US" noProof="1"/>
              <a:t>&lt;Product ... </a:t>
            </a:r>
            <a:r>
              <a:rPr lang="en-US" noProof="1" smtClean="0"/>
              <a:t>&gt;</a:t>
            </a:r>
          </a:p>
          <a:p>
            <a:r>
              <a:rPr lang="en-US" noProof="1" smtClean="0"/>
              <a:t> </a:t>
            </a:r>
            <a:r>
              <a:rPr lang="en-US" noProof="1"/>
              <a:t>  </a:t>
            </a:r>
            <a:r>
              <a:rPr lang="en-US" noProof="1" smtClean="0"/>
              <a:t>...</a:t>
            </a:r>
          </a:p>
          <a:p>
            <a:r>
              <a:rPr lang="en-US" noProof="1" smtClean="0"/>
              <a:t> </a:t>
            </a:r>
            <a:r>
              <a:rPr lang="en-US" noProof="1"/>
              <a:t>  &lt;</a:t>
            </a:r>
            <a:r>
              <a:rPr lang="en-US" noProof="1">
                <a:solidFill>
                  <a:srgbClr val="C00000"/>
                </a:solidFill>
              </a:rPr>
              <a:t>PropertyRef</a:t>
            </a:r>
            <a:r>
              <a:rPr lang="en-US" noProof="1"/>
              <a:t> Id="myProperty" </a:t>
            </a:r>
            <a:r>
              <a:rPr lang="en-US" noProof="1" smtClean="0"/>
              <a:t>/&gt;</a:t>
            </a:r>
          </a:p>
          <a:p>
            <a:r>
              <a:rPr lang="en-US" noProof="1" smtClean="0"/>
              <a:t>&lt;/</a:t>
            </a:r>
            <a:r>
              <a:rPr lang="en-US" noProof="1"/>
              <a:t>Product</a:t>
            </a:r>
            <a:r>
              <a:rPr lang="en-US" noProof="1" smtClean="0"/>
              <a:t>&gt;</a:t>
            </a:r>
          </a:p>
          <a:p>
            <a:endParaRPr lang="en-US" noProof="1" smtClean="0"/>
          </a:p>
          <a:p>
            <a:r>
              <a:rPr lang="en-US" noProof="1" smtClean="0"/>
              <a:t>&lt;</a:t>
            </a:r>
            <a:r>
              <a:rPr lang="en-US" noProof="1"/>
              <a:t>Fragment</a:t>
            </a:r>
            <a:r>
              <a:rPr lang="en-US" noProof="1" smtClean="0"/>
              <a:t>&gt;</a:t>
            </a:r>
          </a:p>
          <a:p>
            <a:r>
              <a:rPr lang="en-US" noProof="1" smtClean="0"/>
              <a:t> </a:t>
            </a:r>
            <a:r>
              <a:rPr lang="en-US" noProof="1"/>
              <a:t>  &lt;Property Id="myProperty" Value="my value" </a:t>
            </a:r>
            <a:r>
              <a:rPr lang="en-US" noProof="1" smtClean="0"/>
              <a:t>/&gt;</a:t>
            </a:r>
          </a:p>
          <a:p>
            <a:r>
              <a:rPr lang="en-US" noProof="1" smtClean="0"/>
              <a:t>&lt;/</a:t>
            </a:r>
            <a:r>
              <a:rPr lang="en-US" noProof="1"/>
              <a:t>Fragment</a:t>
            </a:r>
            <a:r>
              <a:rPr lang="en-US" noProof="1" smtClean="0"/>
              <a:t>&gt;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i="1" dirty="0" smtClean="0"/>
              <a:t>Property</a:t>
            </a:r>
            <a:r>
              <a:rPr lang="en-US" dirty="0" smtClean="0"/>
              <a:t> element (</a:t>
            </a:r>
            <a:r>
              <a:rPr lang="en-US" dirty="0" smtClean="0">
                <a:hlinkClick r:id="rId2"/>
              </a:rPr>
              <a:t>doc</a:t>
            </a:r>
            <a:r>
              <a:rPr lang="en-US" dirty="0" smtClean="0"/>
              <a:t>)</a:t>
            </a:r>
          </a:p>
          <a:p>
            <a:pPr lvl="1"/>
            <a:r>
              <a:rPr lang="en-US" dirty="0" smtClean="0"/>
              <a:t>Note that </a:t>
            </a:r>
            <a:r>
              <a:rPr lang="en-US" i="1" dirty="0" smtClean="0"/>
              <a:t>Id</a:t>
            </a:r>
            <a:r>
              <a:rPr lang="en-US" dirty="0" smtClean="0"/>
              <a:t> is case sensitive</a:t>
            </a:r>
          </a:p>
          <a:p>
            <a:r>
              <a:rPr lang="en-US" dirty="0" smtClean="0"/>
              <a:t>Specify property value in command line</a:t>
            </a:r>
          </a:p>
          <a:p>
            <a:pPr lvl="1"/>
            <a:r>
              <a:rPr lang="en-US" dirty="0" smtClean="0"/>
              <a:t>Property name must not contain lowercase letters</a:t>
            </a:r>
          </a:p>
          <a:p>
            <a:r>
              <a:rPr lang="en-US" dirty="0" smtClean="0"/>
              <a:t>Use </a:t>
            </a:r>
            <a:r>
              <a:rPr lang="en-US" i="1" dirty="0" err="1" smtClean="0"/>
              <a:t>PropertyRef</a:t>
            </a:r>
            <a:r>
              <a:rPr lang="en-US" dirty="0" smtClean="0"/>
              <a:t> (</a:t>
            </a:r>
            <a:r>
              <a:rPr lang="en-US" dirty="0" smtClean="0">
                <a:hlinkClick r:id="rId3"/>
              </a:rPr>
              <a:t>doc</a:t>
            </a:r>
            <a:r>
              <a:rPr lang="en-US" dirty="0" smtClean="0"/>
              <a:t>) to reference property in external file</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a:off x="2483768" y="3075806"/>
            <a:ext cx="0"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22160466"/>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&lt;Condition Message</a:t>
            </a:r>
            <a:r>
              <a:rPr lang="en-US" noProof="1" smtClean="0"/>
              <a:t>=</a:t>
            </a:r>
          </a:p>
          <a:p>
            <a:r>
              <a:rPr lang="en-US" noProof="1" smtClean="0"/>
              <a:t> </a:t>
            </a:r>
            <a:r>
              <a:rPr lang="en-US" noProof="1"/>
              <a:t>   "Value of myProperty is </a:t>
            </a:r>
            <a:r>
              <a:rPr lang="en-US" noProof="1">
                <a:solidFill>
                  <a:srgbClr val="C00000"/>
                </a:solidFill>
              </a:rPr>
              <a:t>[</a:t>
            </a:r>
            <a:r>
              <a:rPr lang="en-US" noProof="1"/>
              <a:t>myProperty</a:t>
            </a:r>
            <a:r>
              <a:rPr lang="en-US" noProof="1">
                <a:solidFill>
                  <a:srgbClr val="C00000"/>
                </a:solidFill>
              </a:rPr>
              <a:t>]</a:t>
            </a:r>
            <a:r>
              <a:rPr lang="en-US" noProof="1"/>
              <a:t>. Should be 1</a:t>
            </a:r>
            <a:r>
              <a:rPr lang="en-US" noProof="1" smtClean="0"/>
              <a:t>"&gt;</a:t>
            </a:r>
          </a:p>
          <a:p>
            <a:endParaRPr lang="en-US" noProof="1"/>
          </a:p>
          <a:p>
            <a:r>
              <a:rPr lang="en-US" noProof="1"/>
              <a:t>&lt;WixLocalization Culture="</a:t>
            </a:r>
            <a:r>
              <a:rPr lang="en-US" noProof="1" smtClean="0"/>
              <a:t>en-US“</a:t>
            </a:r>
          </a:p>
          <a:p>
            <a:r>
              <a:rPr lang="en-US" noProof="1"/>
              <a:t> </a:t>
            </a:r>
            <a:r>
              <a:rPr lang="en-US" noProof="1" smtClean="0"/>
              <a:t> xmlns</a:t>
            </a:r>
            <a:r>
              <a:rPr lang="en-US" noProof="1"/>
              <a:t>="http://schemas.microsoft.com/wix/2006/localization"&gt;</a:t>
            </a:r>
          </a:p>
          <a:p>
            <a:r>
              <a:rPr lang="en-US" noProof="1" smtClean="0"/>
              <a:t>  </a:t>
            </a:r>
            <a:r>
              <a:rPr lang="en-US" noProof="1"/>
              <a:t>&lt;String Id="WelcomeDlgTitle</a:t>
            </a:r>
            <a:r>
              <a:rPr lang="en-US" noProof="1" smtClean="0"/>
              <a:t>"&gt;</a:t>
            </a:r>
          </a:p>
          <a:p>
            <a:r>
              <a:rPr lang="en-US" noProof="1" smtClean="0"/>
              <a:t>    Welcome </a:t>
            </a:r>
            <a:r>
              <a:rPr lang="en-US" noProof="1"/>
              <a:t>to the </a:t>
            </a:r>
            <a:r>
              <a:rPr lang="en-US" noProof="1">
                <a:solidFill>
                  <a:srgbClr val="C00000"/>
                </a:solidFill>
              </a:rPr>
              <a:t>[</a:t>
            </a:r>
            <a:r>
              <a:rPr lang="en-US" noProof="1"/>
              <a:t>ProductName</a:t>
            </a:r>
            <a:r>
              <a:rPr lang="en-US" noProof="1">
                <a:solidFill>
                  <a:srgbClr val="C00000"/>
                </a:solidFill>
              </a:rPr>
              <a:t>]</a:t>
            </a:r>
            <a:r>
              <a:rPr lang="en-US" noProof="1"/>
              <a:t> </a:t>
            </a:r>
            <a:r>
              <a:rPr lang="en-US" noProof="1">
                <a:solidFill>
                  <a:srgbClr val="C00000"/>
                </a:solidFill>
              </a:rPr>
              <a:t>[</a:t>
            </a:r>
            <a:r>
              <a:rPr lang="en-US" noProof="1"/>
              <a:t>ProductVersion</a:t>
            </a:r>
            <a:r>
              <a:rPr lang="en-US" noProof="1">
                <a:solidFill>
                  <a:srgbClr val="C00000"/>
                </a:solidFill>
              </a:rPr>
              <a:t>]</a:t>
            </a:r>
            <a:r>
              <a:rPr lang="en-US" noProof="1"/>
              <a:t> Setup </a:t>
            </a:r>
            <a:r>
              <a:rPr lang="en-US" noProof="1" smtClean="0"/>
              <a:t>Wizard</a:t>
            </a:r>
          </a:p>
          <a:p>
            <a:r>
              <a:rPr lang="en-US" noProof="1"/>
              <a:t> </a:t>
            </a:r>
            <a:r>
              <a:rPr lang="en-US" noProof="1" smtClean="0"/>
              <a:t> &lt;/</a:t>
            </a:r>
            <a:r>
              <a:rPr lang="en-US" noProof="1"/>
              <a:t>String&gt;</a:t>
            </a:r>
          </a:p>
          <a:p>
            <a:r>
              <a:rPr lang="en-US" noProof="1"/>
              <a:t>&lt;/WixLocalization</a:t>
            </a:r>
            <a:r>
              <a:rPr lang="en-US" noProof="1" smtClean="0"/>
              <a:t>&gt;</a:t>
            </a:r>
          </a:p>
          <a:p>
            <a:endParaRPr lang="en-US" noProof="1"/>
          </a:p>
          <a:p>
            <a:r>
              <a:rPr lang="de-AT" dirty="0"/>
              <a:t>&lt;Control </a:t>
            </a:r>
            <a:r>
              <a:rPr lang="de-AT" dirty="0" err="1"/>
              <a:t>Id</a:t>
            </a:r>
            <a:r>
              <a:rPr lang="de-AT" dirty="0"/>
              <a:t>="</a:t>
            </a:r>
            <a:r>
              <a:rPr lang="de-AT" dirty="0" err="1"/>
              <a:t>OptionalCheckBox</a:t>
            </a:r>
            <a:r>
              <a:rPr lang="de-AT" dirty="0"/>
              <a:t>" Type="</a:t>
            </a:r>
            <a:r>
              <a:rPr lang="de-AT" dirty="0" err="1"/>
              <a:t>CheckBox</a:t>
            </a:r>
            <a:r>
              <a:rPr lang="de-AT" dirty="0"/>
              <a:t>" X="135" Y="</a:t>
            </a:r>
            <a:r>
              <a:rPr lang="de-AT" dirty="0" smtClean="0"/>
              <a:t>190"</a:t>
            </a:r>
            <a:endParaRPr lang="de-AT" dirty="0" smtClean="0"/>
          </a:p>
          <a:p>
            <a:r>
              <a:rPr lang="de-AT" dirty="0"/>
              <a:t> </a:t>
            </a:r>
            <a:r>
              <a:rPr lang="de-AT" dirty="0" smtClean="0"/>
              <a:t> </a:t>
            </a:r>
            <a:r>
              <a:rPr lang="de-AT" dirty="0"/>
              <a:t>Width="220" Height="40" Hidden="</a:t>
            </a:r>
            <a:r>
              <a:rPr lang="de-AT" dirty="0" err="1"/>
              <a:t>yes</a:t>
            </a:r>
            <a:r>
              <a:rPr lang="de-AT" dirty="0"/>
              <a:t>" </a:t>
            </a:r>
            <a:endParaRPr lang="de-AT" dirty="0" smtClean="0"/>
          </a:p>
          <a:p>
            <a:r>
              <a:rPr lang="de-AT" dirty="0"/>
              <a:t> </a:t>
            </a:r>
            <a:r>
              <a:rPr lang="de-AT" dirty="0" smtClean="0"/>
              <a:t> Property</a:t>
            </a:r>
            <a:r>
              <a:rPr lang="de-AT" dirty="0"/>
              <a:t>="WIXUI_EXITDIALOGOPTIONALCHECKBOX" </a:t>
            </a:r>
            <a:r>
              <a:rPr lang="de-AT" dirty="0" err="1"/>
              <a:t>CheckBoxValue</a:t>
            </a:r>
            <a:r>
              <a:rPr lang="de-AT" dirty="0"/>
              <a:t>="1" </a:t>
            </a:r>
            <a:endParaRPr lang="de-AT" dirty="0" smtClean="0"/>
          </a:p>
          <a:p>
            <a:r>
              <a:rPr lang="de-AT" dirty="0"/>
              <a:t> </a:t>
            </a:r>
            <a:r>
              <a:rPr lang="de-AT" dirty="0" smtClean="0"/>
              <a:t> Text</a:t>
            </a:r>
            <a:r>
              <a:rPr lang="de-AT" dirty="0"/>
              <a:t>="</a:t>
            </a:r>
            <a:r>
              <a:rPr lang="de-AT" dirty="0">
                <a:solidFill>
                  <a:srgbClr val="C00000"/>
                </a:solidFill>
              </a:rPr>
              <a:t>[</a:t>
            </a:r>
            <a:r>
              <a:rPr lang="de-AT" dirty="0"/>
              <a:t>WIXUI_EXITDIALOGOPTIONALCHECKBOXTEXT</a:t>
            </a:r>
            <a:r>
              <a:rPr lang="de-AT" dirty="0">
                <a:solidFill>
                  <a:srgbClr val="C00000"/>
                </a:solidFill>
              </a:rPr>
              <a:t>]</a:t>
            </a:r>
            <a:r>
              <a:rPr lang="de-AT" dirty="0"/>
              <a:t>"&gt;</a:t>
            </a:r>
            <a:endParaRPr lang="en-US" noProof="1"/>
          </a:p>
        </p:txBody>
      </p:sp>
      <p:sp>
        <p:nvSpPr>
          <p:cNvPr id="7" name="Textplatzhalter 6"/>
          <p:cNvSpPr>
            <a:spLocks noGrp="1"/>
          </p:cNvSpPr>
          <p:nvPr>
            <p:ph type="body" sz="quarter" idx="23"/>
          </p:nvPr>
        </p:nvSpPr>
        <p:spPr/>
        <p:txBody>
          <a:bodyPr/>
          <a:lstStyle/>
          <a:p>
            <a:r>
              <a:rPr lang="en-US" dirty="0" smtClean="0"/>
              <a:t>User Interface</a:t>
            </a:r>
            <a:endParaRPr lang="en-US" dirty="0"/>
          </a:p>
        </p:txBody>
      </p:sp>
      <p:sp>
        <p:nvSpPr>
          <p:cNvPr id="8" name="Textplatzhalter 7"/>
          <p:cNvSpPr>
            <a:spLocks noGrp="1"/>
          </p:cNvSpPr>
          <p:nvPr>
            <p:ph type="body" sz="quarter" idx="24"/>
          </p:nvPr>
        </p:nvSpPr>
        <p:spPr/>
        <p:txBody>
          <a:bodyPr/>
          <a:lstStyle/>
          <a:p>
            <a:r>
              <a:rPr lang="en-US" dirty="0" smtClean="0"/>
              <a:t>Access properties in UI-related attributes using square brackets</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91681311"/>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a:t>
            </a:r>
            <a:r>
              <a:rPr lang="en-US" noProof="1" smtClean="0"/>
              <a:t>myProperty“</a:t>
            </a:r>
            <a:r>
              <a:rPr lang="en-US" noProof="1"/>
              <a:t> Value="0" </a:t>
            </a:r>
            <a:r>
              <a:rPr lang="en-US" noProof="1" smtClean="0"/>
              <a:t>/&gt;</a:t>
            </a:r>
          </a:p>
          <a:p>
            <a:endParaRPr lang="en-US" noProof="1" smtClean="0"/>
          </a:p>
          <a:p>
            <a:r>
              <a:rPr lang="en-US" noProof="1" smtClean="0"/>
              <a:t>&lt;!-- Display error message if myProperty is not 1 --&gt;</a:t>
            </a:r>
          </a:p>
          <a:p>
            <a:r>
              <a:rPr lang="en-US" noProof="1" smtClean="0"/>
              <a:t>&lt;</a:t>
            </a:r>
            <a:r>
              <a:rPr lang="en-US" noProof="1">
                <a:solidFill>
                  <a:srgbClr val="C00000"/>
                </a:solidFill>
              </a:rPr>
              <a:t>Condition</a:t>
            </a:r>
            <a:r>
              <a:rPr lang="en-US" noProof="1"/>
              <a:t> Message</a:t>
            </a:r>
            <a:r>
              <a:rPr lang="en-US" noProof="1" smtClean="0"/>
              <a:t>=</a:t>
            </a:r>
          </a:p>
          <a:p>
            <a:r>
              <a:rPr lang="en-US" noProof="1" smtClean="0"/>
              <a:t>  </a:t>
            </a:r>
            <a:r>
              <a:rPr lang="en-US" noProof="1"/>
              <a:t>"Value of myProperty is </a:t>
            </a:r>
            <a:r>
              <a:rPr lang="en-US" noProof="1">
                <a:solidFill>
                  <a:srgbClr val="C00000"/>
                </a:solidFill>
              </a:rPr>
              <a:t>[myProperty]</a:t>
            </a:r>
            <a:r>
              <a:rPr lang="en-US" noProof="1"/>
              <a:t>. Should be 1</a:t>
            </a:r>
            <a:r>
              <a:rPr lang="en-US" noProof="1" smtClean="0"/>
              <a:t>"&gt;</a:t>
            </a:r>
          </a:p>
          <a:p>
            <a:r>
              <a:rPr lang="en-US" noProof="1"/>
              <a:t>  &lt;![CDATA[</a:t>
            </a:r>
            <a:r>
              <a:rPr lang="en-US" noProof="1">
                <a:solidFill>
                  <a:srgbClr val="C00000"/>
                </a:solidFill>
              </a:rPr>
              <a:t>Installed</a:t>
            </a:r>
            <a:r>
              <a:rPr lang="en-US" noProof="1"/>
              <a:t> OR </a:t>
            </a:r>
            <a:r>
              <a:rPr lang="en-US" noProof="1">
                <a:solidFill>
                  <a:srgbClr val="C00000"/>
                </a:solidFill>
              </a:rPr>
              <a:t>myProperty</a:t>
            </a:r>
            <a:r>
              <a:rPr lang="en-US" noProof="1"/>
              <a:t> = "1</a:t>
            </a:r>
            <a:r>
              <a:rPr lang="en-US" noProof="1" smtClean="0"/>
              <a:t>"]]&gt;</a:t>
            </a:r>
          </a:p>
          <a:p>
            <a:r>
              <a:rPr lang="en-US" noProof="1" smtClean="0"/>
              <a:t>&lt;/</a:t>
            </a:r>
            <a:r>
              <a:rPr lang="en-US" noProof="1"/>
              <a:t>Condition</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Launch Conditions</a:t>
            </a:r>
            <a:endParaRPr lang="en-US" dirty="0"/>
          </a:p>
        </p:txBody>
      </p:sp>
      <p:sp>
        <p:nvSpPr>
          <p:cNvPr id="8" name="Textplatzhalter 7"/>
          <p:cNvSpPr>
            <a:spLocks noGrp="1"/>
          </p:cNvSpPr>
          <p:nvPr>
            <p:ph type="body" sz="quarter" idx="24"/>
          </p:nvPr>
        </p:nvSpPr>
        <p:spPr/>
        <p:txBody>
          <a:bodyPr/>
          <a:lstStyle/>
          <a:p>
            <a:r>
              <a:rPr lang="en-US" dirty="0" smtClean="0"/>
              <a:t>Display </a:t>
            </a:r>
            <a:r>
              <a:rPr lang="en-US" dirty="0" smtClean="0">
                <a:solidFill>
                  <a:srgbClr val="00B050"/>
                </a:solidFill>
              </a:rPr>
              <a:t>error message </a:t>
            </a:r>
            <a:r>
              <a:rPr lang="en-US" dirty="0" smtClean="0"/>
              <a:t>if condition is </a:t>
            </a:r>
            <a:r>
              <a:rPr lang="en-US" i="1" dirty="0" smtClean="0">
                <a:solidFill>
                  <a:srgbClr val="00B050"/>
                </a:solidFill>
              </a:rPr>
              <a:t>not</a:t>
            </a:r>
            <a:r>
              <a:rPr lang="en-US" dirty="0" smtClean="0"/>
              <a:t> fulfilled</a:t>
            </a:r>
          </a:p>
          <a:p>
            <a:pPr lvl="1"/>
            <a:r>
              <a:rPr lang="en-US" dirty="0" smtClean="0"/>
              <a:t>Use built-in property </a:t>
            </a:r>
            <a:r>
              <a:rPr lang="en-US" i="1" dirty="0" smtClean="0">
                <a:hlinkClick r:id="rId2"/>
              </a:rPr>
              <a:t>Installed</a:t>
            </a:r>
            <a:r>
              <a:rPr lang="en-US" dirty="0" smtClean="0"/>
              <a:t> (MSDN) to find out if product is already installed</a:t>
            </a:r>
          </a:p>
          <a:p>
            <a:r>
              <a:rPr lang="en-US" dirty="0" smtClean="0"/>
              <a:t>Later more about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H="1" flipV="1">
            <a:off x="2339752" y="339502"/>
            <a:ext cx="792088"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H="1" flipV="1">
            <a:off x="2267744" y="339502"/>
            <a:ext cx="36004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680962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Searches</a:t>
            </a:r>
            <a:r>
              <a:rPr lang="en-US" dirty="0" smtClean="0"/>
              <a:t>?</a:t>
            </a:r>
            <a:endParaRPr lang="en-US" dirty="0"/>
          </a:p>
        </p:txBody>
      </p:sp>
      <p:sp>
        <p:nvSpPr>
          <p:cNvPr id="5" name="Inhaltsplatzhalter 4"/>
          <p:cNvSpPr>
            <a:spLocks noGrp="1"/>
          </p:cNvSpPr>
          <p:nvPr>
            <p:ph sz="quarter" idx="12"/>
          </p:nvPr>
        </p:nvSpPr>
        <p:spPr/>
        <p:txBody>
          <a:bodyPr/>
          <a:lstStyle/>
          <a:p>
            <a:r>
              <a:rPr lang="en-US" dirty="0" smtClean="0"/>
              <a:t>Searches for </a:t>
            </a:r>
            <a:r>
              <a:rPr lang="en-US" dirty="0"/>
              <a:t>specific files, directories, and </a:t>
            </a:r>
            <a:r>
              <a:rPr lang="en-US" dirty="0" smtClean="0"/>
              <a:t>settings</a:t>
            </a:r>
          </a:p>
          <a:p>
            <a:pPr lvl="1"/>
            <a:r>
              <a:rPr lang="en-US" i="1" dirty="0" err="1" smtClean="0"/>
              <a:t>DirectorySearch</a:t>
            </a:r>
            <a:r>
              <a:rPr lang="en-US" dirty="0" smtClean="0"/>
              <a:t> (</a:t>
            </a:r>
            <a:r>
              <a:rPr lang="en-US" dirty="0" smtClean="0">
                <a:hlinkClick r:id="rId2"/>
              </a:rPr>
              <a:t>doc</a:t>
            </a:r>
            <a:r>
              <a:rPr lang="en-US" dirty="0" smtClean="0"/>
              <a:t>)</a:t>
            </a:r>
          </a:p>
          <a:p>
            <a:pPr lvl="1"/>
            <a:r>
              <a:rPr lang="en-US" i="1" dirty="0" err="1" smtClean="0"/>
              <a:t>FileSearch</a:t>
            </a:r>
            <a:r>
              <a:rPr lang="en-US" dirty="0" smtClean="0"/>
              <a:t> (</a:t>
            </a:r>
            <a:r>
              <a:rPr lang="en-US" dirty="0" smtClean="0">
                <a:hlinkClick r:id="rId3"/>
              </a:rPr>
              <a:t>doc</a:t>
            </a:r>
            <a:r>
              <a:rPr lang="en-US" dirty="0" smtClean="0"/>
              <a:t>)</a:t>
            </a:r>
          </a:p>
          <a:p>
            <a:pPr lvl="1"/>
            <a:r>
              <a:rPr lang="en-US" i="1" dirty="0" err="1" smtClean="0"/>
              <a:t>ComponentSearch</a:t>
            </a:r>
            <a:r>
              <a:rPr lang="en-US" dirty="0" smtClean="0"/>
              <a:t> (</a:t>
            </a:r>
            <a:r>
              <a:rPr lang="en-US" dirty="0" smtClean="0">
                <a:hlinkClick r:id="rId4"/>
              </a:rPr>
              <a:t>doc</a:t>
            </a:r>
            <a:r>
              <a:rPr lang="en-US" dirty="0" smtClean="0"/>
              <a:t>)</a:t>
            </a:r>
          </a:p>
          <a:p>
            <a:pPr lvl="1"/>
            <a:r>
              <a:rPr lang="en-US" i="1" dirty="0" err="1" smtClean="0"/>
              <a:t>RegistrySearch</a:t>
            </a:r>
            <a:r>
              <a:rPr lang="en-US" dirty="0" smtClean="0"/>
              <a:t> (</a:t>
            </a:r>
            <a:r>
              <a:rPr lang="en-US" dirty="0" smtClean="0">
                <a:hlinkClick r:id="rId5"/>
              </a:rPr>
              <a:t>doc</a:t>
            </a:r>
            <a:r>
              <a:rPr lang="en-US" dirty="0" smtClean="0"/>
              <a:t>)</a:t>
            </a:r>
          </a:p>
          <a:p>
            <a:pPr lvl="1"/>
            <a:r>
              <a:rPr lang="en-US" i="1" dirty="0" err="1" smtClean="0"/>
              <a:t>IniFileSearch</a:t>
            </a:r>
            <a:r>
              <a:rPr lang="en-US" dirty="0" smtClean="0"/>
              <a:t> (</a:t>
            </a:r>
            <a:r>
              <a:rPr lang="en-US" dirty="0" smtClean="0">
                <a:hlinkClick r:id="rId6"/>
              </a:rPr>
              <a:t>doc</a:t>
            </a:r>
            <a:r>
              <a:rPr lang="en-US" dirty="0" smtClean="0"/>
              <a:t>)</a:t>
            </a:r>
          </a:p>
          <a:p>
            <a:r>
              <a:rPr lang="en-US" dirty="0" smtClean="0"/>
              <a:t>Property will contain search result</a:t>
            </a:r>
          </a:p>
          <a:p>
            <a:r>
              <a:rPr lang="en-US" dirty="0" smtClean="0"/>
              <a:t>Searches can be nested</a:t>
            </a:r>
          </a:p>
          <a:p>
            <a:pPr lvl="1"/>
            <a:r>
              <a:rPr lang="en-US" dirty="0" smtClean="0"/>
              <a:t>E.g. Look for a directory in a directory, look for a file in a directory, look for a file based on a path from the registry</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4608404"/>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Directory Search</a:t>
            </a:r>
            <a:endParaRPr lang="en-US"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Id="NPP_PATH</a:t>
            </a:r>
            <a:r>
              <a:rPr lang="en-US" noProof="1" smtClean="0"/>
              <a:t>"&gt;</a:t>
            </a:r>
          </a:p>
          <a:p>
            <a:r>
              <a:rPr lang="en-US" noProof="1" smtClean="0"/>
              <a:t>	&lt;</a:t>
            </a:r>
            <a:r>
              <a:rPr lang="en-US" noProof="1">
                <a:solidFill>
                  <a:srgbClr val="C00000"/>
                </a:solidFill>
              </a:rPr>
              <a:t>DirectorySearch </a:t>
            </a:r>
            <a:endParaRPr lang="en-US" noProof="1" smtClean="0">
              <a:solidFill>
                <a:srgbClr val="C00000"/>
              </a:solidFill>
            </a:endParaRPr>
          </a:p>
          <a:p>
            <a:r>
              <a:rPr lang="en-US" noProof="1"/>
              <a:t>	</a:t>
            </a:r>
            <a:r>
              <a:rPr lang="en-US" noProof="1" smtClean="0"/>
              <a:t>	Path</a:t>
            </a:r>
            <a:r>
              <a:rPr lang="en-US" noProof="1"/>
              <a:t>=" C:\Program Files (x86)\Notepad</a:t>
            </a:r>
            <a:r>
              <a:rPr lang="en-US" noProof="1" smtClean="0"/>
              <a:t>++“</a:t>
            </a:r>
          </a:p>
          <a:p>
            <a:r>
              <a:rPr lang="en-US" noProof="1" smtClean="0"/>
              <a:t>		Depth</a:t>
            </a:r>
            <a:r>
              <a:rPr lang="en-US" noProof="1"/>
              <a:t>="</a:t>
            </a:r>
            <a:r>
              <a:rPr lang="en-US" noProof="1" smtClean="0"/>
              <a:t>0“</a:t>
            </a:r>
          </a:p>
          <a:p>
            <a:r>
              <a:rPr lang="en-US" noProof="1" smtClean="0"/>
              <a:t>		AssignToProperty</a:t>
            </a:r>
            <a:r>
              <a:rPr lang="en-US" noProof="1"/>
              <a:t>="</a:t>
            </a:r>
            <a:r>
              <a:rPr lang="en-US" noProof="1" smtClean="0"/>
              <a:t>yes“</a:t>
            </a:r>
          </a:p>
          <a:p>
            <a:r>
              <a:rPr lang="en-US" noProof="1" smtClean="0"/>
              <a:t>		Id</a:t>
            </a:r>
            <a:r>
              <a:rPr lang="en-US" noProof="1"/>
              <a:t>="NppFolderSearch"/&gt; </a:t>
            </a:r>
            <a:endParaRPr lang="en-US" noProof="1" smtClean="0"/>
          </a:p>
          <a:p>
            <a:r>
              <a:rPr lang="en-US" noProof="1" smtClean="0"/>
              <a:t>&lt;/Property&gt;</a:t>
            </a:r>
          </a:p>
          <a:p>
            <a:endParaRPr lang="en-US" noProof="1"/>
          </a:p>
          <a:p>
            <a:endParaRPr lang="en-US" noProof="1" smtClean="0"/>
          </a:p>
          <a:p>
            <a:r>
              <a:rPr lang="en-US" noProof="1"/>
              <a:t>&lt;Property Id="NPP_PATH</a:t>
            </a:r>
            <a:r>
              <a:rPr lang="en-US" noProof="1" smtClean="0"/>
              <a:t>"&gt;</a:t>
            </a:r>
          </a:p>
          <a:p>
            <a:r>
              <a:rPr lang="en-US" noProof="1" smtClean="0"/>
              <a:t>	&lt;</a:t>
            </a:r>
            <a:r>
              <a:rPr lang="en-US" noProof="1" smtClean="0">
                <a:solidFill>
                  <a:srgbClr val="C00000"/>
                </a:solidFill>
              </a:rPr>
              <a:t>DirectorySearch</a:t>
            </a:r>
            <a:r>
              <a:rPr lang="en-US" noProof="1" smtClean="0"/>
              <a:t> Path</a:t>
            </a:r>
            <a:r>
              <a:rPr lang="en-US" noProof="1"/>
              <a:t>="</a:t>
            </a:r>
            <a:r>
              <a:rPr lang="en-US" noProof="1">
                <a:solidFill>
                  <a:srgbClr val="C00000"/>
                </a:solidFill>
              </a:rPr>
              <a:t>[ProgramFilesFolder</a:t>
            </a:r>
            <a:r>
              <a:rPr lang="en-US" noProof="1" smtClean="0">
                <a:solidFill>
                  <a:srgbClr val="C00000"/>
                </a:solidFill>
              </a:rPr>
              <a:t>]</a:t>
            </a:r>
            <a:r>
              <a:rPr lang="en-US" noProof="1" smtClean="0"/>
              <a:t>“</a:t>
            </a:r>
          </a:p>
          <a:p>
            <a:r>
              <a:rPr lang="en-US" noProof="1"/>
              <a:t>	</a:t>
            </a:r>
            <a:r>
              <a:rPr lang="en-US" noProof="1" smtClean="0"/>
              <a:t>	Depth</a:t>
            </a:r>
            <a:r>
              <a:rPr lang="en-US" noProof="1"/>
              <a:t>="0" </a:t>
            </a:r>
            <a:r>
              <a:rPr lang="en-US" noProof="1" smtClean="0">
                <a:solidFill>
                  <a:srgbClr val="C00000"/>
                </a:solidFill>
              </a:rPr>
              <a:t>AssignToProperty</a:t>
            </a:r>
            <a:r>
              <a:rPr lang="en-US" noProof="1">
                <a:solidFill>
                  <a:srgbClr val="C00000"/>
                </a:solidFill>
              </a:rPr>
              <a:t>="</a:t>
            </a:r>
            <a:r>
              <a:rPr lang="en-US" noProof="1" smtClean="0">
                <a:solidFill>
                  <a:srgbClr val="C00000"/>
                </a:solidFill>
              </a:rPr>
              <a:t>no“</a:t>
            </a:r>
          </a:p>
          <a:p>
            <a:r>
              <a:rPr lang="en-US" noProof="1"/>
              <a:t>	</a:t>
            </a:r>
            <a:r>
              <a:rPr lang="en-US" noProof="1" smtClean="0"/>
              <a:t>	Id</a:t>
            </a:r>
            <a:r>
              <a:rPr lang="en-US" noProof="1"/>
              <a:t>="ProgramFilesFolderSearch</a:t>
            </a:r>
            <a:r>
              <a:rPr lang="en-US" noProof="1" smtClean="0"/>
              <a:t>"&gt;</a:t>
            </a:r>
          </a:p>
          <a:p>
            <a:r>
              <a:rPr lang="en-US" noProof="1" smtClean="0"/>
              <a:t>			&lt;</a:t>
            </a:r>
            <a:r>
              <a:rPr lang="en-US" noProof="1">
                <a:solidFill>
                  <a:srgbClr val="C00000"/>
                </a:solidFill>
              </a:rPr>
              <a:t>DirectorySearch</a:t>
            </a:r>
            <a:r>
              <a:rPr lang="en-US" noProof="1"/>
              <a:t> Path="Notepad</a:t>
            </a:r>
            <a:r>
              <a:rPr lang="en-US" noProof="1" smtClean="0"/>
              <a:t>++“</a:t>
            </a:r>
          </a:p>
          <a:p>
            <a:r>
              <a:rPr lang="en-US" noProof="1" smtClean="0"/>
              <a:t>				Depth</a:t>
            </a:r>
            <a:r>
              <a:rPr lang="en-US" noProof="1"/>
              <a:t>="0</a:t>
            </a:r>
            <a:r>
              <a:rPr lang="en-US" noProof="1" smtClean="0"/>
              <a:t>" </a:t>
            </a:r>
            <a:r>
              <a:rPr lang="en-US" noProof="1">
                <a:solidFill>
                  <a:srgbClr val="C00000"/>
                </a:solidFill>
              </a:rPr>
              <a:t>AssignToProperty="</a:t>
            </a:r>
            <a:r>
              <a:rPr lang="en-US" noProof="1" smtClean="0">
                <a:solidFill>
                  <a:srgbClr val="C00000"/>
                </a:solidFill>
              </a:rPr>
              <a:t>yes“</a:t>
            </a:r>
          </a:p>
          <a:p>
            <a:r>
              <a:rPr lang="en-US" noProof="1" smtClean="0"/>
              <a:t>				Id</a:t>
            </a:r>
            <a:r>
              <a:rPr lang="en-US" noProof="1"/>
              <a:t>="NppFolderSearch</a:t>
            </a:r>
            <a:r>
              <a:rPr lang="en-US" noProof="1" smtClean="0"/>
              <a:t>"/&gt;</a:t>
            </a:r>
          </a:p>
          <a:p>
            <a:r>
              <a:rPr lang="en-US" noProof="1"/>
              <a:t>	</a:t>
            </a:r>
            <a:r>
              <a:rPr lang="en-US" noProof="1" smtClean="0"/>
              <a:t>&lt;/</a:t>
            </a:r>
            <a:r>
              <a:rPr lang="en-US" noProof="1"/>
              <a:t>DirectorySearch</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nested </a:t>
            </a:r>
            <a:r>
              <a:rPr lang="en-US" i="1" dirty="0" err="1" smtClean="0"/>
              <a:t>FileSearch</a:t>
            </a:r>
            <a:r>
              <a:rPr lang="en-US" i="1" dirty="0" smtClean="0"/>
              <a:t> </a:t>
            </a:r>
            <a:r>
              <a:rPr lang="en-US" dirty="0" smtClean="0"/>
              <a:t>(</a:t>
            </a:r>
            <a:r>
              <a:rPr lang="en-US" dirty="0" smtClean="0">
                <a:hlinkClick r:id="rId2"/>
              </a:rPr>
              <a:t>doc</a:t>
            </a:r>
            <a:r>
              <a:rPr lang="en-US" dirty="0" smtClean="0"/>
              <a:t>) element if looking for a specific file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3957081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Component Search</a:t>
            </a:r>
            <a:endParaRPr lang="en-US" dirty="0"/>
          </a:p>
        </p:txBody>
      </p:sp>
      <p:sp>
        <p:nvSpPr>
          <p:cNvPr id="6" name="Inhaltsplatzhalter 5"/>
          <p:cNvSpPr>
            <a:spLocks noGrp="1"/>
          </p:cNvSpPr>
          <p:nvPr>
            <p:ph sz="quarter" idx="22"/>
          </p:nvPr>
        </p:nvSpPr>
        <p:spPr/>
        <p:txBody>
          <a:bodyPr/>
          <a:lstStyle/>
          <a:p>
            <a:r>
              <a:rPr lang="en-US" noProof="1"/>
              <a:t>&lt;Property Id="ORCA_PATH</a:t>
            </a:r>
            <a:r>
              <a:rPr lang="en-US" noProof="1" smtClean="0"/>
              <a:t>"&gt;</a:t>
            </a:r>
          </a:p>
          <a:p>
            <a:r>
              <a:rPr lang="en-US" noProof="1" smtClean="0"/>
              <a:t> </a:t>
            </a:r>
            <a:r>
              <a:rPr lang="en-US" noProof="1"/>
              <a:t>   &lt;</a:t>
            </a:r>
            <a:r>
              <a:rPr lang="en-US" noProof="1">
                <a:solidFill>
                  <a:srgbClr val="C00000"/>
                </a:solidFill>
              </a:rPr>
              <a:t>ComponentSearch</a:t>
            </a:r>
            <a:r>
              <a:rPr lang="en-US" noProof="1"/>
              <a:t> Id="</a:t>
            </a:r>
            <a:r>
              <a:rPr lang="en-US" noProof="1" smtClean="0"/>
              <a:t>orcaSearch“</a:t>
            </a:r>
          </a:p>
          <a:p>
            <a:r>
              <a:rPr lang="en-US" noProof="1"/>
              <a:t>         Guid="{BE928E10-272A-11D2-B2E4-006097C99860}" </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Used to find a component with a specified GUID</a:t>
            </a:r>
          </a:p>
          <a:p>
            <a:pPr lvl="1"/>
            <a:r>
              <a:rPr lang="en-US" dirty="0" smtClean="0"/>
              <a:t>Risk: Relying on GUID to stay the same</a:t>
            </a:r>
          </a:p>
          <a:p>
            <a:pPr lvl="1"/>
            <a:r>
              <a:rPr lang="en-US" dirty="0" smtClean="0"/>
              <a:t>Good for your own software, risky for external software</a:t>
            </a:r>
          </a:p>
          <a:p>
            <a:r>
              <a:rPr lang="en-US" dirty="0" smtClean="0"/>
              <a:t>Returns the full path to the file with </a:t>
            </a:r>
            <a:r>
              <a:rPr lang="en-US" i="1" dirty="0" err="1" smtClean="0"/>
              <a:t>KeyPath</a:t>
            </a:r>
            <a:r>
              <a:rPr lang="en-US" i="1" dirty="0" smtClean="0"/>
              <a:t>=“yes”</a:t>
            </a:r>
          </a:p>
          <a:p>
            <a:pPr lvl="1"/>
            <a:r>
              <a:rPr lang="en-US" dirty="0"/>
              <a:t>Can </a:t>
            </a:r>
            <a:r>
              <a:rPr lang="en-US" dirty="0" smtClean="0"/>
              <a:t>be used to find out where software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62713498"/>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Registry Search</a:t>
            </a:r>
            <a:endParaRPr lang="en-US" dirty="0"/>
          </a:p>
        </p:txBody>
      </p:sp>
      <p:sp>
        <p:nvSpPr>
          <p:cNvPr id="6" name="Inhaltsplatzhalter 5"/>
          <p:cNvSpPr>
            <a:spLocks noGrp="1"/>
          </p:cNvSpPr>
          <p:nvPr>
            <p:ph sz="quarter" idx="22"/>
          </p:nvPr>
        </p:nvSpPr>
        <p:spPr/>
        <p:txBody>
          <a:bodyPr/>
          <a:lstStyle/>
          <a:p>
            <a:r>
              <a:rPr lang="en-US" noProof="1" smtClean="0"/>
              <a:t>&lt;</a:t>
            </a:r>
            <a:r>
              <a:rPr lang="en-US" noProof="1">
                <a:solidFill>
                  <a:srgbClr val="C00000"/>
                </a:solidFill>
              </a:rPr>
              <a:t>Property</a:t>
            </a:r>
            <a:r>
              <a:rPr lang="en-US" noProof="1"/>
              <a:t> Id="NETFRAMEWORK4"&gt;</a:t>
            </a:r>
          </a:p>
          <a:p>
            <a:r>
              <a:rPr lang="en-US" noProof="1"/>
              <a:t>	&lt;</a:t>
            </a:r>
            <a:r>
              <a:rPr lang="en-US" noProof="1">
                <a:solidFill>
                  <a:srgbClr val="C00000"/>
                </a:solidFill>
              </a:rPr>
              <a:t>RegistrySearch</a:t>
            </a:r>
            <a:r>
              <a:rPr lang="en-US" noProof="1"/>
              <a:t> Id="NetFramework4" </a:t>
            </a:r>
            <a:endParaRPr lang="en-US" noProof="1" smtClean="0"/>
          </a:p>
          <a:p>
            <a:r>
              <a:rPr lang="en-US" noProof="1"/>
              <a:t>	</a:t>
            </a:r>
            <a:r>
              <a:rPr lang="en-US" noProof="1" smtClean="0"/>
              <a:t>	Root</a:t>
            </a:r>
            <a:r>
              <a:rPr lang="en-US" noProof="1"/>
              <a:t>="HKLM" </a:t>
            </a:r>
            <a:endParaRPr lang="en-US" noProof="1" smtClean="0"/>
          </a:p>
          <a:p>
            <a:r>
              <a:rPr lang="en-US" noProof="1"/>
              <a:t>	</a:t>
            </a:r>
            <a:r>
              <a:rPr lang="en-US" noProof="1" smtClean="0"/>
              <a:t>	Key</a:t>
            </a:r>
            <a:r>
              <a:rPr lang="en-US" noProof="1"/>
              <a:t>="Software\Microsoft\NET Framework </a:t>
            </a:r>
            <a:r>
              <a:rPr lang="en-US" noProof="1" smtClean="0"/>
              <a:t>Setup\NDP\v4\Full“</a:t>
            </a:r>
          </a:p>
          <a:p>
            <a:r>
              <a:rPr lang="en-US" noProof="1"/>
              <a:t>	</a:t>
            </a:r>
            <a:r>
              <a:rPr lang="en-US" noProof="1" smtClean="0"/>
              <a:t>	Name</a:t>
            </a:r>
            <a:r>
              <a:rPr lang="en-US" noProof="1"/>
              <a:t>="Install" </a:t>
            </a:r>
            <a:endParaRPr lang="en-US" noProof="1" smtClean="0"/>
          </a:p>
          <a:p>
            <a:r>
              <a:rPr lang="en-US" noProof="1"/>
              <a:t>	</a:t>
            </a:r>
            <a:r>
              <a:rPr lang="en-US" noProof="1" smtClean="0"/>
              <a:t>	Type</a:t>
            </a:r>
            <a:r>
              <a:rPr lang="en-US" noProof="1"/>
              <a:t>="raw" /&gt;</a:t>
            </a:r>
          </a:p>
          <a:p>
            <a:r>
              <a:rPr lang="en-US" noProof="1" smtClean="0"/>
              <a:t>&lt;/</a:t>
            </a:r>
            <a:r>
              <a:rPr lang="en-US" noProof="1"/>
              <a:t>Property</a:t>
            </a:r>
            <a:r>
              <a:rPr lang="en-US" noProof="1" smtClean="0"/>
              <a:t>&gt;</a:t>
            </a:r>
          </a:p>
          <a:p>
            <a:endParaRPr lang="en-US" noProof="1"/>
          </a:p>
          <a:p>
            <a:endParaRPr lang="en-US" noProof="1" smtClean="0"/>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Find out if full .NET Framework 4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340592421"/>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Registry Search</a:t>
            </a:r>
            <a:endParaRPr lang="en-US" dirty="0"/>
          </a:p>
        </p:txBody>
      </p:sp>
      <p:sp>
        <p:nvSpPr>
          <p:cNvPr id="3" name="Textplatzhalter 2"/>
          <p:cNvSpPr>
            <a:spLocks noGrp="1"/>
          </p:cNvSpPr>
          <p:nvPr>
            <p:ph type="body" sz="quarter" idx="24"/>
          </p:nvPr>
        </p:nvSpPr>
        <p:spPr/>
        <p:txBody>
          <a:bodyPr/>
          <a:lstStyle/>
          <a:p>
            <a:r>
              <a:rPr lang="en-US" dirty="0" smtClean="0"/>
              <a:t>Search for Sync Framework in the registry</a:t>
            </a:r>
          </a:p>
          <a:p>
            <a:r>
              <a:rPr lang="en-US" dirty="0" smtClean="0"/>
              <a:t>Display the version number</a:t>
            </a:r>
            <a:endParaRPr lang="en-US" dirty="0"/>
          </a:p>
        </p:txBody>
      </p:sp>
      <p:sp>
        <p:nvSpPr>
          <p:cNvPr id="4" name="Textplatzhalter 3"/>
          <p:cNvSpPr>
            <a:spLocks noGrp="1"/>
          </p:cNvSpPr>
          <p:nvPr>
            <p:ph type="body" sz="quarter" idx="25"/>
          </p:nvPr>
        </p:nvSpPr>
        <p:spPr/>
        <p:txBody>
          <a:bodyPr/>
          <a:lstStyle/>
          <a:p>
            <a:r>
              <a:rPr lang="en-US" dirty="0" smtClean="0"/>
              <a:t>Example</a:t>
            </a:r>
            <a:endParaRPr lang="en-US" dirty="0"/>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468850979"/>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Organisation</a:t>
            </a:r>
            <a:endParaRPr lang="en-US" dirty="0"/>
          </a:p>
        </p:txBody>
      </p:sp>
      <p:sp>
        <p:nvSpPr>
          <p:cNvPr id="8" name="Inhaltsplatzhalter 7"/>
          <p:cNvSpPr>
            <a:spLocks noGrp="1"/>
          </p:cNvSpPr>
          <p:nvPr>
            <p:ph sz="quarter" idx="12"/>
          </p:nvPr>
        </p:nvSpPr>
        <p:spPr/>
        <p:txBody>
          <a:bodyPr/>
          <a:lstStyle/>
          <a:p>
            <a:r>
              <a:rPr lang="en-US" dirty="0" smtClean="0"/>
              <a:t>9:00 </a:t>
            </a:r>
            <a:r>
              <a:rPr lang="en-US" dirty="0" err="1" smtClean="0"/>
              <a:t>bis</a:t>
            </a:r>
            <a:r>
              <a:rPr lang="en-US" dirty="0" smtClean="0"/>
              <a:t> ca. 16:30 </a:t>
            </a:r>
            <a:r>
              <a:rPr lang="en-US" dirty="0" err="1" smtClean="0"/>
              <a:t>Uhr</a:t>
            </a:r>
            <a:endParaRPr lang="en-US" dirty="0" smtClean="0"/>
          </a:p>
          <a:p>
            <a:r>
              <a:rPr lang="en-US" dirty="0" err="1" smtClean="0"/>
              <a:t>Pausen</a:t>
            </a:r>
            <a:endParaRPr lang="en-US" dirty="0" smtClean="0"/>
          </a:p>
          <a:p>
            <a:pPr lvl="1"/>
            <a:r>
              <a:rPr lang="en-US" dirty="0" smtClean="0"/>
              <a:t>10:30 – 10:45</a:t>
            </a:r>
          </a:p>
          <a:p>
            <a:pPr lvl="1"/>
            <a:r>
              <a:rPr lang="en-US" dirty="0" smtClean="0"/>
              <a:t>12:15 – 13:00</a:t>
            </a:r>
          </a:p>
          <a:p>
            <a:pPr lvl="1"/>
            <a:r>
              <a:rPr lang="en-US" dirty="0" smtClean="0"/>
              <a:t>14:30 – 15:00</a:t>
            </a:r>
          </a:p>
          <a:p>
            <a:r>
              <a:rPr lang="en-US" dirty="0" smtClean="0"/>
              <a:t>Ca. 20% </a:t>
            </a:r>
            <a:r>
              <a:rPr lang="en-US" dirty="0" err="1" smtClean="0"/>
              <a:t>Übungsanteil</a:t>
            </a:r>
            <a:endParaRPr lang="en-US" dirty="0" smtClean="0"/>
          </a:p>
          <a:p>
            <a:pPr lvl="1"/>
            <a:r>
              <a:rPr lang="en-US" dirty="0" err="1" smtClean="0"/>
              <a:t>Technik</a:t>
            </a:r>
            <a:r>
              <a:rPr lang="en-US" dirty="0" smtClean="0"/>
              <a:t>: </a:t>
            </a:r>
            <a:r>
              <a:rPr lang="en-US" dirty="0" err="1" smtClean="0"/>
              <a:t>Arbeitsplätze</a:t>
            </a:r>
            <a:r>
              <a:rPr lang="en-US" dirty="0" smtClean="0"/>
              <a:t>, Visual Studio, WiX, MSI Tools</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40885825"/>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Conditions</a:t>
            </a:r>
            <a:endParaRPr lang="en-US" dirty="0"/>
          </a:p>
        </p:txBody>
      </p:sp>
      <p:sp>
        <p:nvSpPr>
          <p:cNvPr id="3" name="Textplatzhalter 2"/>
          <p:cNvSpPr>
            <a:spLocks noGrp="1"/>
          </p:cNvSpPr>
          <p:nvPr>
            <p:ph type="body" sz="quarter" idx="25"/>
          </p:nvPr>
        </p:nvSpPr>
        <p:spPr/>
        <p:txBody>
          <a:bodyPr/>
          <a:lstStyle/>
          <a:p>
            <a:r>
              <a:rPr lang="en-US" dirty="0" smtClean="0"/>
              <a:t>Launch, Feature, and Component Conditions</a:t>
            </a:r>
            <a:endParaRPr lang="en-US" dirty="0"/>
          </a:p>
        </p:txBody>
      </p:sp>
    </p:spTree>
    <p:extLst>
      <p:ext uri="{BB962C8B-B14F-4D97-AF65-F5344CB8AC3E}">
        <p14:creationId xmlns:p14="http://schemas.microsoft.com/office/powerpoint/2010/main" val="330132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Conditions</a:t>
            </a:r>
            <a:endParaRPr lang="en-US" dirty="0"/>
          </a:p>
        </p:txBody>
      </p:sp>
      <p:sp>
        <p:nvSpPr>
          <p:cNvPr id="8" name="Inhaltsplatzhalter 7"/>
          <p:cNvSpPr>
            <a:spLocks noGrp="1"/>
          </p:cNvSpPr>
          <p:nvPr>
            <p:ph sz="quarter" idx="12"/>
          </p:nvPr>
        </p:nvSpPr>
        <p:spPr/>
        <p:txBody>
          <a:bodyPr/>
          <a:lstStyle/>
          <a:p>
            <a:r>
              <a:rPr lang="en-US" dirty="0" smtClean="0"/>
              <a:t>Launch 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Product </a:t>
            </a:r>
            <a:r>
              <a:rPr lang="en-US" dirty="0" smtClean="0"/>
              <a:t>(</a:t>
            </a:r>
            <a:r>
              <a:rPr lang="en-US" dirty="0" smtClean="0">
                <a:hlinkClick r:id="rId3"/>
              </a:rPr>
              <a:t>doc</a:t>
            </a:r>
            <a:r>
              <a:rPr lang="en-US" dirty="0" smtClean="0"/>
              <a:t>) element</a:t>
            </a:r>
          </a:p>
          <a:p>
            <a:pPr lvl="1"/>
            <a:r>
              <a:rPr lang="en-US" dirty="0" smtClean="0"/>
              <a:t>Check prerequisites at the beginning of the installation</a:t>
            </a:r>
          </a:p>
          <a:p>
            <a:pPr lvl="1"/>
            <a:r>
              <a:rPr lang="en-US" dirty="0" smtClean="0"/>
              <a:t>Prevent from continuing if requirements are not met</a:t>
            </a:r>
          </a:p>
          <a:p>
            <a:r>
              <a:rPr lang="en-US" i="1" dirty="0" smtClean="0"/>
              <a:t>Feature</a:t>
            </a:r>
            <a:r>
              <a:rPr lang="en-US" dirty="0" smtClean="0"/>
              <a:t> and </a:t>
            </a:r>
            <a:r>
              <a:rPr lang="en-US" i="1" dirty="0" smtClean="0"/>
              <a:t>Component </a:t>
            </a:r>
            <a:r>
              <a:rPr lang="en-US" dirty="0" smtClean="0"/>
              <a:t>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Feature </a:t>
            </a:r>
            <a:r>
              <a:rPr lang="en-US" dirty="0" smtClean="0"/>
              <a:t>(</a:t>
            </a:r>
            <a:r>
              <a:rPr lang="en-US" dirty="0" smtClean="0">
                <a:hlinkClick r:id="rId4"/>
              </a:rPr>
              <a:t>doc</a:t>
            </a:r>
            <a:r>
              <a:rPr lang="en-US" dirty="0" smtClean="0"/>
              <a:t>) and </a:t>
            </a:r>
            <a:r>
              <a:rPr lang="en-US" i="1" dirty="0" smtClean="0"/>
              <a:t>Component</a:t>
            </a:r>
            <a:r>
              <a:rPr lang="en-US" dirty="0" smtClean="0"/>
              <a:t> (</a:t>
            </a:r>
            <a:r>
              <a:rPr lang="en-US" dirty="0" smtClean="0">
                <a:hlinkClick r:id="rId5"/>
              </a:rPr>
              <a:t>doc</a:t>
            </a:r>
            <a:r>
              <a:rPr lang="en-US" dirty="0" smtClean="0"/>
              <a:t>) element</a:t>
            </a:r>
          </a:p>
          <a:p>
            <a:pPr lvl="1"/>
            <a:r>
              <a:rPr lang="en-US" dirty="0" smtClean="0"/>
              <a:t>Prevent feature or component from being installed if a condition is not met</a:t>
            </a:r>
          </a:p>
          <a:p>
            <a:r>
              <a:rPr lang="en-US" dirty="0" smtClean="0"/>
              <a:t>Note that Conditions are evaluated </a:t>
            </a:r>
            <a:r>
              <a:rPr lang="en-US" dirty="0" smtClean="0">
                <a:solidFill>
                  <a:srgbClr val="00B050"/>
                </a:solidFill>
              </a:rPr>
              <a:t>at runtime</a:t>
            </a:r>
            <a:endParaRPr lang="en-US" dirty="0" smtClean="0"/>
          </a:p>
          <a:p>
            <a:pPr lvl="1"/>
            <a:endParaRPr lang="en-US" dirty="0" smtClean="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11475183"/>
      </p:ext>
    </p:extLst>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Condition</a:t>
            </a:r>
            <a:r>
              <a:rPr lang="de-AT" dirty="0" smtClean="0"/>
              <a:t> Syntax</a:t>
            </a:r>
            <a:endParaRPr lang="de-AT" dirty="0"/>
          </a:p>
        </p:txBody>
      </p:sp>
      <p:sp>
        <p:nvSpPr>
          <p:cNvPr id="5" name="Inhaltsplatzhalter 4"/>
          <p:cNvSpPr>
            <a:spLocks noGrp="1"/>
          </p:cNvSpPr>
          <p:nvPr>
            <p:ph sz="quarter" idx="22"/>
          </p:nvPr>
        </p:nvSpPr>
        <p:spPr/>
        <p:txBody>
          <a:bodyPr/>
          <a:lstStyle/>
          <a:p>
            <a:r>
              <a:rPr lang="de-AT" i="1" dirty="0" err="1" smtClean="0">
                <a:solidFill>
                  <a:srgbClr val="C00000"/>
                </a:solidFill>
              </a:rPr>
              <a:t>MyProperty</a:t>
            </a:r>
            <a:r>
              <a:rPr lang="de-AT" i="1" dirty="0" smtClean="0">
                <a:solidFill>
                  <a:srgbClr val="C00000"/>
                </a:solidFill>
              </a:rPr>
              <a:t> </a:t>
            </a:r>
          </a:p>
          <a:p>
            <a:r>
              <a:rPr lang="de-AT" dirty="0">
                <a:sym typeface="Wingdings" panose="05000000000000000000" pitchFamily="2" charset="2"/>
              </a:rPr>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has</a:t>
            </a:r>
            <a:r>
              <a:rPr lang="de-AT" dirty="0" smtClean="0">
                <a:sym typeface="Wingdings" panose="05000000000000000000" pitchFamily="2" charset="2"/>
              </a:rPr>
              <a:t> </a:t>
            </a:r>
            <a:r>
              <a:rPr lang="de-AT" dirty="0" err="1" smtClean="0">
                <a:sym typeface="Wingdings" panose="05000000000000000000" pitchFamily="2" charset="2"/>
              </a:rPr>
              <a:t>been</a:t>
            </a:r>
            <a:r>
              <a:rPr lang="de-AT" dirty="0" smtClean="0">
                <a:sym typeface="Wingdings" panose="05000000000000000000" pitchFamily="2" charset="2"/>
              </a:rPr>
              <a:t> </a:t>
            </a:r>
            <a:r>
              <a:rPr lang="de-AT" dirty="0" err="1" smtClean="0">
                <a:sym typeface="Wingdings" panose="05000000000000000000" pitchFamily="2" charset="2"/>
              </a:rPr>
              <a:t>set</a:t>
            </a:r>
            <a:r>
              <a:rPr lang="de-AT" dirty="0" smtClean="0">
                <a:sym typeface="Wingdings" panose="05000000000000000000" pitchFamily="2" charset="2"/>
              </a:rPr>
              <a:t> </a:t>
            </a:r>
            <a:r>
              <a:rPr lang="de-AT" dirty="0" err="1" smtClean="0">
                <a:sym typeface="Wingdings" panose="05000000000000000000" pitchFamily="2" charset="2"/>
              </a:rPr>
              <a:t>to</a:t>
            </a:r>
            <a:r>
              <a:rPr lang="de-AT" dirty="0" smtClean="0">
                <a:sym typeface="Wingdings" panose="05000000000000000000" pitchFamily="2" charset="2"/>
              </a:rPr>
              <a:t> </a:t>
            </a:r>
            <a:r>
              <a:rPr lang="de-AT" i="1" dirty="0" err="1" smtClean="0">
                <a:sym typeface="Wingdings" panose="05000000000000000000" pitchFamily="2" charset="2"/>
              </a:rPr>
              <a:t>any</a:t>
            </a:r>
            <a:r>
              <a:rPr lang="de-AT" i="1" dirty="0" smtClean="0">
                <a:sym typeface="Wingdings" panose="05000000000000000000" pitchFamily="2" charset="2"/>
              </a:rPr>
              <a:t> </a:t>
            </a:r>
            <a:r>
              <a:rPr lang="de-AT" dirty="0" err="1" smtClean="0">
                <a:sym typeface="Wingdings" panose="05000000000000000000" pitchFamily="2" charset="2"/>
              </a:rPr>
              <a:t>value</a:t>
            </a:r>
            <a:endParaRPr lang="de-AT" dirty="0" smtClean="0">
              <a:sym typeface="Wingdings" panose="05000000000000000000" pitchFamily="2" charset="2"/>
            </a:endParaRPr>
          </a:p>
          <a:p>
            <a:endParaRPr lang="de-AT" dirty="0">
              <a:sym typeface="Wingdings" panose="05000000000000000000" pitchFamily="2" charset="2"/>
            </a:endParaRPr>
          </a:p>
          <a:p>
            <a:r>
              <a:rPr lang="de-AT" i="1" dirty="0" err="1" smtClean="0"/>
              <a:t>MyProperty</a:t>
            </a:r>
            <a:r>
              <a:rPr lang="de-AT" i="1" dirty="0" smtClean="0"/>
              <a:t> </a:t>
            </a:r>
            <a:r>
              <a:rPr lang="de-AT" i="1" dirty="0" smtClean="0">
                <a:solidFill>
                  <a:srgbClr val="C00000"/>
                </a:solidFill>
              </a:rPr>
              <a:t>&lt;</a:t>
            </a:r>
            <a:r>
              <a:rPr lang="de-AT" i="1" dirty="0" smtClean="0"/>
              <a:t> </a:t>
            </a:r>
            <a:r>
              <a:rPr lang="de-AT" i="1" dirty="0" err="1" smtClean="0"/>
              <a:t>MySecondProperty</a:t>
            </a:r>
            <a:endParaRPr lang="de-AT" i="1" dirty="0" smtClean="0"/>
          </a:p>
          <a:p>
            <a:r>
              <a:rPr lang="de-AT" dirty="0"/>
              <a:t>	</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a:t>
            </a:r>
            <a:r>
              <a:rPr lang="de-AT" dirty="0" smtClean="0">
                <a:solidFill>
                  <a:srgbClr val="C00000"/>
                </a:solidFill>
                <a:sym typeface="Wingdings" panose="05000000000000000000" pitchFamily="2" charset="2"/>
              </a:rPr>
              <a:t>&gt;, &lt;=, &gt;=, =, &lt;&gt;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AND </a:t>
            </a:r>
            <a:r>
              <a:rPr lang="de-AT" i="1" dirty="0" err="1" smtClean="0">
                <a:sym typeface="Wingdings" panose="05000000000000000000" pitchFamily="2" charset="2"/>
              </a:rPr>
              <a:t>MySecondProperty</a:t>
            </a:r>
            <a:endParaRPr lang="de-AT" i="1" dirty="0" smtClean="0">
              <a:sym typeface="Wingdings" panose="05000000000000000000" pitchFamily="2" charset="2"/>
            </a:endParaRPr>
          </a:p>
          <a:p>
            <a:r>
              <a:rPr lang="de-AT" dirty="0">
                <a:sym typeface="Wingdings" panose="05000000000000000000" pitchFamily="2" charset="2"/>
              </a:rPr>
              <a:t>	</a:t>
            </a:r>
            <a:r>
              <a:rPr lang="de-AT" dirty="0" smtClean="0">
                <a:sym typeface="Wingdings" panose="05000000000000000000" pitchFamily="2" charset="2"/>
              </a:rPr>
              <a:t> Logical </a:t>
            </a:r>
            <a:r>
              <a:rPr lang="de-AT" dirty="0" err="1" smtClean="0">
                <a:sym typeface="Wingdings" panose="05000000000000000000" pitchFamily="2" charset="2"/>
              </a:rPr>
              <a:t>operator</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logical</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OR, NOT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&gt;&lt;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contains</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&lt;&lt;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start</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smtClean="0">
                <a:solidFill>
                  <a:srgbClr val="C00000"/>
                </a:solidFill>
                <a:sym typeface="Wingdings" panose="05000000000000000000" pitchFamily="2" charset="2"/>
              </a:rPr>
              <a:t>&gt;&gt;</a:t>
            </a:r>
            <a:r>
              <a:rPr lang="de-AT" i="1" dirty="0" smtClean="0">
                <a:sym typeface="Wingdings" panose="05000000000000000000" pitchFamily="2" charset="2"/>
              </a:rPr>
              <a:t> "</a:t>
            </a:r>
            <a:r>
              <a:rPr lang="de-AT" i="1" dirty="0">
                <a:sym typeface="Wingdings" panose="05000000000000000000" pitchFamily="2" charset="2"/>
              </a:rPr>
              <a:t>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smtClean="0">
                <a:sym typeface="Wingdings" panose="05000000000000000000" pitchFamily="2" charset="2"/>
              </a:rPr>
              <a:t>ends</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a:t>
            </a:r>
            <a:r>
              <a:rPr lang="de-AT" dirty="0">
                <a:sym typeface="Wingdings" panose="05000000000000000000" pitchFamily="2" charset="2"/>
              </a:rPr>
              <a:t>„NET</a:t>
            </a:r>
            <a:r>
              <a:rPr lang="de-AT" dirty="0" smtClean="0">
                <a:sym typeface="Wingdings" panose="05000000000000000000" pitchFamily="2" charset="2"/>
              </a:rPr>
              <a:t>“</a:t>
            </a:r>
          </a:p>
          <a:p>
            <a:endParaRPr lang="de-AT" dirty="0">
              <a:sym typeface="Wingdings" panose="05000000000000000000" pitchFamily="2" charset="2"/>
            </a:endParaRPr>
          </a:p>
          <a:p>
            <a:endParaRPr lang="de-AT" dirty="0" smtClean="0">
              <a:sym typeface="Wingdings" panose="05000000000000000000" pitchFamily="2" charset="2"/>
            </a:endParaRPr>
          </a:p>
          <a:p>
            <a:r>
              <a:rPr lang="de-AT" dirty="0">
                <a:sym typeface="Wingdings" panose="05000000000000000000" pitchFamily="2" charset="2"/>
              </a:rPr>
              <a:t>&lt;</a:t>
            </a:r>
            <a:r>
              <a:rPr lang="de-AT" dirty="0" err="1">
                <a:sym typeface="Wingdings" panose="05000000000000000000" pitchFamily="2" charset="2"/>
              </a:rPr>
              <a:t>Condition</a:t>
            </a:r>
            <a:r>
              <a:rPr lang="de-AT" dirty="0">
                <a:sym typeface="Wingdings" panose="05000000000000000000" pitchFamily="2" charset="2"/>
              </a:rPr>
              <a:t> ... &gt; </a:t>
            </a:r>
            <a:endParaRPr lang="de-AT" dirty="0" smtClean="0">
              <a:sym typeface="Wingdings" panose="05000000000000000000" pitchFamily="2" charset="2"/>
            </a:endParaRPr>
          </a:p>
          <a:p>
            <a:r>
              <a:rPr lang="de-AT" dirty="0">
                <a:sym typeface="Wingdings" panose="05000000000000000000" pitchFamily="2" charset="2"/>
              </a:rPr>
              <a:t>	</a:t>
            </a:r>
            <a:r>
              <a:rPr lang="de-AT" dirty="0" smtClean="0">
                <a:solidFill>
                  <a:srgbClr val="C00000"/>
                </a:solidFill>
                <a:sym typeface="Wingdings" panose="05000000000000000000" pitchFamily="2" charset="2"/>
              </a:rPr>
              <a:t>&lt;![CDATA[</a:t>
            </a:r>
            <a:r>
              <a:rPr lang="de-AT" dirty="0" err="1" smtClean="0">
                <a:sym typeface="Wingdings" panose="05000000000000000000" pitchFamily="2" charset="2"/>
              </a:rPr>
              <a:t>Installed</a:t>
            </a:r>
            <a:r>
              <a:rPr lang="de-AT" dirty="0" smtClean="0">
                <a:sym typeface="Wingdings" panose="05000000000000000000" pitchFamily="2" charset="2"/>
              </a:rPr>
              <a:t> OR </a:t>
            </a:r>
            <a:r>
              <a:rPr lang="de-AT" dirty="0" err="1" smtClean="0">
                <a:sym typeface="Wingdings" panose="05000000000000000000" pitchFamily="2" charset="2"/>
              </a:rPr>
              <a:t>MyProperty</a:t>
            </a:r>
            <a:r>
              <a:rPr lang="de-AT" dirty="0" smtClean="0">
                <a:sym typeface="Wingdings" panose="05000000000000000000" pitchFamily="2" charset="2"/>
              </a:rPr>
              <a:t> &gt;&lt; "NET"</a:t>
            </a:r>
            <a:r>
              <a:rPr lang="de-AT" dirty="0" smtClean="0">
                <a:solidFill>
                  <a:srgbClr val="C00000"/>
                </a:solidFill>
                <a:sym typeface="Wingdings" panose="05000000000000000000" pitchFamily="2" charset="2"/>
              </a:rPr>
              <a:t>]]&gt;</a:t>
            </a:r>
            <a:r>
              <a:rPr lang="de-AT" dirty="0" smtClean="0">
                <a:sym typeface="Wingdings" panose="05000000000000000000" pitchFamily="2" charset="2"/>
              </a:rPr>
              <a:t> </a:t>
            </a:r>
          </a:p>
          <a:p>
            <a:r>
              <a:rPr lang="de-AT" dirty="0" smtClean="0">
                <a:sym typeface="Wingdings" panose="05000000000000000000" pitchFamily="2" charset="2"/>
              </a:rPr>
              <a:t>&lt;/</a:t>
            </a:r>
            <a:r>
              <a:rPr lang="de-AT" dirty="0" err="1">
                <a:sym typeface="Wingdings" panose="05000000000000000000" pitchFamily="2" charset="2"/>
              </a:rPr>
              <a:t>Condition</a:t>
            </a:r>
            <a:r>
              <a:rPr lang="de-AT" dirty="0" smtClean="0">
                <a:sym typeface="Wingdings" panose="05000000000000000000" pitchFamily="2" charset="2"/>
              </a:rPr>
              <a:t>&gt;</a:t>
            </a:r>
            <a:endParaRPr lang="de-AT" dirty="0">
              <a:sym typeface="Wingdings" panose="05000000000000000000" pitchFamily="2" charset="2"/>
            </a:endParaRPr>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Recommendation</a:t>
            </a:r>
            <a:r>
              <a:rPr lang="de-AT" dirty="0" smtClean="0"/>
              <a:t>: </a:t>
            </a:r>
            <a:r>
              <a:rPr lang="de-AT" dirty="0" err="1" smtClean="0"/>
              <a:t>Always</a:t>
            </a:r>
            <a:r>
              <a:rPr lang="de-AT" dirty="0" smtClean="0"/>
              <a:t> </a:t>
            </a:r>
            <a:r>
              <a:rPr lang="de-AT" dirty="0" err="1" smtClean="0"/>
              <a:t>put</a:t>
            </a:r>
            <a:r>
              <a:rPr lang="de-AT" dirty="0" smtClean="0"/>
              <a:t> </a:t>
            </a:r>
            <a:r>
              <a:rPr lang="de-AT" dirty="0" err="1" smtClean="0"/>
              <a:t>condition</a:t>
            </a:r>
            <a:r>
              <a:rPr lang="de-AT" dirty="0" smtClean="0"/>
              <a:t> </a:t>
            </a:r>
            <a:r>
              <a:rPr lang="de-AT" dirty="0" err="1" smtClean="0"/>
              <a:t>into</a:t>
            </a:r>
            <a:r>
              <a:rPr lang="de-AT" dirty="0" smtClean="0"/>
              <a:t> </a:t>
            </a:r>
            <a:r>
              <a:rPr lang="de-AT" i="1" dirty="0" smtClean="0"/>
              <a:t>CDATA </a:t>
            </a:r>
            <a:r>
              <a:rPr lang="de-AT" dirty="0" smtClean="0"/>
              <a:t>tag</a:t>
            </a:r>
            <a:endParaRPr lang="de-AT" dirty="0"/>
          </a:p>
        </p:txBody>
      </p:sp>
      <p:sp>
        <p:nvSpPr>
          <p:cNvPr id="8" name="Textplatzhalt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5662096"/>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Launch Conditions</a:t>
            </a:r>
            <a:endParaRPr lang="en-US"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&lt;Fragment&gt;</a:t>
            </a:r>
          </a:p>
          <a:p>
            <a:r>
              <a:rPr lang="en-US" noProof="1" smtClean="0"/>
              <a:t>     &lt;Property Id="LaunchConditionsFile"</a:t>
            </a:r>
          </a:p>
          <a:p>
            <a:r>
              <a:rPr lang="en-US" noProof="1" smtClean="0"/>
              <a:t>               Value="1" /&gt;</a:t>
            </a:r>
          </a:p>
          <a:p>
            <a:r>
              <a:rPr lang="en-US" noProof="1" smtClean="0"/>
              <a:t>     &lt;</a:t>
            </a:r>
            <a:r>
              <a:rPr lang="en-US" noProof="1" smtClean="0">
                <a:solidFill>
                  <a:srgbClr val="C00000"/>
                </a:solidFill>
              </a:rPr>
              <a:t>Condition </a:t>
            </a:r>
            <a:r>
              <a:rPr lang="en-US" noProof="1" smtClean="0"/>
              <a:t>Message=</a:t>
            </a:r>
          </a:p>
          <a:p>
            <a:r>
              <a:rPr lang="en-US" noProof="1" smtClean="0"/>
              <a:t>        "OS must be Windows Vista, Server 2008, or higher."&gt;</a:t>
            </a:r>
          </a:p>
          <a:p>
            <a:r>
              <a:rPr lang="en-US" noProof="1" smtClean="0"/>
              <a:t>       &lt;![CDATA[Installed OR VersionNT &gt;= 600]]&gt;</a:t>
            </a:r>
          </a:p>
          <a:p>
            <a:r>
              <a:rPr lang="en-US" noProof="1" smtClean="0"/>
              <a:t>     &lt;/Condition&gt;</a:t>
            </a:r>
          </a:p>
          <a:p>
            <a:r>
              <a:rPr lang="en-US" noProof="1" smtClean="0"/>
              <a:t>   &lt;/Fragment&gt;</a:t>
            </a:r>
          </a:p>
          <a:p>
            <a:r>
              <a:rPr lang="en-US" noProof="1" smtClean="0"/>
              <a:t>&lt;/Wix&gt;</a:t>
            </a:r>
          </a:p>
          <a:p>
            <a:endParaRPr lang="en-US" noProof="1" smtClean="0"/>
          </a:p>
          <a:p>
            <a:endParaRPr lang="en-US" noProof="1" smtClean="0"/>
          </a:p>
          <a:p>
            <a:r>
              <a:rPr lang="en-US" noProof="1" smtClean="0"/>
              <a:t>&lt;PropertyRef Id="LaunchConditionsFile" /&gt;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dirty="0" smtClean="0"/>
              <a:t>If launch conditions are complex, consider putting them into a separate file</a:t>
            </a:r>
          </a:p>
          <a:p>
            <a:r>
              <a:rPr lang="en-US" dirty="0" smtClean="0"/>
              <a:t>Single </a:t>
            </a:r>
            <a:r>
              <a:rPr lang="en-US" i="1" dirty="0" err="1" smtClean="0"/>
              <a:t>PropertyRef</a:t>
            </a:r>
            <a:r>
              <a:rPr lang="en-US" dirty="0" smtClean="0"/>
              <a:t> pulls in all launch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843808" y="880681"/>
            <a:ext cx="0" cy="1691069"/>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08637680"/>
      </p:ext>
    </p:extLst>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Feature/Component Conditions</a:t>
            </a:r>
            <a:endParaRPr lang="en-US" dirty="0"/>
          </a:p>
        </p:txBody>
      </p:sp>
      <p:sp>
        <p:nvSpPr>
          <p:cNvPr id="8" name="Inhaltsplatzhalter 7"/>
          <p:cNvSpPr>
            <a:spLocks noGrp="1"/>
          </p:cNvSpPr>
          <p:nvPr>
            <p:ph sz="quarter" idx="12"/>
          </p:nvPr>
        </p:nvSpPr>
        <p:spPr/>
        <p:txBody>
          <a:bodyPr/>
          <a:lstStyle/>
          <a:p>
            <a:r>
              <a:rPr lang="en-US" sz="2000" i="1" dirty="0" smtClean="0"/>
              <a:t>INSTALLLEVEL </a:t>
            </a:r>
            <a:r>
              <a:rPr lang="en-US" sz="2000" dirty="0" smtClean="0"/>
              <a:t>built-in property</a:t>
            </a:r>
          </a:p>
          <a:p>
            <a:pPr lvl="1"/>
            <a:r>
              <a:rPr lang="en-US" sz="1400" dirty="0" smtClean="0"/>
              <a:t>Default: 1</a:t>
            </a:r>
          </a:p>
          <a:p>
            <a:pPr lvl="1"/>
            <a:r>
              <a:rPr lang="en-US" sz="1400" dirty="0" smtClean="0"/>
              <a:t>Can be changed if necessary</a:t>
            </a:r>
          </a:p>
          <a:p>
            <a:r>
              <a:rPr lang="en-US" sz="2000" dirty="0" smtClean="0"/>
              <a:t>Feature level = 0 </a:t>
            </a:r>
            <a:r>
              <a:rPr lang="en-US" sz="2000" dirty="0" smtClean="0">
                <a:sym typeface="Wingdings" panose="05000000000000000000" pitchFamily="2" charset="2"/>
              </a:rPr>
              <a:t> Feature is not installed</a:t>
            </a:r>
          </a:p>
          <a:p>
            <a:pPr lvl="1"/>
            <a:r>
              <a:rPr lang="en-US" sz="1400" dirty="0" smtClean="0">
                <a:sym typeface="Wingdings" panose="05000000000000000000" pitchFamily="2" charset="2"/>
              </a:rPr>
              <a:t>Feature is completely removed from feature tree in the UI</a:t>
            </a:r>
          </a:p>
          <a:p>
            <a:r>
              <a:rPr lang="en-US" sz="2000" dirty="0" smtClean="0">
                <a:sym typeface="Wingdings" panose="05000000000000000000" pitchFamily="2" charset="2"/>
              </a:rPr>
              <a:t>Feature level &lt;= INSTALLLEVEL AND &gt; 0  Feature is enabled</a:t>
            </a:r>
          </a:p>
          <a:p>
            <a:r>
              <a:rPr lang="en-US" sz="2000" dirty="0" smtClean="0">
                <a:sym typeface="Wingdings" panose="05000000000000000000" pitchFamily="2" charset="2"/>
              </a:rPr>
              <a:t>Feature level &gt; INSTALLLEVEL  Feature is disabled</a:t>
            </a:r>
          </a:p>
          <a:p>
            <a:r>
              <a:rPr lang="en-US" sz="2000" dirty="0" smtClean="0">
                <a:sym typeface="Wingdings" panose="05000000000000000000" pitchFamily="2" charset="2"/>
              </a:rPr>
              <a:t>Setting the feature level</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of </a:t>
            </a:r>
            <a:r>
              <a:rPr lang="en-US" sz="1400" i="1" dirty="0" smtClean="0">
                <a:sym typeface="Wingdings" panose="05000000000000000000" pitchFamily="2" charset="2"/>
              </a:rPr>
              <a:t>Feature </a:t>
            </a:r>
            <a:r>
              <a:rPr lang="en-US" sz="1400" dirty="0" smtClean="0">
                <a:sym typeface="Wingdings" panose="05000000000000000000" pitchFamily="2" charset="2"/>
              </a:rPr>
              <a:t>element</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in </a:t>
            </a:r>
            <a:r>
              <a:rPr lang="en-US" sz="1400" i="1" dirty="0" smtClean="0">
                <a:sym typeface="Wingdings" panose="05000000000000000000" pitchFamily="2" charset="2"/>
              </a:rPr>
              <a:t>Condition </a:t>
            </a:r>
            <a:r>
              <a:rPr lang="en-US" sz="1400" dirty="0" smtClean="0">
                <a:sym typeface="Wingdings" panose="05000000000000000000" pitchFamily="2" charset="2"/>
              </a:rPr>
              <a:t>element</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24362117"/>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Feature Condition</a:t>
            </a:r>
            <a:endParaRPr lang="en-US" dirty="0"/>
          </a:p>
        </p:txBody>
      </p:sp>
      <p:sp>
        <p:nvSpPr>
          <p:cNvPr id="6" name="Inhaltsplatzhalter 5"/>
          <p:cNvSpPr>
            <a:spLocks noGrp="1"/>
          </p:cNvSpPr>
          <p:nvPr>
            <p:ph sz="quarter" idx="22"/>
          </p:nvPr>
        </p:nvSpPr>
        <p:spPr/>
        <p:txBody>
          <a:bodyPr/>
          <a:lstStyle/>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Level="1"</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Level="0"</a:t>
            </a:r>
            <a:r>
              <a:rPr lang="en-US" noProof="1" smtClean="0"/>
              <a:t>&gt; </a:t>
            </a:r>
          </a:p>
          <a:p>
            <a:r>
              <a:rPr lang="en-US" noProof="1" smtClean="0"/>
              <a:t>	&lt;![CDATA[NOT REMOVE = "ALL" AND MyProperty = "some value"]]&gt; 		&lt;/Condition&gt; </a:t>
            </a:r>
          </a:p>
          <a:p>
            <a:r>
              <a:rPr lang="en-US" noProof="1" smtClean="0"/>
              <a:t>&lt;/Feature&gt;</a:t>
            </a:r>
          </a:p>
          <a:p>
            <a:endParaRPr lang="en-US" noProof="1" smtClean="0"/>
          </a:p>
          <a:p>
            <a:endParaRPr lang="en-US" noProof="1" smtClean="0"/>
          </a:p>
          <a:p>
            <a:endParaRPr lang="en-US" noProof="1" smtClean="0"/>
          </a:p>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Level="0"</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Level="1"</a:t>
            </a:r>
            <a:r>
              <a:rPr lang="en-US" noProof="1" smtClean="0"/>
              <a:t>&gt; </a:t>
            </a:r>
          </a:p>
          <a:p>
            <a:r>
              <a:rPr lang="en-US" noProof="1" smtClean="0"/>
              <a:t>	&lt;![CDATA[REMOVE = "ALL" OR MyProperty &lt;&gt; "some value"]]&gt; 		&lt;/Condition&gt; </a:t>
            </a:r>
          </a:p>
          <a:p>
            <a:r>
              <a:rPr lang="en-US" noProof="1" smtClean="0"/>
              <a:t>&lt;/Feature&gt;</a:t>
            </a:r>
          </a:p>
          <a:p>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r>
              <a:rPr lang="en-US" dirty="0" smtClean="0"/>
              <a:t>Condition changes feature level if the condition evaluates to true</a:t>
            </a:r>
          </a:p>
          <a:p>
            <a:r>
              <a:rPr lang="en-US" i="1" dirty="0" smtClean="0"/>
              <a:t>NOT REMOVE = “ALL”</a:t>
            </a:r>
          </a:p>
          <a:p>
            <a:pPr lvl="1"/>
            <a:r>
              <a:rPr lang="en-US" dirty="0" smtClean="0"/>
              <a:t>Enable feature during uninstall to remove it</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07471174"/>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Component Condition</a:t>
            </a:r>
            <a:endParaRPr lang="en-US" sz="2000" dirty="0"/>
          </a:p>
        </p:txBody>
      </p:sp>
      <p:sp>
        <p:nvSpPr>
          <p:cNvPr id="6" name="Inhaltsplatzhalter 5"/>
          <p:cNvSpPr>
            <a:spLocks noGrp="1"/>
          </p:cNvSpPr>
          <p:nvPr>
            <p:ph sz="quarter" idx="22"/>
          </p:nvPr>
        </p:nvSpPr>
        <p:spPr/>
        <p:txBody>
          <a:bodyPr/>
          <a:lstStyle/>
          <a:p>
            <a:r>
              <a:rPr lang="en-US" noProof="1"/>
              <a:t>&lt;Property Id="MyProperty" </a:t>
            </a:r>
            <a:endParaRPr lang="en-US" noProof="1" smtClean="0"/>
          </a:p>
          <a:p>
            <a:r>
              <a:rPr lang="en-US" noProof="1"/>
              <a:t>          Value="1" /&gt; </a:t>
            </a:r>
            <a:endParaRPr lang="en-US" noProof="1" smtClean="0"/>
          </a:p>
          <a:p>
            <a:r>
              <a:rPr lang="en-US" noProof="1" smtClean="0"/>
              <a:t>&lt;</a:t>
            </a:r>
            <a:r>
              <a:rPr lang="en-US" noProof="1"/>
              <a:t>Component Id="CMP_InstallMeTXT" </a:t>
            </a:r>
            <a:endParaRPr lang="en-US" noProof="1" smtClean="0"/>
          </a:p>
          <a:p>
            <a:r>
              <a:rPr lang="en-US" noProof="1" smtClean="0"/>
              <a:t>	 </a:t>
            </a:r>
            <a:r>
              <a:rPr lang="en-US" noProof="1"/>
              <a:t>        Guid="7AB5216B-2DB5-4A8A-9293-F6711FFAAA83"&gt; </a:t>
            </a:r>
            <a:endParaRPr lang="en-US" noProof="1" smtClean="0"/>
          </a:p>
          <a:p>
            <a:r>
              <a:rPr lang="en-US" noProof="1" smtClean="0"/>
              <a:t>	&lt;</a:t>
            </a:r>
            <a:r>
              <a:rPr lang="en-US" noProof="1"/>
              <a:t>File Id="FILE_InstallMeTXT" </a:t>
            </a:r>
            <a:endParaRPr lang="en-US" noProof="1" smtClean="0"/>
          </a:p>
          <a:p>
            <a:r>
              <a:rPr lang="en-US" noProof="1"/>
              <a:t>  </a:t>
            </a:r>
            <a:r>
              <a:rPr lang="en-US" noProof="1" smtClean="0"/>
              <a:t>		 </a:t>
            </a:r>
            <a:r>
              <a:rPr lang="en-US" noProof="1"/>
              <a:t>   Source="InstallMe.txt" </a:t>
            </a:r>
            <a:endParaRPr lang="en-US" noProof="1" smtClean="0"/>
          </a:p>
          <a:p>
            <a:r>
              <a:rPr lang="en-US" noProof="1"/>
              <a:t>  </a:t>
            </a:r>
            <a:r>
              <a:rPr lang="en-US" noProof="1" smtClean="0"/>
              <a:t> </a:t>
            </a:r>
            <a:r>
              <a:rPr lang="en-US" noProof="1"/>
              <a:t> </a:t>
            </a:r>
            <a:r>
              <a:rPr lang="en-US" noProof="1" smtClean="0"/>
              <a:t>		 </a:t>
            </a:r>
            <a:r>
              <a:rPr lang="en-US" noProof="1"/>
              <a:t> KeyPath="yes" /&gt; </a:t>
            </a:r>
            <a:endParaRPr lang="en-US" noProof="1" smtClean="0"/>
          </a:p>
          <a:p>
            <a:r>
              <a:rPr lang="en-US" noProof="1" smtClean="0"/>
              <a:t>	</a:t>
            </a:r>
            <a:r>
              <a:rPr lang="en-US" noProof="1" smtClean="0">
                <a:solidFill>
                  <a:srgbClr val="C00000"/>
                </a:solidFill>
              </a:rPr>
              <a:t>&lt;Condition&gt;MyProperty </a:t>
            </a:r>
            <a:r>
              <a:rPr lang="en-US" noProof="1">
                <a:solidFill>
                  <a:srgbClr val="C00000"/>
                </a:solidFill>
              </a:rPr>
              <a:t>= 1&lt;/Condition&gt;</a:t>
            </a:r>
            <a:r>
              <a:rPr lang="en-US" noProof="1"/>
              <a:t> </a:t>
            </a:r>
            <a:endParaRPr lang="en-US" noProof="1" smtClean="0"/>
          </a:p>
          <a:p>
            <a:r>
              <a:rPr lang="en-US" noProof="1" smtClean="0"/>
              <a:t>&lt;/</a:t>
            </a:r>
            <a:r>
              <a:rPr lang="en-US" noProof="1"/>
              <a:t>Component</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88136584"/>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Action/Installed State</a:t>
            </a:r>
            <a:endParaRPr lang="en-US" dirty="0"/>
          </a:p>
        </p:txBody>
      </p:sp>
      <p:sp>
        <p:nvSpPr>
          <p:cNvPr id="8" name="Inhaltsplatzhalter 7"/>
          <p:cNvSpPr>
            <a:spLocks noGrp="1"/>
          </p:cNvSpPr>
          <p:nvPr>
            <p:ph sz="quarter" idx="12"/>
          </p:nvPr>
        </p:nvSpPr>
        <p:spPr/>
        <p:txBody>
          <a:bodyPr/>
          <a:lstStyle/>
          <a:p>
            <a:r>
              <a:rPr lang="en-US" dirty="0" smtClean="0"/>
              <a:t>Action State:</a:t>
            </a:r>
            <a:br>
              <a:rPr lang="en-US" dirty="0" smtClean="0"/>
            </a:br>
            <a:r>
              <a:rPr lang="en-US" dirty="0" smtClean="0"/>
              <a:t>What will be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Advertised (install on-demand)</a:t>
            </a:r>
          </a:p>
          <a:p>
            <a:pPr lvl="1">
              <a:tabLst>
                <a:tab pos="623888" algn="l"/>
              </a:tabLst>
            </a:pPr>
            <a:r>
              <a:rPr lang="en-US" dirty="0" smtClean="0"/>
              <a:t>2	</a:t>
            </a:r>
            <a:r>
              <a:rPr lang="en-US" dirty="0" smtClean="0">
                <a:sym typeface="Wingdings" panose="05000000000000000000" pitchFamily="2" charset="2"/>
              </a:rPr>
              <a:t> Absent</a:t>
            </a:r>
          </a:p>
          <a:p>
            <a:pPr lvl="1">
              <a:tabLst>
                <a:tab pos="623888" algn="l"/>
              </a:tabLst>
            </a:pPr>
            <a:r>
              <a:rPr lang="en-US" dirty="0" smtClean="0"/>
              <a:t>3	</a:t>
            </a:r>
            <a:r>
              <a:rPr lang="en-US" dirty="0" smtClean="0">
                <a:sym typeface="Wingdings" panose="05000000000000000000" pitchFamily="2" charset="2"/>
              </a:rPr>
              <a:t> Local install</a:t>
            </a:r>
          </a:p>
          <a:p>
            <a:pPr lvl="1">
              <a:tabLst>
                <a:tab pos="623888" algn="l"/>
              </a:tabLst>
            </a:pPr>
            <a:r>
              <a:rPr lang="en-US" dirty="0" smtClean="0"/>
              <a:t>4	</a:t>
            </a:r>
            <a:r>
              <a:rPr lang="en-US" dirty="0" smtClean="0">
                <a:sym typeface="Wingdings" panose="05000000000000000000" pitchFamily="2" charset="2"/>
              </a:rPr>
              <a:t> Run from source</a:t>
            </a:r>
          </a:p>
          <a:p>
            <a:pPr>
              <a:tabLst>
                <a:tab pos="623888" algn="l"/>
              </a:tabLst>
            </a:pPr>
            <a:r>
              <a:rPr lang="en-US" dirty="0" smtClean="0"/>
              <a:t>Get Action State</a:t>
            </a:r>
          </a:p>
          <a:p>
            <a:pPr lvl="1">
              <a:tabLst>
                <a:tab pos="623888" algn="l"/>
              </a:tabLst>
            </a:pPr>
            <a:r>
              <a:rPr lang="en-US" dirty="0" smtClean="0"/>
              <a:t>Features: </a:t>
            </a:r>
            <a:r>
              <a:rPr lang="en-US" i="1" dirty="0" smtClean="0">
                <a:solidFill>
                  <a:srgbClr val="00B050"/>
                </a:solidFill>
              </a:rPr>
              <a:t>&amp;</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p:txBody>
      </p:sp>
      <p:sp>
        <p:nvSpPr>
          <p:cNvPr id="9" name="Inhaltsplatzhalter 8"/>
          <p:cNvSpPr>
            <a:spLocks noGrp="1"/>
          </p:cNvSpPr>
          <p:nvPr>
            <p:ph sz="quarter" idx="13"/>
          </p:nvPr>
        </p:nvSpPr>
        <p:spPr/>
        <p:txBody>
          <a:bodyPr/>
          <a:lstStyle/>
          <a:p>
            <a:r>
              <a:rPr lang="en-US" dirty="0" smtClean="0"/>
              <a:t>Installed State:</a:t>
            </a:r>
            <a:br>
              <a:rPr lang="en-US" dirty="0" smtClean="0"/>
            </a:br>
            <a:r>
              <a:rPr lang="en-US" dirty="0" smtClean="0"/>
              <a:t>What is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Was installed advertised</a:t>
            </a:r>
          </a:p>
          <a:p>
            <a:pPr lvl="1">
              <a:tabLst>
                <a:tab pos="623888" algn="l"/>
              </a:tabLst>
            </a:pPr>
            <a:r>
              <a:rPr lang="en-US" dirty="0" smtClean="0"/>
              <a:t>2	</a:t>
            </a:r>
            <a:r>
              <a:rPr lang="en-US" dirty="0" smtClean="0">
                <a:sym typeface="Wingdings" panose="05000000000000000000" pitchFamily="2" charset="2"/>
              </a:rPr>
              <a:t> Not installed</a:t>
            </a:r>
          </a:p>
          <a:p>
            <a:pPr lvl="1">
              <a:tabLst>
                <a:tab pos="623888" algn="l"/>
              </a:tabLst>
            </a:pPr>
            <a:r>
              <a:rPr lang="en-US" dirty="0" smtClean="0"/>
              <a:t>3	</a:t>
            </a:r>
            <a:r>
              <a:rPr lang="en-US" dirty="0" smtClean="0">
                <a:sym typeface="Wingdings" panose="05000000000000000000" pitchFamily="2" charset="2"/>
              </a:rPr>
              <a:t> Installed locally</a:t>
            </a:r>
          </a:p>
          <a:p>
            <a:pPr lvl="1">
              <a:tabLst>
                <a:tab pos="623888" algn="l"/>
              </a:tabLst>
            </a:pPr>
            <a:r>
              <a:rPr lang="en-US" dirty="0" smtClean="0"/>
              <a:t>4	</a:t>
            </a:r>
            <a:r>
              <a:rPr lang="en-US" dirty="0" smtClean="0">
                <a:sym typeface="Wingdings" panose="05000000000000000000" pitchFamily="2" charset="2"/>
              </a:rPr>
              <a:t> Installed as run from source</a:t>
            </a:r>
          </a:p>
          <a:p>
            <a:pPr>
              <a:tabLst>
                <a:tab pos="623888" algn="l"/>
              </a:tabLst>
            </a:pPr>
            <a:r>
              <a:rPr lang="en-US" dirty="0" smtClean="0"/>
              <a:t>Get Installed State</a:t>
            </a:r>
          </a:p>
          <a:p>
            <a:pPr lvl="1">
              <a:tabLst>
                <a:tab pos="623888" algn="l"/>
              </a:tabLst>
            </a:pPr>
            <a:r>
              <a:rPr lang="en-US" dirty="0" smtClean="0"/>
              <a:t>Features: </a:t>
            </a:r>
            <a:r>
              <a:rPr lang="en-US" i="1" dirty="0" smtClean="0">
                <a:solidFill>
                  <a:srgbClr val="00B050"/>
                </a:solidFill>
              </a:rPr>
              <a:t>!</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a:p>
            <a:pPr lvl="1"/>
            <a:endParaRPr lang="en-US" dirty="0"/>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369098039"/>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Installation </a:t>
            </a:r>
            <a:r>
              <a:rPr lang="de-AT" dirty="0" err="1" smtClean="0"/>
              <a:t>Sequence</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72086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Sequence</a:t>
            </a:r>
            <a:endParaRPr lang="en-US" dirty="0"/>
          </a:p>
        </p:txBody>
      </p:sp>
      <p:sp>
        <p:nvSpPr>
          <p:cNvPr id="5" name="Inhaltsplatzhalter 4"/>
          <p:cNvSpPr>
            <a:spLocks noGrp="1"/>
          </p:cNvSpPr>
          <p:nvPr>
            <p:ph sz="quarter" idx="12"/>
          </p:nvPr>
        </p:nvSpPr>
        <p:spPr/>
        <p:txBody>
          <a:bodyPr/>
          <a:lstStyle/>
          <a:p>
            <a:r>
              <a:rPr lang="en-US" dirty="0" err="1" smtClean="0"/>
              <a:t>InstallUISequence</a:t>
            </a:r>
            <a:endParaRPr lang="en-US" dirty="0" smtClean="0"/>
          </a:p>
          <a:p>
            <a:pPr lvl="1"/>
            <a:r>
              <a:rPr lang="en-US" sz="1000" i="1" dirty="0" err="1" smtClean="0"/>
              <a:t>FindRelatedProducts</a:t>
            </a:r>
            <a:endParaRPr lang="en-US" sz="1000" i="1"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r>
              <a:rPr lang="en-US" sz="1000" i="1" dirty="0" err="1" smtClean="0"/>
              <a:t>MigrateFeatureStates</a:t>
            </a:r>
            <a:endParaRPr lang="en-US" sz="1000" i="1" dirty="0" smtClean="0"/>
          </a:p>
          <a:p>
            <a:pPr lvl="1"/>
            <a:r>
              <a:rPr lang="en-US" sz="1000" i="1" dirty="0" err="1" smtClean="0"/>
              <a:t>ExecuteAction</a:t>
            </a:r>
            <a:endParaRPr lang="en-US" sz="1000" i="1" dirty="0"/>
          </a:p>
        </p:txBody>
      </p:sp>
      <p:sp>
        <p:nvSpPr>
          <p:cNvPr id="7" name="Inhaltsplatzhalter 6"/>
          <p:cNvSpPr>
            <a:spLocks noGrp="1"/>
          </p:cNvSpPr>
          <p:nvPr>
            <p:ph sz="quarter" idx="13"/>
          </p:nvPr>
        </p:nvSpPr>
        <p:spPr/>
        <p:txBody>
          <a:bodyPr/>
          <a:lstStyle/>
          <a:p>
            <a:r>
              <a:rPr lang="en-US" dirty="0" err="1" smtClean="0"/>
              <a:t>InstallExecuteSequence</a:t>
            </a:r>
            <a:endParaRPr lang="en-US"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endParaRPr lang="en-US" sz="1000" dirty="0" smtClean="0"/>
          </a:p>
          <a:p>
            <a:pPr lvl="1"/>
            <a:r>
              <a:rPr lang="en-US" sz="1000" dirty="0" err="1" smtClean="0"/>
              <a:t>InstallValidate</a:t>
            </a:r>
            <a:endParaRPr lang="en-US" sz="1000" dirty="0" smtClean="0"/>
          </a:p>
          <a:p>
            <a:pPr lvl="1"/>
            <a:endParaRPr lang="en-US" sz="1000" dirty="0" smtClean="0"/>
          </a:p>
          <a:p>
            <a:pPr lvl="1"/>
            <a:r>
              <a:rPr lang="en-US" sz="1000" dirty="0" err="1" smtClean="0"/>
              <a:t>InstallInitialize</a:t>
            </a:r>
            <a:endParaRPr lang="en-US" sz="1000" dirty="0" smtClean="0"/>
          </a:p>
          <a:p>
            <a:pPr lvl="1"/>
            <a:r>
              <a:rPr lang="en-US" sz="1000" dirty="0" err="1" smtClean="0"/>
              <a:t>ProcessComponents</a:t>
            </a:r>
            <a:endParaRPr lang="en-US" sz="1000" dirty="0" smtClean="0"/>
          </a:p>
          <a:p>
            <a:pPr lvl="1"/>
            <a:r>
              <a:rPr lang="en-US" sz="1000" dirty="0" err="1" smtClean="0"/>
              <a:t>UnpublishFeatures</a:t>
            </a:r>
            <a:endParaRPr lang="en-US" sz="1000" dirty="0" smtClean="0"/>
          </a:p>
          <a:p>
            <a:pPr lvl="1"/>
            <a:r>
              <a:rPr lang="en-US" sz="1000" dirty="0" err="1" smtClean="0"/>
              <a:t>RemoveRegistryValues</a:t>
            </a:r>
            <a:endParaRPr lang="en-US" sz="1000" dirty="0" smtClean="0"/>
          </a:p>
          <a:p>
            <a:pPr lvl="1"/>
            <a:r>
              <a:rPr lang="en-US" sz="1000" dirty="0" err="1" smtClean="0"/>
              <a:t>RemoveShortcuts</a:t>
            </a:r>
            <a:endParaRPr lang="en-US" sz="1000" dirty="0" smtClean="0"/>
          </a:p>
          <a:p>
            <a:pPr lvl="1"/>
            <a:r>
              <a:rPr lang="en-US" sz="1000" dirty="0" err="1" smtClean="0"/>
              <a:t>RemoveFiles</a:t>
            </a:r>
            <a:endParaRPr lang="en-US" sz="1000" dirty="0" smtClean="0"/>
          </a:p>
          <a:p>
            <a:pPr lvl="1"/>
            <a:r>
              <a:rPr lang="en-US" sz="1000" dirty="0" err="1" smtClean="0"/>
              <a:t>InstallFiles</a:t>
            </a:r>
            <a:endParaRPr lang="en-US" sz="1000" dirty="0" smtClean="0"/>
          </a:p>
          <a:p>
            <a:pPr lvl="1"/>
            <a:r>
              <a:rPr lang="en-US" sz="1000" dirty="0" err="1" smtClean="0"/>
              <a:t>CreateShortcuts</a:t>
            </a:r>
            <a:endParaRPr lang="en-US" sz="1000" dirty="0" smtClean="0"/>
          </a:p>
          <a:p>
            <a:pPr lvl="1"/>
            <a:r>
              <a:rPr lang="en-US" sz="1000" dirty="0" err="1" smtClean="0"/>
              <a:t>WriteRegistryValues</a:t>
            </a:r>
            <a:endParaRPr lang="en-US" sz="1000" dirty="0" smtClean="0"/>
          </a:p>
          <a:p>
            <a:pPr lvl="1"/>
            <a:r>
              <a:rPr lang="en-US" sz="1000" dirty="0" err="1" smtClean="0"/>
              <a:t>RegisterUser</a:t>
            </a:r>
            <a:endParaRPr lang="en-US" sz="1000" dirty="0" smtClean="0"/>
          </a:p>
          <a:p>
            <a:pPr lvl="1"/>
            <a:r>
              <a:rPr lang="en-US" sz="1000" dirty="0" err="1" smtClean="0"/>
              <a:t>RegisterProduct</a:t>
            </a:r>
            <a:endParaRPr lang="en-US" sz="1000" dirty="0" smtClean="0"/>
          </a:p>
          <a:p>
            <a:pPr lvl="1"/>
            <a:r>
              <a:rPr lang="en-US" sz="1000" dirty="0" err="1" smtClean="0"/>
              <a:t>PublishFeatures</a:t>
            </a:r>
            <a:endParaRPr lang="en-US" sz="1000" dirty="0" smtClean="0"/>
          </a:p>
          <a:p>
            <a:pPr lvl="1"/>
            <a:r>
              <a:rPr lang="en-US" sz="1000" dirty="0" err="1" smtClean="0"/>
              <a:t>PublishProduct</a:t>
            </a:r>
            <a:endParaRPr lang="en-US" sz="1000" dirty="0" smtClean="0"/>
          </a:p>
          <a:p>
            <a:pPr lvl="1"/>
            <a:r>
              <a:rPr lang="en-US" sz="1000" dirty="0" err="1" smtClean="0"/>
              <a:t>InstallFinalize</a:t>
            </a:r>
            <a:endParaRPr lang="en-US" sz="1000" dirty="0"/>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endParaRPr lang="en-US" dirty="0"/>
          </a:p>
        </p:txBody>
      </p:sp>
      <p:sp>
        <p:nvSpPr>
          <p:cNvPr id="10" name="Geschweifte Klammer rechts 9"/>
          <p:cNvSpPr/>
          <p:nvPr/>
        </p:nvSpPr>
        <p:spPr>
          <a:xfrm>
            <a:off x="6300192" y="156363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feld 10"/>
          <p:cNvSpPr txBox="1"/>
          <p:nvPr/>
        </p:nvSpPr>
        <p:spPr>
          <a:xfrm>
            <a:off x="6455640" y="1897727"/>
            <a:ext cx="1978427" cy="400110"/>
          </a:xfrm>
          <a:prstGeom prst="rect">
            <a:avLst/>
          </a:prstGeom>
          <a:noFill/>
        </p:spPr>
        <p:txBody>
          <a:bodyPr wrap="none" rtlCol="0">
            <a:spAutoFit/>
          </a:bodyPr>
          <a:lstStyle/>
          <a:p>
            <a:r>
              <a:rPr lang="en-US" sz="1000" dirty="0" smtClean="0">
                <a:solidFill>
                  <a:schemeClr val="accent1"/>
                </a:solidFill>
                <a:latin typeface="+mj-lt"/>
                <a:ea typeface="Segoe UI" pitchFamily="34" charset="0"/>
                <a:cs typeface="Segoe UI" pitchFamily="34" charset="0"/>
              </a:rPr>
              <a:t>Same as UI; skipped if already run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a:t>
            </a:r>
            <a:r>
              <a:rPr lang="en-US" sz="1000" i="1" dirty="0" err="1" smtClean="0">
                <a:solidFill>
                  <a:schemeClr val="accent1"/>
                </a:solidFill>
                <a:latin typeface="+mj-lt"/>
                <a:ea typeface="Segoe UI" pitchFamily="34" charset="0"/>
                <a:cs typeface="Segoe UI" pitchFamily="34" charset="0"/>
              </a:rPr>
              <a:t>msiexec</a:t>
            </a:r>
            <a:r>
              <a:rPr lang="en-US" sz="1000" i="1" dirty="0" smtClean="0">
                <a:solidFill>
                  <a:schemeClr val="accent1"/>
                </a:solidFill>
                <a:latin typeface="+mj-lt"/>
                <a:ea typeface="Segoe UI" pitchFamily="34" charset="0"/>
                <a:cs typeface="Segoe UI" pitchFamily="34" charset="0"/>
              </a:rPr>
              <a:t> … /quiet</a:t>
            </a:r>
            <a:r>
              <a:rPr lang="en-US" sz="1000" dirty="0" smtClean="0">
                <a:solidFill>
                  <a:schemeClr val="accent1"/>
                </a:solidFill>
                <a:latin typeface="+mj-lt"/>
                <a:ea typeface="Segoe UI" pitchFamily="34" charset="0"/>
                <a:cs typeface="Segoe UI" pitchFamily="34" charset="0"/>
              </a:rPr>
              <a:t>)</a:t>
            </a:r>
            <a:endParaRPr lang="en-US" sz="1000" dirty="0">
              <a:solidFill>
                <a:schemeClr val="accent1"/>
              </a:solidFill>
              <a:latin typeface="+mj-lt"/>
              <a:ea typeface="Segoe UI" pitchFamily="34" charset="0"/>
              <a:cs typeface="Segoe UI" pitchFamily="34" charset="0"/>
            </a:endParaRPr>
          </a:p>
        </p:txBody>
      </p:sp>
      <p:sp>
        <p:nvSpPr>
          <p:cNvPr id="12" name="Geschweifte Klammer rechts 11"/>
          <p:cNvSpPr/>
          <p:nvPr/>
        </p:nvSpPr>
        <p:spPr>
          <a:xfrm>
            <a:off x="6660232" y="2991966"/>
            <a:ext cx="169386" cy="2100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feld 12"/>
          <p:cNvSpPr txBox="1"/>
          <p:nvPr/>
        </p:nvSpPr>
        <p:spPr>
          <a:xfrm>
            <a:off x="6829618" y="3884637"/>
            <a:ext cx="2286203" cy="400110"/>
          </a:xfrm>
          <a:prstGeom prst="rect">
            <a:avLst/>
          </a:prstGeom>
          <a:noFill/>
        </p:spPr>
        <p:txBody>
          <a:bodyPr wrap="none" rtlCol="0">
            <a:spAutoFit/>
          </a:bodyPr>
          <a:lstStyle/>
          <a:p>
            <a:r>
              <a:rPr lang="en-US" sz="1000" i="1" dirty="0" smtClean="0">
                <a:solidFill>
                  <a:srgbClr val="00B050"/>
                </a:solidFill>
                <a:latin typeface="+mj-lt"/>
                <a:ea typeface="Segoe UI" pitchFamily="34" charset="0"/>
                <a:cs typeface="Segoe UI" pitchFamily="34" charset="0"/>
              </a:rPr>
              <a:t>Deferred</a:t>
            </a:r>
            <a:r>
              <a:rPr lang="en-US" sz="1000" dirty="0" smtClean="0">
                <a:solidFill>
                  <a:schemeClr val="accent1"/>
                </a:solidFill>
                <a:latin typeface="+mj-lt"/>
                <a:ea typeface="Segoe UI" pitchFamily="34" charset="0"/>
                <a:cs typeface="Segoe UI" pitchFamily="34" charset="0"/>
              </a:rPr>
              <a:t> Stage with rollback protection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(changes are done)</a:t>
            </a:r>
            <a:endParaRPr lang="en-US" sz="1000" dirty="0">
              <a:solidFill>
                <a:schemeClr val="accent1"/>
              </a:solidFill>
              <a:latin typeface="+mj-lt"/>
              <a:ea typeface="Segoe UI" pitchFamily="34" charset="0"/>
              <a:cs typeface="Segoe UI" pitchFamily="34" charset="0"/>
            </a:endParaRPr>
          </a:p>
        </p:txBody>
      </p:sp>
    </p:spTree>
    <p:extLst>
      <p:ext uri="{BB962C8B-B14F-4D97-AF65-F5344CB8AC3E}">
        <p14:creationId xmlns:p14="http://schemas.microsoft.com/office/powerpoint/2010/main" val="359006718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Introduction</a:t>
            </a:r>
            <a:endParaRPr lang="en-US" dirty="0"/>
          </a:p>
        </p:txBody>
      </p:sp>
      <p:sp>
        <p:nvSpPr>
          <p:cNvPr id="5" name="Inhaltsplatzhalter 4"/>
          <p:cNvSpPr>
            <a:spLocks noGrp="1"/>
          </p:cNvSpPr>
          <p:nvPr>
            <p:ph sz="quarter" idx="12"/>
          </p:nvPr>
        </p:nvSpPr>
        <p:spPr/>
        <p:txBody>
          <a:bodyPr/>
          <a:lstStyle/>
          <a:p>
            <a:r>
              <a:rPr lang="en-US" dirty="0" smtClean="0"/>
              <a:t>XML-based DSL for creating </a:t>
            </a:r>
            <a:r>
              <a:rPr lang="en-US" i="1" dirty="0" smtClean="0"/>
              <a:t>Windows Installer </a:t>
            </a:r>
            <a:r>
              <a:rPr lang="en-US" dirty="0" smtClean="0"/>
              <a:t>packages</a:t>
            </a:r>
          </a:p>
          <a:p>
            <a:pPr lvl="1"/>
            <a:r>
              <a:rPr lang="en-US" dirty="0" smtClean="0"/>
              <a:t>Aka MSI packages = relational DB controlling installation tasks in Windows</a:t>
            </a:r>
          </a:p>
          <a:p>
            <a:r>
              <a:rPr lang="en-US" dirty="0" smtClean="0"/>
              <a:t>Originally provided by Microsoft, today open source</a:t>
            </a:r>
          </a:p>
          <a:p>
            <a:pPr lvl="1"/>
            <a:r>
              <a:rPr lang="en-US" dirty="0" smtClean="0"/>
              <a:t>Alternatives: Manually create MSIs – not practicable for everyday work</a:t>
            </a:r>
          </a:p>
          <a:p>
            <a:pPr lvl="1"/>
            <a:r>
              <a:rPr lang="en-US" dirty="0" smtClean="0"/>
              <a:t>   Commercial products like </a:t>
            </a:r>
            <a:r>
              <a:rPr lang="en-US" dirty="0" err="1" smtClean="0"/>
              <a:t>InstallShield</a:t>
            </a:r>
            <a:endParaRPr lang="en-US" dirty="0" smtClean="0"/>
          </a:p>
          <a:p>
            <a:pPr lvl="1"/>
            <a:r>
              <a:rPr lang="en-US" dirty="0" smtClean="0"/>
              <a:t>Source: </a:t>
            </a:r>
            <a:r>
              <a:rPr lang="en-US" dirty="0" smtClean="0">
                <a:hlinkClick r:id="rId2"/>
              </a:rPr>
              <a:t>http://wixtoolset.org/</a:t>
            </a:r>
            <a:endParaRPr lang="en-US" dirty="0" smtClean="0"/>
          </a:p>
          <a:p>
            <a:r>
              <a:rPr lang="en-US" dirty="0" smtClean="0"/>
              <a:t>Current stable version: 3.8</a:t>
            </a:r>
          </a:p>
          <a:p>
            <a:pPr lvl="1"/>
            <a:r>
              <a:rPr lang="en-US" dirty="0" smtClean="0"/>
              <a:t>Visual Studio 2013 support has been added in the latest version</a:t>
            </a:r>
          </a:p>
          <a:p>
            <a:pPr lvl="1"/>
            <a:endParaRPr lang="en-US"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7296109"/>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Custom Actions</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7602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Actions</a:t>
            </a:r>
            <a:endParaRPr lang="de-AT" dirty="0"/>
          </a:p>
        </p:txBody>
      </p:sp>
      <p:sp>
        <p:nvSpPr>
          <p:cNvPr id="5" name="Inhaltsplatzhalter 4"/>
          <p:cNvSpPr>
            <a:spLocks noGrp="1"/>
          </p:cNvSpPr>
          <p:nvPr>
            <p:ph sz="quarter" idx="22"/>
          </p:nvPr>
        </p:nvSpPr>
        <p:spPr/>
        <p:txBody>
          <a:bodyPr/>
          <a:lstStyle/>
          <a:p>
            <a:r>
              <a:rPr lang="en-US" dirty="0" smtClean="0"/>
              <a:t>&lt;?xml version="1.0" encoding="UTF-8"?&gt; </a:t>
            </a:r>
          </a:p>
          <a:p>
            <a:r>
              <a:rPr lang="en-US" dirty="0" smtClean="0"/>
              <a:t>&lt;</a:t>
            </a:r>
            <a:r>
              <a:rPr lang="en-US" dirty="0" err="1" smtClean="0"/>
              <a:t>Wix</a:t>
            </a:r>
            <a:r>
              <a:rPr lang="en-US" dirty="0" smtClean="0"/>
              <a:t> </a:t>
            </a:r>
            <a:r>
              <a:rPr lang="en-US" dirty="0" err="1" smtClean="0"/>
              <a:t>xmlns</a:t>
            </a:r>
            <a:r>
              <a:rPr lang="en-US" dirty="0" smtClean="0"/>
              <a:t>="http://schemas.microsoft.com/</a:t>
            </a:r>
            <a:r>
              <a:rPr lang="en-US" dirty="0" err="1" smtClean="0"/>
              <a:t>wix</a:t>
            </a:r>
            <a:r>
              <a:rPr lang="en-US" dirty="0" smtClean="0"/>
              <a:t>/2006/</a:t>
            </a:r>
            <a:r>
              <a:rPr lang="en-US" dirty="0" err="1" smtClean="0"/>
              <a:t>wi</a:t>
            </a:r>
            <a:r>
              <a:rPr lang="en-US" dirty="0" smtClean="0"/>
              <a:t>"&gt;</a:t>
            </a:r>
          </a:p>
          <a:p>
            <a:r>
              <a:rPr lang="en-US" dirty="0" smtClean="0"/>
              <a:t>   &lt;Product ... &gt; </a:t>
            </a:r>
          </a:p>
          <a:p>
            <a:r>
              <a:rPr lang="en-US" dirty="0" smtClean="0"/>
              <a:t>      &lt;Package ... /&gt; </a:t>
            </a:r>
          </a:p>
          <a:p>
            <a:r>
              <a:rPr lang="en-US" dirty="0" smtClean="0"/>
              <a:t>      &lt;Media ... /&gt; </a:t>
            </a:r>
          </a:p>
          <a:p>
            <a:endParaRPr lang="en-US" dirty="0" smtClean="0"/>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MyAction</a:t>
            </a:r>
            <a:r>
              <a:rPr lang="en-US" dirty="0" smtClean="0"/>
              <a:t>" Execute="deferred" </a:t>
            </a:r>
          </a:p>
          <a:p>
            <a:r>
              <a:rPr lang="en-US" dirty="0" smtClean="0"/>
              <a:t>         Return="check" ... /&gt; </a:t>
            </a:r>
          </a:p>
          <a:p>
            <a:endParaRPr lang="en-US" dirty="0" smtClean="0"/>
          </a:p>
          <a:p>
            <a:r>
              <a:rPr lang="en-US" dirty="0" smtClean="0"/>
              <a:t>      &lt;</a:t>
            </a:r>
            <a:r>
              <a:rPr lang="en-US" dirty="0" err="1" smtClean="0">
                <a:solidFill>
                  <a:srgbClr val="C00000"/>
                </a:solidFill>
              </a:rPr>
              <a:t>InstallExecuteSequence</a:t>
            </a:r>
            <a:r>
              <a:rPr lang="en-US" dirty="0" smtClean="0"/>
              <a:t>&gt; </a:t>
            </a:r>
          </a:p>
          <a:p>
            <a:r>
              <a:rPr lang="en-US" dirty="0" smtClean="0"/>
              <a:t>         &lt;</a:t>
            </a:r>
            <a:r>
              <a:rPr lang="en-US" dirty="0" smtClean="0">
                <a:solidFill>
                  <a:srgbClr val="C00000"/>
                </a:solidFill>
              </a:rPr>
              <a:t>Custom</a:t>
            </a:r>
            <a:r>
              <a:rPr lang="en-US" dirty="0" smtClean="0"/>
              <a:t> </a:t>
            </a:r>
            <a:r>
              <a:rPr lang="en-US" dirty="0" smtClean="0">
                <a:solidFill>
                  <a:srgbClr val="C00000"/>
                </a:solidFill>
              </a:rPr>
              <a:t>Action</a:t>
            </a:r>
            <a:r>
              <a:rPr lang="en-US" dirty="0" smtClean="0"/>
              <a:t>="</a:t>
            </a:r>
            <a:r>
              <a:rPr lang="en-US" dirty="0" err="1" smtClean="0"/>
              <a:t>MyAction</a:t>
            </a:r>
            <a:r>
              <a:rPr lang="en-US" dirty="0" smtClean="0"/>
              <a:t>" </a:t>
            </a:r>
            <a:r>
              <a:rPr lang="en-US" dirty="0" smtClean="0">
                <a:solidFill>
                  <a:srgbClr val="C00000"/>
                </a:solidFill>
              </a:rPr>
              <a:t>After</a:t>
            </a:r>
            <a:r>
              <a:rPr lang="en-US" dirty="0" smtClean="0"/>
              <a:t>="</a:t>
            </a:r>
            <a:r>
              <a:rPr lang="en-US" dirty="0" err="1" smtClean="0"/>
              <a:t>InstallInitialize</a:t>
            </a:r>
            <a:r>
              <a:rPr lang="en-US" dirty="0" smtClean="0"/>
              <a:t>" /&gt; </a:t>
            </a:r>
          </a:p>
          <a:p>
            <a:r>
              <a:rPr lang="en-US" dirty="0" smtClean="0"/>
              <a:t>      &lt;/</a:t>
            </a:r>
            <a:r>
              <a:rPr lang="en-US" dirty="0" err="1" smtClean="0"/>
              <a:t>InstallExecuteSequence</a:t>
            </a:r>
            <a:r>
              <a:rPr lang="en-US" dirty="0" smtClean="0"/>
              <a:t>&gt; </a:t>
            </a:r>
          </a:p>
          <a:p>
            <a:endParaRPr lang="en-US" dirty="0" smtClean="0"/>
          </a:p>
          <a:p>
            <a:r>
              <a:rPr lang="en-US" dirty="0" smtClean="0"/>
              <a:t>      &lt;Property Id="</a:t>
            </a:r>
            <a:r>
              <a:rPr lang="en-US" dirty="0" err="1" smtClean="0"/>
              <a:t>myProperty</a:t>
            </a:r>
            <a:r>
              <a:rPr lang="en-US" dirty="0" smtClean="0"/>
              <a:t>" Value="0" /&gt; </a:t>
            </a:r>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ErrorCA</a:t>
            </a:r>
            <a:r>
              <a:rPr lang="en-US" dirty="0" smtClean="0"/>
              <a:t>" </a:t>
            </a:r>
          </a:p>
          <a:p>
            <a:r>
              <a:rPr lang="en-US" dirty="0" smtClean="0"/>
              <a:t>                    Error="Ends the installation!" /&gt; </a:t>
            </a:r>
          </a:p>
          <a:p>
            <a:r>
              <a:rPr lang="en-US" dirty="0" smtClean="0"/>
              <a:t>      &lt;</a:t>
            </a:r>
            <a:r>
              <a:rPr lang="en-US" dirty="0" err="1" smtClean="0">
                <a:solidFill>
                  <a:srgbClr val="C00000"/>
                </a:solidFill>
              </a:rPr>
              <a:t>InstallUISequence</a:t>
            </a:r>
            <a:r>
              <a:rPr lang="en-US" dirty="0" smtClean="0"/>
              <a:t>&gt; </a:t>
            </a:r>
          </a:p>
          <a:p>
            <a:r>
              <a:rPr lang="en-US" dirty="0" smtClean="0"/>
              <a:t>         &lt;</a:t>
            </a:r>
            <a:r>
              <a:rPr lang="en-US" dirty="0" smtClean="0">
                <a:solidFill>
                  <a:srgbClr val="C00000"/>
                </a:solidFill>
              </a:rPr>
              <a:t>Custom</a:t>
            </a:r>
            <a:r>
              <a:rPr lang="en-US" dirty="0" smtClean="0"/>
              <a:t> Action="</a:t>
            </a:r>
            <a:r>
              <a:rPr lang="en-US" dirty="0" err="1" smtClean="0"/>
              <a:t>ErrorCA</a:t>
            </a:r>
            <a:r>
              <a:rPr lang="en-US" dirty="0" smtClean="0"/>
              <a:t>„</a:t>
            </a:r>
          </a:p>
          <a:p>
            <a:r>
              <a:rPr lang="en-US" dirty="0" smtClean="0"/>
              <a:t>                 Before="</a:t>
            </a:r>
            <a:r>
              <a:rPr lang="en-US" dirty="0" err="1" smtClean="0"/>
              <a:t>ExecuteAction</a:t>
            </a:r>
            <a:r>
              <a:rPr lang="en-US" dirty="0" smtClean="0"/>
              <a:t>"&gt; </a:t>
            </a:r>
          </a:p>
          <a:p>
            <a:r>
              <a:rPr lang="en-US" dirty="0" smtClean="0"/>
              <a:t>            &lt;![CDATA[</a:t>
            </a:r>
            <a:r>
              <a:rPr lang="en-US" dirty="0" err="1" smtClean="0">
                <a:solidFill>
                  <a:srgbClr val="C00000"/>
                </a:solidFill>
              </a:rPr>
              <a:t>myProperty</a:t>
            </a:r>
            <a:r>
              <a:rPr lang="en-US" dirty="0" smtClean="0">
                <a:solidFill>
                  <a:srgbClr val="C00000"/>
                </a:solidFill>
              </a:rPr>
              <a:t> &lt;&gt; 1</a:t>
            </a:r>
            <a:r>
              <a:rPr lang="en-US" dirty="0" smtClean="0"/>
              <a:t>]]&gt; </a:t>
            </a:r>
          </a:p>
          <a:p>
            <a:r>
              <a:rPr lang="en-US" dirty="0" smtClean="0"/>
              <a:t>         &lt;/Custom&gt; </a:t>
            </a:r>
          </a:p>
          <a:p>
            <a:r>
              <a:rPr lang="en-US" dirty="0" smtClean="0"/>
              <a:t>      &lt;/</a:t>
            </a:r>
            <a:r>
              <a:rPr lang="en-US" dirty="0" err="1" smtClean="0"/>
              <a:t>InstallUISequence</a:t>
            </a:r>
            <a:r>
              <a:rPr lang="en-US" dirty="0" smtClean="0"/>
              <a:t>&gt;</a:t>
            </a:r>
          </a:p>
          <a:p>
            <a:r>
              <a:rPr lang="en-US" dirty="0" smtClean="0"/>
              <a:t>   &lt;/Product&gt; </a:t>
            </a:r>
          </a:p>
          <a:p>
            <a:r>
              <a:rPr lang="en-US" dirty="0" smtClean="0"/>
              <a:t>&lt;/</a:t>
            </a:r>
            <a:r>
              <a:rPr lang="en-US" dirty="0" err="1" smtClean="0"/>
              <a:t>Wix</a:t>
            </a:r>
            <a:r>
              <a:rPr lang="en-US" dirty="0" smtClean="0"/>
              <a:t>&gt;</a:t>
            </a:r>
            <a:endParaRPr lang="en-US" dirty="0"/>
          </a:p>
        </p:txBody>
      </p:sp>
      <p:sp>
        <p:nvSpPr>
          <p:cNvPr id="6" name="Textplatzhalter 5"/>
          <p:cNvSpPr>
            <a:spLocks noGrp="1"/>
          </p:cNvSpPr>
          <p:nvPr>
            <p:ph type="body" sz="quarter" idx="23"/>
          </p:nvPr>
        </p:nvSpPr>
        <p:spPr/>
        <p:txBody>
          <a:bodyPr/>
          <a:lstStyle/>
          <a:p>
            <a:r>
              <a:rPr lang="de-AT" dirty="0" smtClean="0"/>
              <a:t>Syntax</a:t>
            </a:r>
            <a:endParaRPr lang="de-AT" dirty="0"/>
          </a:p>
        </p:txBody>
      </p:sp>
      <p:sp>
        <p:nvSpPr>
          <p:cNvPr id="7" name="Textplatzhalter 6"/>
          <p:cNvSpPr>
            <a:spLocks noGrp="1"/>
          </p:cNvSpPr>
          <p:nvPr>
            <p:ph type="body" sz="quarter" idx="24"/>
          </p:nvPr>
        </p:nvSpPr>
        <p:spPr/>
        <p:txBody>
          <a:bodyPr/>
          <a:lstStyle/>
          <a:p>
            <a:endParaRPr lang="de-AT"/>
          </a:p>
        </p:txBody>
      </p:sp>
      <p:sp>
        <p:nvSpPr>
          <p:cNvPr id="8" name="Textplatzhalter 7"/>
          <p:cNvSpPr>
            <a:spLocks noGrp="1"/>
          </p:cNvSpPr>
          <p:nvPr>
            <p:ph type="body" sz="quarter" idx="25"/>
          </p:nvPr>
        </p:nvSpPr>
        <p:spPr/>
        <p:txBody>
          <a:bodyPr/>
          <a:lstStyle/>
          <a:p>
            <a:endParaRPr lang="de-AT"/>
          </a:p>
        </p:txBody>
      </p:sp>
      <p:cxnSp>
        <p:nvCxnSpPr>
          <p:cNvPr id="9" name="Gerade Verbindung mit Pfeil 8"/>
          <p:cNvCxnSpPr/>
          <p:nvPr/>
        </p:nvCxnSpPr>
        <p:spPr>
          <a:xfrm flipV="1">
            <a:off x="2843808" y="1419622"/>
            <a:ext cx="0" cy="64807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0" name="Gerade Verbindung mit Pfeil 9"/>
          <p:cNvCxnSpPr/>
          <p:nvPr/>
        </p:nvCxnSpPr>
        <p:spPr>
          <a:xfrm flipV="1">
            <a:off x="2843808" y="2931790"/>
            <a:ext cx="0" cy="43204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9844411"/>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 </a:t>
            </a:r>
            <a:r>
              <a:rPr lang="de-AT" dirty="0" err="1" smtClean="0"/>
              <a:t>Types</a:t>
            </a:r>
            <a:r>
              <a:rPr lang="de-AT" dirty="0" smtClean="0"/>
              <a:t> (</a:t>
            </a:r>
            <a:r>
              <a:rPr lang="de-AT" dirty="0" smtClean="0">
                <a:hlinkClick r:id="rId2"/>
              </a:rPr>
              <a:t>MSDN</a:t>
            </a:r>
            <a:r>
              <a:rPr lang="de-AT" dirty="0" smtClean="0"/>
              <a:t>)</a:t>
            </a:r>
            <a:endParaRPr lang="de-AT" dirty="0"/>
          </a:p>
        </p:txBody>
      </p:sp>
      <p:graphicFrame>
        <p:nvGraphicFramePr>
          <p:cNvPr id="7" name="Inhaltsplatzhalter 6"/>
          <p:cNvGraphicFramePr>
            <a:graphicFrameLocks noGrp="1"/>
          </p:cNvGraphicFramePr>
          <p:nvPr>
            <p:ph sz="quarter" idx="12"/>
            <p:extLst>
              <p:ext uri="{D42A27DB-BD31-4B8C-83A1-F6EECF244321}">
                <p14:modId xmlns:p14="http://schemas.microsoft.com/office/powerpoint/2010/main" val="2527555627"/>
              </p:ext>
            </p:extLst>
          </p:nvPr>
        </p:nvGraphicFramePr>
        <p:xfrm>
          <a:off x="876300" y="1203325"/>
          <a:ext cx="8016876" cy="2966720"/>
        </p:xfrm>
        <a:graphic>
          <a:graphicData uri="http://schemas.openxmlformats.org/drawingml/2006/table">
            <a:tbl>
              <a:tblPr firstRow="1" bandRow="1">
                <a:tableStyleId>{793D81CF-94F2-401A-BA57-92F5A7B2D0C5}</a:tableStyleId>
              </a:tblPr>
              <a:tblGrid>
                <a:gridCol w="4008438"/>
                <a:gridCol w="4008438"/>
              </a:tblGrid>
              <a:tr h="370840">
                <a:tc>
                  <a:txBody>
                    <a:bodyPr/>
                    <a:lstStyle/>
                    <a:p>
                      <a:r>
                        <a:rPr lang="de-AT" sz="1400" dirty="0" smtClean="0"/>
                        <a:t>Task</a:t>
                      </a:r>
                      <a:endParaRPr lang="de-AT" sz="1400" dirty="0"/>
                    </a:p>
                  </a:txBody>
                  <a:tcPr/>
                </a:tc>
                <a:tc>
                  <a:txBody>
                    <a:bodyPr/>
                    <a:lstStyle/>
                    <a:p>
                      <a:r>
                        <a:rPr lang="de-AT" sz="1400" dirty="0" smtClean="0"/>
                        <a:t>Properties </a:t>
                      </a:r>
                      <a:r>
                        <a:rPr lang="de-AT" sz="1400" dirty="0" err="1" smtClean="0"/>
                        <a:t>of</a:t>
                      </a:r>
                      <a:r>
                        <a:rPr lang="de-AT" sz="1400" dirty="0" smtClean="0"/>
                        <a:t> </a:t>
                      </a:r>
                      <a:r>
                        <a:rPr lang="de-AT" sz="1400" dirty="0" err="1" smtClean="0"/>
                        <a:t>CustomAction</a:t>
                      </a:r>
                      <a:r>
                        <a:rPr lang="de-AT" sz="1400" dirty="0" smtClean="0"/>
                        <a:t> (</a:t>
                      </a:r>
                      <a:r>
                        <a:rPr lang="de-AT" sz="1400" dirty="0" err="1" smtClean="0">
                          <a:hlinkClick r:id="rId3"/>
                        </a:rPr>
                        <a:t>doc</a:t>
                      </a:r>
                      <a:r>
                        <a:rPr lang="de-AT" sz="1400" dirty="0" smtClean="0"/>
                        <a:t>)</a:t>
                      </a:r>
                      <a:endParaRPr lang="de-AT" sz="1400" i="0" dirty="0"/>
                    </a:p>
                  </a:txBody>
                  <a:tcPr/>
                </a:tc>
              </a:tr>
              <a:tr h="370840">
                <a:tc>
                  <a:txBody>
                    <a:bodyPr/>
                    <a:lstStyle/>
                    <a:p>
                      <a:r>
                        <a:rPr lang="en-US" sz="1400" dirty="0" smtClean="0"/>
                        <a:t>Setting a Windows Installer property</a:t>
                      </a:r>
                    </a:p>
                  </a:txBody>
                  <a:tcPr/>
                </a:tc>
                <a:tc>
                  <a:txBody>
                    <a:bodyPr/>
                    <a:lstStyle/>
                    <a:p>
                      <a:r>
                        <a:rPr lang="de-AT" sz="1400" dirty="0" smtClean="0"/>
                        <a:t>Property, Value</a:t>
                      </a:r>
                      <a:endParaRPr lang="de-AT" sz="1400" dirty="0"/>
                    </a:p>
                  </a:txBody>
                  <a:tcPr/>
                </a:tc>
              </a:tr>
              <a:tr h="370840">
                <a:tc>
                  <a:txBody>
                    <a:bodyPr/>
                    <a:lstStyle/>
                    <a:p>
                      <a:r>
                        <a:rPr lang="en-US" sz="1400" dirty="0" smtClean="0"/>
                        <a:t>Setting the location of a directory</a:t>
                      </a:r>
                    </a:p>
                  </a:txBody>
                  <a:tcPr/>
                </a:tc>
                <a:tc>
                  <a:txBody>
                    <a:bodyPr/>
                    <a:lstStyle/>
                    <a:p>
                      <a:r>
                        <a:rPr lang="de-AT" sz="1400" dirty="0" smtClean="0"/>
                        <a:t>Directory, Value</a:t>
                      </a:r>
                      <a:endParaRPr lang="de-AT" sz="1400" dirty="0"/>
                    </a:p>
                  </a:txBody>
                  <a:tcPr/>
                </a:tc>
              </a:tr>
              <a:tr h="370840">
                <a:tc>
                  <a:txBody>
                    <a:bodyPr/>
                    <a:lstStyle/>
                    <a:p>
                      <a:r>
                        <a:rPr lang="en-US" sz="1400" dirty="0" smtClean="0"/>
                        <a:t>Running embedded VBScript or </a:t>
                      </a:r>
                      <a:r>
                        <a:rPr lang="en-US" sz="1400" dirty="0" err="1" smtClean="0"/>
                        <a:t>JScript</a:t>
                      </a:r>
                      <a:r>
                        <a:rPr lang="en-US" sz="1400" dirty="0" smtClean="0"/>
                        <a:t> code</a:t>
                      </a:r>
                    </a:p>
                  </a:txBody>
                  <a:tcPr/>
                </a:tc>
                <a:tc>
                  <a:txBody>
                    <a:bodyPr/>
                    <a:lstStyle/>
                    <a:p>
                      <a:r>
                        <a:rPr lang="de-AT" sz="1400" dirty="0" smtClean="0"/>
                        <a:t>Script</a:t>
                      </a:r>
                      <a:r>
                        <a:rPr lang="de-AT" sz="1400" baseline="0" dirty="0" smtClean="0"/>
                        <a:t>, </a:t>
                      </a:r>
                      <a:r>
                        <a:rPr lang="de-AT" sz="1400" baseline="0" dirty="0" err="1" smtClean="0"/>
                        <a:t>script</a:t>
                      </a:r>
                      <a:r>
                        <a:rPr lang="de-AT" sz="1400" baseline="0" dirty="0" smtClean="0"/>
                        <a:t> </a:t>
                      </a:r>
                      <a:r>
                        <a:rPr lang="de-AT" sz="1400" baseline="0" dirty="0" err="1" smtClean="0"/>
                        <a:t>source</a:t>
                      </a:r>
                      <a:r>
                        <a:rPr lang="de-AT" sz="1400" baseline="0" dirty="0" smtClean="0"/>
                        <a:t> </a:t>
                      </a:r>
                      <a:r>
                        <a:rPr lang="de-AT" sz="1400" baseline="0" dirty="0" err="1" smtClean="0"/>
                        <a:t>as</a:t>
                      </a:r>
                      <a:r>
                        <a:rPr lang="de-AT" sz="1400" baseline="0" dirty="0" smtClean="0"/>
                        <a:t> </a:t>
                      </a:r>
                      <a:r>
                        <a:rPr lang="de-AT" sz="1400" baseline="0" dirty="0" err="1" smtClean="0"/>
                        <a:t>element‘s</a:t>
                      </a:r>
                      <a:r>
                        <a:rPr lang="de-AT" sz="1400" baseline="0" dirty="0" smtClean="0"/>
                        <a:t> </a:t>
                      </a:r>
                      <a:r>
                        <a:rPr lang="de-AT" sz="1400" baseline="0" dirty="0" err="1" smtClean="0"/>
                        <a:t>content</a:t>
                      </a:r>
                      <a:endParaRPr lang="de-AT" sz="1400" dirty="0"/>
                    </a:p>
                  </a:txBody>
                  <a:tcPr/>
                </a:tc>
              </a:tr>
              <a:tr h="370840">
                <a:tc>
                  <a:txBody>
                    <a:bodyPr/>
                    <a:lstStyle/>
                    <a:p>
                      <a:r>
                        <a:rPr lang="en-US" sz="1400" dirty="0" smtClean="0"/>
                        <a:t>Calling an external VBScript or </a:t>
                      </a:r>
                      <a:r>
                        <a:rPr lang="en-US" sz="1400" dirty="0" err="1" smtClean="0"/>
                        <a:t>JScript</a:t>
                      </a:r>
                      <a:r>
                        <a:rPr lang="en-US" sz="1400" dirty="0" smtClean="0"/>
                        <a:t> file</a:t>
                      </a:r>
                    </a:p>
                  </a:txBody>
                  <a:tcPr/>
                </a:tc>
                <a:tc>
                  <a:txBody>
                    <a:bodyPr/>
                    <a:lstStyle/>
                    <a:p>
                      <a:r>
                        <a:rPr lang="de-AT" sz="1400" dirty="0" err="1" smtClean="0"/>
                        <a:t>BinaryKey</a:t>
                      </a:r>
                      <a:r>
                        <a:rPr lang="de-AT" sz="1400" dirty="0" smtClean="0"/>
                        <a:t>*, </a:t>
                      </a:r>
                      <a:r>
                        <a:rPr lang="de-AT" sz="1400" dirty="0" err="1" smtClean="0"/>
                        <a:t>VBScriptCall</a:t>
                      </a:r>
                      <a:endParaRPr lang="de-AT" sz="1400" dirty="0"/>
                    </a:p>
                  </a:txBody>
                  <a:tcPr/>
                </a:tc>
              </a:tr>
              <a:tr h="370840">
                <a:tc>
                  <a:txBody>
                    <a:bodyPr/>
                    <a:lstStyle/>
                    <a:p>
                      <a:r>
                        <a:rPr lang="en-US" sz="1400" dirty="0" smtClean="0"/>
                        <a:t>Calling a method from a dynamic-link library</a:t>
                      </a:r>
                    </a:p>
                  </a:txBody>
                  <a:tcPr/>
                </a:tc>
                <a:tc>
                  <a:txBody>
                    <a:bodyPr/>
                    <a:lstStyle/>
                    <a:p>
                      <a:r>
                        <a:rPr lang="de-AT" sz="1400" dirty="0" err="1" smtClean="0"/>
                        <a:t>BinaryKey</a:t>
                      </a:r>
                      <a:r>
                        <a:rPr lang="de-AT" sz="1400" dirty="0" smtClean="0"/>
                        <a:t>*, </a:t>
                      </a:r>
                      <a:r>
                        <a:rPr lang="de-AT" sz="1400" dirty="0" err="1" smtClean="0"/>
                        <a:t>DllEntry</a:t>
                      </a:r>
                      <a:endParaRPr lang="de-AT" sz="1400" dirty="0"/>
                    </a:p>
                  </a:txBody>
                  <a:tcPr/>
                </a:tc>
              </a:tr>
              <a:tr h="370840">
                <a:tc>
                  <a:txBody>
                    <a:bodyPr/>
                    <a:lstStyle/>
                    <a:p>
                      <a:r>
                        <a:rPr lang="en-US" sz="1400" dirty="0" smtClean="0"/>
                        <a:t>Running an executable</a:t>
                      </a:r>
                    </a:p>
                  </a:txBody>
                  <a:tcPr/>
                </a:tc>
                <a:tc>
                  <a:txBody>
                    <a:bodyPr/>
                    <a:lstStyle/>
                    <a:p>
                      <a:r>
                        <a:rPr lang="de-AT" sz="1400" dirty="0" err="1" smtClean="0"/>
                        <a:t>BinaryKey</a:t>
                      </a:r>
                      <a:r>
                        <a:rPr lang="de-AT" sz="1400" dirty="0" smtClean="0"/>
                        <a:t>* </a:t>
                      </a:r>
                      <a:r>
                        <a:rPr lang="de-AT" sz="1400" dirty="0" err="1" smtClean="0"/>
                        <a:t>or</a:t>
                      </a:r>
                      <a:r>
                        <a:rPr lang="de-AT" sz="1400" dirty="0" smtClean="0"/>
                        <a:t> </a:t>
                      </a:r>
                      <a:r>
                        <a:rPr lang="de-AT" sz="1400" dirty="0" err="1" smtClean="0"/>
                        <a:t>FileKey</a:t>
                      </a:r>
                      <a:r>
                        <a:rPr lang="de-AT" sz="1400" dirty="0" smtClean="0"/>
                        <a:t>, </a:t>
                      </a:r>
                      <a:r>
                        <a:rPr lang="de-AT" sz="1400" dirty="0" err="1" smtClean="0"/>
                        <a:t>ExeCommand</a:t>
                      </a:r>
                      <a:endParaRPr lang="de-AT" sz="1400" dirty="0"/>
                    </a:p>
                  </a:txBody>
                  <a:tcPr/>
                </a:tc>
              </a:tr>
              <a:tr h="370840">
                <a:tc>
                  <a:txBody>
                    <a:bodyPr/>
                    <a:lstStyle/>
                    <a:p>
                      <a:r>
                        <a:rPr lang="en-US" sz="1400" dirty="0" smtClean="0"/>
                        <a:t>Sending an error that stops the installation</a:t>
                      </a:r>
                    </a:p>
                  </a:txBody>
                  <a:tcPr/>
                </a:tc>
                <a:tc>
                  <a:txBody>
                    <a:bodyPr/>
                    <a:lstStyle/>
                    <a:p>
                      <a:r>
                        <a:rPr lang="de-AT" sz="1400" dirty="0" smtClean="0"/>
                        <a:t>Error</a:t>
                      </a:r>
                      <a:endParaRPr lang="de-AT" sz="1400" dirty="0"/>
                    </a:p>
                  </a:txBody>
                  <a:tcPr/>
                </a:tc>
              </a:tr>
            </a:tbl>
          </a:graphicData>
        </a:graphic>
      </p:graphicFrame>
      <p:sp>
        <p:nvSpPr>
          <p:cNvPr id="6" name="Textplatzhalter 5"/>
          <p:cNvSpPr>
            <a:spLocks noGrp="1"/>
          </p:cNvSpPr>
          <p:nvPr>
            <p:ph type="body" sz="quarter" idx="23"/>
          </p:nvPr>
        </p:nvSpPr>
        <p:spPr/>
        <p:txBody>
          <a:bodyPr/>
          <a:lstStyle/>
          <a:p>
            <a:r>
              <a:rPr lang="de-AT" dirty="0" smtClean="0"/>
              <a:t>*) Reference </a:t>
            </a:r>
            <a:r>
              <a:rPr lang="de-AT" dirty="0" err="1" smtClean="0"/>
              <a:t>script</a:t>
            </a:r>
            <a:r>
              <a:rPr lang="de-AT" dirty="0" smtClean="0"/>
              <a:t> </a:t>
            </a:r>
            <a:r>
              <a:rPr lang="de-AT" dirty="0" err="1" smtClean="0"/>
              <a:t>source</a:t>
            </a:r>
            <a:r>
              <a:rPr lang="de-AT" dirty="0" smtClean="0"/>
              <a:t> </a:t>
            </a:r>
            <a:r>
              <a:rPr lang="de-AT" dirty="0" err="1" smtClean="0"/>
              <a:t>or</a:t>
            </a:r>
            <a:r>
              <a:rPr lang="de-AT" dirty="0" smtClean="0"/>
              <a:t> DLL </a:t>
            </a:r>
            <a:r>
              <a:rPr lang="de-AT" dirty="0" err="1" smtClean="0"/>
              <a:t>using</a:t>
            </a:r>
            <a:r>
              <a:rPr lang="de-AT" dirty="0" smtClean="0"/>
              <a:t> </a:t>
            </a:r>
            <a:r>
              <a:rPr lang="de-AT" dirty="0" err="1" smtClean="0"/>
              <a:t>the</a:t>
            </a:r>
            <a:r>
              <a:rPr lang="de-AT" dirty="0" smtClean="0"/>
              <a:t> </a:t>
            </a:r>
            <a:r>
              <a:rPr lang="de-AT" i="1" dirty="0" smtClean="0"/>
              <a:t>Binary</a:t>
            </a:r>
            <a:r>
              <a:rPr lang="de-AT" dirty="0" smtClean="0"/>
              <a:t> (</a:t>
            </a:r>
            <a:r>
              <a:rPr lang="de-AT" dirty="0" err="1" smtClean="0">
                <a:hlinkClick r:id="rId4"/>
              </a:rPr>
              <a:t>doc</a:t>
            </a:r>
            <a:r>
              <a:rPr lang="de-AT" dirty="0" smtClean="0"/>
              <a:t>) </a:t>
            </a:r>
            <a:r>
              <a:rPr lang="de-AT" dirty="0" err="1" smtClean="0"/>
              <a:t>element</a:t>
            </a:r>
            <a:endParaRPr lang="de-AT" dirty="0"/>
          </a:p>
        </p:txBody>
      </p:sp>
    </p:spTree>
    <p:extLst>
      <p:ext uri="{BB962C8B-B14F-4D97-AF65-F5344CB8AC3E}">
        <p14:creationId xmlns:p14="http://schemas.microsoft.com/office/powerpoint/2010/main" val="588185943"/>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err="1" smtClean="0"/>
              <a:t>CustomAction</a:t>
            </a:r>
            <a:r>
              <a:rPr lang="en-US" dirty="0" smtClean="0"/>
              <a: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Execute</a:t>
            </a:r>
            <a:endParaRPr lang="en-US" dirty="0" smtClean="0"/>
          </a:p>
          <a:p>
            <a:pPr lvl="1"/>
            <a:r>
              <a:rPr lang="en-US" i="1" dirty="0" smtClean="0"/>
              <a:t>commit</a:t>
            </a:r>
            <a:r>
              <a:rPr lang="en-US" dirty="0" smtClean="0"/>
              <a:t> </a:t>
            </a:r>
            <a:r>
              <a:rPr lang="en-US" dirty="0" smtClean="0">
                <a:sym typeface="Wingdings" panose="05000000000000000000" pitchFamily="2" charset="2"/>
              </a:rPr>
              <a:t> run after successful completion</a:t>
            </a:r>
          </a:p>
          <a:p>
            <a:pPr lvl="1"/>
            <a:r>
              <a:rPr lang="en-US" i="1" dirty="0" smtClean="0">
                <a:sym typeface="Wingdings" panose="05000000000000000000" pitchFamily="2" charset="2"/>
              </a:rPr>
              <a:t>deferred </a:t>
            </a:r>
            <a:r>
              <a:rPr lang="en-US" dirty="0" smtClean="0">
                <a:sym typeface="Wingdings" panose="05000000000000000000" pitchFamily="2" charset="2"/>
              </a:rPr>
              <a:t> runs during deferred stage (rollback protection)</a:t>
            </a:r>
          </a:p>
          <a:p>
            <a:pPr lvl="1"/>
            <a:r>
              <a:rPr lang="en-US" i="1" dirty="0" err="1" smtClean="0">
                <a:sym typeface="Wingdings" panose="05000000000000000000" pitchFamily="2" charset="2"/>
              </a:rPr>
              <a:t>firstSequence</a:t>
            </a:r>
            <a:r>
              <a:rPr lang="en-US" i="1" dirty="0" smtClean="0">
                <a:sym typeface="Wingdings" panose="05000000000000000000" pitchFamily="2" charset="2"/>
              </a:rPr>
              <a:t>/</a:t>
            </a:r>
            <a:r>
              <a:rPr lang="en-US" i="1" dirty="0" err="1" smtClean="0">
                <a:sym typeface="Wingdings" panose="05000000000000000000" pitchFamily="2" charset="2"/>
              </a:rPr>
              <a:t>secondSequence</a:t>
            </a:r>
            <a:r>
              <a:rPr lang="en-US" i="1" dirty="0" smtClean="0">
                <a:sym typeface="Wingdings" panose="05000000000000000000" pitchFamily="2" charset="2"/>
              </a:rPr>
              <a:t> </a:t>
            </a:r>
            <a:r>
              <a:rPr lang="en-US" dirty="0" smtClean="0">
                <a:sym typeface="Wingdings" panose="05000000000000000000" pitchFamily="2" charset="2"/>
              </a:rPr>
              <a:t> only run in first/second sequence</a:t>
            </a:r>
          </a:p>
          <a:p>
            <a:pPr lvl="1"/>
            <a:r>
              <a:rPr lang="en-US" i="1" dirty="0" smtClean="0">
                <a:sym typeface="Wingdings" panose="05000000000000000000" pitchFamily="2" charset="2"/>
              </a:rPr>
              <a:t>immediate </a:t>
            </a:r>
            <a:r>
              <a:rPr lang="en-US" dirty="0" smtClean="0">
                <a:sym typeface="Wingdings" panose="05000000000000000000" pitchFamily="2" charset="2"/>
              </a:rPr>
              <a:t> normal processing (not deferred stage)</a:t>
            </a:r>
          </a:p>
          <a:p>
            <a:pPr lvl="1"/>
            <a:r>
              <a:rPr lang="en-US" i="1" dirty="0" smtClean="0">
                <a:sym typeface="Wingdings" panose="05000000000000000000" pitchFamily="2" charset="2"/>
              </a:rPr>
              <a:t>rollback </a:t>
            </a:r>
            <a:r>
              <a:rPr lang="en-US" dirty="0" smtClean="0">
                <a:sym typeface="Wingdings" panose="05000000000000000000" pitchFamily="2" charset="2"/>
              </a:rPr>
              <a:t> only runs in rollback sequence</a:t>
            </a:r>
          </a:p>
          <a:p>
            <a:r>
              <a:rPr lang="en-US" dirty="0" smtClean="0"/>
              <a:t>Return</a:t>
            </a:r>
          </a:p>
          <a:p>
            <a:pPr lvl="1"/>
            <a:r>
              <a:rPr lang="en-US" i="1" dirty="0" err="1" smtClean="0"/>
              <a:t>asyncNoWait</a:t>
            </a:r>
            <a:r>
              <a:rPr lang="en-US" i="1" dirty="0" smtClean="0"/>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may continue after installer completes</a:t>
            </a:r>
          </a:p>
          <a:p>
            <a:pPr lvl="1"/>
            <a:r>
              <a:rPr lang="en-US" i="1" dirty="0" err="1" smtClean="0">
                <a:sym typeface="Wingdings" panose="05000000000000000000" pitchFamily="2" charset="2"/>
              </a:rPr>
              <a:t>asyncWait</a:t>
            </a:r>
            <a:r>
              <a:rPr lang="en-US" i="1" dirty="0" smtClean="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but installer waits at the end</a:t>
            </a:r>
          </a:p>
          <a:p>
            <a:pPr lvl="1"/>
            <a:r>
              <a:rPr lang="en-US" i="1" dirty="0" smtClean="0">
                <a:sym typeface="Wingdings" panose="05000000000000000000" pitchFamily="2" charset="2"/>
              </a:rPr>
              <a:t>check </a:t>
            </a:r>
            <a:r>
              <a:rPr lang="en-US" dirty="0" smtClean="0">
                <a:sym typeface="Wingdings" panose="05000000000000000000" pitchFamily="2" charset="2"/>
              </a:rPr>
              <a:t> synchronous, installer check return value</a:t>
            </a:r>
          </a:p>
          <a:p>
            <a:pPr lvl="1"/>
            <a:r>
              <a:rPr lang="en-US" i="1" dirty="0" smtClean="0">
                <a:sym typeface="Wingdings" panose="05000000000000000000" pitchFamily="2" charset="2"/>
              </a:rPr>
              <a:t>ignore </a:t>
            </a:r>
            <a:r>
              <a:rPr lang="en-US" dirty="0" smtClean="0">
                <a:sym typeface="Wingdings" panose="05000000000000000000" pitchFamily="2" charset="2"/>
              </a:rPr>
              <a:t> synchronous, installer ignores return value</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914460"/>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Custom </a:t>
            </a:r>
            <a:r>
              <a:rPr lang="en-US" dirty="0" smtClean="0"/>
              <a:t>(</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After/Before</a:t>
            </a:r>
          </a:p>
          <a:p>
            <a:pPr lvl="1"/>
            <a:r>
              <a:rPr lang="en-US" dirty="0" smtClean="0"/>
              <a:t>Sequence after/before custom action should be scheduled</a:t>
            </a:r>
          </a:p>
          <a:p>
            <a:r>
              <a:rPr lang="en-US" dirty="0" smtClean="0"/>
              <a:t>Content</a:t>
            </a:r>
          </a:p>
          <a:p>
            <a:pPr lvl="1"/>
            <a:r>
              <a:rPr lang="en-US" dirty="0" smtClean="0"/>
              <a:t>Condition of the action</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7708970"/>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Actions</a:t>
            </a:r>
            <a:endParaRPr lang="de-AT" dirty="0"/>
          </a:p>
        </p:txBody>
      </p:sp>
      <p:pic>
        <p:nvPicPr>
          <p:cNvPr id="7" name="Inhaltsplatzhalter 6"/>
          <p:cNvPicPr>
            <a:picLocks noGrp="1" noChangeAspect="1"/>
          </p:cNvPicPr>
          <p:nvPr>
            <p:ph sz="quarter" idx="22"/>
          </p:nvPr>
        </p:nvPicPr>
        <p:blipFill rotWithShape="1">
          <a:blip r:embed="rId2"/>
          <a:srcRect l="-1352" t="-2218" r="-1369" b="-2049"/>
          <a:stretch/>
        </p:blipFill>
        <p:spPr>
          <a:xfrm>
            <a:off x="323528" y="699542"/>
            <a:ext cx="5472608" cy="3384376"/>
          </a:xfrm>
          <a:prstGeom prst="rect">
            <a:avLst/>
          </a:prstGeom>
          <a:solidFill>
            <a:schemeClr val="bg1"/>
          </a:solidFill>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de-AT" dirty="0" smtClean="0"/>
              <a:t>See </a:t>
            </a:r>
            <a:r>
              <a:rPr lang="de-AT" dirty="0"/>
              <a:t>also </a:t>
            </a:r>
            <a:r>
              <a:rPr lang="de-AT" dirty="0" err="1" smtClean="0">
                <a:hlinkClick r:id="rId3"/>
              </a:rPr>
              <a:t>doc</a:t>
            </a:r>
            <a:endParaRPr lang="de-AT" dirty="0"/>
          </a:p>
        </p:txBody>
      </p:sp>
    </p:spTree>
    <p:extLst>
      <p:ext uri="{BB962C8B-B14F-4D97-AF65-F5344CB8AC3E}">
        <p14:creationId xmlns:p14="http://schemas.microsoft.com/office/powerpoint/2010/main" val="3755893714"/>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UI</a:t>
            </a:r>
            <a:endParaRPr lang="en-US" dirty="0"/>
          </a:p>
        </p:txBody>
      </p:sp>
      <p:sp>
        <p:nvSpPr>
          <p:cNvPr id="8" name="Textplatzhalter 7"/>
          <p:cNvSpPr>
            <a:spLocks noGrp="1"/>
          </p:cNvSpPr>
          <p:nvPr>
            <p:ph type="body" sz="quarter" idx="25"/>
          </p:nvPr>
        </p:nvSpPr>
        <p:spPr/>
        <p:txBody>
          <a:bodyPr/>
          <a:lstStyle/>
          <a:p>
            <a:r>
              <a:rPr lang="en-US" dirty="0" smtClean="0"/>
              <a:t>Referencing built-in dialog sequences</a:t>
            </a:r>
            <a:endParaRPr lang="en-US" dirty="0"/>
          </a:p>
        </p:txBody>
      </p:sp>
    </p:spTree>
    <p:extLst>
      <p:ext uri="{BB962C8B-B14F-4D97-AF65-F5344CB8AC3E}">
        <p14:creationId xmlns:p14="http://schemas.microsoft.com/office/powerpoint/2010/main" val="2583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i="1" dirty="0" smtClean="0"/>
              <a:t>WixUIExtension.dll</a:t>
            </a:r>
            <a:endParaRPr lang="en-US" i="1" dirty="0"/>
          </a:p>
        </p:txBody>
      </p:sp>
      <p:pic>
        <p:nvPicPr>
          <p:cNvPr id="9" name="Inhaltsplatzhalter 8"/>
          <p:cNvPicPr>
            <a:picLocks noGrp="1" noChangeAspect="1"/>
          </p:cNvPicPr>
          <p:nvPr>
            <p:ph sz="quarter" idx="22"/>
          </p:nvPr>
        </p:nvPicPr>
        <p:blipFill>
          <a:blip r:embed="rId2"/>
          <a:stretch>
            <a:fillRect/>
          </a:stretch>
        </p:blipFill>
        <p:spPr>
          <a:xfrm>
            <a:off x="683568" y="339502"/>
            <a:ext cx="4610749" cy="4214812"/>
          </a:xfrm>
          <a:prstGeom prst="rect">
            <a:avLst/>
          </a:prstGeom>
        </p:spPr>
      </p:pic>
      <p:sp>
        <p:nvSpPr>
          <p:cNvPr id="6" name="Textplatzhalter 5"/>
          <p:cNvSpPr>
            <a:spLocks noGrp="1"/>
          </p:cNvSpPr>
          <p:nvPr>
            <p:ph type="body" sz="quarter" idx="23"/>
          </p:nvPr>
        </p:nvSpPr>
        <p:spPr/>
        <p:txBody>
          <a:bodyPr/>
          <a:lstStyle/>
          <a:p>
            <a:r>
              <a:rPr lang="en-US" dirty="0" smtClean="0"/>
              <a:t>Reference for built-in dialog sequences</a:t>
            </a:r>
            <a:endParaRPr lang="en-US" dirty="0"/>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dirty="0"/>
          </a:p>
        </p:txBody>
      </p:sp>
      <p:sp>
        <p:nvSpPr>
          <p:cNvPr id="10" name="Rechteck 9"/>
          <p:cNvSpPr/>
          <p:nvPr/>
        </p:nvSpPr>
        <p:spPr>
          <a:xfrm>
            <a:off x="899592" y="1989708"/>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p:cNvSpPr/>
          <p:nvPr/>
        </p:nvSpPr>
        <p:spPr>
          <a:xfrm>
            <a:off x="4067944" y="1146529"/>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8502468"/>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Build</a:t>
            </a:r>
            <a:r>
              <a:rPr lang="de-AT" dirty="0" smtClean="0"/>
              <a:t>-In UIs</a:t>
            </a:r>
            <a:endParaRPr lang="de-AT" dirty="0"/>
          </a:p>
        </p:txBody>
      </p:sp>
      <p:pic>
        <p:nvPicPr>
          <p:cNvPr id="7" name="Inhaltsplatzhalter 6"/>
          <p:cNvPicPr>
            <a:picLocks noGrp="1" noChangeAspect="1"/>
          </p:cNvPicPr>
          <p:nvPr>
            <p:ph sz="quarter" idx="22"/>
          </p:nvPr>
        </p:nvPicPr>
        <p:blipFill>
          <a:blip r:embed="rId2"/>
          <a:stretch>
            <a:fillRect/>
          </a:stretch>
        </p:blipFill>
        <p:spPr>
          <a:xfrm>
            <a:off x="395536" y="684246"/>
            <a:ext cx="5327650" cy="2948883"/>
          </a:xfrm>
          <a:prstGeom prst="rect">
            <a:avLst/>
          </a:prstGeom>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97919614"/>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23"/>
          </p:nvPr>
        </p:nvSpPr>
        <p:spPr/>
        <p:txBody>
          <a:bodyPr/>
          <a:lstStyle/>
          <a:p>
            <a:endParaRPr lang="en-US" dirty="0"/>
          </a:p>
        </p:txBody>
      </p:sp>
      <p:sp>
        <p:nvSpPr>
          <p:cNvPr id="4" name="Titel 3"/>
          <p:cNvSpPr>
            <a:spLocks noGrp="1"/>
          </p:cNvSpPr>
          <p:nvPr>
            <p:ph type="title"/>
          </p:nvPr>
        </p:nvSpPr>
        <p:spPr/>
        <p:txBody>
          <a:bodyPr/>
          <a:lstStyle/>
          <a:p>
            <a:r>
              <a:rPr lang="en-US" dirty="0" smtClean="0"/>
              <a:t>Built-in UI Sequences</a:t>
            </a:r>
            <a:endParaRPr lang="en-US" dirty="0"/>
          </a:p>
        </p:txBody>
      </p:sp>
      <p:sp>
        <p:nvSpPr>
          <p:cNvPr id="5" name="Textplatzhalter 4"/>
          <p:cNvSpPr>
            <a:spLocks noGrp="1"/>
          </p:cNvSpPr>
          <p:nvPr>
            <p:ph type="body" sz="quarter" idx="25"/>
          </p:nvPr>
        </p:nvSpPr>
        <p:spPr/>
        <p:txBody>
          <a:bodyPr/>
          <a:lstStyle/>
          <a:p>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52680588"/>
              </p:ext>
            </p:extLst>
          </p:nvPr>
        </p:nvGraphicFramePr>
        <p:xfrm>
          <a:off x="251517" y="411510"/>
          <a:ext cx="8640963" cy="3024336"/>
        </p:xfrm>
        <a:graphic>
          <a:graphicData uri="http://schemas.openxmlformats.org/drawingml/2006/table">
            <a:tbl>
              <a:tblPr firstRow="1" firstCol="1" bandRow="1">
                <a:tableStyleId>{69012ECD-51FC-41F1-AA8D-1B2483CD663E}</a:tableStyleId>
              </a:tblPr>
              <a:tblGrid>
                <a:gridCol w="1723668"/>
                <a:gridCol w="1723668"/>
                <a:gridCol w="1723668"/>
                <a:gridCol w="1723668"/>
                <a:gridCol w="1746291"/>
              </a:tblGrid>
              <a:tr h="261386">
                <a:tc>
                  <a:txBody>
                    <a:bodyPr/>
                    <a:lstStyle/>
                    <a:p>
                      <a:pPr>
                        <a:lnSpc>
                          <a:spcPct val="107000"/>
                        </a:lnSpc>
                        <a:spcAft>
                          <a:spcPts val="0"/>
                        </a:spcAft>
                      </a:pPr>
                      <a:r>
                        <a:rPr lang="de-AT" sz="1000" noProof="1" smtClean="0">
                          <a:effectLst/>
                        </a:rPr>
                        <a:t>WixUI_Minimal</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WixUI_FeatureTree</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WixUI_InstallDir</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WixUI_Mondo</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WixUI_Advanced</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2762950">
                <a:tc>
                  <a:txBody>
                    <a:bodyPr/>
                    <a:lstStyle/>
                    <a:p>
                      <a:pPr>
                        <a:lnSpc>
                          <a:spcPct val="107000"/>
                        </a:lnSpc>
                        <a:spcAft>
                          <a:spcPts val="0"/>
                        </a:spcAft>
                      </a:pPr>
                      <a:endParaRPr lang="de-AT" sz="800" b="0" noProof="1" smtClean="0">
                        <a:effectLst/>
                      </a:endParaRPr>
                    </a:p>
                    <a:p>
                      <a:pPr>
                        <a:lnSpc>
                          <a:spcPct val="107000"/>
                        </a:lnSpc>
                        <a:spcAft>
                          <a:spcPts val="0"/>
                        </a:spcAft>
                      </a:pPr>
                      <a:r>
                        <a:rPr lang="de-AT" sz="800" b="1" noProof="1" smtClean="0">
                          <a:effectLst/>
                        </a:rPr>
                        <a:t>First-time</a:t>
                      </a:r>
                      <a:r>
                        <a:rPr lang="de-AT" sz="800" b="0" noProof="1" smtClean="0">
                          <a:effectLst/>
                        </a:rPr>
                        <a:t> install dialog sequence:</a:t>
                      </a:r>
                    </a:p>
                    <a:p>
                      <a:pPr>
                        <a:lnSpc>
                          <a:spcPct val="107000"/>
                        </a:lnSpc>
                        <a:spcAft>
                          <a:spcPts val="0"/>
                        </a:spcAft>
                      </a:pPr>
                      <a:r>
                        <a:rPr lang="de-AT" sz="800" b="0" noProof="1" smtClean="0">
                          <a:effectLst/>
                        </a:rPr>
                        <a:t> - WixUI_WelcomeEulaDlg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Maintenance</a:t>
                      </a:r>
                      <a:r>
                        <a:rPr lang="de-AT" sz="800" b="0" noProof="1" smtClean="0">
                          <a:effectLst/>
                        </a:rPr>
                        <a:t> dialog sequence:</a:t>
                      </a:r>
                    </a:p>
                    <a:p>
                      <a:pPr>
                        <a:lnSpc>
                          <a:spcPct val="107000"/>
                        </a:lnSpc>
                        <a:spcAft>
                          <a:spcPts val="0"/>
                        </a:spcAft>
                      </a:pPr>
                      <a:r>
                        <a:rPr lang="de-AT" sz="800" b="0" noProof="1" smtClean="0">
                          <a:effectLst/>
                        </a:rPr>
                        <a:t> WixUI_MaintenanceWelcomeDlg</a:t>
                      </a:r>
                    </a:p>
                    <a:p>
                      <a:pPr>
                        <a:lnSpc>
                          <a:spcPct val="107000"/>
                        </a:lnSpc>
                        <a:spcAft>
                          <a:spcPts val="0"/>
                        </a:spcAft>
                      </a:pPr>
                      <a:r>
                        <a:rPr lang="de-AT" sz="800" b="0" noProof="1" smtClean="0">
                          <a:effectLst/>
                        </a:rPr>
                        <a:t> - WixUI_MaintenanceTypeDlg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Patch</a:t>
                      </a:r>
                      <a:r>
                        <a:rPr lang="de-AT" sz="800" b="0" noProof="1" smtClean="0">
                          <a:effectLst/>
                        </a:rPr>
                        <a:t> dialog sequence:</a:t>
                      </a:r>
                    </a:p>
                    <a:p>
                      <a:pPr>
                        <a:lnSpc>
                          <a:spcPct val="107000"/>
                        </a:lnSpc>
                        <a:spcAft>
                          <a:spcPts val="0"/>
                        </a:spcAft>
                      </a:pPr>
                      <a:r>
                        <a:rPr lang="de-AT" sz="800" b="0" noProof="1" smtClean="0">
                          <a:effectLst/>
                        </a:rPr>
                        <a:t> - WixUI_WelcomeDlg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endParaRPr lang="de-AT" sz="800" b="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WixUI_WelcomeDlg</a:t>
                      </a:r>
                    </a:p>
                    <a:p>
                      <a:pPr>
                        <a:lnSpc>
                          <a:spcPct val="107000"/>
                        </a:lnSpc>
                        <a:spcAft>
                          <a:spcPts val="0"/>
                        </a:spcAft>
                      </a:pPr>
                      <a:r>
                        <a:rPr lang="de-AT" sz="800" noProof="1" smtClean="0">
                          <a:effectLst/>
                        </a:rPr>
                        <a:t>- WixUI_LicenseAgreementDlg</a:t>
                      </a:r>
                    </a:p>
                    <a:p>
                      <a:pPr>
                        <a:lnSpc>
                          <a:spcPct val="107000"/>
                        </a:lnSpc>
                        <a:spcAft>
                          <a:spcPts val="0"/>
                        </a:spcAft>
                      </a:pPr>
                      <a:r>
                        <a:rPr lang="de-AT" sz="800" noProof="1" smtClean="0">
                          <a:effectLst/>
                        </a:rPr>
                        <a:t>- WixUI_SetupTypeDlg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WixUI_DiskCostDlg</a:t>
                      </a:r>
                    </a:p>
                    <a:p>
                      <a:pPr>
                        <a:lnSpc>
                          <a:spcPct val="107000"/>
                        </a:lnSpc>
                        <a:spcAft>
                          <a:spcPts val="0"/>
                        </a:spcAft>
                      </a:pPr>
                      <a:r>
                        <a:rPr lang="de-AT" sz="800" noProof="1" smtClean="0">
                          <a:effectLst/>
                        </a:rPr>
                        <a:t>- WixUI_BrowseDlg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WixUI_MaintenanceWelcomeDlg</a:t>
                      </a:r>
                    </a:p>
                    <a:p>
                      <a:pPr>
                        <a:lnSpc>
                          <a:spcPct val="107000"/>
                        </a:lnSpc>
                        <a:spcAft>
                          <a:spcPts val="0"/>
                        </a:spcAft>
                      </a:pPr>
                      <a:r>
                        <a:rPr lang="de-AT" sz="800" noProof="1" smtClean="0">
                          <a:effectLst/>
                        </a:rPr>
                        <a:t>- WixUI_MaintenanceTypeDlg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noProof="1" smtClean="0">
                          <a:effectLst/>
                        </a:rPr>
                        <a:t>WixUI_Advanced offers a </a:t>
                      </a:r>
                      <a:r>
                        <a:rPr lang="de-AT" sz="800" b="1" noProof="1" smtClean="0">
                          <a:effectLst/>
                        </a:rPr>
                        <a:t>two-click install</a:t>
                      </a:r>
                      <a:r>
                        <a:rPr lang="de-AT" sz="800" noProof="1" smtClean="0">
                          <a:effectLst/>
                        </a:rPr>
                        <a:t> (EULA checkbox and Install button) and offers an </a:t>
                      </a:r>
                      <a:r>
                        <a:rPr lang="de-AT" sz="800" b="1" noProof="1" smtClean="0">
                          <a:effectLst/>
                        </a:rPr>
                        <a:t>Advanced button </a:t>
                      </a:r>
                      <a:r>
                        <a:rPr lang="de-AT" sz="800" noProof="1" smtClean="0">
                          <a:effectLst/>
                        </a:rPr>
                        <a:t>that lets users choose per-machine or per-user installs, install path, and features.</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Tree>
    <p:extLst>
      <p:ext uri="{BB962C8B-B14F-4D97-AF65-F5344CB8AC3E}">
        <p14:creationId xmlns:p14="http://schemas.microsoft.com/office/powerpoint/2010/main" val="36862602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smtClean="0"/>
              <a:t>Homepage of the WiX Toolset</a:t>
            </a:r>
          </a:p>
          <a:p>
            <a:pPr lvl="1"/>
            <a:r>
              <a:rPr lang="en-US" sz="1400" dirty="0" smtClean="0">
                <a:hlinkClick r:id="rId2"/>
              </a:rPr>
              <a:t>http://wixtoolset.org/</a:t>
            </a:r>
            <a:endParaRPr lang="en-US" sz="1400" dirty="0" smtClean="0"/>
          </a:p>
          <a:p>
            <a:r>
              <a:rPr lang="en-US" sz="2000" dirty="0" smtClean="0"/>
              <a:t>WiX Docs (v3.x)</a:t>
            </a:r>
          </a:p>
          <a:p>
            <a:pPr lvl="1"/>
            <a:r>
              <a:rPr lang="en-US" sz="1400" dirty="0" smtClean="0">
                <a:hlinkClick r:id="rId3"/>
              </a:rPr>
              <a:t>http://wixtoolset.org/documentation/manual/v3/</a:t>
            </a:r>
            <a:endParaRPr lang="en-US" sz="1400" dirty="0" smtClean="0"/>
          </a:p>
          <a:p>
            <a:r>
              <a:rPr lang="en-US" sz="2000" dirty="0" smtClean="0"/>
              <a:t>Windows Installer Docs on MSDN</a:t>
            </a:r>
          </a:p>
          <a:p>
            <a:pPr lvl="1"/>
            <a:r>
              <a:rPr lang="en-US" sz="1400" dirty="0" smtClean="0">
                <a:hlinkClick r:id="rId4"/>
              </a:rPr>
              <a:t>http://msdn.microsoft.com/en-us/library/cc185688.aspx</a:t>
            </a:r>
            <a:endParaRPr lang="en-US" sz="1400" dirty="0" smtClean="0"/>
          </a:p>
          <a:p>
            <a:r>
              <a:rPr lang="en-US" sz="2000" dirty="0" smtClean="0"/>
              <a:t>Book: Ramirez, Nick: WiX 3.6: A Developer's </a:t>
            </a:r>
            <a:br>
              <a:rPr lang="en-US" sz="2000" dirty="0" smtClean="0"/>
            </a:br>
            <a:r>
              <a:rPr lang="en-US" sz="2000" dirty="0" smtClean="0"/>
              <a:t>Guide to Windows Installer XML, </a:t>
            </a:r>
            <a:r>
              <a:rPr lang="en-US" sz="2000" dirty="0" err="1" smtClean="0"/>
              <a:t>Packt</a:t>
            </a:r>
            <a:r>
              <a:rPr lang="en-US" sz="2000" dirty="0" smtClean="0"/>
              <a:t> Publishing</a:t>
            </a:r>
          </a:p>
          <a:p>
            <a:pPr lvl="1"/>
            <a:r>
              <a:rPr lang="en-US" sz="1400" dirty="0" smtClean="0">
                <a:hlinkClick r:id="rId5"/>
              </a:rPr>
              <a:t>Amazon Link</a:t>
            </a:r>
            <a:endParaRPr lang="en-US" sz="1400" dirty="0" smtClean="0"/>
          </a:p>
          <a:p>
            <a:pPr lvl="1"/>
            <a:r>
              <a:rPr lang="en-US" sz="1400" dirty="0" smtClean="0"/>
              <a:t>Some samples in this deck are taken from there</a:t>
            </a:r>
          </a:p>
          <a:p>
            <a:pPr lvl="1"/>
            <a:r>
              <a:rPr lang="en-US" sz="1400" dirty="0" smtClean="0"/>
              <a:t> </a:t>
            </a:r>
            <a:endParaRPr lang="en-US" sz="1400"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6"/>
          <a:stretch>
            <a:fillRect/>
          </a:stretch>
        </p:blipFill>
        <p:spPr>
          <a:xfrm>
            <a:off x="6732240" y="1779713"/>
            <a:ext cx="2153002" cy="2686948"/>
          </a:xfrm>
          <a:prstGeom prst="rect">
            <a:avLst/>
          </a:prstGeom>
        </p:spPr>
      </p:pic>
    </p:spTree>
    <p:extLst>
      <p:ext uri="{BB962C8B-B14F-4D97-AF65-F5344CB8AC3E}">
        <p14:creationId xmlns:p14="http://schemas.microsoft.com/office/powerpoint/2010/main" val="960555728"/>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WiX</a:t>
            </a:r>
            <a:r>
              <a:rPr lang="de-AT" dirty="0" smtClean="0"/>
              <a:t> </a:t>
            </a:r>
            <a:r>
              <a:rPr lang="de-AT" dirty="0" err="1" smtClean="0"/>
              <a:t>Preprocessor</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010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Compiler Variables</a:t>
            </a:r>
            <a:endParaRPr lang="en-US" dirty="0"/>
          </a:p>
        </p:txBody>
      </p:sp>
      <p:sp>
        <p:nvSpPr>
          <p:cNvPr id="7" name="Inhaltsplatzhalter 6"/>
          <p:cNvSpPr>
            <a:spLocks noGrp="1"/>
          </p:cNvSpPr>
          <p:nvPr>
            <p:ph sz="quarter" idx="22"/>
          </p:nvPr>
        </p:nvSpPr>
        <p:spPr/>
        <p:txBody>
          <a:bodyPr/>
          <a:lstStyle/>
          <a:p>
            <a:r>
              <a:rPr lang="en-US" noProof="1" smtClean="0">
                <a:solidFill>
                  <a:srgbClr val="C00000"/>
                </a:solidFill>
              </a:rPr>
              <a:t>&lt;?define </a:t>
            </a:r>
            <a:r>
              <a:rPr lang="en-US" noProof="1" smtClean="0"/>
              <a:t>UpgradeCode = "{89CC…}" ?&gt;</a:t>
            </a:r>
          </a:p>
          <a:p>
            <a:endParaRPr lang="en-US" noProof="1" smtClean="0"/>
          </a:p>
          <a:p>
            <a:endParaRPr lang="en-US" noProof="1" smtClean="0"/>
          </a:p>
          <a:p>
            <a:r>
              <a:rPr lang="en-US" noProof="1" smtClean="0"/>
              <a:t>&lt;?xml version="1.0" encoding="utf-8"?&gt; </a:t>
            </a:r>
          </a:p>
          <a:p>
            <a:r>
              <a:rPr lang="en-US" noProof="1" smtClean="0"/>
              <a:t>&lt;</a:t>
            </a:r>
            <a:r>
              <a:rPr lang="en-US" noProof="1" smtClean="0">
                <a:solidFill>
                  <a:srgbClr val="C00000"/>
                </a:solidFill>
              </a:rPr>
              <a:t>Include</a:t>
            </a:r>
            <a:r>
              <a:rPr lang="en-US" noProof="1" smtClean="0"/>
              <a:t>&gt; </a:t>
            </a:r>
          </a:p>
          <a:p>
            <a:r>
              <a:rPr lang="en-US" noProof="1" smtClean="0"/>
              <a:t>	&lt;?define Config = "Debug" ?&gt; </a:t>
            </a:r>
          </a:p>
          <a:p>
            <a:r>
              <a:rPr lang="en-US" noProof="1" smtClean="0"/>
              <a:t>	&lt;?define ProductId = </a:t>
            </a:r>
          </a:p>
          <a:p>
            <a:r>
              <a:rPr lang="en-US" noProof="1" smtClean="0"/>
              <a:t>		"{89CC4C03-1059-4523-8670-50DEA04B9892}" ?&gt; </a:t>
            </a:r>
          </a:p>
          <a:p>
            <a:r>
              <a:rPr lang="en-US" noProof="1" smtClean="0"/>
              <a:t>	&lt;?define UpgradeCode = </a:t>
            </a:r>
          </a:p>
          <a:p>
            <a:r>
              <a:rPr lang="en-US" noProof="1" smtClean="0"/>
              <a:t>		"{49D09A05-12D9-461E-8DEE-9DD5615AF9FE}" ?&gt; </a:t>
            </a:r>
          </a:p>
          <a:p>
            <a:r>
              <a:rPr lang="en-US" noProof="1" smtClean="0"/>
              <a:t>	&lt;?define Version = "1.0.0.0" ?&gt; </a:t>
            </a:r>
          </a:p>
          <a:p>
            <a:r>
              <a:rPr lang="en-US" noProof="1" smtClean="0"/>
              <a:t>&lt;/Include&gt;</a:t>
            </a:r>
          </a:p>
          <a:p>
            <a:endParaRPr lang="en-US" noProof="1" smtClean="0"/>
          </a:p>
          <a:p>
            <a:r>
              <a:rPr lang="en-US" noProof="1" smtClean="0">
                <a:solidFill>
                  <a:srgbClr val="C00000"/>
                </a:solidFill>
              </a:rPr>
              <a:t>&lt;?include </a:t>
            </a:r>
            <a:r>
              <a:rPr lang="en-US" noProof="1" smtClean="0"/>
              <a:t>MyVariables.wxi ?&gt;</a:t>
            </a:r>
          </a:p>
          <a:p>
            <a:r>
              <a:rPr lang="en-US" noProof="1" smtClean="0"/>
              <a:t>&lt;Product Id="</a:t>
            </a:r>
            <a:r>
              <a:rPr lang="en-US" noProof="1" smtClean="0">
                <a:solidFill>
                  <a:srgbClr val="C00000"/>
                </a:solidFill>
              </a:rPr>
              <a:t>$(var.</a:t>
            </a:r>
            <a:r>
              <a:rPr lang="en-US" noProof="1" smtClean="0"/>
              <a:t>ProductId)" </a:t>
            </a:r>
          </a:p>
          <a:p>
            <a:r>
              <a:rPr lang="en-US" noProof="1" smtClean="0"/>
              <a:t>         Name="Amazing Software" </a:t>
            </a:r>
          </a:p>
          <a:p>
            <a:r>
              <a:rPr lang="en-US" noProof="1" smtClean="0"/>
              <a:t>         Language="1033" </a:t>
            </a:r>
          </a:p>
          <a:p>
            <a:r>
              <a:rPr lang="en-US" noProof="1" smtClean="0"/>
              <a:t>         Version="$(var.Version)" </a:t>
            </a:r>
          </a:p>
          <a:p>
            <a:r>
              <a:rPr lang="en-US" noProof="1" smtClean="0"/>
              <a:t>         Manufacturer="Amazing Software Inc." </a:t>
            </a:r>
          </a:p>
          <a:p>
            <a:r>
              <a:rPr lang="en-US" noProof="1" smtClean="0"/>
              <a:t>         UpgradeCode="$(var.UpgradeCode)"&gt;</a:t>
            </a:r>
            <a:endParaRPr lang="en-US" noProof="1"/>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r>
              <a:rPr lang="en-US" dirty="0" smtClean="0"/>
              <a:t>Recommendation: Put variables into </a:t>
            </a:r>
            <a:r>
              <a:rPr lang="en-US" i="1" dirty="0" smtClean="0"/>
              <a:t>.</a:t>
            </a:r>
            <a:r>
              <a:rPr lang="en-US" i="1" dirty="0" err="1" smtClean="0"/>
              <a:t>wxi</a:t>
            </a:r>
            <a:r>
              <a:rPr lang="en-US" i="1" dirty="0" smtClean="0"/>
              <a:t> </a:t>
            </a:r>
            <a:r>
              <a:rPr lang="en-US" dirty="0" smtClean="0"/>
              <a:t>file</a:t>
            </a:r>
          </a:p>
          <a:p>
            <a:r>
              <a:rPr lang="en-US" dirty="0" smtClean="0"/>
              <a:t>You can also specify variables in the command line for </a:t>
            </a:r>
            <a:r>
              <a:rPr lang="en-US" i="1" dirty="0" smtClean="0"/>
              <a:t>candle.exe</a:t>
            </a:r>
            <a:r>
              <a:rPr lang="en-US" dirty="0" smtClean="0"/>
              <a:t>: </a:t>
            </a:r>
          </a:p>
          <a:p>
            <a:pPr lvl="1"/>
            <a:r>
              <a:rPr lang="en-US" i="1" dirty="0" smtClean="0"/>
              <a:t>-</a:t>
            </a:r>
            <a:r>
              <a:rPr lang="en-US" i="1" dirty="0" err="1" smtClean="0"/>
              <a:t>dVersion</a:t>
            </a:r>
            <a:r>
              <a:rPr lang="en-US" i="1" dirty="0" smtClean="0"/>
              <a:t>="1.0.0.0"</a:t>
            </a:r>
            <a:endParaRPr lang="en-US" i="1" dirty="0"/>
          </a:p>
        </p:txBody>
      </p:sp>
      <p:sp>
        <p:nvSpPr>
          <p:cNvPr id="10" name="Textplatzhalter 9"/>
          <p:cNvSpPr>
            <a:spLocks noGrp="1"/>
          </p:cNvSpPr>
          <p:nvPr>
            <p:ph type="body" sz="quarter" idx="25"/>
          </p:nvPr>
        </p:nvSpPr>
        <p:spPr/>
        <p:txBody>
          <a:bodyPr/>
          <a:lstStyle/>
          <a:p>
            <a:endParaRPr lang="en-US" dirty="0"/>
          </a:p>
        </p:txBody>
      </p:sp>
      <p:cxnSp>
        <p:nvCxnSpPr>
          <p:cNvPr id="11" name="Gerade Verbindung mit Pfeil 10"/>
          <p:cNvCxnSpPr/>
          <p:nvPr/>
        </p:nvCxnSpPr>
        <p:spPr>
          <a:xfrm flipV="1">
            <a:off x="2123728" y="1491630"/>
            <a:ext cx="0" cy="129614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555776" y="2211710"/>
            <a:ext cx="0" cy="1080120"/>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5" name="Gerade Verbindung mit Pfeil 14"/>
          <p:cNvCxnSpPr/>
          <p:nvPr/>
        </p:nvCxnSpPr>
        <p:spPr>
          <a:xfrm flipV="1">
            <a:off x="3275856" y="1995686"/>
            <a:ext cx="0" cy="16561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63080018"/>
      </p:ext>
    </p:extLst>
  </p:cSld>
  <p:clrMapOvr>
    <a:masterClrMapping/>
  </p:clrMapOvr>
  <p:transition spd="slow">
    <p:push/>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Compiler Variables</a:t>
            </a:r>
            <a:endParaRPr lang="de-AT" dirty="0"/>
          </a:p>
        </p:txBody>
      </p:sp>
      <p:sp>
        <p:nvSpPr>
          <p:cNvPr id="8" name="Inhaltsplatzhalter 7"/>
          <p:cNvSpPr>
            <a:spLocks noGrp="1"/>
          </p:cNvSpPr>
          <p:nvPr>
            <p:ph sz="quarter" idx="12"/>
          </p:nvPr>
        </p:nvSpPr>
        <p:spPr/>
        <p:txBody>
          <a:bodyPr/>
          <a:lstStyle/>
          <a:p>
            <a:r>
              <a:rPr lang="de-AT" dirty="0" smtClean="0"/>
              <a:t>Environment variables</a:t>
            </a:r>
          </a:p>
          <a:p>
            <a:pPr lvl="1"/>
            <a:r>
              <a:rPr lang="de-AT" dirty="0" smtClean="0"/>
              <a:t>$(</a:t>
            </a:r>
            <a:r>
              <a:rPr lang="de-AT" dirty="0" err="1" smtClean="0"/>
              <a:t>env.MyEnvVariable</a:t>
            </a:r>
            <a:r>
              <a:rPr lang="de-AT" dirty="0" smtClean="0"/>
              <a:t>)</a:t>
            </a:r>
          </a:p>
          <a:p>
            <a:r>
              <a:rPr lang="de-AT" dirty="0" smtClean="0"/>
              <a:t>System variables</a:t>
            </a:r>
          </a:p>
          <a:p>
            <a:pPr lvl="1"/>
            <a:r>
              <a:rPr lang="de-AT" i="1" dirty="0" smtClean="0"/>
              <a:t>$(</a:t>
            </a:r>
            <a:r>
              <a:rPr lang="de-AT" i="1" dirty="0" err="1" smtClean="0"/>
              <a:t>sys.CURRENTDIR</a:t>
            </a:r>
            <a:r>
              <a:rPr lang="de-AT" i="1" dirty="0" smtClean="0"/>
              <a:t>)</a:t>
            </a:r>
          </a:p>
          <a:p>
            <a:pPr lvl="1"/>
            <a:r>
              <a:rPr lang="de-AT" i="1" dirty="0" smtClean="0"/>
              <a:t>$(</a:t>
            </a:r>
            <a:r>
              <a:rPr lang="de-AT" i="1" dirty="0" err="1" smtClean="0"/>
              <a:t>sys.SOURCEFILEDIR</a:t>
            </a:r>
            <a:r>
              <a:rPr lang="de-AT" i="1" dirty="0" smtClean="0"/>
              <a:t>)</a:t>
            </a:r>
          </a:p>
          <a:p>
            <a:pPr lvl="1"/>
            <a:r>
              <a:rPr lang="de-AT" i="1" dirty="0" smtClean="0"/>
              <a:t>$(</a:t>
            </a:r>
            <a:r>
              <a:rPr lang="de-AT" i="1" dirty="0" err="1" smtClean="0"/>
              <a:t>sys.SOURCEFILEPATH</a:t>
            </a:r>
            <a:r>
              <a:rPr lang="de-AT" i="1" dirty="0" smtClean="0"/>
              <a:t>)</a:t>
            </a:r>
          </a:p>
          <a:p>
            <a:pPr lvl="1"/>
            <a:r>
              <a:rPr lang="de-AT" i="1" dirty="0" smtClean="0"/>
              <a:t>$(</a:t>
            </a:r>
            <a:r>
              <a:rPr lang="de-AT" i="1" dirty="0" err="1" smtClean="0"/>
              <a:t>sys.PLATFORM</a:t>
            </a:r>
            <a:r>
              <a:rPr lang="de-AT" i="1" dirty="0" smtClean="0"/>
              <a:t>) </a:t>
            </a:r>
            <a:r>
              <a:rPr lang="de-AT" dirty="0" smtClean="0"/>
              <a:t>(</a:t>
            </a:r>
            <a:r>
              <a:rPr lang="de-AT" i="1" dirty="0" err="1" smtClean="0"/>
              <a:t>arch</a:t>
            </a:r>
            <a:r>
              <a:rPr lang="de-AT" dirty="0" smtClean="0"/>
              <a:t> </a:t>
            </a:r>
            <a:r>
              <a:rPr lang="de-AT" dirty="0" err="1" smtClean="0"/>
              <a:t>flag</a:t>
            </a:r>
            <a:r>
              <a:rPr lang="de-AT" dirty="0" smtClean="0"/>
              <a:t> </a:t>
            </a:r>
            <a:r>
              <a:rPr lang="de-AT" dirty="0" err="1" smtClean="0"/>
              <a:t>from</a:t>
            </a:r>
            <a:r>
              <a:rPr lang="de-AT" dirty="0" smtClean="0"/>
              <a:t> </a:t>
            </a:r>
            <a:r>
              <a:rPr lang="de-AT" i="1" dirty="0" smtClean="0"/>
              <a:t>candle.exe</a:t>
            </a:r>
            <a:r>
              <a:rPr lang="de-AT" dirty="0" smtClean="0"/>
              <a:t>)</a:t>
            </a:r>
            <a:endParaRPr lang="de-AT" dirty="0"/>
          </a:p>
        </p:txBody>
      </p:sp>
      <p:sp>
        <p:nvSpPr>
          <p:cNvPr id="9" name="Textplatzhalt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337634659"/>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Preprocessor</a:t>
            </a:r>
            <a:endParaRPr lang="en-US" dirty="0"/>
          </a:p>
        </p:txBody>
      </p:sp>
      <p:sp>
        <p:nvSpPr>
          <p:cNvPr id="6" name="Inhaltsplatzhalter 5"/>
          <p:cNvSpPr>
            <a:spLocks noGrp="1"/>
          </p:cNvSpPr>
          <p:nvPr>
            <p:ph sz="quarter" idx="22"/>
          </p:nvPr>
        </p:nvSpPr>
        <p:spPr/>
        <p:txBody>
          <a:bodyPr/>
          <a:lstStyle/>
          <a:p>
            <a:r>
              <a:rPr lang="en-US" noProof="1" smtClean="0">
                <a:solidFill>
                  <a:srgbClr val="C00000"/>
                </a:solidFill>
              </a:rPr>
              <a:t>&lt;?if $(var.</a:t>
            </a:r>
            <a:r>
              <a:rPr lang="en-US" noProof="1" smtClean="0"/>
              <a:t>ProcessorArchitecture)=x64 </a:t>
            </a:r>
            <a:r>
              <a:rPr lang="en-US" noProof="1" smtClean="0">
                <a:solidFill>
                  <a:srgbClr val="C00000"/>
                </a:solidFill>
              </a:rPr>
              <a:t>?&gt;</a:t>
            </a:r>
          </a:p>
          <a:p>
            <a:r>
              <a:rPr lang="en-US" noProof="1" smtClean="0"/>
              <a:t>	&lt;Property Id="KB2160841INSTALLED"&gt;</a:t>
            </a:r>
          </a:p>
          <a:p>
            <a:r>
              <a:rPr lang="en-US" noProof="1" smtClean="0"/>
              <a:t>		&lt;!-- security update for .net framework, CLR bug! --&gt;</a:t>
            </a:r>
          </a:p>
          <a:p>
            <a:r>
              <a:rPr lang="en-US" noProof="1" smtClean="0"/>
              <a:t>		&lt;DirectorySearch Id="Windows" Path="[WindowsFolder]"&gt;</a:t>
            </a:r>
          </a:p>
          <a:p>
            <a:r>
              <a:rPr lang="en-US" noProof="1" smtClean="0"/>
              <a:t>			&lt;DirectorySearch Id="MS.NET" Path="Microsoft.NET"&gt;</a:t>
            </a:r>
          </a:p>
          <a:p>
            <a:r>
              <a:rPr lang="en-US" noProof="1" smtClean="0"/>
              <a:t>				&lt;DirectorySearch Id="clrjitDir" Depth="3" </a:t>
            </a:r>
          </a:p>
          <a:p>
            <a:r>
              <a:rPr lang="en-US" noProof="1" smtClean="0"/>
              <a:t>					AssignToProperty="yes"&gt;</a:t>
            </a:r>
          </a:p>
          <a:p>
            <a:r>
              <a:rPr lang="en-US" noProof="1" smtClean="0"/>
              <a:t>					&lt;FileSearch Id="clrjit" Name="clrjit.dll" </a:t>
            </a:r>
          </a:p>
          <a:p>
            <a:r>
              <a:rPr lang="en-US" noProof="1" smtClean="0"/>
              <a:t>						MinVersion="4.0.30319.201" /&gt;</a:t>
            </a:r>
          </a:p>
          <a:p>
            <a:r>
              <a:rPr lang="en-US" noProof="1" smtClean="0"/>
              <a:t>				&lt;/DirectorySearch&gt;</a:t>
            </a:r>
          </a:p>
          <a:p>
            <a:r>
              <a:rPr lang="en-US" noProof="1" smtClean="0"/>
              <a:t>			&lt;/DirectorySearch&gt;</a:t>
            </a:r>
          </a:p>
          <a:p>
            <a:r>
              <a:rPr lang="en-US" noProof="1" smtClean="0"/>
              <a:t>		&lt;/DirectorySearch&gt;</a:t>
            </a:r>
          </a:p>
          <a:p>
            <a:r>
              <a:rPr lang="en-US" noProof="1" smtClean="0"/>
              <a:t>	&lt;/Property&gt;</a:t>
            </a:r>
          </a:p>
          <a:p>
            <a:endParaRPr lang="en-US" noProof="1" smtClean="0"/>
          </a:p>
          <a:p>
            <a:r>
              <a:rPr lang="en-US" noProof="1" smtClean="0"/>
              <a:t>	&lt;Condition Message="!(loc.ErrorKB2160841NotInstalled)"&gt;</a:t>
            </a:r>
          </a:p>
          <a:p>
            <a:r>
              <a:rPr lang="en-US" noProof="1" smtClean="0"/>
              <a:t>		&lt;![CDATA[Installed OR KB2160841INSTALLED]]&gt;</a:t>
            </a:r>
          </a:p>
          <a:p>
            <a:r>
              <a:rPr lang="en-US" noProof="1" smtClean="0"/>
              <a:t>	&lt;/Condition&gt;</a:t>
            </a:r>
          </a:p>
          <a:p>
            <a:r>
              <a:rPr lang="en-US" noProof="1" smtClean="0">
                <a:solidFill>
                  <a:srgbClr val="C00000"/>
                </a:solidFill>
              </a:rPr>
              <a:t>&lt;?endif?&gt;</a:t>
            </a:r>
          </a:p>
          <a:p>
            <a:endParaRPr lang="en-US" noProof="1" smtClean="0"/>
          </a:p>
          <a:p>
            <a:r>
              <a:rPr lang="en-US" noProof="1" smtClean="0">
                <a:solidFill>
                  <a:srgbClr val="C00000"/>
                </a:solidFill>
              </a:rPr>
              <a:t>&lt;?ifdef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p>
          <a:p>
            <a:r>
              <a:rPr lang="en-US" noProof="1" smtClean="0">
                <a:solidFill>
                  <a:srgbClr val="C00000"/>
                </a:solidFill>
              </a:rPr>
              <a:t>&lt;?ifndef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endParaRPr lang="en-US" noProof="1"/>
          </a:p>
        </p:txBody>
      </p:sp>
      <p:sp>
        <p:nvSpPr>
          <p:cNvPr id="7" name="Textplatzhalter 6"/>
          <p:cNvSpPr>
            <a:spLocks noGrp="1"/>
          </p:cNvSpPr>
          <p:nvPr>
            <p:ph type="body" sz="quarter" idx="23"/>
          </p:nvPr>
        </p:nvSpPr>
        <p:spPr/>
        <p:txBody>
          <a:bodyPr/>
          <a:lstStyle/>
          <a:p>
            <a:r>
              <a:rPr lang="en-US" dirty="0" smtClean="0">
                <a:hlinkClick r:id="rId2"/>
              </a:rPr>
              <a:t>Doc</a:t>
            </a:r>
            <a:endParaRPr lang="en-US" dirty="0"/>
          </a:p>
        </p:txBody>
      </p:sp>
      <p:sp>
        <p:nvSpPr>
          <p:cNvPr id="8" name="Textplatzhalter 7"/>
          <p:cNvSpPr>
            <a:spLocks noGrp="1"/>
          </p:cNvSpPr>
          <p:nvPr>
            <p:ph type="body" sz="quarter" idx="24"/>
          </p:nvPr>
        </p:nvSpPr>
        <p:spPr/>
        <p:txBody>
          <a:bodyPr/>
          <a:lstStyle/>
          <a:p>
            <a:r>
              <a:rPr lang="en-US" dirty="0" smtClean="0"/>
              <a:t>Other preprocessor statements</a:t>
            </a:r>
          </a:p>
          <a:p>
            <a:pPr lvl="1"/>
            <a:r>
              <a:rPr lang="en-US" i="1" dirty="0" smtClean="0"/>
              <a:t>&lt;?</a:t>
            </a:r>
            <a:r>
              <a:rPr lang="en-US" i="1" dirty="0" err="1" smtClean="0"/>
              <a:t>foreach</a:t>
            </a:r>
            <a:r>
              <a:rPr lang="en-US" i="1" dirty="0" smtClean="0"/>
              <a:t> …?&gt;</a:t>
            </a:r>
          </a:p>
          <a:p>
            <a:pPr lvl="1"/>
            <a:r>
              <a:rPr lang="en-US" i="1" dirty="0" smtClean="0"/>
              <a:t>&lt;?error …?&gt;</a:t>
            </a:r>
            <a:endParaRPr lang="en-US" i="1"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044139982"/>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000" dirty="0" err="1" smtClean="0"/>
              <a:t>Localization</a:t>
            </a:r>
            <a:r>
              <a:rPr lang="de-AT" sz="2000" dirty="0" smtClean="0"/>
              <a:t> Variables</a:t>
            </a:r>
            <a:endParaRPr lang="de-AT" sz="2000" dirty="0"/>
          </a:p>
        </p:txBody>
      </p:sp>
      <p:sp>
        <p:nvSpPr>
          <p:cNvPr id="11" name="Inhaltsplatzhalter 10"/>
          <p:cNvSpPr>
            <a:spLocks noGrp="1"/>
          </p:cNvSpPr>
          <p:nvPr>
            <p:ph sz="quarter" idx="22"/>
          </p:nvPr>
        </p:nvSpPr>
        <p:spPr/>
        <p:txBody>
          <a:bodyPr/>
          <a:lstStyle/>
          <a:p>
            <a:r>
              <a:rPr lang="de-AT" sz="1100" dirty="0"/>
              <a:t>&lt;</a:t>
            </a:r>
            <a:r>
              <a:rPr lang="de-AT" sz="1100" dirty="0" err="1">
                <a:solidFill>
                  <a:srgbClr val="C00000"/>
                </a:solidFill>
              </a:rPr>
              <a:t>WixLocalization</a:t>
            </a:r>
            <a:r>
              <a:rPr lang="de-AT" sz="1100" dirty="0">
                <a:solidFill>
                  <a:srgbClr val="C00000"/>
                </a:solidFill>
              </a:rPr>
              <a:t> </a:t>
            </a:r>
            <a:r>
              <a:rPr lang="de-AT" sz="1100" dirty="0"/>
              <a:t>Culture="de-DE" </a:t>
            </a:r>
            <a:endParaRPr lang="de-AT" sz="1100" dirty="0" smtClean="0"/>
          </a:p>
          <a:p>
            <a:r>
              <a:rPr lang="de-AT" sz="1100" dirty="0"/>
              <a:t>	</a:t>
            </a:r>
            <a:r>
              <a:rPr lang="de-AT" sz="1100" dirty="0" err="1" smtClean="0"/>
              <a:t>xmlns</a:t>
            </a:r>
            <a:r>
              <a:rPr lang="de-AT" sz="1100" dirty="0"/>
              <a:t>="http://schemas.microsoft.com/wix/2006/</a:t>
            </a:r>
            <a:r>
              <a:rPr lang="de-AT" sz="1100" dirty="0" err="1"/>
              <a:t>localization</a:t>
            </a:r>
            <a:r>
              <a:rPr lang="de-AT" sz="1100" dirty="0"/>
              <a:t>"&gt;</a:t>
            </a:r>
          </a:p>
          <a:p>
            <a:r>
              <a:rPr lang="de-AT" sz="1100" dirty="0"/>
              <a:t>	&lt;</a:t>
            </a:r>
            <a:r>
              <a:rPr lang="de-AT" sz="1100" dirty="0">
                <a:solidFill>
                  <a:srgbClr val="C00000"/>
                </a:solidFill>
              </a:rPr>
              <a:t>String</a:t>
            </a:r>
            <a:r>
              <a:rPr lang="de-AT" sz="1100" dirty="0"/>
              <a:t> </a:t>
            </a:r>
            <a:r>
              <a:rPr lang="de-AT" sz="1100" dirty="0" err="1"/>
              <a:t>Id</a:t>
            </a:r>
            <a:r>
              <a:rPr lang="de-AT" sz="1100" dirty="0"/>
              <a:t>="LANG" </a:t>
            </a:r>
            <a:r>
              <a:rPr lang="de-AT" sz="1100" dirty="0" err="1"/>
              <a:t>Overridable</a:t>
            </a:r>
            <a:r>
              <a:rPr lang="de-AT" sz="1100" dirty="0"/>
              <a:t>="</a:t>
            </a:r>
            <a:r>
              <a:rPr lang="de-AT" sz="1100" dirty="0" err="1"/>
              <a:t>yes</a:t>
            </a:r>
            <a:r>
              <a:rPr lang="de-AT" sz="1100" dirty="0"/>
              <a:t>"&gt;1031&lt;/String&gt;</a:t>
            </a:r>
          </a:p>
          <a:p>
            <a:r>
              <a:rPr lang="de-AT" sz="1100" dirty="0"/>
              <a:t>	&lt;String </a:t>
            </a:r>
            <a:r>
              <a:rPr lang="de-AT" sz="1100" dirty="0" err="1"/>
              <a:t>Id</a:t>
            </a:r>
            <a:r>
              <a:rPr lang="de-AT" sz="1100" dirty="0"/>
              <a:t>="</a:t>
            </a:r>
            <a:r>
              <a:rPr lang="de-AT" sz="1100" dirty="0" err="1"/>
              <a:t>LicenseRtf</a:t>
            </a:r>
            <a:r>
              <a:rPr lang="de-AT" sz="1100" dirty="0"/>
              <a:t>"&gt;\Lang\de-de\License_de-DE.rtf&lt;/String&gt;</a:t>
            </a:r>
          </a:p>
          <a:p>
            <a:r>
              <a:rPr lang="de-AT" sz="1100" dirty="0"/>
              <a:t>	&lt;String </a:t>
            </a:r>
            <a:r>
              <a:rPr lang="de-AT" sz="1100" dirty="0" err="1"/>
              <a:t>Id</a:t>
            </a:r>
            <a:r>
              <a:rPr lang="de-AT" sz="1100" dirty="0"/>
              <a:t>="Error32BitOn64BitMachine" </a:t>
            </a:r>
            <a:r>
              <a:rPr lang="de-AT" sz="1100" dirty="0" err="1"/>
              <a:t>Overridable</a:t>
            </a:r>
            <a:r>
              <a:rPr lang="de-AT" sz="1100" dirty="0"/>
              <a:t>="</a:t>
            </a:r>
            <a:r>
              <a:rPr lang="de-AT" sz="1100" dirty="0" err="1"/>
              <a:t>yes</a:t>
            </a:r>
            <a:r>
              <a:rPr lang="de-AT" sz="1100" dirty="0" smtClean="0"/>
              <a:t>"&gt;…&lt;/</a:t>
            </a:r>
            <a:r>
              <a:rPr lang="de-AT" sz="1100" dirty="0"/>
              <a:t>String&gt;</a:t>
            </a:r>
          </a:p>
          <a:p>
            <a:r>
              <a:rPr lang="de-AT" sz="1100" dirty="0"/>
              <a:t>	&lt;String </a:t>
            </a:r>
            <a:r>
              <a:rPr lang="de-AT" sz="1100" dirty="0" err="1"/>
              <a:t>Id</a:t>
            </a:r>
            <a:r>
              <a:rPr lang="de-AT" sz="1100" dirty="0"/>
              <a:t>="ErrorKB2160841NotInstalled" </a:t>
            </a:r>
            <a:endParaRPr lang="de-AT" sz="1100" dirty="0" smtClean="0"/>
          </a:p>
          <a:p>
            <a:r>
              <a:rPr lang="de-AT" sz="1100" dirty="0"/>
              <a:t>	</a:t>
            </a:r>
            <a:r>
              <a:rPr lang="de-AT" sz="1100" dirty="0" smtClean="0"/>
              <a:t>	</a:t>
            </a:r>
            <a:r>
              <a:rPr lang="de-AT" sz="1100" dirty="0" err="1" smtClean="0"/>
              <a:t>Overridable</a:t>
            </a:r>
            <a:r>
              <a:rPr lang="de-AT" sz="1100" dirty="0"/>
              <a:t>="</a:t>
            </a:r>
            <a:r>
              <a:rPr lang="de-AT" sz="1100" dirty="0" err="1"/>
              <a:t>yes</a:t>
            </a:r>
            <a:r>
              <a:rPr lang="de-AT" sz="1100" dirty="0" smtClean="0"/>
              <a:t>"&gt;…&lt;/</a:t>
            </a:r>
            <a:r>
              <a:rPr lang="de-AT" sz="1100" dirty="0"/>
              <a:t>String&gt;</a:t>
            </a:r>
          </a:p>
          <a:p>
            <a:r>
              <a:rPr lang="de-AT" sz="1100" dirty="0" smtClean="0"/>
              <a:t>&lt;/</a:t>
            </a:r>
            <a:r>
              <a:rPr lang="de-AT" sz="1100" dirty="0" err="1"/>
              <a:t>WixLocalization</a:t>
            </a:r>
            <a:r>
              <a:rPr lang="de-AT" sz="1100" dirty="0"/>
              <a:t>&gt;</a:t>
            </a:r>
          </a:p>
          <a:p>
            <a:endParaRPr lang="de-AT" sz="1100" dirty="0" smtClean="0"/>
          </a:p>
          <a:p>
            <a:r>
              <a:rPr lang="de-AT" sz="1100" dirty="0" smtClean="0"/>
              <a:t>&lt;</a:t>
            </a:r>
            <a:r>
              <a:rPr lang="de-AT" sz="1100" dirty="0" err="1"/>
              <a:t>CustomAction</a:t>
            </a:r>
            <a:r>
              <a:rPr lang="de-AT" sz="1100" dirty="0"/>
              <a:t> </a:t>
            </a:r>
            <a:r>
              <a:rPr lang="de-AT" sz="1100" dirty="0" err="1"/>
              <a:t>Id</a:t>
            </a:r>
            <a:r>
              <a:rPr lang="de-AT" sz="1100" dirty="0"/>
              <a:t>="CA_ErrorKB2160841NotInstalled" </a:t>
            </a:r>
            <a:endParaRPr lang="de-AT" sz="1100" dirty="0" smtClean="0"/>
          </a:p>
          <a:p>
            <a:r>
              <a:rPr lang="de-AT" sz="1100" dirty="0"/>
              <a:t>	</a:t>
            </a:r>
            <a:r>
              <a:rPr lang="de-AT" sz="1100" dirty="0" smtClean="0"/>
              <a:t>Error</a:t>
            </a:r>
            <a:r>
              <a:rPr lang="de-AT" sz="1100" dirty="0"/>
              <a:t>="</a:t>
            </a:r>
            <a:r>
              <a:rPr lang="de-AT" sz="1100" dirty="0">
                <a:solidFill>
                  <a:srgbClr val="C00000"/>
                </a:solidFill>
              </a:rPr>
              <a:t>!(loc.</a:t>
            </a:r>
            <a:r>
              <a:rPr lang="de-AT" sz="1100" dirty="0"/>
              <a:t>ErrorKB2160841NotInstalled)" </a:t>
            </a:r>
            <a:r>
              <a:rPr lang="de-AT" sz="1100" dirty="0" smtClean="0"/>
              <a:t>/&gt;</a:t>
            </a:r>
          </a:p>
          <a:p>
            <a:endParaRPr lang="de-AT" sz="1100" dirty="0"/>
          </a:p>
          <a:p>
            <a:r>
              <a:rPr lang="de-AT" sz="1100" dirty="0" smtClean="0"/>
              <a:t>&lt;</a:t>
            </a:r>
            <a:r>
              <a:rPr lang="de-AT" sz="1100" dirty="0"/>
              <a:t>Control </a:t>
            </a:r>
            <a:r>
              <a:rPr lang="de-AT" sz="1100" dirty="0" err="1"/>
              <a:t>Id</a:t>
            </a:r>
            <a:r>
              <a:rPr lang="de-AT" sz="1100" dirty="0"/>
              <a:t>="</a:t>
            </a:r>
            <a:r>
              <a:rPr lang="de-AT" sz="1100" dirty="0" err="1"/>
              <a:t>LicenseText</a:t>
            </a:r>
            <a:r>
              <a:rPr lang="de-AT" sz="1100" dirty="0"/>
              <a:t>" Type="</a:t>
            </a:r>
            <a:r>
              <a:rPr lang="de-AT" sz="1100" dirty="0" err="1"/>
              <a:t>ScrollableText</a:t>
            </a:r>
            <a:r>
              <a:rPr lang="de-AT" sz="1100" dirty="0"/>
              <a:t>" X="20" Y="</a:t>
            </a:r>
            <a:r>
              <a:rPr lang="de-AT" sz="1100" dirty="0" smtClean="0"/>
              <a:t>60„</a:t>
            </a:r>
          </a:p>
          <a:p>
            <a:r>
              <a:rPr lang="de-AT" sz="1100" dirty="0"/>
              <a:t>	</a:t>
            </a:r>
            <a:r>
              <a:rPr lang="de-AT" sz="1100" dirty="0" smtClean="0"/>
              <a:t>Width</a:t>
            </a:r>
            <a:r>
              <a:rPr lang="de-AT" sz="1100" dirty="0"/>
              <a:t>="330" Height="140" </a:t>
            </a:r>
            <a:r>
              <a:rPr lang="de-AT" sz="1100" dirty="0" err="1"/>
              <a:t>Sunken</a:t>
            </a:r>
            <a:r>
              <a:rPr lang="de-AT" sz="1100" dirty="0"/>
              <a:t>="</a:t>
            </a:r>
            <a:r>
              <a:rPr lang="de-AT" sz="1100" dirty="0" err="1"/>
              <a:t>yes</a:t>
            </a:r>
            <a:r>
              <a:rPr lang="de-AT" sz="1100" dirty="0"/>
              <a:t>" </a:t>
            </a:r>
            <a:r>
              <a:rPr lang="de-AT" sz="1100" dirty="0" err="1"/>
              <a:t>TabSkip</a:t>
            </a:r>
            <a:r>
              <a:rPr lang="de-AT" sz="1100" dirty="0"/>
              <a:t>="</a:t>
            </a:r>
            <a:r>
              <a:rPr lang="de-AT" sz="1100" dirty="0" err="1"/>
              <a:t>no</a:t>
            </a:r>
            <a:r>
              <a:rPr lang="de-AT" sz="1100" dirty="0"/>
              <a:t>"&gt;</a:t>
            </a:r>
          </a:p>
          <a:p>
            <a:r>
              <a:rPr lang="de-AT" sz="1100" dirty="0" smtClean="0"/>
              <a:t>	&lt;</a:t>
            </a:r>
            <a:r>
              <a:rPr lang="de-AT" sz="1100" dirty="0"/>
              <a:t>Text </a:t>
            </a:r>
            <a:r>
              <a:rPr lang="de-AT" sz="1100" dirty="0" err="1"/>
              <a:t>SourceFile</a:t>
            </a:r>
            <a:r>
              <a:rPr lang="de-AT" sz="1100" dirty="0"/>
              <a:t>="</a:t>
            </a:r>
            <a:r>
              <a:rPr lang="de-AT" sz="1100" dirty="0">
                <a:solidFill>
                  <a:srgbClr val="C00000"/>
                </a:solidFill>
              </a:rPr>
              <a:t>$(</a:t>
            </a:r>
            <a:r>
              <a:rPr lang="de-AT" sz="1100" dirty="0" err="1">
                <a:solidFill>
                  <a:srgbClr val="C00000"/>
                </a:solidFill>
              </a:rPr>
              <a:t>var.</a:t>
            </a:r>
            <a:r>
              <a:rPr lang="de-AT" sz="1100" dirty="0" err="1"/>
              <a:t>ProjectDir</a:t>
            </a:r>
            <a:r>
              <a:rPr lang="de-AT" sz="1100" dirty="0"/>
              <a:t>)\</a:t>
            </a:r>
            <a:r>
              <a:rPr lang="de-AT" sz="1100" dirty="0">
                <a:solidFill>
                  <a:srgbClr val="C00000"/>
                </a:solidFill>
              </a:rPr>
              <a:t>!(</a:t>
            </a:r>
            <a:r>
              <a:rPr lang="de-AT" sz="1100" dirty="0" err="1">
                <a:solidFill>
                  <a:srgbClr val="C00000"/>
                </a:solidFill>
              </a:rPr>
              <a:t>loc.</a:t>
            </a:r>
            <a:r>
              <a:rPr lang="de-AT" sz="1100" dirty="0" err="1"/>
              <a:t>LicenseRtf</a:t>
            </a:r>
            <a:r>
              <a:rPr lang="de-AT" sz="1100" dirty="0"/>
              <a:t>)" /&gt;</a:t>
            </a:r>
          </a:p>
          <a:p>
            <a:r>
              <a:rPr lang="de-AT" sz="1100" dirty="0" smtClean="0"/>
              <a:t>&lt;/</a:t>
            </a:r>
            <a:r>
              <a:rPr lang="de-AT" sz="1100" dirty="0"/>
              <a:t>Control&gt;</a:t>
            </a:r>
          </a:p>
          <a:p>
            <a:endParaRPr lang="de-AT" sz="1100" dirty="0"/>
          </a:p>
          <a:p>
            <a:endParaRPr lang="de-AT" sz="1100" dirty="0"/>
          </a:p>
        </p:txBody>
      </p:sp>
      <p:sp>
        <p:nvSpPr>
          <p:cNvPr id="12" name="Textplatzhalter 11"/>
          <p:cNvSpPr>
            <a:spLocks noGrp="1"/>
          </p:cNvSpPr>
          <p:nvPr>
            <p:ph type="body" sz="quarter" idx="23"/>
          </p:nvPr>
        </p:nvSpPr>
        <p:spPr/>
        <p:txBody>
          <a:bodyPr/>
          <a:lstStyle/>
          <a:p>
            <a:endParaRPr lang="de-AT"/>
          </a:p>
        </p:txBody>
      </p:sp>
      <p:sp>
        <p:nvSpPr>
          <p:cNvPr id="13" name="Textplatzhalter 12"/>
          <p:cNvSpPr>
            <a:spLocks noGrp="1"/>
          </p:cNvSpPr>
          <p:nvPr>
            <p:ph type="body" sz="quarter" idx="24"/>
          </p:nvPr>
        </p:nvSpPr>
        <p:spPr/>
        <p:txBody>
          <a:bodyPr/>
          <a:lstStyle/>
          <a:p>
            <a:endParaRPr lang="de-AT"/>
          </a:p>
        </p:txBody>
      </p:sp>
      <p:sp>
        <p:nvSpPr>
          <p:cNvPr id="14" name="Textplatzhalter 13"/>
          <p:cNvSpPr>
            <a:spLocks noGrp="1"/>
          </p:cNvSpPr>
          <p:nvPr>
            <p:ph type="body" sz="quarter" idx="25"/>
          </p:nvPr>
        </p:nvSpPr>
        <p:spPr/>
        <p:txBody>
          <a:bodyPr/>
          <a:lstStyle/>
          <a:p>
            <a:endParaRPr lang="de-AT"/>
          </a:p>
        </p:txBody>
      </p:sp>
      <p:cxnSp>
        <p:nvCxnSpPr>
          <p:cNvPr id="15" name="Gerade Verbindung mit Pfeil 14"/>
          <p:cNvCxnSpPr/>
          <p:nvPr/>
        </p:nvCxnSpPr>
        <p:spPr>
          <a:xfrm flipV="1">
            <a:off x="2267744" y="1131590"/>
            <a:ext cx="0" cy="7684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H="1" flipV="1">
            <a:off x="3779912" y="843558"/>
            <a:ext cx="432048" cy="17045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12720562"/>
      </p:ext>
    </p:extLst>
  </p:cSld>
  <p:clrMapOvr>
    <a:masterClrMapping/>
  </p:clrMapOvr>
  <p:transition spd="slow">
    <p:push/>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Binder Variables</a:t>
            </a:r>
            <a:endParaRPr lang="en-US" dirty="0"/>
          </a:p>
        </p:txBody>
      </p:sp>
      <p:sp>
        <p:nvSpPr>
          <p:cNvPr id="8" name="Inhaltsplatzhalter 7"/>
          <p:cNvSpPr>
            <a:spLocks noGrp="1"/>
          </p:cNvSpPr>
          <p:nvPr>
            <p:ph sz="quarter" idx="12"/>
          </p:nvPr>
        </p:nvSpPr>
        <p:spPr/>
        <p:txBody>
          <a:bodyPr/>
          <a:lstStyle/>
          <a:p>
            <a:r>
              <a:rPr lang="en-US" dirty="0" smtClean="0"/>
              <a:t>Grabbing information off from incoming files</a:t>
            </a:r>
          </a:p>
          <a:p>
            <a:pPr lvl="1"/>
            <a:r>
              <a:rPr lang="en-US" dirty="0" smtClean="0"/>
              <a:t>E.g. file‘s version </a:t>
            </a:r>
            <a:r>
              <a:rPr lang="en-US" dirty="0" smtClean="0">
                <a:sym typeface="Wingdings" panose="05000000000000000000" pitchFamily="2" charset="2"/>
              </a:rPr>
              <a:t> </a:t>
            </a:r>
            <a:r>
              <a:rPr lang="en-US" i="1" dirty="0" err="1" smtClean="0">
                <a:sym typeface="Wingdings" panose="05000000000000000000" pitchFamily="2" charset="2"/>
              </a:rPr>
              <a:t>Product.Version</a:t>
            </a:r>
            <a:endParaRPr lang="en-US" i="1" dirty="0" smtClean="0"/>
          </a:p>
          <a:p>
            <a:r>
              <a:rPr lang="en-US" dirty="0" smtClean="0"/>
              <a:t>Available binder variables</a:t>
            </a:r>
          </a:p>
          <a:p>
            <a:pPr lvl="1"/>
            <a:r>
              <a:rPr lang="en-US" dirty="0" smtClean="0">
                <a:solidFill>
                  <a:srgbClr val="00B050"/>
                </a:solidFill>
              </a:rPr>
              <a:t>!(</a:t>
            </a:r>
            <a:r>
              <a:rPr lang="en-US" dirty="0" err="1" smtClean="0">
                <a:solidFill>
                  <a:srgbClr val="00B050"/>
                </a:solidFill>
              </a:rPr>
              <a:t>bind.</a:t>
            </a:r>
            <a:r>
              <a:rPr lang="en-US" dirty="0" err="1" smtClean="0"/>
              <a:t>fileLanguage.MyFile</a:t>
            </a:r>
            <a:r>
              <a:rPr lang="en-US" dirty="0" smtClean="0"/>
              <a:t>)</a:t>
            </a:r>
          </a:p>
          <a:p>
            <a:pPr lvl="1"/>
            <a:r>
              <a:rPr lang="en-US" dirty="0" smtClean="0"/>
              <a:t>!(</a:t>
            </a:r>
            <a:r>
              <a:rPr lang="en-US" dirty="0" err="1" smtClean="0"/>
              <a:t>bind.fileVersion.MyFile</a:t>
            </a:r>
            <a:r>
              <a:rPr lang="en-US" dirty="0" smtClean="0"/>
              <a:t>)</a:t>
            </a:r>
          </a:p>
          <a:p>
            <a:pPr lvl="1"/>
            <a:r>
              <a:rPr lang="en-US" dirty="0" smtClean="0"/>
              <a:t>!(</a:t>
            </a:r>
            <a:r>
              <a:rPr lang="en-US" dirty="0" err="1" smtClean="0"/>
              <a:t>bind.assemblyCulture.MyAssembly</a:t>
            </a:r>
            <a:r>
              <a:rPr lang="en-US" dirty="0" smtClean="0"/>
              <a:t>)</a:t>
            </a:r>
          </a:p>
          <a:p>
            <a:pPr lvl="1"/>
            <a:r>
              <a:rPr lang="en-US" dirty="0" smtClean="0"/>
              <a:t>!(</a:t>
            </a:r>
            <a:r>
              <a:rPr lang="en-US" dirty="0" err="1" smtClean="0"/>
              <a:t>bind.assemblyFileVersion.MyAssembly</a:t>
            </a:r>
            <a:r>
              <a:rPr lang="en-US" dirty="0" smtClean="0"/>
              <a:t>)</a:t>
            </a:r>
          </a:p>
          <a:p>
            <a:pPr lvl="1"/>
            <a:r>
              <a:rPr lang="en-US" dirty="0" smtClean="0"/>
              <a:t>!(</a:t>
            </a:r>
            <a:r>
              <a:rPr lang="en-US" dirty="0" err="1" smtClean="0"/>
              <a:t>bind.assemblyFullName.MyAssembly</a:t>
            </a:r>
            <a:r>
              <a:rPr lang="en-US" dirty="0" smtClean="0"/>
              <a:t>)</a:t>
            </a:r>
          </a:p>
          <a:p>
            <a:pPr lvl="1"/>
            <a:r>
              <a:rPr lang="en-US" dirty="0" smtClean="0"/>
              <a:t>!(</a:t>
            </a:r>
            <a:r>
              <a:rPr lang="en-US" dirty="0" err="1" smtClean="0"/>
              <a:t>bind.assemblyName.MyAssembly</a:t>
            </a:r>
            <a:r>
              <a:rPr lang="en-US" dirty="0" smtClean="0"/>
              <a:t>)</a:t>
            </a:r>
          </a:p>
          <a:p>
            <a:pPr lvl="1"/>
            <a:r>
              <a:rPr lang="en-US" dirty="0" smtClean="0"/>
              <a:t>!(</a:t>
            </a:r>
            <a:r>
              <a:rPr lang="en-US" dirty="0" err="1" smtClean="0"/>
              <a:t>bind.assemblyProcessorArchitecture.MyAssembly</a:t>
            </a:r>
            <a:r>
              <a:rPr lang="en-US" dirty="0" smtClean="0"/>
              <a:t>)</a:t>
            </a:r>
          </a:p>
          <a:p>
            <a:pPr lvl="1"/>
            <a:r>
              <a:rPr lang="en-US" dirty="0" smtClean="0"/>
              <a:t>!(</a:t>
            </a:r>
            <a:r>
              <a:rPr lang="en-US" dirty="0" err="1" smtClean="0"/>
              <a:t>bind.assemblyPublicKeyToken.MyAssembly</a:t>
            </a:r>
            <a:r>
              <a:rPr lang="en-US" dirty="0" smtClean="0"/>
              <a:t>)</a:t>
            </a:r>
          </a:p>
          <a:p>
            <a:pPr lvl="1"/>
            <a:r>
              <a:rPr lang="en-US" dirty="0" smtClean="0"/>
              <a:t>!(</a:t>
            </a:r>
            <a:r>
              <a:rPr lang="en-US" dirty="0" err="1" smtClean="0"/>
              <a:t>bind.assemblyType.MyAssembly</a:t>
            </a:r>
            <a:r>
              <a:rPr lang="en-US" dirty="0" smtClean="0"/>
              <a:t>)</a:t>
            </a:r>
          </a:p>
          <a:p>
            <a:pPr lvl="1"/>
            <a:r>
              <a:rPr lang="en-US" dirty="0" smtClean="0"/>
              <a:t>!(</a:t>
            </a:r>
            <a:r>
              <a:rPr lang="en-US" dirty="0" err="1" smtClean="0"/>
              <a:t>bind.assemblyVersion.MyAssembly</a:t>
            </a:r>
            <a:r>
              <a:rPr lang="en-US" dirty="0" smtClean="0"/>
              <a:t>)</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87411317"/>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6184117" y="178629"/>
            <a:ext cx="2708363" cy="499080"/>
          </a:xfrm>
        </p:spPr>
        <p:txBody>
          <a:bodyPr/>
          <a:lstStyle/>
          <a:p>
            <a:r>
              <a:rPr lang="en-US" sz="2000" dirty="0" smtClean="0"/>
              <a:t>Localization Variables</a:t>
            </a:r>
            <a:endParaRPr lang="en-US" sz="2000" dirty="0"/>
          </a:p>
        </p:txBody>
      </p:sp>
      <p:sp>
        <p:nvSpPr>
          <p:cNvPr id="11" name="Inhaltsplatzhalter 10"/>
          <p:cNvSpPr>
            <a:spLocks noGrp="1"/>
          </p:cNvSpPr>
          <p:nvPr>
            <p:ph sz="quarter" idx="22"/>
          </p:nvPr>
        </p:nvSpPr>
        <p:spPr>
          <a:xfrm>
            <a:off x="467544" y="178629"/>
            <a:ext cx="5328592" cy="4721065"/>
          </a:xfrm>
        </p:spPr>
        <p:txBody>
          <a:bodyPr/>
          <a:lstStyle/>
          <a:p>
            <a:r>
              <a:rPr lang="en-US" noProof="1" smtClean="0"/>
              <a:t>&lt;Component Id="CMP_MyApplicationEXE" </a:t>
            </a:r>
          </a:p>
          <a:p>
            <a:r>
              <a:rPr lang="en-US" noProof="1" smtClean="0"/>
              <a:t>           Guid="28FC0A8D-3E8A-4414-9413-E12B98DE668E"&gt; </a:t>
            </a:r>
          </a:p>
          <a:p>
            <a:r>
              <a:rPr lang="en-US" noProof="1" smtClean="0"/>
              <a:t>   &lt;File Id="MyApplicationEXE" Source="MyApplication.exe" /&gt; </a:t>
            </a:r>
          </a:p>
          <a:p>
            <a:r>
              <a:rPr lang="en-US" noProof="1" smtClean="0"/>
              <a:t>&lt;/Component&gt; </a:t>
            </a:r>
          </a:p>
          <a:p>
            <a:endParaRPr lang="en-US" noProof="1" smtClean="0"/>
          </a:p>
          <a:p>
            <a:r>
              <a:rPr lang="en-US" noProof="1" smtClean="0"/>
              <a:t>&lt;Product Id="*"</a:t>
            </a:r>
          </a:p>
          <a:p>
            <a:r>
              <a:rPr lang="en-US" noProof="1" smtClean="0"/>
              <a:t>         Name="PracticeWix" </a:t>
            </a:r>
          </a:p>
          <a:p>
            <a:r>
              <a:rPr lang="en-US" noProof="1" smtClean="0"/>
              <a:t>         Language="1033" </a:t>
            </a:r>
          </a:p>
          <a:p>
            <a:r>
              <a:rPr lang="en-US" noProof="1" smtClean="0"/>
              <a:t>         Version="</a:t>
            </a:r>
            <a:r>
              <a:rPr lang="en-US" noProof="1" smtClean="0">
                <a:solidFill>
                  <a:srgbClr val="C00000"/>
                </a:solidFill>
              </a:rPr>
              <a:t>!(bind.</a:t>
            </a:r>
            <a:r>
              <a:rPr lang="en-US" noProof="1" smtClean="0"/>
              <a:t>fileVersion.MyApplicationEXE)" </a:t>
            </a:r>
          </a:p>
          <a:p>
            <a:r>
              <a:rPr lang="en-US" noProof="1" smtClean="0"/>
              <a:t>         Manufacturer="Awesome Company" </a:t>
            </a:r>
          </a:p>
          <a:p>
            <a:r>
              <a:rPr lang="en-US" noProof="1" smtClean="0"/>
              <a:t>         UpgradeCode="3c1789e3-5b3d-4cb5-9c73-a03f2cc09c26"&gt;</a:t>
            </a:r>
            <a:endParaRPr lang="en-US" noProof="1"/>
          </a:p>
        </p:txBody>
      </p:sp>
      <p:sp>
        <p:nvSpPr>
          <p:cNvPr id="12" name="Textplatzhalter 11"/>
          <p:cNvSpPr>
            <a:spLocks noGrp="1"/>
          </p:cNvSpPr>
          <p:nvPr>
            <p:ph type="body" sz="quarter" idx="23"/>
          </p:nvPr>
        </p:nvSpPr>
        <p:spPr>
          <a:xfrm>
            <a:off x="6184117" y="689380"/>
            <a:ext cx="2708363" cy="382602"/>
          </a:xfrm>
        </p:spPr>
        <p:txBody>
          <a:bodyPr/>
          <a:lstStyle/>
          <a:p>
            <a:endParaRPr lang="en-US" dirty="0"/>
          </a:p>
        </p:txBody>
      </p:sp>
      <p:sp>
        <p:nvSpPr>
          <p:cNvPr id="13" name="Textplatzhalter 12"/>
          <p:cNvSpPr>
            <a:spLocks noGrp="1"/>
          </p:cNvSpPr>
          <p:nvPr>
            <p:ph type="body" sz="quarter" idx="24"/>
          </p:nvPr>
        </p:nvSpPr>
        <p:spPr>
          <a:xfrm>
            <a:off x="6179999" y="1275606"/>
            <a:ext cx="2712481" cy="3624088"/>
          </a:xfrm>
        </p:spPr>
        <p:txBody>
          <a:bodyPr/>
          <a:lstStyle/>
          <a:p>
            <a:endParaRPr lang="en-US" dirty="0"/>
          </a:p>
        </p:txBody>
      </p:sp>
      <p:sp>
        <p:nvSpPr>
          <p:cNvPr id="14" name="Textplatzhalter 13"/>
          <p:cNvSpPr>
            <a:spLocks noGrp="1"/>
          </p:cNvSpPr>
          <p:nvPr>
            <p:ph type="body" sz="quarter" idx="25"/>
          </p:nvPr>
        </p:nvSpPr>
        <p:spPr>
          <a:xfrm>
            <a:off x="6175648" y="4535015"/>
            <a:ext cx="2716832" cy="364679"/>
          </a:xfrm>
        </p:spPr>
        <p:txBody>
          <a:bodyPr/>
          <a:lstStyle/>
          <a:p>
            <a:endParaRPr lang="en-US" dirty="0"/>
          </a:p>
        </p:txBody>
      </p:sp>
      <p:cxnSp>
        <p:nvCxnSpPr>
          <p:cNvPr id="9" name="Gerade Verbindung mit Pfeil 8"/>
          <p:cNvCxnSpPr/>
          <p:nvPr/>
        </p:nvCxnSpPr>
        <p:spPr>
          <a:xfrm flipH="1" flipV="1">
            <a:off x="2699792" y="677710"/>
            <a:ext cx="1008112" cy="95793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98817206"/>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Upgrading</a:t>
            </a:r>
            <a:r>
              <a:rPr lang="de-AT" dirty="0" smtClean="0"/>
              <a:t> </a:t>
            </a:r>
            <a:r>
              <a:rPr lang="de-AT" dirty="0" err="1" smtClean="0"/>
              <a:t>and</a:t>
            </a:r>
            <a:r>
              <a:rPr lang="de-AT" dirty="0" smtClean="0"/>
              <a:t> </a:t>
            </a:r>
            <a:r>
              <a:rPr lang="de-AT" dirty="0" err="1" smtClean="0"/>
              <a:t>Patching</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273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Upgrades</a:t>
            </a:r>
            <a:endParaRPr lang="en-US" dirty="0"/>
          </a:p>
        </p:txBody>
      </p:sp>
      <p:sp>
        <p:nvSpPr>
          <p:cNvPr id="5" name="Inhaltsplatzhalter 4"/>
          <p:cNvSpPr>
            <a:spLocks noGrp="1"/>
          </p:cNvSpPr>
          <p:nvPr>
            <p:ph sz="quarter" idx="12"/>
          </p:nvPr>
        </p:nvSpPr>
        <p:spPr/>
        <p:txBody>
          <a:bodyPr/>
          <a:lstStyle/>
          <a:p>
            <a:r>
              <a:rPr lang="en-US" dirty="0" smtClean="0"/>
              <a:t>Upgrade types</a:t>
            </a:r>
          </a:p>
          <a:p>
            <a:pPr lvl="1"/>
            <a:r>
              <a:rPr lang="en-US" dirty="0" smtClean="0"/>
              <a:t>Major upgrades</a:t>
            </a:r>
          </a:p>
          <a:p>
            <a:pPr lvl="1"/>
            <a:r>
              <a:rPr lang="en-US" dirty="0" smtClean="0"/>
              <a:t>Minor upgrades</a:t>
            </a:r>
          </a:p>
          <a:p>
            <a:pPr lvl="1"/>
            <a:r>
              <a:rPr lang="en-US" dirty="0" smtClean="0"/>
              <a:t>Small updates</a:t>
            </a:r>
          </a:p>
          <a:p>
            <a:r>
              <a:rPr lang="en-US" dirty="0" smtClean="0"/>
              <a:t>Recommendation: </a:t>
            </a:r>
            <a:r>
              <a:rPr lang="en-US" dirty="0" smtClean="0">
                <a:solidFill>
                  <a:srgbClr val="00B050"/>
                </a:solidFill>
              </a:rPr>
              <a:t>Use major upgrades</a:t>
            </a:r>
          </a:p>
          <a:p>
            <a:pPr lvl="1"/>
            <a:r>
              <a:rPr lang="en-US" dirty="0" smtClean="0"/>
              <a:t>Keeps things much simpler</a:t>
            </a:r>
          </a:p>
          <a:p>
            <a:r>
              <a:rPr lang="en-US" dirty="0" smtClean="0"/>
              <a:t>Recommendation: </a:t>
            </a:r>
            <a:r>
              <a:rPr lang="en-US" dirty="0" smtClean="0">
                <a:solidFill>
                  <a:srgbClr val="00B050"/>
                </a:solidFill>
              </a:rPr>
              <a:t>Use per-machine installation</a:t>
            </a:r>
          </a:p>
          <a:p>
            <a:pPr lvl="1"/>
            <a:r>
              <a:rPr lang="en-US" dirty="0" smtClean="0"/>
              <a:t>Original install and upgrade have to use same installation type</a:t>
            </a:r>
          </a:p>
          <a:p>
            <a:pPr lvl="1"/>
            <a:r>
              <a:rPr lang="en-US" dirty="0" smtClean="0"/>
              <a:t>Recommendation: Always add </a:t>
            </a:r>
            <a:r>
              <a:rPr lang="en-US" i="1" dirty="0" smtClean="0"/>
              <a:t>&lt;Property </a:t>
            </a:r>
            <a:r>
              <a:rPr lang="en-US" i="1" dirty="0"/>
              <a:t>Id="ALLUSERS" Value="1" </a:t>
            </a:r>
            <a:r>
              <a:rPr lang="en-US" i="1" dirty="0" smtClean="0"/>
              <a:t>/&gt;</a:t>
            </a:r>
            <a:endParaRPr lang="en-US" i="1"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70078643"/>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Checklist for Major Upgrades</a:t>
            </a:r>
            <a:endParaRPr lang="en-US" dirty="0"/>
          </a:p>
        </p:txBody>
      </p:sp>
      <p:sp>
        <p:nvSpPr>
          <p:cNvPr id="3" name="Inhaltsplatzhalter 2"/>
          <p:cNvSpPr>
            <a:spLocks noGrp="1"/>
          </p:cNvSpPr>
          <p:nvPr>
            <p:ph sz="quarter" idx="12"/>
          </p:nvPr>
        </p:nvSpPr>
        <p:spPr/>
        <p:txBody>
          <a:bodyPr/>
          <a:lstStyle/>
          <a:p>
            <a:r>
              <a:rPr lang="en-US" dirty="0" smtClean="0"/>
              <a:t>Change </a:t>
            </a:r>
            <a:r>
              <a:rPr lang="en-US" i="1" dirty="0" err="1" smtClean="0"/>
              <a:t>Product.Id</a:t>
            </a:r>
            <a:endParaRPr lang="en-US" i="1" dirty="0" smtClean="0"/>
          </a:p>
          <a:p>
            <a:pPr lvl="1"/>
            <a:r>
              <a:rPr lang="en-US" dirty="0" smtClean="0"/>
              <a:t>Or use „*“ to auto-generate product ID during build</a:t>
            </a:r>
          </a:p>
          <a:p>
            <a:r>
              <a:rPr lang="en-US" dirty="0" smtClean="0"/>
              <a:t>Increment </a:t>
            </a:r>
            <a:r>
              <a:rPr lang="en-US" i="1" dirty="0" err="1" smtClean="0"/>
              <a:t>Product.Version</a:t>
            </a:r>
            <a:endParaRPr lang="en-US" i="1" dirty="0" smtClean="0"/>
          </a:p>
          <a:p>
            <a:pPr lvl="1"/>
            <a:r>
              <a:rPr lang="en-US" dirty="0" smtClean="0"/>
              <a:t>Recommendation: Automate version numbering in build process</a:t>
            </a:r>
          </a:p>
          <a:p>
            <a:r>
              <a:rPr lang="en-US" dirty="0" smtClean="0"/>
              <a:t>Add a </a:t>
            </a:r>
            <a:r>
              <a:rPr lang="en-US" i="1" dirty="0" err="1" smtClean="0"/>
              <a:t>MajorUpgrade</a:t>
            </a:r>
            <a:r>
              <a:rPr lang="en-US" dirty="0" smtClean="0"/>
              <a:t> (</a:t>
            </a:r>
            <a:r>
              <a:rPr lang="en-US" dirty="0" smtClean="0">
                <a:hlinkClick r:id="rId2"/>
              </a:rPr>
              <a:t>doc</a:t>
            </a:r>
            <a:r>
              <a:rPr lang="en-US" dirty="0" smtClean="0"/>
              <a:t>) element</a:t>
            </a:r>
          </a:p>
          <a:p>
            <a:pPr lvl="1"/>
            <a:r>
              <a:rPr lang="en-US" dirty="0" smtClean="0"/>
              <a:t>Disallow downgrades using </a:t>
            </a:r>
            <a:r>
              <a:rPr lang="en-US" i="1" dirty="0" err="1" smtClean="0"/>
              <a:t>DowngradeErrorMessage</a:t>
            </a:r>
            <a:endParaRPr lang="en-US" i="1" dirty="0" smtClean="0"/>
          </a:p>
          <a:p>
            <a:pPr lvl="1"/>
            <a:r>
              <a:rPr lang="en-US" dirty="0" smtClean="0"/>
              <a:t>Disallow upgrades using </a:t>
            </a:r>
            <a:r>
              <a:rPr lang="en-US" i="1" dirty="0" smtClean="0"/>
              <a:t>Disallow</a:t>
            </a:r>
          </a:p>
          <a:p>
            <a:pPr lvl="1"/>
            <a:r>
              <a:rPr lang="en-US" dirty="0" smtClean="0"/>
              <a:t>Use </a:t>
            </a:r>
            <a:r>
              <a:rPr lang="en-US" i="1" dirty="0" smtClean="0"/>
              <a:t>Schedule</a:t>
            </a:r>
            <a:r>
              <a:rPr lang="en-US" dirty="0" smtClean="0"/>
              <a:t> to control what’s happening in case of errors (see </a:t>
            </a:r>
            <a:r>
              <a:rPr lang="en-US" dirty="0" smtClean="0">
                <a:hlinkClick r:id="rId2"/>
              </a:rPr>
              <a:t>doc</a:t>
            </a:r>
            <a:r>
              <a:rPr lang="en-US" dirty="0" smtClean="0"/>
              <a:t> for details)</a:t>
            </a:r>
            <a:endParaRPr lang="en-US"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3180875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a:t>Windows Dev Center (Desktop Development)</a:t>
            </a:r>
          </a:p>
          <a:p>
            <a:pPr lvl="1"/>
            <a:r>
              <a:rPr lang="en-US" sz="1400" dirty="0">
                <a:hlinkClick r:id="rId2"/>
              </a:rPr>
              <a:t>http://msdn.microsoft.com/en-US/windows/desktop/aa904949.aspx</a:t>
            </a:r>
            <a:endParaRPr lang="en-US" sz="1400" dirty="0"/>
          </a:p>
          <a:p>
            <a:pPr lvl="1"/>
            <a:endParaRPr lang="en-US" sz="1400"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39516617"/>
      </p:ext>
    </p:extLst>
  </p:cSld>
  <p:clrMapOvr>
    <a:masterClrMapping/>
  </p:clrMapOvr>
  <p:transition spd="slow">
    <p:push/>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Minor and Small Upgrades</a:t>
            </a:r>
            <a:endParaRPr lang="en-US" dirty="0"/>
          </a:p>
        </p:txBody>
      </p:sp>
      <p:sp>
        <p:nvSpPr>
          <p:cNvPr id="3" name="Inhaltsplatzhalter 2"/>
          <p:cNvSpPr>
            <a:spLocks noGrp="1"/>
          </p:cNvSpPr>
          <p:nvPr>
            <p:ph sz="quarter" idx="12"/>
          </p:nvPr>
        </p:nvSpPr>
        <p:spPr/>
        <p:txBody>
          <a:bodyPr/>
          <a:lstStyle/>
          <a:p>
            <a:r>
              <a:rPr lang="en-US" dirty="0" smtClean="0"/>
              <a:t>Can be done like a major upgrade using full MSI</a:t>
            </a:r>
          </a:p>
          <a:p>
            <a:r>
              <a:rPr lang="en-US" dirty="0" smtClean="0"/>
              <a:t>More efficient method: Patch files (MSP)</a:t>
            </a:r>
          </a:p>
          <a:p>
            <a:pPr lvl="1"/>
            <a:r>
              <a:rPr lang="en-US" dirty="0" smtClean="0"/>
              <a:t>No uninstall of old version</a:t>
            </a:r>
          </a:p>
          <a:p>
            <a:pPr lvl="1"/>
            <a:r>
              <a:rPr lang="en-US" dirty="0" smtClean="0"/>
              <a:t>Contains only changes </a:t>
            </a:r>
            <a:r>
              <a:rPr lang="en-US" dirty="0" smtClean="0">
                <a:sym typeface="Wingdings" panose="05000000000000000000" pitchFamily="2" charset="2"/>
              </a:rPr>
              <a:t> smaller</a:t>
            </a:r>
          </a:p>
          <a:p>
            <a:r>
              <a:rPr lang="en-US" dirty="0" smtClean="0"/>
              <a:t>Small Upgrades</a:t>
            </a:r>
          </a:p>
          <a:p>
            <a:pPr lvl="1"/>
            <a:r>
              <a:rPr lang="en-US" dirty="0" smtClean="0"/>
              <a:t>Like minor upgrades, smaller </a:t>
            </a:r>
            <a:r>
              <a:rPr lang="en-US" smtClean="0"/>
              <a:t>in scope</a:t>
            </a:r>
            <a:endParaRPr lang="en-US" dirty="0" smtClean="0"/>
          </a:p>
          <a:p>
            <a:pPr lvl="1"/>
            <a:r>
              <a:rPr lang="en-US" dirty="0" smtClean="0"/>
              <a:t>No changes in </a:t>
            </a:r>
            <a:r>
              <a:rPr lang="en-US" i="1" dirty="0" err="1" smtClean="0"/>
              <a:t>ProductCode</a:t>
            </a:r>
            <a:r>
              <a:rPr lang="en-US" i="1" dirty="0" smtClean="0"/>
              <a:t> </a:t>
            </a:r>
            <a:r>
              <a:rPr lang="en-US" dirty="0" smtClean="0"/>
              <a:t>and </a:t>
            </a:r>
            <a:r>
              <a:rPr lang="en-US" i="1" dirty="0" smtClean="0"/>
              <a:t>Version</a:t>
            </a:r>
            <a:endParaRPr lang="en-US" i="1"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869631429"/>
      </p:ext>
    </p:extLst>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Time cockpit eLearning Library</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dirty="0" smtClean="0"/>
              <a:t>software architects </a:t>
            </a:r>
            <a:r>
              <a:rPr lang="en-US" dirty="0" err="1" smtClean="0"/>
              <a:t>gmbh</a:t>
            </a:r>
            <a:endParaRPr lang="en-US" dirty="0"/>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3916</Words>
  <Application>Microsoft Office PowerPoint</Application>
  <PresentationFormat>Bildschirmpräsentation (16:9)</PresentationFormat>
  <Paragraphs>1088</Paragraphs>
  <Slides>93</Slides>
  <Notes>1</Notes>
  <HiddenSlides>2</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93</vt:i4>
      </vt:variant>
    </vt:vector>
  </HeadingPairs>
  <TitlesOfParts>
    <vt:vector size="104" baseType="lpstr">
      <vt:lpstr>ＭＳ Ｐゴシック</vt:lpstr>
      <vt:lpstr>Arial</vt:lpstr>
      <vt:lpstr>Calibri</vt:lpstr>
      <vt:lpstr>Consolas</vt:lpstr>
      <vt:lpstr>Segoe UI</vt:lpstr>
      <vt:lpstr>Segoe UI Light</vt:lpstr>
      <vt:lpstr>Segoe UI Semilight</vt:lpstr>
      <vt:lpstr>Times New Roman</vt:lpstr>
      <vt:lpstr>Wingdings</vt:lpstr>
      <vt:lpstr>Wingdings 3</vt:lpstr>
      <vt:lpstr>Larissa-Design</vt:lpstr>
      <vt:lpstr>WiX</vt:lpstr>
      <vt:lpstr>Agenda</vt:lpstr>
      <vt:lpstr>Tag 1: Einführung in WiX</vt:lpstr>
      <vt:lpstr>Tag 2: Weiterführende Themen</vt:lpstr>
      <vt:lpstr>Tag 3: WiX Aufbauwissen</vt:lpstr>
      <vt:lpstr>Organisation</vt:lpstr>
      <vt:lpstr>Introduction</vt:lpstr>
      <vt:lpstr>Resources</vt:lpstr>
      <vt:lpstr>Resources</vt:lpstr>
      <vt:lpstr>Windows Installer</vt:lpstr>
      <vt:lpstr>Installation Options on Windows</vt:lpstr>
      <vt:lpstr>What is Windows Installer?</vt:lpstr>
      <vt:lpstr>Important Concepts</vt:lpstr>
      <vt:lpstr>Important Concepts</vt:lpstr>
      <vt:lpstr>Important Concepts</vt:lpstr>
      <vt:lpstr>Rather old Concepts (not covered here)</vt:lpstr>
      <vt:lpstr>PowerPoint-Präsentation</vt:lpstr>
      <vt:lpstr>Tools</vt:lpstr>
      <vt:lpstr>Visual Studio</vt:lpstr>
      <vt:lpstr>WiX Tools</vt:lpstr>
      <vt:lpstr>WiX Tools</vt:lpstr>
      <vt:lpstr>Command Line</vt:lpstr>
      <vt:lpstr>WiXEdit</vt:lpstr>
      <vt:lpstr>msiexec</vt:lpstr>
      <vt:lpstr>WiX Basics</vt:lpstr>
      <vt:lpstr>WiX XML Format</vt:lpstr>
      <vt:lpstr>Product Element (doc)</vt:lpstr>
      <vt:lpstr>Product Element (doc)</vt:lpstr>
      <vt:lpstr>Product</vt:lpstr>
      <vt:lpstr>Package Element (doc)</vt:lpstr>
      <vt:lpstr>Package Element (doc)</vt:lpstr>
      <vt:lpstr>Package</vt:lpstr>
      <vt:lpstr>Directory Element (doc)</vt:lpstr>
      <vt:lpstr>Directory Structure</vt:lpstr>
      <vt:lpstr>Handling Files</vt:lpstr>
      <vt:lpstr>Components, Files</vt:lpstr>
      <vt:lpstr>Handling Files</vt:lpstr>
      <vt:lpstr>Feature (doc) Element</vt:lpstr>
      <vt:lpstr>Features</vt:lpstr>
      <vt:lpstr>Additional File Handling Tips</vt:lpstr>
      <vt:lpstr>Additional File Handling Tips</vt:lpstr>
      <vt:lpstr>Additional File Handling Tips</vt:lpstr>
      <vt:lpstr>Shortcuts</vt:lpstr>
      <vt:lpstr>Shortcuts</vt:lpstr>
      <vt:lpstr>PowerPoint-Präsentation</vt:lpstr>
      <vt:lpstr>Fragments</vt:lpstr>
      <vt:lpstr>Shortcuts</vt:lpstr>
      <vt:lpstr>Harvesting</vt:lpstr>
      <vt:lpstr>Properties and Searches</vt:lpstr>
      <vt:lpstr>What are Properties?</vt:lpstr>
      <vt:lpstr>What are Properties?</vt:lpstr>
      <vt:lpstr>Declaring Properties</vt:lpstr>
      <vt:lpstr>Referencing Properties</vt:lpstr>
      <vt:lpstr>Referencing Properties</vt:lpstr>
      <vt:lpstr>What are Searches?</vt:lpstr>
      <vt:lpstr>Directory Search</vt:lpstr>
      <vt:lpstr>Component Search</vt:lpstr>
      <vt:lpstr>Registry Search</vt:lpstr>
      <vt:lpstr>PowerPoint-Präsentation</vt:lpstr>
      <vt:lpstr>Conditions</vt:lpstr>
      <vt:lpstr>Conditions</vt:lpstr>
      <vt:lpstr>Condition Syntax</vt:lpstr>
      <vt:lpstr>Launch Conditions</vt:lpstr>
      <vt:lpstr>Feature/Component Conditions</vt:lpstr>
      <vt:lpstr>Feature Condition</vt:lpstr>
      <vt:lpstr>Component Condition</vt:lpstr>
      <vt:lpstr>Action/Installed State</vt:lpstr>
      <vt:lpstr>Installation Sequence</vt:lpstr>
      <vt:lpstr>Installation Sequence</vt:lpstr>
      <vt:lpstr>Custom Actions</vt:lpstr>
      <vt:lpstr>Custom Actions</vt:lpstr>
      <vt:lpstr>Custom Action Types (MSDN)</vt:lpstr>
      <vt:lpstr>CustomAction (doc)</vt:lpstr>
      <vt:lpstr>Custom (doc)</vt:lpstr>
      <vt:lpstr>Custom Actions</vt:lpstr>
      <vt:lpstr>WiX UI</vt:lpstr>
      <vt:lpstr>WixUIExtension.dll</vt:lpstr>
      <vt:lpstr>Build-In UIs</vt:lpstr>
      <vt:lpstr>Built-in UI Sequences</vt:lpstr>
      <vt:lpstr>WiX Preprocessor</vt:lpstr>
      <vt:lpstr>Compiler Variables</vt:lpstr>
      <vt:lpstr>Compiler Variables</vt:lpstr>
      <vt:lpstr>Preprocessor</vt:lpstr>
      <vt:lpstr>Localization Variables</vt:lpstr>
      <vt:lpstr>Binder Variables</vt:lpstr>
      <vt:lpstr>Localization Variables</vt:lpstr>
      <vt:lpstr>Upgrading and Patching</vt:lpstr>
      <vt:lpstr>Upgrades</vt:lpstr>
      <vt:lpstr>Checklist for Major Upgrades</vt:lpstr>
      <vt:lpstr>Minor and Small Upgrades</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Installer XML</dc:title>
  <dc:subject/>
  <dc:creator>Rainer Stropek</dc:creator>
  <cp:keywords/>
  <dc:description/>
  <cp:lastModifiedBy>Rainer Stropek</cp:lastModifiedBy>
  <cp:revision>663</cp:revision>
  <cp:lastPrinted>2014-04-17T06:20:45Z</cp:lastPrinted>
  <dcterms:created xsi:type="dcterms:W3CDTF">2008-12-21T08:14:37Z</dcterms:created>
  <dcterms:modified xsi:type="dcterms:W3CDTF">2014-10-08T17:11:11Z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