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68" r:id="rId17"/>
    <p:sldId id="258" r:id="rId18"/>
    <p:sldId id="260" r:id="rId19"/>
    <p:sldId id="259" r:id="rId20"/>
    <p:sldId id="262" r:id="rId21"/>
    <p:sldId id="261" r:id="rId22"/>
    <p:sldId id="263" r:id="rId23"/>
    <p:sldId id="264" r:id="rId24"/>
    <p:sldId id="265" r:id="rId25"/>
    <p:sldId id="266" r:id="rId26"/>
    <p:sldId id="267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72" y="-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CB0DBE6-C0BB-4BEE-8666-0A13153A99FF}" type="datetimeFigureOut">
              <a:rPr lang="ru-RU" smtClean="0"/>
              <a:t>12.11.2024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087FB7C-9046-40EA-87B4-6BD6FD49582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Математические операции в двоичной системе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75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222022023_073efc852a65b7685aeef7707c1c1bd107b2686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7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177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222022023_d0e289e355555cb39f9d7f499b6888c389473c5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0777"/>
            <a:ext cx="12247245" cy="6888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871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Деление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3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322022023_26df41bdfacbababd13ce5a2ed7e751b3c19643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-185281"/>
            <a:ext cx="10101514" cy="75766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943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222022023_6451db2226570ea0b99a95968d54a6a08d58b1f8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0"/>
            <a:ext cx="9220199" cy="6915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553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 это работает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3000" dirty="0"/>
              <a:t>Например вы вводите умножение двух чисел: 2 * 2. Пропустим компиляцию или интерпретацию в машинный код. Когда двойка становится 10 (в двоичной системе), она проходит через транзистор и в память пишутся данные. Такое происходит со всей операцией (Умножение тоже имеет своё обозначение для процессора. Это операция "И". Т.е. 10AND10 дадут в результате сигнал вида 100, что будет интерпретироваться как 4).</a:t>
            </a:r>
            <a:br>
              <a:rPr lang="ru-RU" sz="3000" dirty="0"/>
            </a:br>
            <a:r>
              <a:rPr lang="ru-RU" sz="3000" dirty="0"/>
              <a:t>В итоге в ячейке памяти записывается результат 4</a:t>
            </a:r>
            <a:r>
              <a:rPr lang="ru-RU" sz="3000" dirty="0" smtClean="0"/>
              <a:t>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24170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Базовые логические операции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7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«Буфер»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Что на входе, то и на выходе</a:t>
            </a:r>
            <a:endParaRPr lang="ru-RU" sz="3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601" y="2693435"/>
            <a:ext cx="4933758" cy="341672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20" y="2693435"/>
            <a:ext cx="3018381" cy="158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47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«Буфер»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Если лампочка горит – да, если нет – нет.</a:t>
            </a:r>
            <a:endParaRPr lang="ru-RU" sz="3000" dirty="0"/>
          </a:p>
        </p:txBody>
      </p:sp>
      <p:pic>
        <p:nvPicPr>
          <p:cNvPr id="2050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53" y="32191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2651758"/>
            <a:ext cx="3069176" cy="3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«НЕ» - </a:t>
            </a:r>
            <a:r>
              <a:rPr lang="en-US" dirty="0" smtClean="0"/>
              <a:t>NOT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Отрицает то, что было на входе</a:t>
            </a:r>
            <a:endParaRPr lang="ru-RU" sz="3000" dirty="0"/>
          </a:p>
        </p:txBody>
      </p:sp>
      <p:pic>
        <p:nvPicPr>
          <p:cNvPr id="1026" name="Picture 2" descr="Работа простейших логических элементов, триггеров, счетчиков, дешифраторов,  шифраторов, компараторов, регистров сдвиг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391" y="2867489"/>
            <a:ext cx="4516177" cy="3001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habrastorage.org/storage1/2fcf37e1/003f6aeb/d70eba65/f752278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20" y="2806026"/>
            <a:ext cx="3228158" cy="134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3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Двоичная логика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— это</a:t>
            </a:r>
            <a:r>
              <a:rPr lang="ru-RU" sz="3000" dirty="0"/>
              <a:t> формальная система, основанная на двух утверждениях: истина (логическая единица) и ложь (логический нуль). </a:t>
            </a:r>
            <a:endParaRPr lang="ru-RU" sz="3000" dirty="0" smtClean="0"/>
          </a:p>
          <a:p>
            <a:pPr marL="0" indent="0">
              <a:buNone/>
            </a:pPr>
            <a:r>
              <a:rPr lang="ru-RU" sz="3200" dirty="0"/>
              <a:t>П</a:t>
            </a:r>
            <a:r>
              <a:rPr lang="ru-RU" sz="3200" dirty="0" smtClean="0"/>
              <a:t>роцессор </a:t>
            </a:r>
            <a:r>
              <a:rPr lang="ru-RU" sz="3200" dirty="0"/>
              <a:t>компьютера состоит из более, чем миллиона транзисторов. Они то открываются, пропуская ток (сигнал), то закрываются.</a:t>
            </a:r>
            <a:br>
              <a:rPr lang="ru-RU" sz="3200" dirty="0"/>
            </a:br>
            <a:r>
              <a:rPr lang="ru-RU" sz="3200" dirty="0"/>
              <a:t>0 и 1 это значение </a:t>
            </a:r>
            <a:r>
              <a:rPr lang="ru-RU" sz="3200" dirty="0" smtClean="0"/>
              <a:t>сигнала. </a:t>
            </a:r>
            <a:r>
              <a:rPr lang="ru-RU" sz="3200" dirty="0"/>
              <a:t>0 - сигнала нет, 1- сигнал есть.</a:t>
            </a:r>
            <a:endParaRPr lang="ru-RU" sz="3000" dirty="0"/>
          </a:p>
        </p:txBody>
      </p:sp>
    </p:spTree>
    <p:extLst>
      <p:ext uri="{BB962C8B-B14F-4D97-AF65-F5344CB8AC3E}">
        <p14:creationId xmlns:p14="http://schemas.microsoft.com/office/powerpoint/2010/main" val="211420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«НЕ» - </a:t>
            </a:r>
            <a:r>
              <a:rPr lang="en-US" dirty="0" smtClean="0"/>
              <a:t>NOT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/>
              <a:t>Если лампочка горит – </a:t>
            </a:r>
            <a:r>
              <a:rPr lang="ru-RU" sz="3000" dirty="0" smtClean="0"/>
              <a:t>нет, </a:t>
            </a:r>
            <a:r>
              <a:rPr lang="ru-RU" sz="3000" dirty="0"/>
              <a:t>если нет – </a:t>
            </a:r>
            <a:r>
              <a:rPr lang="ru-RU" sz="3000" dirty="0" smtClean="0"/>
              <a:t>да.</a:t>
            </a:r>
            <a:endParaRPr lang="ru-RU" sz="3000" dirty="0"/>
          </a:p>
        </p:txBody>
      </p:sp>
      <p:pic>
        <p:nvPicPr>
          <p:cNvPr id="2050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953" y="321910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247" y="2651758"/>
            <a:ext cx="3069176" cy="3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«ИЛИ» - </a:t>
            </a:r>
            <a:r>
              <a:rPr lang="en-US" dirty="0" smtClean="0"/>
              <a:t>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Хотя бы одна истина</a:t>
            </a:r>
            <a:r>
              <a:rPr lang="en-US" sz="3000" dirty="0" smtClean="0"/>
              <a:t> (1)</a:t>
            </a:r>
            <a:endParaRPr lang="ru-RU" sz="3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66" y="2648197"/>
            <a:ext cx="6574146" cy="320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 descr="https://habrastorage.org/storage1/5f306eb6/a4afc490/efa40169/6d850703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819" y="2888343"/>
            <a:ext cx="3042191" cy="190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2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«ИЛИ» - </a:t>
            </a:r>
            <a:r>
              <a:rPr lang="en-US" dirty="0" smtClean="0"/>
              <a:t>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Хотя бы одна лампочка горит – да, иначе – нет.</a:t>
            </a:r>
            <a:endParaRPr lang="ru-RU" sz="3000" dirty="0"/>
          </a:p>
        </p:txBody>
      </p:sp>
      <p:pic>
        <p:nvPicPr>
          <p:cNvPr id="5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69" y="30279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543692"/>
            <a:ext cx="3069176" cy="3681038"/>
          </a:xfrm>
          <a:prstGeom prst="rect">
            <a:avLst/>
          </a:prstGeom>
        </p:spPr>
      </p:pic>
      <p:pic>
        <p:nvPicPr>
          <p:cNvPr id="7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04" y="3122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43" y="2543692"/>
            <a:ext cx="3069176" cy="36810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7" y="2543692"/>
            <a:ext cx="3069176" cy="3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6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«И» - </a:t>
            </a:r>
            <a:r>
              <a:rPr lang="en-US" dirty="0" smtClean="0"/>
              <a:t>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Истина, только когда на всех входах истина</a:t>
            </a:r>
            <a:endParaRPr lang="ru-RU" sz="3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00" y="2382920"/>
            <a:ext cx="6966980" cy="3483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 descr="https://habrastorage.org/storage1/87f29ad1/e50af003/37a15e00/00815be7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3316" y="2949348"/>
            <a:ext cx="2583543" cy="159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579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Элемент «И» - </a:t>
            </a:r>
            <a:r>
              <a:rPr lang="en-US" dirty="0" smtClean="0"/>
              <a:t>AND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Да, если все лампочки горят, если хотя бы она не горит – нет.</a:t>
            </a:r>
            <a:endParaRPr lang="ru-RU" sz="3000" dirty="0"/>
          </a:p>
        </p:txBody>
      </p:sp>
      <p:pic>
        <p:nvPicPr>
          <p:cNvPr id="5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69" y="30279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543692"/>
            <a:ext cx="3069176" cy="3681038"/>
          </a:xfrm>
          <a:prstGeom prst="rect">
            <a:avLst/>
          </a:prstGeom>
        </p:spPr>
      </p:pic>
      <p:pic>
        <p:nvPicPr>
          <p:cNvPr id="7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04" y="3122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43" y="2543692"/>
            <a:ext cx="3069176" cy="36810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7" y="2543692"/>
            <a:ext cx="3069176" cy="3681038"/>
          </a:xfrm>
          <a:prstGeom prst="rect">
            <a:avLst/>
          </a:prstGeom>
        </p:spPr>
      </p:pic>
      <p:pic>
        <p:nvPicPr>
          <p:cNvPr id="11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369" y="31803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72" y="312766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315" y="313483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2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Элемент «Исключающее ИЛИ» - </a:t>
            </a:r>
            <a:r>
              <a:rPr lang="en-US" dirty="0" smtClean="0"/>
              <a:t>XOR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В</a:t>
            </a:r>
            <a:r>
              <a:rPr lang="ru-RU" sz="3200" dirty="0" smtClean="0"/>
              <a:t>ыход </a:t>
            </a:r>
            <a:r>
              <a:rPr lang="ru-RU" sz="3200" dirty="0"/>
              <a:t>Q будет содержать лог.1, если на вход </a:t>
            </a:r>
            <a:r>
              <a:rPr lang="ru-RU" sz="3200" dirty="0" smtClean="0"/>
              <a:t>элемента «Исключающее </a:t>
            </a:r>
            <a:r>
              <a:rPr lang="ru-RU" sz="3200" dirty="0"/>
              <a:t>ИЛИ» поданы два противоположных друг другу сигнала</a:t>
            </a:r>
            <a:br>
              <a:rPr lang="ru-RU" sz="3200" dirty="0"/>
            </a:br>
            <a:endParaRPr lang="ru-RU" sz="3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336" y="3122255"/>
            <a:ext cx="5890160" cy="3198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 descr="https://habrastorage.org/storage1/212053e2/33ff6e4e/477cf391/dc911055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17" y="3545794"/>
            <a:ext cx="2802219" cy="16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7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 «Исключающее ИЛИ» - </a:t>
            </a:r>
            <a:r>
              <a:rPr lang="en-US" dirty="0"/>
              <a:t>XOR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000" dirty="0" smtClean="0"/>
              <a:t>Да, только тогда, когда действительно горит </a:t>
            </a:r>
            <a:r>
              <a:rPr lang="ru-RU" sz="3000" dirty="0" smtClean="0">
                <a:solidFill>
                  <a:schemeClr val="accent2"/>
                </a:solidFill>
              </a:rPr>
              <a:t>только</a:t>
            </a:r>
            <a:r>
              <a:rPr lang="ru-RU" sz="3000" dirty="0" smtClean="0"/>
              <a:t> одна лампочка</a:t>
            </a:r>
            <a:endParaRPr lang="ru-RU" sz="3000" dirty="0"/>
          </a:p>
        </p:txBody>
      </p:sp>
      <p:pic>
        <p:nvPicPr>
          <p:cNvPr id="5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969" y="302791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9" y="2543692"/>
            <a:ext cx="3069176" cy="3681038"/>
          </a:xfrm>
          <a:prstGeom prst="rect">
            <a:avLst/>
          </a:prstGeom>
        </p:spPr>
      </p:pic>
      <p:pic>
        <p:nvPicPr>
          <p:cNvPr id="7" name="Picture 2" descr="Лампочка включена – Бесплатные иконки: технолог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304" y="3122123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943" y="2543692"/>
            <a:ext cx="3069176" cy="36810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47" y="2651761"/>
            <a:ext cx="3069176" cy="368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5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Сложение чисел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00722022023_5c20dcbcfbab07ab6c2df7e27444d5ac2afca56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847851"/>
            <a:ext cx="6324600" cy="436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04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сложения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10424160" y="-3914986"/>
            <a:ext cx="10058400" cy="4023360"/>
          </a:xfrm>
        </p:spPr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00722022023_278cadb5c5a600fd354bbb4a32acf34407bf98f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77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4853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00722022023_bd473197c461193ea9b6d317f4c236910d065887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" y="0"/>
            <a:ext cx="12068416" cy="67881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718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Умножение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00722022023_e3039f248dd555899a396179b51a05be377f9973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399" y="1788311"/>
            <a:ext cx="6497131" cy="45108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2554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4" name="Рисунок 3" descr="https://skillbox.ru/upload/setka_images/14100722022023_ee673444daa2c4c150863fb4fe2e59385df85324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91433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001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222022023_a3e9b924b0c79cb7169afa563a255fa0a5b1cad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99" y="0"/>
            <a:ext cx="9143341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60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Вычитание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 descr="https://skillbox.ru/upload/setka_images/14125222022023_cae856732bd4226855875d839121e46dd85999a9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771871"/>
            <a:ext cx="6543676" cy="45432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43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97</TotalTime>
  <Words>265</Words>
  <Application>Microsoft Office PowerPoint</Application>
  <PresentationFormat>Произвольный</PresentationFormat>
  <Paragraphs>33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Исполнительная</vt:lpstr>
      <vt:lpstr>Математические операции в двоичной системе</vt:lpstr>
      <vt:lpstr>Двоичная логика</vt:lpstr>
      <vt:lpstr>Сложение чисел</vt:lpstr>
      <vt:lpstr>Пример сложения</vt:lpstr>
      <vt:lpstr>Презентация PowerPoint</vt:lpstr>
      <vt:lpstr>Умножение</vt:lpstr>
      <vt:lpstr>Пример</vt:lpstr>
      <vt:lpstr>Презентация PowerPoint</vt:lpstr>
      <vt:lpstr>Вычитание</vt:lpstr>
      <vt:lpstr>Презентация PowerPoint</vt:lpstr>
      <vt:lpstr>Презентация PowerPoint</vt:lpstr>
      <vt:lpstr>Деление</vt:lpstr>
      <vt:lpstr>Презентация PowerPoint</vt:lpstr>
      <vt:lpstr>Презентация PowerPoint</vt:lpstr>
      <vt:lpstr>Как это работает</vt:lpstr>
      <vt:lpstr>Базовые логические операции</vt:lpstr>
      <vt:lpstr>Элемент «Буфер»</vt:lpstr>
      <vt:lpstr>Элемент «Буфер»</vt:lpstr>
      <vt:lpstr>Элемент «НЕ» - NOT</vt:lpstr>
      <vt:lpstr>Элемент «НЕ» - NOT</vt:lpstr>
      <vt:lpstr>Элемент «ИЛИ» - OR</vt:lpstr>
      <vt:lpstr>Элемент «ИЛИ» - OR</vt:lpstr>
      <vt:lpstr>Элемент «И» - AND</vt:lpstr>
      <vt:lpstr>Элемент «И» - AND</vt:lpstr>
      <vt:lpstr>Элемент «Исключающее ИЛИ» - XOR</vt:lpstr>
      <vt:lpstr>Элемент «Исключающее ИЛИ» - XOR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Базовые логические операции</dc:title>
  <dc:creator>221</dc:creator>
  <cp:lastModifiedBy>User0305</cp:lastModifiedBy>
  <cp:revision>40</cp:revision>
  <dcterms:created xsi:type="dcterms:W3CDTF">2024-11-11T11:34:02Z</dcterms:created>
  <dcterms:modified xsi:type="dcterms:W3CDTF">2024-11-12T06:34:38Z</dcterms:modified>
</cp:coreProperties>
</file>