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5102CF-BBFE-464D-9641-5DDED7EB49C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7948CF-CAC2-443F-A38A-7FB0AF267B0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AB8B2B5-AF11-4732-BBC1-F8358AB79F0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CEAC2A-1F45-42BC-904F-E737CAC92A7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C08E5B5-7AE3-4D72-B4DB-214A9D489B7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C6A61C5-02C5-4BF4-8E93-AF45D1E559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A176AC4-7599-4F9C-9BC5-4D60A95FA32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BFE042-9D9D-495D-AAED-1EDBA36C533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CE5D0A-7484-41DC-969D-4CB92AD102A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741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952724-D995-4616-89DD-904385070BE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7EE8F1-6266-4C42-95FD-CD8BE20390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A614FA-A1F1-4E27-B920-CF0DE88FE4D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7DFD70C-71D8-4168-A8FB-FFBCBFBA324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FDD347-723C-4EC1-A9FF-0B4FA2BDA9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CFA647-A0A7-4101-8321-BFD7A59CCD1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EC4DBE-F53F-4721-BBD4-C264635E570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678999-7975-4059-8146-1478866F1AF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270279-2A99-4B05-844B-90F83458FDE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0DAA3AD-C385-4E59-A6D3-7C1E10C41DB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1FDF4E-9720-46C7-BD14-159AC76A5E7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741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D487195-A5BF-4F36-AF40-6F317355601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AF67652-8052-4C09-A2F5-8271A04DB2C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3762BE-6793-491D-8196-C4857A50B6F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6F0F4D3-9F7B-4785-9F3C-B51D53B5821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Oval 7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8000" b="0" strike="noStrike" spc="-1">
                <a:solidFill>
                  <a:srgbClr val="000000"/>
                </a:solidFill>
                <a:latin typeface="Palatino Linotype"/>
              </a:rPr>
              <a:t>Образец заголовка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  <a:noFill/>
          <a:ln w="0">
            <a:noFill/>
          </a:ln>
        </p:spPr>
        <p:txBody>
          <a:bodyPr rIns="45720"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595959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595959"/>
                </a:solidFill>
                <a:latin typeface="Century Gothic"/>
              </a:rPr>
              <a:t> 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  <a:noFill/>
          <a:ln w="0">
            <a:noFill/>
          </a:ln>
        </p:spPr>
        <p:txBody>
          <a:bodyPr lIns="27360" rIns="45720"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595959"/>
                </a:solidFill>
                <a:latin typeface="Century Gothic"/>
              </a:defRPr>
            </a:lvl1pPr>
          </a:lstStyle>
          <a:p>
            <a:pPr>
              <a:lnSpc>
                <a:spcPct val="100000"/>
              </a:lnSpc>
              <a:buNone/>
            </a:pPr>
            <a:fld id="{09D79557-99C0-4DFE-975E-8A37DAFA5F55}" type="slidenum">
              <a:rPr lang="ru-RU" sz="1200" b="0" strike="noStrike" spc="-1">
                <a:solidFill>
                  <a:srgbClr val="595959"/>
                </a:solidFill>
                <a:latin typeface="Century Gothic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  <a:noFill/>
          <a:ln w="0">
            <a:noFill/>
          </a:ln>
        </p:spPr>
        <p:txBody>
          <a:bodyPr lIns="45720"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 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808080"/>
                </a:solid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strike="noStrike" spc="-1">
                <a:solidFill>
                  <a:srgbClr val="808080"/>
                </a:solid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808080"/>
                </a:solid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strike="noStrike" spc="-1">
                <a:solidFill>
                  <a:srgbClr val="808080"/>
                </a:solid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808080"/>
                </a:solid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808080"/>
                </a:solidFill>
                <a:latin typeface="Century Gothic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808080"/>
                </a:solidFill>
                <a:latin typeface="Century Gothi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6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Oval 7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Образец заголовка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80808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808080"/>
                </a:solidFill>
                <a:latin typeface="Century Gothic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Courier New"/>
              <a:buChar char="o"/>
            </a:pPr>
            <a:r>
              <a:rPr lang="ru-RU" sz="1600" b="0" strike="noStrike" spc="-1">
                <a:solidFill>
                  <a:srgbClr val="808080"/>
                </a:solidFill>
                <a:latin typeface="Century Gothic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•"/>
            </a:pPr>
            <a:r>
              <a:rPr lang="ru-RU" sz="1600" b="0" strike="noStrike" spc="-1">
                <a:solidFill>
                  <a:srgbClr val="808080"/>
                </a:solidFill>
                <a:latin typeface="Century Gothic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Courier New"/>
              <a:buChar char="o"/>
            </a:pPr>
            <a:r>
              <a:rPr lang="ru-RU" sz="1600" b="0" strike="noStrike" spc="-1">
                <a:solidFill>
                  <a:srgbClr val="808080"/>
                </a:solidFill>
                <a:latin typeface="Century Gothic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808080"/>
              </a:buClr>
              <a:buFont typeface="Arial"/>
              <a:buChar char="•"/>
            </a:pPr>
            <a:r>
              <a:rPr lang="ru-RU" sz="1600" b="0" strike="noStrike" spc="-1">
                <a:solidFill>
                  <a:srgbClr val="808080"/>
                </a:solidFill>
                <a:latin typeface="Century Gothic"/>
              </a:rPr>
              <a:t>Пятый уровень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  <a:noFill/>
          <a:ln w="0">
            <a:noFill/>
          </a:ln>
        </p:spPr>
        <p:txBody>
          <a:bodyPr rIns="45720"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595959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595959"/>
                </a:solidFill>
                <a:latin typeface="Century Gothic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  <a:noFill/>
          <a:ln w="0">
            <a:noFill/>
          </a:ln>
        </p:spPr>
        <p:txBody>
          <a:bodyPr lIns="45720"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  <a:noFill/>
          <a:ln w="0">
            <a:noFill/>
          </a:ln>
        </p:spPr>
        <p:txBody>
          <a:bodyPr lIns="27360" rIns="45720"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595959"/>
                </a:solidFill>
                <a:latin typeface="Century Gothic"/>
              </a:defRPr>
            </a:lvl1pPr>
          </a:lstStyle>
          <a:p>
            <a:pPr>
              <a:lnSpc>
                <a:spcPct val="100000"/>
              </a:lnSpc>
              <a:buNone/>
            </a:pPr>
            <a:fld id="{51427EEB-9F5D-4D01-A1CE-A2DE619847D7}" type="slidenum">
              <a:rPr lang="ru-RU" sz="1200" b="0" strike="noStrike" spc="-1">
                <a:solidFill>
                  <a:srgbClr val="595959"/>
                </a:solidFill>
                <a:latin typeface="Century Gothic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8000" b="0" strike="noStrike" spc="-1">
                <a:solidFill>
                  <a:srgbClr val="000000"/>
                </a:solidFill>
                <a:latin typeface="Palatino Linotype"/>
              </a:rPr>
              <a:t>Сумматоры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371600" y="4952880"/>
            <a:ext cx="6400440" cy="12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Полусумматор</a:t>
            </a: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 lnSpcReduction="10000"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Наш полусумматор работает. Его можно считать простейшим специализированным процессором, который складывает два числа. Полусумматор называется полусумматором потому, что с его помощью нельзя учитывать перенос (результат работы другого сумматора), то есть нельзя складывать три однозначных двоичных числа. В связи с этим из нескольких одноразрядных полусумматоров нельзя сделать один многоразрядный.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8000" b="0" strike="noStrike" spc="-1">
                <a:solidFill>
                  <a:srgbClr val="000000"/>
                </a:solidFill>
                <a:latin typeface="Palatino Linotype"/>
              </a:rPr>
              <a:t>Более сложные элементы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1371600" y="4952880"/>
            <a:ext cx="6400440" cy="12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Мультиплексор</a:t>
            </a: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Итак, представьте. Вы живете в частном одноквартирном доме, возле двери этого дома стоит ваш почтовый ящик. Выходя на прогулку, вы замечаете странного почтальона, который стоит возле этого самого почтового ящика. И вот что он делает: достает кучу писем из сумки, читает номер на почтовом ящике, и в зависимости от номера на ящике бросает в него то или иное письмо. Почтальон работает мультиплексором. Он определенным образом (номер на конверте) определяет, какой отправить сигнал (письмо) по сигнальной линии (почтовый ящик).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Мультиплексор</a:t>
            </a: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pic>
        <p:nvPicPr>
          <p:cNvPr id="114" name="Picture 2" descr="https://habrastorage.org/storage1/ec51d77a/fb1f7c93/b69e6dab/9f6ae5f9.gif"/>
          <p:cNvPicPr/>
          <p:nvPr/>
        </p:nvPicPr>
        <p:blipFill>
          <a:blip r:embed="rId2"/>
          <a:stretch/>
        </p:blipFill>
        <p:spPr>
          <a:xfrm>
            <a:off x="1835640" y="1556640"/>
            <a:ext cx="5472360" cy="4714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Мультиплексор</a:t>
            </a: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Мультплексоры состоят обычно только из сочетаний элементов «И», «Или» и «Не». У одноразрядного мультиплексора один вход называется «выбор адреса», два входа с общим названием «входной сигнал» и один выход, который так и называется: «выходной сигнал».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Когда на «выбор адреса» подается 0, то «выходной сигнал» становится таким же, как первый «входной сигнал». Соответственно, когда на «выбор» подается 1, то «выходной сигнал» становится равным второму «входному сигналу».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Мультиплексор</a:t>
            </a:r>
          </a:p>
        </p:txBody>
      </p:sp>
      <p:pic>
        <p:nvPicPr>
          <p:cNvPr id="118" name="Рисунок 117"/>
          <p:cNvPicPr/>
          <p:nvPr/>
        </p:nvPicPr>
        <p:blipFill>
          <a:blip r:embed="rId2"/>
          <a:stretch/>
        </p:blipFill>
        <p:spPr>
          <a:xfrm>
            <a:off x="670320" y="2160000"/>
            <a:ext cx="7789680" cy="37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Мультиплексор</a:t>
            </a:r>
          </a:p>
        </p:txBody>
      </p:sp>
      <p:pic>
        <p:nvPicPr>
          <p:cNvPr id="120" name="Рисунок 119"/>
          <p:cNvPicPr/>
          <p:nvPr/>
        </p:nvPicPr>
        <p:blipFill>
          <a:blip r:embed="rId2"/>
          <a:stretch/>
        </p:blipFill>
        <p:spPr>
          <a:xfrm>
            <a:off x="720000" y="2025360"/>
            <a:ext cx="7740000" cy="428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Демультиплексор</a:t>
            </a: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А вот эта штучка работает с точностью до наоборот. На «выбор адреса» даем адрес, на «вход данных» даем данные, на выходе с номером «адрес» имеем данные со входа.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  <p:pic>
        <p:nvPicPr>
          <p:cNvPr id="123" name="Picture 2" descr="https://habrastorage.org/storage1/42d74d7e/1e64233c/a441af7b/77490357.gif"/>
          <p:cNvPicPr/>
          <p:nvPr/>
        </p:nvPicPr>
        <p:blipFill>
          <a:blip r:embed="rId2"/>
          <a:stretch/>
        </p:blipFill>
        <p:spPr>
          <a:xfrm>
            <a:off x="2339640" y="3429000"/>
            <a:ext cx="3960000" cy="340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Демультиплексор</a:t>
            </a: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Демультиплексор выполняет функцию обратную той которую выполняет мультиплексор: передает данные с единственного входа на один из нескольких выходов. Выбор нужного выхода осуществляется с помощью входов выбора. 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Демультиплексор</a:t>
            </a:r>
          </a:p>
        </p:txBody>
      </p:sp>
      <p:pic>
        <p:nvPicPr>
          <p:cNvPr id="127" name="Рисунок 126"/>
          <p:cNvPicPr/>
          <p:nvPr/>
        </p:nvPicPr>
        <p:blipFill>
          <a:blip r:embed="rId2"/>
          <a:stretch/>
        </p:blipFill>
        <p:spPr>
          <a:xfrm>
            <a:off x="1260000" y="2007360"/>
            <a:ext cx="6660000" cy="431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Четвертьсумматор</a:t>
            </a: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Четвертьсумматором называют элемент «Исключающее Или». 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Почему? Составим таблицу сложения для двух чисел в двоичной системе счисления: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0+0= 0</a:t>
            </a:r>
            <a:r>
              <a:rPr sz="2800"/>
              <a:t/>
            </a:r>
            <a:br>
              <a:rPr sz="2800"/>
            </a:b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0+1= 1</a:t>
            </a:r>
            <a:r>
              <a:rPr sz="2800"/>
              <a:t/>
            </a:r>
            <a:br>
              <a:rPr sz="2800"/>
            </a:b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1+0= 1</a:t>
            </a:r>
            <a:r>
              <a:rPr sz="2800"/>
              <a:t/>
            </a:r>
            <a:br>
              <a:rPr sz="2800"/>
            </a:b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1+1= 10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41"/>
              </a:spcBef>
              <a:buNone/>
              <a:tabLst>
                <a:tab pos="0" algn="l"/>
              </a:tabLst>
            </a:pPr>
            <a:endParaRPr lang="ru-RU" sz="2700" b="0" strike="noStrike" spc="-1">
              <a:solidFill>
                <a:srgbClr val="808080"/>
              </a:solidFill>
              <a:latin typeface="Century Gothic"/>
            </a:endParaRPr>
          </a:p>
        </p:txBody>
      </p:sp>
      <p:pic>
        <p:nvPicPr>
          <p:cNvPr id="90" name="Picture 2" descr="https://habrastorage.org/storage1/212053e2/33ff6e4e/477cf391/dc911055.gif"/>
          <p:cNvPicPr/>
          <p:nvPr/>
        </p:nvPicPr>
        <p:blipFill>
          <a:blip r:embed="rId2"/>
          <a:stretch/>
        </p:blipFill>
        <p:spPr>
          <a:xfrm>
            <a:off x="3831480" y="3717000"/>
            <a:ext cx="4156920" cy="244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Демультиплексор</a:t>
            </a:r>
          </a:p>
        </p:txBody>
      </p:sp>
      <p:pic>
        <p:nvPicPr>
          <p:cNvPr id="129" name="Рисунок 128"/>
          <p:cNvPicPr/>
          <p:nvPr/>
        </p:nvPicPr>
        <p:blipFill>
          <a:blip r:embed="rId2"/>
          <a:stretch/>
        </p:blipFill>
        <p:spPr>
          <a:xfrm>
            <a:off x="712440" y="2484000"/>
            <a:ext cx="7960320" cy="28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Счетчик</a:t>
            </a: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500"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 smtClean="0">
                <a:solidFill>
                  <a:srgbClr val="000000"/>
                </a:solidFill>
                <a:latin typeface="Century Gothic"/>
              </a:rPr>
              <a:t>пусть </a:t>
            </a:r>
            <a:r>
              <a:rPr lang="ru-RU" sz="2800" spc="-1" smtClean="0">
                <a:solidFill>
                  <a:srgbClr val="000000"/>
                </a:solidFill>
                <a:latin typeface="Century Gothic"/>
              </a:rPr>
              <a:t>друг</a:t>
            </a:r>
            <a:r>
              <a:rPr lang="en-US" sz="2800" spc="-1" smtClean="0">
                <a:solidFill>
                  <a:srgbClr val="000000"/>
                </a:solidFill>
                <a:latin typeface="Century Gothic"/>
              </a:rPr>
              <a:t> </a:t>
            </a:r>
            <a:r>
              <a:rPr lang="ru-RU" sz="2800" b="0" strike="noStrike" spc="-1" dirty="0" smtClean="0">
                <a:solidFill>
                  <a:srgbClr val="000000"/>
                </a:solidFill>
                <a:latin typeface="Century Gothic"/>
              </a:rPr>
              <a:t>запомнит </a:t>
            </a:r>
            <a:r>
              <a:rPr lang="ru-RU" sz="2800" b="0" strike="noStrike" spc="-1" dirty="0">
                <a:solidFill>
                  <a:srgbClr val="000000"/>
                </a:solidFill>
                <a:latin typeface="Century Gothic"/>
              </a:rPr>
              <a:t>число 0. Каждый раз, когда вы будете прикасаться к нему, он должен прибавить единицу к тому числу, которое помнит, сказать результат и запомнить его. Когда результат будет равен (допустим) 3, он должен выкрикнуть «Абракадабра!» и отвечать при следующем прикосновении, что сейчас он помнит число 0. </a:t>
            </a:r>
            <a:endParaRPr lang="ru-RU" sz="2800" b="0" strike="noStrike" spc="-1" dirty="0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Счетчик</a:t>
            </a: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Вы прикасаетесь к другу. Друг говорит «Один».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Вы прикасаетесь к другу. Друг говорит «Два».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Вы прикасаетесь к другу. Друг говорит «Три». Друг выкрикивает «Абракадабра!». 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Вы прикасаетесь к другу. Друг говорит «Ноль».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Счетчик</a:t>
            </a: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Ваш друг сейчас — это счетчик. Прикосновение к другу можно считать «тактирующим сигналом» или, попросту говоря, сигналом продолжения счета. Крик «Абракадабра» показывает, что запомненное значение в счетчике — максимальное, и что при следующем тактирующем сигнале счетчик будет установлен в ноль. 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Счетчик</a:t>
            </a:r>
          </a:p>
        </p:txBody>
      </p:sp>
      <p:pic>
        <p:nvPicPr>
          <p:cNvPr id="137" name="Picture 2" descr="https://habrastorage.org/storage1/67034755/0eaa138f/a0843b2a/c8f9243f.gif"/>
          <p:cNvPicPr/>
          <p:nvPr/>
        </p:nvPicPr>
        <p:blipFill>
          <a:blip r:embed="rId2"/>
          <a:stretch/>
        </p:blipFill>
        <p:spPr>
          <a:xfrm>
            <a:off x="827640" y="1721160"/>
            <a:ext cx="7488360" cy="415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8000" b="0" strike="noStrike" spc="-1">
                <a:solidFill>
                  <a:srgbClr val="000000"/>
                </a:solidFill>
                <a:latin typeface="Palatino Linotype"/>
              </a:rPr>
              <a:t>Память</a:t>
            </a: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371600" y="4952880"/>
            <a:ext cx="6400440" cy="12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Триггер</a:t>
            </a: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Пусть теперь друг запомнит число ноль. Когда вы касаетесь его левой руки, он должен запоминать число ноль, а когда правой — число один. При вопросе «Какое число ты помнишь?» друг должен всегда отвечать то число, которое запоминал — ноль или один.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Триггер</a:t>
            </a:r>
          </a:p>
        </p:txBody>
      </p:sp>
      <p:pic>
        <p:nvPicPr>
          <p:cNvPr id="143" name="Picture 2" descr="https://habrastorage.org/storage1/3ef51bc8/02714348/c2025e3d/28b22ffa.gif"/>
          <p:cNvPicPr/>
          <p:nvPr/>
        </p:nvPicPr>
        <p:blipFill>
          <a:blip r:embed="rId2"/>
          <a:stretch/>
        </p:blipFill>
        <p:spPr>
          <a:xfrm>
            <a:off x="1056600" y="1989000"/>
            <a:ext cx="7012440" cy="367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Триггер</a:t>
            </a: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Простейшей запоминающей ячейкой является RS-триггер («триггер» значит «переключатель»). RS-триггер может хранить в себе один бит данных («ноль»/«один»), и имеет два входа. Вход Set/Установка (совсем как левая рука вашего друга) записывает в триггер «один», а вход Reset/Сброс (соответственно, правая рука) — «ноль».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Регистр</a:t>
            </a: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Немного сложнее устроен регистр. Ваш друг превращается в регистр тогда, когда вы просите его что-нибудь запомнить, а потом говорите «Эй, напомни мне, что я говорил тебе запомнить?», и друг правильно отвечает.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Четвертьсумматор</a:t>
            </a: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Теперь запишем таблицу истинности элемента «Исключающее Или». 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41"/>
              </a:spcBef>
              <a:buNone/>
              <a:tabLst>
                <a:tab pos="0" algn="l"/>
              </a:tabLst>
            </a:pPr>
            <a:endParaRPr lang="ru-RU" sz="27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41"/>
              </a:spcBef>
              <a:buNone/>
              <a:tabLst>
                <a:tab pos="0" algn="l"/>
              </a:tabLst>
            </a:pPr>
            <a:r>
              <a:rPr lang="en-US" sz="2700" b="0" strike="noStrike" spc="-1">
                <a:solidFill>
                  <a:srgbClr val="000000"/>
                </a:solidFill>
                <a:latin typeface="Century Gothic"/>
              </a:rPr>
              <a:t>0 XOR 0 = 0</a:t>
            </a:r>
            <a:endParaRPr lang="ru-RU" sz="27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41"/>
              </a:spcBef>
              <a:buNone/>
              <a:tabLst>
                <a:tab pos="0" algn="l"/>
              </a:tabLst>
            </a:pPr>
            <a:r>
              <a:rPr lang="en-US" sz="2700" b="0" strike="noStrike" spc="-1">
                <a:solidFill>
                  <a:srgbClr val="000000"/>
                </a:solidFill>
                <a:latin typeface="Century Gothic"/>
              </a:rPr>
              <a:t>0 XOR 1 = 1</a:t>
            </a:r>
            <a:endParaRPr lang="ru-RU" sz="27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41"/>
              </a:spcBef>
              <a:buNone/>
              <a:tabLst>
                <a:tab pos="0" algn="l"/>
              </a:tabLst>
            </a:pPr>
            <a:r>
              <a:rPr lang="en-US" sz="2700" b="0" strike="noStrike" spc="-1">
                <a:solidFill>
                  <a:srgbClr val="000000"/>
                </a:solidFill>
                <a:latin typeface="Century Gothic"/>
              </a:rPr>
              <a:t>1 XOR 0 = 1</a:t>
            </a:r>
            <a:endParaRPr lang="ru-RU" sz="27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41"/>
              </a:spcBef>
              <a:buNone/>
              <a:tabLst>
                <a:tab pos="0" algn="l"/>
              </a:tabLst>
            </a:pPr>
            <a:r>
              <a:rPr lang="en-US" sz="2700" b="0" strike="noStrike" spc="-1">
                <a:solidFill>
                  <a:srgbClr val="000000"/>
                </a:solidFill>
                <a:latin typeface="Century Gothic"/>
              </a:rPr>
              <a:t>1 XOR 1 = 0</a:t>
            </a:r>
            <a:endParaRPr lang="ru-RU" sz="27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-72000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Регистр</a:t>
            </a: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879840"/>
            <a:ext cx="8229240" cy="578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Регистр обычно может хранить в себе чуть больше, чем один бит. У него обязательно есть вход данных, выход данных и вход разрешения записи. С выхода данных вы в любой момент можете прочитать то, что в этом регистре записано. На вход данных вы можете подавать те данные, которые хотите в этот регистр записать. Можете подавать данные до тех пор, пока не надоест. В регистр все равно ничего не запишется до тех пор, пока на вход разрешения записи не подать один, то есть «логическую единицу».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Регистр</a:t>
            </a: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pic>
        <p:nvPicPr>
          <p:cNvPr id="152" name="Picture 2" descr="https://habrastorage.org/storage1/f5dbf904/54fe2364/d29f015d/e31d0d86.gif"/>
          <p:cNvPicPr/>
          <p:nvPr/>
        </p:nvPicPr>
        <p:blipFill>
          <a:blip r:embed="rId2"/>
          <a:stretch/>
        </p:blipFill>
        <p:spPr>
          <a:xfrm>
            <a:off x="1043640" y="1940400"/>
            <a:ext cx="7056360" cy="3936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Сдвиговый регистр</a:t>
            </a: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Вы когда-нибудь стояли в очередях? Наверняка стояли. Значит, вы представляете, каково быть данными в сдвиговом регистре.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Люди приходят и становятся в конец очереди. Первый человек в очереди заходит в кабинет к большой шишке. Тот, кто был вторым в очереди, становится первым, а тот, кто был третьим — теперь второй, и так далее. 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Сдвиговый регистр</a:t>
            </a: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Итак, у сдвигового регистра есть вход данных (через него данные попадают в «очередь») и выход данных (из которого можно прочитать самую первую запись в «очереди»). Еще у сдвигового регистра есть вход «сдвинуть регистр». Как только на этот вход приходит «логическая единица», вся очередь сдвигается.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Сдвиговый регистр</a:t>
            </a: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Есть одно важное различие между очередью и сдвиговым регистром. Если сдвиговый регистр расчитан на четыре записи (например, на четыре байта), то первая в очереди запись дойдет до выхода из регистра только после четырех сигналов на вход «сдвинуть регистр».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Сдвиговый регистр</a:t>
            </a:r>
          </a:p>
        </p:txBody>
      </p:sp>
      <p:pic>
        <p:nvPicPr>
          <p:cNvPr id="160" name="Picture 2" descr="https://habrastorage.org/storage1/437ba0d4/3c187d3d/49597d81/74d497c8.gif"/>
          <p:cNvPicPr/>
          <p:nvPr/>
        </p:nvPicPr>
        <p:blipFill>
          <a:blip r:embed="rId2"/>
          <a:stretch/>
        </p:blipFill>
        <p:spPr>
          <a:xfrm>
            <a:off x="605520" y="2853000"/>
            <a:ext cx="7998480" cy="208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Оперативная память</a:t>
            </a: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541"/>
              </a:spcBef>
              <a:buNone/>
              <a:tabLst>
                <a:tab pos="0" algn="l"/>
              </a:tabLst>
            </a:pPr>
            <a:r>
              <a:rPr lang="ru-RU" sz="2700" b="0" strike="noStrike" spc="-1">
                <a:solidFill>
                  <a:srgbClr val="000000"/>
                </a:solidFill>
                <a:latin typeface="Century Gothic"/>
              </a:rPr>
              <a:t>Если много-много триггеров объединить в регистры, а много-много регистров объединить в одной микросхеме, то получится микросхема оперативной памяти. У микросхемы памяти обычно есть вход адреса, двунаправленный вход данных (то есть в этот вход можно записывать, и с него же можно считывать) и вход разрешения записи. На вход адреса подаем какое-нибудь число, и это число выберет определенную ячейку памяти. </a:t>
            </a:r>
            <a:endParaRPr lang="ru-RU" sz="27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Оперативная память</a:t>
            </a: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После этого на входе/выходе данных мы можем прочитать то, что записано в эту самую ячейку.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Теперь мы одновременно подадим на вход/выход данных то, что хотим в эту ячейку записать, а на вход разрешения записи — «логическую единицу». Что тогда получится?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8000" b="0" strike="noStrike" spc="-1">
                <a:solidFill>
                  <a:srgbClr val="000000"/>
                </a:solidFill>
                <a:latin typeface="Palatino Linotype"/>
              </a:rPr>
              <a:t>Проессор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1371600" y="4952880"/>
            <a:ext cx="6400440" cy="12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Алгоритм работы</a:t>
            </a: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Для описания алгоритма работы процессора достаточно знать следующее: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1. При включении процессора в регистрах PC, A и B записаны 0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2. Считываем ячейку памяти с адресом PC и сохраняем прочитанное в регистр A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3. Увеличиваем PC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4. Считываем ячейку памяти с адресом PC и сохраняем прочитанное в регистр B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Четвертьсумматор</a:t>
            </a: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Таблица сложения и таблица истинности «Исключающего Или» совпадают полностью, кроме одного-единственного случая. И этот случай называется «Переполнение».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Алгоритм работы</a:t>
            </a: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5. Увеличиваем PC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6. Записываем в ячейку с адресом, записанным в регистре B, содержимое бита с адресом А.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7. Считываем ячейку памяти с адресом PC и сохраняем прочитанное в регистр B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8. Записываем в регистр PC содержимое регистра B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9. Переходим к пункту 2 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172" name="Рисунок 171"/>
          <p:cNvPicPr/>
          <p:nvPr/>
        </p:nvPicPr>
        <p:blipFill>
          <a:blip r:embed="rId2"/>
          <a:stretch/>
        </p:blipFill>
        <p:spPr>
          <a:xfrm>
            <a:off x="36000" y="-36000"/>
            <a:ext cx="9144000" cy="699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Полусумматор</a:t>
            </a: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При переполнении результат сложения уже не помещается в столько же разрядов, во сколько помещались слагаемые. Слагаемые — два однозначных числа (одна значащая цифра), а сумма — уже двузначное (две значащих цифры).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Полусумматор</a:t>
            </a: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ru-RU" sz="2400" b="0" strike="noStrike" spc="-1">
              <a:solidFill>
                <a:srgbClr val="808080"/>
              </a:solidFill>
              <a:latin typeface="Century Gothic"/>
            </a:endParaRPr>
          </a:p>
        </p:txBody>
      </p:sp>
      <p:pic>
        <p:nvPicPr>
          <p:cNvPr id="99" name="Picture 2" descr="https://habrastorage.org/storage1/46fcdcdc/5ab72795/35a96fe4/c7c011a7.gif"/>
          <p:cNvPicPr/>
          <p:nvPr/>
        </p:nvPicPr>
        <p:blipFill>
          <a:blip r:embed="rId2"/>
          <a:stretch/>
        </p:blipFill>
        <p:spPr>
          <a:xfrm>
            <a:off x="1763640" y="1628640"/>
            <a:ext cx="4968360" cy="4458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Полусумматор</a:t>
            </a: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Кроме XOR, для сумматора нам потребуется элемент «И» (AND).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0 XOR 0 = 0 0 AND 0 = 0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0 XOR 1 = 1 0 AND 1 = 0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1 XOR 0 = 1 1 AND 0 = 0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1 XOR 1 = 0 1 AND 1 = 1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Полусумматор</a:t>
            </a: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Кроме XOR, для сумматора нам потребуется элемент «И» (AND).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0 AND 0 = </a:t>
            </a:r>
            <a:r>
              <a:rPr lang="ru-RU" sz="2800" b="0" strike="noStrike" spc="-1">
                <a:solidFill>
                  <a:srgbClr val="C00000"/>
                </a:solidFill>
                <a:latin typeface="Century Gothic"/>
              </a:rPr>
              <a:t>0</a:t>
            </a: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 0 XOR 0 = </a:t>
            </a:r>
            <a:r>
              <a:rPr lang="ru-RU" sz="2800" b="0" strike="noStrike" spc="-1">
                <a:solidFill>
                  <a:srgbClr val="C00000"/>
                </a:solidFill>
                <a:latin typeface="Century Gothic"/>
              </a:rPr>
              <a:t>0</a:t>
            </a: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 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0 AND 1 = </a:t>
            </a:r>
            <a:r>
              <a:rPr lang="ru-RU" sz="2800" b="0" strike="noStrike" spc="-1">
                <a:solidFill>
                  <a:srgbClr val="C00000"/>
                </a:solidFill>
                <a:latin typeface="Century Gothic"/>
              </a:rPr>
              <a:t>0</a:t>
            </a: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 0 XOR 1 = </a:t>
            </a:r>
            <a:r>
              <a:rPr lang="ru-RU" sz="2800" b="0" strike="noStrike" spc="-1">
                <a:solidFill>
                  <a:srgbClr val="C00000"/>
                </a:solidFill>
                <a:latin typeface="Century Gothic"/>
              </a:rPr>
              <a:t>1</a:t>
            </a: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 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1 AND 0 = </a:t>
            </a:r>
            <a:r>
              <a:rPr lang="ru-RU" sz="2800" b="0" strike="noStrike" spc="-1">
                <a:solidFill>
                  <a:srgbClr val="C00000"/>
                </a:solidFill>
                <a:latin typeface="Century Gothic"/>
              </a:rPr>
              <a:t>0</a:t>
            </a: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 1 XOR 0 = </a:t>
            </a:r>
            <a:r>
              <a:rPr lang="ru-RU" sz="2800" b="0" strike="noStrike" spc="-1">
                <a:solidFill>
                  <a:srgbClr val="C00000"/>
                </a:solidFill>
                <a:latin typeface="Century Gothic"/>
              </a:rPr>
              <a:t>1</a:t>
            </a: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 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1 AND 1 = </a:t>
            </a:r>
            <a:r>
              <a:rPr lang="ru-RU" sz="2800" b="0" strike="noStrike" spc="-1">
                <a:solidFill>
                  <a:srgbClr val="C00000"/>
                </a:solidFill>
                <a:latin typeface="Century Gothic"/>
              </a:rPr>
              <a:t>1</a:t>
            </a: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 1 XOR 1 = </a:t>
            </a:r>
            <a:r>
              <a:rPr lang="ru-RU" sz="2800" b="0" strike="noStrike" spc="-1">
                <a:solidFill>
                  <a:srgbClr val="C00000"/>
                </a:solidFill>
                <a:latin typeface="Century Gothic"/>
              </a:rPr>
              <a:t>0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ts val="5800"/>
              </a:lnSpc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Palatino Linotype"/>
              </a:rPr>
              <a:t>Полусумматор</a:t>
            </a: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После</a:t>
            </a:r>
            <a:r>
              <a:rPr lang="ru-RU" sz="2800" b="0" strike="noStrike" spc="-1">
                <a:solidFill>
                  <a:srgbClr val="C00000"/>
                </a:solidFill>
                <a:latin typeface="Century Gothic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объединения получается сложение!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0+0= </a:t>
            </a:r>
            <a:r>
              <a:rPr lang="ru-RU" sz="2800" b="0" strike="noStrike" spc="-1">
                <a:solidFill>
                  <a:srgbClr val="C00000"/>
                </a:solidFill>
                <a:latin typeface="Century Gothic"/>
              </a:rPr>
              <a:t>00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0+1= </a:t>
            </a:r>
            <a:r>
              <a:rPr lang="ru-RU" sz="2800" b="0" strike="noStrike" spc="-1">
                <a:solidFill>
                  <a:srgbClr val="C00000"/>
                </a:solidFill>
                <a:latin typeface="Century Gothic"/>
              </a:rPr>
              <a:t>01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1+0= </a:t>
            </a:r>
            <a:r>
              <a:rPr lang="ru-RU" sz="2800" b="0" strike="noStrike" spc="-1">
                <a:solidFill>
                  <a:srgbClr val="C00000"/>
                </a:solidFill>
                <a:latin typeface="Century Gothic"/>
              </a:rPr>
              <a:t>01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entury Gothic"/>
              </a:rPr>
              <a:t>1+1= </a:t>
            </a:r>
            <a:r>
              <a:rPr lang="ru-RU" sz="2800" b="0" strike="noStrike" spc="-1">
                <a:solidFill>
                  <a:srgbClr val="C00000"/>
                </a:solidFill>
                <a:latin typeface="Century Gothic"/>
              </a:rPr>
              <a:t>10</a:t>
            </a:r>
            <a:endParaRPr lang="ru-RU" sz="2800" b="0" strike="noStrike" spc="-1">
              <a:solidFill>
                <a:srgbClr val="80808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199</TotalTime>
  <Words>1390</Words>
  <Application>Microsoft Office PowerPoint</Application>
  <PresentationFormat>Экран (4:3)</PresentationFormat>
  <Paragraphs>101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43" baseType="lpstr">
      <vt:lpstr>Office Theme</vt:lpstr>
      <vt:lpstr>Office Theme</vt:lpstr>
      <vt:lpstr>Сумматоры</vt:lpstr>
      <vt:lpstr>Четвертьсумматор</vt:lpstr>
      <vt:lpstr>Четвертьсумматор</vt:lpstr>
      <vt:lpstr>Четвертьсумматор</vt:lpstr>
      <vt:lpstr>Полусумматор</vt:lpstr>
      <vt:lpstr>Полусумматор</vt:lpstr>
      <vt:lpstr>Полусумматор</vt:lpstr>
      <vt:lpstr>Полусумматор</vt:lpstr>
      <vt:lpstr>Полусумматор</vt:lpstr>
      <vt:lpstr>Полусумматор</vt:lpstr>
      <vt:lpstr>Более сложные элементы</vt:lpstr>
      <vt:lpstr>Мультиплексор</vt:lpstr>
      <vt:lpstr>Мультиплексор</vt:lpstr>
      <vt:lpstr>Мультиплексор</vt:lpstr>
      <vt:lpstr>Мультиплексор</vt:lpstr>
      <vt:lpstr>Мультиплексор</vt:lpstr>
      <vt:lpstr>Демультиплексор</vt:lpstr>
      <vt:lpstr>Демультиплексор</vt:lpstr>
      <vt:lpstr>Демультиплексор</vt:lpstr>
      <vt:lpstr>Демультиплексор</vt:lpstr>
      <vt:lpstr>Счетчик</vt:lpstr>
      <vt:lpstr>Счетчик</vt:lpstr>
      <vt:lpstr>Счетчик</vt:lpstr>
      <vt:lpstr>Счетчик</vt:lpstr>
      <vt:lpstr>Память</vt:lpstr>
      <vt:lpstr>Триггер</vt:lpstr>
      <vt:lpstr>Триггер</vt:lpstr>
      <vt:lpstr>Триггер</vt:lpstr>
      <vt:lpstr>Регистр</vt:lpstr>
      <vt:lpstr>Регистр</vt:lpstr>
      <vt:lpstr>Регистр</vt:lpstr>
      <vt:lpstr>Сдвиговый регистр</vt:lpstr>
      <vt:lpstr>Сдвиговый регистр</vt:lpstr>
      <vt:lpstr>Сдвиговый регистр</vt:lpstr>
      <vt:lpstr>Сдвиговый регистр</vt:lpstr>
      <vt:lpstr>Оперативная память</vt:lpstr>
      <vt:lpstr>Оперативная память</vt:lpstr>
      <vt:lpstr>Проессор</vt:lpstr>
      <vt:lpstr>Алгоритм работы</vt:lpstr>
      <vt:lpstr>Алгоритм работы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Сумматоры</dc:title>
  <dc:subject/>
  <dc:creator>User0305</dc:creator>
  <dc:description/>
  <cp:lastModifiedBy>User</cp:lastModifiedBy>
  <cp:revision>36</cp:revision>
  <dcterms:created xsi:type="dcterms:W3CDTF">2024-11-18T10:58:09Z</dcterms:created>
  <dcterms:modified xsi:type="dcterms:W3CDTF">2024-11-19T08:23:14Z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33</vt:i4>
  </property>
</Properties>
</file>