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A20A-0954-4587-ABDB-19BAF351BDE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70FF-EE42-4075-AAD4-609674953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3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F70FF-EE42-4075-AAD4-6096749535E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4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2442-8624-35E8-A943-EBBF82414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5E92B-92F7-FFAA-9B27-CE7036D0F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96F94-1A15-E165-FCEA-F8164750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BA11-5B26-0504-66D1-2F63F4C8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4B23-5B6F-33E3-86F3-0B4F27BB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7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E030-6530-15B9-3F3C-FB149145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D450E-A0AB-B6D4-6884-AC295FDC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E3FE-53B3-7BAD-184C-94543E0F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798B-5E04-9141-E159-0C318750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EBD3-8C0C-CDF4-EBC1-693E1D59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21B84-D997-829F-5979-64AA7353C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ADEFF-511C-9D2C-C1A2-93E0439DF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E70E-CADB-9B78-3F29-54CBEC5F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1B31-BFA2-1E57-C17D-9FAEB5F4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1E80-643B-4E5F-24B2-602D1B17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1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25E9-2538-ECE3-B4B0-3FF9DBDE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1E54-6055-C4FC-D9FF-470F021C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11FC-C619-3DE5-372A-07663843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F581-8357-BDC8-F39C-DA5D1CB9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5848B-E591-196D-EB5F-C5217EA1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1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00C8-197F-DE66-F5DA-2477C16C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1FC4-048E-132E-29EC-495F7E12F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4C6A-B61C-CE89-7260-62550429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6295-5A55-A559-B036-923B48E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724E-1F46-C08D-C424-04AFBA77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6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DE3B-A36B-898B-1F44-F0E62A4D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48D8-A57C-3746-E2A1-10EAC4A3B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A164-6B9A-E8A6-8A85-372A409E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00FF-6399-9EE4-C7D8-1ADAEB56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709B8-DCD2-6794-E4D4-6D02892E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B6133-20AF-7305-7022-DCF50948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4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BF11-F431-B90D-758B-8F672B3D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E1B7-26E0-D1DE-D688-E4A510E4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4C5D1-C506-7ED8-371F-D798E3D4E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C8B70-7EA1-5F08-BAFB-D3F46221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09D1B-5A7C-0036-9996-E80D828FE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14D4D-6B71-8B11-10EE-AC2EF100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D9A53-748F-9850-901F-C4A17FE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492C6-0A2C-3661-F4A6-FE13DA6F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4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EBC8-5A3B-0862-8EA5-FDC2D238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3F882-80B6-2193-C128-4BD6930D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CBB04-A320-F1D6-AFAC-9834B0D4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DBBFC-AA2A-894C-18A5-BAB7C0ED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6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90495-FC17-EC2C-B12D-215ACE58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10556-61F4-0D9D-35B9-D13B1377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05296-51CC-7E25-ECCD-1719B1C3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6C24-C413-2740-BEDE-4C511749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8D38-D88E-85C8-C450-E6BF2EF6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6152F-7098-28C0-E6EA-658300CB6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58102-0B16-FF4C-6037-E2F04BAF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D413-8101-B640-DFDA-A124A196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67DD5-AE96-74CA-CA0F-6A6CB6E5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14F7-F532-E052-EE42-65202AB8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343FB-3F68-BB0E-E406-171B55580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1BC98-8EAD-EFAC-A44A-68825D25B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2F7F-525E-1F9B-A2FF-E15B48FC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1EB14-F5EF-AE02-4EF6-3B054C93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C55E-440B-755E-0371-BD302B80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252D5-3141-DAC6-4C30-DDC03AFA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A852-C55C-2F34-A5D8-45FCDE35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CBA7-133C-EAE5-F6F5-BC81D66E7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9E5A7-3CEB-4DCD-8525-2AA9DEA0ABF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53A6-DB01-920C-7112-2C2863692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AC7F-AC82-ED1C-E0FB-51026C8A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E8650-F4DD-4A04-9D8A-3A60B5B59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37-4224-C7C5-7870-0008011A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Project: Banking Data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8B4B-E149-7B33-6F2A-FE844B5F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numeric interpretation has been done.</a:t>
            </a:r>
          </a:p>
          <a:p>
            <a:r>
              <a:rPr lang="en-IN" dirty="0"/>
              <a:t>All the required distribution has been shown.</a:t>
            </a:r>
          </a:p>
          <a:p>
            <a:r>
              <a:rPr lang="en-IN" dirty="0"/>
              <a:t>Each slide contains a single answer.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04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FB0A-A6BA-5FC5-F828-0D6149DD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538857" cy="79964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communication types used for contacting clients during the campaign?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C69D1-05CA-3D07-0D76-96770773C033}"/>
              </a:ext>
            </a:extLst>
          </p:cNvPr>
          <p:cNvSpPr txBox="1"/>
          <p:nvPr/>
        </p:nvSpPr>
        <p:spPr>
          <a:xfrm>
            <a:off x="5889171" y="241216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cellular     29290</a:t>
            </a:r>
          </a:p>
          <a:p>
            <a:r>
              <a:rPr lang="en-IN" dirty="0"/>
              <a:t>unknown      13020</a:t>
            </a:r>
          </a:p>
          <a:p>
            <a:r>
              <a:rPr lang="en-IN" dirty="0"/>
              <a:t>telephone     2906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AB4713-036F-71A9-514F-6D98DC88C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3" y="1523246"/>
            <a:ext cx="8345224" cy="4969628"/>
          </a:xfrm>
        </p:spPr>
      </p:pic>
    </p:spTree>
    <p:extLst>
      <p:ext uri="{BB962C8B-B14F-4D97-AF65-F5344CB8AC3E}">
        <p14:creationId xmlns:p14="http://schemas.microsoft.com/office/powerpoint/2010/main" val="340310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281-4598-2988-10DB-921EC73C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distribution of the last contact day of the month?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C11BBF-0130-5425-F355-CDAE20B4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4" y="1690688"/>
            <a:ext cx="7847619" cy="4914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E56C4-BEE0-5F6D-29B9-91AC8A5FA879}"/>
              </a:ext>
            </a:extLst>
          </p:cNvPr>
          <p:cNvSpPr txBox="1"/>
          <p:nvPr/>
        </p:nvSpPr>
        <p:spPr>
          <a:xfrm>
            <a:off x="8582896" y="189317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1.00 to 3.00, Count: 1615</a:t>
            </a:r>
          </a:p>
          <a:p>
            <a:r>
              <a:rPr lang="en-IN" dirty="0"/>
              <a:t>3.00 to 5.00, Count: 2524</a:t>
            </a:r>
          </a:p>
          <a:p>
            <a:r>
              <a:rPr lang="en-IN" dirty="0"/>
              <a:t>5.00 to 7.00, Count: 3842</a:t>
            </a:r>
          </a:p>
          <a:p>
            <a:r>
              <a:rPr lang="en-IN" dirty="0"/>
              <a:t>7.00 to 9.00, Count: 3659</a:t>
            </a:r>
          </a:p>
          <a:p>
            <a:r>
              <a:rPr lang="en-IN" dirty="0"/>
              <a:t>9.00 to 11.00, Count: 2085</a:t>
            </a:r>
          </a:p>
          <a:p>
            <a:r>
              <a:rPr lang="en-IN" dirty="0"/>
              <a:t>11.00 to 13.00, Count: 3082</a:t>
            </a:r>
          </a:p>
          <a:p>
            <a:r>
              <a:rPr lang="en-IN" dirty="0"/>
              <a:t>13.00 to 15.00, Count: 3433</a:t>
            </a:r>
          </a:p>
          <a:p>
            <a:r>
              <a:rPr lang="en-IN" dirty="0"/>
              <a:t>15.00 to 17.00, Count: 3120</a:t>
            </a:r>
          </a:p>
          <a:p>
            <a:r>
              <a:rPr lang="en-IN" dirty="0"/>
              <a:t>17.00 to 19.00, Count: 4250</a:t>
            </a:r>
          </a:p>
          <a:p>
            <a:r>
              <a:rPr lang="en-IN" dirty="0"/>
              <a:t>19.00 to 21.00, Count: 4509</a:t>
            </a:r>
          </a:p>
          <a:p>
            <a:r>
              <a:rPr lang="en-IN" dirty="0"/>
              <a:t>21.00 to 23.00, Count: 2931</a:t>
            </a:r>
          </a:p>
          <a:p>
            <a:r>
              <a:rPr lang="en-IN" dirty="0"/>
              <a:t>23.00 to 25.00, Count: 1386</a:t>
            </a:r>
          </a:p>
          <a:p>
            <a:r>
              <a:rPr lang="en-IN" dirty="0"/>
              <a:t>25.00 to 27.00, Count: 1875</a:t>
            </a:r>
          </a:p>
          <a:p>
            <a:r>
              <a:rPr lang="en-IN" dirty="0"/>
              <a:t>27.00 to 29.00, Count: 2951</a:t>
            </a:r>
          </a:p>
          <a:p>
            <a:r>
              <a:rPr lang="en-IN" dirty="0"/>
              <a:t>29.00 to 31.00, Count: 3954</a:t>
            </a:r>
          </a:p>
        </p:txBody>
      </p:sp>
    </p:spTree>
    <p:extLst>
      <p:ext uri="{BB962C8B-B14F-4D97-AF65-F5344CB8AC3E}">
        <p14:creationId xmlns:p14="http://schemas.microsoft.com/office/powerpoint/2010/main" val="271504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BC70-F949-D62A-4B45-B4DFDF9F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last contact month vary among the clients?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640CD-97E8-83F7-A281-1C67E4B3E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018" y="1514326"/>
            <a:ext cx="8629963" cy="5343674"/>
          </a:xfrm>
        </p:spPr>
      </p:pic>
    </p:spTree>
    <p:extLst>
      <p:ext uri="{BB962C8B-B14F-4D97-AF65-F5344CB8AC3E}">
        <p14:creationId xmlns:p14="http://schemas.microsoft.com/office/powerpoint/2010/main" val="419317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1D2-E1FD-CE3E-9546-776F079F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2115800" cy="1325563"/>
          </a:xfrm>
        </p:spPr>
        <p:txBody>
          <a:bodyPr>
            <a:noAutofit/>
          </a:bodyPr>
          <a:lstStyle/>
          <a:p>
            <a:r>
              <a:rPr lang="en-US" sz="2400" dirty="0"/>
              <a:t> What is the distribution of the number of days passed since the client was last contacted from a previous campaign?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335E88-AF62-5775-8611-37F8F9F1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849086"/>
            <a:ext cx="10733314" cy="5643789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7B6882-DDDF-81EB-E3AD-9BDF312D06DA}"/>
              </a:ext>
            </a:extLst>
          </p:cNvPr>
          <p:cNvSpPr txBox="1"/>
          <p:nvPr/>
        </p:nvSpPr>
        <p:spPr>
          <a:xfrm>
            <a:off x="7723982" y="662781"/>
            <a:ext cx="33467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100.00 to 200.00, Count: 14028</a:t>
            </a:r>
          </a:p>
          <a:p>
            <a:r>
              <a:rPr lang="en-IN" dirty="0"/>
              <a:t>200.00 to 300.00, Count: 8133</a:t>
            </a:r>
          </a:p>
          <a:p>
            <a:r>
              <a:rPr lang="en-IN" dirty="0"/>
              <a:t>300.00 to 400.00, Count: 4430</a:t>
            </a:r>
          </a:p>
          <a:p>
            <a:r>
              <a:rPr lang="en-IN" dirty="0"/>
              <a:t>400.00 to 500.00, Count: 2507</a:t>
            </a:r>
          </a:p>
          <a:p>
            <a:r>
              <a:rPr lang="en-IN" dirty="0"/>
              <a:t>500.00 to 600.00, Count: 1592</a:t>
            </a:r>
          </a:p>
          <a:p>
            <a:r>
              <a:rPr lang="en-IN" dirty="0"/>
              <a:t>600.00 to 700.00, Count: 1122</a:t>
            </a:r>
          </a:p>
          <a:p>
            <a:r>
              <a:rPr lang="en-IN" dirty="0"/>
              <a:t>700.00 to 800.00, Count: 742</a:t>
            </a:r>
          </a:p>
          <a:p>
            <a:r>
              <a:rPr lang="en-IN" dirty="0"/>
              <a:t>800.00 to 900.00, Count: 518</a:t>
            </a:r>
          </a:p>
          <a:p>
            <a:r>
              <a:rPr lang="en-IN" dirty="0"/>
              <a:t>900.00 to 1000.00, Count: 357</a:t>
            </a:r>
          </a:p>
          <a:p>
            <a:r>
              <a:rPr lang="en-IN" dirty="0"/>
              <a:t>1000.00 to 1100.00, Count: 280</a:t>
            </a:r>
          </a:p>
          <a:p>
            <a:r>
              <a:rPr lang="en-IN" dirty="0"/>
              <a:t>1100.00 to 1200.00, Count: 220</a:t>
            </a:r>
          </a:p>
          <a:p>
            <a:r>
              <a:rPr lang="en-IN" dirty="0"/>
              <a:t>1200.00 to 1300.00, Count: 145</a:t>
            </a:r>
          </a:p>
          <a:p>
            <a:r>
              <a:rPr lang="en-IN" dirty="0"/>
              <a:t>1300.00 to 1400.00, Count: 102</a:t>
            </a:r>
          </a:p>
          <a:p>
            <a:r>
              <a:rPr lang="en-IN" dirty="0"/>
              <a:t>1400.00 to 1500.00, Count: 88</a:t>
            </a:r>
          </a:p>
          <a:p>
            <a:r>
              <a:rPr lang="en-IN" dirty="0"/>
              <a:t>1500.00 to 1600.00, Count: 63</a:t>
            </a:r>
          </a:p>
          <a:p>
            <a:r>
              <a:rPr lang="en-IN" dirty="0"/>
              <a:t>1600.00 to 1700.00, Count: 32</a:t>
            </a:r>
          </a:p>
          <a:p>
            <a:r>
              <a:rPr lang="en-IN" dirty="0"/>
              <a:t>1700.00 to 1800.00, Count: 26</a:t>
            </a:r>
          </a:p>
          <a:p>
            <a:r>
              <a:rPr lang="en-IN" dirty="0"/>
              <a:t>1800.00 to 1900.00, Count: 28</a:t>
            </a:r>
          </a:p>
        </p:txBody>
      </p:sp>
    </p:spTree>
    <p:extLst>
      <p:ext uri="{BB962C8B-B14F-4D97-AF65-F5344CB8AC3E}">
        <p14:creationId xmlns:p14="http://schemas.microsoft.com/office/powerpoint/2010/main" val="269792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3F9-44EB-394D-69DA-03E16CD6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98"/>
            <a:ext cx="12192000" cy="559706"/>
          </a:xfrm>
        </p:spPr>
        <p:txBody>
          <a:bodyPr>
            <a:normAutofit/>
          </a:bodyPr>
          <a:lstStyle/>
          <a:p>
            <a:r>
              <a:rPr lang="en-US" sz="3200" dirty="0"/>
              <a:t>How many contacts were performed during the campaign for each client?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4442C3-8595-6347-53E9-DBB7A51D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99" y="791482"/>
            <a:ext cx="8897757" cy="598006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4A82F3-B46F-344A-9C33-E7C907D28887}"/>
              </a:ext>
            </a:extLst>
          </p:cNvPr>
          <p:cNvSpPr txBox="1"/>
          <p:nvPr/>
        </p:nvSpPr>
        <p:spPr>
          <a:xfrm>
            <a:off x="9753599" y="671691"/>
            <a:ext cx="227511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0 to 2, count : 17548</a:t>
            </a:r>
          </a:p>
          <a:p>
            <a:r>
              <a:rPr lang="en-IN" sz="1600" dirty="0"/>
              <a:t>2 to 4, count : 18027</a:t>
            </a:r>
          </a:p>
          <a:p>
            <a:r>
              <a:rPr lang="en-IN" sz="1600" dirty="0"/>
              <a:t>4 to 6, count : 5286</a:t>
            </a:r>
          </a:p>
          <a:p>
            <a:r>
              <a:rPr lang="en-IN" sz="1600" dirty="0"/>
              <a:t>6 to 8, count : 2026</a:t>
            </a:r>
          </a:p>
          <a:p>
            <a:r>
              <a:rPr lang="en-IN" sz="1600" dirty="0"/>
              <a:t>8 to 10, count : 867</a:t>
            </a:r>
          </a:p>
          <a:p>
            <a:r>
              <a:rPr lang="en-IN" sz="1600" dirty="0"/>
              <a:t>10 to 12, count : 467</a:t>
            </a:r>
          </a:p>
          <a:p>
            <a:r>
              <a:rPr lang="en-IN" sz="1600" dirty="0"/>
              <a:t>12 to 14, count : 288</a:t>
            </a:r>
          </a:p>
          <a:p>
            <a:r>
              <a:rPr lang="en-IN" sz="1600" dirty="0"/>
              <a:t>14 to 16, count : 177</a:t>
            </a:r>
          </a:p>
          <a:p>
            <a:r>
              <a:rPr lang="en-IN" sz="1600" dirty="0"/>
              <a:t>16 to 18, count : 148</a:t>
            </a:r>
          </a:p>
          <a:p>
            <a:r>
              <a:rPr lang="en-IN" sz="1600" dirty="0"/>
              <a:t>18 to 20, count : 95</a:t>
            </a:r>
          </a:p>
          <a:p>
            <a:r>
              <a:rPr lang="en-IN" sz="1600" dirty="0"/>
              <a:t>20 to 22, count : 78</a:t>
            </a:r>
          </a:p>
          <a:p>
            <a:r>
              <a:rPr lang="en-IN" sz="1600" dirty="0"/>
              <a:t>22 to 24, count : 45</a:t>
            </a:r>
          </a:p>
          <a:p>
            <a:r>
              <a:rPr lang="en-IN" sz="1600" dirty="0"/>
              <a:t>24 to 26, count : 42</a:t>
            </a:r>
          </a:p>
          <a:p>
            <a:r>
              <a:rPr lang="en-IN" sz="1600" dirty="0"/>
              <a:t>26 to 28, count : 23</a:t>
            </a:r>
          </a:p>
          <a:p>
            <a:r>
              <a:rPr lang="en-IN" sz="1600" dirty="0"/>
              <a:t>28 to 30, count : 32</a:t>
            </a:r>
          </a:p>
          <a:p>
            <a:r>
              <a:rPr lang="en-IN" sz="1600" dirty="0"/>
              <a:t>30 to 32, count : 20</a:t>
            </a:r>
          </a:p>
          <a:p>
            <a:r>
              <a:rPr lang="en-IN" sz="1600" dirty="0"/>
              <a:t>32 to 34, count : 15</a:t>
            </a:r>
          </a:p>
          <a:p>
            <a:r>
              <a:rPr lang="en-IN" sz="1600" dirty="0"/>
              <a:t>34 to 36, count : 9</a:t>
            </a:r>
          </a:p>
          <a:p>
            <a:r>
              <a:rPr lang="en-IN" sz="1600" dirty="0"/>
              <a:t>36 to 38, count : 6</a:t>
            </a:r>
          </a:p>
          <a:p>
            <a:r>
              <a:rPr lang="en-IN" sz="1600" dirty="0"/>
              <a:t>38 to 40, count : 4</a:t>
            </a:r>
          </a:p>
          <a:p>
            <a:r>
              <a:rPr lang="en-IN" sz="1600" dirty="0"/>
              <a:t>40 to 42, count : 2</a:t>
            </a:r>
          </a:p>
          <a:p>
            <a:r>
              <a:rPr lang="en-IN" sz="1600" dirty="0"/>
              <a:t>42 to 44, count : 3</a:t>
            </a:r>
          </a:p>
          <a:p>
            <a:r>
              <a:rPr lang="en-IN" sz="1600" dirty="0"/>
              <a:t>44 to 46, count : 1</a:t>
            </a:r>
          </a:p>
          <a:p>
            <a:r>
              <a:rPr lang="en-IN" sz="1600" dirty="0"/>
              <a:t>46 to 48, count : 1</a:t>
            </a:r>
          </a:p>
        </p:txBody>
      </p:sp>
    </p:spTree>
    <p:extLst>
      <p:ext uri="{BB962C8B-B14F-4D97-AF65-F5344CB8AC3E}">
        <p14:creationId xmlns:p14="http://schemas.microsoft.com/office/powerpoint/2010/main" val="261770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FEEE-DA50-6437-9F53-FC804A15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2800" dirty="0"/>
              <a:t>What is the distribution of the number of days passed since the client was last contacted from a previous campaign?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84040-4246-C961-1015-FC4E38C77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25" y="977399"/>
            <a:ext cx="11092604" cy="58806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32982-1AC5-128E-8C20-75E1F51B9662}"/>
              </a:ext>
            </a:extLst>
          </p:cNvPr>
          <p:cNvSpPr txBox="1"/>
          <p:nvPr/>
        </p:nvSpPr>
        <p:spPr>
          <a:xfrm>
            <a:off x="7032171" y="1457741"/>
            <a:ext cx="61613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0.00 to 50.00, Count: 251</a:t>
            </a:r>
          </a:p>
          <a:p>
            <a:r>
              <a:rPr lang="en-IN" dirty="0"/>
              <a:t>50.00 to 100.00, Count: 1157</a:t>
            </a:r>
          </a:p>
          <a:p>
            <a:r>
              <a:rPr lang="en-IN" dirty="0"/>
              <a:t>100.00 to 150.00, Count: 896</a:t>
            </a:r>
          </a:p>
          <a:p>
            <a:r>
              <a:rPr lang="en-IN" dirty="0"/>
              <a:t>150.00 to 200.00, Count: 1985</a:t>
            </a:r>
          </a:p>
          <a:p>
            <a:r>
              <a:rPr lang="en-IN" dirty="0"/>
              <a:t>200.00 to 250.00, Count: 498</a:t>
            </a:r>
          </a:p>
          <a:p>
            <a:r>
              <a:rPr lang="en-IN" dirty="0"/>
              <a:t>250.00 to 300.00, Count: 976</a:t>
            </a:r>
          </a:p>
          <a:p>
            <a:r>
              <a:rPr lang="en-IN" dirty="0"/>
              <a:t>300.00 to 350.00, Count: 1163</a:t>
            </a:r>
          </a:p>
          <a:p>
            <a:r>
              <a:rPr lang="en-IN" dirty="0"/>
              <a:t>350.00 to 400.00, Count: 1100</a:t>
            </a:r>
          </a:p>
          <a:p>
            <a:r>
              <a:rPr lang="en-IN" dirty="0"/>
              <a:t>400.00 to 450.00, Count: 61</a:t>
            </a:r>
          </a:p>
          <a:p>
            <a:r>
              <a:rPr lang="en-IN" dirty="0"/>
              <a:t>450.00 to 500.00, Count: 66</a:t>
            </a:r>
          </a:p>
          <a:p>
            <a:r>
              <a:rPr lang="en-IN" dirty="0"/>
              <a:t>500.00 to 550.00, Count: 33</a:t>
            </a:r>
          </a:p>
          <a:p>
            <a:r>
              <a:rPr lang="en-IN" dirty="0"/>
              <a:t>550.00 to 600.00, Count: 22</a:t>
            </a:r>
          </a:p>
          <a:p>
            <a:r>
              <a:rPr lang="en-IN" dirty="0"/>
              <a:t>600.00 to 650.00, Count: 6</a:t>
            </a:r>
          </a:p>
          <a:p>
            <a:r>
              <a:rPr lang="en-IN" dirty="0"/>
              <a:t>650.00 to 700.00, Count: 13</a:t>
            </a:r>
          </a:p>
          <a:p>
            <a:r>
              <a:rPr lang="en-IN" dirty="0"/>
              <a:t>700.00 to 750.00, Count: 5</a:t>
            </a:r>
          </a:p>
        </p:txBody>
      </p:sp>
    </p:spTree>
    <p:extLst>
      <p:ext uri="{BB962C8B-B14F-4D97-AF65-F5344CB8AC3E}">
        <p14:creationId xmlns:p14="http://schemas.microsoft.com/office/powerpoint/2010/main" val="379434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DC01-A8E8-D6FD-6054-D548E8DF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0"/>
            <a:ext cx="1209402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many contacts were performed before the current campaign for each client?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549B3-E59D-6E71-8797-53A5B3B2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3216730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F56C1E-47C6-5FD7-F918-68783894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1184049"/>
            <a:ext cx="11169160" cy="5532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82415C-9EE0-A695-B92E-B968FC13F46C}"/>
              </a:ext>
            </a:extLst>
          </p:cNvPr>
          <p:cNvSpPr txBox="1"/>
          <p:nvPr/>
        </p:nvSpPr>
        <p:spPr>
          <a:xfrm>
            <a:off x="3721780" y="1774373"/>
            <a:ext cx="7097485" cy="28847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dirty="0"/>
              <a:t>0.00 to 1.00, Count: 36956</a:t>
            </a:r>
          </a:p>
          <a:p>
            <a:r>
              <a:rPr lang="en-IN" dirty="0"/>
              <a:t>1.00 to 2.00, Count: 2772</a:t>
            </a:r>
          </a:p>
          <a:p>
            <a:r>
              <a:rPr lang="en-IN" dirty="0"/>
              <a:t>2.00 to 3.00, Count: 2106</a:t>
            </a:r>
          </a:p>
          <a:p>
            <a:r>
              <a:rPr lang="en-IN" dirty="0"/>
              <a:t>3.00 to 4.00, Count: 1142</a:t>
            </a:r>
          </a:p>
          <a:p>
            <a:r>
              <a:rPr lang="en-IN" dirty="0"/>
              <a:t>4.00 to 5.00, Count: 715</a:t>
            </a:r>
          </a:p>
          <a:p>
            <a:r>
              <a:rPr lang="en-IN" dirty="0"/>
              <a:t>5.00 to 6.00, Count: 459</a:t>
            </a:r>
          </a:p>
          <a:p>
            <a:r>
              <a:rPr lang="en-IN" dirty="0"/>
              <a:t>6.00 to 7.00, Count: 278</a:t>
            </a:r>
          </a:p>
          <a:p>
            <a:r>
              <a:rPr lang="en-IN" dirty="0"/>
              <a:t>7.00 to 8.00, Count: 205</a:t>
            </a:r>
          </a:p>
          <a:p>
            <a:r>
              <a:rPr lang="en-IN" dirty="0"/>
              <a:t>8.00 to 9.00, Count: 130</a:t>
            </a:r>
          </a:p>
          <a:p>
            <a:r>
              <a:rPr lang="en-IN" dirty="0"/>
              <a:t>9.00 to 10.00, Count: 92</a:t>
            </a:r>
          </a:p>
          <a:p>
            <a:r>
              <a:rPr lang="en-IN" dirty="0"/>
              <a:t>10.00 to 11.00, Count: 67</a:t>
            </a:r>
          </a:p>
          <a:p>
            <a:r>
              <a:rPr lang="en-IN" dirty="0"/>
              <a:t>11.00 to 12.00, Count: 65</a:t>
            </a:r>
          </a:p>
          <a:p>
            <a:r>
              <a:rPr lang="en-IN" dirty="0"/>
              <a:t>12.00 to 13.00, Count: 44</a:t>
            </a:r>
          </a:p>
          <a:p>
            <a:r>
              <a:rPr lang="en-IN" dirty="0"/>
              <a:t>13.00 to 14.00, Count: 38</a:t>
            </a:r>
          </a:p>
          <a:p>
            <a:r>
              <a:rPr lang="en-IN" dirty="0"/>
              <a:t>14.00 to 15.00, Count: 19</a:t>
            </a:r>
          </a:p>
          <a:p>
            <a:r>
              <a:rPr lang="en-IN" dirty="0"/>
              <a:t>15.00 to 16.00, Count: 20</a:t>
            </a:r>
          </a:p>
          <a:p>
            <a:r>
              <a:rPr lang="en-IN" dirty="0"/>
              <a:t>16.00 to 17.00, Count: 13</a:t>
            </a:r>
          </a:p>
          <a:p>
            <a:r>
              <a:rPr lang="en-IN" dirty="0"/>
              <a:t>17.00 to 18.00, Count: 15</a:t>
            </a:r>
          </a:p>
          <a:p>
            <a:r>
              <a:rPr lang="en-IN" dirty="0"/>
              <a:t>18.00 to 19.00, Count: 17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62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4279-B40F-799F-1D92-D80D3532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599" cy="615412"/>
          </a:xfrm>
        </p:spPr>
        <p:txBody>
          <a:bodyPr>
            <a:normAutofit/>
          </a:bodyPr>
          <a:lstStyle/>
          <a:p>
            <a:r>
              <a:rPr lang="en-US" sz="3200" dirty="0"/>
              <a:t>What were the outcomes of the previous marketing campaigns?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EBCAB-F392-6C94-EFF9-033D91C17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834428"/>
            <a:ext cx="8262256" cy="5713700"/>
          </a:xfrm>
        </p:spPr>
      </p:pic>
    </p:spTree>
    <p:extLst>
      <p:ext uri="{BB962C8B-B14F-4D97-AF65-F5344CB8AC3E}">
        <p14:creationId xmlns:p14="http://schemas.microsoft.com/office/powerpoint/2010/main" val="88304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C5A7-2A91-30D7-A248-38BD1E6F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What is the distribution of clients who subscribed to a term deposit vs. those who did not?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21721-0503-2F3F-F3B8-9520E709F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324" y="1483859"/>
            <a:ext cx="6239962" cy="4720668"/>
          </a:xfrm>
        </p:spPr>
      </p:pic>
    </p:spTree>
    <p:extLst>
      <p:ext uri="{BB962C8B-B14F-4D97-AF65-F5344CB8AC3E}">
        <p14:creationId xmlns:p14="http://schemas.microsoft.com/office/powerpoint/2010/main" val="367386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B9AF-B9A3-6593-9815-27F78191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Are there any correlations between different attributes and the likelihood of subscribing to a term deposit?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191B-6655-5FDF-788E-29D28DE8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campaign    -0.073294</a:t>
            </a:r>
          </a:p>
          <a:p>
            <a:r>
              <a:rPr lang="en-US" dirty="0"/>
              <a:t>day         -0.028307</a:t>
            </a:r>
          </a:p>
          <a:p>
            <a:r>
              <a:rPr lang="en-US" dirty="0"/>
              <a:t>age          0.025648</a:t>
            </a:r>
          </a:p>
          <a:p>
            <a:r>
              <a:rPr lang="en-US" dirty="0"/>
              <a:t>balance      0.052821</a:t>
            </a:r>
          </a:p>
          <a:p>
            <a:r>
              <a:rPr lang="en-US" dirty="0"/>
              <a:t>previous     0.093576</a:t>
            </a:r>
          </a:p>
          <a:p>
            <a:r>
              <a:rPr lang="en-US" dirty="0" err="1"/>
              <a:t>pdays</a:t>
            </a:r>
            <a:r>
              <a:rPr lang="en-US" dirty="0"/>
              <a:t>        0.103699</a:t>
            </a:r>
          </a:p>
          <a:p>
            <a:r>
              <a:rPr lang="en-US" dirty="0"/>
              <a:t>duration     0.394387</a:t>
            </a:r>
          </a:p>
          <a:p>
            <a:r>
              <a:rPr lang="en-US" dirty="0" err="1"/>
              <a:t>y_numeric</a:t>
            </a:r>
            <a:r>
              <a:rPr lang="en-US" dirty="0"/>
              <a:t>    1.000000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4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DE8FEF-7E9C-31D4-C399-811D918D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528" y="97970"/>
            <a:ext cx="10482943" cy="468086"/>
          </a:xfrm>
        </p:spPr>
        <p:txBody>
          <a:bodyPr/>
          <a:lstStyle/>
          <a:p>
            <a:r>
              <a:rPr lang="en-US" dirty="0"/>
              <a:t>What is the distribution of age among the clients?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64BB0-E107-198E-2C8E-B437EE09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6" y="971856"/>
            <a:ext cx="10593943" cy="5570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B941D1-169D-9DC4-07A7-10BECC39FE04}"/>
              </a:ext>
            </a:extLst>
          </p:cNvPr>
          <p:cNvSpPr txBox="1"/>
          <p:nvPr/>
        </p:nvSpPr>
        <p:spPr>
          <a:xfrm>
            <a:off x="8289471" y="157028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0.00 to 10.00, Count: 0</a:t>
            </a:r>
          </a:p>
          <a:p>
            <a:r>
              <a:rPr lang="en-IN" dirty="0"/>
              <a:t>10.00 to 20.00, Count: 47</a:t>
            </a:r>
          </a:p>
          <a:p>
            <a:r>
              <a:rPr lang="en-IN" dirty="0"/>
              <a:t>20.00 to 30.00, Count: 5227</a:t>
            </a:r>
          </a:p>
          <a:p>
            <a:r>
              <a:rPr lang="en-IN" dirty="0"/>
              <a:t>30.00 to 40.00, Count: 18089</a:t>
            </a:r>
          </a:p>
          <a:p>
            <a:r>
              <a:rPr lang="en-IN" dirty="0"/>
              <a:t>40.00 to 50.00, Count: 11655</a:t>
            </a:r>
          </a:p>
          <a:p>
            <a:r>
              <a:rPr lang="en-IN" dirty="0"/>
              <a:t>50.00 to 60.00, Count: 8411</a:t>
            </a:r>
          </a:p>
          <a:p>
            <a:r>
              <a:rPr lang="en-IN" dirty="0"/>
              <a:t>60.00 to 70.00, Count: 1231</a:t>
            </a:r>
          </a:p>
          <a:p>
            <a:r>
              <a:rPr lang="en-IN" dirty="0"/>
              <a:t>70.00 to 80.00, Count: 426</a:t>
            </a:r>
          </a:p>
          <a:p>
            <a:r>
              <a:rPr lang="en-IN" dirty="0"/>
              <a:t>80.00 to 90.00, Count: 123</a:t>
            </a:r>
          </a:p>
        </p:txBody>
      </p:sp>
    </p:spTree>
    <p:extLst>
      <p:ext uri="{BB962C8B-B14F-4D97-AF65-F5344CB8AC3E}">
        <p14:creationId xmlns:p14="http://schemas.microsoft.com/office/powerpoint/2010/main" val="411125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2229-FB35-1DC3-5F5F-54CAA2F9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172357"/>
            <a:ext cx="10515600" cy="42953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does the job type vary among the clients?</a:t>
            </a:r>
            <a:endParaRPr lang="en-IN" sz="3600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05166DF-2725-FA15-801E-C99925DC1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965006"/>
            <a:ext cx="9232721" cy="5505871"/>
          </a:xfrm>
        </p:spPr>
      </p:pic>
    </p:spTree>
    <p:extLst>
      <p:ext uri="{BB962C8B-B14F-4D97-AF65-F5344CB8AC3E}">
        <p14:creationId xmlns:p14="http://schemas.microsoft.com/office/powerpoint/2010/main" val="75506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FA0A-EFE9-F733-0788-C076449C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Marital Status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23D61-82A9-5125-EF04-2B388FB5D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514" y="2044734"/>
            <a:ext cx="6371695" cy="42420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8BD18-5191-6435-B903-71B206FB01E7}"/>
              </a:ext>
            </a:extLst>
          </p:cNvPr>
          <p:cNvSpPr txBox="1"/>
          <p:nvPr/>
        </p:nvSpPr>
        <p:spPr>
          <a:xfrm>
            <a:off x="8494409" y="2785294"/>
            <a:ext cx="28593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 err="1"/>
              <a:t>marital_status</a:t>
            </a:r>
            <a:endParaRPr lang="en-IN" sz="2800" b="1" u="sng" dirty="0"/>
          </a:p>
          <a:p>
            <a:r>
              <a:rPr lang="en-IN" sz="2800" b="1" dirty="0"/>
              <a:t>married     27216</a:t>
            </a:r>
          </a:p>
          <a:p>
            <a:r>
              <a:rPr lang="en-IN" sz="2800" b="1" dirty="0"/>
              <a:t>single      12790</a:t>
            </a:r>
          </a:p>
          <a:p>
            <a:r>
              <a:rPr lang="en-IN" sz="2800" b="1" dirty="0"/>
              <a:t>divorced     5207</a:t>
            </a:r>
          </a:p>
        </p:txBody>
      </p:sp>
    </p:spTree>
    <p:extLst>
      <p:ext uri="{BB962C8B-B14F-4D97-AF65-F5344CB8AC3E}">
        <p14:creationId xmlns:p14="http://schemas.microsoft.com/office/powerpoint/2010/main" val="1424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20-A9AA-B3D5-9F3A-D55E266B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level of education among the clients?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83DDA-2C91-5B28-F778-739F02B4B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120"/>
            <a:ext cx="5104762" cy="40634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5F9A2E-FE0B-C6AB-33E7-7DEFDC4F0652}"/>
              </a:ext>
            </a:extLst>
          </p:cNvPr>
          <p:cNvSpPr txBox="1"/>
          <p:nvPr/>
        </p:nvSpPr>
        <p:spPr>
          <a:xfrm>
            <a:off x="6249040" y="200787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Education Level</a:t>
            </a:r>
          </a:p>
          <a:p>
            <a:endParaRPr lang="en-IN" sz="2000" b="1" dirty="0"/>
          </a:p>
          <a:p>
            <a:r>
              <a:rPr lang="en-IN" sz="2000" b="1" dirty="0"/>
              <a:t>secondary    23204</a:t>
            </a:r>
          </a:p>
          <a:p>
            <a:r>
              <a:rPr lang="en-IN" sz="2000" b="1" dirty="0"/>
              <a:t>tertiary     13301</a:t>
            </a:r>
          </a:p>
          <a:p>
            <a:r>
              <a:rPr lang="en-IN" sz="2000" b="1" dirty="0"/>
              <a:t>primary       6851</a:t>
            </a:r>
          </a:p>
          <a:p>
            <a:r>
              <a:rPr lang="en-IN" sz="2000" b="1" dirty="0"/>
              <a:t>unknown       1857</a:t>
            </a:r>
          </a:p>
        </p:txBody>
      </p:sp>
    </p:spTree>
    <p:extLst>
      <p:ext uri="{BB962C8B-B14F-4D97-AF65-F5344CB8AC3E}">
        <p14:creationId xmlns:p14="http://schemas.microsoft.com/office/powerpoint/2010/main" val="338503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C33-CAC0-01F2-5769-F35B2BC8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proportion of clients have credit in default?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CB884-A7C4-D13F-D8A3-85A87D9D3898}"/>
              </a:ext>
            </a:extLst>
          </p:cNvPr>
          <p:cNvSpPr txBox="1"/>
          <p:nvPr/>
        </p:nvSpPr>
        <p:spPr>
          <a:xfrm>
            <a:off x="5181599" y="44447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     44401</a:t>
            </a:r>
          </a:p>
          <a:p>
            <a:r>
              <a:rPr lang="en-IN" dirty="0"/>
              <a:t>yes      815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BA8F4A-7EC2-9E26-4DC0-A5D43FC8C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94" y="1520824"/>
            <a:ext cx="6808611" cy="4886827"/>
          </a:xfrm>
        </p:spPr>
      </p:pic>
    </p:spTree>
    <p:extLst>
      <p:ext uri="{BB962C8B-B14F-4D97-AF65-F5344CB8AC3E}">
        <p14:creationId xmlns:p14="http://schemas.microsoft.com/office/powerpoint/2010/main" val="32229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C62D-6FB0-F877-BAFE-B12BE6F4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67" y="0"/>
            <a:ext cx="11560629" cy="398690"/>
          </a:xfrm>
        </p:spPr>
        <p:txBody>
          <a:bodyPr>
            <a:noAutofit/>
          </a:bodyPr>
          <a:lstStyle/>
          <a:p>
            <a:r>
              <a:rPr lang="en-US" sz="3200" dirty="0"/>
              <a:t>What is the distribution of average yearly balance among the clients?</a:t>
            </a:r>
            <a:endParaRPr lang="en-IN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2AD24A-5472-7C5A-1E7F-2389453B9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288"/>
            <a:ext cx="11733936" cy="641671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99A9FCE-4655-972A-D018-750EE8A0C7B7}"/>
              </a:ext>
            </a:extLst>
          </p:cNvPr>
          <p:cNvSpPr txBox="1">
            <a:spLocks/>
          </p:cNvSpPr>
          <p:nvPr/>
        </p:nvSpPr>
        <p:spPr>
          <a:xfrm>
            <a:off x="1159739" y="1470405"/>
            <a:ext cx="2291031" cy="1162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Max :102127</a:t>
            </a:r>
          </a:p>
          <a:p>
            <a:r>
              <a:rPr lang="en-IN" dirty="0"/>
              <a:t>Min : -8019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E30EC-8675-087C-14D2-0E58271D4FD8}"/>
              </a:ext>
            </a:extLst>
          </p:cNvPr>
          <p:cNvSpPr txBox="1"/>
          <p:nvPr/>
        </p:nvSpPr>
        <p:spPr>
          <a:xfrm>
            <a:off x="7108371" y="966787"/>
            <a:ext cx="6922882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-10000.00 to -8000.00, Count: 1</a:t>
            </a:r>
          </a:p>
          <a:p>
            <a:r>
              <a:rPr lang="en-IN" sz="1600" dirty="0"/>
              <a:t>-8000.00 to -6000.00, Count: 1</a:t>
            </a:r>
          </a:p>
          <a:p>
            <a:r>
              <a:rPr lang="en-IN" sz="1600" dirty="0"/>
              <a:t>-6000.00 to -4000.00, Count: 1</a:t>
            </a:r>
          </a:p>
          <a:p>
            <a:r>
              <a:rPr lang="en-IN" sz="1600" dirty="0"/>
              <a:t>-4000.00 to -2000.00, Count: 11</a:t>
            </a:r>
          </a:p>
          <a:p>
            <a:r>
              <a:rPr lang="en-IN" sz="1600" dirty="0"/>
              <a:t>-2000.00 to 0.00, Count: 3752</a:t>
            </a:r>
          </a:p>
          <a:p>
            <a:r>
              <a:rPr lang="en-IN" sz="1600" dirty="0"/>
              <a:t>0.00 to 2000.00, Count: 32943</a:t>
            </a:r>
          </a:p>
          <a:p>
            <a:r>
              <a:rPr lang="en-IN" sz="1600" dirty="0"/>
              <a:t>2000.00 to 4000.00, Count: 4608</a:t>
            </a:r>
          </a:p>
          <a:p>
            <a:r>
              <a:rPr lang="en-IN" sz="1600" dirty="0"/>
              <a:t>4000.00 to 6000.00, Count: 1789</a:t>
            </a:r>
          </a:p>
          <a:p>
            <a:r>
              <a:rPr lang="en-IN" sz="1600" dirty="0"/>
              <a:t>6000.00 to 8000.00, Count: 827</a:t>
            </a:r>
          </a:p>
          <a:p>
            <a:r>
              <a:rPr lang="en-IN" sz="1600" dirty="0"/>
              <a:t>8000.00 to 10000.00, Count: 454</a:t>
            </a:r>
          </a:p>
          <a:p>
            <a:r>
              <a:rPr lang="en-IN" sz="1600" dirty="0"/>
              <a:t>10000.00 to 12000.00, Count: 259</a:t>
            </a:r>
          </a:p>
          <a:p>
            <a:r>
              <a:rPr lang="en-IN" sz="1600" dirty="0"/>
              <a:t>12000.00 to 14000.00, Count: 177</a:t>
            </a:r>
          </a:p>
          <a:p>
            <a:r>
              <a:rPr lang="en-IN" sz="1600" dirty="0"/>
              <a:t>14000.00 to 16000.00, Count: 84</a:t>
            </a:r>
          </a:p>
          <a:p>
            <a:r>
              <a:rPr lang="en-IN" sz="1600" dirty="0"/>
              <a:t>16000.00 to 18000.00, Count: 82</a:t>
            </a:r>
          </a:p>
          <a:p>
            <a:r>
              <a:rPr lang="en-IN" sz="1600" dirty="0"/>
              <a:t>18000.00 to 20000.00, Count: 34</a:t>
            </a:r>
          </a:p>
          <a:p>
            <a:r>
              <a:rPr lang="en-IN" sz="1600" dirty="0"/>
              <a:t>20000.00 to 22000.00, Count: 43</a:t>
            </a:r>
          </a:p>
          <a:p>
            <a:r>
              <a:rPr lang="en-IN" sz="1600" dirty="0"/>
              <a:t>22000.00 to 24000.00, Count: 41</a:t>
            </a:r>
          </a:p>
          <a:p>
            <a:r>
              <a:rPr lang="en-IN" sz="1600" dirty="0"/>
              <a:t>24000.00 to 26000.00, Count: 18</a:t>
            </a:r>
          </a:p>
          <a:p>
            <a:r>
              <a:rPr lang="en-IN" sz="1600" dirty="0"/>
              <a:t>26000.00 to 28000.00, Count: 25</a:t>
            </a:r>
          </a:p>
        </p:txBody>
      </p:sp>
    </p:spTree>
    <p:extLst>
      <p:ext uri="{BB962C8B-B14F-4D97-AF65-F5344CB8AC3E}">
        <p14:creationId xmlns:p14="http://schemas.microsoft.com/office/powerpoint/2010/main" val="215485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614A-6988-F80F-05F1-BFEECF62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clients have housing loans?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AB0A34-3294-4539-4DB5-CABB975E9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372" y="1422853"/>
            <a:ext cx="4962599" cy="4847318"/>
          </a:xfrm>
        </p:spPr>
      </p:pic>
    </p:spTree>
    <p:extLst>
      <p:ext uri="{BB962C8B-B14F-4D97-AF65-F5344CB8AC3E}">
        <p14:creationId xmlns:p14="http://schemas.microsoft.com/office/powerpoint/2010/main" val="317561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5462-875A-D6B5-2688-891EB790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/>
              <a:t>How many clients have personal loans?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CF0F3A-73DA-7F1B-0614-EEEB189D1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914" y="1103745"/>
            <a:ext cx="5354486" cy="5606463"/>
          </a:xfrm>
        </p:spPr>
      </p:pic>
    </p:spTree>
    <p:extLst>
      <p:ext uri="{BB962C8B-B14F-4D97-AF65-F5344CB8AC3E}">
        <p14:creationId xmlns:p14="http://schemas.microsoft.com/office/powerpoint/2010/main" val="174262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1148</Words>
  <Application>Microsoft Office PowerPoint</Application>
  <PresentationFormat>Widescreen</PresentationFormat>
  <Paragraphs>167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Project: Banking Data and Analysis</vt:lpstr>
      <vt:lpstr>PowerPoint Presentation</vt:lpstr>
      <vt:lpstr>How does the job type vary among the clients?</vt:lpstr>
      <vt:lpstr>Marital Status distribution</vt:lpstr>
      <vt:lpstr>What is the level of education among the clients?</vt:lpstr>
      <vt:lpstr>What proportion of clients have credit in default?</vt:lpstr>
      <vt:lpstr>What is the distribution of average yearly balance among the clients?</vt:lpstr>
      <vt:lpstr>How many clients have housing loans?</vt:lpstr>
      <vt:lpstr>How many clients have personal loans?</vt:lpstr>
      <vt:lpstr>What are the communication types used for contacting clients during the campaign?</vt:lpstr>
      <vt:lpstr>What is the distribution of the last contact day of the month?</vt:lpstr>
      <vt:lpstr>How does the last contact month vary among the clients?</vt:lpstr>
      <vt:lpstr> What is the distribution of the number of days passed since the client was last contacted from a previous campaign? </vt:lpstr>
      <vt:lpstr>How many contacts were performed during the campaign for each client?</vt:lpstr>
      <vt:lpstr>What is the distribution of the number of days passed since the client was last contacted from a previous campaign?</vt:lpstr>
      <vt:lpstr>How many contacts were performed before the current campaign for each client?</vt:lpstr>
      <vt:lpstr>What were the outcomes of the previous marketing campaigns?</vt:lpstr>
      <vt:lpstr>What is the distribution of clients who subscribed to a term deposit vs. those who did not?</vt:lpstr>
      <vt:lpstr>Are there any correlations between different attributes and the likelihood of subscribing to a term deposit?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Sharma</dc:creator>
  <cp:lastModifiedBy>Ankit Sharma</cp:lastModifiedBy>
  <cp:revision>4</cp:revision>
  <dcterms:created xsi:type="dcterms:W3CDTF">2024-07-16T07:28:18Z</dcterms:created>
  <dcterms:modified xsi:type="dcterms:W3CDTF">2024-12-14T08:29:57Z</dcterms:modified>
</cp:coreProperties>
</file>