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3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9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2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4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64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0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5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0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02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7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F1FC1-6C52-4AFC-852A-EA5430A5DE76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45BF-D44A-4412-8023-557895B10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1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Модель кредитного риск-менеджмента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0304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Итоговый проект курса</a:t>
            </a:r>
          </a:p>
          <a:p>
            <a:r>
              <a:rPr lang="en-GB" dirty="0" smtClean="0"/>
              <a:t>Machine Learning Junior</a:t>
            </a:r>
            <a:endParaRPr lang="ru-RU" dirty="0" smtClean="0"/>
          </a:p>
          <a:p>
            <a:r>
              <a:rPr lang="ru-RU" dirty="0" smtClean="0"/>
              <a:t>Хасанов Альмир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5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16" y="836712"/>
            <a:ext cx="8229600" cy="1143000"/>
          </a:xfrm>
        </p:spPr>
        <p:txBody>
          <a:bodyPr>
            <a:noAutofit/>
          </a:bodyPr>
          <a:lstStyle/>
          <a:p>
            <a:r>
              <a:rPr lang="ru-RU" sz="2000" dirty="0" smtClean="0"/>
              <a:t>Флаг – </a:t>
            </a:r>
            <a:r>
              <a:rPr lang="en-US" sz="2000" dirty="0" err="1" smtClean="0"/>
              <a:t>is_zero_util</a:t>
            </a:r>
            <a:r>
              <a:rPr lang="en-US" sz="2000" dirty="0" smtClean="0"/>
              <a:t> - </a:t>
            </a:r>
            <a:r>
              <a:rPr lang="ru-RU" sz="2000" dirty="0" smtClean="0"/>
              <a:t>остаток невыплаченной суммы кредита равен 0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GB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92896"/>
            <a:ext cx="70104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ru-RU" dirty="0" err="1"/>
              <a:t>Датасета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Проведя анализ, видно различие средних структур КИ, а также видны признаки, наиболее разные и, наоборот, независимые от типа </a:t>
            </a:r>
            <a:r>
              <a:rPr lang="ru-RU" dirty="0" err="1" smtClean="0"/>
              <a:t>таргет</a:t>
            </a:r>
            <a:r>
              <a:rPr lang="ru-RU" dirty="0" smtClean="0"/>
              <a:t>. Группа </a:t>
            </a:r>
            <a:r>
              <a:rPr lang="ru-RU" dirty="0"/>
              <a:t>признаков </a:t>
            </a:r>
            <a:r>
              <a:rPr lang="ru-RU" dirty="0" err="1"/>
              <a:t>enc_paym</a:t>
            </a:r>
            <a:r>
              <a:rPr lang="ru-RU" dirty="0"/>
              <a:t>_{0</a:t>
            </a:r>
            <a:r>
              <a:rPr lang="ru-RU" dirty="0" smtClean="0"/>
              <a:t>..N}</a:t>
            </a:r>
            <a:r>
              <a:rPr lang="en-US" dirty="0" smtClean="0"/>
              <a:t> – </a:t>
            </a:r>
            <a:r>
              <a:rPr lang="ru-RU" dirty="0" smtClean="0"/>
              <a:t>Статусы </a:t>
            </a:r>
            <a:r>
              <a:rPr lang="ru-RU" dirty="0"/>
              <a:t>ежемесячных платежей за последние </a:t>
            </a:r>
            <a:r>
              <a:rPr lang="ru-RU" dirty="0" smtClean="0"/>
              <a:t>24 месяца</a:t>
            </a:r>
            <a:r>
              <a:rPr lang="en-US" dirty="0" smtClean="0"/>
              <a:t>, </a:t>
            </a:r>
            <a:r>
              <a:rPr lang="ru-RU" dirty="0" smtClean="0"/>
              <a:t>показывает очень высокую корреляцию между соседними месяцами. Можно будет «проредить» показатели.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Первичный </a:t>
            </a:r>
            <a:r>
              <a:rPr lang="ru-RU" dirty="0" err="1" smtClean="0"/>
              <a:t>датасет</a:t>
            </a:r>
            <a:r>
              <a:rPr lang="ru-RU" dirty="0" smtClean="0"/>
              <a:t> соберу, просто сгруппировав все признаки, объединив только категории, собирающие меньше 1% и убрав один признак с единственный значением.</a:t>
            </a:r>
          </a:p>
          <a:p>
            <a:pPr marL="0" indent="0">
              <a:buNone/>
            </a:pPr>
            <a:r>
              <a:rPr lang="ru-RU" dirty="0" smtClean="0"/>
              <a:t>После этого полученные </a:t>
            </a:r>
            <a:r>
              <a:rPr lang="ru-RU" dirty="0" err="1" smtClean="0"/>
              <a:t>датасет</a:t>
            </a:r>
            <a:r>
              <a:rPr lang="ru-RU" dirty="0" smtClean="0"/>
              <a:t> – 3 миллиона записей и проработаем 3 варианта:</a:t>
            </a:r>
          </a:p>
          <a:p>
            <a:pPr>
              <a:buFontTx/>
              <a:buChar char="-"/>
            </a:pPr>
            <a:r>
              <a:rPr lang="ru-RU" dirty="0" smtClean="0"/>
              <a:t>нормализованный </a:t>
            </a:r>
            <a:r>
              <a:rPr lang="ru-RU" dirty="0" err="1" smtClean="0"/>
              <a:t>датасет</a:t>
            </a:r>
            <a:r>
              <a:rPr lang="ru-RU" dirty="0" smtClean="0"/>
              <a:t> – просто нормализуем </a:t>
            </a:r>
            <a:r>
              <a:rPr lang="en-US" dirty="0" err="1" smtClean="0"/>
              <a:t>MinMaxScaler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структурированный - сначала поделим все показатели на количество кредитных продуктов, потом нормализуем</a:t>
            </a:r>
          </a:p>
          <a:p>
            <a:pPr>
              <a:buFontTx/>
              <a:buChar char="-"/>
            </a:pPr>
            <a:r>
              <a:rPr lang="ru-RU" dirty="0" smtClean="0"/>
              <a:t>К нормализованному </a:t>
            </a:r>
            <a:r>
              <a:rPr lang="ru-RU" dirty="0" err="1" smtClean="0"/>
              <a:t>датасету</a:t>
            </a:r>
            <a:r>
              <a:rPr lang="ru-RU" dirty="0" smtClean="0"/>
              <a:t> добавим «</a:t>
            </a:r>
            <a:r>
              <a:rPr lang="ru-RU" dirty="0" err="1" smtClean="0"/>
              <a:t>флаговые</a:t>
            </a:r>
            <a:r>
              <a:rPr lang="ru-RU" dirty="0" smtClean="0"/>
              <a:t>» показатели, суммированные по историям и делённые на количество продуктов</a:t>
            </a:r>
            <a:r>
              <a:rPr lang="en-US" dirty="0" smtClean="0"/>
              <a:t>. </a:t>
            </a:r>
            <a:r>
              <a:rPr lang="ru-RU" dirty="0" smtClean="0"/>
              <a:t>По сути это будут новые признаки, показывающие доли.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5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Выбор модели</a:t>
            </a:r>
            <a:r>
              <a:rPr lang="en-US" dirty="0" smtClean="0"/>
              <a:t>.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696663"/>
              </p:ext>
            </p:extLst>
          </p:nvPr>
        </p:nvGraphicFramePr>
        <p:xfrm>
          <a:off x="539552" y="692696"/>
          <a:ext cx="8064896" cy="592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1656184"/>
                <a:gridCol w="1080120"/>
                <a:gridCol w="1008112"/>
                <a:gridCol w="1080120"/>
              </a:tblGrid>
              <a:tr h="231800"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600" dirty="0" smtClean="0"/>
                        <a:t>Best grid search </a:t>
                      </a:r>
                      <a:r>
                        <a:rPr lang="en-GB" sz="1600" dirty="0" err="1" smtClean="0"/>
                        <a:t>hyperparameters</a:t>
                      </a:r>
                      <a:r>
                        <a:rPr lang="en-GB" sz="1600" dirty="0" smtClean="0"/>
                        <a:t> are: </a:t>
                      </a:r>
                      <a:endParaRPr lang="en-GB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Roc_auc_score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600" dirty="0" smtClean="0"/>
                        <a:t>Best grid search </a:t>
                      </a:r>
                      <a:endParaRPr lang="en-GB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(80%)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(20%)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4016">
                <a:tc gridSpan="5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Нормализованный </a:t>
                      </a:r>
                      <a:r>
                        <a:rPr lang="ru-RU" sz="1400" dirty="0" err="1" smtClean="0"/>
                        <a:t>датасет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86328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LogisticRegression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'C' : </a:t>
                      </a:r>
                      <a:r>
                        <a:rPr lang="en-GB" sz="1400" dirty="0" err="1" smtClean="0"/>
                        <a:t>np.logspace</a:t>
                      </a:r>
                      <a:r>
                        <a:rPr lang="en-GB" sz="1400" dirty="0" smtClean="0"/>
                        <a:t>(-3, 4, 10)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'C‘  1.29155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0.7519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0.6998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0.6877</a:t>
                      </a:r>
                      <a:endParaRPr lang="en-GB" sz="1400" dirty="0"/>
                    </a:p>
                  </a:txBody>
                  <a:tcPr/>
                </a:tc>
              </a:tr>
              <a:tr h="516240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RandomForestClassifier</a:t>
                      </a:r>
                      <a:endParaRPr lang="en-GB" sz="1400" dirty="0" smtClean="0"/>
                    </a:p>
                    <a:p>
                      <a:r>
                        <a:rPr lang="en-US" sz="1400" dirty="0" smtClean="0"/>
                        <a:t>‘</a:t>
                      </a:r>
                      <a:r>
                        <a:rPr lang="en-GB" sz="1400" dirty="0" err="1" smtClean="0"/>
                        <a:t>n_estimators</a:t>
                      </a:r>
                      <a:r>
                        <a:rPr lang="en-GB" sz="1400" dirty="0" smtClean="0"/>
                        <a:t>’: [50,100,150,200]</a:t>
                      </a:r>
                    </a:p>
                    <a:p>
                      <a:r>
                        <a:rPr lang="en-GB" sz="1400" dirty="0" smtClean="0"/>
                        <a:t> ‘depth’: range(5, 21, 5)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‘n’: </a:t>
                      </a:r>
                      <a:r>
                        <a:rPr lang="ru-RU" sz="1400" dirty="0" smtClean="0"/>
                        <a:t>20</a:t>
                      </a:r>
                      <a:r>
                        <a:rPr lang="en-GB" sz="1400" dirty="0" smtClean="0"/>
                        <a:t>0</a:t>
                      </a:r>
                    </a:p>
                    <a:p>
                      <a:r>
                        <a:rPr lang="en-GB" sz="1400" dirty="0" smtClean="0"/>
                        <a:t>‘depth’: </a:t>
                      </a:r>
                      <a:r>
                        <a:rPr lang="ru-RU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0.94529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0.67578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0.66945</a:t>
                      </a:r>
                      <a:endParaRPr lang="en-GB" sz="1400" dirty="0"/>
                    </a:p>
                  </a:txBody>
                  <a:tcPr/>
                </a:tc>
              </a:tr>
              <a:tr h="360784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PyTorch</a:t>
                      </a:r>
                      <a:r>
                        <a:rPr lang="ru-RU" sz="1400" dirty="0" smtClean="0"/>
                        <a:t> (263,</a:t>
                      </a:r>
                      <a:r>
                        <a:rPr lang="ru-RU" sz="1400" baseline="0" dirty="0" smtClean="0"/>
                        <a:t> 100, 1)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‘</a:t>
                      </a: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’: range(0, 75)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‘</a:t>
                      </a: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’: </a:t>
                      </a:r>
                      <a:r>
                        <a:rPr lang="ru-RU" sz="1400" dirty="0" smtClean="0"/>
                        <a:t>6</a:t>
                      </a:r>
                      <a:r>
                        <a:rPr lang="en-GB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0.79638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0.793</a:t>
                      </a:r>
                      <a:r>
                        <a:rPr lang="ru-RU" sz="1400" dirty="0" smtClean="0"/>
                        <a:t>2</a:t>
                      </a:r>
                      <a:r>
                        <a:rPr lang="en-GB" sz="1400" dirty="0" smtClean="0"/>
                        <a:t>8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0.76414</a:t>
                      </a:r>
                    </a:p>
                  </a:txBody>
                  <a:tcPr/>
                </a:tc>
              </a:tr>
              <a:tr h="27467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“</a:t>
                      </a:r>
                      <a:r>
                        <a:rPr lang="ru-RU" sz="1400" dirty="0" smtClean="0"/>
                        <a:t>Структурированный</a:t>
                      </a:r>
                      <a:r>
                        <a:rPr lang="en-US" sz="1400" dirty="0" smtClean="0"/>
                        <a:t>” </a:t>
                      </a:r>
                      <a:r>
                        <a:rPr lang="ru-RU" sz="1400" dirty="0" err="1" smtClean="0"/>
                        <a:t>датасет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518353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LogisticRegression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'C' : </a:t>
                      </a:r>
                      <a:r>
                        <a:rPr lang="en-GB" sz="1400" dirty="0" err="1" smtClean="0"/>
                        <a:t>np.logspace</a:t>
                      </a:r>
                      <a:r>
                        <a:rPr lang="en-GB" sz="1400" dirty="0" smtClean="0"/>
                        <a:t>(-3, 4, 10)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'C': 0.0359</a:t>
                      </a:r>
                      <a:r>
                        <a:rPr lang="ru-RU" sz="1400" dirty="0" smtClean="0"/>
                        <a:t>38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0.763</a:t>
                      </a:r>
                      <a:r>
                        <a:rPr lang="ru-RU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0.700</a:t>
                      </a:r>
                      <a:r>
                        <a:rPr lang="ru-RU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0.69</a:t>
                      </a:r>
                      <a:r>
                        <a:rPr lang="ru-RU" sz="1400" dirty="0" smtClean="0"/>
                        <a:t>07</a:t>
                      </a:r>
                      <a:endParaRPr lang="en-GB" sz="1400" dirty="0" smtClean="0"/>
                    </a:p>
                  </a:txBody>
                  <a:tcPr/>
                </a:tc>
              </a:tr>
              <a:tr h="518353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RandomForestClassifier</a:t>
                      </a:r>
                      <a:endParaRPr lang="en-GB" sz="1400" dirty="0" smtClean="0"/>
                    </a:p>
                    <a:p>
                      <a:r>
                        <a:rPr lang="en-US" sz="1400" dirty="0" smtClean="0"/>
                        <a:t>‘</a:t>
                      </a:r>
                      <a:r>
                        <a:rPr lang="en-GB" sz="1400" dirty="0" err="1" smtClean="0"/>
                        <a:t>n_estimators</a:t>
                      </a:r>
                      <a:r>
                        <a:rPr lang="en-GB" sz="1400" dirty="0" smtClean="0"/>
                        <a:t>’: [50,100,150,200]</a:t>
                      </a:r>
                    </a:p>
                    <a:p>
                      <a:r>
                        <a:rPr lang="en-GB" sz="1400" dirty="0" smtClean="0"/>
                        <a:t> ‘depth’: range(3, 16, 3)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‘n’: </a:t>
                      </a:r>
                      <a:r>
                        <a:rPr lang="ru-RU" sz="1400" dirty="0" smtClean="0"/>
                        <a:t>30</a:t>
                      </a:r>
                      <a:r>
                        <a:rPr lang="en-GB" sz="1400" dirty="0" smtClean="0"/>
                        <a:t>0</a:t>
                      </a:r>
                    </a:p>
                    <a:p>
                      <a:r>
                        <a:rPr lang="en-GB" sz="1400" dirty="0" smtClean="0"/>
                        <a:t>‘depth’: </a:t>
                      </a:r>
                      <a:r>
                        <a:rPr lang="ru-RU" sz="1400" dirty="0" smtClean="0"/>
                        <a:t>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0.8774</a:t>
                      </a:r>
                      <a:r>
                        <a:rPr lang="ru-RU" sz="1400" dirty="0" smtClean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0.729</a:t>
                      </a:r>
                      <a:r>
                        <a:rPr lang="ru-RU" sz="1400" dirty="0" smtClean="0"/>
                        <a:t>70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0.6743</a:t>
                      </a:r>
                      <a:r>
                        <a:rPr lang="ru-RU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  <a:tr h="518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PyTorch</a:t>
                      </a:r>
                      <a:r>
                        <a:rPr lang="ru-RU" sz="1400" dirty="0" smtClean="0"/>
                        <a:t> (263,</a:t>
                      </a:r>
                      <a:r>
                        <a:rPr lang="ru-RU" sz="1400" baseline="0" dirty="0" smtClean="0"/>
                        <a:t> 100, 1)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‘</a:t>
                      </a: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’: range(0, 75)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‘</a:t>
                      </a: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’: </a:t>
                      </a:r>
                      <a:r>
                        <a:rPr lang="ru-RU" sz="1400" dirty="0" smtClean="0"/>
                        <a:t>52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0.81419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</a:t>
                      </a:r>
                      <a:r>
                        <a:rPr lang="ru-RU" sz="1400" dirty="0" smtClean="0"/>
                        <a:t>80201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0.76</a:t>
                      </a:r>
                      <a:r>
                        <a:rPr lang="ru-RU" sz="1400" dirty="0" smtClean="0"/>
                        <a:t>184</a:t>
                      </a:r>
                      <a:endParaRPr lang="en-GB" sz="1400" dirty="0" smtClean="0"/>
                    </a:p>
                  </a:txBody>
                  <a:tcPr/>
                </a:tc>
              </a:tr>
              <a:tr h="23424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“</a:t>
                      </a:r>
                      <a:r>
                        <a:rPr lang="ru-RU" sz="1400" dirty="0" err="1" smtClean="0"/>
                        <a:t>Структурированны</a:t>
                      </a:r>
                      <a:r>
                        <a:rPr lang="en-US" sz="1400" dirty="0" smtClean="0"/>
                        <a:t>” </a:t>
                      </a:r>
                      <a:r>
                        <a:rPr lang="ru-RU" sz="1400" dirty="0" smtClean="0"/>
                        <a:t>только флаги-признаки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</a:txBody>
                  <a:tcPr/>
                </a:tc>
              </a:tr>
              <a:tr h="518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PyTorch</a:t>
                      </a:r>
                      <a:r>
                        <a:rPr lang="ru-RU" sz="1400" dirty="0" smtClean="0"/>
                        <a:t> (263,</a:t>
                      </a:r>
                      <a:r>
                        <a:rPr lang="ru-RU" sz="1400" baseline="0" dirty="0" smtClean="0"/>
                        <a:t> 100, 1)</a:t>
                      </a:r>
                      <a:endParaRPr lang="en-GB" sz="1400" dirty="0" smtClean="0"/>
                    </a:p>
                    <a:p>
                      <a:r>
                        <a:rPr lang="en-GB" sz="1400" dirty="0" smtClean="0"/>
                        <a:t>‘</a:t>
                      </a: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’: range(0, 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‘</a:t>
                      </a: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’: </a:t>
                      </a:r>
                      <a:r>
                        <a:rPr lang="ru-RU" sz="1400" dirty="0" smtClean="0"/>
                        <a:t>66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0.79</a:t>
                      </a:r>
                      <a:r>
                        <a:rPr lang="ru-RU" sz="1400" dirty="0" smtClean="0"/>
                        <a:t>801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0.7925</a:t>
                      </a:r>
                      <a:r>
                        <a:rPr lang="ru-RU" sz="1400" dirty="0" smtClean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0.765</a:t>
                      </a:r>
                      <a:r>
                        <a:rPr lang="ru-RU" sz="1400" dirty="0" smtClean="0"/>
                        <a:t>80</a:t>
                      </a:r>
                      <a:endParaRPr lang="en-GB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4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err="1"/>
              <a:t>Rос_Auc_score</a:t>
            </a:r>
            <a:r>
              <a:rPr lang="ru-RU" sz="3200" dirty="0"/>
              <a:t> лучшей модели по эпохам</a:t>
            </a:r>
            <a:endParaRPr lang="en-GB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556792"/>
            <a:ext cx="7197459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8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Улучшение модели </a:t>
            </a:r>
            <a:r>
              <a:rPr lang="en-GB" sz="3600" dirty="0" err="1"/>
              <a:t>PyTorch</a:t>
            </a:r>
            <a:r>
              <a:rPr lang="ru-RU" sz="3600" dirty="0"/>
              <a:t> </a:t>
            </a:r>
            <a:endParaRPr lang="en-GB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67922"/>
              </p:ext>
            </p:extLst>
          </p:nvPr>
        </p:nvGraphicFramePr>
        <p:xfrm>
          <a:off x="467544" y="1772816"/>
          <a:ext cx="8064896" cy="3724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1872208"/>
                <a:gridCol w="1512168"/>
                <a:gridCol w="864096"/>
                <a:gridCol w="1080120"/>
              </a:tblGrid>
              <a:tr h="231800"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GB" sz="1600" dirty="0" smtClean="0"/>
                        <a:t>Best grid search </a:t>
                      </a:r>
                      <a:r>
                        <a:rPr lang="en-GB" sz="1600" dirty="0" err="1" smtClean="0"/>
                        <a:t>hyperparameters</a:t>
                      </a:r>
                      <a:r>
                        <a:rPr lang="en-GB" sz="1600" dirty="0" smtClean="0"/>
                        <a:t> are: </a:t>
                      </a:r>
                      <a:endParaRPr lang="en-GB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Roc_auc_score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600" dirty="0" smtClean="0"/>
                        <a:t>Best Train</a:t>
                      </a:r>
                      <a:endParaRPr lang="en-GB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 (80%)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(20%)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4016">
                <a:tc gridSpan="5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«Базовая» модель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863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PyTorch</a:t>
                      </a:r>
                      <a:r>
                        <a:rPr lang="ru-RU" sz="1400" dirty="0" smtClean="0"/>
                        <a:t> (263,</a:t>
                      </a:r>
                      <a:r>
                        <a:rPr lang="ru-RU" sz="1400" baseline="0" dirty="0" smtClean="0"/>
                        <a:t> 100, 1)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: </a:t>
                      </a:r>
                      <a:r>
                        <a:rPr lang="ru-RU" sz="1400" dirty="0" smtClean="0"/>
                        <a:t>66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0.79299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0.79047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0.76510</a:t>
                      </a:r>
                    </a:p>
                  </a:txBody>
                  <a:tcPr/>
                </a:tc>
              </a:tr>
              <a:tr h="274672">
                <a:tc gridSpan="5"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Увеличение количества слоёв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pPr algn="ctr"/>
                      <a:r>
                        <a:rPr lang="en-US" sz="1400" dirty="0" smtClean="0"/>
                        <a:t>263,</a:t>
                      </a:r>
                      <a:r>
                        <a:rPr lang="en-US" sz="1400" baseline="0" dirty="0" smtClean="0"/>
                        <a:t> [50, 125, 200], [10, 30, 50], 1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  <a:tr h="518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PyTorch</a:t>
                      </a:r>
                      <a:r>
                        <a:rPr lang="ru-RU" sz="1400" dirty="0" smtClean="0"/>
                        <a:t> (263,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200</a:t>
                      </a:r>
                      <a:r>
                        <a:rPr lang="ru-RU" sz="1400" baseline="0" dirty="0" smtClean="0"/>
                        <a:t>, </a:t>
                      </a:r>
                      <a:r>
                        <a:rPr lang="en-US" sz="1400" baseline="0" dirty="0" smtClean="0"/>
                        <a:t>30, </a:t>
                      </a:r>
                      <a:r>
                        <a:rPr lang="ru-RU" sz="1400" baseline="0" dirty="0" smtClean="0"/>
                        <a:t>1)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: </a:t>
                      </a:r>
                      <a:r>
                        <a:rPr lang="en-US" sz="1400" dirty="0" smtClean="0"/>
                        <a:t>24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</a:t>
                      </a:r>
                      <a:r>
                        <a:rPr lang="ru-RU" sz="1400" dirty="0" smtClean="0"/>
                        <a:t>8</a:t>
                      </a:r>
                      <a:r>
                        <a:rPr lang="en-US" sz="1400" dirty="0" smtClean="0"/>
                        <a:t>5710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0.79362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0.76</a:t>
                      </a:r>
                      <a:r>
                        <a:rPr lang="en-US" sz="1400" dirty="0" smtClean="0"/>
                        <a:t>595</a:t>
                      </a:r>
                      <a:endParaRPr lang="en-GB" sz="1400" dirty="0" smtClean="0"/>
                    </a:p>
                  </a:txBody>
                  <a:tcPr/>
                </a:tc>
              </a:tr>
              <a:tr h="23424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Параметр </a:t>
                      </a:r>
                      <a:r>
                        <a:rPr lang="en-US" sz="1400" dirty="0" err="1" smtClean="0"/>
                        <a:t>pos_weight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[30.35</a:t>
                      </a:r>
                      <a:r>
                        <a:rPr lang="en-US" sz="1400" baseline="0" dirty="0" smtClean="0"/>
                        <a:t> - </a:t>
                      </a:r>
                      <a:r>
                        <a:rPr lang="en-US" sz="1400" dirty="0" smtClean="0"/>
                        <a:t>% </a:t>
                      </a:r>
                      <a:r>
                        <a:rPr lang="ru-RU" sz="1400" dirty="0" smtClean="0"/>
                        <a:t>негативного класса, </a:t>
                      </a:r>
                      <a:r>
                        <a:rPr lang="en-US" sz="1400" dirty="0" smtClean="0"/>
                        <a:t>303.55 - </a:t>
                      </a:r>
                      <a:r>
                        <a:rPr lang="ru-RU" sz="1400" dirty="0" smtClean="0"/>
                        <a:t>% *</a:t>
                      </a:r>
                      <a:r>
                        <a:rPr lang="ru-RU" sz="1400" baseline="0" dirty="0" smtClean="0"/>
                        <a:t> 10, </a:t>
                      </a:r>
                      <a:r>
                        <a:rPr lang="en-US" sz="1400" baseline="0" dirty="0" smtClean="0"/>
                        <a:t>None</a:t>
                      </a:r>
                      <a:r>
                        <a:rPr lang="en-US" sz="1400" dirty="0" smtClean="0"/>
                        <a:t>]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 smtClean="0"/>
                    </a:p>
                  </a:txBody>
                  <a:tcPr/>
                </a:tc>
              </a:tr>
              <a:tr h="5183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PyTorch</a:t>
                      </a:r>
                      <a:r>
                        <a:rPr lang="ru-RU" sz="1400" dirty="0" smtClean="0"/>
                        <a:t> (263,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baseline="0" dirty="0" smtClean="0"/>
                        <a:t>200</a:t>
                      </a:r>
                      <a:r>
                        <a:rPr lang="ru-RU" sz="1400" baseline="0" dirty="0" smtClean="0"/>
                        <a:t>,</a:t>
                      </a:r>
                      <a:r>
                        <a:rPr lang="en-US" sz="1400" baseline="0" dirty="0" smtClean="0"/>
                        <a:t> 30,</a:t>
                      </a:r>
                      <a:r>
                        <a:rPr lang="ru-RU" sz="1400" baseline="0" dirty="0" smtClean="0"/>
                        <a:t> 1)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: </a:t>
                      </a:r>
                      <a:r>
                        <a:rPr lang="en-US" sz="1400" dirty="0" smtClean="0"/>
                        <a:t>17</a:t>
                      </a:r>
                      <a:endParaRPr lang="en-GB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pos_weight</a:t>
                      </a:r>
                      <a:r>
                        <a:rPr lang="en-US" sz="1400" dirty="0" smtClean="0"/>
                        <a:t> = 30.35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0.88736</a:t>
                      </a:r>
                    </a:p>
                    <a:p>
                      <a:r>
                        <a:rPr lang="en-US" sz="1400" dirty="0" smtClean="0"/>
                        <a:t>(</a:t>
                      </a:r>
                      <a:r>
                        <a:rPr lang="en-GB" sz="1400" dirty="0" err="1" smtClean="0"/>
                        <a:t>num_epochs</a:t>
                      </a:r>
                      <a:r>
                        <a:rPr lang="en-GB" sz="1400" dirty="0" smtClean="0"/>
                        <a:t> 50)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0.79</a:t>
                      </a:r>
                      <a:r>
                        <a:rPr lang="en-US" sz="1400" dirty="0" smtClean="0"/>
                        <a:t>625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0.76692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9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</a:t>
            </a:r>
            <a:r>
              <a:rPr lang="ru-RU" sz="3200" dirty="0" smtClean="0"/>
              <a:t>ос_</a:t>
            </a:r>
            <a:r>
              <a:rPr lang="en-US" sz="3200" dirty="0" err="1" smtClean="0"/>
              <a:t>Auc_score</a:t>
            </a:r>
            <a:r>
              <a:rPr lang="en-US" sz="3200" dirty="0" smtClean="0"/>
              <a:t> </a:t>
            </a:r>
            <a:r>
              <a:rPr lang="ru-RU" sz="3200" dirty="0" smtClean="0"/>
              <a:t>лучшей модели по эпохам</a:t>
            </a:r>
            <a:endParaRPr lang="en-GB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920880" cy="456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2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ROC </a:t>
            </a:r>
            <a:r>
              <a:rPr lang="ru-RU" dirty="0" smtClean="0"/>
              <a:t>кривая по предсказаниям на финальной модели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1810"/>
            <a:ext cx="7617393" cy="505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5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78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модели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Задача модели предсказывать вероятность возникновения просрочки по конкретному заёмщику/кредитной истории.</a:t>
            </a:r>
          </a:p>
          <a:p>
            <a:pPr marL="0" indent="0">
              <a:buNone/>
            </a:pPr>
            <a:r>
              <a:rPr lang="ru-RU" dirty="0" smtClean="0"/>
              <a:t>Может быть использована как один из инструментов обработки заявления, так и для оценки текущего портфеля.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0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для обучения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ru-RU" sz="2500" dirty="0"/>
              <a:t>3</a:t>
            </a:r>
            <a:r>
              <a:rPr lang="en-US" sz="2500" dirty="0"/>
              <a:t>’</a:t>
            </a:r>
            <a:r>
              <a:rPr lang="ru-RU" sz="2500" dirty="0"/>
              <a:t>000</a:t>
            </a:r>
            <a:r>
              <a:rPr lang="en-US" sz="2500" dirty="0"/>
              <a:t>’</a:t>
            </a:r>
            <a:r>
              <a:rPr lang="ru-RU" sz="2500" dirty="0"/>
              <a:t>000 кредитных историй (КИ)</a:t>
            </a:r>
            <a:endParaRPr lang="en-US" sz="2500" dirty="0"/>
          </a:p>
          <a:p>
            <a:pPr>
              <a:buFontTx/>
              <a:buChar char="-"/>
            </a:pPr>
            <a:r>
              <a:rPr lang="en-US" sz="2500" dirty="0"/>
              <a:t>106’442 </a:t>
            </a:r>
            <a:r>
              <a:rPr lang="ru-RU" sz="2500" dirty="0"/>
              <a:t>КИ, 3,55% имеют флаг дефолта – просрочек по оплате.</a:t>
            </a:r>
          </a:p>
          <a:p>
            <a:pPr>
              <a:buFontTx/>
              <a:buChar char="-"/>
            </a:pPr>
            <a:r>
              <a:rPr lang="ru-RU" sz="2500" dirty="0"/>
              <a:t>в среднем 8,7 продукта в одной КИ</a:t>
            </a:r>
          </a:p>
          <a:p>
            <a:pPr>
              <a:buFontTx/>
              <a:buChar char="-"/>
            </a:pPr>
            <a:r>
              <a:rPr lang="en-GB" sz="2500" dirty="0"/>
              <a:t>26</a:t>
            </a:r>
            <a:r>
              <a:rPr lang="en-US" sz="2500" dirty="0"/>
              <a:t>’</a:t>
            </a:r>
            <a:r>
              <a:rPr lang="en-GB" sz="2500" dirty="0"/>
              <a:t>162’717 </a:t>
            </a:r>
            <a:r>
              <a:rPr lang="ru-RU" sz="2500" dirty="0"/>
              <a:t>кредитных продуктов всего</a:t>
            </a:r>
            <a:endParaRPr lang="en-US" sz="2500" dirty="0"/>
          </a:p>
          <a:p>
            <a:pPr>
              <a:buFontTx/>
              <a:buChar char="-"/>
            </a:pPr>
            <a:r>
              <a:rPr lang="ru-RU" sz="2500" dirty="0"/>
              <a:t>Данные предварительно обработаны, признаки доступны в 3х вариациях</a:t>
            </a:r>
            <a:r>
              <a:rPr lang="ru-RU" sz="2500" dirty="0" smtClean="0"/>
              <a:t>:</a:t>
            </a:r>
            <a:endParaRPr lang="ru-RU" sz="2500" dirty="0"/>
          </a:p>
          <a:p>
            <a:pPr lvl="1">
              <a:buFontTx/>
              <a:buChar char="-"/>
            </a:pPr>
            <a:r>
              <a:rPr lang="ru-RU" sz="2100" dirty="0" smtClean="0"/>
              <a:t>флаг</a:t>
            </a:r>
            <a:r>
              <a:rPr lang="ru-RU" sz="2100" dirty="0"/>
              <a:t>:  0/1</a:t>
            </a:r>
          </a:p>
          <a:p>
            <a:pPr lvl="1">
              <a:buFontTx/>
              <a:buChar char="-"/>
            </a:pPr>
            <a:r>
              <a:rPr lang="ru-RU" sz="2100" dirty="0"/>
              <a:t>закодировано – категориальные переменные, но без расшифровки </a:t>
            </a:r>
            <a:r>
              <a:rPr lang="ru-RU" sz="2100" dirty="0" smtClean="0"/>
              <a:t>категорий (статусы платежа, типы кредита/валюты и т.д.)</a:t>
            </a:r>
            <a:endParaRPr lang="ru-RU" sz="2100" dirty="0"/>
          </a:p>
          <a:p>
            <a:pPr lvl="1">
              <a:buFontTx/>
              <a:buChar char="-"/>
            </a:pPr>
            <a:r>
              <a:rPr lang="ru-RU" sz="2100" dirty="0" err="1"/>
              <a:t>бинаризовано</a:t>
            </a:r>
            <a:r>
              <a:rPr lang="ru-RU" sz="2100" dirty="0"/>
              <a:t> –изначально количественные переменные, но в </a:t>
            </a:r>
            <a:r>
              <a:rPr lang="ru-RU" sz="2100" dirty="0" err="1"/>
              <a:t>датасете</a:t>
            </a:r>
            <a:r>
              <a:rPr lang="ru-RU" sz="2100" dirty="0"/>
              <a:t> уже закодированы отрезками данных. По сути категориальные</a:t>
            </a:r>
          </a:p>
        </p:txBody>
      </p:sp>
    </p:spTree>
    <p:extLst>
      <p:ext uri="{BB962C8B-B14F-4D97-AF65-F5344CB8AC3E}">
        <p14:creationId xmlns:p14="http://schemas.microsoft.com/office/powerpoint/2010/main" val="31966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Кредитная история </a:t>
            </a:r>
            <a:r>
              <a:rPr lang="en-US" dirty="0" smtClean="0"/>
              <a:t>id == 0</a:t>
            </a:r>
            <a:r>
              <a:rPr lang="ru-RU" dirty="0" smtClean="0"/>
              <a:t>. Флаги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2092" y="2414493"/>
            <a:ext cx="4698380" cy="3030731"/>
          </a:xfrm>
        </p:spPr>
        <p:txBody>
          <a:bodyPr>
            <a:noAutofit/>
          </a:bodyPr>
          <a:lstStyle/>
          <a:p>
            <a:r>
              <a:rPr lang="ru-RU" sz="1400" dirty="0" smtClean="0"/>
              <a:t>нет просрочек до 5 дней</a:t>
            </a:r>
            <a:endParaRPr lang="en-US" sz="1400" dirty="0" smtClean="0"/>
          </a:p>
          <a:p>
            <a:r>
              <a:rPr lang="ru-RU" sz="1400" dirty="0" smtClean="0"/>
              <a:t>нет просрочек от 5 до 30 дней</a:t>
            </a:r>
            <a:endParaRPr lang="en-US" sz="1400" dirty="0" smtClean="0"/>
          </a:p>
          <a:p>
            <a:r>
              <a:rPr lang="ru-RU" sz="1400" dirty="0" smtClean="0"/>
              <a:t>нет просрочек от 30 до 60 дней</a:t>
            </a:r>
            <a:endParaRPr lang="en-US" sz="1400" dirty="0" smtClean="0"/>
          </a:p>
          <a:p>
            <a:r>
              <a:rPr lang="ru-RU" sz="1400" dirty="0" smtClean="0"/>
              <a:t>нет просрочек от 60 до 90 дней</a:t>
            </a:r>
            <a:endParaRPr lang="en-US" sz="1400" dirty="0" smtClean="0"/>
          </a:p>
          <a:p>
            <a:r>
              <a:rPr lang="ru-RU" sz="1400" dirty="0" smtClean="0"/>
              <a:t>нет просрочек более чем на 90 дней</a:t>
            </a:r>
            <a:endParaRPr lang="en-US" sz="1400" dirty="0" smtClean="0"/>
          </a:p>
          <a:p>
            <a:r>
              <a:rPr lang="ru-RU" sz="1400" dirty="0" smtClean="0"/>
              <a:t>остаток невыплаченной суммы кредита равен 0</a:t>
            </a:r>
            <a:endParaRPr lang="en-US" sz="1400" dirty="0" smtClean="0"/>
          </a:p>
          <a:p>
            <a:r>
              <a:rPr lang="ru-RU" sz="1400" dirty="0" smtClean="0"/>
              <a:t>текущая просроченная задолженность равна 0</a:t>
            </a:r>
          </a:p>
          <a:p>
            <a:r>
              <a:rPr lang="ru-RU" sz="1400" dirty="0" smtClean="0"/>
              <a:t>максимальная просроченная задолженность равна 0</a:t>
            </a:r>
          </a:p>
          <a:p>
            <a:r>
              <a:rPr lang="ru-RU" sz="1400" dirty="0" smtClean="0"/>
              <a:t>плановое количество дней с даты открытия кредита до даты закрытия не определено</a:t>
            </a:r>
          </a:p>
          <a:p>
            <a:r>
              <a:rPr lang="ru-RU" sz="1400" dirty="0" smtClean="0"/>
              <a:t>фактическое количество дней с даты открытия кредита до даты закрытия не определено</a:t>
            </a:r>
            <a:endParaRPr lang="en-GB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26389"/>
            <a:ext cx="34385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1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dirty="0" smtClean="0"/>
              <a:t>КИ </a:t>
            </a:r>
            <a:r>
              <a:rPr lang="en-US" sz="3200" dirty="0" smtClean="0"/>
              <a:t>id == 0</a:t>
            </a:r>
            <a:r>
              <a:rPr lang="ru-RU" sz="3200" dirty="0" smtClean="0"/>
              <a:t>. </a:t>
            </a:r>
            <a:r>
              <a:rPr lang="ru-RU" sz="3200" dirty="0" err="1" smtClean="0"/>
              <a:t>Бинаризированные</a:t>
            </a:r>
            <a:r>
              <a:rPr lang="ru-RU" sz="3200" dirty="0" smtClean="0"/>
              <a:t> признаки</a:t>
            </a:r>
            <a:endParaRPr lang="en-GB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748358"/>
              </p:ext>
            </p:extLst>
          </p:nvPr>
        </p:nvGraphicFramePr>
        <p:xfrm>
          <a:off x="611560" y="1196752"/>
          <a:ext cx="6769100" cy="3937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/>
                <a:gridCol w="4749800"/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 err="1">
                          <a:effectLst/>
                        </a:rPr>
                        <a:t>pre_since_opened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Дней с даты открытия кредита до даты сбора данных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pre_since_confirmed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Дней с даты подтверждения информации по кредиту до даты сбора данных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pre_pterm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Плановое количество дней с даты открытия кредита до даты закрытия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pre_fterm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Фактическое количество дней с даты открытия кредита до даты закрытия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pre_till_pclose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Плановое количество дней с даты сбора данных до даты закрытия кредита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pre_till_fclose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Фактическое количество дней с даты сбора данных до даты закрытия кредита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pre_loans_credit_limit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Кредитный лимит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pre_loans_next_pay_summ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Сумма следующего платежа по кредиту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pre_loans_outstanding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Оставшаяся невыплаченная сумма кредита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pre_loans_total_overdue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Текущая просроченная задолженность</a:t>
                      </a:r>
                      <a:endParaRPr lang="ru-RU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pre_loans_max_overdue_sum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Максимальная просроченная задолженность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pre_loans_credit_cost_rate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Полная стоимость кредита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Число просрочек до 5 дней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pre_loans530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Число просрочек от 5 до 30 дней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pre_loans3060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Число просрочек от 30 до 60 дней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pre_loans6090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Число просрочек от 60 до 90 дней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pre_loans90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Число просрочек более, чем на 90 дней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pre_util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Отношение оставшейся невыплаченной суммы кредита к кредитному лимиту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pre_over2limit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Отношение текущей просроченной задолженности к кредитному лимиту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pre_maxover2limit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 err="1">
                          <a:effectLst/>
                        </a:rPr>
                        <a:t>Отношенение</a:t>
                      </a:r>
                      <a:r>
                        <a:rPr lang="ru-RU" sz="1000" u="none" strike="noStrike" dirty="0">
                          <a:effectLst/>
                        </a:rPr>
                        <a:t> максимальной просроченной задолженности к кредитному лимиту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1560" y="573325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Много интересных признаков, но так как они уже обработаны, то сложно применить </a:t>
            </a:r>
            <a:r>
              <a:rPr lang="en-US" dirty="0" smtClean="0"/>
              <a:t>feature engineering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64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4536504" cy="5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3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КИ </a:t>
            </a:r>
            <a:r>
              <a:rPr lang="en-US" dirty="0" smtClean="0"/>
              <a:t>id == 0</a:t>
            </a:r>
            <a:r>
              <a:rPr lang="ru-RU" dirty="0" smtClean="0"/>
              <a:t>. Категориальные признаки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2276872"/>
            <a:ext cx="4618856" cy="1512168"/>
          </a:xfrm>
        </p:spPr>
        <p:txBody>
          <a:bodyPr>
            <a:normAutofit fontScale="47500" lnSpcReduction="20000"/>
          </a:bodyPr>
          <a:lstStyle/>
          <a:p>
            <a:r>
              <a:rPr lang="ru-RU" dirty="0" smtClean="0"/>
              <a:t>Тип отношения к кредиту</a:t>
            </a:r>
          </a:p>
          <a:p>
            <a:r>
              <a:rPr lang="ru-RU" dirty="0" smtClean="0"/>
              <a:t>Статус кредита</a:t>
            </a:r>
          </a:p>
          <a:p>
            <a:r>
              <a:rPr lang="ru-RU" dirty="0" smtClean="0"/>
              <a:t>Валюта кредита</a:t>
            </a:r>
          </a:p>
          <a:p>
            <a:r>
              <a:rPr lang="ru-RU" dirty="0" smtClean="0"/>
              <a:t>Тип кредита</a:t>
            </a:r>
          </a:p>
          <a:p>
            <a:r>
              <a:rPr lang="ru-RU" dirty="0" smtClean="0"/>
              <a:t>Статусы ежемесячных платежей за последние </a:t>
            </a:r>
            <a:r>
              <a:rPr lang="en-US" dirty="0" smtClean="0"/>
              <a:t>0 - 24</a:t>
            </a:r>
            <a:r>
              <a:rPr lang="ru-RU" dirty="0" smtClean="0"/>
              <a:t> месяцев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3876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Признаки по кредитным историям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 целом по кредитной истории (по конкретному человеку) можно собрать «структуру» признаков по его портфелю. Учитывая, что количественные показатели у нас </a:t>
            </a:r>
            <a:r>
              <a:rPr lang="ru-RU" dirty="0" err="1" smtClean="0"/>
              <a:t>бинаризированы</a:t>
            </a:r>
            <a:r>
              <a:rPr lang="ru-RU" dirty="0" smtClean="0"/>
              <a:t>, для нас это по сути своей категориальные показатели. Признаки – флаги – тоже как частный, бинарный случай категориальных признаков.</a:t>
            </a:r>
          </a:p>
          <a:p>
            <a:r>
              <a:rPr lang="ru-RU" dirty="0" smtClean="0"/>
              <a:t>Ну и + 1 показатель – количественный признак – количество продуктов.</a:t>
            </a:r>
          </a:p>
          <a:p>
            <a:endParaRPr lang="ru-RU" dirty="0"/>
          </a:p>
          <a:p>
            <a:r>
              <a:rPr lang="ru-RU" dirty="0" smtClean="0"/>
              <a:t>Формирование признаков: с помощью </a:t>
            </a:r>
            <a:r>
              <a:rPr lang="en-US" dirty="0" err="1" smtClean="0"/>
              <a:t>OneHotEncoder</a:t>
            </a:r>
            <a:r>
              <a:rPr lang="en-US" dirty="0" smtClean="0"/>
              <a:t> </a:t>
            </a:r>
            <a:r>
              <a:rPr lang="ru-RU" dirty="0" smtClean="0"/>
              <a:t>преобразуем весь </a:t>
            </a:r>
            <a:r>
              <a:rPr lang="ru-RU" dirty="0" err="1" smtClean="0"/>
              <a:t>датасет</a:t>
            </a:r>
            <a:r>
              <a:rPr lang="ru-RU" dirty="0" smtClean="0"/>
              <a:t> и потом группируем по </a:t>
            </a:r>
            <a:r>
              <a:rPr lang="en-US" dirty="0" smtClean="0"/>
              <a:t>id.</a:t>
            </a:r>
          </a:p>
          <a:p>
            <a:r>
              <a:rPr lang="ru-RU" dirty="0" smtClean="0"/>
              <a:t>Теперь каждая запись показывает по конкретному </a:t>
            </a:r>
            <a:r>
              <a:rPr lang="en-US" dirty="0" smtClean="0"/>
              <a:t>id </a:t>
            </a:r>
            <a:r>
              <a:rPr lang="ru-RU" dirty="0" smtClean="0"/>
              <a:t>структуру признаков.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5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различий средней структуры историй с </a:t>
            </a:r>
            <a:r>
              <a:rPr lang="ru-RU" dirty="0" err="1" smtClean="0"/>
              <a:t>таргет</a:t>
            </a:r>
            <a:r>
              <a:rPr lang="ru-RU" dirty="0" smtClean="0"/>
              <a:t> = 0 и = 1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69204"/>
            <a:ext cx="68199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1758713"/>
            <a:ext cx="73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none" strike="noStrike" dirty="0" err="1" smtClean="0">
                <a:effectLst/>
              </a:rPr>
              <a:t>pre_since_opened</a:t>
            </a:r>
            <a:r>
              <a:rPr lang="ru-RU" u="none" strike="noStrike" dirty="0" smtClean="0">
                <a:effectLst/>
              </a:rPr>
              <a:t> - дней с даты открытия кредита до даты сбора данных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90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20912</TotalTime>
  <Words>1029</Words>
  <Application>Microsoft Office PowerPoint</Application>
  <PresentationFormat>On-screen Show (4:3)</PresentationFormat>
  <Paragraphs>179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Модель кредитного риск-менеджмента</vt:lpstr>
      <vt:lpstr>Назначение модели</vt:lpstr>
      <vt:lpstr>Данные для обучения</vt:lpstr>
      <vt:lpstr>Кредитная история id == 0. Флаги</vt:lpstr>
      <vt:lpstr>КИ id == 0. Бинаризированные признаки</vt:lpstr>
      <vt:lpstr>PowerPoint Presentation</vt:lpstr>
      <vt:lpstr>КИ id == 0. Категориальные признаки</vt:lpstr>
      <vt:lpstr>Признаки по кредитным историям</vt:lpstr>
      <vt:lpstr>Анализ различий средней структуры историй с таргет = 0 и = 1</vt:lpstr>
      <vt:lpstr>Флаг – is_zero_util - остаток невыплаченной суммы кредита равен 0 </vt:lpstr>
      <vt:lpstr>3 Датасета</vt:lpstr>
      <vt:lpstr>Выбор модели. </vt:lpstr>
      <vt:lpstr>Rос_Auc_score лучшей модели по эпохам</vt:lpstr>
      <vt:lpstr>Улучшение модели PyTorch </vt:lpstr>
      <vt:lpstr>Rос_Auc_score лучшей модели по эпохам</vt:lpstr>
      <vt:lpstr>ROC кривая по предсказаниям на финальной модели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кредитного риск-менеджмента</dc:title>
  <dc:creator>AK</dc:creator>
  <cp:lastModifiedBy>AK</cp:lastModifiedBy>
  <cp:revision>53</cp:revision>
  <dcterms:created xsi:type="dcterms:W3CDTF">2023-10-15T10:07:04Z</dcterms:created>
  <dcterms:modified xsi:type="dcterms:W3CDTF">2023-10-31T20:39:51Z</dcterms:modified>
</cp:coreProperties>
</file>