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86" r:id="rId4"/>
    <p:sldId id="259" r:id="rId5"/>
    <p:sldId id="292" r:id="rId6"/>
    <p:sldId id="293" r:id="rId7"/>
    <p:sldId id="290" r:id="rId8"/>
    <p:sldId id="294" r:id="rId9"/>
    <p:sldId id="296" r:id="rId10"/>
    <p:sldId id="261" r:id="rId11"/>
    <p:sldId id="269" r:id="rId12"/>
    <p:sldId id="299" r:id="rId13"/>
    <p:sldId id="279" r:id="rId14"/>
    <p:sldId id="282" r:id="rId15"/>
    <p:sldId id="283"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F1F0C8-E0D1-465B-BC80-B5B7C09EEEF0}" v="1" dt="2024-03-20T18:38:55.2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30" autoAdjust="0"/>
    <p:restoredTop sz="89539" autoAdjust="0"/>
  </p:normalViewPr>
  <p:slideViewPr>
    <p:cSldViewPr snapToGrid="0">
      <p:cViewPr varScale="1">
        <p:scale>
          <a:sx n="80" d="100"/>
          <a:sy n="80" d="100"/>
        </p:scale>
        <p:origin x="48"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C01D3-A4D4-4425-B89B-D0F1D21F9852}"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F44567-AB7B-4224-900B-4E623DD1AB7E}" type="slidenum">
              <a:rPr lang="en-IN" smtClean="0"/>
              <a:t>‹#›</a:t>
            </a:fld>
            <a:endParaRPr lang="en-IN"/>
          </a:p>
        </p:txBody>
      </p:sp>
    </p:spTree>
    <p:extLst>
      <p:ext uri="{BB962C8B-B14F-4D97-AF65-F5344CB8AC3E}">
        <p14:creationId xmlns:p14="http://schemas.microsoft.com/office/powerpoint/2010/main" val="159610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F44567-AB7B-4224-900B-4E623DD1AB7E}" type="slidenum">
              <a:rPr lang="en-IN" smtClean="0"/>
              <a:t>5</a:t>
            </a:fld>
            <a:endParaRPr lang="en-IN"/>
          </a:p>
        </p:txBody>
      </p:sp>
    </p:spTree>
    <p:extLst>
      <p:ext uri="{BB962C8B-B14F-4D97-AF65-F5344CB8AC3E}">
        <p14:creationId xmlns:p14="http://schemas.microsoft.com/office/powerpoint/2010/main" val="209008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F44567-AB7B-4224-900B-4E623DD1AB7E}" type="slidenum">
              <a:rPr lang="en-IN" smtClean="0"/>
              <a:t>6</a:t>
            </a:fld>
            <a:endParaRPr lang="en-IN"/>
          </a:p>
        </p:txBody>
      </p:sp>
    </p:spTree>
    <p:extLst>
      <p:ext uri="{BB962C8B-B14F-4D97-AF65-F5344CB8AC3E}">
        <p14:creationId xmlns:p14="http://schemas.microsoft.com/office/powerpoint/2010/main" val="65540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F44567-AB7B-4224-900B-4E623DD1AB7E}" type="slidenum">
              <a:rPr lang="en-IN" smtClean="0"/>
              <a:t>7</a:t>
            </a:fld>
            <a:endParaRPr lang="en-IN"/>
          </a:p>
        </p:txBody>
      </p:sp>
    </p:spTree>
    <p:extLst>
      <p:ext uri="{BB962C8B-B14F-4D97-AF65-F5344CB8AC3E}">
        <p14:creationId xmlns:p14="http://schemas.microsoft.com/office/powerpoint/2010/main" val="886235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F44567-AB7B-4224-900B-4E623DD1AB7E}" type="slidenum">
              <a:rPr lang="en-IN" smtClean="0"/>
              <a:t>8</a:t>
            </a:fld>
            <a:endParaRPr lang="en-IN"/>
          </a:p>
        </p:txBody>
      </p:sp>
    </p:spTree>
    <p:extLst>
      <p:ext uri="{BB962C8B-B14F-4D97-AF65-F5344CB8AC3E}">
        <p14:creationId xmlns:p14="http://schemas.microsoft.com/office/powerpoint/2010/main" val="177022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F44567-AB7B-4224-900B-4E623DD1AB7E}" type="slidenum">
              <a:rPr lang="en-IN" smtClean="0"/>
              <a:t>10</a:t>
            </a:fld>
            <a:endParaRPr lang="en-IN"/>
          </a:p>
        </p:txBody>
      </p:sp>
    </p:spTree>
    <p:extLst>
      <p:ext uri="{BB962C8B-B14F-4D97-AF65-F5344CB8AC3E}">
        <p14:creationId xmlns:p14="http://schemas.microsoft.com/office/powerpoint/2010/main" val="111036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F44567-AB7B-4224-900B-4E623DD1AB7E}" type="slidenum">
              <a:rPr lang="en-IN" smtClean="0"/>
              <a:t>11</a:t>
            </a:fld>
            <a:endParaRPr lang="en-IN"/>
          </a:p>
        </p:txBody>
      </p:sp>
    </p:spTree>
    <p:extLst>
      <p:ext uri="{BB962C8B-B14F-4D97-AF65-F5344CB8AC3E}">
        <p14:creationId xmlns:p14="http://schemas.microsoft.com/office/powerpoint/2010/main" val="349934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D177-28A9-46F9-8A5D-A12239DDED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B95F17-DCDD-4E98-8BFE-DAC12CC84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927187-64E4-4642-AED3-11FD266B7B1B}"/>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5" name="Footer Placeholder 4">
            <a:extLst>
              <a:ext uri="{FF2B5EF4-FFF2-40B4-BE49-F238E27FC236}">
                <a16:creationId xmlns:a16="http://schemas.microsoft.com/office/drawing/2014/main" id="{6137AB21-FA7D-4E70-A127-8C2FB8F97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BE06A-2FA6-4F3F-8FCD-D935A2911518}"/>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363885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AB8C-612F-4017-BEE6-91568A9609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7EA145-BFFD-4E90-AC12-2ECD3247D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4FF472-CC87-4507-ADC0-DAFAFD23BC2F}"/>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5" name="Footer Placeholder 4">
            <a:extLst>
              <a:ext uri="{FF2B5EF4-FFF2-40B4-BE49-F238E27FC236}">
                <a16:creationId xmlns:a16="http://schemas.microsoft.com/office/drawing/2014/main" id="{B5BAA648-7B76-4E8C-A38A-3A30CCD2DA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F6B38-7376-4637-8CAF-2FC98D16AFF3}"/>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15613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4E2D6D-773E-45FC-BCCA-368D83CD01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AA2124-8D7F-4FFB-8ECB-AF5DB61C0C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B12CE9-DC04-4869-A1B1-8DA6DC6DEC02}"/>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5" name="Footer Placeholder 4">
            <a:extLst>
              <a:ext uri="{FF2B5EF4-FFF2-40B4-BE49-F238E27FC236}">
                <a16:creationId xmlns:a16="http://schemas.microsoft.com/office/drawing/2014/main" id="{27AEF730-501E-4C22-8988-A358B85BBB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BC0486-CF51-42F6-AE4F-6AB94104F98F}"/>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266414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E4E0-C0BE-4DF1-97F1-1579C4B62C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975B81-6B07-4DDD-BBA1-4C55E632F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6C8912-3193-4098-B23E-43D0384E4ECA}"/>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5" name="Footer Placeholder 4">
            <a:extLst>
              <a:ext uri="{FF2B5EF4-FFF2-40B4-BE49-F238E27FC236}">
                <a16:creationId xmlns:a16="http://schemas.microsoft.com/office/drawing/2014/main" id="{55D4839D-8DC0-4CA0-B87A-1CCABBBD34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57894-E921-4BC8-982F-95EED7CB99BA}"/>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108653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04A6-9923-4D86-93EB-A653537B1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C14DE-B5BD-4212-B493-0406769BD4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22F81E-4A13-451A-A681-5C301C6E36AB}"/>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5" name="Footer Placeholder 4">
            <a:extLst>
              <a:ext uri="{FF2B5EF4-FFF2-40B4-BE49-F238E27FC236}">
                <a16:creationId xmlns:a16="http://schemas.microsoft.com/office/drawing/2014/main" id="{7C8917F6-55C7-4504-8AD1-CFBDFA5BD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E4251A-66D2-4556-B153-9FB1AE2A2C7B}"/>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46966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291EA-91C3-4E81-87B6-53F1546994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18A882-05C7-457C-84FD-96D0C2C48C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731C6A-41B1-43AC-8B1B-EFBCE87A37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AAE56F-D31A-4B53-ACFA-C0609EB3E544}"/>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6" name="Footer Placeholder 5">
            <a:extLst>
              <a:ext uri="{FF2B5EF4-FFF2-40B4-BE49-F238E27FC236}">
                <a16:creationId xmlns:a16="http://schemas.microsoft.com/office/drawing/2014/main" id="{A84A6DFE-E1A9-4B8A-A52F-6D65876B7D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45E864-CDF5-4736-BA00-68DA7B6D7408}"/>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327800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91D9-0CBA-4FE9-9CD8-5FA8418C48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ABFDDD-A490-4393-A054-FB532052D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53BDD5-1B0E-4EA3-9925-C01F574027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FBBCFB-C4F7-41DF-AF2E-B338F5B4EE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CFCFDB-D41E-40A2-985D-F4999E5A69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7E0438-4F66-43D1-92DC-6C459846A9DC}"/>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8" name="Footer Placeholder 7">
            <a:extLst>
              <a:ext uri="{FF2B5EF4-FFF2-40B4-BE49-F238E27FC236}">
                <a16:creationId xmlns:a16="http://schemas.microsoft.com/office/drawing/2014/main" id="{3D66FD84-7DBF-497F-A2CC-384EAD90FA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9DBF75-2A3C-45DF-B5EA-77A53B19186F}"/>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2153836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66C3-8D4B-4025-BD24-6F4C1D6D4D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645612-BC2E-4A31-ADF0-BD5AA6D7BC50}"/>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4" name="Footer Placeholder 3">
            <a:extLst>
              <a:ext uri="{FF2B5EF4-FFF2-40B4-BE49-F238E27FC236}">
                <a16:creationId xmlns:a16="http://schemas.microsoft.com/office/drawing/2014/main" id="{7A852715-5123-4D4A-A5C3-F4A50C5E04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932091-FB7B-4632-B570-55FD723C24A4}"/>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1043479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195C7-BA38-4D17-AE95-C9909657579A}"/>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3" name="Footer Placeholder 2">
            <a:extLst>
              <a:ext uri="{FF2B5EF4-FFF2-40B4-BE49-F238E27FC236}">
                <a16:creationId xmlns:a16="http://schemas.microsoft.com/office/drawing/2014/main" id="{CFBC9CFD-C637-4FDD-8F49-F2D7F7E7BE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F29F33-91EA-418C-9B4B-1E19F5CAAFC9}"/>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77551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AE33-F3B9-427F-9C90-FBB1DE878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6A8678-0648-46CB-967D-ACDFB63BC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530022-7C6C-4E15-9C1F-DAD905EA4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82AC81-C237-442A-BF56-9972B347D764}"/>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6" name="Footer Placeholder 5">
            <a:extLst>
              <a:ext uri="{FF2B5EF4-FFF2-40B4-BE49-F238E27FC236}">
                <a16:creationId xmlns:a16="http://schemas.microsoft.com/office/drawing/2014/main" id="{E9DEF6FD-CD59-414D-A747-5AD055C8E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9B872B-0864-402C-A45C-47C23A81E4C4}"/>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419037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7B7F-80A8-4CA2-8E6C-8FCFA5DB26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CED3C3-FFC0-442B-BEE5-07026C1CBD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356E57-C6D0-409C-9445-C25C39EC9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7D0B74-B38E-4FCE-AB15-C6805FDB5979}"/>
              </a:ext>
            </a:extLst>
          </p:cNvPr>
          <p:cNvSpPr>
            <a:spLocks noGrp="1"/>
          </p:cNvSpPr>
          <p:nvPr>
            <p:ph type="dt" sz="half" idx="10"/>
          </p:nvPr>
        </p:nvSpPr>
        <p:spPr/>
        <p:txBody>
          <a:bodyPr/>
          <a:lstStyle/>
          <a:p>
            <a:fld id="{B76C46B3-326D-4ED8-B3E3-ACBCAE86B82F}" type="datetimeFigureOut">
              <a:rPr lang="en-IN" smtClean="0"/>
              <a:pPr/>
              <a:t>20-03-2024</a:t>
            </a:fld>
            <a:endParaRPr lang="en-IN"/>
          </a:p>
        </p:txBody>
      </p:sp>
      <p:sp>
        <p:nvSpPr>
          <p:cNvPr id="6" name="Footer Placeholder 5">
            <a:extLst>
              <a:ext uri="{FF2B5EF4-FFF2-40B4-BE49-F238E27FC236}">
                <a16:creationId xmlns:a16="http://schemas.microsoft.com/office/drawing/2014/main" id="{109A2665-E0FE-4978-BAC2-1340F695A9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874001-11F4-4CCF-835F-272CA256FA13}"/>
              </a:ext>
            </a:extLst>
          </p:cNvPr>
          <p:cNvSpPr>
            <a:spLocks noGrp="1"/>
          </p:cNvSpPr>
          <p:nvPr>
            <p:ph type="sldNum" sz="quarter" idx="12"/>
          </p:nvPr>
        </p:nvSpPr>
        <p:spPr/>
        <p:txBody>
          <a:bodyPr/>
          <a:lstStyle/>
          <a:p>
            <a:fld id="{FE1C2A0E-DBA9-4592-9A03-BB15E8B7AE27}" type="slidenum">
              <a:rPr lang="en-IN" smtClean="0"/>
              <a:pPr/>
              <a:t>‹#›</a:t>
            </a:fld>
            <a:endParaRPr lang="en-IN"/>
          </a:p>
        </p:txBody>
      </p:sp>
    </p:spTree>
    <p:extLst>
      <p:ext uri="{BB962C8B-B14F-4D97-AF65-F5344CB8AC3E}">
        <p14:creationId xmlns:p14="http://schemas.microsoft.com/office/powerpoint/2010/main" val="223654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CBF1E-BDC7-40D2-ACBC-3D02A733A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016BCE-AFD2-47FF-BB95-6DD0A1982F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3850B-25F5-4A6A-9636-3AFCF20F72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C46B3-326D-4ED8-B3E3-ACBCAE86B82F}" type="datetimeFigureOut">
              <a:rPr lang="en-IN" smtClean="0"/>
              <a:pPr/>
              <a:t>20-03-2024</a:t>
            </a:fld>
            <a:endParaRPr lang="en-IN"/>
          </a:p>
        </p:txBody>
      </p:sp>
      <p:sp>
        <p:nvSpPr>
          <p:cNvPr id="5" name="Footer Placeholder 4">
            <a:extLst>
              <a:ext uri="{FF2B5EF4-FFF2-40B4-BE49-F238E27FC236}">
                <a16:creationId xmlns:a16="http://schemas.microsoft.com/office/drawing/2014/main" id="{F5A98F12-F206-4780-99CC-C5C066F599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1E0F09-934C-4C78-A554-075BC8F36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C2A0E-DBA9-4592-9A03-BB15E8B7AE27}" type="slidenum">
              <a:rPr lang="en-IN" smtClean="0"/>
              <a:pPr/>
              <a:t>‹#›</a:t>
            </a:fld>
            <a:endParaRPr lang="en-IN"/>
          </a:p>
        </p:txBody>
      </p:sp>
    </p:spTree>
    <p:extLst>
      <p:ext uri="{BB962C8B-B14F-4D97-AF65-F5344CB8AC3E}">
        <p14:creationId xmlns:p14="http://schemas.microsoft.com/office/powerpoint/2010/main" val="2179177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5225CC-0641-4E41-9FAD-0A5A521FE8C9}"/>
              </a:ext>
            </a:extLst>
          </p:cNvPr>
          <p:cNvSpPr txBox="1"/>
          <p:nvPr/>
        </p:nvSpPr>
        <p:spPr>
          <a:xfrm>
            <a:off x="7526411" y="4112440"/>
            <a:ext cx="6096000" cy="1200329"/>
          </a:xfrm>
          <a:prstGeom prst="rect">
            <a:avLst/>
          </a:prstGeom>
          <a:noFill/>
        </p:spPr>
        <p:txBody>
          <a:bodyPr wrap="square">
            <a:spAutoFit/>
          </a:bodyPr>
          <a:lstStyle/>
          <a:p>
            <a:r>
              <a:rPr lang="en-IN" b="0" dirty="0">
                <a:effectLst/>
              </a:rPr>
              <a:t> </a:t>
            </a:r>
            <a:r>
              <a:rPr lang="en-US" b="1" dirty="0"/>
              <a:t>Under the Esteemed guidance of : </a:t>
            </a:r>
          </a:p>
          <a:p>
            <a:r>
              <a:rPr lang="en-IN" sz="1800"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B. Ravi Babu ,MTech</a:t>
            </a:r>
          </a:p>
          <a:p>
            <a:r>
              <a:rPr lang="en-IN" dirty="0">
                <a:solidFill>
                  <a:srgbClr val="002060"/>
                </a:solidFill>
                <a:latin typeface="Times New Roman" panose="02020603050405020304" pitchFamily="18" charset="0"/>
                <a:cs typeface="Times New Roman" panose="02020603050405020304" pitchFamily="18" charset="0"/>
              </a:rPr>
              <a:t>       Assoc.Professor</a:t>
            </a:r>
            <a:endParaRPr lang="en-US" dirty="0">
              <a:solidFill>
                <a:srgbClr val="002060"/>
              </a:solidFill>
              <a:latin typeface="Times New Roman" panose="02020603050405020304" pitchFamily="18"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BAB33811-B98D-4F75-864E-6278AC82CE26}"/>
              </a:ext>
            </a:extLst>
          </p:cNvPr>
          <p:cNvSpPr txBox="1"/>
          <p:nvPr/>
        </p:nvSpPr>
        <p:spPr>
          <a:xfrm>
            <a:off x="176982" y="80860"/>
            <a:ext cx="11621728" cy="1015663"/>
          </a:xfrm>
          <a:prstGeom prst="rect">
            <a:avLst/>
          </a:prstGeom>
          <a:noFill/>
        </p:spPr>
        <p:txBody>
          <a:bodyPr wrap="square">
            <a:spAutoFit/>
          </a:bodyPr>
          <a:lstStyle/>
          <a:p>
            <a:pPr algn="ctr" rtl="0">
              <a:spcBef>
                <a:spcPts val="0"/>
              </a:spcBef>
              <a:spcAft>
                <a:spcPts val="0"/>
              </a:spcAft>
            </a:pPr>
            <a:r>
              <a:rPr lang="en-US" sz="3000" b="1" i="0" u="none" strike="noStrike" dirty="0">
                <a:solidFill>
                  <a:srgbClr val="FF0000"/>
                </a:solidFill>
                <a:effectLst/>
                <a:latin typeface="Tahoma" panose="020B0604030504040204" pitchFamily="34" charset="0"/>
              </a:rPr>
              <a:t>SIDDHARTH INSTITUTE OF ENGINEERING &amp; TECHNOLOGY (AUTONOMOUS)</a:t>
            </a:r>
            <a:endParaRPr lang="en-IN" dirty="0"/>
          </a:p>
        </p:txBody>
      </p:sp>
      <p:pic>
        <p:nvPicPr>
          <p:cNvPr id="1026" name="Picture 2">
            <a:extLst>
              <a:ext uri="{FF2B5EF4-FFF2-40B4-BE49-F238E27FC236}">
                <a16:creationId xmlns:a16="http://schemas.microsoft.com/office/drawing/2014/main" id="{35FC9448-7374-493E-BCDF-2AC7D05266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8" y="706772"/>
            <a:ext cx="1438458" cy="145563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B726FD8-CC3F-45A1-A0D1-FE32FBB2E9C7}"/>
              </a:ext>
            </a:extLst>
          </p:cNvPr>
          <p:cNvSpPr txBox="1"/>
          <p:nvPr/>
        </p:nvSpPr>
        <p:spPr>
          <a:xfrm>
            <a:off x="1794696" y="1065257"/>
            <a:ext cx="9113520"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AD47"/>
                </a:solidFill>
                <a:effectLst/>
                <a:latin typeface="Tahoma" panose="020B0604030504040204" pitchFamily="34" charset="0"/>
                <a:cs typeface="Tahoma" panose="020B0604030504040204" pitchFamily="34" charset="0"/>
              </a:rPr>
              <a:t>DEPARTMENT OF ELECTRONICS AND COMMUNICATION ENGINEERING</a:t>
            </a:r>
            <a:endParaRPr kumimoji="0" lang="en-US" altLang="en-US" sz="700" b="0" i="0" u="none" strike="noStrike" cap="none" normalizeH="0" baseline="0" dirty="0">
              <a:ln>
                <a:noFill/>
              </a:ln>
              <a:solidFill>
                <a:schemeClr val="tx1"/>
              </a:solidFill>
              <a:effectLst/>
            </a:endParaRPr>
          </a:p>
        </p:txBody>
      </p:sp>
      <p:sp>
        <p:nvSpPr>
          <p:cNvPr id="20" name="TextBox 19">
            <a:extLst>
              <a:ext uri="{FF2B5EF4-FFF2-40B4-BE49-F238E27FC236}">
                <a16:creationId xmlns:a16="http://schemas.microsoft.com/office/drawing/2014/main" id="{3DC5C023-3DE0-4F98-992D-359C48EA8E4D}"/>
              </a:ext>
            </a:extLst>
          </p:cNvPr>
          <p:cNvSpPr txBox="1"/>
          <p:nvPr/>
        </p:nvSpPr>
        <p:spPr>
          <a:xfrm>
            <a:off x="2251586" y="1646117"/>
            <a:ext cx="2236007" cy="369332"/>
          </a:xfrm>
          <a:prstGeom prst="rect">
            <a:avLst/>
          </a:prstGeom>
          <a:noFill/>
        </p:spPr>
        <p:txBody>
          <a:bodyPr wrap="square">
            <a:spAutoFit/>
          </a:bodyPr>
          <a:lstStyle/>
          <a:p>
            <a:pPr algn="just" rtl="0" fontAlgn="base">
              <a:spcBef>
                <a:spcPts val="0"/>
              </a:spcBef>
              <a:spcAft>
                <a:spcPts val="0"/>
              </a:spcAft>
            </a:pPr>
            <a:r>
              <a:rPr lang="en-IN" sz="1800" b="1" i="0" u="none" strike="noStrike" dirty="0">
                <a:solidFill>
                  <a:srgbClr val="000000"/>
                </a:solidFill>
                <a:effectLst/>
                <a:latin typeface="Quattrocento Sans"/>
              </a:rPr>
              <a:t>SECTION NO</a:t>
            </a:r>
            <a:r>
              <a:rPr lang="en-IN" b="1" dirty="0">
                <a:solidFill>
                  <a:srgbClr val="000000"/>
                </a:solidFill>
                <a:latin typeface="Quattrocento Sans"/>
              </a:rPr>
              <a:t>- </a:t>
            </a:r>
            <a:r>
              <a:rPr lang="en-IN" sz="1800" b="1" i="0" u="none" strike="noStrike" dirty="0">
                <a:solidFill>
                  <a:srgbClr val="000000"/>
                </a:solidFill>
                <a:effectLst/>
                <a:latin typeface="Quattrocento Sans"/>
              </a:rPr>
              <a:t>1</a:t>
            </a:r>
            <a:r>
              <a:rPr lang="en-IN" b="1" dirty="0">
                <a:solidFill>
                  <a:srgbClr val="000000"/>
                </a:solidFill>
                <a:latin typeface="Quattrocento Sans"/>
              </a:rPr>
              <a:t> </a:t>
            </a:r>
            <a:endParaRPr lang="en-IN" sz="1800" b="1" i="0" u="none" strike="noStrike" dirty="0">
              <a:solidFill>
                <a:srgbClr val="000000"/>
              </a:solidFill>
              <a:effectLst/>
              <a:latin typeface="Quattrocento Sans"/>
            </a:endParaRPr>
          </a:p>
        </p:txBody>
      </p:sp>
      <p:sp>
        <p:nvSpPr>
          <p:cNvPr id="21" name="TextBox 20">
            <a:extLst>
              <a:ext uri="{FF2B5EF4-FFF2-40B4-BE49-F238E27FC236}">
                <a16:creationId xmlns:a16="http://schemas.microsoft.com/office/drawing/2014/main" id="{4806876F-69D8-479F-9B7D-5F7EBE4BD583}"/>
              </a:ext>
            </a:extLst>
          </p:cNvPr>
          <p:cNvSpPr txBox="1"/>
          <p:nvPr/>
        </p:nvSpPr>
        <p:spPr>
          <a:xfrm>
            <a:off x="8893095" y="1646117"/>
            <a:ext cx="1681316" cy="369332"/>
          </a:xfrm>
          <a:prstGeom prst="rect">
            <a:avLst/>
          </a:prstGeom>
          <a:noFill/>
        </p:spPr>
        <p:txBody>
          <a:bodyPr wrap="square">
            <a:spAutoFit/>
          </a:bodyPr>
          <a:lstStyle/>
          <a:p>
            <a:pPr algn="just" rtl="0" fontAlgn="base">
              <a:spcBef>
                <a:spcPts val="0"/>
              </a:spcBef>
              <a:spcAft>
                <a:spcPts val="0"/>
              </a:spcAft>
            </a:pPr>
            <a:r>
              <a:rPr lang="en-IN" sz="1800" b="1" i="0" u="none" strike="noStrike" dirty="0">
                <a:solidFill>
                  <a:srgbClr val="000000"/>
                </a:solidFill>
                <a:effectLst/>
                <a:latin typeface="Quattrocento Sans"/>
              </a:rPr>
              <a:t>BATCH NO - 11</a:t>
            </a:r>
          </a:p>
        </p:txBody>
      </p:sp>
      <p:sp>
        <p:nvSpPr>
          <p:cNvPr id="2" name="TextBox 1">
            <a:extLst>
              <a:ext uri="{FF2B5EF4-FFF2-40B4-BE49-F238E27FC236}">
                <a16:creationId xmlns:a16="http://schemas.microsoft.com/office/drawing/2014/main" id="{2E7FF977-7FC1-2803-ADD4-0735FF01877C}"/>
              </a:ext>
            </a:extLst>
          </p:cNvPr>
          <p:cNvSpPr txBox="1"/>
          <p:nvPr/>
        </p:nvSpPr>
        <p:spPr>
          <a:xfrm>
            <a:off x="1460891" y="2376229"/>
            <a:ext cx="9113520" cy="83099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2400" b="1" dirty="0">
                <a:latin typeface="Times New Roman" panose="02020603050405020304" pitchFamily="18" charset="0"/>
                <a:cs typeface="Times New Roman" panose="02020603050405020304" pitchFamily="18" charset="0"/>
              </a:rPr>
              <a:t>Authentication of ATM PIN by Random Word Generator Using Design Think Frame Work </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BE1603-EF4F-BCEA-2D91-5365048AB99F}"/>
              </a:ext>
            </a:extLst>
          </p:cNvPr>
          <p:cNvSpPr txBox="1"/>
          <p:nvPr/>
        </p:nvSpPr>
        <p:spPr>
          <a:xfrm>
            <a:off x="599504" y="3293836"/>
            <a:ext cx="6094070" cy="3760004"/>
          </a:xfrm>
          <a:prstGeom prst="rect">
            <a:avLst/>
          </a:prstGeom>
          <a:noFill/>
        </p:spPr>
        <p:txBody>
          <a:bodyPr wrap="square">
            <a:spAutoFit/>
          </a:bodyPr>
          <a:lstStyle/>
          <a:p>
            <a:r>
              <a:rPr lang="en-IN" sz="1800" b="1" i="0" u="sng" strike="noStrike" dirty="0">
                <a:solidFill>
                  <a:srgbClr val="000000"/>
                </a:solidFill>
                <a:effectLst/>
              </a:rPr>
              <a:t>TEAM MEMBERS</a:t>
            </a:r>
            <a:r>
              <a:rPr lang="en-IN" sz="1800" b="1" i="0" u="none" strike="noStrike" dirty="0">
                <a:solidFill>
                  <a:srgbClr val="000000"/>
                </a:solidFill>
                <a:effectLst/>
              </a:rPr>
              <a:t>:</a:t>
            </a:r>
          </a:p>
          <a:p>
            <a:endParaRPr lang="en-IN" dirty="0"/>
          </a:p>
          <a:p>
            <a:pPr rtl="0">
              <a:spcBef>
                <a:spcPts val="1001"/>
              </a:spcBef>
              <a:spcAft>
                <a:spcPts val="0"/>
              </a:spcAft>
            </a:pPr>
            <a:r>
              <a:rPr lang="en-IN" dirty="0">
                <a:latin typeface="Times New Roman" panose="02020603050405020304" pitchFamily="18" charset="0"/>
                <a:cs typeface="Times New Roman" panose="02020603050405020304" pitchFamily="18" charset="0"/>
              </a:rPr>
              <a:t>P GOWTHAMI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20F61A0442</a:t>
            </a:r>
          </a:p>
          <a:p>
            <a:pPr rtl="0">
              <a:spcBef>
                <a:spcPts val="1001"/>
              </a:spcBef>
              <a:spcAft>
                <a:spcPts val="0"/>
              </a:spcAft>
            </a:pPr>
            <a:r>
              <a:rPr lang="en-IN" dirty="0">
                <a:latin typeface="Times New Roman" panose="02020603050405020304" pitchFamily="18" charset="0"/>
                <a:cs typeface="Times New Roman" panose="02020603050405020304" pitchFamily="18" charset="0"/>
              </a:rPr>
              <a:t>A B AJAY KUMAR               -21F65A0401 </a:t>
            </a:r>
          </a:p>
          <a:p>
            <a:pPr rtl="0">
              <a:spcBef>
                <a:spcPts val="1001"/>
              </a:spcBef>
              <a:spcAft>
                <a:spcPts val="0"/>
              </a:spcAft>
            </a:pPr>
            <a:r>
              <a:rPr lang="en-IN" dirty="0">
                <a:latin typeface="Times New Roman" panose="02020603050405020304" pitchFamily="18" charset="0"/>
                <a:cs typeface="Times New Roman" panose="02020603050405020304" pitchFamily="18" charset="0"/>
              </a:rPr>
              <a:t>C AJAY                                  -20F61A0402 </a:t>
            </a:r>
          </a:p>
          <a:p>
            <a:pPr rtl="0">
              <a:spcBef>
                <a:spcPts val="1001"/>
              </a:spcBef>
              <a:spcAft>
                <a:spcPts val="0"/>
              </a:spcAft>
            </a:pPr>
            <a:r>
              <a:rPr lang="en-IN" dirty="0">
                <a:latin typeface="Times New Roman" panose="02020603050405020304" pitchFamily="18" charset="0"/>
                <a:cs typeface="Times New Roman" panose="02020603050405020304" pitchFamily="18" charset="0"/>
              </a:rPr>
              <a:t>B JOSHI                                 -21F65A0406</a:t>
            </a:r>
          </a:p>
          <a:p>
            <a:pPr rtl="0">
              <a:spcBef>
                <a:spcPts val="1001"/>
              </a:spcBef>
              <a:spcAft>
                <a:spcPts val="0"/>
              </a:spcAft>
            </a:pPr>
            <a:r>
              <a:rPr lang="en-IN" dirty="0">
                <a:latin typeface="Times New Roman" panose="02020603050405020304" pitchFamily="18" charset="0"/>
                <a:cs typeface="Times New Roman" panose="02020603050405020304" pitchFamily="18" charset="0"/>
              </a:rPr>
              <a:t>K HARISH                             -20F61A0450</a:t>
            </a:r>
          </a:p>
          <a:p>
            <a:pPr algn="just" rtl="0">
              <a:spcBef>
                <a:spcPts val="1001"/>
              </a:spcBef>
              <a:spcAft>
                <a:spcPts val="0"/>
              </a:spcAft>
            </a:pPr>
            <a:endParaRPr lang="en-IN" dirty="0"/>
          </a:p>
          <a:p>
            <a:pPr algn="just" rtl="0">
              <a:spcBef>
                <a:spcPts val="1001"/>
              </a:spcBef>
              <a:spcAft>
                <a:spcPts val="0"/>
              </a:spcAft>
            </a:pPr>
            <a:endParaRPr lang="en-IN" dirty="0"/>
          </a:p>
          <a:p>
            <a:endParaRPr lang="en-IN" dirty="0"/>
          </a:p>
        </p:txBody>
      </p:sp>
    </p:spTree>
    <p:extLst>
      <p:ext uri="{BB962C8B-B14F-4D97-AF65-F5344CB8AC3E}">
        <p14:creationId xmlns:p14="http://schemas.microsoft.com/office/powerpoint/2010/main" val="251627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E27181-91F5-4661-9ED5-45349E0C5297}"/>
              </a:ext>
            </a:extLst>
          </p:cNvPr>
          <p:cNvSpPr>
            <a:spLocks noGrp="1"/>
          </p:cNvSpPr>
          <p:nvPr>
            <p:ph type="title"/>
          </p:nvPr>
        </p:nvSpPr>
        <p:spPr>
          <a:xfrm>
            <a:off x="838200" y="231960"/>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Proposed System</a:t>
            </a:r>
          </a:p>
        </p:txBody>
      </p:sp>
      <p:sp>
        <p:nvSpPr>
          <p:cNvPr id="5" name="Content Placeholder 4">
            <a:extLst>
              <a:ext uri="{FF2B5EF4-FFF2-40B4-BE49-F238E27FC236}">
                <a16:creationId xmlns:a16="http://schemas.microsoft.com/office/drawing/2014/main" id="{860D161F-A522-405A-BE37-83ECCE693688}"/>
              </a:ext>
            </a:extLst>
          </p:cNvPr>
          <p:cNvSpPr>
            <a:spLocks noGrp="1"/>
          </p:cNvSpPr>
          <p:nvPr>
            <p:ph idx="1"/>
          </p:nvPr>
        </p:nvSpPr>
        <p:spPr>
          <a:xfrm>
            <a:off x="838200" y="1305017"/>
            <a:ext cx="10515600" cy="5433134"/>
          </a:xfrm>
        </p:spPr>
        <p:txBody>
          <a:bodyPr>
            <a:normAutofit fontScale="25000" lnSpcReduction="20000"/>
          </a:bodyPr>
          <a:lstStyle/>
          <a:p>
            <a:pPr algn="just">
              <a:lnSpc>
                <a:spcPct val="150000"/>
              </a:lnSpc>
            </a:pPr>
            <a:r>
              <a:rPr lang="en-US" sz="8000" dirty="0">
                <a:latin typeface="Times New Roman" panose="02020603050405020304" pitchFamily="18" charset="0"/>
                <a:cs typeface="Times New Roman" panose="02020603050405020304" pitchFamily="18" charset="0"/>
              </a:rPr>
              <a:t>The proposed system project incorporates a multi-step security process. It begins with an RFID-based authentication, where the user's RFID card is read, triggering the system to generate a one-time password (OTP). This OTP is then transmitted to the user via GSM (Global System for Mobile Communications).</a:t>
            </a:r>
            <a:endParaRPr lang="en-IN" sz="8000" dirty="0">
              <a:latin typeface="Times New Roman" panose="02020603050405020304" pitchFamily="18" charset="0"/>
              <a:cs typeface="Times New Roman" panose="02020603050405020304" pitchFamily="18" charset="0"/>
            </a:endParaRPr>
          </a:p>
          <a:p>
            <a:pPr algn="just">
              <a:lnSpc>
                <a:spcPct val="150000"/>
              </a:lnSpc>
            </a:pPr>
            <a:r>
              <a:rPr lang="en-US" sz="8000" dirty="0">
                <a:latin typeface="Times New Roman" panose="02020603050405020304" pitchFamily="18" charset="0"/>
                <a:cs typeface="Times New Roman" panose="02020603050405020304" pitchFamily="18" charset="0"/>
              </a:rPr>
              <a:t>Upon receiving the OTP, the user is required to enter it through a Bluetooth-enabled device, such as a smartphone or tablet. This additional layer of verification ensures that only authorized individuals can proceed.</a:t>
            </a:r>
            <a:endParaRPr lang="en-IN" sz="8000" dirty="0">
              <a:latin typeface="Times New Roman" panose="02020603050405020304" pitchFamily="18" charset="0"/>
              <a:cs typeface="Times New Roman" panose="02020603050405020304" pitchFamily="18" charset="0"/>
            </a:endParaRPr>
          </a:p>
          <a:p>
            <a:pPr algn="just">
              <a:lnSpc>
                <a:spcPct val="150000"/>
              </a:lnSpc>
            </a:pPr>
            <a:r>
              <a:rPr lang="en-US" sz="8000" dirty="0">
                <a:latin typeface="Times New Roman" panose="02020603050405020304" pitchFamily="18" charset="0"/>
                <a:cs typeface="Times New Roman" panose="02020603050405020304" pitchFamily="18" charset="0"/>
              </a:rPr>
              <a:t>If the entered OTP matches the one sent, the security door unlocks, allowing access. However, in cases of an incorrect OTP entry, a buzzer alert is activated, denying unauthorized entry attempts.</a:t>
            </a:r>
            <a:endParaRPr lang="en-IN" sz="8000" dirty="0">
              <a:latin typeface="Times New Roman" panose="02020603050405020304" pitchFamily="18" charset="0"/>
              <a:cs typeface="Times New Roman" panose="02020603050405020304" pitchFamily="18" charset="0"/>
            </a:endParaRPr>
          </a:p>
          <a:p>
            <a:pPr algn="just">
              <a:lnSpc>
                <a:spcPct val="150000"/>
              </a:lnSpc>
            </a:pPr>
            <a:r>
              <a:rPr lang="en-US" sz="8000" dirty="0">
                <a:latin typeface="Times New Roman" panose="02020603050405020304" pitchFamily="18" charset="0"/>
                <a:cs typeface="Times New Roman" panose="02020603050405020304" pitchFamily="18" charset="0"/>
              </a:rPr>
              <a:t>This comprehensive system combines RFID technology, GSM communication, Bluetooth verification, and a security door mechanism to provide robust security measures while ensuring user convenience and access control.</a:t>
            </a:r>
            <a:endParaRPr lang="en-IN" sz="8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6795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9120-4439-1626-756D-99D43129FDE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Block Diagram/Circuit Diagram</a:t>
            </a:r>
          </a:p>
        </p:txBody>
      </p:sp>
      <p:sp>
        <p:nvSpPr>
          <p:cNvPr id="3" name="Content Placeholder 2">
            <a:extLst>
              <a:ext uri="{FF2B5EF4-FFF2-40B4-BE49-F238E27FC236}">
                <a16:creationId xmlns:a16="http://schemas.microsoft.com/office/drawing/2014/main" id="{4A28F82D-636D-C0ED-8203-A365768DD0CD}"/>
              </a:ext>
            </a:extLst>
          </p:cNvPr>
          <p:cNvSpPr>
            <a:spLocks noGrp="1"/>
          </p:cNvSpPr>
          <p:nvPr>
            <p:ph idx="1"/>
          </p:nvPr>
        </p:nvSpPr>
        <p:spPr>
          <a:xfrm>
            <a:off x="642891" y="1690688"/>
            <a:ext cx="10515600" cy="4351338"/>
          </a:xfrm>
        </p:spPr>
        <p:txBody>
          <a:bodyPr/>
          <a:lstStyle/>
          <a:p>
            <a:endParaRPr lang="en-IN" dirty="0"/>
          </a:p>
        </p:txBody>
      </p:sp>
      <p:sp>
        <p:nvSpPr>
          <p:cNvPr id="4" name="Rectangle 3">
            <a:extLst>
              <a:ext uri="{FF2B5EF4-FFF2-40B4-BE49-F238E27FC236}">
                <a16:creationId xmlns:a16="http://schemas.microsoft.com/office/drawing/2014/main" id="{0EA48B77-8AFF-6037-1117-C422A7B6A312}"/>
              </a:ext>
            </a:extLst>
          </p:cNvPr>
          <p:cNvSpPr/>
          <p:nvPr/>
        </p:nvSpPr>
        <p:spPr>
          <a:xfrm>
            <a:off x="5372100" y="2922403"/>
            <a:ext cx="1409700" cy="2933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latin typeface="Cambria" panose="02040503050406030204" pitchFamily="18" charset="0"/>
                <a:ea typeface="Cambria" panose="02040503050406030204" pitchFamily="18" charset="0"/>
                <a:cs typeface="Cambria" panose="02040503050406030204" pitchFamily="18" charset="0"/>
              </a:rPr>
              <a:t>Arduino UNO</a:t>
            </a:r>
            <a:endParaRPr lang="en-IN" sz="1100">
              <a:effectLst/>
              <a:latin typeface="Cambria" panose="02040503050406030204" pitchFamily="18" charset="0"/>
              <a:ea typeface="Cambria" panose="02040503050406030204" pitchFamily="18" charset="0"/>
              <a:cs typeface="Cambria" panose="02040503050406030204" pitchFamily="18" charset="0"/>
            </a:endParaRPr>
          </a:p>
        </p:txBody>
      </p:sp>
      <p:sp>
        <p:nvSpPr>
          <p:cNvPr id="5" name="Rectangle 4">
            <a:extLst>
              <a:ext uri="{FF2B5EF4-FFF2-40B4-BE49-F238E27FC236}">
                <a16:creationId xmlns:a16="http://schemas.microsoft.com/office/drawing/2014/main" id="{37829912-D6C0-ED2C-877E-CF9D9587FC80}"/>
              </a:ext>
            </a:extLst>
          </p:cNvPr>
          <p:cNvSpPr/>
          <p:nvPr/>
        </p:nvSpPr>
        <p:spPr>
          <a:xfrm>
            <a:off x="5410200" y="2088013"/>
            <a:ext cx="1390650" cy="40957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latin typeface="Cambria" panose="02040503050406030204" pitchFamily="18" charset="0"/>
                <a:ea typeface="Cambria" panose="02040503050406030204" pitchFamily="18" charset="0"/>
                <a:cs typeface="Cambria" panose="02040503050406030204" pitchFamily="18" charset="0"/>
              </a:rPr>
              <a:t>Power Supply</a:t>
            </a:r>
            <a:endParaRPr lang="en-IN" sz="1100">
              <a:effectLst/>
              <a:latin typeface="Cambria" panose="02040503050406030204" pitchFamily="18" charset="0"/>
              <a:ea typeface="Cambria" panose="02040503050406030204" pitchFamily="18" charset="0"/>
              <a:cs typeface="Cambria" panose="02040503050406030204" pitchFamily="18" charset="0"/>
            </a:endParaRPr>
          </a:p>
        </p:txBody>
      </p:sp>
      <p:sp>
        <p:nvSpPr>
          <p:cNvPr id="6" name="Rectangle 5">
            <a:extLst>
              <a:ext uri="{FF2B5EF4-FFF2-40B4-BE49-F238E27FC236}">
                <a16:creationId xmlns:a16="http://schemas.microsoft.com/office/drawing/2014/main" id="{0570E983-7202-6D06-CF30-83D15470AC15}"/>
              </a:ext>
            </a:extLst>
          </p:cNvPr>
          <p:cNvSpPr/>
          <p:nvPr/>
        </p:nvSpPr>
        <p:spPr>
          <a:xfrm>
            <a:off x="3752850" y="3579628"/>
            <a:ext cx="971550" cy="40513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latin typeface="Cambria" panose="02040503050406030204" pitchFamily="18" charset="0"/>
                <a:ea typeface="Cambria" panose="02040503050406030204" pitchFamily="18" charset="0"/>
                <a:cs typeface="Cambria" panose="02040503050406030204" pitchFamily="18" charset="0"/>
              </a:rPr>
              <a:t>RFID reader</a:t>
            </a:r>
            <a:endParaRPr lang="en-IN" sz="1100">
              <a:effectLst/>
              <a:latin typeface="Cambria" panose="02040503050406030204" pitchFamily="18" charset="0"/>
              <a:ea typeface="Cambria" panose="02040503050406030204" pitchFamily="18" charset="0"/>
              <a:cs typeface="Cambria" panose="02040503050406030204" pitchFamily="18" charset="0"/>
            </a:endParaRPr>
          </a:p>
        </p:txBody>
      </p:sp>
      <p:cxnSp>
        <p:nvCxnSpPr>
          <p:cNvPr id="7" name="Straight Arrow Connector 6">
            <a:extLst>
              <a:ext uri="{FF2B5EF4-FFF2-40B4-BE49-F238E27FC236}">
                <a16:creationId xmlns:a16="http://schemas.microsoft.com/office/drawing/2014/main" id="{42870AF1-9562-4A57-8B3E-76BCB6FD2A6D}"/>
              </a:ext>
            </a:extLst>
          </p:cNvPr>
          <p:cNvCxnSpPr/>
          <p:nvPr/>
        </p:nvCxnSpPr>
        <p:spPr>
          <a:xfrm>
            <a:off x="4714875" y="3783463"/>
            <a:ext cx="676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ADE8B6D5-6243-66F2-2784-B14AE1E3ED11}"/>
              </a:ext>
            </a:extLst>
          </p:cNvPr>
          <p:cNvSpPr/>
          <p:nvPr/>
        </p:nvSpPr>
        <p:spPr>
          <a:xfrm>
            <a:off x="3724275" y="4354963"/>
            <a:ext cx="971550" cy="5334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dirty="0">
                <a:effectLst/>
                <a:latin typeface="Cambria" panose="02040503050406030204" pitchFamily="18" charset="0"/>
                <a:ea typeface="Cambria" panose="02040503050406030204" pitchFamily="18" charset="0"/>
                <a:cs typeface="Cambria" panose="02040503050406030204" pitchFamily="18" charset="0"/>
              </a:rPr>
              <a:t>Bluetooth</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p:txBody>
      </p:sp>
      <p:cxnSp>
        <p:nvCxnSpPr>
          <p:cNvPr id="9" name="Straight Arrow Connector 8">
            <a:extLst>
              <a:ext uri="{FF2B5EF4-FFF2-40B4-BE49-F238E27FC236}">
                <a16:creationId xmlns:a16="http://schemas.microsoft.com/office/drawing/2014/main" id="{563A45BD-26DA-A072-1239-1B5AAAD2EB26}"/>
              </a:ext>
            </a:extLst>
          </p:cNvPr>
          <p:cNvCxnSpPr/>
          <p:nvPr/>
        </p:nvCxnSpPr>
        <p:spPr>
          <a:xfrm>
            <a:off x="4695825" y="4640078"/>
            <a:ext cx="6762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664DE5C8-CD8D-526E-52FA-AB7C264BD0C9}"/>
              </a:ext>
            </a:extLst>
          </p:cNvPr>
          <p:cNvCxnSpPr/>
          <p:nvPr/>
        </p:nvCxnSpPr>
        <p:spPr>
          <a:xfrm>
            <a:off x="6810375" y="4383538"/>
            <a:ext cx="466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5CE529C3-58CF-9D62-B620-B76700222F09}"/>
              </a:ext>
            </a:extLst>
          </p:cNvPr>
          <p:cNvSpPr/>
          <p:nvPr/>
        </p:nvSpPr>
        <p:spPr>
          <a:xfrm>
            <a:off x="7258050" y="4145413"/>
            <a:ext cx="866775" cy="4191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latin typeface="Cambria" panose="02040503050406030204" pitchFamily="18" charset="0"/>
                <a:ea typeface="Cambria" panose="02040503050406030204" pitchFamily="18" charset="0"/>
                <a:cs typeface="Cambria" panose="02040503050406030204" pitchFamily="18" charset="0"/>
              </a:rPr>
              <a:t>LCD</a:t>
            </a:r>
            <a:endParaRPr lang="en-IN" sz="1100">
              <a:effectLst/>
              <a:latin typeface="Cambria" panose="02040503050406030204" pitchFamily="18" charset="0"/>
              <a:ea typeface="Cambria" panose="02040503050406030204" pitchFamily="18" charset="0"/>
              <a:cs typeface="Cambria" panose="02040503050406030204" pitchFamily="18" charset="0"/>
            </a:endParaRPr>
          </a:p>
        </p:txBody>
      </p:sp>
      <p:cxnSp>
        <p:nvCxnSpPr>
          <p:cNvPr id="12" name="Straight Arrow Connector 11">
            <a:extLst>
              <a:ext uri="{FF2B5EF4-FFF2-40B4-BE49-F238E27FC236}">
                <a16:creationId xmlns:a16="http://schemas.microsoft.com/office/drawing/2014/main" id="{8FF06576-FEC5-3DB6-52ED-B5BF0336CC1B}"/>
              </a:ext>
            </a:extLst>
          </p:cNvPr>
          <p:cNvCxnSpPr/>
          <p:nvPr/>
        </p:nvCxnSpPr>
        <p:spPr>
          <a:xfrm>
            <a:off x="6810375" y="4990598"/>
            <a:ext cx="466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25905929-C200-227E-E56B-811E05E1C09B}"/>
              </a:ext>
            </a:extLst>
          </p:cNvPr>
          <p:cNvSpPr/>
          <p:nvPr/>
        </p:nvSpPr>
        <p:spPr>
          <a:xfrm>
            <a:off x="7258050" y="4771523"/>
            <a:ext cx="866775" cy="4191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latin typeface="Cambria" panose="02040503050406030204" pitchFamily="18" charset="0"/>
                <a:ea typeface="Cambria" panose="02040503050406030204" pitchFamily="18" charset="0"/>
                <a:cs typeface="Cambria" panose="02040503050406030204" pitchFamily="18" charset="0"/>
              </a:rPr>
              <a:t>Buzzer</a:t>
            </a:r>
            <a:endParaRPr lang="en-IN" sz="1100">
              <a:effectLst/>
              <a:latin typeface="Cambria" panose="02040503050406030204" pitchFamily="18" charset="0"/>
              <a:ea typeface="Cambria" panose="02040503050406030204" pitchFamily="18" charset="0"/>
              <a:cs typeface="Cambria" panose="02040503050406030204" pitchFamily="18" charset="0"/>
            </a:endParaRPr>
          </a:p>
        </p:txBody>
      </p:sp>
      <p:cxnSp>
        <p:nvCxnSpPr>
          <p:cNvPr id="14" name="Straight Arrow Connector 13">
            <a:extLst>
              <a:ext uri="{FF2B5EF4-FFF2-40B4-BE49-F238E27FC236}">
                <a16:creationId xmlns:a16="http://schemas.microsoft.com/office/drawing/2014/main" id="{7586C519-121A-63AF-7A93-139A2547F2DE}"/>
              </a:ext>
            </a:extLst>
          </p:cNvPr>
          <p:cNvCxnSpPr/>
          <p:nvPr/>
        </p:nvCxnSpPr>
        <p:spPr>
          <a:xfrm>
            <a:off x="6096000" y="2493778"/>
            <a:ext cx="0" cy="428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D54A8B5-CEF6-D3F8-A318-BFDF9AFC5BCF}"/>
              </a:ext>
            </a:extLst>
          </p:cNvPr>
          <p:cNvCxnSpPr/>
          <p:nvPr/>
        </p:nvCxnSpPr>
        <p:spPr>
          <a:xfrm>
            <a:off x="6810375" y="5593213"/>
            <a:ext cx="466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C0E8417-6187-C75D-E3FB-D0F735E6DC4D}"/>
              </a:ext>
            </a:extLst>
          </p:cNvPr>
          <p:cNvSpPr/>
          <p:nvPr/>
        </p:nvSpPr>
        <p:spPr>
          <a:xfrm>
            <a:off x="7296150" y="5355088"/>
            <a:ext cx="866775" cy="4191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latin typeface="Cambria" panose="02040503050406030204" pitchFamily="18" charset="0"/>
                <a:ea typeface="Cambria" panose="02040503050406030204" pitchFamily="18" charset="0"/>
                <a:cs typeface="Cambria" panose="02040503050406030204" pitchFamily="18" charset="0"/>
              </a:rPr>
              <a:t>GSM</a:t>
            </a:r>
            <a:endParaRPr lang="en-IN" sz="1100">
              <a:effectLst/>
              <a:latin typeface="Cambria" panose="02040503050406030204" pitchFamily="18" charset="0"/>
              <a:ea typeface="Cambria" panose="02040503050406030204" pitchFamily="18" charset="0"/>
              <a:cs typeface="Cambria" panose="02040503050406030204" pitchFamily="18" charset="0"/>
            </a:endParaRPr>
          </a:p>
        </p:txBody>
      </p:sp>
      <p:cxnSp>
        <p:nvCxnSpPr>
          <p:cNvPr id="17" name="Straight Arrow Connector 16">
            <a:extLst>
              <a:ext uri="{FF2B5EF4-FFF2-40B4-BE49-F238E27FC236}">
                <a16:creationId xmlns:a16="http://schemas.microsoft.com/office/drawing/2014/main" id="{5E6C6506-C281-2E55-1E6E-726158798FE2}"/>
              </a:ext>
            </a:extLst>
          </p:cNvPr>
          <p:cNvCxnSpPr/>
          <p:nvPr/>
        </p:nvCxnSpPr>
        <p:spPr>
          <a:xfrm>
            <a:off x="6810375" y="3440563"/>
            <a:ext cx="466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3C63A0C9-D416-579B-8354-4585FEDCC7DF}"/>
              </a:ext>
            </a:extLst>
          </p:cNvPr>
          <p:cNvSpPr/>
          <p:nvPr/>
        </p:nvSpPr>
        <p:spPr>
          <a:xfrm>
            <a:off x="7296150" y="3202438"/>
            <a:ext cx="866775" cy="4191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a:effectLst/>
                <a:latin typeface="Cambria" panose="02040503050406030204" pitchFamily="18" charset="0"/>
                <a:ea typeface="Cambria" panose="02040503050406030204" pitchFamily="18" charset="0"/>
                <a:cs typeface="Cambria" panose="02040503050406030204" pitchFamily="18" charset="0"/>
              </a:rPr>
              <a:t>L293D </a:t>
            </a:r>
            <a:endParaRPr lang="en-IN" sz="1100">
              <a:effectLst/>
              <a:latin typeface="Cambria" panose="02040503050406030204" pitchFamily="18" charset="0"/>
              <a:ea typeface="Cambria" panose="02040503050406030204" pitchFamily="18" charset="0"/>
              <a:cs typeface="Cambria" panose="02040503050406030204" pitchFamily="18" charset="0"/>
            </a:endParaRPr>
          </a:p>
        </p:txBody>
      </p:sp>
      <p:cxnSp>
        <p:nvCxnSpPr>
          <p:cNvPr id="19" name="Straight Arrow Connector 18">
            <a:extLst>
              <a:ext uri="{FF2B5EF4-FFF2-40B4-BE49-F238E27FC236}">
                <a16:creationId xmlns:a16="http://schemas.microsoft.com/office/drawing/2014/main" id="{9E4AD6D0-E28B-29BE-BDC0-4A2EB7DBCBA2}"/>
              </a:ext>
            </a:extLst>
          </p:cNvPr>
          <p:cNvCxnSpPr/>
          <p:nvPr/>
        </p:nvCxnSpPr>
        <p:spPr>
          <a:xfrm>
            <a:off x="8172450" y="3440563"/>
            <a:ext cx="4667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D05DF1FE-7877-8B73-642F-793217F6FC7F}"/>
              </a:ext>
            </a:extLst>
          </p:cNvPr>
          <p:cNvSpPr/>
          <p:nvPr/>
        </p:nvSpPr>
        <p:spPr>
          <a:xfrm>
            <a:off x="8629650" y="3202438"/>
            <a:ext cx="866775" cy="4191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dirty="0">
                <a:effectLst/>
                <a:latin typeface="Cambria" panose="02040503050406030204" pitchFamily="18" charset="0"/>
                <a:ea typeface="Cambria" panose="02040503050406030204" pitchFamily="18" charset="0"/>
                <a:cs typeface="Cambria" panose="02040503050406030204" pitchFamily="18" charset="0"/>
              </a:rPr>
              <a:t>Motor </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p:txBody>
      </p:sp>
      <p:sp>
        <p:nvSpPr>
          <p:cNvPr id="21" name="Rectangle 20">
            <a:extLst>
              <a:ext uri="{FF2B5EF4-FFF2-40B4-BE49-F238E27FC236}">
                <a16:creationId xmlns:a16="http://schemas.microsoft.com/office/drawing/2014/main" id="{450DE87B-77BD-BC10-73C7-A9CECEB8D3C6}"/>
              </a:ext>
            </a:extLst>
          </p:cNvPr>
          <p:cNvSpPr/>
          <p:nvPr/>
        </p:nvSpPr>
        <p:spPr>
          <a:xfrm>
            <a:off x="3790950" y="2990983"/>
            <a:ext cx="971550" cy="40513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100" dirty="0">
                <a:effectLst/>
                <a:latin typeface="Cambria" panose="02040503050406030204" pitchFamily="18" charset="0"/>
                <a:ea typeface="Cambria" panose="02040503050406030204" pitchFamily="18" charset="0"/>
                <a:cs typeface="Cambria" panose="02040503050406030204" pitchFamily="18" charset="0"/>
              </a:rPr>
              <a:t>RFID tag </a:t>
            </a:r>
            <a:endParaRPr lang="en-IN" sz="1100" dirty="0">
              <a:effectLst/>
              <a:latin typeface="Cambria" panose="02040503050406030204" pitchFamily="18" charset="0"/>
              <a:ea typeface="Cambria" panose="02040503050406030204" pitchFamily="18" charset="0"/>
              <a:cs typeface="Cambria" panose="02040503050406030204" pitchFamily="18" charset="0"/>
            </a:endParaRPr>
          </a:p>
        </p:txBody>
      </p:sp>
      <p:cxnSp>
        <p:nvCxnSpPr>
          <p:cNvPr id="22" name="Straight Arrow Connector 21">
            <a:extLst>
              <a:ext uri="{FF2B5EF4-FFF2-40B4-BE49-F238E27FC236}">
                <a16:creationId xmlns:a16="http://schemas.microsoft.com/office/drawing/2014/main" id="{9D2A84B6-4591-54CD-10D2-7957E657AF43}"/>
              </a:ext>
            </a:extLst>
          </p:cNvPr>
          <p:cNvCxnSpPr/>
          <p:nvPr/>
        </p:nvCxnSpPr>
        <p:spPr>
          <a:xfrm>
            <a:off x="4210050" y="3396113"/>
            <a:ext cx="9525" cy="185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851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E685-9871-C0A9-2348-15E15B3E4299}"/>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Hardware Details</a:t>
            </a:r>
            <a:endParaRPr lang="en-IN" dirty="0"/>
          </a:p>
        </p:txBody>
      </p:sp>
      <p:sp>
        <p:nvSpPr>
          <p:cNvPr id="3" name="Content Placeholder 2">
            <a:extLst>
              <a:ext uri="{FF2B5EF4-FFF2-40B4-BE49-F238E27FC236}">
                <a16:creationId xmlns:a16="http://schemas.microsoft.com/office/drawing/2014/main" id="{FD5C82DB-609B-7383-ED96-B18358BD7A79}"/>
              </a:ext>
            </a:extLst>
          </p:cNvPr>
          <p:cNvSpPr>
            <a:spLocks noGrp="1"/>
          </p:cNvSpPr>
          <p:nvPr>
            <p:ph idx="1"/>
          </p:nvPr>
        </p:nvSpPr>
        <p:spPr>
          <a:xfrm>
            <a:off x="838200" y="1475745"/>
            <a:ext cx="10515600" cy="4701218"/>
          </a:xfrm>
        </p:spPr>
        <p:txBody>
          <a:bodyPr>
            <a:normAutofit/>
          </a:bodyPr>
          <a:lstStyle/>
          <a:p>
            <a:endParaRPr lang="en-US" dirty="0"/>
          </a:p>
          <a:p>
            <a:endParaRPr lang="en-US" dirty="0"/>
          </a:p>
          <a:p>
            <a:endParaRPr lang="en-US" dirty="0"/>
          </a:p>
          <a:p>
            <a:pPr marL="0" indent="0">
              <a:buNone/>
            </a:pPr>
            <a:r>
              <a:rPr lang="en-US" sz="2400" dirty="0">
                <a:latin typeface="Times New Roman" panose="02020603050405020304" pitchFamily="18" charset="0"/>
                <a:cs typeface="Times New Roman" panose="02020603050405020304" pitchFamily="18" charset="0"/>
              </a:rPr>
              <a:t>       Arduino </a:t>
            </a:r>
            <a:r>
              <a:rPr lang="en-US" sz="2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Motor Driver                LCD </a:t>
            </a:r>
            <a:r>
              <a:rPr lang="en-US" sz="2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Dc Motor          Buzzer</a:t>
            </a:r>
            <a:r>
              <a:rPr lang="en-US" sz="2800" dirty="0">
                <a:latin typeface="Times New Roman" panose="02020603050405020304" pitchFamily="18" charset="0"/>
                <a:cs typeface="Times New Roman" panose="02020603050405020304" pitchFamily="18" charset="0"/>
              </a:rPr>
              <a:t>             </a:t>
            </a:r>
            <a:endParaRPr lang="en-US" dirty="0"/>
          </a:p>
          <a:p>
            <a:endParaRPr lang="en-US" dirty="0"/>
          </a:p>
          <a:p>
            <a:endParaRPr lang="en-US" dirty="0"/>
          </a:p>
          <a:p>
            <a:endParaRPr lang="en-US" dirty="0"/>
          </a:p>
          <a:p>
            <a:pPr marL="0" indent="0">
              <a:buNone/>
            </a:pPr>
            <a:endParaRPr lang="en-US" dirty="0"/>
          </a:p>
          <a:p>
            <a:pPr marL="0" indent="0">
              <a:buNone/>
            </a:pPr>
            <a:r>
              <a:rPr lang="en-US" dirty="0"/>
              <a:t>   </a:t>
            </a:r>
            <a:r>
              <a:rPr lang="en-IN" dirty="0"/>
              <a:t>     </a:t>
            </a:r>
            <a:r>
              <a:rPr lang="en-IN" sz="2400" dirty="0">
                <a:latin typeface="Times New Roman" panose="02020603050405020304" pitchFamily="18" charset="0"/>
                <a:cs typeface="Times New Roman" panose="02020603050405020304" pitchFamily="18" charset="0"/>
              </a:rPr>
              <a:t>GSM  </a:t>
            </a:r>
            <a:r>
              <a:rPr lang="en-IN" dirty="0"/>
              <a:t>                           </a:t>
            </a:r>
            <a:r>
              <a:rPr lang="en-IN" sz="2400" dirty="0">
                <a:latin typeface="Times New Roman" panose="02020603050405020304" pitchFamily="18" charset="0"/>
                <a:cs typeface="Times New Roman" panose="02020603050405020304" pitchFamily="18" charset="0"/>
              </a:rPr>
              <a:t>power Supply             RFID Module             Bluetooth</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6CB4CD-08BC-658A-C978-22EDBB0360E4}"/>
              </a:ext>
            </a:extLst>
          </p:cNvPr>
          <p:cNvPicPr>
            <a:picLocks noChangeAspect="1"/>
          </p:cNvPicPr>
          <p:nvPr/>
        </p:nvPicPr>
        <p:blipFill>
          <a:blip r:embed="rId2"/>
          <a:stretch>
            <a:fillRect/>
          </a:stretch>
        </p:blipFill>
        <p:spPr>
          <a:xfrm>
            <a:off x="1055163" y="1338531"/>
            <a:ext cx="1645765" cy="1645765"/>
          </a:xfrm>
          <a:prstGeom prst="rect">
            <a:avLst/>
          </a:prstGeom>
        </p:spPr>
      </p:pic>
      <p:pic>
        <p:nvPicPr>
          <p:cNvPr id="4" name="Picture 2" descr="16X2 LCD">
            <a:extLst>
              <a:ext uri="{FF2B5EF4-FFF2-40B4-BE49-F238E27FC236}">
                <a16:creationId xmlns:a16="http://schemas.microsoft.com/office/drawing/2014/main" id="{E61800DA-F20A-6C33-C338-D98E325A9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950" y="1632956"/>
            <a:ext cx="2360843" cy="147468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7" descr="C:\Users\khajamoddint\Downloads\dc motor.jpg">
            <a:extLst>
              <a:ext uri="{FF2B5EF4-FFF2-40B4-BE49-F238E27FC236}">
                <a16:creationId xmlns:a16="http://schemas.microsoft.com/office/drawing/2014/main" id="{CB2C6EAE-1BE7-1A6D-6EE7-C69D2E98EAB7}"/>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8044522" y="1756299"/>
            <a:ext cx="1546452" cy="1227997"/>
          </a:xfrm>
          <a:prstGeom prst="rect">
            <a:avLst/>
          </a:prstGeom>
          <a:noFill/>
          <a:ln>
            <a:noFill/>
          </a:ln>
        </p:spPr>
      </p:pic>
      <p:pic>
        <p:nvPicPr>
          <p:cNvPr id="7" name="Content Placeholder 4" descr="HC-05 Bluetooth Module">
            <a:extLst>
              <a:ext uri="{FF2B5EF4-FFF2-40B4-BE49-F238E27FC236}">
                <a16:creationId xmlns:a16="http://schemas.microsoft.com/office/drawing/2014/main" id="{DFB4E010-CFAB-07C6-0443-ACD75643E22A}"/>
              </a:ext>
            </a:extLst>
          </p:cNvPr>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9454176" y="3809060"/>
            <a:ext cx="2119103" cy="1697591"/>
          </a:xfrm>
          <a:prstGeom prst="rect">
            <a:avLst/>
          </a:prstGeom>
          <a:noFill/>
          <a:ln>
            <a:noFill/>
          </a:ln>
        </p:spPr>
      </p:pic>
      <p:pic>
        <p:nvPicPr>
          <p:cNvPr id="8" name="Content Placeholder 4">
            <a:extLst>
              <a:ext uri="{FF2B5EF4-FFF2-40B4-BE49-F238E27FC236}">
                <a16:creationId xmlns:a16="http://schemas.microsoft.com/office/drawing/2014/main" id="{4C139426-FAED-32B6-1D4D-75640E2A6365}"/>
              </a:ext>
            </a:extLst>
          </p:cNvPr>
          <p:cNvPicPr>
            <a:picLocks/>
          </p:cNvPicPr>
          <p:nvPr/>
        </p:nvPicPr>
        <p:blipFill>
          <a:blip r:embed="rId6"/>
          <a:stretch>
            <a:fillRect/>
          </a:stretch>
        </p:blipFill>
        <p:spPr>
          <a:xfrm>
            <a:off x="7157037" y="3750360"/>
            <a:ext cx="1451588" cy="1716348"/>
          </a:xfrm>
          <a:prstGeom prst="rect">
            <a:avLst/>
          </a:prstGeom>
        </p:spPr>
      </p:pic>
      <p:pic>
        <p:nvPicPr>
          <p:cNvPr id="9" name="Picture 8">
            <a:extLst>
              <a:ext uri="{FF2B5EF4-FFF2-40B4-BE49-F238E27FC236}">
                <a16:creationId xmlns:a16="http://schemas.microsoft.com/office/drawing/2014/main" id="{99250461-45F4-5028-7D06-AE401C68F4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24742" y="1425756"/>
            <a:ext cx="1970843" cy="1558540"/>
          </a:xfrm>
          <a:prstGeom prst="rect">
            <a:avLst/>
          </a:prstGeom>
        </p:spPr>
      </p:pic>
      <p:pic>
        <p:nvPicPr>
          <p:cNvPr id="10" name="Picture 2" descr="SIM900A GSM GPRS Modem with RS232-TTL Interface and SMA Antenna">
            <a:extLst>
              <a:ext uri="{FF2B5EF4-FFF2-40B4-BE49-F238E27FC236}">
                <a16:creationId xmlns:a16="http://schemas.microsoft.com/office/drawing/2014/main" id="{839CA755-E3EC-3A2B-B7C8-DEA77A7A49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7679" y="3530477"/>
            <a:ext cx="1800880" cy="210030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5V Magnetic Buzzer TMB, Size: 8mm Diax 6mm Height, 5 - 12 V at Rs 12/piece  in Mumbai">
            <a:extLst>
              <a:ext uri="{FF2B5EF4-FFF2-40B4-BE49-F238E27FC236}">
                <a16:creationId xmlns:a16="http://schemas.microsoft.com/office/drawing/2014/main" id="{99E082E2-2A5C-9762-9662-25724A1674B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2232" t="22414" r="26920" b="9940"/>
          <a:stretch/>
        </p:blipFill>
        <p:spPr bwMode="auto">
          <a:xfrm>
            <a:off x="10134733" y="1363931"/>
            <a:ext cx="1283750" cy="1697591"/>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7">
            <a:extLst>
              <a:ext uri="{FF2B5EF4-FFF2-40B4-BE49-F238E27FC236}">
                <a16:creationId xmlns:a16="http://schemas.microsoft.com/office/drawing/2014/main" id="{69B4716A-DAA7-EE05-59B3-DBDC359E21E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29872" y="4044927"/>
            <a:ext cx="1331426" cy="1357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41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46C6-E8CE-2C36-C57E-B679963C0600}"/>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Software Details</a:t>
            </a:r>
          </a:p>
        </p:txBody>
      </p:sp>
      <p:sp>
        <p:nvSpPr>
          <p:cNvPr id="3" name="Content Placeholder 2">
            <a:extLst>
              <a:ext uri="{FF2B5EF4-FFF2-40B4-BE49-F238E27FC236}">
                <a16:creationId xmlns:a16="http://schemas.microsoft.com/office/drawing/2014/main" id="{D8FB496C-A39E-3BD7-2BF6-842CE344F69B}"/>
              </a:ext>
            </a:extLst>
          </p:cNvPr>
          <p:cNvSpPr>
            <a:spLocks noGrp="1"/>
          </p:cNvSpPr>
          <p:nvPr>
            <p:ph idx="1"/>
          </p:nvPr>
        </p:nvSpPr>
        <p:spPr/>
        <p:txBody>
          <a:bodyPr/>
          <a:lstStyle/>
          <a:p>
            <a:pPr marL="0" indent="0">
              <a:buNone/>
            </a:pPr>
            <a:r>
              <a:rPr lang="en-US" b="1"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Arduino IDE</a:t>
            </a:r>
            <a:endParaRPr lang="en-US" sz="2400" b="1" dirty="0">
              <a:effectLst/>
              <a:latin typeface="Times New Roman" panose="02020603050405020304" pitchFamily="18" charset="0"/>
              <a:cs typeface="Times New Roman" panose="02020603050405020304" pitchFamily="18" charset="0"/>
            </a:endParaRPr>
          </a:p>
          <a:p>
            <a:r>
              <a:rPr lang="en-US" sz="2000" dirty="0">
                <a:effectLst/>
                <a:latin typeface="Times New Roman" panose="02020603050405020304" pitchFamily="18" charset="0"/>
                <a:cs typeface="Times New Roman" panose="02020603050405020304" pitchFamily="18" charset="0"/>
              </a:rPr>
              <a:t>The Arduino IDE (Integrated Development Environment) is used to write the computer code and upload this code to the physical board. The Arduino IDE is very simple and this simplicity is probably one of the main reason Arduino became so popular. We can certainly state that being compatible with the Arduino IDE is now one of the main requirements for a new microcontroller board.</a:t>
            </a:r>
            <a:endParaRPr lang="en-US" sz="2000"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4" name="Content Placeholder 7">
            <a:extLst>
              <a:ext uri="{FF2B5EF4-FFF2-40B4-BE49-F238E27FC236}">
                <a16:creationId xmlns:a16="http://schemas.microsoft.com/office/drawing/2014/main" id="{EB0A818F-3C80-431D-2318-9EBEFE4DAF3D}"/>
              </a:ext>
            </a:extLst>
          </p:cNvPr>
          <p:cNvPicPr>
            <a:picLocks noChangeAspect="1"/>
          </p:cNvPicPr>
          <p:nvPr/>
        </p:nvPicPr>
        <p:blipFill>
          <a:blip r:embed="rId2"/>
          <a:stretch>
            <a:fillRect/>
          </a:stretch>
        </p:blipFill>
        <p:spPr>
          <a:xfrm>
            <a:off x="2921722" y="3514139"/>
            <a:ext cx="6099979" cy="2978736"/>
          </a:xfrm>
          <a:prstGeom prst="rect">
            <a:avLst/>
          </a:prstGeom>
        </p:spPr>
      </p:pic>
    </p:spTree>
    <p:extLst>
      <p:ext uri="{BB962C8B-B14F-4D97-AF65-F5344CB8AC3E}">
        <p14:creationId xmlns:p14="http://schemas.microsoft.com/office/powerpoint/2010/main" val="95243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BB7B-84E1-B1BB-3727-4DC01D3B65C5}"/>
              </a:ext>
            </a:extLst>
          </p:cNvPr>
          <p:cNvSpPr>
            <a:spLocks noGrp="1"/>
          </p:cNvSpPr>
          <p:nvPr>
            <p:ph type="title"/>
          </p:nvPr>
        </p:nvSpPr>
        <p:spPr/>
        <p:txBody>
          <a:bodyPr>
            <a:normAutofit/>
          </a:bodyPr>
          <a:lstStyle/>
          <a:p>
            <a:r>
              <a:rPr lang="en-US" sz="4000" b="1" dirty="0"/>
              <a:t>Applications &amp; </a:t>
            </a:r>
            <a:r>
              <a:rPr lang="en-US" sz="4000" b="1" dirty="0">
                <a:cs typeface="Times New Roman" panose="02020603050405020304" pitchFamily="18" charset="0"/>
              </a:rPr>
              <a:t>Advantages</a:t>
            </a:r>
            <a:endParaRPr lang="en-IN" sz="4000" b="1" dirty="0"/>
          </a:p>
        </p:txBody>
      </p:sp>
      <p:sp>
        <p:nvSpPr>
          <p:cNvPr id="3" name="Content Placeholder 2">
            <a:extLst>
              <a:ext uri="{FF2B5EF4-FFF2-40B4-BE49-F238E27FC236}">
                <a16:creationId xmlns:a16="http://schemas.microsoft.com/office/drawing/2014/main" id="{DBE03FE6-4AD7-4F14-1D0B-F07300F98F9B}"/>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Applications:</a:t>
            </a:r>
            <a:endParaRPr lang="en-US" sz="7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100" dirty="0">
                <a:latin typeface="+mj-lt"/>
                <a:cs typeface="Times New Roman" panose="02020603050405020304" pitchFamily="18" charset="0"/>
              </a:rPr>
              <a:t>Banking and Finance </a:t>
            </a:r>
          </a:p>
          <a:p>
            <a:pPr algn="just">
              <a:buFont typeface="Wingdings" panose="05000000000000000000" pitchFamily="2" charset="2"/>
              <a:buChar char="v"/>
            </a:pPr>
            <a:r>
              <a:rPr lang="en-US" sz="2100" dirty="0">
                <a:latin typeface="+mj-lt"/>
                <a:cs typeface="Times New Roman" panose="02020603050405020304" pitchFamily="18" charset="0"/>
              </a:rPr>
              <a:t>Access Control</a:t>
            </a:r>
          </a:p>
          <a:p>
            <a:pPr algn="just">
              <a:buFont typeface="Wingdings" panose="05000000000000000000" pitchFamily="2" charset="2"/>
              <a:buChar char="v"/>
            </a:pPr>
            <a:r>
              <a:rPr lang="en-US" sz="2100" dirty="0">
                <a:latin typeface="+mj-lt"/>
                <a:cs typeface="Times New Roman" panose="02020603050405020304" pitchFamily="18" charset="0"/>
              </a:rPr>
              <a:t> Government Services</a:t>
            </a:r>
          </a:p>
          <a:p>
            <a:pPr algn="just">
              <a:buFont typeface="Wingdings" panose="05000000000000000000" pitchFamily="2" charset="2"/>
              <a:buChar char="v"/>
            </a:pPr>
            <a:r>
              <a:rPr lang="en-US" sz="2100" dirty="0">
                <a:latin typeface="+mj-lt"/>
                <a:cs typeface="Times New Roman" panose="02020603050405020304" pitchFamily="18" charset="0"/>
              </a:rPr>
              <a:t> Smart Home</a:t>
            </a:r>
          </a:p>
          <a:p>
            <a:pPr marL="0" indent="0" algn="just">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ü"/>
            </a:pPr>
            <a:r>
              <a:rPr lang="en-US" sz="2100" dirty="0">
                <a:latin typeface="+mj-lt"/>
                <a:cs typeface="Times New Roman" panose="02020603050405020304" pitchFamily="18" charset="0"/>
              </a:rPr>
              <a:t>Enhanced Security</a:t>
            </a:r>
          </a:p>
          <a:p>
            <a:pPr algn="just">
              <a:buFont typeface="Wingdings" panose="05000000000000000000" pitchFamily="2" charset="2"/>
              <a:buChar char="ü"/>
            </a:pPr>
            <a:r>
              <a:rPr lang="en-US" sz="2100" dirty="0">
                <a:latin typeface="+mj-lt"/>
                <a:cs typeface="Times New Roman" panose="02020603050405020304" pitchFamily="18" charset="0"/>
              </a:rPr>
              <a:t>Reduced PIN Memorization</a:t>
            </a:r>
          </a:p>
          <a:p>
            <a:pPr algn="just">
              <a:buFont typeface="Wingdings" panose="05000000000000000000" pitchFamily="2" charset="2"/>
              <a:buChar char="ü"/>
            </a:pPr>
            <a:r>
              <a:rPr lang="en-US" sz="2100" dirty="0">
                <a:latin typeface="+mj-lt"/>
                <a:cs typeface="Times New Roman" panose="02020603050405020304" pitchFamily="18" charset="0"/>
              </a:rPr>
              <a:t>Reduced Fraud</a:t>
            </a:r>
          </a:p>
          <a:p>
            <a:pPr algn="just">
              <a:buFont typeface="Wingdings" panose="05000000000000000000" pitchFamily="2" charset="2"/>
              <a:buChar char="ü"/>
            </a:pPr>
            <a:r>
              <a:rPr lang="en-US" sz="2100" dirty="0">
                <a:latin typeface="+mj-lt"/>
                <a:cs typeface="Times New Roman" panose="02020603050405020304" pitchFamily="18" charset="0"/>
              </a:rPr>
              <a:t>Dynamic and Adaptive</a:t>
            </a:r>
            <a:endParaRPr lang="en-IN" sz="2100" dirty="0">
              <a:latin typeface="+mj-lt"/>
            </a:endParaRPr>
          </a:p>
          <a:p>
            <a:pPr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828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285D0-72D3-4481-B1AF-F23322B76CB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Expected Output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A60AE0-A7C4-C468-CD67-9721744D396A}"/>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Overall strong security can be developed by using proposed method of rand word generation. So it helps us to overcome the main drawbacks of misusing highly authenticated security of like fingerprint and to reduce the use of skimmer.</a:t>
            </a:r>
            <a:endParaRPr lang="en-IN" sz="2000"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6" name="Picture 5">
            <a:extLst>
              <a:ext uri="{FF2B5EF4-FFF2-40B4-BE49-F238E27FC236}">
                <a16:creationId xmlns:a16="http://schemas.microsoft.com/office/drawing/2014/main" id="{62A06CE5-EFC8-622F-92A8-0DDB81002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8026" y="3037207"/>
            <a:ext cx="5210174" cy="2903230"/>
          </a:xfrm>
          <a:prstGeom prst="rect">
            <a:avLst/>
          </a:prstGeom>
        </p:spPr>
      </p:pic>
    </p:spTree>
    <p:extLst>
      <p:ext uri="{BB962C8B-B14F-4D97-AF65-F5344CB8AC3E}">
        <p14:creationId xmlns:p14="http://schemas.microsoft.com/office/powerpoint/2010/main" val="2394743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5AE5-607F-E40F-20D8-413556C245A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97028F-5FC9-4E2A-7E03-A29C0337C212}"/>
              </a:ext>
            </a:extLst>
          </p:cNvPr>
          <p:cNvSpPr>
            <a:spLocks noGrp="1"/>
          </p:cNvSpPr>
          <p:nvPr>
            <p:ph idx="1"/>
          </p:nvPr>
        </p:nvSpPr>
        <p:spPr/>
        <p:txBody>
          <a:bodyPr>
            <a:normAutofit fontScale="25000" lnSpcReduction="20000"/>
          </a:bodyPr>
          <a:lstStyle/>
          <a:p>
            <a:pPr marL="0" indent="0" algn="just">
              <a:lnSpc>
                <a:spcPct val="150000"/>
              </a:lnSpc>
              <a:buNone/>
            </a:pPr>
            <a:r>
              <a:rPr lang="en-IN" sz="8000" dirty="0">
                <a:latin typeface="Times New Roman" panose="02020603050405020304" pitchFamily="18" charset="0"/>
                <a:cs typeface="Times New Roman" panose="02020603050405020304" pitchFamily="18" charset="0"/>
              </a:rPr>
              <a:t>[1] </a:t>
            </a:r>
            <a:r>
              <a:rPr lang="en-IN" sz="8000" dirty="0" err="1">
                <a:latin typeface="Times New Roman" panose="02020603050405020304" pitchFamily="18" charset="0"/>
                <a:cs typeface="Times New Roman" panose="02020603050405020304" pitchFamily="18" charset="0"/>
              </a:rPr>
              <a:t>Ms.Ojaswi</a:t>
            </a:r>
            <a:r>
              <a:rPr lang="en-IN" sz="8000" dirty="0">
                <a:latin typeface="Times New Roman" panose="02020603050405020304" pitchFamily="18" charset="0"/>
                <a:cs typeface="Times New Roman" panose="02020603050405020304" pitchFamily="18" charset="0"/>
              </a:rPr>
              <a:t> K. Kasat, Dr.Umesh S. Bhadade, “Revolving Flywheel PIN Entry Method to Prevent Shoulder Surfing Attacks”, 3rd International Conference for Convergence in Technology (I2CT), pp.1-5, Apr 06-08, 2018 .</a:t>
            </a:r>
          </a:p>
          <a:p>
            <a:pPr marL="0" indent="0" algn="just">
              <a:lnSpc>
                <a:spcPct val="150000"/>
              </a:lnSpc>
              <a:buNone/>
            </a:pPr>
            <a:r>
              <a:rPr lang="en-IN" sz="8000" dirty="0">
                <a:latin typeface="Times New Roman" panose="02020603050405020304" pitchFamily="18" charset="0"/>
                <a:cs typeface="Times New Roman" panose="02020603050405020304" pitchFamily="18" charset="0"/>
              </a:rPr>
              <a:t>[2] Priyadarshini, Mrs.R.Kurinjimalar, “security enhancement in automated teller machine”, International Conference on Intelligent Computing and Control(I2C2),2017</a:t>
            </a:r>
          </a:p>
          <a:p>
            <a:pPr marL="0" indent="0" algn="just">
              <a:lnSpc>
                <a:spcPct val="150000"/>
              </a:lnSpc>
              <a:buNone/>
            </a:pPr>
            <a:r>
              <a:rPr lang="en-IN" sz="8000" dirty="0">
                <a:latin typeface="Times New Roman" panose="02020603050405020304" pitchFamily="18" charset="0"/>
                <a:cs typeface="Times New Roman" panose="02020603050405020304" pitchFamily="18" charset="0"/>
              </a:rPr>
              <a:t> [3] Apurva </a:t>
            </a:r>
            <a:r>
              <a:rPr lang="en-IN" sz="8000" dirty="0" err="1">
                <a:latin typeface="Times New Roman" panose="02020603050405020304" pitchFamily="18" charset="0"/>
                <a:cs typeface="Times New Roman" panose="02020603050405020304" pitchFamily="18" charset="0"/>
              </a:rPr>
              <a:t>Taralekar</a:t>
            </a:r>
            <a:r>
              <a:rPr lang="en-IN" sz="8000" dirty="0">
                <a:latin typeface="Times New Roman" panose="02020603050405020304" pitchFamily="18" charset="0"/>
                <a:cs typeface="Times New Roman" panose="02020603050405020304" pitchFamily="18" charset="0"/>
              </a:rPr>
              <a:t>, GopalsinghChouhan, RutujaTangade, </a:t>
            </a:r>
            <a:r>
              <a:rPr lang="en-IN" sz="8000" dirty="0" err="1">
                <a:latin typeface="Times New Roman" panose="02020603050405020304" pitchFamily="18" charset="0"/>
                <a:cs typeface="Times New Roman" panose="02020603050405020304" pitchFamily="18" charset="0"/>
              </a:rPr>
              <a:t>Nikhilkumar</a:t>
            </a:r>
            <a:r>
              <a:rPr lang="en-IN" sz="8000" dirty="0">
                <a:latin typeface="Times New Roman" panose="02020603050405020304" pitchFamily="18" charset="0"/>
                <a:cs typeface="Times New Roman" panose="02020603050405020304" pitchFamily="18" charset="0"/>
              </a:rPr>
              <a:t> </a:t>
            </a:r>
            <a:r>
              <a:rPr lang="en-IN" sz="8000" dirty="0" err="1">
                <a:latin typeface="Times New Roman" panose="02020603050405020304" pitchFamily="18" charset="0"/>
                <a:cs typeface="Times New Roman" panose="02020603050405020304" pitchFamily="18" charset="0"/>
              </a:rPr>
              <a:t>Shardoor</a:t>
            </a:r>
            <a:r>
              <a:rPr lang="en-IN" sz="8000" dirty="0">
                <a:latin typeface="Times New Roman" panose="02020603050405020304" pitchFamily="18" charset="0"/>
                <a:cs typeface="Times New Roman" panose="02020603050405020304" pitchFamily="18" charset="0"/>
              </a:rPr>
              <a:t>, “One Touch Multi-banking Transaction ATM System using Biometric and GSM Authentication”, International Conference on Big Data, IoT and Data Science (BID) ,Vishwakarma Institute of Technology, Pune, pp.61-68, Dec 20-22,2017 .</a:t>
            </a:r>
          </a:p>
          <a:p>
            <a:endParaRPr lang="en-IN" dirty="0"/>
          </a:p>
        </p:txBody>
      </p:sp>
    </p:spTree>
    <p:extLst>
      <p:ext uri="{BB962C8B-B14F-4D97-AF65-F5344CB8AC3E}">
        <p14:creationId xmlns:p14="http://schemas.microsoft.com/office/powerpoint/2010/main" val="25470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Slide PowerPoint Template And Google Slides">
            <a:extLst>
              <a:ext uri="{FF2B5EF4-FFF2-40B4-BE49-F238E27FC236}">
                <a16:creationId xmlns:a16="http://schemas.microsoft.com/office/drawing/2014/main" id="{4BA889EA-C288-CAB4-096D-4977D69B45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1145" y="870584"/>
            <a:ext cx="8675511" cy="487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61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D39C-65B3-4E0C-8C0A-D47E0C052FA2}"/>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17D419C-2295-448E-A21B-3044BF08EB31}"/>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main aim of this system he proposed system presents a multi-layered security approach for access control. It initiates with RFID-based authentication, where the user's RFID card is scanned, prompting the system to generate a unique one-time password (OTP). This OTP is then dispatched to the user via GSM technology.</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Upon receipt of the OTP, the user must input it using a Bluetooth-enabled device, such as a smartphone or tablet. This additional verification layer guarantees that only authorized personnel can proceed further. If the entered OTP matches the one sent, the security door automatically unlocks, granting access. Conversely, an incorrect OTP entry triggers a buzzer alert, effectively thwarting any unauthorized entry attempts.</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integrated system seamlessly combines RFID technology, GSM communication, Bluetooth verification, and a robust security door mechanism to establish a secure and user-friendly access control solution, offering enhanced security for various applications.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2991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0CA7B-A31B-A9C4-30BB-FEBAE97899B2}"/>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264CDB-B939-167F-E9D8-D51214F3DFCD}"/>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Money can be deposited and withdrawn from an ATM. A card is inserted into an ATM processor, which is an automatic teller machine that exchanges money for the card. ATMs come in two different varieties. To dump money by the user and receive a receipt based on the account is the first type. The second kind is more sophisticated; it allows for credit card payments, cash deposits, and account information retrieval. Several people utilize ATMs to deposit cash. In order to make it simple to remember, an ATM machine that is close to the user's location can be used to obtain cash if that is what they need. According to user needs, an ATM machine has two inputs and four outputs. Each ATM card has a distinct number, known as a PIN number.</a:t>
            </a:r>
            <a:endParaRPr lang="en-IN" sz="2000"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1032" name="Picture 8" descr="Cash Dispenser, kakaobank, check Card, kb Kookmin Bank, direct Bank,  automatic Soap Dispenser, figure Painting, man Avatar, painting In Water  colors, ATM | Anyrgb">
            <a:extLst>
              <a:ext uri="{FF2B5EF4-FFF2-40B4-BE49-F238E27FC236}">
                <a16:creationId xmlns:a16="http://schemas.microsoft.com/office/drawing/2014/main" id="{19B4A39E-4BC7-2D6C-5467-E824C672A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3916" y="3878043"/>
            <a:ext cx="4747696" cy="284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7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7F3E-FA79-4F2C-90A5-FCA55320232E}"/>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89F168E8-B62A-4A01-8E77-243C1CEB0BA1}"/>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Security</a:t>
            </a:r>
          </a:p>
          <a:p>
            <a:pPr marL="0" indent="0" algn="just">
              <a:buNone/>
            </a:pPr>
            <a:r>
              <a:rPr lang="en-IN" sz="2000" dirty="0">
                <a:latin typeface="Times New Roman" panose="02020603050405020304" pitchFamily="18" charset="0"/>
                <a:cs typeface="Times New Roman" panose="02020603050405020304" pitchFamily="18" charset="0"/>
              </a:rPr>
              <a:t>      </a:t>
            </a:r>
            <a:r>
              <a:rPr lang="en-US" sz="2200" i="0" dirty="0">
                <a:effectLst/>
                <a:latin typeface="Times New Roman" panose="02020603050405020304" pitchFamily="18" charset="0"/>
                <a:cs typeface="Times New Roman" panose="02020603050405020304" pitchFamily="18" charset="0"/>
              </a:rPr>
              <a:t>Introducing a random word generator for ATM PINs strengthens security against various threats by creating complex, difficult-to-guess combinations, enhancing ATM transaction security.</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User experience</a:t>
            </a:r>
          </a:p>
          <a:p>
            <a:pPr marL="0" indent="0" algn="just">
              <a:buNone/>
            </a:pPr>
            <a:r>
              <a:rPr lang="en-IN" sz="20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Memorizing a random word might be more intuitive and easier for users compared to remembering a sequence of numbers. This could potentially reduce instances of forgotten PINs and the need for users to write them down, which can be a security risk in itself.</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innovation</a:t>
            </a:r>
          </a:p>
          <a:p>
            <a:pPr marL="0" indent="0" algn="just">
              <a:buNone/>
            </a:pPr>
            <a:r>
              <a:rPr lang="en-IN"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Introducing a random word generator for ATM PINs represents an innovative approach to addressing security concerns. It demonstrates a willingness to think outside the box and explore unconventional solutions to traditional problems.</a:t>
            </a:r>
            <a:endParaRPr lang="en-IN" sz="2200" dirty="0">
              <a:latin typeface="Times New Roman" panose="02020603050405020304" pitchFamily="18" charset="0"/>
              <a:cs typeface="Times New Roman" panose="02020603050405020304" pitchFamily="18" charset="0"/>
            </a:endParaRPr>
          </a:p>
          <a:p>
            <a:pPr marL="0" indent="0">
              <a:buNone/>
            </a:pPr>
            <a:r>
              <a:rPr lang="en-IN" dirty="0"/>
              <a:t> </a:t>
            </a:r>
          </a:p>
        </p:txBody>
      </p:sp>
    </p:spTree>
    <p:extLst>
      <p:ext uri="{BB962C8B-B14F-4D97-AF65-F5344CB8AC3E}">
        <p14:creationId xmlns:p14="http://schemas.microsoft.com/office/powerpoint/2010/main" val="24317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62AA-55C9-0A28-9B03-87D2A2CDB972}"/>
              </a:ext>
            </a:extLst>
          </p:cNvPr>
          <p:cNvSpPr>
            <a:spLocks noGrp="1"/>
          </p:cNvSpPr>
          <p:nvPr>
            <p:ph type="title"/>
          </p:nvPr>
        </p:nvSpPr>
        <p:spPr>
          <a:xfrm>
            <a:off x="218208" y="0"/>
            <a:ext cx="10515600" cy="792913"/>
          </a:xfrm>
        </p:spPr>
        <p:txBody>
          <a:bodyPr/>
          <a:lstStyle/>
          <a:p>
            <a:r>
              <a:rPr lang="en-US" sz="4400" b="1"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3" name="Table 2">
            <a:extLst>
              <a:ext uri="{FF2B5EF4-FFF2-40B4-BE49-F238E27FC236}">
                <a16:creationId xmlns:a16="http://schemas.microsoft.com/office/drawing/2014/main" id="{6EE6F997-0C8F-24B0-401A-87D7B7493D02}"/>
              </a:ext>
            </a:extLst>
          </p:cNvPr>
          <p:cNvGraphicFramePr>
            <a:graphicFrameLocks noGrp="1"/>
          </p:cNvGraphicFramePr>
          <p:nvPr>
            <p:extLst>
              <p:ext uri="{D42A27DB-BD31-4B8C-83A1-F6EECF244321}">
                <p14:modId xmlns:p14="http://schemas.microsoft.com/office/powerpoint/2010/main" val="2055793336"/>
              </p:ext>
            </p:extLst>
          </p:nvPr>
        </p:nvGraphicFramePr>
        <p:xfrm>
          <a:off x="402821" y="719038"/>
          <a:ext cx="11071542" cy="5913120"/>
        </p:xfrm>
        <a:graphic>
          <a:graphicData uri="http://schemas.openxmlformats.org/drawingml/2006/table">
            <a:tbl>
              <a:tblPr firstRow="1" bandRow="1">
                <a:tableStyleId>{5C22544A-7EE6-4342-B048-85BDC9FD1C3A}</a:tableStyleId>
              </a:tblPr>
              <a:tblGrid>
                <a:gridCol w="891137">
                  <a:extLst>
                    <a:ext uri="{9D8B030D-6E8A-4147-A177-3AD203B41FA5}">
                      <a16:colId xmlns:a16="http://schemas.microsoft.com/office/drawing/2014/main" val="2224660522"/>
                    </a:ext>
                  </a:extLst>
                </a:gridCol>
                <a:gridCol w="1946593">
                  <a:extLst>
                    <a:ext uri="{9D8B030D-6E8A-4147-A177-3AD203B41FA5}">
                      <a16:colId xmlns:a16="http://schemas.microsoft.com/office/drawing/2014/main" val="2561104039"/>
                    </a:ext>
                  </a:extLst>
                </a:gridCol>
                <a:gridCol w="2624565">
                  <a:extLst>
                    <a:ext uri="{9D8B030D-6E8A-4147-A177-3AD203B41FA5}">
                      <a16:colId xmlns:a16="http://schemas.microsoft.com/office/drawing/2014/main" val="3116626613"/>
                    </a:ext>
                  </a:extLst>
                </a:gridCol>
                <a:gridCol w="2624565">
                  <a:extLst>
                    <a:ext uri="{9D8B030D-6E8A-4147-A177-3AD203B41FA5}">
                      <a16:colId xmlns:a16="http://schemas.microsoft.com/office/drawing/2014/main" val="3828190416"/>
                    </a:ext>
                  </a:extLst>
                </a:gridCol>
                <a:gridCol w="2984682">
                  <a:extLst>
                    <a:ext uri="{9D8B030D-6E8A-4147-A177-3AD203B41FA5}">
                      <a16:colId xmlns:a16="http://schemas.microsoft.com/office/drawing/2014/main" val="410804889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S.NO</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Problem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Summary/observation</a:t>
                      </a:r>
                    </a:p>
                    <a:p>
                      <a:endParaRPr lang="en-IN" dirty="0"/>
                    </a:p>
                  </a:txBody>
                  <a:tcPr/>
                </a:tc>
                <a:extLst>
                  <a:ext uri="{0D108BD9-81ED-4DB2-BD59-A6C34878D82A}">
                    <a16:rowId xmlns:a16="http://schemas.microsoft.com/office/drawing/2014/main" val="205977990"/>
                  </a:ext>
                </a:extLst>
              </a:tr>
              <a:tr h="370840">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 Manikandan</a:t>
                      </a:r>
                      <a:endParaRPr lang="en-IN" dirty="0"/>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This survey from 2018 explores IoT security, covering vulnerabilities, countermeasures, and future directions.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Security vulnerabilities in IoT systems</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Analyzes common security vulnerabilities in IoT systems, including those relevant to ATMs, and proposes countermeasures.</a:t>
                      </a:r>
                      <a:endParaRPr lang="en-IN" sz="16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1689571432"/>
                  </a:ext>
                </a:extLst>
              </a:tr>
              <a:tr h="370840">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 Zhang</a:t>
                      </a:r>
                      <a:endParaRPr lang="en-IN" dirty="0"/>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This 2019 study explores improving user authentication through random words and facial recognition.</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User experience and security trade-offs in traditional PIN-based authentication</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Studying using random words and facial recognition for logging in, showing how it could be easier and safer than just using PINs.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51215273"/>
                  </a:ext>
                </a:extLst>
              </a:tr>
              <a:tr h="370840">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 Choi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Applying Design Thinking to Develop a User-Centered ATM Interface (2020)</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Traditional ATM interfaces lack user-friendliness and accessibility.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Using design thinking to craft an ATM interface that's user-centric and accessible, focusing on meeting user needs and preferences as a top priority.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000760"/>
                  </a:ext>
                </a:extLst>
              </a:tr>
              <a:tr h="370840">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M. Hassan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An Innovative Design of a Secure and User-Friendly ATM System (2019)</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Security and user experience limitations of existing ATM systems</a:t>
                      </a:r>
                      <a:endParaRPr lang="en-IN" sz="1600" dirty="0">
                        <a:latin typeface="Times New Roman" panose="02020603050405020304" pitchFamily="18" charset="0"/>
                        <a:cs typeface="Times New Roman" panose="02020603050405020304" pitchFamily="18" charset="0"/>
                      </a:endParaRPr>
                    </a:p>
                    <a:p>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Investigating RFID technology to make ATMs safer with an extra layer of security.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0573109"/>
                  </a:ext>
                </a:extLst>
              </a:tr>
            </a:tbl>
          </a:graphicData>
        </a:graphic>
      </p:graphicFrame>
    </p:spTree>
    <p:extLst>
      <p:ext uri="{BB962C8B-B14F-4D97-AF65-F5344CB8AC3E}">
        <p14:creationId xmlns:p14="http://schemas.microsoft.com/office/powerpoint/2010/main" val="222381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CA95975-8737-8BDD-8CEB-76FE46E42B62}"/>
              </a:ext>
            </a:extLst>
          </p:cNvPr>
          <p:cNvGraphicFramePr>
            <a:graphicFrameLocks noGrp="1"/>
          </p:cNvGraphicFramePr>
          <p:nvPr>
            <p:extLst>
              <p:ext uri="{D42A27DB-BD31-4B8C-83A1-F6EECF244321}">
                <p14:modId xmlns:p14="http://schemas.microsoft.com/office/powerpoint/2010/main" val="652423311"/>
              </p:ext>
            </p:extLst>
          </p:nvPr>
        </p:nvGraphicFramePr>
        <p:xfrm>
          <a:off x="0" y="0"/>
          <a:ext cx="12191999" cy="6858000"/>
        </p:xfrm>
        <a:graphic>
          <a:graphicData uri="http://schemas.openxmlformats.org/drawingml/2006/table">
            <a:tbl>
              <a:tblPr firstRow="1" bandRow="1">
                <a:tableStyleId>{5C22544A-7EE6-4342-B048-85BDC9FD1C3A}</a:tableStyleId>
              </a:tblPr>
              <a:tblGrid>
                <a:gridCol w="533238">
                  <a:extLst>
                    <a:ext uri="{9D8B030D-6E8A-4147-A177-3AD203B41FA5}">
                      <a16:colId xmlns:a16="http://schemas.microsoft.com/office/drawing/2014/main" val="4016902236"/>
                    </a:ext>
                  </a:extLst>
                </a:gridCol>
                <a:gridCol w="1444448">
                  <a:extLst>
                    <a:ext uri="{9D8B030D-6E8A-4147-A177-3AD203B41FA5}">
                      <a16:colId xmlns:a16="http://schemas.microsoft.com/office/drawing/2014/main" val="1794347371"/>
                    </a:ext>
                  </a:extLst>
                </a:gridCol>
                <a:gridCol w="2541863">
                  <a:extLst>
                    <a:ext uri="{9D8B030D-6E8A-4147-A177-3AD203B41FA5}">
                      <a16:colId xmlns:a16="http://schemas.microsoft.com/office/drawing/2014/main" val="2353623159"/>
                    </a:ext>
                  </a:extLst>
                </a:gridCol>
                <a:gridCol w="3904015">
                  <a:extLst>
                    <a:ext uri="{9D8B030D-6E8A-4147-A177-3AD203B41FA5}">
                      <a16:colId xmlns:a16="http://schemas.microsoft.com/office/drawing/2014/main" val="2781422775"/>
                    </a:ext>
                  </a:extLst>
                </a:gridCol>
                <a:gridCol w="3768435">
                  <a:extLst>
                    <a:ext uri="{9D8B030D-6E8A-4147-A177-3AD203B41FA5}">
                      <a16:colId xmlns:a16="http://schemas.microsoft.com/office/drawing/2014/main" val="778719616"/>
                    </a:ext>
                  </a:extLst>
                </a:gridCol>
              </a:tblGrid>
              <a:tr h="944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S.no</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Problem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Summary/observation</a:t>
                      </a:r>
                    </a:p>
                    <a:p>
                      <a:endParaRPr lang="en-IN" dirty="0"/>
                    </a:p>
                  </a:txBody>
                  <a:tcPr/>
                </a:tc>
                <a:extLst>
                  <a:ext uri="{0D108BD9-81ED-4DB2-BD59-A6C34878D82A}">
                    <a16:rowId xmlns:a16="http://schemas.microsoft.com/office/drawing/2014/main" val="3388410410"/>
                  </a:ext>
                </a:extLst>
              </a:tr>
              <a:tr h="1364636">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L. Wang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Research on the Application of RFID Technology in ATM Security (2017)</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Security vulnerabilities related to physical access to ATMs</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Investigating RFID technology to make ATMs safer with an extra layer of security.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3500229"/>
                  </a:ext>
                </a:extLst>
              </a:tr>
              <a:tr h="1637713">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 Sadeghi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Security and Privacy in Cyber-Physical Systems: Foundations, Challenges, and Future Directions (2015)</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Security and privacy challenges in cyber-physical systems, including ATMs</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Addressing the distinct security and privacy challenges of cyber-physical systems such as ATMs, emphasizing the necessity for robust security solutions.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0464474"/>
                  </a:ext>
                </a:extLst>
              </a:tr>
              <a:tr h="1304599">
                <a:tc>
                  <a:txBody>
                    <a:bodyPr/>
                    <a:lstStyle/>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Smith, J</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Enhancing ATM Security: A Random Word Generator Approach"</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Traditional ATM PINs vulnerabilities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Introducing a new way to log into ATMs with random words, making it easier and safer with thoughtful design.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00626647"/>
                  </a:ext>
                </a:extLst>
              </a:tr>
              <a:tr h="1606218">
                <a:tc>
                  <a:txBody>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David Williams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Usability Evaluation of Random Word Generated ATM PINs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Forgettable and easily guessable traditional ATM PINs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Assesses how well random word-generated PINs work in ATM systems by testing with users. Shows how this method balances security and usability.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5916479"/>
                  </a:ext>
                </a:extLst>
              </a:tr>
            </a:tbl>
          </a:graphicData>
        </a:graphic>
      </p:graphicFrame>
    </p:spTree>
    <p:extLst>
      <p:ext uri="{BB962C8B-B14F-4D97-AF65-F5344CB8AC3E}">
        <p14:creationId xmlns:p14="http://schemas.microsoft.com/office/powerpoint/2010/main" val="111609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3BCBE69-5E5A-B619-43CC-04E28FC27068}"/>
              </a:ext>
            </a:extLst>
          </p:cNvPr>
          <p:cNvGraphicFramePr>
            <a:graphicFrameLocks noGrp="1"/>
          </p:cNvGraphicFramePr>
          <p:nvPr>
            <p:extLst>
              <p:ext uri="{D42A27DB-BD31-4B8C-83A1-F6EECF244321}">
                <p14:modId xmlns:p14="http://schemas.microsoft.com/office/powerpoint/2010/main" val="2056421017"/>
              </p:ext>
            </p:extLst>
          </p:nvPr>
        </p:nvGraphicFramePr>
        <p:xfrm>
          <a:off x="0" y="0"/>
          <a:ext cx="12192001" cy="7560481"/>
        </p:xfrm>
        <a:graphic>
          <a:graphicData uri="http://schemas.openxmlformats.org/drawingml/2006/table">
            <a:tbl>
              <a:tblPr firstRow="1" bandRow="1">
                <a:tableStyleId>{5C22544A-7EE6-4342-B048-85BDC9FD1C3A}</a:tableStyleId>
              </a:tblPr>
              <a:tblGrid>
                <a:gridCol w="887767">
                  <a:extLst>
                    <a:ext uri="{9D8B030D-6E8A-4147-A177-3AD203B41FA5}">
                      <a16:colId xmlns:a16="http://schemas.microsoft.com/office/drawing/2014/main" val="3536590125"/>
                    </a:ext>
                  </a:extLst>
                </a:gridCol>
                <a:gridCol w="2091817">
                  <a:extLst>
                    <a:ext uri="{9D8B030D-6E8A-4147-A177-3AD203B41FA5}">
                      <a16:colId xmlns:a16="http://schemas.microsoft.com/office/drawing/2014/main" val="1022332417"/>
                    </a:ext>
                  </a:extLst>
                </a:gridCol>
                <a:gridCol w="3070805">
                  <a:extLst>
                    <a:ext uri="{9D8B030D-6E8A-4147-A177-3AD203B41FA5}">
                      <a16:colId xmlns:a16="http://schemas.microsoft.com/office/drawing/2014/main" val="2085555282"/>
                    </a:ext>
                  </a:extLst>
                </a:gridCol>
                <a:gridCol w="3219874">
                  <a:extLst>
                    <a:ext uri="{9D8B030D-6E8A-4147-A177-3AD203B41FA5}">
                      <a16:colId xmlns:a16="http://schemas.microsoft.com/office/drawing/2014/main" val="1298204380"/>
                    </a:ext>
                  </a:extLst>
                </a:gridCol>
                <a:gridCol w="2921738">
                  <a:extLst>
                    <a:ext uri="{9D8B030D-6E8A-4147-A177-3AD203B41FA5}">
                      <a16:colId xmlns:a16="http://schemas.microsoft.com/office/drawing/2014/main" val="74104164"/>
                    </a:ext>
                  </a:extLst>
                </a:gridCol>
              </a:tblGrid>
              <a:tr h="7742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S.NO</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Author</a:t>
                      </a:r>
                    </a:p>
                    <a:p>
                      <a:endParaRPr lang="en-IN" dirty="0"/>
                    </a:p>
                  </a:txBody>
                  <a:tcPr/>
                </a:tc>
                <a:tc>
                  <a:txBody>
                    <a:bodyPr/>
                    <a:lstStyle/>
                    <a:p>
                      <a:r>
                        <a:rPr lang="en-US" dirty="0"/>
                        <a:t>Title </a:t>
                      </a:r>
                      <a:endParaRPr lang="en-IN" dirty="0"/>
                    </a:p>
                  </a:txBody>
                  <a:tcPr/>
                </a:tc>
                <a:tc>
                  <a:txBody>
                    <a:bodyPr/>
                    <a:lstStyle/>
                    <a:p>
                      <a:r>
                        <a:rPr lang="en-US" dirty="0"/>
                        <a:t>Problem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Summary/observation</a:t>
                      </a:r>
                    </a:p>
                    <a:p>
                      <a:endParaRPr lang="en-IN" dirty="0"/>
                    </a:p>
                  </a:txBody>
                  <a:tcPr/>
                </a:tc>
                <a:extLst>
                  <a:ext uri="{0D108BD9-81ED-4DB2-BD59-A6C34878D82A}">
                    <a16:rowId xmlns:a16="http://schemas.microsoft.com/office/drawing/2014/main" val="3140256786"/>
                  </a:ext>
                </a:extLst>
              </a:tr>
              <a:tr h="2128795">
                <a:tc>
                  <a:txBody>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Alshawi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Improving ATM Security using Two-Factor Authentication and Biometric Recognition (2018)</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Traditional PIN-based authentication poses security risks, while IoT-related privacy and trust issues are critical considerations for ATM security.</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Proposes a two-factor authentication system for ATMs utilizing biometric recognition alongside PINs for enhanced security.</a:t>
                      </a:r>
                      <a:endParaRPr lang="en-IN" sz="16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64861334"/>
                  </a:ext>
                </a:extLst>
              </a:tr>
              <a:tr h="2076032">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T. Dimitrious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Survey on Attacks Against ATMs (2016)</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Comprehensive overview of various attack vectors against ATMs</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Explores various ATM attack methods like skimming, cash trapping, and malware injection, offering insights for enhancing security measures.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5198739"/>
                  </a:ext>
                </a:extLst>
              </a:tr>
              <a:tr h="2581451">
                <a:tc>
                  <a:txBody>
                    <a:bodyPr/>
                    <a:lstStyle/>
                    <a:p>
                      <a:r>
                        <a:rPr lang="en-IN" sz="1600" dirty="0">
                          <a:latin typeface="Times New Roman" panose="02020603050405020304" pitchFamily="18" charset="0"/>
                          <a:cs typeface="Times New Roman" panose="02020603050405020304" pitchFamily="18"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E.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Bertino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Data Security and Privacy in Cloud Computing (2013)</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Security and privacy concerns in cloud-based systems</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Discusses security and privacy challenges in cloud-based systems relevant to storing and managing ATM transaction data in the cloud.</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7295942"/>
                  </a:ext>
                </a:extLst>
              </a:tr>
            </a:tbl>
          </a:graphicData>
        </a:graphic>
      </p:graphicFrame>
    </p:spTree>
    <p:extLst>
      <p:ext uri="{BB962C8B-B14F-4D97-AF65-F5344CB8AC3E}">
        <p14:creationId xmlns:p14="http://schemas.microsoft.com/office/powerpoint/2010/main" val="2039341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A8ACF52-9BA9-227F-DFA3-60C3D14FA017}"/>
              </a:ext>
            </a:extLst>
          </p:cNvPr>
          <p:cNvGraphicFramePr>
            <a:graphicFrameLocks noGrp="1"/>
          </p:cNvGraphicFramePr>
          <p:nvPr>
            <p:extLst>
              <p:ext uri="{D42A27DB-BD31-4B8C-83A1-F6EECF244321}">
                <p14:modId xmlns:p14="http://schemas.microsoft.com/office/powerpoint/2010/main" val="2710086313"/>
              </p:ext>
            </p:extLst>
          </p:nvPr>
        </p:nvGraphicFramePr>
        <p:xfrm>
          <a:off x="0" y="0"/>
          <a:ext cx="12192001" cy="6857999"/>
        </p:xfrm>
        <a:graphic>
          <a:graphicData uri="http://schemas.openxmlformats.org/drawingml/2006/table">
            <a:tbl>
              <a:tblPr firstRow="1" bandRow="1">
                <a:tableStyleId>{5C22544A-7EE6-4342-B048-85BDC9FD1C3A}</a:tableStyleId>
              </a:tblPr>
              <a:tblGrid>
                <a:gridCol w="1002170">
                  <a:extLst>
                    <a:ext uri="{9D8B030D-6E8A-4147-A177-3AD203B41FA5}">
                      <a16:colId xmlns:a16="http://schemas.microsoft.com/office/drawing/2014/main" val="565063179"/>
                    </a:ext>
                  </a:extLst>
                </a:gridCol>
                <a:gridCol w="2514017">
                  <a:extLst>
                    <a:ext uri="{9D8B030D-6E8A-4147-A177-3AD203B41FA5}">
                      <a16:colId xmlns:a16="http://schemas.microsoft.com/office/drawing/2014/main" val="2064196018"/>
                    </a:ext>
                  </a:extLst>
                </a:gridCol>
                <a:gridCol w="2514017">
                  <a:extLst>
                    <a:ext uri="{9D8B030D-6E8A-4147-A177-3AD203B41FA5}">
                      <a16:colId xmlns:a16="http://schemas.microsoft.com/office/drawing/2014/main" val="2932557835"/>
                    </a:ext>
                  </a:extLst>
                </a:gridCol>
                <a:gridCol w="2514017">
                  <a:extLst>
                    <a:ext uri="{9D8B030D-6E8A-4147-A177-3AD203B41FA5}">
                      <a16:colId xmlns:a16="http://schemas.microsoft.com/office/drawing/2014/main" val="1002677602"/>
                    </a:ext>
                  </a:extLst>
                </a:gridCol>
                <a:gridCol w="3647780">
                  <a:extLst>
                    <a:ext uri="{9D8B030D-6E8A-4147-A177-3AD203B41FA5}">
                      <a16:colId xmlns:a16="http://schemas.microsoft.com/office/drawing/2014/main" val="3703437974"/>
                    </a:ext>
                  </a:extLst>
                </a:gridCol>
              </a:tblGrid>
              <a:tr h="7613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S.no</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Problem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Summary/observation</a:t>
                      </a:r>
                    </a:p>
                    <a:p>
                      <a:endParaRPr lang="en-IN" dirty="0"/>
                    </a:p>
                  </a:txBody>
                  <a:tcPr/>
                </a:tc>
                <a:extLst>
                  <a:ext uri="{0D108BD9-81ED-4DB2-BD59-A6C34878D82A}">
                    <a16:rowId xmlns:a16="http://schemas.microsoft.com/office/drawing/2014/main" val="1384286665"/>
                  </a:ext>
                </a:extLst>
              </a:tr>
              <a:tr h="2392697">
                <a:tc>
                  <a:txBody>
                    <a:bodyPr/>
                    <a:lstStyle/>
                    <a:p>
                      <a:r>
                        <a:rPr lang="en-IN" sz="1600" dirty="0">
                          <a:latin typeface="Times New Roman" panose="02020603050405020304" pitchFamily="18" charset="0"/>
                          <a:cs typeface="Times New Roman" panose="02020603050405020304" pitchFamily="18" charset="0"/>
                        </a:rPr>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M. Conti</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Why Traditional PINs are No Longer Secure (2018)</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Vulnerability of PIN-based authentication to various attacks</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effectLst/>
                          <a:latin typeface="Times New Roman" panose="02020603050405020304" pitchFamily="18" charset="0"/>
                          <a:cs typeface="Times New Roman" panose="02020603050405020304" pitchFamily="18" charset="0"/>
                        </a:rPr>
                        <a:t>Argues that traditional PINs are no longer sufficiently secure due to advances in technology and social engineering attacks, highlighting the need for alternative authentication methods.</a:t>
                      </a:r>
                    </a:p>
                    <a:p>
                      <a:endParaRPr lang="en-IN" dirty="0"/>
                    </a:p>
                  </a:txBody>
                  <a:tcPr/>
                </a:tc>
                <a:extLst>
                  <a:ext uri="{0D108BD9-81ED-4DB2-BD59-A6C34878D82A}">
                    <a16:rowId xmlns:a16="http://schemas.microsoft.com/office/drawing/2014/main" val="150439730"/>
                  </a:ext>
                </a:extLst>
              </a:tr>
              <a:tr h="2066420">
                <a:tc>
                  <a:txBody>
                    <a:bodyPr/>
                    <a:lstStyle/>
                    <a:p>
                      <a:r>
                        <a:rPr lang="en-IN" sz="1600" dirty="0">
                          <a:latin typeface="Times New Roman" panose="02020603050405020304" pitchFamily="18" charset="0"/>
                          <a:cs typeface="Times New Roman" panose="02020603050405020304" pitchFamily="18" charset="0"/>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D.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Querzola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Applying Design Thinking Methodology to Improve ATM User Experience (2020)</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Lack of user-centered design in traditional ATM interfaces</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Demonstrates the application of design thinking to improve the user experience of ATMs, focusing on usability and accessibility considerations.</a:t>
                      </a:r>
                      <a:endParaRPr lang="en-IN" sz="16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3719846791"/>
                  </a:ext>
                </a:extLst>
              </a:tr>
              <a:tr h="1637569">
                <a:tc>
                  <a:txBody>
                    <a:bodyPr/>
                    <a:lstStyle/>
                    <a:p>
                      <a:r>
                        <a:rPr lang="en-IN" sz="1600" dirty="0">
                          <a:latin typeface="Times New Roman" panose="02020603050405020304" pitchFamily="18" charset="0"/>
                          <a:cs typeface="Times New Roman" panose="02020603050405020304" pitchFamily="18" charset="0"/>
                        </a:rPr>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N. Kumar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 Comprehensive Survey on Biometric Authentication Techniques (2020)</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Overview of various biometric authentication methods</a:t>
                      </a:r>
                      <a:endParaRPr lang="en-IN" sz="1600" dirty="0">
                        <a:latin typeface="Times New Roman" panose="02020603050405020304" pitchFamily="18" charset="0"/>
                        <a:cs typeface="Times New Roman" panose="02020603050405020304" pitchFamily="18" charset="0"/>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Provides a comprehensive overview of different biometric authentication technologies like fingerprint, facial recognition, and iris recognition, which could be considered for ATMs.</a:t>
                      </a:r>
                      <a:endParaRPr lang="en-IN" sz="1600" dirty="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106459013"/>
                  </a:ext>
                </a:extLst>
              </a:tr>
            </a:tbl>
          </a:graphicData>
        </a:graphic>
      </p:graphicFrame>
    </p:spTree>
    <p:extLst>
      <p:ext uri="{BB962C8B-B14F-4D97-AF65-F5344CB8AC3E}">
        <p14:creationId xmlns:p14="http://schemas.microsoft.com/office/powerpoint/2010/main" val="379890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BC2A-B0A3-436E-500D-C7025CE1ED11}"/>
              </a:ext>
            </a:extLst>
          </p:cNvPr>
          <p:cNvSpPr>
            <a:spLocks noGrp="1"/>
          </p:cNvSpPr>
          <p:nvPr>
            <p:ph type="title"/>
          </p:nvPr>
        </p:nvSpPr>
        <p:spPr/>
        <p:txBody>
          <a:bodyPr>
            <a:normAutofit/>
          </a:bodyPr>
          <a:lstStyle/>
          <a:p>
            <a:r>
              <a:rPr lang="en-US" sz="4000" b="1" dirty="0">
                <a:solidFill>
                  <a:schemeClr val="tx1"/>
                </a:solidFill>
                <a:latin typeface="Times New Roman" panose="02020603050405020304" pitchFamily="18" charset="0"/>
                <a:cs typeface="Times New Roman" panose="02020603050405020304" pitchFamily="18" charset="0"/>
              </a:rPr>
              <a:t>Existing method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E10A88-7CB1-B81A-456D-ABF1E94290B4}"/>
              </a:ext>
            </a:extLst>
          </p:cNvPr>
          <p:cNvSpPr>
            <a:spLocks noGrp="1"/>
          </p:cNvSpPr>
          <p:nvPr>
            <p:ph idx="1"/>
          </p:nvPr>
        </p:nvSpPr>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Authentication based on passwords is used largely in applications for computer security and privacy. However, human actions such as choosing bad passwords and inputting passwords in an insecure way are regarded as “the weakest link” in the authentication chain. Rather than arbitrary alphanumeric strings, users tend to choose passwords either short or meaningful for easy memorization. With web applications and mobile apps piling up, people can access these applications anytime and anywhere with various devices. This evolution brings great convenience but also increases the probability of exposing passwords to shoulder surfing attacks. Attackers can observe directly or use external recording devices to collect users’ credentials. To overcome this problem, we proposed a novel authentication system</a:t>
            </a:r>
          </a:p>
          <a:p>
            <a:endParaRPr lang="en-IN" dirty="0"/>
          </a:p>
        </p:txBody>
      </p:sp>
    </p:spTree>
    <p:extLst>
      <p:ext uri="{BB962C8B-B14F-4D97-AF65-F5344CB8AC3E}">
        <p14:creationId xmlns:p14="http://schemas.microsoft.com/office/powerpoint/2010/main" val="1084742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TotalTime>
  <Words>1793</Words>
  <Application>Microsoft Office PowerPoint</Application>
  <PresentationFormat>Widescreen</PresentationFormat>
  <Paragraphs>178</Paragraphs>
  <Slides>17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vt:lpstr>
      <vt:lpstr>Quattrocento Sans</vt:lpstr>
      <vt:lpstr>Tahoma</vt:lpstr>
      <vt:lpstr>Times New Roman</vt:lpstr>
      <vt:lpstr>Wingdings</vt:lpstr>
      <vt:lpstr>Office Theme</vt:lpstr>
      <vt:lpstr>PowerPoint Presentation</vt:lpstr>
      <vt:lpstr>Abstract</vt:lpstr>
      <vt:lpstr>Introduction</vt:lpstr>
      <vt:lpstr>Motivation</vt:lpstr>
      <vt:lpstr>LITERATURE SURVEY:</vt:lpstr>
      <vt:lpstr>PowerPoint Presentation</vt:lpstr>
      <vt:lpstr>PowerPoint Presentation</vt:lpstr>
      <vt:lpstr>PowerPoint Presentation</vt:lpstr>
      <vt:lpstr>Existing method </vt:lpstr>
      <vt:lpstr>Proposed System</vt:lpstr>
      <vt:lpstr>Block Diagram/Circuit Diagram</vt:lpstr>
      <vt:lpstr>Hardware Details</vt:lpstr>
      <vt:lpstr>Software Details</vt:lpstr>
      <vt:lpstr>Applications &amp; Advantages</vt:lpstr>
      <vt:lpstr>Expected Output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 1</dc:title>
  <dc:creator>Pavan kumar P</dc:creator>
  <cp:lastModifiedBy>AKULA BESTA AJAY KUMAR</cp:lastModifiedBy>
  <cp:revision>26</cp:revision>
  <dcterms:created xsi:type="dcterms:W3CDTF">2021-04-19T15:05:42Z</dcterms:created>
  <dcterms:modified xsi:type="dcterms:W3CDTF">2024-03-20T18:39:32Z</dcterms:modified>
</cp:coreProperties>
</file>