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1pPr>
    <a:lvl2pPr marL="0" marR="0" indent="4572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2pPr>
    <a:lvl3pPr marL="0" marR="0" indent="9144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3pPr>
    <a:lvl4pPr marL="0" marR="0" indent="13716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4pPr>
    <a:lvl5pPr marL="0" marR="0" indent="18288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5pPr>
    <a:lvl6pPr marL="0" marR="0" indent="22860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6pPr>
    <a:lvl7pPr marL="0" marR="0" indent="27432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7pPr>
    <a:lvl8pPr marL="0" marR="0" indent="32004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8pPr>
    <a:lvl9pPr marL="0" marR="0" indent="36576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b="1" sz="2304"/>
            </a:lvl1pPr>
          </a:lstStyle>
          <a:p>
            <a:pPr/>
            <a:r>
              <a:t>Author and Date</a:t>
            </a:r>
          </a:p>
        </p:txBody>
      </p:sp>
      <p:sp>
        <p:nvSpPr>
          <p:cNvPr id="12" name="Presentation Title"/>
          <p:cNvSpPr txBox="1"/>
          <p:nvPr>
            <p:ph type="title" hasCustomPrompt="1"/>
          </p:nvPr>
        </p:nvSpPr>
        <p:spPr>
          <a:xfrm>
            <a:off x="698500" y="1854200"/>
            <a:ext cx="11609057" cy="3302000"/>
          </a:xfrm>
          <a:prstGeom prst="rect">
            <a:avLst/>
          </a:prstGeom>
        </p:spPr>
        <p:txBody>
          <a:bodyPr anchor="b"/>
          <a:lstStyle>
            <a:lvl1pPr>
              <a:defRPr spc="-164" sz="8200"/>
            </a:lvl1pPr>
          </a:lstStyle>
          <a:p>
            <a:pPr/>
            <a:r>
              <a:t>Presentation Title</a:t>
            </a:r>
          </a:p>
        </p:txBody>
      </p:sp>
      <p:sp>
        <p:nvSpPr>
          <p:cNvPr id="13" name="Body Level One…"/>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698500" y="444500"/>
            <a:ext cx="11607800" cy="1016000"/>
          </a:xfrm>
          <a:prstGeom prst="rect">
            <a:avLst/>
          </a:prstGeom>
        </p:spPr>
        <p:txBody>
          <a:bodyPr/>
          <a:lstStyle/>
          <a:p>
            <a:pPr/>
            <a:r>
              <a:t>Agenda Title</a:t>
            </a:r>
          </a:p>
        </p:txBody>
      </p:sp>
      <p:sp>
        <p:nvSpPr>
          <p:cNvPr id="109" name="Agenda Subtitle"/>
          <p:cNvSpPr txBox="1"/>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b="1" sz="38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a:spcBef>
                <a:spcPts val="1300"/>
              </a:spcBef>
              <a:buSzTx/>
              <a:buNone/>
              <a:defRPr spc="-38" sz="3800"/>
            </a:lvl1pPr>
            <a:lvl2pPr marL="0" indent="457200">
              <a:spcBef>
                <a:spcPts val="1300"/>
              </a:spcBef>
              <a:buSzTx/>
              <a:buNone/>
              <a:defRPr spc="-38" sz="3800"/>
            </a:lvl2pPr>
            <a:lvl3pPr marL="0" indent="914400">
              <a:spcBef>
                <a:spcPts val="1300"/>
              </a:spcBef>
              <a:buSzTx/>
              <a:buNone/>
              <a:defRPr spc="-38" sz="3800"/>
            </a:lvl3pPr>
            <a:lvl4pPr marL="0" indent="1371600">
              <a:spcBef>
                <a:spcPts val="1300"/>
              </a:spcBef>
              <a:buSzTx/>
              <a:buNone/>
              <a:defRPr spc="-38" sz="3800"/>
            </a:lvl4pPr>
            <a:lvl5pPr marL="0" indent="1828800">
              <a:spcBef>
                <a:spcPts val="1300"/>
              </a:spcBef>
              <a:buSzTx/>
              <a:buNone/>
              <a:defRPr spc="-38" sz="38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b="1" sz="3800"/>
            </a:lvl1pPr>
          </a:lstStyle>
          <a:p>
            <a:pPr/>
            <a:r>
              <a:t>Fact information</a:t>
            </a:r>
          </a:p>
        </p:txBody>
      </p:sp>
      <p:sp>
        <p:nvSpPr>
          <p:cNvPr id="127" name="Body Level One…"/>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vl1pPr>
            <a:lvl2pPr marL="0" indent="457200" algn="ctr">
              <a:lnSpc>
                <a:spcPct val="80000"/>
              </a:lnSpc>
              <a:spcBef>
                <a:spcPts val="0"/>
              </a:spcBef>
              <a:buSzTx/>
              <a:buNone/>
              <a:defRPr b="1" spc="-176" sz="17600"/>
            </a:lvl2pPr>
            <a:lvl3pPr marL="0" indent="914400" algn="ctr">
              <a:lnSpc>
                <a:spcPct val="80000"/>
              </a:lnSpc>
              <a:spcBef>
                <a:spcPts val="0"/>
              </a:spcBef>
              <a:buSzTx/>
              <a:buNone/>
              <a:defRPr b="1" spc="-176" sz="17600"/>
            </a:lvl3pPr>
            <a:lvl4pPr marL="0" indent="1371600" algn="ctr">
              <a:lnSpc>
                <a:spcPct val="80000"/>
              </a:lnSpc>
              <a:spcBef>
                <a:spcPts val="0"/>
              </a:spcBef>
              <a:buSzTx/>
              <a:buNone/>
              <a:defRPr b="1" spc="-176" sz="17600"/>
            </a:lvl4pPr>
            <a:lvl5pPr marL="0" indent="1828800" algn="ctr">
              <a:lnSpc>
                <a:spcPct val="80000"/>
              </a:lnSpc>
              <a:spcBef>
                <a:spcPts val="0"/>
              </a:spcBef>
              <a:buSzTx/>
              <a:buNone/>
              <a:defRPr b="1" spc="-176" sz="17600"/>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Body Level One…"/>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114300">
              <a:spcBef>
                <a:spcPts val="0"/>
              </a:spcBef>
              <a:buSzTx/>
              <a:buNone/>
              <a:defRPr spc="-119" sz="6000">
                <a:latin typeface="Helvetica Neue Medium"/>
                <a:ea typeface="Helvetica Neue Medium"/>
                <a:cs typeface="Helvetica Neue Medium"/>
                <a:sym typeface="Helvetica Neue Medium"/>
              </a:defRPr>
            </a:lvl2pPr>
            <a:lvl3pPr marL="457200" indent="571500">
              <a:spcBef>
                <a:spcPts val="0"/>
              </a:spcBef>
              <a:buSzTx/>
              <a:buNone/>
              <a:defRPr spc="-119" sz="6000">
                <a:latin typeface="Helvetica Neue Medium"/>
                <a:ea typeface="Helvetica Neue Medium"/>
                <a:cs typeface="Helvetica Neue Medium"/>
                <a:sym typeface="Helvetica Neue Medium"/>
              </a:defRPr>
            </a:lvl3pPr>
            <a:lvl4pPr marL="457200" indent="1028700">
              <a:spcBef>
                <a:spcPts val="0"/>
              </a:spcBef>
              <a:buSzTx/>
              <a:buNone/>
              <a:defRPr spc="-119" sz="6000">
                <a:latin typeface="Helvetica Neue Medium"/>
                <a:ea typeface="Helvetica Neue Medium"/>
                <a:cs typeface="Helvetica Neue Medium"/>
                <a:sym typeface="Helvetica Neue Medium"/>
              </a:defRPr>
            </a:lvl4pPr>
            <a:lvl5pPr marL="457200" indent="1485900">
              <a:spcBef>
                <a:spcPts val="0"/>
              </a:spcBef>
              <a:buSzTx/>
              <a:buNone/>
              <a:defRPr spc="-119" sz="60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6" name="Attribution"/>
          <p:cNvSpPr txBox="1"/>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b="1" sz="2304"/>
            </a:lvl1pPr>
          </a:lstStyle>
          <a:p>
            <a:pPr/>
            <a:r>
              <a:t>Attribution</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angle exterior view of a modern building facade covered with aluminium discs under a clear, blue sky "/>
          <p:cNvSpPr/>
          <p:nvPr>
            <p:ph type="pic" sz="quarter" idx="21"/>
          </p:nvPr>
        </p:nvSpPr>
        <p:spPr>
          <a:xfrm>
            <a:off x="6542347" y="698500"/>
            <a:ext cx="5965305" cy="3962400"/>
          </a:xfrm>
          <a:prstGeom prst="rect">
            <a:avLst/>
          </a:prstGeom>
        </p:spPr>
        <p:txBody>
          <a:bodyPr lIns="91439" tIns="45719" rIns="91439" bIns="45719">
            <a:noAutofit/>
          </a:bodyPr>
          <a:lstStyle/>
          <a:p>
            <a:pPr/>
          </a:p>
        </p:txBody>
      </p:sp>
      <p:sp>
        <p:nvSpPr>
          <p:cNvPr id="145" name="Low-angle view of a modern, curved building under a cloudy sky"/>
          <p:cNvSpPr/>
          <p:nvPr>
            <p:ph type="pic" sz="quarter" idx="22"/>
          </p:nvPr>
        </p:nvSpPr>
        <p:spPr>
          <a:xfrm>
            <a:off x="6551654" y="5105400"/>
            <a:ext cx="5946692" cy="3962400"/>
          </a:xfrm>
          <a:prstGeom prst="rect">
            <a:avLst/>
          </a:prstGeom>
        </p:spPr>
        <p:txBody>
          <a:bodyPr lIns="91439" tIns="45719" rIns="91439" bIns="45719">
            <a:noAutofit/>
          </a:bodyPr>
          <a:lstStyle/>
          <a:p>
            <a:pPr/>
          </a:p>
        </p:txBody>
      </p:sp>
      <p:sp>
        <p:nvSpPr>
          <p:cNvPr id="146" name="View from inside a modern white building with glass panels, looking up to a bright, partly cloudy sky"/>
          <p:cNvSpPr/>
          <p:nvPr>
            <p:ph type="pic" idx="23"/>
          </p:nvPr>
        </p:nvSpPr>
        <p:spPr>
          <a:xfrm>
            <a:off x="-1371600" y="698500"/>
            <a:ext cx="12573000" cy="83693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Low-angle view of the Azadi Tower in Tehran, Iran against a clear, bright sky"/>
          <p:cNvSpPr/>
          <p:nvPr>
            <p:ph type="pic" idx="21"/>
          </p:nvPr>
        </p:nvSpPr>
        <p:spPr>
          <a:xfrm>
            <a:off x="-801388" y="0"/>
            <a:ext cx="14607576" cy="9753600"/>
          </a:xfrm>
          <a:prstGeom prst="rect">
            <a:avLst/>
          </a:prstGeom>
        </p:spPr>
        <p:txBody>
          <a:bodyPr lIns="91439" tIns="45719" rIns="91439" bIns="45719">
            <a:noAutofit/>
          </a:bodyPr>
          <a:lstStyle/>
          <a:p>
            <a:pPr/>
          </a:p>
        </p:txBody>
      </p:sp>
      <p:sp>
        <p:nvSpPr>
          <p:cNvPr id="155" name="Slide Number"/>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0"/>
            <a:ext cx="15966319" cy="106553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698500" y="5181600"/>
            <a:ext cx="11607800" cy="3302000"/>
          </a:xfrm>
          <a:prstGeom prst="rect">
            <a:avLst/>
          </a:prstGeom>
        </p:spPr>
        <p:txBody>
          <a:bodyPr anchor="b"/>
          <a:lstStyle>
            <a:lvl1pPr>
              <a:defRPr spc="-164" sz="8200"/>
            </a:lvl1pPr>
          </a:lstStyle>
          <a:p>
            <a:pPr/>
            <a:r>
              <a:t>Presentation Title</a:t>
            </a:r>
          </a:p>
        </p:txBody>
      </p:sp>
      <p:sp>
        <p:nvSpPr>
          <p:cNvPr id="23" name="Body Level One…"/>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b="1" sz="2304"/>
            </a:lvl1pPr>
          </a:lstStyle>
          <a:p>
            <a:pPr/>
            <a:r>
              <a:t>Author and Date</a:t>
            </a:r>
          </a:p>
        </p:txBody>
      </p:sp>
      <p:sp>
        <p:nvSpPr>
          <p:cNvPr id="25" name="Slide Number"/>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3835400" y="699690"/>
            <a:ext cx="12509500" cy="8354083"/>
          </a:xfrm>
          <a:prstGeom prst="rect">
            <a:avLst/>
          </a:prstGeom>
        </p:spPr>
        <p:txBody>
          <a:bodyPr lIns="91439" tIns="45719" rIns="91439" bIns="45719">
            <a:noAutofit/>
          </a:bodyPr>
          <a:lstStyle/>
          <a:p>
            <a:pPr/>
          </a:p>
        </p:txBody>
      </p:sp>
      <p:sp>
        <p:nvSpPr>
          <p:cNvPr id="33" name="Body Level One…"/>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Slide Subtitle</a:t>
            </a:r>
          </a:p>
          <a:p>
            <a:pPr lvl="1"/>
            <a:r>
              <a:t/>
            </a:r>
          </a:p>
          <a:p>
            <a:pPr lvl="2"/>
            <a:r>
              <a:t/>
            </a:r>
          </a:p>
          <a:p>
            <a:pPr lvl="3"/>
            <a:r>
              <a:t/>
            </a:r>
          </a:p>
          <a:p>
            <a:pPr lvl="4"/>
            <a:r>
              <a:t/>
            </a:r>
          </a:p>
        </p:txBody>
      </p:sp>
      <p:sp>
        <p:nvSpPr>
          <p:cNvPr id="34" name="Slide Title"/>
          <p:cNvSpPr txBox="1"/>
          <p:nvPr>
            <p:ph type="title" hasCustomPrompt="1"/>
          </p:nvPr>
        </p:nvSpPr>
        <p:spPr>
          <a:xfrm>
            <a:off x="698500" y="692534"/>
            <a:ext cx="5105400" cy="4387466"/>
          </a:xfrm>
          <a:prstGeom prst="rect">
            <a:avLst/>
          </a:prstGeom>
        </p:spPr>
        <p:txBody>
          <a:bodyPr anchor="b"/>
          <a:lstStyle/>
          <a:p>
            <a:pPr/>
            <a:r>
              <a:t>Slide Title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589358"/>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mall section of a modern shell bridge in Qingdao, Shandong, China with a partly cloudy sky above"/>
          <p:cNvSpPr/>
          <p:nvPr>
            <p:ph type="pic" idx="21"/>
          </p:nvPr>
        </p:nvSpPr>
        <p:spPr>
          <a:xfrm>
            <a:off x="3949700" y="698500"/>
            <a:ext cx="12528579" cy="83566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62" name="Slide Subtitle"/>
          <p:cNvSpPr txBox="1"/>
          <p:nvPr>
            <p:ph type="body" sz="quarter" idx="22"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6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72" name="Slide Subtitle"/>
          <p:cNvSpPr txBox="1"/>
          <p:nvPr>
            <p:ph type="body" sz="quarter" idx="21"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7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82" name="Slide Subtitle"/>
          <p:cNvSpPr txBox="1"/>
          <p:nvPr>
            <p:ph type="body" sz="quarter" idx="21"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8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Wine quality prediction"/>
          <p:cNvSpPr txBox="1"/>
          <p:nvPr>
            <p:ph type="ctrTitle"/>
          </p:nvPr>
        </p:nvSpPr>
        <p:spPr>
          <a:xfrm>
            <a:off x="1001807" y="3416559"/>
            <a:ext cx="11001186" cy="1663812"/>
          </a:xfrm>
          <a:prstGeom prst="rect">
            <a:avLst/>
          </a:prstGeom>
        </p:spPr>
        <p:txBody>
          <a:bodyPr/>
          <a:lstStyle/>
          <a:p>
            <a:pPr/>
            <a:r>
              <a:t>Wine quality prediction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Logistic Regression, a statistical model adept at predicting binary outcomes, was implemented to model the probability of good or bad wine quality.…"/>
          <p:cNvSpPr txBox="1"/>
          <p:nvPr>
            <p:ph type="body" idx="1"/>
          </p:nvPr>
        </p:nvSpPr>
        <p:spPr>
          <a:xfrm>
            <a:off x="698500" y="2956892"/>
            <a:ext cx="11607801" cy="5682985"/>
          </a:xfrm>
          <a:prstGeom prst="rect">
            <a:avLst/>
          </a:prstGeom>
        </p:spPr>
        <p:txBody>
          <a:bodyPr/>
          <a:lstStyle/>
          <a:p>
            <a:pPr marL="365759" indent="-365759" defTabSz="1664572">
              <a:spcBef>
                <a:spcPts val="3000"/>
              </a:spcBef>
              <a:defRPr sz="2880"/>
            </a:pPr>
            <a:r>
              <a:t>Logistic Regression, a statistical model adept at predicting binary outcomes, was implemented to model the probability of good or bad wine quality.</a:t>
            </a:r>
          </a:p>
          <a:p>
            <a:pPr marL="365759" indent="-365759" defTabSz="1664572">
              <a:spcBef>
                <a:spcPts val="3000"/>
              </a:spcBef>
              <a:defRPr sz="2880"/>
            </a:pPr>
            <a:r>
              <a:t>To optimize the Logistic Regression model, we need to carefully calibrate two hyperparameters 1. iterations and 2. alpha. For this implementation, we chose 1000 iterations and an alpha value of 0.01 for optimal performance.</a:t>
            </a:r>
          </a:p>
          <a:p>
            <a:pPr marL="365759" indent="-365759" defTabSz="1664572">
              <a:spcBef>
                <a:spcPts val="3000"/>
              </a:spcBef>
              <a:defRPr sz="2880"/>
            </a:pPr>
            <a:r>
              <a:t>From the model, </a:t>
            </a:r>
          </a:p>
          <a:p>
            <a:pPr lvl="4" marL="1828800" indent="-365759" defTabSz="1664572">
              <a:spcBef>
                <a:spcPts val="3000"/>
              </a:spcBef>
              <a:defRPr sz="2880"/>
            </a:pPr>
            <a:r>
              <a:t>the test accuracy was: 58.750% </a:t>
            </a:r>
          </a:p>
          <a:p>
            <a:pPr lvl="4" marL="1828800" indent="-365759" defTabSz="1664572">
              <a:spcBef>
                <a:spcPts val="3000"/>
              </a:spcBef>
              <a:defRPr sz="2880"/>
            </a:pPr>
            <a:r>
              <a:t>the train accuracy was: 63.047%</a:t>
            </a:r>
          </a:p>
        </p:txBody>
      </p:sp>
      <p:sp>
        <p:nvSpPr>
          <p:cNvPr id="198" name="Logistic Regression:"/>
          <p:cNvSpPr txBox="1"/>
          <p:nvPr>
            <p:ph type="title"/>
          </p:nvPr>
        </p:nvSpPr>
        <p:spPr>
          <a:xfrm>
            <a:off x="698500" y="1228080"/>
            <a:ext cx="11607800" cy="1016001"/>
          </a:xfrm>
          <a:prstGeom prst="rect">
            <a:avLst/>
          </a:prstGeom>
        </p:spPr>
        <p:txBody>
          <a:bodyPr/>
          <a:lstStyle>
            <a:lvl1pPr defTabSz="1716590">
              <a:defRPr spc="-118" sz="5940"/>
            </a:lvl1pPr>
          </a:lstStyle>
          <a:p>
            <a:pPr/>
            <a:r>
              <a:t>Logistic Regression: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For classifying numerical values, Gaussian naive Bayes is used instead of Naive Bayes which is for categorical values assuming the data is normally distributed.…"/>
          <p:cNvSpPr txBox="1"/>
          <p:nvPr>
            <p:ph type="body" idx="1"/>
          </p:nvPr>
        </p:nvSpPr>
        <p:spPr>
          <a:prstGeom prst="rect">
            <a:avLst/>
          </a:prstGeom>
        </p:spPr>
        <p:txBody>
          <a:bodyPr/>
          <a:lstStyle/>
          <a:p>
            <a:pPr/>
            <a:r>
              <a:t>For classifying numerical values, Gaussian naive Bayes is used instead of Naive Bayes which is for categorical values assuming the data is normally distributed.</a:t>
            </a:r>
          </a:p>
          <a:p>
            <a:pPr/>
            <a:r>
              <a:t>Gaussian Naive Bayes is a variant of the Naive Bayes algorithm specifically designed for classification tasks involving continuous or numerical data that follows a Gaussian distribution.</a:t>
            </a:r>
          </a:p>
          <a:p>
            <a:pPr/>
            <a:r>
              <a:t>Using the sci-kit-learn library, we trained the training set and made predictions on the test dataset. The resulting accuracy is 73%.</a:t>
            </a:r>
          </a:p>
          <a:p>
            <a:pPr/>
            <a:r>
              <a:t>On the training set the accuracy is: 72.734%</a:t>
            </a:r>
          </a:p>
        </p:txBody>
      </p:sp>
      <p:sp>
        <p:nvSpPr>
          <p:cNvPr id="201" name="Naive Bayes:"/>
          <p:cNvSpPr txBox="1"/>
          <p:nvPr>
            <p:ph type="title"/>
          </p:nvPr>
        </p:nvSpPr>
        <p:spPr>
          <a:xfrm>
            <a:off x="698500" y="1228080"/>
            <a:ext cx="11607800" cy="1016001"/>
          </a:xfrm>
          <a:prstGeom prst="rect">
            <a:avLst/>
          </a:prstGeom>
        </p:spPr>
        <p:txBody>
          <a:bodyPr/>
          <a:lstStyle>
            <a:lvl1pPr defTabSz="1716590">
              <a:defRPr spc="-118" sz="5940"/>
            </a:lvl1pPr>
          </a:lstStyle>
          <a:p>
            <a:pPr/>
            <a:r>
              <a:t>Naive Bayes: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upport vector machines (SVM), a machine learning algorithm capable of handling both linear and non-linear data, was implemented to identify the optimal hyperplane for separating wine quality classes.…"/>
          <p:cNvSpPr txBox="1"/>
          <p:nvPr>
            <p:ph type="body" idx="1"/>
          </p:nvPr>
        </p:nvSpPr>
        <p:spPr>
          <a:xfrm>
            <a:off x="698499" y="2312868"/>
            <a:ext cx="11607801" cy="6249339"/>
          </a:xfrm>
          <a:prstGeom prst="rect">
            <a:avLst/>
          </a:prstGeom>
        </p:spPr>
        <p:txBody>
          <a:bodyPr/>
          <a:lstStyle/>
          <a:p>
            <a:pPr marL="350520" indent="-350520" defTabSz="1595215">
              <a:spcBef>
                <a:spcPts val="2900"/>
              </a:spcBef>
              <a:defRPr sz="2760"/>
            </a:pPr>
            <a:r>
              <a:t>Support vector machines (SVM), a machine learning algorithm capable of handling both linear and non-linear data, was implemented to identify the optimal hyperplane for separating wine quality classes.</a:t>
            </a:r>
          </a:p>
          <a:p>
            <a:pPr marL="350520" indent="-350520" defTabSz="1595215">
              <a:spcBef>
                <a:spcPts val="2900"/>
              </a:spcBef>
              <a:defRPr sz="2760"/>
            </a:pPr>
            <a:r>
              <a:t>SVM uses important hyperparameters like kernel function, gamma, and C value. GridSearchCV function helps to validate all parameter possibilities and find the best ones.</a:t>
            </a:r>
          </a:p>
          <a:p>
            <a:pPr marL="350520" indent="-350520" defTabSz="1595215">
              <a:spcBef>
                <a:spcPts val="2900"/>
              </a:spcBef>
              <a:defRPr sz="2760"/>
            </a:pPr>
            <a:r>
              <a:t>The best parameters for kernel function, gamma and c values are Linear, 0.1 and 1 respectively.</a:t>
            </a:r>
          </a:p>
          <a:p>
            <a:pPr marL="350520" indent="-350520" defTabSz="1595215">
              <a:spcBef>
                <a:spcPts val="2900"/>
              </a:spcBef>
              <a:defRPr sz="2760"/>
            </a:pPr>
            <a:r>
              <a:t>The model has </a:t>
            </a:r>
          </a:p>
          <a:p>
            <a:pPr lvl="6" marL="2453639" indent="-350520" defTabSz="1595215">
              <a:spcBef>
                <a:spcPts val="2900"/>
              </a:spcBef>
              <a:defRPr sz="2760"/>
            </a:pPr>
            <a:r>
              <a:t>Test accuracy: 71.875%</a:t>
            </a:r>
          </a:p>
          <a:p>
            <a:pPr lvl="6" marL="2453639" indent="-350520" defTabSz="1595215">
              <a:spcBef>
                <a:spcPts val="2900"/>
              </a:spcBef>
              <a:defRPr sz="2760"/>
            </a:pPr>
            <a:r>
              <a:t>Train accuracy: 72.73%</a:t>
            </a:r>
          </a:p>
        </p:txBody>
      </p:sp>
      <p:sp>
        <p:nvSpPr>
          <p:cNvPr id="204" name="SVM:"/>
          <p:cNvSpPr txBox="1"/>
          <p:nvPr>
            <p:ph type="title"/>
          </p:nvPr>
        </p:nvSpPr>
        <p:spPr>
          <a:xfrm>
            <a:off x="812244" y="869968"/>
            <a:ext cx="11607801" cy="1016001"/>
          </a:xfrm>
          <a:prstGeom prst="rect">
            <a:avLst/>
          </a:prstGeom>
        </p:spPr>
        <p:txBody>
          <a:bodyPr/>
          <a:lstStyle>
            <a:lvl1pPr defTabSz="1716590">
              <a:defRPr spc="-118" sz="5940"/>
            </a:lvl1pPr>
          </a:lstStyle>
          <a:p>
            <a:pPr/>
            <a:r>
              <a:t>SVM: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Random Forest, an ensemble learning method that combines multiple decision trees, was implemented to harness the collective power of individual trees and improve prediction accuracy.…"/>
          <p:cNvSpPr txBox="1"/>
          <p:nvPr>
            <p:ph type="body" idx="1"/>
          </p:nvPr>
        </p:nvSpPr>
        <p:spPr>
          <a:prstGeom prst="rect">
            <a:avLst/>
          </a:prstGeom>
        </p:spPr>
        <p:txBody>
          <a:bodyPr/>
          <a:lstStyle/>
          <a:p>
            <a:pPr marL="365759" indent="-365759" defTabSz="1664572">
              <a:spcBef>
                <a:spcPts val="3000"/>
              </a:spcBef>
              <a:defRPr sz="2880"/>
            </a:pPr>
            <a:r>
              <a:t>Random Forest, an ensemble learning method that combines multiple decision trees, was implemented to harness the collective power of individual trees and improve prediction accuracy.</a:t>
            </a:r>
          </a:p>
          <a:p>
            <a:pPr marL="365759" indent="-365759" defTabSz="1664572">
              <a:spcBef>
                <a:spcPts val="3000"/>
              </a:spcBef>
              <a:defRPr sz="2880"/>
            </a:pPr>
            <a:r>
              <a:t>One of the most critical hyperparameters in random forests is the number of trees (n_estimators). This parameter determines the number of decision trees to be used in the random forest ensemble.</a:t>
            </a:r>
          </a:p>
          <a:p>
            <a:pPr marL="365759" indent="-365759" defTabSz="1664572">
              <a:spcBef>
                <a:spcPts val="3000"/>
              </a:spcBef>
              <a:defRPr sz="2880"/>
            </a:pPr>
            <a:r>
              <a:t>From the observation, the best value for the hyperparameter is 100.</a:t>
            </a:r>
          </a:p>
          <a:p>
            <a:pPr marL="365759" indent="-365759" defTabSz="1664572">
              <a:spcBef>
                <a:spcPts val="3000"/>
              </a:spcBef>
              <a:defRPr sz="2880"/>
            </a:pPr>
            <a:r>
              <a:t>The model has </a:t>
            </a:r>
          </a:p>
          <a:p>
            <a:pPr lvl="6" marL="2560319" indent="-365759" defTabSz="1664572">
              <a:spcBef>
                <a:spcPts val="3000"/>
              </a:spcBef>
              <a:defRPr sz="2880"/>
            </a:pPr>
            <a:r>
              <a:t>Test accuracy: 100.000%</a:t>
            </a:r>
          </a:p>
          <a:p>
            <a:pPr lvl="6" marL="2560319" indent="-365759" defTabSz="1664572">
              <a:spcBef>
                <a:spcPts val="3000"/>
              </a:spcBef>
              <a:defRPr sz="2880"/>
            </a:pPr>
            <a:r>
              <a:t>Train accuracy: 80.625%</a:t>
            </a:r>
          </a:p>
        </p:txBody>
      </p:sp>
      <p:sp>
        <p:nvSpPr>
          <p:cNvPr id="207" name="Random Forest:"/>
          <p:cNvSpPr txBox="1"/>
          <p:nvPr>
            <p:ph type="title"/>
          </p:nvPr>
        </p:nvSpPr>
        <p:spPr>
          <a:xfrm>
            <a:off x="698500" y="857330"/>
            <a:ext cx="11607800" cy="1016001"/>
          </a:xfrm>
          <a:prstGeom prst="rect">
            <a:avLst/>
          </a:prstGeom>
        </p:spPr>
        <p:txBody>
          <a:bodyPr/>
          <a:lstStyle>
            <a:lvl1pPr defTabSz="1716590">
              <a:defRPr spc="-118" sz="5940"/>
            </a:lvl1pPr>
          </a:lstStyle>
          <a:p>
            <a:pPr/>
            <a:r>
              <a:t>Random Forest: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Based on the accuracy scores of the models in the table, it is evident that the Random Forest model outperforms all other models on the dataset.…"/>
          <p:cNvSpPr txBox="1"/>
          <p:nvPr>
            <p:ph type="body" idx="1"/>
          </p:nvPr>
        </p:nvSpPr>
        <p:spPr>
          <a:xfrm>
            <a:off x="698499" y="4431065"/>
            <a:ext cx="11607801" cy="4624035"/>
          </a:xfrm>
          <a:prstGeom prst="rect">
            <a:avLst/>
          </a:prstGeom>
        </p:spPr>
        <p:txBody>
          <a:bodyPr/>
          <a:lstStyle/>
          <a:p>
            <a:pPr marL="346710" indent="-346710" defTabSz="1577876">
              <a:spcBef>
                <a:spcPts val="2900"/>
              </a:spcBef>
              <a:defRPr sz="2730"/>
            </a:pPr>
            <a:r>
              <a:t>Based on the accuracy scores of the models in the table, it is evident that the Random Forest model outperforms all other models on the dataset.</a:t>
            </a:r>
          </a:p>
          <a:p>
            <a:pPr marL="346710" indent="-346710" defTabSz="1577876">
              <a:spcBef>
                <a:spcPts val="2900"/>
              </a:spcBef>
              <a:defRPr sz="2730"/>
            </a:pPr>
            <a:r>
              <a:t>Apart from the Random Forest, the k-nearest neighbor performs well on training data but not on test data which means the model is overfitting.</a:t>
            </a:r>
          </a:p>
          <a:p>
            <a:pPr marL="346710" indent="-346710" defTabSz="1577876">
              <a:spcBef>
                <a:spcPts val="2900"/>
              </a:spcBef>
              <a:defRPr sz="2730"/>
            </a:pPr>
            <a:r>
              <a:t>The other models also achieve good accuracy, with the Naive Bayes and SVM models achieving the highest accuracy after the random forest model, with 73.750% and 71.875% training and test accuracy, respectively.</a:t>
            </a:r>
          </a:p>
        </p:txBody>
      </p:sp>
      <p:pic>
        <p:nvPicPr>
          <p:cNvPr id="210" name="Screenshot 2023-11-17 at 10.01.15 PM.png" descr="Screenshot 2023-11-17 at 10.01.15 PM.png"/>
          <p:cNvPicPr>
            <a:picLocks noChangeAspect="1"/>
          </p:cNvPicPr>
          <p:nvPr/>
        </p:nvPicPr>
        <p:blipFill>
          <a:blip r:embed="rId2">
            <a:extLst/>
          </a:blip>
          <a:stretch>
            <a:fillRect/>
          </a:stretch>
        </p:blipFill>
        <p:spPr>
          <a:xfrm>
            <a:off x="3037521" y="1053748"/>
            <a:ext cx="6019801" cy="25019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One direction for future work is to explore the use of different hyperparameters for the random forest model. For example, it would be interesting to see how the maximum tree depth affects the performance of the model.…"/>
          <p:cNvSpPr txBox="1"/>
          <p:nvPr>
            <p:ph type="body" sz="half" idx="1"/>
          </p:nvPr>
        </p:nvSpPr>
        <p:spPr>
          <a:xfrm>
            <a:off x="698499" y="3692120"/>
            <a:ext cx="11607801" cy="4230866"/>
          </a:xfrm>
          <a:prstGeom prst="rect">
            <a:avLst/>
          </a:prstGeom>
        </p:spPr>
        <p:txBody>
          <a:bodyPr/>
          <a:lstStyle/>
          <a:p>
            <a:pPr/>
            <a:r>
              <a:t>One direction for future work is to explore the use of different hyperparameters for the random forest model. For example, it would be interesting to see how the maximum tree depth affects the performance of the model.</a:t>
            </a:r>
          </a:p>
          <a:p>
            <a:pPr/>
            <a:r>
              <a:t>Another direction for future work would be worth investigating the use of different feature selection methods to identify the most important features for the task. It would be interesting to see how the model performs on datasets with different types of features.</a:t>
            </a:r>
          </a:p>
        </p:txBody>
      </p:sp>
      <p:sp>
        <p:nvSpPr>
          <p:cNvPr id="213" name="Future works:"/>
          <p:cNvSpPr txBox="1"/>
          <p:nvPr>
            <p:ph type="title"/>
          </p:nvPr>
        </p:nvSpPr>
        <p:spPr>
          <a:xfrm>
            <a:off x="698500" y="1228080"/>
            <a:ext cx="11607801" cy="1016001"/>
          </a:xfrm>
          <a:prstGeom prst="rect">
            <a:avLst/>
          </a:prstGeom>
        </p:spPr>
        <p:txBody>
          <a:bodyPr/>
          <a:lstStyle>
            <a:lvl1pPr defTabSz="1716590">
              <a:defRPr spc="-118" sz="5940"/>
            </a:lvl1pPr>
          </a:lstStyle>
          <a:p>
            <a:pPr/>
            <a:r>
              <a:t>Future works: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he assessment and prediction of wine quality stand as fundamental pillars within the viticulture industry, influencing consumer preferences and market competitiveness…"/>
          <p:cNvSpPr txBox="1"/>
          <p:nvPr>
            <p:ph type="body" idx="1"/>
          </p:nvPr>
        </p:nvSpPr>
        <p:spPr>
          <a:xfrm>
            <a:off x="698499" y="2959100"/>
            <a:ext cx="11607801" cy="5787448"/>
          </a:xfrm>
          <a:prstGeom prst="rect">
            <a:avLst/>
          </a:prstGeom>
        </p:spPr>
        <p:txBody>
          <a:bodyPr/>
          <a:lstStyle/>
          <a:p>
            <a:pPr/>
            <a:r>
              <a:t>The assessment and prediction of wine quality stand as fundamental pillars within the viticulture industry, influencing consumer preferences and market competitiveness</a:t>
            </a:r>
          </a:p>
          <a:p>
            <a:pPr/>
            <a:r>
              <a:t>The evaluation of wine quality often involves complex analyses of multifaceted components, ranging from acidity levels to alcohol content and volatile acidity</a:t>
            </a:r>
          </a:p>
          <a:p>
            <a:pPr/>
            <a:r>
              <a:t>the utilization of machine learning algorithms presents an innovative approach. These algorithms, known for their ability to discern patterns and relationships within data, offer a promising avenue for accurately predicting wine quality based on these intrinsic attributes.</a:t>
            </a:r>
          </a:p>
        </p:txBody>
      </p:sp>
      <p:sp>
        <p:nvSpPr>
          <p:cNvPr id="174" name="Why prediction?"/>
          <p:cNvSpPr txBox="1"/>
          <p:nvPr>
            <p:ph type="title"/>
          </p:nvPr>
        </p:nvSpPr>
        <p:spPr>
          <a:xfrm>
            <a:off x="698500" y="1008989"/>
            <a:ext cx="11607800" cy="1016001"/>
          </a:xfrm>
          <a:prstGeom prst="rect">
            <a:avLst/>
          </a:prstGeom>
        </p:spPr>
        <p:txBody>
          <a:bodyPr/>
          <a:lstStyle>
            <a:lvl1pPr defTabSz="1716590">
              <a:defRPr spc="-118" sz="5940"/>
            </a:lvl1pPr>
          </a:lstStyle>
          <a:p>
            <a:pPr/>
            <a:r>
              <a:t>Why prediction?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Importance to specific wine quality attributes:…"/>
          <p:cNvSpPr txBox="1"/>
          <p:nvPr>
            <p:ph type="body" idx="1"/>
          </p:nvPr>
        </p:nvSpPr>
        <p:spPr>
          <a:xfrm>
            <a:off x="698500" y="2693695"/>
            <a:ext cx="11607800" cy="6096001"/>
          </a:xfrm>
          <a:prstGeom prst="rect">
            <a:avLst/>
          </a:prstGeom>
        </p:spPr>
        <p:txBody>
          <a:bodyPr/>
          <a:lstStyle/>
          <a:p>
            <a:pPr marL="369570" indent="-369570" defTabSz="1681912">
              <a:spcBef>
                <a:spcPts val="3100"/>
              </a:spcBef>
              <a:defRPr sz="2910"/>
            </a:pPr>
            <a:r>
              <a:t>Importance to specific wine quality attributes: </a:t>
            </a:r>
          </a:p>
          <a:p>
            <a:pPr lvl="3" marL="1478280" indent="-369570" defTabSz="1681912">
              <a:spcBef>
                <a:spcPts val="3100"/>
              </a:spcBef>
              <a:defRPr sz="2910"/>
            </a:pPr>
            <a:r>
              <a:t>By conducting correlation analyses between individual physicochemical properties and wine quality ratings, this study aims to uncover the relative importance and impact of each attribute on the final quality assessment. High positive or negative correlations can signify strong associations between certain attributes and perceived quality.</a:t>
            </a:r>
          </a:p>
          <a:p>
            <a:pPr marL="369570" indent="-369570" defTabSz="1681912">
              <a:spcBef>
                <a:spcPts val="3100"/>
              </a:spcBef>
              <a:defRPr sz="2910"/>
            </a:pPr>
            <a:r>
              <a:t>Accurate Prediction: </a:t>
            </a:r>
          </a:p>
          <a:p>
            <a:pPr lvl="4" marL="1847850" indent="-369570" defTabSz="1681912">
              <a:spcBef>
                <a:spcPts val="3100"/>
              </a:spcBef>
              <a:defRPr sz="2910"/>
            </a:pPr>
            <a:r>
              <a:t>Tuning the hyperparameters and finding the best parameters for each model can increase prediction accuracy.</a:t>
            </a:r>
          </a:p>
        </p:txBody>
      </p:sp>
      <p:sp>
        <p:nvSpPr>
          <p:cNvPr id="177" name="Research gaps:"/>
          <p:cNvSpPr txBox="1"/>
          <p:nvPr>
            <p:ph type="title"/>
          </p:nvPr>
        </p:nvSpPr>
        <p:spPr>
          <a:prstGeom prst="rect">
            <a:avLst/>
          </a:prstGeom>
        </p:spPr>
        <p:txBody>
          <a:bodyPr/>
          <a:lstStyle>
            <a:lvl1pPr defTabSz="1716590">
              <a:defRPr spc="-118" sz="5940"/>
            </a:lvl1pPr>
          </a:lstStyle>
          <a:p>
            <a:pPr/>
            <a:r>
              <a:t>Research gaps: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he Wine Quality dataset is a collection of physicochemical measurements of red and white wines from the Vinho Verde region of Portugal.…"/>
          <p:cNvSpPr txBox="1"/>
          <p:nvPr>
            <p:ph type="body" idx="1"/>
          </p:nvPr>
        </p:nvSpPr>
        <p:spPr>
          <a:xfrm>
            <a:off x="698499" y="2959100"/>
            <a:ext cx="11607801" cy="5510295"/>
          </a:xfrm>
          <a:prstGeom prst="rect">
            <a:avLst/>
          </a:prstGeom>
        </p:spPr>
        <p:txBody>
          <a:bodyPr/>
          <a:lstStyle/>
          <a:p>
            <a:pPr marL="735012" indent="-595312">
              <a:buClr>
                <a:srgbClr val="1F1F1F"/>
              </a:buClr>
              <a:buFont typeface="Helvetica Neue"/>
            </a:pPr>
            <a:r>
              <a:t>The Wine Quality dataset is a collection of physicochemical measurements of red and white wines from the Vinho Verde region of Portugal.</a:t>
            </a:r>
          </a:p>
          <a:p>
            <a:pPr marL="735012" indent="-595312">
              <a:buClr>
                <a:srgbClr val="1F1F1F"/>
              </a:buClr>
              <a:buFont typeface="Helvetica Neue"/>
            </a:pPr>
            <a:r>
              <a:t>The data was collected by a team of researchers at the University of Minho in Portugal and is publicly available from the UCI Machine Learning Repository.</a:t>
            </a:r>
          </a:p>
          <a:p>
            <a:pPr marL="735012" indent="-595312">
              <a:buClr>
                <a:srgbClr val="1F1F1F"/>
              </a:buClr>
              <a:buFont typeface="Helvetica Neue"/>
            </a:pPr>
            <a:r>
              <a:t>The dataset consists of one file: winequality-red.csv </a:t>
            </a:r>
          </a:p>
          <a:p>
            <a:pPr marL="735012" indent="-595312">
              <a:buClr>
                <a:srgbClr val="1F1F1F"/>
              </a:buClr>
              <a:buFont typeface="Helvetica Neue"/>
            </a:pPr>
            <a:r>
              <a:t>Each file contains a list of wine samples, with each sample represented by a row in the file.</a:t>
            </a:r>
          </a:p>
        </p:txBody>
      </p:sp>
      <p:sp>
        <p:nvSpPr>
          <p:cNvPr id="180" name="Dataset overview:"/>
          <p:cNvSpPr txBox="1"/>
          <p:nvPr>
            <p:ph type="title"/>
          </p:nvPr>
        </p:nvSpPr>
        <p:spPr>
          <a:prstGeom prst="rect">
            <a:avLst/>
          </a:prstGeom>
        </p:spPr>
        <p:txBody>
          <a:bodyPr/>
          <a:lstStyle>
            <a:lvl1pPr defTabSz="1716590">
              <a:defRPr spc="-118" sz="5940"/>
            </a:lvl1pPr>
          </a:lstStyle>
          <a:p>
            <a:pPr/>
            <a:r>
              <a:t>Dataset overview: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For the experiments conducted in this paper, a subset. consisting of 1599 instances of red wine samples was extracted. from the larger dataset. The dataset encompasses crucial physicochemical attributes that are integral to wine quality assessment. The r"/>
          <p:cNvSpPr txBox="1"/>
          <p:nvPr>
            <p:ph type="body" idx="1"/>
          </p:nvPr>
        </p:nvSpPr>
        <p:spPr>
          <a:prstGeom prst="rect">
            <a:avLst/>
          </a:prstGeom>
        </p:spPr>
        <p:txBody>
          <a:bodyPr/>
          <a:lstStyle/>
          <a:p>
            <a:pPr/>
            <a:r>
              <a:t>For the experiments conducted in this paper, a subset. consisting of 1599 instances of red wine samples was extracted. from the larger dataset. The dataset encompasses crucial physicochemical attributes that are integral to wine quality assessment. The relevant features included in this study are as follows: </a:t>
            </a:r>
          </a:p>
          <a:p>
            <a:pPr lvl="4"/>
            <a:r>
              <a:t>“Fixed Acidity”, “Volatile Acidity”, “Citric Acid”, “Residual Sugar”, “Chlorides”, “Free Sulfur Dioxide”, “Total Sulfur Dioxide”, “Density”, “pH”, “Sulphates”, “Alcohol Content”.</a:t>
            </a:r>
          </a:p>
        </p:txBody>
      </p:sp>
      <p:sp>
        <p:nvSpPr>
          <p:cNvPr id="183" name="Physicochemical Measurements:"/>
          <p:cNvSpPr txBox="1"/>
          <p:nvPr>
            <p:ph type="title"/>
          </p:nvPr>
        </p:nvSpPr>
        <p:spPr>
          <a:xfrm>
            <a:off x="698500" y="1223840"/>
            <a:ext cx="11607801" cy="765951"/>
          </a:xfrm>
          <a:prstGeom prst="rect">
            <a:avLst/>
          </a:prstGeom>
        </p:spPr>
        <p:txBody>
          <a:bodyPr/>
          <a:lstStyle>
            <a:lvl1pPr defTabSz="587022">
              <a:lnSpc>
                <a:spcPct val="100000"/>
              </a:lnSpc>
              <a:defRPr spc="0" sz="3800"/>
            </a:lvl1pPr>
          </a:lstStyle>
          <a:p>
            <a:pPr/>
            <a:r>
              <a:t>Physicochemical Measurements: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In the pursuit of refining the dataset for predictive modelling of red Vinho Verde wine quality, a critical step involves feature selection through correlation analysis.…"/>
          <p:cNvSpPr txBox="1"/>
          <p:nvPr>
            <p:ph type="body" idx="1"/>
          </p:nvPr>
        </p:nvSpPr>
        <p:spPr>
          <a:xfrm>
            <a:off x="698500" y="2224548"/>
            <a:ext cx="11607801" cy="6337659"/>
          </a:xfrm>
          <a:prstGeom prst="rect">
            <a:avLst/>
          </a:prstGeom>
        </p:spPr>
        <p:txBody>
          <a:bodyPr/>
          <a:lstStyle/>
          <a:p>
            <a:pPr/>
            <a:r>
              <a:t>In the pursuit of refining the dataset for predictive modelling of red Vinho Verde wine quality, a critical step involves feature selection through correlation analysis.</a:t>
            </a:r>
          </a:p>
          <a:p>
            <a:pPr/>
            <a:r>
              <a:t> The aim is to identify and subsequently remove attributes that exhibit strong correlations, typically above 0.6, with other attributes within the dataset. </a:t>
            </a:r>
          </a:p>
          <a:p>
            <a:pPr/>
            <a:r>
              <a:t>To achieve this, a correlation matrix is computed, capturing the pairwise correlations between the physicochemical attributes.</a:t>
            </a:r>
          </a:p>
          <a:p>
            <a:pPr/>
            <a:r>
              <a:t>One of the identified attributes having a correlation above 0.6:</a:t>
            </a:r>
          </a:p>
          <a:p>
            <a:pPr lvl="3"/>
            <a:r>
              <a:t>“free sulfur dioxide”, “fixed acidity”, “volatile acidity” and “citric acid”</a:t>
            </a:r>
          </a:p>
        </p:txBody>
      </p:sp>
      <p:sp>
        <p:nvSpPr>
          <p:cNvPr id="186" name="Correlation matrix:"/>
          <p:cNvSpPr txBox="1"/>
          <p:nvPr>
            <p:ph type="title"/>
          </p:nvPr>
        </p:nvSpPr>
        <p:spPr>
          <a:xfrm>
            <a:off x="698500" y="439092"/>
            <a:ext cx="11607800" cy="1016001"/>
          </a:xfrm>
          <a:prstGeom prst="rect">
            <a:avLst/>
          </a:prstGeom>
        </p:spPr>
        <p:txBody>
          <a:bodyPr/>
          <a:lstStyle>
            <a:lvl1pPr defTabSz="1716590">
              <a:defRPr spc="-118" sz="5940"/>
            </a:lvl1pPr>
          </a:lstStyle>
          <a:p>
            <a:pPr/>
            <a:r>
              <a:t>Correlation matrix:</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After performing the isnull() operation, we determined that the data does not contain null values.…"/>
          <p:cNvSpPr txBox="1"/>
          <p:nvPr>
            <p:ph type="body" idx="1"/>
          </p:nvPr>
        </p:nvSpPr>
        <p:spPr>
          <a:xfrm>
            <a:off x="698500" y="3528218"/>
            <a:ext cx="11607801" cy="5071756"/>
          </a:xfrm>
          <a:prstGeom prst="rect">
            <a:avLst/>
          </a:prstGeom>
        </p:spPr>
        <p:txBody>
          <a:bodyPr/>
          <a:lstStyle/>
          <a:p>
            <a:pPr/>
            <a:r>
              <a:t>After performing the isnull() operation, we determined that the data does not contain null values.</a:t>
            </a:r>
          </a:p>
          <a:p>
            <a:pPr/>
            <a:r>
              <a:t>To categorize the dataset, we need to map it as good or bad. In this case, any data point with a quality score that is less than 6 will be classified as bad, while those with a score of 6 or higher will be considered good.</a:t>
            </a:r>
          </a:p>
          <a:p>
            <a:pPr/>
            <a:r>
              <a:t> we can proceed with the label encoder. This data preprocessing technique converts categorical variables into numerical representations.</a:t>
            </a:r>
          </a:p>
        </p:txBody>
      </p:sp>
      <p:sp>
        <p:nvSpPr>
          <p:cNvPr id="189" name="Data preprocessing:"/>
          <p:cNvSpPr txBox="1"/>
          <p:nvPr>
            <p:ph type="body" idx="21"/>
          </p:nvPr>
        </p:nvSpPr>
        <p:spPr>
          <a:xfrm>
            <a:off x="584755" y="2010174"/>
            <a:ext cx="5068869" cy="842024"/>
          </a:xfrm>
          <a:prstGeom prst="rect">
            <a:avLst/>
          </a:prstGeom>
          <a:extLst>
            <a:ext uri="{C572A759-6A51-4108-AA02-DFA0A04FC94B}">
              <ma14:wrappingTextBoxFlag xmlns:ma14="http://schemas.microsoft.com/office/mac/drawingml/2011/main" val="1"/>
            </a:ext>
          </a:extLst>
        </p:spPr>
        <p:txBody>
          <a:bodyPr/>
          <a:lstStyle/>
          <a:p>
            <a:pPr/>
            <a:r>
              <a:t>Data preprocessing: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he dataset is split into train and test sets, with 80% for training and 20% for testing.…"/>
          <p:cNvSpPr txBox="1"/>
          <p:nvPr>
            <p:ph type="body" idx="21"/>
          </p:nvPr>
        </p:nvSpPr>
        <p:spPr>
          <a:xfrm>
            <a:off x="543384" y="6121036"/>
            <a:ext cx="11918032" cy="2924627"/>
          </a:xfrm>
          <a:prstGeom prst="rect">
            <a:avLst/>
          </a:prstGeom>
          <a:extLst>
            <a:ext uri="{C572A759-6A51-4108-AA02-DFA0A04FC94B}">
              <ma14:wrappingTextBoxFlag xmlns:ma14="http://schemas.microsoft.com/office/mac/drawingml/2011/main" val="1"/>
            </a:ext>
          </a:extLst>
        </p:spPr>
        <p:txBody>
          <a:bodyPr/>
          <a:lstStyle/>
          <a:p>
            <a:pPr marL="365759" indent="-365759" defTabSz="1664572">
              <a:lnSpc>
                <a:spcPct val="90000"/>
              </a:lnSpc>
              <a:spcBef>
                <a:spcPts val="3000"/>
              </a:spcBef>
              <a:buSzPct val="123000"/>
              <a:buChar char="•"/>
              <a:defRPr b="0" sz="2880"/>
            </a:pPr>
            <a:r>
              <a:t>The dataset is split into train and test sets, with 80% for training and 20% for testing.</a:t>
            </a:r>
          </a:p>
          <a:p>
            <a:pPr marL="365759" indent="-365759" defTabSz="1664572">
              <a:lnSpc>
                <a:spcPct val="90000"/>
              </a:lnSpc>
              <a:spcBef>
                <a:spcPts val="3000"/>
              </a:spcBef>
              <a:buSzPct val="123000"/>
              <a:buChar char="•"/>
              <a:defRPr b="0" sz="2880"/>
            </a:pPr>
            <a:r>
              <a:t> The models used for the prediction are :</a:t>
            </a:r>
          </a:p>
          <a:p>
            <a:pPr lvl="3" marL="1463039" indent="-365759" defTabSz="1664572">
              <a:spcBef>
                <a:spcPts val="3000"/>
              </a:spcBef>
              <a:defRPr sz="2880"/>
            </a:pPr>
            <a:r>
              <a:t>Naive Bayes, K-Nearest, Logistic, Random Forest and Support Vector Machine</a:t>
            </a:r>
          </a:p>
        </p:txBody>
      </p:sp>
      <p:pic>
        <p:nvPicPr>
          <p:cNvPr id="192" name="Screenshot 2023-11-16 at 8.24.52 PM.png" descr="Screenshot 2023-11-16 at 8.24.52 PM.png"/>
          <p:cNvPicPr>
            <a:picLocks noChangeAspect="1"/>
          </p:cNvPicPr>
          <p:nvPr/>
        </p:nvPicPr>
        <p:blipFill>
          <a:blip r:embed="rId2">
            <a:extLst/>
          </a:blip>
          <a:stretch>
            <a:fillRect/>
          </a:stretch>
        </p:blipFill>
        <p:spPr>
          <a:xfrm>
            <a:off x="2671109" y="744622"/>
            <a:ext cx="7232880" cy="469418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he K-Nearest Neighbors (KNN) algorithm, a non-parametric classifier, was employed to classify new wine instances based on the majority class of their k nearest neighbors in the training dataset…"/>
          <p:cNvSpPr txBox="1"/>
          <p:nvPr>
            <p:ph type="body" idx="1"/>
          </p:nvPr>
        </p:nvSpPr>
        <p:spPr>
          <a:prstGeom prst="rect">
            <a:avLst/>
          </a:prstGeom>
        </p:spPr>
        <p:txBody>
          <a:bodyPr/>
          <a:lstStyle/>
          <a:p>
            <a:pPr marL="365759" indent="-365759" defTabSz="1664572">
              <a:spcBef>
                <a:spcPts val="3000"/>
              </a:spcBef>
              <a:defRPr sz="2880"/>
            </a:pPr>
            <a:r>
              <a:t>The K-Nearest Neighbors (KNN) algorithm, a non-parametric classifier, was employed to classify new wine instances based on the majority class of their k nearest neighbors in the training dataset</a:t>
            </a:r>
          </a:p>
          <a:p>
            <a:pPr marL="365759" indent="-365759" defTabSz="1664572">
              <a:spcBef>
                <a:spcPts val="3000"/>
              </a:spcBef>
              <a:defRPr sz="2880"/>
            </a:pPr>
            <a:r>
              <a:t>In K-Nearest Neighbors (KNN), To find the optimal value for k, we need to analyze the impact of different 'k' values on accuracy using training and testing data. </a:t>
            </a:r>
          </a:p>
          <a:p>
            <a:pPr marL="365759" indent="-365759" defTabSz="1664572">
              <a:spcBef>
                <a:spcPts val="3000"/>
              </a:spcBef>
              <a:defRPr sz="2880"/>
            </a:pPr>
            <a:r>
              <a:t>The best value of k is 2 for this dataset.</a:t>
            </a:r>
          </a:p>
          <a:p>
            <a:pPr marL="365759" indent="-365759" defTabSz="1664572">
              <a:spcBef>
                <a:spcPts val="3000"/>
              </a:spcBef>
              <a:defRPr sz="2880"/>
            </a:pPr>
            <a:r>
              <a:t>The model has </a:t>
            </a:r>
          </a:p>
          <a:p>
            <a:pPr lvl="6" marL="2560319" indent="-365759" defTabSz="1664572">
              <a:spcBef>
                <a:spcPts val="3000"/>
              </a:spcBef>
              <a:defRPr sz="2880"/>
            </a:pPr>
            <a:r>
              <a:t>Test accuracy: 86.094%</a:t>
            </a:r>
          </a:p>
          <a:p>
            <a:pPr lvl="6" marL="2560319" indent="-365759" defTabSz="1664572">
              <a:spcBef>
                <a:spcPts val="3000"/>
              </a:spcBef>
              <a:defRPr sz="2880"/>
            </a:pPr>
            <a:r>
              <a:t>Train accuracy: 69.69%</a:t>
            </a:r>
          </a:p>
        </p:txBody>
      </p:sp>
      <p:sp>
        <p:nvSpPr>
          <p:cNvPr id="195" name="K-Nearest Neighbor :"/>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K-Nearest Neighbor :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