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4"/>
  </p:sldMasterIdLst>
  <p:notesMasterIdLst>
    <p:notesMasterId r:id="rId14"/>
  </p:notesMasterIdLst>
  <p:handoutMasterIdLst>
    <p:handoutMasterId r:id="rId15"/>
  </p:handoutMasterIdLst>
  <p:sldIdLst>
    <p:sldId id="256" r:id="rId5"/>
    <p:sldId id="372" r:id="rId6"/>
    <p:sldId id="2468" r:id="rId7"/>
    <p:sldId id="2469" r:id="rId8"/>
    <p:sldId id="2473" r:id="rId9"/>
    <p:sldId id="2463" r:id="rId10"/>
    <p:sldId id="2476" r:id="rId11"/>
    <p:sldId id="2472" r:id="rId12"/>
    <p:sldId id="24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584" autoAdjust="0"/>
  </p:normalViewPr>
  <p:slideViewPr>
    <p:cSldViewPr snapToGrid="0" showGuides="1">
      <p:cViewPr varScale="1">
        <p:scale>
          <a:sx n="63" d="100"/>
          <a:sy n="63" d="100"/>
        </p:scale>
        <p:origin x="68" y="2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9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6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7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00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34EA-483A-1F58-092F-E68B66DE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17D99-244A-2C8B-A22A-02B273FC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51783-4C88-1CC4-78C6-F807191D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43A8-9C57-42ED-AFE4-B30FF91A641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F1EF-CD58-5AAC-168D-136721FF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F12F-BDF9-B61B-BAA9-E058FAB4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693-CBDB-41E0-BA1F-78DA338C47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paper texture">
            <a:extLst>
              <a:ext uri="{FF2B5EF4-FFF2-40B4-BE49-F238E27FC236}">
                <a16:creationId xmlns:a16="http://schemas.microsoft.com/office/drawing/2014/main" id="{F2A0AE41-EC87-6140-BF99-3A89633317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6CDE3E-C24B-6108-2B9E-42DC20B6B0A9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EC1BE42-E3BE-9821-441A-64298D4042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8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9AE1-97AE-74C1-F45C-93713B2C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D8B7C-339C-AEC4-3A98-9ED995925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31873-1DAB-7ABB-1344-BCFBF816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52C7-8BB3-9ADD-8ED8-B2871B9D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6DF4-50A2-A668-AA84-EA9E0C9E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81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506A8-63AF-AD15-C603-5C115E636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DECFD-48FD-4AE4-25F0-59381E2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F28A-70F4-0229-9CD3-714198AD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308B9-261B-92D3-5B7B-84C52FD3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2CCF-5340-EBF6-3C04-2DD29EE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49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6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8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Image result for paper texture">
            <a:extLst>
              <a:ext uri="{FF2B5EF4-FFF2-40B4-BE49-F238E27FC236}">
                <a16:creationId xmlns:a16="http://schemas.microsoft.com/office/drawing/2014/main" id="{4BBF12C1-6008-464E-A434-4F253BBD1B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004D5EE-A5F6-47AB-8127-45F8768A25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238"/>
            <a:ext cx="12192000" cy="6793525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E5EAA-53FA-4411-85DC-CB828CAA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11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6696-12BC-0239-289B-CC980D5B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3298-464E-1C95-6350-75EBF863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F5235-6FD8-FAA9-3811-83BA9071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C3BD-3D01-DD18-5E04-F4703637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DE51-41E9-973F-217C-47E86E15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BBE30-57F7-CF2C-58C4-521D9EC8A1B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91319-A51D-491F-9962-6308018B45E6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hape 61">
            <a:extLst>
              <a:ext uri="{FF2B5EF4-FFF2-40B4-BE49-F238E27FC236}">
                <a16:creationId xmlns:a16="http://schemas.microsoft.com/office/drawing/2014/main" id="{9A6DD817-949F-D20F-B78A-241C1A0ADD4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2139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0D3EFAC-5C13-4DA4-9315-4124F348281B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6BBAF40-7561-4261-A302-1B9596F3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0DC2E4-7646-43BF-B8DC-85D33B146272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34D568D-1395-4E42-AB87-72144A6E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2C316D0-E8BC-4D59-90AF-B2836E34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E03126-52D6-406F-9E9F-48282C80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154" y="457200"/>
            <a:ext cx="5789425" cy="561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70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C8B9-64B1-5124-98C9-6A7AFC2C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9845E-8B4B-B1B1-6ACE-54029460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B821-81CD-AEC5-6523-4234AC96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D26B-C479-437D-E46C-7E9658C1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455F0-EC1F-2660-CE3B-6DC398A0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E95C1-2DBC-917A-996D-3E76D15C75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86B66-61B8-8614-E297-E89C7505B019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B28B-5909-67C9-B411-8108A674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B23C-0FAB-9581-82D6-7E7F0D866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02432-E5BA-68AA-2213-9C36E5F3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FF359-01DD-90C2-355F-54882EDD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0548-CCD4-FB30-6379-6DC4F64F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7AC16-A013-5640-0B8A-AB5B225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9202-8260-9A9F-B7EE-9220E0B7FB78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63D57-0CC3-DF4D-CE62-A5F1238967C9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65D67BFE-ACE1-E3EE-72E1-4900E586C985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380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7AFD-19C1-80CE-67E5-BCDDCC53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83DE8-2F8C-08B1-3DB4-CB8E4E545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5E1D2-7D9F-CE7F-E9F1-62A1E9BF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088E1-FB1F-A0AE-509E-1C7AD4AFC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B4AD4-508F-1959-F4F4-98CD96787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8C28B-EB8E-F15C-26D1-70745ADC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CD7A8-99DE-66F8-6472-54DFAA57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5A24A-58BA-301E-777E-924C6588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D883C-DE48-B6E9-AD41-E7738B6AEBBF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3B801-FF58-1A0F-F258-8CCB0AB64ED9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97A40D-B8ED-B4C1-24DC-850779EAE7BD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6DA934-2A4E-F28A-650B-47A77A80C148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61">
            <a:extLst>
              <a:ext uri="{FF2B5EF4-FFF2-40B4-BE49-F238E27FC236}">
                <a16:creationId xmlns:a16="http://schemas.microsoft.com/office/drawing/2014/main" id="{B409A1E5-C106-8180-86E5-BB4169B42AD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386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7C6-70E0-9136-599F-9A2FF4FE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387C7-4838-9FAB-F943-707F33EA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7CC47-5012-1490-ECCA-069CB7EF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C5D11-ECC2-AFFA-C11F-143DEA18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F56BC1-C233-E838-A147-729B7DBD3136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E48CC-A5B6-892E-65EE-BB64F664F9E1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hape 61">
            <a:extLst>
              <a:ext uri="{FF2B5EF4-FFF2-40B4-BE49-F238E27FC236}">
                <a16:creationId xmlns:a16="http://schemas.microsoft.com/office/drawing/2014/main" id="{3699094A-7A0C-524E-897F-3078B69BADFD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603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28D48-B66A-4718-8A49-0DBCCA1F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7EC8C-D268-458B-AAB8-1B0A7947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461B7-9D86-6128-E9F8-5522EF12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9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967D-5A47-574D-8141-EAF9DCAD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AAA3-CC90-CF4A-C422-62A0F7B6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93EC7-3911-817E-A476-11236434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F5DA2-8D46-6AA1-2900-E94D23D5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9775-CADB-513C-A487-87ADABA0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914CA-7ECE-D278-6225-E8D120BC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538FC0-8B4F-4DD5-F5B1-A0F113083E32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8229D0-1F72-F2A7-4B86-D829D27750E6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1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21B3-2709-4CB1-2406-57C269AD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52C87-718C-0862-7BF0-BC00096B6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21FB-F9BB-8B6B-FD21-D48A27AC3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FA8CA-77C5-A461-21AD-16190D10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2F6C-36B5-4E61-BF69-D612E18E4D1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34A8F-9FF1-EDAA-C746-F09A40C6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A5AF7-0CFD-A9BC-1E02-04967F23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88E94-7AF4-54F7-2F0D-D6C444EF0E0F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F425A3-DB89-CDA0-2EC0-5A874B1E5806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6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microsoft.com/office/2007/relationships/hdphoto" Target="../media/hdphoto1.wdp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CE75B-5FAE-9AB3-BE14-FCA00A7D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BBCC8-B0CB-464A-9291-409713C0D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B72C-FEC8-D15A-775F-8AA00B2C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72F6C-36B5-4E61-BF69-D612E18E4D1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77D8E-0FF4-1590-057C-9BC14BA0F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81C0-2EE8-99FB-0C33-063DB19BD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Image result for paper texture">
            <a:extLst>
              <a:ext uri="{FF2B5EF4-FFF2-40B4-BE49-F238E27FC236}">
                <a16:creationId xmlns:a16="http://schemas.microsoft.com/office/drawing/2014/main" id="{0240A2DC-E8B3-DCC0-7BF1-DF96C7866C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5" cstate="screen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61">
            <a:extLst>
              <a:ext uri="{FF2B5EF4-FFF2-40B4-BE49-F238E27FC236}">
                <a16:creationId xmlns:a16="http://schemas.microsoft.com/office/drawing/2014/main" id="{69CF52C4-C852-B3B2-2F1F-218B733F85E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580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1" r:id="rId14"/>
    <p:sldLayoutId id="2147483650" r:id="rId15"/>
    <p:sldLayoutId id="2147483651" r:id="rId16"/>
    <p:sldLayoutId id="2147483664" r:id="rId17"/>
    <p:sldLayoutId id="2147483672" r:id="rId18"/>
    <p:sldLayoutId id="2147483673" r:id="rId19"/>
    <p:sldLayoutId id="2147483653" r:id="rId20"/>
    <p:sldLayoutId id="2147483671" r:id="rId21"/>
    <p:sldLayoutId id="2147483668" r:id="rId22"/>
    <p:sldLayoutId id="214748365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2" y="1863970"/>
            <a:ext cx="4630127" cy="189901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Big Mountain Resort Ticket Pricing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Preliminary Analysis</a:t>
            </a:r>
          </a:p>
        </p:txBody>
      </p:sp>
      <p:pic>
        <p:nvPicPr>
          <p:cNvPr id="8" name="Picture Placeholder 7" descr="Person holding skis looking at mountain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/>
        </p:blipFill>
        <p:spPr/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people with snowboards on chair lift">
            <a:extLst>
              <a:ext uri="{FF2B5EF4-FFF2-40B4-BE49-F238E27FC236}">
                <a16:creationId xmlns:a16="http://schemas.microsoft.com/office/drawing/2014/main" id="{E7663A1E-6847-5740-83FF-8196E22DB5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0" r="2200"/>
          <a:stretch/>
        </p:blipFill>
        <p:spPr>
          <a:xfrm>
            <a:off x="0" y="1"/>
            <a:ext cx="3701237" cy="4175760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C300-AF46-F0FC-64B7-F54A9EF496F6}"/>
              </a:ext>
            </a:extLst>
          </p:cNvPr>
          <p:cNvSpPr txBox="1"/>
          <p:nvPr/>
        </p:nvSpPr>
        <p:spPr>
          <a:xfrm>
            <a:off x="3701237" y="1016000"/>
            <a:ext cx="655020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Aims: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Optimize Big Mountain Resort ticket pricing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Assess increase in ticket price to cover new lift op. cost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Evaluate price increase assessment strategies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Evaluate a machine learning model for price prediction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Evaluate several business improvement scenarios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people with snowboards on chair lift">
            <a:extLst>
              <a:ext uri="{FF2B5EF4-FFF2-40B4-BE49-F238E27FC236}">
                <a16:creationId xmlns:a16="http://schemas.microsoft.com/office/drawing/2014/main" id="{E7663A1E-6847-5740-83FF-8196E22DB5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0" r="2200"/>
          <a:stretch/>
        </p:blipFill>
        <p:spPr>
          <a:xfrm>
            <a:off x="0" y="1"/>
            <a:ext cx="3701237" cy="4175760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C300-AF46-F0FC-64B7-F54A9EF496F6}"/>
              </a:ext>
            </a:extLst>
          </p:cNvPr>
          <p:cNvSpPr txBox="1"/>
          <p:nvPr/>
        </p:nvSpPr>
        <p:spPr>
          <a:xfrm>
            <a:off x="3691077" y="1031241"/>
            <a:ext cx="79101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Scenarios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Closing up to 10 least used runs</a:t>
            </a:r>
          </a:p>
          <a:p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Adding a run, increasing the vertical drop by 150 feet, and 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installing an additional chair lift. </a:t>
            </a:r>
          </a:p>
          <a:p>
            <a:endParaRPr lang="en-US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2 acres of snow making in addition to 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a run, increasing the vertical drop by 150 feet, and 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installing an additional chair lift. </a:t>
            </a:r>
          </a:p>
          <a:p>
            <a:endParaRPr lang="en-US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 the longest run by .2 miles and guaranteeing its snow coverage by adding 4 acres of snow making capability.</a:t>
            </a:r>
            <a:endParaRPr lang="en-US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3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C300-AF46-F0FC-64B7-F54A9EF496F6}"/>
              </a:ext>
            </a:extLst>
          </p:cNvPr>
          <p:cNvSpPr txBox="1"/>
          <p:nvPr/>
        </p:nvSpPr>
        <p:spPr>
          <a:xfrm>
            <a:off x="3812997" y="279401"/>
            <a:ext cx="791010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Recommendations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Ongoing use and enhancement of the designed machine learning model to further evaluate price increases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Predicted price range $96 +/- $10, based on important resort features. Current price is $81.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Closing runs correlates negatively with pricing support: 2 runs vs 6 runs</a:t>
            </a:r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model predicts adding a run, increasing the vertical drop 150 feet, 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installing an additional chair lift lends support for $1.99 increase</a:t>
            </a:r>
          </a:p>
          <a:p>
            <a:endParaRPr lang="en-US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 predicts adding 2 acres of snow making, 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a run, increasing the vertical drop by 150 feet, 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installing an additional chair lift</a:t>
            </a:r>
            <a:r>
              <a:rPr lang="en-US" sz="2000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$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1.99 increase</a:t>
            </a:r>
          </a:p>
          <a:p>
            <a:endParaRPr lang="en-US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pricing support for increasing the longest run by .2, adding 4 acres of snow making capability.</a:t>
            </a:r>
            <a:endParaRPr lang="en-US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B735B4E-0B98-EF11-5F4E-A96DBC8CD5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944" r="22944"/>
          <a:stretch/>
        </p:blipFill>
        <p:spPr>
          <a:xfrm>
            <a:off x="0" y="0"/>
            <a:ext cx="3662040" cy="3434080"/>
          </a:xfrm>
        </p:spPr>
      </p:pic>
    </p:spTree>
    <p:extLst>
      <p:ext uri="{BB962C8B-B14F-4D97-AF65-F5344CB8AC3E}">
        <p14:creationId xmlns:p14="http://schemas.microsoft.com/office/powerpoint/2010/main" val="321038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C300-AF46-F0FC-64B7-F54A9EF496F6}"/>
              </a:ext>
            </a:extLst>
          </p:cNvPr>
          <p:cNvSpPr txBox="1"/>
          <p:nvPr/>
        </p:nvSpPr>
        <p:spPr>
          <a:xfrm>
            <a:off x="3701237" y="706121"/>
            <a:ext cx="791010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machine learning model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Random Forest Regression Model</a:t>
            </a:r>
          </a:p>
          <a:p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Dataset: Missing results imputation using the median</a:t>
            </a:r>
          </a:p>
          <a:p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Cross validation</a:t>
            </a:r>
          </a:p>
          <a:p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Hyperparameters</a:t>
            </a:r>
          </a:p>
          <a:p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Model future enhancements</a:t>
            </a:r>
          </a:p>
          <a:p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Cost data</a:t>
            </a:r>
          </a:p>
          <a:p>
            <a:pPr lvl="1"/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Market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77E161C6-0DA9-BE86-AB26-D65A1BFB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643" b="12643"/>
          <a:stretch/>
        </p:blipFill>
        <p:spPr>
          <a:xfrm>
            <a:off x="0" y="0"/>
            <a:ext cx="3346569" cy="3881120"/>
          </a:xfrm>
          <a:solidFill>
            <a:schemeClr val="accent4">
              <a:alpha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8042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7A9BB5-F043-04AB-B967-40D7AADD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588645"/>
            <a:ext cx="4526280" cy="762635"/>
          </a:xfrm>
        </p:spPr>
        <p:txBody>
          <a:bodyPr>
            <a:normAutofit/>
          </a:bodyPr>
          <a:lstStyle/>
          <a:p>
            <a:r>
              <a:rPr lang="en-US" sz="3200" dirty="0"/>
              <a:t>Resort Features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4CBFB-30E2-F60B-9566-982C37CE8FA7}"/>
              </a:ext>
            </a:extLst>
          </p:cNvPr>
          <p:cNvSpPr txBox="1"/>
          <p:nvPr/>
        </p:nvSpPr>
        <p:spPr>
          <a:xfrm>
            <a:off x="499088" y="2464683"/>
            <a:ext cx="50787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vertical drop,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snow making acreage,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 of total chairs,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 of fast quads,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 of runs,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longest run distance,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 of trams and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skiable terrain acreage.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latter two had negative coefficients. 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2AC2-9183-6F06-3D4F-51D7BAA55AED}"/>
              </a:ext>
            </a:extLst>
          </p:cNvPr>
          <p:cNvSpPr txBox="1"/>
          <p:nvPr/>
        </p:nvSpPr>
        <p:spPr>
          <a:xfrm>
            <a:off x="304154" y="1771134"/>
            <a:ext cx="6094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 features had high correlation with price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3DF0FD-4060-BBE7-2B79-924EBAC4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19" y="824878"/>
            <a:ext cx="5474345" cy="48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7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7A9BB5-F043-04AB-B967-40D7AADD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466725"/>
            <a:ext cx="4536440" cy="1087755"/>
          </a:xfrm>
        </p:spPr>
        <p:txBody>
          <a:bodyPr>
            <a:normAutofit/>
          </a:bodyPr>
          <a:lstStyle/>
          <a:p>
            <a:r>
              <a:rPr lang="en-US" sz="3200" dirty="0"/>
              <a:t>Resort Features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4CBFB-30E2-F60B-9566-982C37CE8FA7}"/>
              </a:ext>
            </a:extLst>
          </p:cNvPr>
          <p:cNvSpPr txBox="1"/>
          <p:nvPr/>
        </p:nvSpPr>
        <p:spPr>
          <a:xfrm>
            <a:off x="3008608" y="3023483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F81ED-99B2-F754-CF29-1A09F62FF7EA}"/>
              </a:ext>
            </a:extLst>
          </p:cNvPr>
          <p:cNvSpPr txBox="1"/>
          <p:nvPr/>
        </p:nvSpPr>
        <p:spPr>
          <a:xfrm>
            <a:off x="3047354" y="3244334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2AC2-9183-6F06-3D4F-51D7BAA55AED}"/>
              </a:ext>
            </a:extLst>
          </p:cNvPr>
          <p:cNvSpPr txBox="1"/>
          <p:nvPr/>
        </p:nvSpPr>
        <p:spPr>
          <a:xfrm>
            <a:off x="253354" y="1832094"/>
            <a:ext cx="60947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 of 8 features, four were selected as most correlated lending ticket price support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The number of fast quads lifts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800" kern="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kern="0" dirty="0">
                <a:latin typeface="Arial" panose="020B0604020202020204" pitchFamily="34" charset="0"/>
                <a:ea typeface="Aptos" panose="020B0004020202020204" pitchFamily="34" charset="0"/>
              </a:rPr>
              <a:t>T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he number of runs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800" kern="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kern="0" dirty="0">
                <a:latin typeface="Arial" panose="020B0604020202020204" pitchFamily="34" charset="0"/>
                <a:ea typeface="Aptos" panose="020B0004020202020204" pitchFamily="34" charset="0"/>
              </a:rPr>
              <a:t>S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now making acreage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800" kern="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kern="0" dirty="0">
                <a:latin typeface="Arial" panose="020B0604020202020204" pitchFamily="34" charset="0"/>
                <a:ea typeface="Aptos" panose="020B0004020202020204" pitchFamily="34" charset="0"/>
              </a:rPr>
              <a:t>T</a:t>
            </a:r>
            <a:r>
              <a:rPr lang="en-US" sz="18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he vertical mountain drop height.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81EEE8-10F2-5B61-516C-0D37CB4F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77" y="938594"/>
            <a:ext cx="6039427" cy="482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8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C300-AF46-F0FC-64B7-F54A9EF496F6}"/>
              </a:ext>
            </a:extLst>
          </p:cNvPr>
          <p:cNvSpPr txBox="1"/>
          <p:nvPr/>
        </p:nvSpPr>
        <p:spPr>
          <a:xfrm>
            <a:off x="328117" y="248921"/>
            <a:ext cx="821644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Examples of Feature Analysis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Adult weekend ticket price for Big Mountain Resort is in the higher range of ticket prices</a:t>
            </a:r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 Mountain Resort has 3 fast quads placing it in the higher echelon of ski resorts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number of runs position: High ranking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Snow Making area: High ranking</a:t>
            </a:r>
          </a:p>
          <a:p>
            <a:endParaRPr lang="en-US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Skiable terrain: High ranking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3280B3-03C0-AB9F-D9D3-E28A26B2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137" y="2551100"/>
            <a:ext cx="3115326" cy="175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3A61F-10A7-B619-4F96-49E3905BC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904" y="447980"/>
            <a:ext cx="3139712" cy="175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E1682-EF19-D75A-61EA-644467CC8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039" y="4638923"/>
            <a:ext cx="3127319" cy="1751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45B5FA-CE0A-D324-581E-6F3D105F9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360" y="4622343"/>
            <a:ext cx="3194877" cy="1722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C279D4-FC64-75EB-0477-002B76849F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41" y="4618627"/>
            <a:ext cx="3142360" cy="17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7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AC300-AF46-F0FC-64B7-F54A9EF496F6}"/>
              </a:ext>
            </a:extLst>
          </p:cNvPr>
          <p:cNvSpPr txBox="1"/>
          <p:nvPr/>
        </p:nvSpPr>
        <p:spPr>
          <a:xfrm>
            <a:off x="2065477" y="0"/>
            <a:ext cx="9567723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Summary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Big Mountain Resort ticket pricing may be increased based on current features alone and with some of the scenarios analyzed</a:t>
            </a:r>
          </a:p>
          <a:p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Current price $81, in the high end for the state market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model suggests a price of 96 +/- $10 error for current features in the broader market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Covering the operational costs for a season of the new lift would amount to $0.88 per ticket, without additional investments or cost cuts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model predicts adding a run, increasing the vertical drop 150 feet, 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installing an additional chair lift lends support for $1.99 increase</a:t>
            </a:r>
          </a:p>
          <a:p>
            <a:endParaRPr lang="en-US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 predicts adding 2 acres of snow making, 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a run, increasing the vertical drop by 150 feet, 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installing an additional chair lift</a:t>
            </a:r>
            <a:r>
              <a:rPr lang="en-US" sz="2000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$</a:t>
            </a: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1.99 increase</a:t>
            </a:r>
          </a:p>
          <a:p>
            <a:endParaRPr lang="en-US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The model may be enhanced with additional data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dirty="0"/>
              <a:t>Market data of important features to visitors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dirty="0"/>
              <a:t>Costs, both, fixed and variable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1A5597-E369-D32A-4088-40A3C21DAD0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1595120"/>
            <a:ext cx="3214986" cy="3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649</Words>
  <Application>Microsoft Office PowerPoint</Application>
  <PresentationFormat>Widescreen</PresentationFormat>
  <Paragraphs>116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Gill Sans</vt:lpstr>
      <vt:lpstr>Wingdings</vt:lpstr>
      <vt:lpstr>Office Theme</vt:lpstr>
      <vt:lpstr>Big Mountain Resort Ticket Pricing Analysis</vt:lpstr>
      <vt:lpstr>PowerPoint Presentation</vt:lpstr>
      <vt:lpstr>PowerPoint Presentation</vt:lpstr>
      <vt:lpstr>PowerPoint Presentation</vt:lpstr>
      <vt:lpstr>PowerPoint Presentation</vt:lpstr>
      <vt:lpstr>Resort Features Analysis</vt:lpstr>
      <vt:lpstr>Resort Features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ALPINE  SKI HOUSE</dc:title>
  <dc:creator>A Karadsheh</dc:creator>
  <cp:lastModifiedBy>A Karadsheh</cp:lastModifiedBy>
  <cp:revision>16</cp:revision>
  <dcterms:created xsi:type="dcterms:W3CDTF">2024-04-15T19:57:11Z</dcterms:created>
  <dcterms:modified xsi:type="dcterms:W3CDTF">2024-04-16T15:20:16Z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