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3806-9B69-8668-7CFA-9E4FEB1BD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A9C3C-7FD6-D650-48F0-B8B0C6F2C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D608-3B89-C427-5B1F-593C600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572D-08A1-6402-17B7-0BD57B1C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2CC3-067C-9178-4513-E1E026A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BC4-EBD3-32A8-E8D5-07A02FA2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44A5-9979-7632-0AA0-BDF8027D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31BE-4161-A093-84DF-5E78106C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2602-D5D9-105C-1C58-566C7021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7C81-DE45-A08E-E773-EE1F15C7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89774-27DF-0D41-FD6B-5C7C89E18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615E9-1ED6-090B-934C-5434E301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7FB2-0DB6-B1BC-8CAA-177FC5A1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DA48-B76F-8C87-E83A-52452AE7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BD07-817F-E6E2-0A99-DFF087B2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D805-A5D0-B9BC-0673-EDD89A9C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AA43-C373-76D5-54BC-F3CE6B2B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1D55-E333-C51A-CE01-0C1BCFA0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2310-36C2-FDFD-63F3-63F7D108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5C2B-711F-4ABA-6715-EAA2B40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C2F8-84A6-312D-5B8D-AFA71FD0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B403-B3DB-D4A9-E48C-66337951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B2CE-8D2F-E99D-ACAB-2908BA69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DCCB-1D7A-EC9E-1A4B-5044DD57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9EEA-5637-D45D-F5C3-E4F9BD6D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0281-0C9B-E4A3-2BAB-EC5C5952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140E-66A3-0B09-A483-B0831AC14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2048-137F-C3BB-3E11-3BA75E38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6C2F-1649-7E14-4A11-69EEAC56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D96A-A629-B477-F46E-B302A50B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6F1B-FD2B-428B-AF53-644CE2E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4343-2ADA-B8E0-1176-4A605E54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E680-5B2F-E8C7-A8FB-6E280AFA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3E13-1444-6CE1-00C2-1F11990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B93F-5332-0681-2979-DCB2ED60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AEC0B-BCA0-8373-637E-3D8AC763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44B5-2849-9742-464C-7ED56598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1783E-4212-D4E6-DA3E-EABFFD1E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FEBE-5023-89D6-CC4B-5E16C582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E7E6-849B-4ABE-B47D-84AA2870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2233-69FE-831E-F609-9204D5D1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4D25-BCEC-C9C8-F2ED-2A0BE4B0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D635E-8DCE-0811-5D73-EAA6B291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39F2-A5C2-BB9F-B5FA-19ADC8DA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5A1B8-8D1C-F28B-F67A-E037E235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2B3BE-1B6D-06AE-63D3-292C8F2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8B58-1B31-C7AE-495F-848DE099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9D25-E139-455C-6414-AD2E20C2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ECBF-C33E-C886-FA3E-1802E04E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85B0-6C9F-E7C5-511B-6396D844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52DD-7B9A-1307-00D9-56F04E40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8660-6BB5-3ADC-4336-A4920E5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FB2F-BA60-CC54-8145-A5984582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A0FCE-D8A7-471E-1487-9FD7C2CB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A91A-4D70-E2D4-E7A5-8D2EA430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AE97-6953-7023-D0BF-66D797E9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405B-5E27-83E9-E60A-CFCCAD74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5A1BC-C36F-189A-B3E4-EBE8567F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458CC-A9AB-E0DE-9DB5-E2A0F991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FB59-C015-E104-910E-E9C7B106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6CD9-AD63-409D-3141-CCDB2963E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1829-8321-72F3-1F44-5DB394C0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1FFB-927B-D7CA-33D1-6F8FD09C3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D5465FCF-7776-823B-52D0-6D0BF0798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b="2106"/>
          <a:stretch>
            <a:fillRect/>
          </a:stretch>
        </p:blipFill>
        <p:spPr bwMode="auto">
          <a:xfrm rot="10800000"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41809-AA17-6C07-FFC3-CE589D3C2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>
                <a:effectLst/>
              </a:rPr>
              <a:t>Analyzing Hand Color for Health Status Prediction: A Non-Invasive ML Approach</a:t>
            </a:r>
            <a:br>
              <a:rPr lang="en-US" sz="2500">
                <a:effectLst/>
              </a:rPr>
            </a:br>
            <a:endParaRPr lang="en-US" sz="2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02FEB-516C-E5D7-7D6C-9A0F0134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Capstone 3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Adli Karadsheh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August 02,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06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B6E51-AD4F-A73F-A4B3-9D921096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A287BD-D04A-029E-BE28-32348440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CB8-4E8B-3E5A-87B9-481B33C2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Next Steps &amp; Recommendations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A3C54281-5F9F-F8B5-58EF-D170F3E2A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DCE6EDF2-7B36-5701-D09B-9390F0FB0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A2BB9-CAFA-CD01-21F2-CCCA1827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96" y="1809555"/>
            <a:ext cx="6294561" cy="400563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670D250-2265-1054-9A02-3CF709E71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699" y="1863498"/>
            <a:ext cx="52091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HSV (for lighting invariance); resize uniformly (512x512); equalize histograms.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age/chronic conditions (e.g., diabetes) for multi-class; collect oximetry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Tune RF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=200); ensemble RF+NN; add CNNs for raw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Prototype in Flutter (TF Lite integration) for real-time predictions/alerts. </a:t>
            </a:r>
          </a:p>
        </p:txBody>
      </p:sp>
    </p:spTree>
    <p:extLst>
      <p:ext uri="{BB962C8B-B14F-4D97-AF65-F5344CB8AC3E}">
        <p14:creationId xmlns:p14="http://schemas.microsoft.com/office/powerpoint/2010/main" val="8272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C2C78-A7D9-C700-EEDC-2E1FFF7F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E6A33A-96E6-4747-6B54-DC0EF53CD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16CA-0AE2-5AF9-503B-C89A011F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Conclusion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83611D4D-DD2F-F6BB-BDDF-26627ADF7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07CE6D50-48CC-EFB9-023D-97301ACA6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51CD3F7-69B1-691C-79C6-A030C1AE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9" y="2046236"/>
            <a:ext cx="57963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&gt;80% goal (RF 92%); validates color-based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Bridges DS/healthcare; future app could empower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 &amp; Q&amp;A.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108601-0FC4-5423-1312-B40C6CA2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08" y="1865152"/>
            <a:ext cx="5269400" cy="3708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95E0DC-F802-B126-A5E5-80EEE43206B1}"/>
              </a:ext>
            </a:extLst>
          </p:cNvPr>
          <p:cNvSpPr txBox="1"/>
          <p:nvPr/>
        </p:nvSpPr>
        <p:spPr>
          <a:xfrm>
            <a:off x="154983" y="4393954"/>
            <a:ext cx="505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Edwardian Script ITC" panose="030303020407070D0804" pitchFamily="66" charset="0"/>
              </a:rPr>
              <a:t>The Hands  Tell More Than Sign</a:t>
            </a:r>
          </a:p>
        </p:txBody>
      </p:sp>
    </p:spTree>
    <p:extLst>
      <p:ext uri="{BB962C8B-B14F-4D97-AF65-F5344CB8AC3E}">
        <p14:creationId xmlns:p14="http://schemas.microsoft.com/office/powerpoint/2010/main" val="16184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AE940-419D-815B-9D82-DA7BDF63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33213"/>
            <a:ext cx="11018520" cy="1077133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effectLst/>
              </a:rPr>
              <a:t>Problem Statement &amp; Motivation</a:t>
            </a:r>
            <a:br>
              <a:rPr lang="en-US" sz="46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A80-FDBF-2F4A-FC37-95B54DEA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</a:rPr>
              <a:t>Healthcare challenge: Early detection of circulatory/oxygenation issues (e.g., hypoxia) via hand color—bluish (unhealthy) vs. pink (healthy).</a:t>
            </a:r>
          </a:p>
          <a:p>
            <a:r>
              <a:rPr lang="en-US" sz="2200">
                <a:effectLst/>
              </a:rPr>
              <a:t>Real-world impact: Non-invasive monitoring for at-risk patients (cardiovascular/respiratory conditions); potential mobile app for remote screening.</a:t>
            </a:r>
          </a:p>
          <a:p>
            <a:r>
              <a:rPr lang="en-US" sz="2200">
                <a:effectLst/>
              </a:rPr>
              <a:t>DSM Alignment: Problem defined, stakeholders (patients/providers), goals (&gt;80% accuracy), risks (imbalance/lighting).</a:t>
            </a:r>
          </a:p>
          <a:p>
            <a:endParaRPr lang="en-US" sz="2200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970990BB-4793-1284-D655-C4965C7FC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7675658" y="2093976"/>
            <a:ext cx="3941064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54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6B908-3283-7BF3-5FBF-6DE3FDCA3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3E872D-8971-7082-E11B-67ECCBCB5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690B-F4C6-C272-C72F-93A3603B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33213"/>
            <a:ext cx="11018520" cy="1077133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Dataset Overview</a:t>
            </a:r>
            <a:br>
              <a:rPr lang="en-US" sz="46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A8C1EE2B-EDD4-5A98-7636-8ED722969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3364F072-A3F1-8DF0-B9B3-B21C7FEBB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1DA9D-530D-6B84-2472-EB35D617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797" cy="3219073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Sources: ~70 healthy (stock sites: </a:t>
            </a:r>
            <a:r>
              <a:rPr lang="en-US" sz="2000" dirty="0" err="1">
                <a:effectLst/>
              </a:rPr>
              <a:t>Pexels</a:t>
            </a:r>
            <a:r>
              <a:rPr lang="en-US" sz="2000" dirty="0">
                <a:effectLst/>
              </a:rPr>
              <a:t>/</a:t>
            </a:r>
            <a:r>
              <a:rPr lang="en-US" sz="2000" dirty="0" err="1">
                <a:effectLst/>
              </a:rPr>
              <a:t>Unsplash</a:t>
            </a:r>
            <a:r>
              <a:rPr lang="en-US" sz="2000" dirty="0">
                <a:effectLst/>
              </a:rPr>
              <a:t>/Adobe); ~57 unhealthy (clinic images with bluish tones).</a:t>
            </a:r>
          </a:p>
          <a:p>
            <a:r>
              <a:rPr lang="en-US" sz="2000" dirty="0">
                <a:effectLst/>
              </a:rPr>
              <a:t>Processing: </a:t>
            </a:r>
            <a:r>
              <a:rPr lang="en-US" sz="2000" dirty="0" err="1">
                <a:effectLst/>
              </a:rPr>
              <a:t>MediaPipe</a:t>
            </a:r>
            <a:r>
              <a:rPr lang="en-US" sz="2000" dirty="0">
                <a:effectLst/>
              </a:rPr>
              <a:t> for landmarks; RGB at midpoints (thumb: 2 segments; others: 3); radii 1/3/5 → ~84 features/CSV.</a:t>
            </a:r>
          </a:p>
          <a:p>
            <a:r>
              <a:rPr lang="en-US" sz="2000" dirty="0">
                <a:effectLst/>
              </a:rPr>
              <a:t>Stats: Healthy brighter (e.g., </a:t>
            </a:r>
            <a:r>
              <a:rPr lang="en-US" sz="2000" dirty="0" err="1">
                <a:effectLst/>
              </a:rPr>
              <a:t>Avg_G</a:t>
            </a:r>
            <a:r>
              <a:rPr lang="en-US" sz="2000" dirty="0">
                <a:effectLst/>
              </a:rPr>
              <a:t> ~160 vs. ~140, p &lt; 0.001 via t-tests); mild imbalance (~58% unhealthy).</a:t>
            </a:r>
          </a:p>
          <a:p>
            <a:r>
              <a:rPr lang="en-US" sz="2000" dirty="0">
                <a:effectLst/>
              </a:rPr>
              <a:t>Wrangling: Imputed </a:t>
            </a:r>
            <a:r>
              <a:rPr lang="en-US" sz="2000" dirty="0" err="1">
                <a:effectLst/>
              </a:rPr>
              <a:t>NaNs</a:t>
            </a:r>
            <a:r>
              <a:rPr lang="en-US" sz="2000" dirty="0">
                <a:effectLst/>
              </a:rPr>
              <a:t> (means); no rows lost.</a:t>
            </a:r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D41825-57B7-FC7D-07D2-0C45008C0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87058"/>
              </p:ext>
            </p:extLst>
          </p:nvPr>
        </p:nvGraphicFramePr>
        <p:xfrm>
          <a:off x="6834967" y="1740694"/>
          <a:ext cx="5261459" cy="314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891">
                  <a:extLst>
                    <a:ext uri="{9D8B030D-6E8A-4147-A177-3AD203B41FA5}">
                      <a16:colId xmlns:a16="http://schemas.microsoft.com/office/drawing/2014/main" val="3580762394"/>
                    </a:ext>
                  </a:extLst>
                </a:gridCol>
                <a:gridCol w="1351701">
                  <a:extLst>
                    <a:ext uri="{9D8B030D-6E8A-4147-A177-3AD203B41FA5}">
                      <a16:colId xmlns:a16="http://schemas.microsoft.com/office/drawing/2014/main" val="3956785798"/>
                    </a:ext>
                  </a:extLst>
                </a:gridCol>
                <a:gridCol w="1191822">
                  <a:extLst>
                    <a:ext uri="{9D8B030D-6E8A-4147-A177-3AD203B41FA5}">
                      <a16:colId xmlns:a16="http://schemas.microsoft.com/office/drawing/2014/main" val="794911699"/>
                    </a:ext>
                  </a:extLst>
                </a:gridCol>
                <a:gridCol w="1497045">
                  <a:extLst>
                    <a:ext uri="{9D8B030D-6E8A-4147-A177-3AD203B41FA5}">
                      <a16:colId xmlns:a16="http://schemas.microsoft.com/office/drawing/2014/main" val="2555126166"/>
                    </a:ext>
                  </a:extLst>
                </a:gridCol>
              </a:tblGrid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Radius (pixels)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t-statistic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61816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5579265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332249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1.97E-06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837447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Avg_R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5289044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3.35E-08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8688287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2284807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7.13E-05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28543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2.07E-08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120559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1.45E-06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2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8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DD3A6-EA26-6ECE-FE16-5C9E31555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B8A785-8A81-D933-385D-156CEB82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8BF6-DAD4-C88B-439C-19272585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Exploratory Data Analysis (EDA)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BD0854E-DE4E-DCEB-F217-A8320C7B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A7F15C19-5106-7E88-F811-8243E5F5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2CA2480-D38C-CBC2-B5C3-CBB7FDB6C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7192"/>
            <a:ext cx="5780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Distributions: RGB ~50-255; bimodal histograms reflecting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 High within channels (~0.9+); Label ~0.4-0.5 with red/green.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 Larger radii smooth noise (std drop ~10%); better separation (green widest gap).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Outliers minimal;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R-G clusters.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354DE5-0297-20FE-CF62-2B9EC18D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16" y="1865269"/>
            <a:ext cx="5213203" cy="33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4188B-76D9-C35D-9AA8-8E6A60B2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5E6D63-DB45-AB49-F624-0EBAC466E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2FC7-2F51-FB4D-9D27-4043851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Exploratory Data Analysis (EDA)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44DD99F-03D7-FB0A-FB4D-6EA52D74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A87FF935-ECD8-01F7-DA2B-8E2C21150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98964E1-429D-9D3A-2832-646532603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7192"/>
            <a:ext cx="5780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Distributions: RGB ~50-255; bimodal histograms reflecting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 High within channels (~0.9+); Label ~0.4-0.5 with red/green.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 Larger radii smooth noise (std drop ~10%); better separation (green widest gap).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Outliers minimal;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R-G clusters.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1B1B0-A2D4-FD46-DFA8-577083D4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8" y="1837386"/>
            <a:ext cx="5209153" cy="32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0CE65-F5B4-D437-2672-4A80F552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4A4494-8CD5-96E2-5F0B-AC803830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9A984-8D6D-B529-6F5E-22F434C7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Exploratory Data Analysis (EDA)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C1606C9C-FBB1-06D7-B93E-5BCE7B223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8015DF96-9E82-C2C8-4B22-A910BDA645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D26B055-694D-A5E7-9AB0-C59AA15F9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7192"/>
            <a:ext cx="5780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Distributions: RGB ~50-255; bimodal histograms reflecting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 High within channels (~0.9+); Label ~0.4-0.5 with red/green.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 Larger radii smooth noise (std drop ~10%); better separation (green widest gap).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Outliers minimal;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R-G clusters.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AB29D-6243-2607-B41F-318D1BE9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57" y="1760384"/>
            <a:ext cx="4707100" cy="45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C3B17-CB1C-857F-7519-E4564374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252702-07A7-3D38-8447-E4F7355EF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D7BC4-7533-E2EA-3152-CADF44F3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Methods &amp; Modeling Pipeline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7AA1F9F-A135-E681-99B0-C74A2AC2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AE1A941F-645E-4619-A095-E7C4BA2908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C4AB828-E0F6-145B-09FF-E8A44487E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513" y="2257148"/>
            <a:ext cx="1086394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 Standardized; PCA (20 components, ~97% variance); 80/20 train-test split (stratified)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 Initial LR, Regularized LR, Random Forest (RF), Neural Network (NN)—focus on RF as best.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 Test accuracy, 5-fold CV (± std), confusion matrices (low FN priority).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Python (scikit-learn, TensorFlow,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notebooks for EDA/modeling. </a:t>
            </a:r>
          </a:p>
        </p:txBody>
      </p:sp>
    </p:spTree>
    <p:extLst>
      <p:ext uri="{BB962C8B-B14F-4D97-AF65-F5344CB8AC3E}">
        <p14:creationId xmlns:p14="http://schemas.microsoft.com/office/powerpoint/2010/main" val="342536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14863-AA49-580A-194A-7A44B63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242C54-1F33-054B-92A7-17CD1928B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BE338-636E-18E1-B029-88EE0C3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Model Results &amp; Comparison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AAA8E67-B341-BAEE-FE43-10861128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7C7678E4-3270-1586-D3EC-D5412AE8F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DD7DFD4-FABF-9053-1D99-BA68A77F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257" y="1552442"/>
            <a:ext cx="96338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(Best): 92% test across radii; CV up to 83% at R5 (+11% from R1 via smoothing).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Comparison: RF &gt; NN/Reg LR (by +4-11% CV); importances: Comp 1 (global shifts), Comp 16 (green contrasts).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vs. Actual: RF near-perfect (1 FN at R5); aligns with bright healthy tones.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 Small data (variability in NN); unaccounted lighting/skin tones.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60C951-E5D7-0C42-2B97-B3A2B92C5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91672"/>
              </p:ext>
            </p:extLst>
          </p:nvPr>
        </p:nvGraphicFramePr>
        <p:xfrm>
          <a:off x="1110343" y="3907972"/>
          <a:ext cx="10515601" cy="251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419">
                  <a:extLst>
                    <a:ext uri="{9D8B030D-6E8A-4147-A177-3AD203B41FA5}">
                      <a16:colId xmlns:a16="http://schemas.microsoft.com/office/drawing/2014/main" val="3755782838"/>
                    </a:ext>
                  </a:extLst>
                </a:gridCol>
                <a:gridCol w="899624">
                  <a:extLst>
                    <a:ext uri="{9D8B030D-6E8A-4147-A177-3AD203B41FA5}">
                      <a16:colId xmlns:a16="http://schemas.microsoft.com/office/drawing/2014/main" val="418613605"/>
                    </a:ext>
                  </a:extLst>
                </a:gridCol>
                <a:gridCol w="759682">
                  <a:extLst>
                    <a:ext uri="{9D8B030D-6E8A-4147-A177-3AD203B41FA5}">
                      <a16:colId xmlns:a16="http://schemas.microsoft.com/office/drawing/2014/main" val="3324669961"/>
                    </a:ext>
                  </a:extLst>
                </a:gridCol>
                <a:gridCol w="1649310">
                  <a:extLst>
                    <a:ext uri="{9D8B030D-6E8A-4147-A177-3AD203B41FA5}">
                      <a16:colId xmlns:a16="http://schemas.microsoft.com/office/drawing/2014/main" val="807449584"/>
                    </a:ext>
                  </a:extLst>
                </a:gridCol>
                <a:gridCol w="5817566">
                  <a:extLst>
                    <a:ext uri="{9D8B030D-6E8A-4147-A177-3AD203B41FA5}">
                      <a16:colId xmlns:a16="http://schemas.microsoft.com/office/drawing/2014/main" val="1978371826"/>
                    </a:ext>
                  </a:extLst>
                </a:gridCol>
              </a:tblGrid>
              <a:tr h="193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Radius (pixel)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Test Accuracy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5-Fold CV Accuracy (std)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97178813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Initial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0.73 (±0.12)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Baseline; balanced CM. Vs. RF: -7% test, linear limits.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44164991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Initial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0.74 (±0.11)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Strong initial; good TN. Vs. RF: Lower CV, no ensemble robustness.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774556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Initial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0.72 (±0.10)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Stable; minor radius gain. Vs. RF: -7% test, misses non-linearity.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3395240361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Regularized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0.73 (±0.12)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warnings; interpretable coeffs (Comp 10 ~0.80). Vs. RF: -7% test; simpler but less accurate.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14469469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Regularized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0.74 (±0.11)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Best LR; 0 FN at test. Vs. RF: Equivalent test but -4% CV; RF's importances more insightful (Comp 16 ~0.09).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2647058819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Regularized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0.72 (±0.10)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Even errors; scalable. Vs. RF: -7% test; RF better on TN (14/15 vs. 13/15).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3962650022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0.72 (±0.10)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Vs. Reg LR: +7% test; Comp 1/10 key. Vs. NN: Less variance, better TN.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37138599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0.76 (±0.11)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Vs. Reg LR: +4% CV; importances shift to Comp 16. Vs. NN: +7% test, consistent CM.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782605470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0.83 (±0.12)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Top: +11% CV gain; Comp 16/8-9 dominant. Vs. All: Highest metrics, ideal for deployment—low errors, robust to radius.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243197433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~0.72 (±~0.10)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Non-linear; stochastic. Vs. RF: -4% test, more variance.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2032959125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~0.70 (±~0.11)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More FN. Vs. RF: -11% test; needs tuning.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392961211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~0.76 (±~0.12)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Aligns on trend. Vs. RF: -4% test; RF more consistent.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93584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9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61106-FE1D-DCAD-880D-E9E8001D5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F94FC2-F26E-6A71-42B0-AB7EBDFC3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91DB3-241A-3729-D114-AE897D75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b="1" dirty="0"/>
              <a:t>Discussion &amp; Limitations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578034C4-AED3-3EBA-2EA9-CDDA109D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1C0E3230-C205-2AFE-2EDA-27C0C6A6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21FE5E-AA19-7281-DC68-477C46EDD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669" y="1870797"/>
            <a:ext cx="50264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Success: RGB midpoints effective (green key differentiator); RF robust for screening.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 Dataset size risks overfit; multicollinearity; no HSV/lighting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Variability: NN stochastic (±0.06-0.12 CV); errors in borderlines (e.g., shadows).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07D50-7E87-2EB7-EFA0-36349EA7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2003284"/>
            <a:ext cx="6294561" cy="40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5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1193</Words>
  <Application>Microsoft Office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Edwardian Script ITC</vt:lpstr>
      <vt:lpstr>Office Theme</vt:lpstr>
      <vt:lpstr>Analyzing Hand Color for Health Status Prediction: A Non-Invasive ML Approach </vt:lpstr>
      <vt:lpstr>Problem Statement &amp; Motivation </vt:lpstr>
      <vt:lpstr>Dataset Overview </vt:lpstr>
      <vt:lpstr>Exploratory Data Analysis (EDA) </vt:lpstr>
      <vt:lpstr>Exploratory Data Analysis (EDA) </vt:lpstr>
      <vt:lpstr>Exploratory Data Analysis (EDA) </vt:lpstr>
      <vt:lpstr>Methods &amp; Modeling Pipeline </vt:lpstr>
      <vt:lpstr>Model Results &amp; Comparison </vt:lpstr>
      <vt:lpstr>Discussion &amp; Limitations </vt:lpstr>
      <vt:lpstr>Next Steps &amp; 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Karadsheh</dc:creator>
  <cp:lastModifiedBy>A Karadsheh</cp:lastModifiedBy>
  <cp:revision>1</cp:revision>
  <dcterms:created xsi:type="dcterms:W3CDTF">2025-08-02T17:14:00Z</dcterms:created>
  <dcterms:modified xsi:type="dcterms:W3CDTF">2025-08-02T18:17:12Z</dcterms:modified>
</cp:coreProperties>
</file>