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81" r:id="rId1"/>
  </p:sldMasterIdLst>
  <p:notesMasterIdLst>
    <p:notesMasterId r:id="rId19"/>
  </p:notesMasterIdLst>
  <p:sldIdLst>
    <p:sldId id="257" r:id="rId2"/>
    <p:sldId id="286" r:id="rId3"/>
    <p:sldId id="307" r:id="rId4"/>
    <p:sldId id="300" r:id="rId5"/>
    <p:sldId id="289" r:id="rId6"/>
    <p:sldId id="290" r:id="rId7"/>
    <p:sldId id="309" r:id="rId8"/>
    <p:sldId id="320" r:id="rId9"/>
    <p:sldId id="322" r:id="rId10"/>
    <p:sldId id="316" r:id="rId11"/>
    <p:sldId id="326" r:id="rId12"/>
    <p:sldId id="325" r:id="rId13"/>
    <p:sldId id="327" r:id="rId14"/>
    <p:sldId id="311" r:id="rId15"/>
    <p:sldId id="308" r:id="rId16"/>
    <p:sldId id="319" r:id="rId17"/>
    <p:sldId id="31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000"/>
    <a:srgbClr val="009193"/>
    <a:srgbClr val="AB7CAA"/>
    <a:srgbClr val="FFD579"/>
    <a:srgbClr val="3CA642"/>
    <a:srgbClr val="2F5597"/>
    <a:srgbClr val="E9EBF5"/>
    <a:srgbClr val="C5E0B4"/>
    <a:srgbClr val="FF9300"/>
    <a:srgbClr val="F9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77"/>
    <p:restoredTop sz="81088"/>
  </p:normalViewPr>
  <p:slideViewPr>
    <p:cSldViewPr snapToGrid="0">
      <p:cViewPr varScale="1">
        <p:scale>
          <a:sx n="102" d="100"/>
          <a:sy n="102" d="100"/>
        </p:scale>
        <p:origin x="5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76D1D8-4A42-784F-99C8-C19F8F75CEC7}" type="datetimeFigureOut">
              <a:rPr lang="en-US" smtClean="0"/>
              <a:t>8/26/22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49FD6-5E9D-BD40-BC80-9CCE34388416}" type="slidenum">
              <a:rPr lang="en-US" smtClean="0"/>
              <a:t>‹#›</a:t>
            </a:fld>
            <a:endParaRPr lang="en-US" dirty="0"/>
          </a:p>
        </p:txBody>
      </p:sp>
    </p:spTree>
    <p:extLst>
      <p:ext uri="{BB962C8B-B14F-4D97-AF65-F5344CB8AC3E}">
        <p14:creationId xmlns:p14="http://schemas.microsoft.com/office/powerpoint/2010/main" val="2965404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thank you for being here! I'm Amin, and I’ll be presenting our work Dynamic Searchable Encryption with Optimal Search in the Presence of Deletions by Javad, Dimitrios, myself, and Ioannis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 (end of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fld id="{6AA49FD6-5E9D-BD40-BC80-9CCE34388416}" type="slidenum">
              <a:rPr lang="en-US" smtClean="0"/>
              <a:t>1</a:t>
            </a:fld>
            <a:endParaRPr lang="en-US" dirty="0"/>
          </a:p>
        </p:txBody>
      </p:sp>
    </p:spTree>
    <p:extLst>
      <p:ext uri="{BB962C8B-B14F-4D97-AF65-F5344CB8AC3E}">
        <p14:creationId xmlns:p14="http://schemas.microsoft.com/office/powerpoint/2010/main" val="1422953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search time vs. the percentage of the values that are deleted.</a:t>
            </a:r>
          </a:p>
          <a:p>
            <a:r>
              <a:rPr lang="en-US" dirty="0"/>
              <a:t>We create a synthetic dataset of 1 million records, with 20 thousand values per key.</a:t>
            </a:r>
          </a:p>
          <a:p>
            <a:r>
              <a:rPr lang="en-US" dirty="0"/>
              <a:t>The values are then uniformly deleted.</a:t>
            </a:r>
          </a:p>
          <a:p>
            <a:r>
              <a:rPr lang="en-US" dirty="0"/>
              <a:t>QOS does better search time with more deletions, but SDD, which uses cancellation records, gets slower!</a:t>
            </a:r>
          </a:p>
          <a:p>
            <a:r>
              <a:rPr lang="en-US" b="1" dirty="0"/>
              <a:t>[transition (end of slide)]</a:t>
            </a:r>
            <a:endParaRPr lang="en-US" b="0" dirty="0"/>
          </a:p>
          <a:p>
            <a:endParaRPr lang="en-US" dirty="0"/>
          </a:p>
        </p:txBody>
      </p:sp>
      <p:sp>
        <p:nvSpPr>
          <p:cNvPr id="4" name="Slide Number Placeholder 3"/>
          <p:cNvSpPr>
            <a:spLocks noGrp="1"/>
          </p:cNvSpPr>
          <p:nvPr>
            <p:ph type="sldNum" sz="quarter" idx="5"/>
          </p:nvPr>
        </p:nvSpPr>
        <p:spPr/>
        <p:txBody>
          <a:bodyPr/>
          <a:lstStyle/>
          <a:p>
            <a:fld id="{6AA49FD6-5E9D-BD40-BC80-9CCE34388416}" type="slidenum">
              <a:rPr lang="en-US" smtClean="0"/>
              <a:t>10</a:t>
            </a:fld>
            <a:endParaRPr lang="en-US" dirty="0"/>
          </a:p>
        </p:txBody>
      </p:sp>
    </p:spTree>
    <p:extLst>
      <p:ext uri="{BB962C8B-B14F-4D97-AF65-F5344CB8AC3E}">
        <p14:creationId xmlns:p14="http://schemas.microsoft.com/office/powerpoint/2010/main" val="3458466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OSSE beats QOS right off the bat with its optimal search time and becomes faster than SDD at around 55% of deletions.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 (end of slide)]</a:t>
            </a:r>
            <a:endParaRPr lang="en-US" b="0" dirty="0"/>
          </a:p>
          <a:p>
            <a:endParaRPr lang="en-US" dirty="0"/>
          </a:p>
        </p:txBody>
      </p:sp>
      <p:sp>
        <p:nvSpPr>
          <p:cNvPr id="4" name="Slide Number Placeholder 3"/>
          <p:cNvSpPr>
            <a:spLocks noGrp="1"/>
          </p:cNvSpPr>
          <p:nvPr>
            <p:ph type="sldNum" sz="quarter" idx="5"/>
          </p:nvPr>
        </p:nvSpPr>
        <p:spPr/>
        <p:txBody>
          <a:bodyPr/>
          <a:lstStyle/>
          <a:p>
            <a:fld id="{6AA49FD6-5E9D-BD40-BC80-9CCE34388416}" type="slidenum">
              <a:rPr lang="en-US" smtClean="0"/>
              <a:t>11</a:t>
            </a:fld>
            <a:endParaRPr lang="en-US" dirty="0"/>
          </a:p>
        </p:txBody>
      </p:sp>
    </p:spTree>
    <p:extLst>
      <p:ext uri="{BB962C8B-B14F-4D97-AF65-F5344CB8AC3E}">
        <p14:creationId xmlns:p14="http://schemas.microsoft.com/office/powerpoint/2010/main" val="364191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optimized version of OSSE just blows everything away.</a:t>
            </a:r>
          </a:p>
          <a:p>
            <a:r>
              <a:rPr lang="en-US" dirty="0"/>
              <a:t>Again, I encourage you to read the details of the optimizations in the paper.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 (end of slide)]</a:t>
            </a:r>
            <a:endParaRPr lang="en-US" b="0" dirty="0"/>
          </a:p>
          <a:p>
            <a:endParaRPr lang="en-US" dirty="0"/>
          </a:p>
          <a:p>
            <a:endParaRPr lang="en-US" dirty="0"/>
          </a:p>
        </p:txBody>
      </p:sp>
      <p:sp>
        <p:nvSpPr>
          <p:cNvPr id="4" name="Slide Number Placeholder 3"/>
          <p:cNvSpPr>
            <a:spLocks noGrp="1"/>
          </p:cNvSpPr>
          <p:nvPr>
            <p:ph type="sldNum" sz="quarter" idx="5"/>
          </p:nvPr>
        </p:nvSpPr>
        <p:spPr/>
        <p:txBody>
          <a:bodyPr/>
          <a:lstStyle/>
          <a:p>
            <a:fld id="{6AA49FD6-5E9D-BD40-BC80-9CCE34388416}" type="slidenum">
              <a:rPr lang="en-US" smtClean="0"/>
              <a:t>12</a:t>
            </a:fld>
            <a:endParaRPr lang="en-US" dirty="0"/>
          </a:p>
        </p:txBody>
      </p:sp>
    </p:spTree>
    <p:extLst>
      <p:ext uri="{BB962C8B-B14F-4D97-AF65-F5344CB8AC3E}">
        <p14:creationId xmlns:p14="http://schemas.microsoft.com/office/powerpoint/2010/main" val="3255209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a:t>
            </a:r>
          </a:p>
          <a:p>
            <a:r>
              <a:rPr lang="en-US" dirty="0"/>
              <a:t>I presented the first forward and backward private DSE scheme with optimal search, called OSSE.</a:t>
            </a:r>
          </a:p>
          <a:p>
            <a:r>
              <a:rPr lang="en-US" dirty="0"/>
              <a:t>We also have a second scheme which doesn’t have OSSE’s super-linear storage, and also beats all prior works; the details are in the paper.</a:t>
            </a:r>
          </a:p>
          <a:p>
            <a:r>
              <a:rPr lang="en-US" dirty="0"/>
              <a:t>Finally, the code is open source.</a:t>
            </a:r>
          </a:p>
          <a:p>
            <a:endParaRPr lang="en-US" dirty="0"/>
          </a:p>
          <a:p>
            <a:r>
              <a:rPr lang="en-US" b="1" dirty="0"/>
              <a:t>[transition]</a:t>
            </a:r>
            <a:endParaRPr lang="en-US" b="0" dirty="0"/>
          </a:p>
          <a:p>
            <a:r>
              <a:rPr lang="en-US" dirty="0"/>
              <a:t>Thank you, and I can take questions now.</a:t>
            </a:r>
          </a:p>
          <a:p>
            <a:endParaRPr lang="en-US" dirty="0"/>
          </a:p>
          <a:p>
            <a:r>
              <a:rPr lang="en-US" dirty="0"/>
              <a:t>[[FAST VERSION]]</a:t>
            </a:r>
          </a:p>
          <a:p>
            <a:endParaRPr lang="en-US" dirty="0"/>
          </a:p>
          <a:p>
            <a:r>
              <a:rPr lang="en-US" dirty="0"/>
              <a:t>I want to mention again that our code is open source.</a:t>
            </a:r>
          </a:p>
          <a:p>
            <a:r>
              <a:rPr lang="en-US" b="1" dirty="0"/>
              <a:t>[transition]</a:t>
            </a:r>
          </a:p>
          <a:p>
            <a:r>
              <a:rPr lang="en-US" dirty="0"/>
              <a:t>Thank you, and I can take questions now.</a:t>
            </a:r>
          </a:p>
        </p:txBody>
      </p:sp>
      <p:sp>
        <p:nvSpPr>
          <p:cNvPr id="4" name="Slide Number Placeholder 3"/>
          <p:cNvSpPr>
            <a:spLocks noGrp="1"/>
          </p:cNvSpPr>
          <p:nvPr>
            <p:ph type="sldNum" sz="quarter" idx="5"/>
          </p:nvPr>
        </p:nvSpPr>
        <p:spPr/>
        <p:txBody>
          <a:bodyPr/>
          <a:lstStyle/>
          <a:p>
            <a:fld id="{6AA49FD6-5E9D-BD40-BC80-9CCE34388416}" type="slidenum">
              <a:rPr lang="en-US" smtClean="0"/>
              <a:t>13</a:t>
            </a:fld>
            <a:endParaRPr lang="en-US" dirty="0"/>
          </a:p>
        </p:txBody>
      </p:sp>
    </p:spTree>
    <p:extLst>
      <p:ext uri="{BB962C8B-B14F-4D97-AF65-F5344CB8AC3E}">
        <p14:creationId xmlns:p14="http://schemas.microsoft.com/office/powerpoint/2010/main" val="304318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Oops!</a:t>
            </a:r>
          </a:p>
        </p:txBody>
      </p:sp>
      <p:sp>
        <p:nvSpPr>
          <p:cNvPr id="4" name="Slide Number Placeholder 3"/>
          <p:cNvSpPr>
            <a:spLocks noGrp="1"/>
          </p:cNvSpPr>
          <p:nvPr>
            <p:ph type="sldNum" sz="quarter" idx="5"/>
          </p:nvPr>
        </p:nvSpPr>
        <p:spPr/>
        <p:txBody>
          <a:bodyPr/>
          <a:lstStyle/>
          <a:p>
            <a:fld id="{6AA49FD6-5E9D-BD40-BC80-9CCE34388416}" type="slidenum">
              <a:rPr lang="en-US" smtClean="0"/>
              <a:t>14</a:t>
            </a:fld>
            <a:endParaRPr lang="en-US" dirty="0"/>
          </a:p>
        </p:txBody>
      </p:sp>
    </p:spTree>
    <p:extLst>
      <p:ext uri="{BB962C8B-B14F-4D97-AF65-F5344CB8AC3E}">
        <p14:creationId xmlns:p14="http://schemas.microsoft.com/office/powerpoint/2010/main" val="1200385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Search counters!</a:t>
            </a:r>
          </a:p>
        </p:txBody>
      </p:sp>
      <p:sp>
        <p:nvSpPr>
          <p:cNvPr id="4" name="Slide Number Placeholder 3"/>
          <p:cNvSpPr>
            <a:spLocks noGrp="1"/>
          </p:cNvSpPr>
          <p:nvPr>
            <p:ph type="sldNum" sz="quarter" idx="5"/>
          </p:nvPr>
        </p:nvSpPr>
        <p:spPr/>
        <p:txBody>
          <a:bodyPr/>
          <a:lstStyle/>
          <a:p>
            <a:fld id="{6AA49FD6-5E9D-BD40-BC80-9CCE34388416}" type="slidenum">
              <a:rPr lang="en-US" smtClean="0"/>
              <a:t>15</a:t>
            </a:fld>
            <a:endParaRPr lang="en-US" dirty="0"/>
          </a:p>
        </p:txBody>
      </p:sp>
    </p:spTree>
    <p:extLst>
      <p:ext uri="{BB962C8B-B14F-4D97-AF65-F5344CB8AC3E}">
        <p14:creationId xmlns:p14="http://schemas.microsoft.com/office/powerpoint/2010/main" val="3412613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A49FD6-5E9D-BD40-BC80-9CCE34388416}" type="slidenum">
              <a:rPr lang="en-US" smtClean="0"/>
              <a:t>16</a:t>
            </a:fld>
            <a:endParaRPr lang="en-US" dirty="0"/>
          </a:p>
        </p:txBody>
      </p:sp>
    </p:spTree>
    <p:extLst>
      <p:ext uri="{BB962C8B-B14F-4D97-AF65-F5344CB8AC3E}">
        <p14:creationId xmlns:p14="http://schemas.microsoft.com/office/powerpoint/2010/main" val="2918866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LLSE 3.2-7.2x faster deletion than OSSE in range, </a:t>
                </a:r>
                <a:r>
                  <a:rPr lang="en-US" i="0" dirty="0">
                    <a:latin typeface="Cambria Math" panose="02040503050406030204" pitchFamily="18" charset="0"/>
                  </a:rPr>
                  <a:t>log</a:t>
                </a:r>
                <a:r>
                  <a:rPr lang="en-US" b="0" i="0" dirty="0">
                    <a:latin typeface="Cambria Math" panose="02040503050406030204" pitchFamily="18" charset="0"/>
                  </a:rPr>
                  <a:t>N</a:t>
                </a:r>
                <a:r>
                  <a:rPr lang="en-US" dirty="0"/>
                  <a:t> factor.</a:t>
                </a:r>
              </a:p>
            </p:txBody>
          </p:sp>
        </mc:Fallback>
      </mc:AlternateContent>
      <p:sp>
        <p:nvSpPr>
          <p:cNvPr id="4" name="Slide Number Placeholder 3"/>
          <p:cNvSpPr>
            <a:spLocks noGrp="1"/>
          </p:cNvSpPr>
          <p:nvPr>
            <p:ph type="sldNum" sz="quarter" idx="5"/>
          </p:nvPr>
        </p:nvSpPr>
        <p:spPr/>
        <p:txBody>
          <a:bodyPr/>
          <a:lstStyle/>
          <a:p>
            <a:fld id="{6AA49FD6-5E9D-BD40-BC80-9CCE34388416}" type="slidenum">
              <a:rPr lang="en-US" smtClean="0"/>
              <a:t>17</a:t>
            </a:fld>
            <a:endParaRPr lang="en-US" dirty="0"/>
          </a:p>
        </p:txBody>
      </p:sp>
    </p:spTree>
    <p:extLst>
      <p:ext uri="{BB962C8B-B14F-4D97-AF65-F5344CB8AC3E}">
        <p14:creationId xmlns:p14="http://schemas.microsoft.com/office/powerpoint/2010/main" val="101060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Nowadays using clouds has become one of the standard approaches, if not the standard way.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However, given the many potentials for data breaches, be it malice or human error, there is a clear challenge of private cloud computing.</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[transition]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most basic step towards solving this challenge is standard encryption.</a:t>
            </a:r>
          </a:p>
          <a:p>
            <a:pPr marL="0" indent="0">
              <a:buFont typeface="Arial" panose="020B0604020202020204" pitchFamily="34" charset="0"/>
              <a:buNone/>
            </a:pPr>
            <a:r>
              <a:rPr lang="en-US" dirty="0"/>
              <a:t>Also, the data may be sensitive, or it may fall under certain legislations such as GDPR.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endParaRPr lang="en-US" dirty="0"/>
          </a:p>
          <a:p>
            <a:pPr marL="0" indent="0">
              <a:buFont typeface="Arial" panose="020B0604020202020204" pitchFamily="34" charset="0"/>
              <a:buNone/>
            </a:pPr>
            <a:r>
              <a:rPr lang="en-US" dirty="0"/>
              <a:t>However, just encrypting data, for example at rest, is not enough.</a:t>
            </a:r>
          </a:p>
          <a:p>
            <a:pPr marL="0" indent="0">
              <a:buFont typeface="Arial" panose="020B0604020202020204" pitchFamily="34" charset="0"/>
              <a:buNone/>
            </a:pPr>
            <a:r>
              <a:rPr lang="en-US" dirty="0"/>
              <a:t>The encryption key should not be exposed to anyone but the client, and furthermore, we still need t</a:t>
            </a:r>
            <a:r>
              <a:rPr lang="en-US" i="0" dirty="0"/>
              <a:t>o </a:t>
            </a:r>
            <a:r>
              <a:rPr lang="en-US" b="1" i="1" dirty="0"/>
              <a:t>efficiently</a:t>
            </a:r>
            <a:r>
              <a:rPr lang="en-US" b="0" i="0" dirty="0"/>
              <a:t> process the data.</a:t>
            </a:r>
          </a:p>
          <a:p>
            <a:pPr marL="0" indent="0">
              <a:buFont typeface="Arial" panose="020B0604020202020204" pitchFamily="34" charset="0"/>
              <a:buNone/>
            </a:pPr>
            <a:endParaRPr lang="en-US"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p>
          <a:p>
            <a:pPr marL="0" indent="0">
              <a:buFont typeface="Arial" panose="020B0604020202020204" pitchFamily="34" charset="0"/>
              <a:buNone/>
            </a:pPr>
            <a:r>
              <a:rPr lang="en-US" dirty="0"/>
              <a:t>A comprehensive solution to this is Searchable Encryption.</a:t>
            </a:r>
          </a:p>
          <a:p>
            <a:pPr marL="0" indent="0">
              <a:buFont typeface="Arial" panose="020B0604020202020204" pitchFamily="34" charset="0"/>
              <a:buNone/>
            </a:pPr>
            <a:r>
              <a:rPr lang="en-US" dirty="0"/>
              <a:t>First introduced by Song et al. in 2000, it has received a lot of attention regarding its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p>
          <a:p>
            <a:pPr marL="0" indent="0">
              <a:buFont typeface="Arial" panose="020B0604020202020204" pitchFamily="34" charset="0"/>
              <a:buNone/>
            </a:pPr>
            <a:r>
              <a:rPr lang="en-US" dirty="0"/>
              <a:t>Security,</a:t>
            </a:r>
          </a:p>
          <a:p>
            <a:pPr marL="0" indent="0">
              <a:buFont typeface="Arial" panose="020B0604020202020204" pitchFamily="34" charset="0"/>
              <a:buNone/>
            </a:pPr>
            <a:r>
              <a:rPr lang="en-US" dirty="0"/>
              <a:t>Expressiveness,</a:t>
            </a:r>
          </a:p>
          <a:p>
            <a:pPr marL="0" indent="0">
              <a:buFont typeface="Arial" panose="020B0604020202020204" pitchFamily="34" charset="0"/>
              <a:buNone/>
            </a:pPr>
            <a:r>
              <a:rPr lang="en-US" dirty="0"/>
              <a:t>Efficiency,</a:t>
            </a:r>
          </a:p>
          <a:p>
            <a:pPr marL="0" indent="0">
              <a:buFont typeface="Arial" panose="020B0604020202020204" pitchFamily="34" charset="0"/>
              <a:buNone/>
            </a:pPr>
            <a:r>
              <a:rPr lang="en-US" dirty="0"/>
              <a:t>Multi-user support, and what we focus on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p>
          <a:p>
            <a:pPr marL="0" indent="0">
              <a:buFont typeface="Arial" panose="020B0604020202020204" pitchFamily="34" charset="0"/>
              <a:buNone/>
            </a:pPr>
            <a:r>
              <a:rPr lang="en-US" dirty="0"/>
              <a:t>Supporting updates while allowing efficient search.</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endParaRPr lang="en-US" dirty="0"/>
          </a:p>
          <a:p>
            <a:pPr marL="0" indent="0">
              <a:buFont typeface="Arial" panose="020B0604020202020204" pitchFamily="34" charset="0"/>
              <a:buNone/>
            </a:pPr>
            <a:r>
              <a:rPr lang="en-US" dirty="0"/>
              <a:t>It has many applications and has been recently added to MongoDB as their “Queryable Encryption” feature set.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p>
          <a:p>
            <a:pPr marL="0" indent="0">
              <a:buFont typeface="Arial" panose="020B0604020202020204" pitchFamily="34" charset="0"/>
              <a:buNone/>
            </a:pPr>
            <a:r>
              <a:rPr lang="en-US" dirty="0"/>
              <a:t>It can be used for searching annotated images, and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There was an effort to use it as a gun registry.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Also, it can be used to create generic encrypted key-value stores and therefore encrypted databases,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and similarly, it can be used to create inverted indexes, for example on emails, so that each person’s email remains private to them and them alone.</a:t>
            </a: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 (end of slide)]</a:t>
            </a:r>
          </a:p>
        </p:txBody>
      </p:sp>
      <p:sp>
        <p:nvSpPr>
          <p:cNvPr id="4" name="Slide Number Placeholder 3"/>
          <p:cNvSpPr>
            <a:spLocks noGrp="1"/>
          </p:cNvSpPr>
          <p:nvPr>
            <p:ph type="sldNum" sz="quarter" idx="5"/>
          </p:nvPr>
        </p:nvSpPr>
        <p:spPr/>
        <p:txBody>
          <a:bodyPr/>
          <a:lstStyle/>
          <a:p>
            <a:fld id="{6AA49FD6-5E9D-BD40-BC80-9CCE34388416}" type="slidenum">
              <a:rPr lang="en-US" smtClean="0"/>
              <a:t>2</a:t>
            </a:fld>
            <a:endParaRPr lang="en-US" dirty="0"/>
          </a:p>
        </p:txBody>
      </p:sp>
    </p:spTree>
    <p:extLst>
      <p:ext uri="{BB962C8B-B14F-4D97-AF65-F5344CB8AC3E}">
        <p14:creationId xmlns:p14="http://schemas.microsoft.com/office/powerpoint/2010/main" val="2561149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start with a formal description of Dynamic Searchable Encryption.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use the most generic use-case, an encrypted key-value store, which can be used to create the other ones.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It is defined by three base protocols, the first being Setup.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In Setup, the client has a multi-map, and wants to outsource it to an untrusted cloud.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Of course, a multi-map is a map where each key can have multiple values.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In this example there are three keys, and each of them has its own number of values, some overlapping.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First, the client generates an encryption key, and uses it to create the encrypted multi-map that the server would store.</a:t>
            </a:r>
            <a:br>
              <a:rPr lang="en-US" dirty="0"/>
            </a:br>
            <a:r>
              <a:rPr lang="en-US" dirty="0"/>
              <a:t>Note that, to remain private, the client doesn’t want the cloud to know the contents, and for example by encrypting the values and shuffling them, obscures the cloud’s view.</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the client sends the data to the cloud for storage, completing setup.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second protocol is Search, where the client wants to lookup the values for a particular key.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The client encrypts the query so that it only give the cloud the information it needs to perform the search.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Then, the client sends this encrypted search token to the cloud,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and the cloud uses the token to find the values.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Note that the being able to find them doesn’t mean the cloud can see their contents.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the results are sent back to the client.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third protocol, which is the key in defining </a:t>
            </a:r>
            <a:r>
              <a:rPr lang="en-US" i="1" dirty="0"/>
              <a:t>dynamic</a:t>
            </a:r>
            <a:r>
              <a:rPr lang="en-US" dirty="0"/>
              <a:t> searchable encryption, is Update.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client can use it to augment their data in the cloud by inserting or deleting key-value pairs.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Here too, the client must create an encrypted version of the update arguments that gives the cloud only as much information as necessary.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Then the client sends the encrypted arguments to the cloud, and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Using them, the cloud can perform the update.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 far so good.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Now, after all of this is done, what would the cloud learn?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cloud can only learn strictly controlled information called leakage.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leakage must be well-defined and cryptographically proven, giving the client strict control over their privacy.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leakage of a SE scheme can be broken down to three parts, following the protocols: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Setup leakage, which is what the cloud learns during that protocol, and usually is the total size of the dataset.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Then, there’s the search leakage, which for example contains query repetitions or records fetched.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there is update leakage, which is more complicated, and I will explain in the next slide.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[transition (end of slide)]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 3:26 }}}}</a:t>
            </a:r>
          </a:p>
        </p:txBody>
      </p:sp>
      <p:sp>
        <p:nvSpPr>
          <p:cNvPr id="4" name="Slide Number Placeholder 3"/>
          <p:cNvSpPr>
            <a:spLocks noGrp="1"/>
          </p:cNvSpPr>
          <p:nvPr>
            <p:ph type="sldNum" sz="quarter" idx="5"/>
          </p:nvPr>
        </p:nvSpPr>
        <p:spPr/>
        <p:txBody>
          <a:bodyPr/>
          <a:lstStyle/>
          <a:p>
            <a:fld id="{6AA49FD6-5E9D-BD40-BC80-9CCE34388416}" type="slidenum">
              <a:rPr lang="en-US" smtClean="0"/>
              <a:t>3</a:t>
            </a:fld>
            <a:endParaRPr lang="en-US" dirty="0"/>
          </a:p>
        </p:txBody>
      </p:sp>
    </p:spTree>
    <p:extLst>
      <p:ext uri="{BB962C8B-B14F-4D97-AF65-F5344CB8AC3E}">
        <p14:creationId xmlns:p14="http://schemas.microsoft.com/office/powerpoint/2010/main" val="1060342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explain the leakage related to the updates using two examples.</a:t>
            </a:r>
          </a:p>
          <a:p>
            <a:r>
              <a:rPr lang="en-US" dirty="0"/>
              <a:t>First, let’s start with the same encrypted multi-map that we created in the previous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p>
          <a:p>
            <a:r>
              <a:rPr lang="en-US" dirty="0"/>
              <a:t>The client can perform a search for key 1, and the server must access the memory locations that contain the three results to service the 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p>
          <a:p>
            <a:r>
              <a:rPr lang="en-US" dirty="0"/>
              <a:t>The client can then decide to insert a new value for the same key.</a:t>
            </a:r>
          </a:p>
          <a:p>
            <a:endParaRPr lang="en-US" dirty="0"/>
          </a:p>
          <a:p>
            <a:endParaRPr lang="en-US" dirty="0"/>
          </a:p>
          <a:p>
            <a:r>
              <a:rPr lang="en-US" dirty="0"/>
              <a:t>We define one aspect of privacy here, called forward privacy,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p>
          <a:p>
            <a:r>
              <a:rPr lang="en-US" dirty="0"/>
              <a:t>It means the update and the search should not be linkable. More formally,</a:t>
            </a:r>
          </a:p>
          <a:p>
            <a:r>
              <a:rPr lang="en-US" dirty="0"/>
              <a:t>Forward Privacy requires the updates to leak nothing about the key being updated.</a:t>
            </a:r>
          </a:p>
          <a:p>
            <a:r>
              <a:rPr lang="en-US" dirty="0"/>
              <a:t>Forward privacy is something that we look out for during updates, but it is often triggered by what the server has previously seen during searches.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p>
          <a:p>
            <a:r>
              <a:rPr lang="en-US" dirty="0"/>
              <a:t>For the second example, I'll start with the same multi-map: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p>
          <a:p>
            <a:r>
              <a:rPr lang="en-US" dirty="0"/>
              <a:t>The client can insert a value for some key and delete that value right after.</a:t>
            </a:r>
          </a:p>
          <a:p>
            <a:r>
              <a:rPr lang="en-US" dirty="0"/>
              <a:t>Note that I’m showing the deletion using a cancellation record here, because as I just stated for forward privacy, I cannot just go and erase the value directly.</a:t>
            </a:r>
          </a:p>
          <a:p>
            <a:r>
              <a:rPr lang="en-US" b="1" dirty="0"/>
              <a:t>[transition]</a:t>
            </a:r>
            <a:endParaRPr lang="en-US" b="0" dirty="0"/>
          </a:p>
          <a:p>
            <a:r>
              <a:rPr lang="en-US" b="0" dirty="0"/>
              <a:t>Finally, the client can perform a search for the same key.</a:t>
            </a:r>
          </a:p>
          <a:p>
            <a:endParaRPr lang="en-US" b="0" dirty="0"/>
          </a:p>
          <a:p>
            <a:r>
              <a:rPr lang="en-US" b="0" dirty="0"/>
              <a:t>We define our last aspect of privacy here, called backward privacy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dirty="0"/>
              <a:t>it requires the searches not to leak </a:t>
            </a:r>
            <a:r>
              <a:rPr lang="en-US" b="0" i="1" dirty="0"/>
              <a:t>“too much”</a:t>
            </a:r>
            <a:r>
              <a:rPr lang="en-US" b="0" i="0" dirty="0"/>
              <a:t> information about the values that have been inserted and deleted, without ever appearing in a search.</a:t>
            </a:r>
          </a:p>
          <a:p>
            <a:r>
              <a:rPr lang="en-US" b="0" i="0" dirty="0"/>
              <a:t>The minimum requirement here is that the value itself should not be leaked.</a:t>
            </a:r>
          </a:p>
          <a:p>
            <a:r>
              <a:rPr lang="en-US" b="0" i="0" dirty="0"/>
              <a:t>It has a strict and more complicated definition that I will not dive into here.</a:t>
            </a:r>
            <a:endParaRPr lang="en-US" b="0" dirty="0"/>
          </a:p>
          <a:p>
            <a:r>
              <a:rPr lang="en-US" b="0" dirty="0"/>
              <a:t>Forward and backward privacy have become the standard requirements for dynamic searchable encryption in the literature.</a:t>
            </a:r>
          </a:p>
          <a:p>
            <a:endParaRPr lang="en-US" b="0" dirty="0"/>
          </a:p>
          <a:p>
            <a:r>
              <a:rPr lang="en-US" b="0" dirty="0"/>
              <a:t>A pattern here is that we must sacrifice some efficiency for the sake of privacy. The main outcome is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 (end of slide)]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4:46 }}}}</a:t>
            </a:r>
          </a:p>
        </p:txBody>
      </p:sp>
      <p:sp>
        <p:nvSpPr>
          <p:cNvPr id="4" name="Slide Number Placeholder 3"/>
          <p:cNvSpPr>
            <a:spLocks noGrp="1"/>
          </p:cNvSpPr>
          <p:nvPr>
            <p:ph type="sldNum" sz="quarter" idx="5"/>
          </p:nvPr>
        </p:nvSpPr>
        <p:spPr/>
        <p:txBody>
          <a:bodyPr/>
          <a:lstStyle/>
          <a:p>
            <a:fld id="{6AA49FD6-5E9D-BD40-BC80-9CCE34388416}" type="slidenum">
              <a:rPr lang="en-US" smtClean="0"/>
              <a:t>4</a:t>
            </a:fld>
            <a:endParaRPr lang="en-US" dirty="0"/>
          </a:p>
        </p:txBody>
      </p:sp>
    </p:spTree>
    <p:extLst>
      <p:ext uri="{BB962C8B-B14F-4D97-AF65-F5344CB8AC3E}">
        <p14:creationId xmlns:p14="http://schemas.microsoft.com/office/powerpoint/2010/main" val="1155860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prior works either did not satisfy forward and backward privacy, or did not have optimal search at all!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dirty="0"/>
              <a:t>I’ll start with another example. Let’s assume an empty multi-map with capacity </a:t>
            </a:r>
            <a:r>
              <a:rPr lang="en-US" u="sng" dirty="0"/>
              <a:t>N</a:t>
            </a:r>
            <a:r>
              <a:rPr lang="en-US" dirty="0"/>
              <a:t>,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dirty="0"/>
              <a:t>Let’s insert a value for a new key into it.</a:t>
            </a:r>
          </a:p>
          <a:p>
            <a:r>
              <a:rPr lang="en-US" dirty="0"/>
              <a:t>As a result, some entry in the server’s store should be updated to contain the encrypted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client then inserts more values to reach a total of </a:t>
            </a:r>
            <a:r>
              <a:rPr lang="en-US" b="0" u="sng" dirty="0"/>
              <a:t>i</a:t>
            </a:r>
            <a:r>
              <a:rPr lang="en-US" b="0" u="none" dirty="0"/>
              <a:t> elements.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u="none" dirty="0"/>
              <a:t>Now, the client can start deleting values.</a:t>
            </a:r>
          </a:p>
          <a:p>
            <a:r>
              <a:rPr lang="en-US" u="none" dirty="0"/>
              <a:t>Note that a typical access pattern may be much more complicated and involve multiple keys; and that this is just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dirty="0"/>
          </a:p>
          <a:p>
            <a:r>
              <a:rPr lang="en-US" dirty="0"/>
              <a:t>Many of the prior works used cancellation records to perform deletions, which is an easy way to maintain forward privacy, and that is what I want to showcase.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dirty="0"/>
              <a:t>The client keeps deleting values until only one remains.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dirty="0"/>
              <a:t>The client can perform a search for the same key now, and the server must read and send all of the insertions and cancellation records.</a:t>
            </a:r>
          </a:p>
          <a:p>
            <a:r>
              <a:rPr lang="en-US" b="1" dirty="0"/>
              <a:t>[transition]</a:t>
            </a:r>
            <a:endParaRPr lang="en-US" b="0" dirty="0"/>
          </a:p>
          <a:p>
            <a:pPr lvl="0"/>
            <a:r>
              <a:rPr lang="en-US" dirty="0"/>
              <a:t>And then the client must go through all of them to find the single remaining value.</a:t>
            </a:r>
          </a:p>
          <a:p>
            <a:pPr lvl="0"/>
            <a:r>
              <a:rPr lang="en-US" dirty="0"/>
              <a:t>I will denote the result size, the number of non-deleted records, with r.</a:t>
            </a:r>
          </a:p>
          <a:p>
            <a:pPr lvl="0"/>
            <a:endParaRPr lang="en-US"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pPr lvl="0"/>
            <a:r>
              <a:rPr lang="en-US" dirty="0"/>
              <a:t>Again, many of the prior works used cancellation records to remain forward private.</a:t>
            </a:r>
            <a:br>
              <a:rPr lang="en-US" dirty="0"/>
            </a:br>
            <a:r>
              <a:rPr lang="en-US" dirty="0"/>
              <a:t>However, as I just showed, that method doesn’t scale with the number of deletions.</a:t>
            </a:r>
          </a:p>
          <a:p>
            <a:pPr lvl="0"/>
            <a:endParaRPr lang="en-US" dirty="0"/>
          </a:p>
          <a:p>
            <a:pPr lvl="0"/>
            <a:r>
              <a:rPr lang="en-US" dirty="0"/>
              <a:t>A few schemes had quasi-optimal search times, which translates to a poly-logarithmic factor of </a:t>
            </a:r>
            <a:r>
              <a:rPr lang="en-US" u="sng" dirty="0"/>
              <a:t>N</a:t>
            </a:r>
            <a:r>
              <a:rPr lang="en-US" u="none" dirty="0"/>
              <a:t> on top of the result size.</a:t>
            </a:r>
          </a:p>
          <a:p>
            <a:pPr lvl="0"/>
            <a:endParaRPr lang="en-US" dirty="0"/>
          </a:p>
          <a:p>
            <a:pPr lvl="0"/>
            <a:endParaRPr lang="en-US" dirty="0"/>
          </a:p>
          <a:p>
            <a:pPr lvl="0"/>
            <a:r>
              <a:rPr lang="en-US" dirty="0"/>
              <a:t>Optimal search, however, was never achieved in forward and backward private dynamic searchable encryption.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pPr lvl="0"/>
            <a:r>
              <a:rPr lang="en-US" dirty="0"/>
              <a:t>We have created the first scheme with optimal search, and during the rest of the talk I will explain how.</a:t>
            </a:r>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 (end of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6:02 }}}}</a:t>
            </a:r>
            <a:endParaRPr lang="en-US" b="0" dirty="0"/>
          </a:p>
        </p:txBody>
      </p:sp>
      <p:sp>
        <p:nvSpPr>
          <p:cNvPr id="4" name="Slide Number Placeholder 3"/>
          <p:cNvSpPr>
            <a:spLocks noGrp="1"/>
          </p:cNvSpPr>
          <p:nvPr>
            <p:ph type="sldNum" sz="quarter" idx="5"/>
          </p:nvPr>
        </p:nvSpPr>
        <p:spPr/>
        <p:txBody>
          <a:bodyPr/>
          <a:lstStyle/>
          <a:p>
            <a:fld id="{6AA49FD6-5E9D-BD40-BC80-9CCE34388416}" type="slidenum">
              <a:rPr lang="en-US" smtClean="0"/>
              <a:t>5</a:t>
            </a:fld>
            <a:endParaRPr lang="en-US" dirty="0"/>
          </a:p>
        </p:txBody>
      </p:sp>
    </p:spTree>
    <p:extLst>
      <p:ext uri="{BB962C8B-B14F-4D97-AF65-F5344CB8AC3E}">
        <p14:creationId xmlns:p14="http://schemas.microsoft.com/office/powerpoint/2010/main" val="1093162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 will present a simplified version of our optimal scheme OSSE using an example, with more details in the next slide.</a:t>
                </a:r>
              </a:p>
              <a:p>
                <a:r>
                  <a:rPr lang="en-US" b="1" dirty="0"/>
                  <a:t>[transition]</a:t>
                </a:r>
                <a:endParaRPr lang="en-US" b="0" dirty="0"/>
              </a:p>
              <a:p>
                <a:r>
                  <a:rPr lang="en-US" b="0" dirty="0"/>
                  <a:t>We use an array to store values, but not a regular one.</a:t>
                </a:r>
              </a:p>
              <a:p>
                <a:r>
                  <a:rPr lang="en-US" b="0" dirty="0"/>
                  <a:t>It’s like what I showed you before, with each element in a pseudorandom location.</a:t>
                </a:r>
              </a:p>
              <a:p>
                <a:r>
                  <a:rPr lang="en-US" b="0" dirty="0"/>
                  <a:t>We will see more details later; but know that it’s a conceptual array and obscure to the server.</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dirty="0"/>
                  <a:t>Starting with an insertion, we put the entry in the first element of the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also create a parent node for the first and second elements, which creates a very small binary tree on top of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dirty="0"/>
                  <a:t>The client inserts 4 more values, and as we go forward with the insertions, we keep building the tree.</a:t>
                </a:r>
              </a:p>
              <a:p>
                <a:endParaRPr lang="en-US" b="0" dirty="0"/>
              </a:p>
              <a:p>
                <a:r>
                  <a:rPr lang="en-US" b="0" dirty="0"/>
                  <a:t>You can see that we are creating a balanced binary tree on top of the inserted elements.</a:t>
                </a:r>
              </a:p>
              <a:p>
                <a:r>
                  <a:rPr lang="en-US" b="0" dirty="0"/>
                  <a:t>Again, this is a simplified version.</a:t>
                </a:r>
              </a:p>
              <a:p>
                <a:r>
                  <a:rPr lang="en-US" b="0" dirty="0"/>
                  <a:t>The conceptual array and tree nodes are embedded in the multi-map, and as I will explain later, we leverage the tree to perform efficient deletions and searches.</a:t>
                </a:r>
              </a:p>
              <a:p>
                <a:endParaRPr lang="en-US" b="0" dirty="0"/>
              </a:p>
              <a:p>
                <a:r>
                  <a:rPr lang="en-US" b="0" dirty="0"/>
                  <a:t>We show the number of times a node has changed with a version counter, where version zero means default contents.</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address of a leaf is the hash of the key and the leaf index. As a result, the non-leaf nodes that I'm showing here have default contents, and don't need to be written.</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dirty="0"/>
                  <a:t>Now I will show an example of a deletion. Let’s say the client wants to delete the first value.</a:t>
                </a:r>
              </a:p>
              <a:p>
                <a:r>
                  <a:rPr lang="en-US" b="0" dirty="0"/>
                  <a:t>Again, to maintain forward privacy, we cannot touch the array entry that contains it. Instead,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dirty="0"/>
                  <a:t>We remove the parent of that leaf, which makes the leaf and its sibling unreachable. Then,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dirty="0"/>
                  <a:t>We point its grandparent to its sibling, which is not deleted.</a:t>
                </a:r>
              </a:p>
              <a:p>
                <a:r>
                  <a:rPr lang="en-US" b="0" dirty="0"/>
                  <a:t>W</a:t>
                </a:r>
                <a:r>
                  <a:rPr lang="en-US" b="0" i="0" dirty="0"/>
                  <a:t>hen I say we delete a node, it means we will never read it.</a:t>
                </a:r>
                <a:endParaRPr lang="en-US" b="0" dirty="0"/>
              </a:p>
              <a:p>
                <a:r>
                  <a:rPr lang="en-US" b="0" dirty="0"/>
                  <a:t>At this point, we have re-written the grandparent with a new version to a new address; this makes the pointer from its parent, node “1-8” in this figure, invalid.</a:t>
                </a:r>
                <a:br>
                  <a:rPr lang="en-US" b="0" dirty="0"/>
                </a:br>
                <a:r>
                  <a:rPr lang="en-US" b="1" dirty="0"/>
                  <a:t>[transition]</a:t>
                </a:r>
                <a:endParaRPr lang="en-US" b="0" dirty="0"/>
              </a:p>
              <a:p>
                <a:r>
                  <a:rPr lang="en-US" b="0" dirty="0"/>
                  <a:t>To solve this, we re-write the node above it as well.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dirty="0"/>
                  <a:t>The path from the grand parent all the way to the root must be re-written</a:t>
                </a:r>
                <a:r>
                  <a:rPr lang="en-US" b="0" u="none" dirty="0"/>
                  <a:t>, and we write </a:t>
                </a:r>
                <a14:m>
                  <m:oMath xmlns:m="http://schemas.openxmlformats.org/officeDocument/2006/math">
                    <m:func>
                      <m:funcPr>
                        <m:ctrlPr>
                          <a:rPr lang="en-US" b="0" i="1" u="none" smtClean="0">
                            <a:latin typeface="Cambria Math" panose="02040503050406030204" pitchFamily="18" charset="0"/>
                          </a:rPr>
                        </m:ctrlPr>
                      </m:funcPr>
                      <m:fName>
                        <m:r>
                          <m:rPr>
                            <m:sty m:val="p"/>
                          </m:rPr>
                          <a:rPr lang="en-US" b="0" i="0" u="none" smtClean="0">
                            <a:latin typeface="Cambria Math" panose="02040503050406030204" pitchFamily="18" charset="0"/>
                          </a:rPr>
                          <m:t>log</m:t>
                        </m:r>
                      </m:fName>
                      <m:e>
                        <m:r>
                          <m:rPr>
                            <m:sty m:val="p"/>
                          </m:rPr>
                          <a:rPr lang="en-US" b="0" i="0" u="none" smtClean="0">
                            <a:latin typeface="Cambria Math" panose="02040503050406030204" pitchFamily="18" charset="0"/>
                          </a:rPr>
                          <m:t>N</m:t>
                        </m:r>
                      </m:e>
                    </m:func>
                  </m:oMath>
                </a14:m>
                <a:r>
                  <a:rPr lang="en-US" b="0" dirty="0"/>
                  <a:t> new nodes during each deletion.</a:t>
                </a:r>
              </a:p>
              <a:p>
                <a:r>
                  <a:rPr lang="en-US" b="0" dirty="0"/>
                  <a:t>This creates a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m:rPr>
                            <m:sty m:val="p"/>
                          </m:rPr>
                          <a:rPr lang="en-US" b="0" i="0" smtClean="0">
                            <a:latin typeface="Cambria Math" panose="02040503050406030204" pitchFamily="18" charset="0"/>
                          </a:rPr>
                          <m:t>N</m:t>
                        </m:r>
                      </m:e>
                    </m:func>
                  </m:oMath>
                </a14:m>
                <a:r>
                  <a:rPr lang="en-US" b="0" dirty="0"/>
                  <a:t> space and time overhead, but</a:t>
                </a:r>
                <a:r>
                  <a:rPr lang="en-US" b="0" baseline="0" dirty="0"/>
                  <a:t> also k</a:t>
                </a:r>
                <a:r>
                  <a:rPr lang="en-US" b="0" dirty="0"/>
                  <a:t>eeps the number of valid nodes in the tree in </a:t>
                </a:r>
                <a14:m>
                  <m:oMath xmlns:m="http://schemas.openxmlformats.org/officeDocument/2006/math">
                    <m:r>
                      <m:rPr>
                        <m:sty m:val="p"/>
                      </m:rPr>
                      <a:rPr lang="en-US" b="0" i="0" smtClean="0">
                        <a:latin typeface="Cambria Math" panose="02040503050406030204" pitchFamily="18" charset="0"/>
                      </a:rPr>
                      <m:t>O</m:t>
                    </m:r>
                    <m:r>
                      <a:rPr lang="en-US" b="0" i="0" smtClean="0">
                        <a:latin typeface="Cambria Math" panose="02040503050406030204" pitchFamily="18" charset="0"/>
                      </a:rPr>
                      <m:t>(</m:t>
                    </m:r>
                    <m:r>
                      <m:rPr>
                        <m:sty m:val="p"/>
                      </m:rPr>
                      <a:rPr lang="en-US" b="0" i="0" smtClean="0">
                        <a:latin typeface="Cambria Math" panose="02040503050406030204" pitchFamily="18" charset="0"/>
                      </a:rPr>
                      <m:t>r</m:t>
                    </m:r>
                    <m:r>
                      <a:rPr lang="en-US" b="0" i="0" smtClean="0">
                        <a:latin typeface="Cambria Math" panose="02040503050406030204" pitchFamily="18" charset="0"/>
                      </a:rPr>
                      <m:t>)</m:t>
                    </m:r>
                  </m:oMath>
                </a14:m>
                <a:r>
                  <a:rPr lang="en-US" b="0" i="0" dirty="0"/>
                  <a:t>.</a:t>
                </a:r>
              </a:p>
              <a:p>
                <a:endParaRPr lang="en-US" b="0" i="0" dirty="0"/>
              </a:p>
              <a:p>
                <a:r>
                  <a:rPr lang="en-US" b="0" i="0" dirty="0"/>
                  <a:t>Again, the array and tree are conceptual, and we use them to not touch the deleted regions. And again, when I say a node is deleted, it means we will never read it.</a:t>
                </a:r>
              </a:p>
              <a:p>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i="0" dirty="0"/>
                  <a:t>Continuing with another example, if the client wants to delete the fourth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remove the parent,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Point the grandparent to the leaf's sibling that is not deleted; and continue re-writing nodes all the way to the root.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i="0" dirty="0"/>
                  <a:t>Finally, to perform a search for that key, we start a BFS at the root.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i="0" dirty="0"/>
                  <a:t>Following the example, we know that there have been five insertions so far, and that both sides of the root of the example, node 1-8, may contain values.</a:t>
                </a:r>
              </a:p>
              <a:p>
                <a:r>
                  <a:rPr lang="en-US" b="1" dirty="0"/>
                  <a:t>[transition]</a:t>
                </a:r>
                <a:endParaRPr lang="en-US" b="0" dirty="0"/>
              </a:p>
              <a:p>
                <a:r>
                  <a:rPr lang="en-US" b="0" i="0" dirty="0"/>
                  <a:t>Similarly, both sides of the node 1-4 may contain results, and we follow those edges too.</a:t>
                </a:r>
                <a:br>
                  <a:rPr lang="en-US" b="0" i="0" dirty="0"/>
                </a:br>
                <a:endParaRPr lang="en-US" b="0" i="0" dirty="0"/>
              </a:p>
              <a:p>
                <a:r>
                  <a:rPr lang="en-US" b="0" i="0" dirty="0"/>
                  <a:t>For node 5-8 however,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We only follow the left edge as the right side is empty. Similarly for node 5-6.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r>
                  <a:rPr lang="en-US" b="0" i="0" dirty="0"/>
                  <a:t>The search terminates at the leaves, and the server sends back the reached encrypted values.</a:t>
                </a:r>
              </a:p>
              <a:p>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The search takes time </a:t>
                </a:r>
                <a14:m>
                  <m:oMath xmlns:m="http://schemas.openxmlformats.org/officeDocument/2006/math">
                    <m:r>
                      <m:rPr>
                        <m:sty m:val="p"/>
                      </m:rPr>
                      <a:rPr lang="en-US" b="0" i="0" smtClean="0">
                        <a:latin typeface="Cambria Math" panose="02040503050406030204" pitchFamily="18" charset="0"/>
                      </a:rPr>
                      <m:t>O</m:t>
                    </m:r>
                    <m:r>
                      <a:rPr lang="en-US" b="0" i="0" smtClean="0">
                        <a:latin typeface="Cambria Math" panose="02040503050406030204" pitchFamily="18" charset="0"/>
                      </a:rPr>
                      <m:t>(</m:t>
                    </m:r>
                    <m:r>
                      <m:rPr>
                        <m:sty m:val="p"/>
                      </m:rPr>
                      <a:rPr lang="en-US" b="0" i="0" smtClean="0">
                        <a:latin typeface="Cambria Math" panose="02040503050406030204" pitchFamily="18" charset="0"/>
                      </a:rPr>
                      <m:t>r</m:t>
                    </m:r>
                    <m:r>
                      <a:rPr lang="en-US" b="0" i="0"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m:rPr>
                            <m:sty m:val="p"/>
                          </m:rPr>
                          <a:rPr lang="en-US" b="0" i="0" smtClean="0">
                            <a:latin typeface="Cambria Math" panose="02040503050406030204" pitchFamily="18" charset="0"/>
                          </a:rPr>
                          <m:t>i</m:t>
                        </m:r>
                      </m:e>
                    </m:func>
                    <m:r>
                      <a:rPr lang="en-US" b="0" i="0" smtClean="0">
                        <a:latin typeface="Cambria Math" panose="02040503050406030204" pitchFamily="18" charset="0"/>
                      </a:rPr>
                      <m:t>)</m:t>
                    </m:r>
                  </m:oMath>
                </a14:m>
                <a:r>
                  <a:rPr lang="en-US" b="0" i="0" dirty="0"/>
                  <a:t>, which for</a:t>
                </a:r>
                <a:r>
                  <a:rPr lang="en-US" b="0" i="0" baseline="0" dirty="0"/>
                  <a:t> large enough result sizes, is optimal.</a:t>
                </a:r>
                <a:endParaRPr lang="en-US" b="0" i="0" dirty="0"/>
              </a:p>
              <a:p>
                <a:endParaRPr lang="en-US" b="0" i="0" dirty="0"/>
              </a:p>
              <a:p>
                <a:r>
                  <a:rPr lang="en-US" b="0" i="0" dirty="0"/>
                  <a:t>Up to this point, I have only shown you a binary tree!</a:t>
                </a:r>
              </a:p>
              <a:p>
                <a:r>
                  <a:rPr lang="en-US" b="0" i="0" dirty="0"/>
                  <a:t>Making it work requires more tricks under the hood, and what comes next is the ugly part. :)</a:t>
                </a:r>
              </a:p>
              <a:p>
                <a:endParaRPr lang="en-US" b="0" i="0" dirty="0"/>
              </a:p>
              <a:p>
                <a:r>
                  <a:rPr lang="en-US" b="1" dirty="0"/>
                  <a:t>[transition(end of </a:t>
                </a:r>
                <a:r>
                  <a:rPr lang="en-US" b="1"/>
                  <a:t>slide)]</a:t>
                </a:r>
                <a:endParaRPr lang="en-US" b="0" i="0" dirty="0"/>
              </a:p>
            </p:txBody>
          </p:sp>
        </mc:Choice>
        <mc:Fallback xmlns="">
          <p:sp>
            <p:nvSpPr>
              <p:cNvPr id="3" name="Notes Placeholder 2"/>
              <p:cNvSpPr>
                <a:spLocks noGrp="1"/>
              </p:cNvSpPr>
              <p:nvPr>
                <p:ph type="body" idx="1"/>
              </p:nvPr>
            </p:nvSpPr>
            <p:spPr/>
            <p:txBody>
              <a:bodyPr/>
              <a:lstStyle/>
              <a:p>
                <a:r>
                  <a:rPr lang="en-US" dirty="0"/>
                  <a:t>I will start with an example.</a:t>
                </a:r>
              </a:p>
              <a:p>
                <a:r>
                  <a:rPr lang="en-US" b="1" dirty="0"/>
                  <a:t>[transition]</a:t>
                </a:r>
                <a:endParaRPr lang="en-US" b="0" dirty="0"/>
              </a:p>
              <a:p>
                <a:r>
                  <a:rPr lang="en-US" b="0" dirty="0"/>
                  <a:t>First, of all, we will use an array to store the entries. However, this is not a regular array.</a:t>
                </a:r>
              </a:p>
              <a:p>
                <a:r>
                  <a:rPr lang="en-US" b="0" dirty="0"/>
                  <a:t>It is like the figure from the previous slide, where each entry goes into its own pseudorandom location.</a:t>
                </a:r>
                <a:br>
                  <a:rPr lang="en-US" b="0" dirty="0"/>
                </a:br>
                <a:r>
                  <a:rPr lang="en-US" b="0" dirty="0"/>
                  <a:t>We will see more details later, but I want you to know that it’s a conceptual array, and the server cannot see into it.</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dirty="0"/>
                  <a:t>Now, I’ll start with an insertion. We put the entry in the first element of the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also create a parent node for the first and second elements.</a:t>
                </a:r>
                <a:br>
                  <a:rPr lang="en-US" b="0" dirty="0"/>
                </a:br>
                <a:r>
                  <a:rPr lang="en-US" b="1" dirty="0"/>
                  <a:t>[transition]</a:t>
                </a:r>
                <a:endParaRPr lang="en-US" b="0" dirty="0"/>
              </a:p>
              <a:p>
                <a:r>
                  <a:rPr lang="en-US" b="0" dirty="0"/>
                  <a:t>The client can then insert another value, which would go into the second element of the array.</a:t>
                </a:r>
                <a:br>
                  <a:rPr lang="en-US" b="0" dirty="0"/>
                </a:br>
                <a:r>
                  <a:rPr lang="en-US" b="0" dirty="0"/>
                  <a:t>Since that node already has a parent, we don’t create another node.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dirty="0"/>
                  <a:t>The client then proceeds to insert the third value, where we again create a parent node on top of the third and fourth elements,</a:t>
                </a:r>
              </a:p>
              <a:p>
                <a:r>
                  <a:rPr lang="en-US" b="0" dirty="0"/>
                  <a:t>and a parent node on top of the two extra nodes we have created so far.</a:t>
                </a:r>
              </a:p>
              <a:p>
                <a:endParaRPr lang="en-US" b="0" dirty="0"/>
              </a:p>
              <a:p>
                <a:r>
                  <a:rPr lang="en-US" b="0" dirty="0"/>
                  <a:t>You can see that we are creating a balanced and almost complete binary tree on top of the inserted elements.</a:t>
                </a:r>
              </a:p>
              <a:p>
                <a:r>
                  <a:rPr lang="en-US" b="0" dirty="0"/>
                  <a:t>We will later use this tree to perform efficient deletions and searches.</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dirty="0"/>
                  <a:t>Finally, the client proceeds to insert two more values, and the last value, i.e., the fifth one, triggers the creation of three more parent nodes, as you can see.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dirty="0"/>
                  <a:t>Here I want to note that the leaves have pseudorandom yet deterministic locations; and considering the array to be at the leaf level, we never need to write the non-leaf nodes before they are changed.</a:t>
                </a:r>
              </a:p>
              <a:p>
                <a:endParaRPr lang="en-US" b="0" dirty="0"/>
              </a:p>
              <a:p>
                <a:r>
                  <a:rPr lang="en-US" b="0" dirty="0"/>
                  <a:t>We show how many times a node has changed with a version counter, where version zero means default contents.</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dirty="0"/>
                  <a:t>Now I will show an example of a deletion. Let’s say the client wants to delete the first value.</a:t>
                </a:r>
              </a:p>
              <a:p>
                <a:r>
                  <a:rPr lang="en-US" b="0" dirty="0"/>
                  <a:t>To maintain privacy, we cannot touch the array entry that contains it. Instead,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dirty="0"/>
                  <a:t>We remove the parent of that leaf, which makes the leaf and its sibling unreachable, and then,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dirty="0"/>
                  <a:t>We point its grandparent to its sibling, which is not deleted.</a:t>
                </a:r>
              </a:p>
              <a:p>
                <a:r>
                  <a:rPr lang="en-US" b="0" dirty="0"/>
                  <a:t>At this point, we have re-written the grandparent with a new version, to a new address; and therefore, we have made the pointer from its parent, node “1-8” in this figure, invalid.</a:t>
                </a:r>
                <a:br>
                  <a:rPr lang="en-US" b="0" dirty="0"/>
                </a:br>
                <a:r>
                  <a:rPr lang="en-US" b="1" dirty="0"/>
                  <a:t>[transition]</a:t>
                </a:r>
                <a:endParaRPr lang="en-US" b="0" dirty="0"/>
              </a:p>
              <a:p>
                <a:r>
                  <a:rPr lang="en-US" b="0" dirty="0"/>
                  <a:t>To solve this, we re-write the node above it as well.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dirty="0"/>
                  <a:t>The path from the grand parent all the way to the root must be re-written,</a:t>
                </a:r>
                <a:r>
                  <a:rPr lang="en-US" b="0" baseline="0" dirty="0"/>
                  <a:t> and</a:t>
                </a:r>
                <a:r>
                  <a:rPr lang="en-US" b="0" dirty="0"/>
                  <a:t> assuming a capacity of </a:t>
                </a:r>
                <a:r>
                  <a:rPr lang="en-US" b="0" u="sng" dirty="0"/>
                  <a:t>N</a:t>
                </a:r>
                <a:r>
                  <a:rPr lang="en-US" b="0" u="none" dirty="0"/>
                  <a:t>, we write </a:t>
                </a:r>
                <a:r>
                  <a:rPr lang="en-US" b="0" i="0" u="none">
                    <a:latin typeface="Cambria Math" panose="02040503050406030204" pitchFamily="18" charset="0"/>
                  </a:rPr>
                  <a:t>log⁡N</a:t>
                </a:r>
                <a:r>
                  <a:rPr lang="en-US" b="0" dirty="0"/>
                  <a:t> new nodes on each deletion.</a:t>
                </a:r>
              </a:p>
              <a:p>
                <a:r>
                  <a:rPr lang="en-US" b="0" dirty="0"/>
                  <a:t>This creates a </a:t>
                </a:r>
                <a:r>
                  <a:rPr lang="en-US" b="0" i="0">
                    <a:latin typeface="Cambria Math" panose="02040503050406030204" pitchFamily="18" charset="0"/>
                  </a:rPr>
                  <a:t>log⁡N</a:t>
                </a:r>
                <a:r>
                  <a:rPr lang="en-US" b="0" dirty="0"/>
                  <a:t> space and time overhead on each deletion, but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dirty="0"/>
                  <a:t>Keeps the number of valid nodes in the tree in </a:t>
                </a:r>
                <a:r>
                  <a:rPr lang="en-US" b="0" i="0">
                    <a:latin typeface="Cambria Math" panose="02040503050406030204" pitchFamily="18" charset="0"/>
                  </a:rPr>
                  <a:t>O(r)</a:t>
                </a:r>
                <a:r>
                  <a:rPr lang="en-US" b="0" i="0" dirty="0"/>
                  <a:t>.</a:t>
                </a:r>
              </a:p>
              <a:p>
                <a:br>
                  <a:rPr lang="en-US" b="0" i="0" dirty="0"/>
                </a:br>
                <a:r>
                  <a:rPr lang="en-US" b="0" i="0" dirty="0"/>
                  <a:t>Again, we maintain such a </a:t>
                </a:r>
                <a:r>
                  <a:rPr lang="en-US" b="0" i="1" dirty="0"/>
                  <a:t>conceptual</a:t>
                </a:r>
                <a:r>
                  <a:rPr lang="en-US" b="0" i="0" dirty="0"/>
                  <a:t> array and binary tree for each key; and use it to avoid touching the deleted regions in future searches.</a:t>
                </a:r>
              </a:p>
              <a:p>
                <a:endParaRPr lang="en-US" b="0" i="0" dirty="0"/>
              </a:p>
              <a:p>
                <a:r>
                  <a:rPr lang="en-US" b="0" i="0" dirty="0"/>
                  <a:t>We prune the tree like I just showed you, and we don’t exactly delete the nodes that we don’t use. We just never read them again.</a:t>
                </a:r>
              </a:p>
              <a:p>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i="0" dirty="0"/>
                  <a:t>Continuing with another example, if the client wants to delete the fourth value inserted,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i="0" dirty="0"/>
                  <a:t>We first remove the parent by making it unreachable, and to do this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i="0" dirty="0"/>
                  <a:t>We make the grandparent point to the sibling that is not deleted.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i="0" dirty="0"/>
                  <a:t>And again, we must re-write the nodes all the way up to the root of the tree.</a:t>
                </a:r>
              </a:p>
              <a:p>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i="0" dirty="0"/>
                  <a:t>Finally, when the client performs a search for that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i="0" dirty="0"/>
                  <a:t>we start a BFS at the root.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i="0" dirty="0"/>
                  <a:t>We know that there have been five insertions for the key, and that both sides of the root, node 1-8 in this example, may have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i="0" dirty="0"/>
                  <a:t>Similarly, both sides of the node 1-4 may contain results, and we follow those edges.</a:t>
                </a:r>
                <a:br>
                  <a:rPr lang="en-US" b="0" i="0" dirty="0"/>
                </a:br>
                <a:endParaRPr lang="en-US" b="0" i="0" dirty="0"/>
              </a:p>
              <a:p>
                <a:r>
                  <a:rPr lang="en-US" b="0" i="0" dirty="0"/>
                  <a:t>For node 5-8 however,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Knowing that there have been 5 insertions so far, we know that its right side cannot contain any values, and we only continue down its left outgoing edge.</a:t>
                </a:r>
                <a:br>
                  <a:rPr lang="en-US" b="0" i="0" dirty="0"/>
                </a:br>
                <a:r>
                  <a:rPr lang="en-US" b="1" dirty="0"/>
                  <a:t>[transition]</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Similarly, node 5-6 would only be followed down its left child.</a:t>
                </a:r>
                <a:br>
                  <a:rPr lang="en-US" b="0" i="0" dirty="0"/>
                </a:br>
                <a:endParaRPr lang="en-US" b="0" dirty="0"/>
              </a:p>
              <a:p>
                <a:r>
                  <a:rPr lang="en-US" b="0" i="0" dirty="0"/>
                  <a:t>At the end of the search, the server sends the reached encrypted values to the client.</a:t>
                </a:r>
              </a:p>
              <a:p>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i="0" dirty="0"/>
                  <a:t>At this point, since we kept the number of valid nodes at </a:t>
                </a:r>
                <a:r>
                  <a:rPr lang="en-US" b="0" i="0">
                    <a:latin typeface="Cambria Math" panose="02040503050406030204" pitchFamily="18" charset="0"/>
                  </a:rPr>
                  <a:t>𝑂(𝑟)</a:t>
                </a:r>
                <a:r>
                  <a:rPr lang="en-US" b="0" i="0" dirty="0"/>
                  <a:t>, the search takes that much time, plus a </a:t>
                </a:r>
                <a:r>
                  <a:rPr lang="en-US" b="0" i="0" dirty="0">
                    <a:latin typeface="Cambria Math" panose="02040503050406030204" pitchFamily="18" charset="0"/>
                  </a:rPr>
                  <a:t>log⁡i</a:t>
                </a:r>
                <a:r>
                  <a:rPr lang="en-US" b="0" i="0" dirty="0"/>
                  <a:t> factor due to the depth of the tree.</a:t>
                </a:r>
              </a:p>
              <a:p>
                <a:endParaRPr lang="en-US" b="0" i="0" dirty="0"/>
              </a:p>
              <a:p>
                <a:r>
                  <a:rPr lang="en-US" b="0" i="0" dirty="0"/>
                  <a:t>In the next two slides, I will go into more detail about the scheme, and after that I will show some experimental results.</a:t>
                </a:r>
              </a:p>
              <a:p>
                <a:endParaRPr lang="en-US" b="0" i="0" dirty="0"/>
              </a:p>
              <a:p>
                <a:r>
                  <a:rPr lang="en-US" b="1" dirty="0"/>
                  <a:t>[transition(end of slide)]</a:t>
                </a:r>
                <a:endParaRPr lang="en-US" b="0" dirty="0"/>
              </a:p>
              <a:p>
                <a:endParaRPr lang="en-US" b="0" i="0" dirty="0"/>
              </a:p>
            </p:txBody>
          </p:sp>
        </mc:Fallback>
      </mc:AlternateContent>
      <p:sp>
        <p:nvSpPr>
          <p:cNvPr id="4" name="Slide Number Placeholder 3"/>
          <p:cNvSpPr>
            <a:spLocks noGrp="1"/>
          </p:cNvSpPr>
          <p:nvPr>
            <p:ph type="sldNum" sz="quarter" idx="5"/>
          </p:nvPr>
        </p:nvSpPr>
        <p:spPr/>
        <p:txBody>
          <a:bodyPr/>
          <a:lstStyle/>
          <a:p>
            <a:fld id="{6AA49FD6-5E9D-BD40-BC80-9CCE34388416}" type="slidenum">
              <a:rPr lang="en-US" smtClean="0"/>
              <a:t>6</a:t>
            </a:fld>
            <a:endParaRPr lang="en-US" dirty="0"/>
          </a:p>
        </p:txBody>
      </p:sp>
    </p:spTree>
    <p:extLst>
      <p:ext uri="{BB962C8B-B14F-4D97-AF65-F5344CB8AC3E}">
        <p14:creationId xmlns:p14="http://schemas.microsoft.com/office/powerpoint/2010/main" val="3280877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what we had at the end of the previous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dirty="0"/>
              <a:t>When the client performs a search, we create an </a:t>
            </a:r>
            <a:r>
              <a:rPr lang="en-US" i="1" dirty="0"/>
              <a:t>“encrypted search token”</a:t>
            </a:r>
            <a:r>
              <a:rPr lang="en-US" dirty="0"/>
              <a:t> to help the server find and traverse the tree.</a:t>
            </a:r>
          </a:p>
          <a:p>
            <a:endParaRPr lang="en-US" dirty="0"/>
          </a:p>
          <a:p>
            <a:r>
              <a:rPr lang="en-US" dirty="0"/>
              <a:t>As we saw in the previous slide, every update goes up to the root, and the root is always fresh.</a:t>
            </a:r>
          </a:p>
          <a:p>
            <a:r>
              <a:rPr lang="en-US" dirty="0"/>
              <a:t>So, the search token should point to the latest version of the root.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dirty="0"/>
              <a:t>The search token contains a hash of the query key to find the specific tree, and the id and version of the root node to find the freshest one.</a:t>
            </a:r>
          </a:p>
          <a:p>
            <a:br>
              <a:rPr lang="en-US" dirty="0"/>
            </a:br>
            <a:r>
              <a:rPr lang="en-US" dirty="0"/>
              <a:t>Also, the encryption key is used in the first part, which is actually a PRF.</a:t>
            </a:r>
          </a:p>
          <a:p>
            <a:r>
              <a:rPr lang="en-US" b="1" dirty="0"/>
              <a:t>[transition]</a:t>
            </a:r>
            <a:endParaRPr lang="en-US" b="0" dirty="0"/>
          </a:p>
          <a:p>
            <a:r>
              <a:rPr lang="en-US" b="0" dirty="0"/>
              <a:t>With this information, the server can find the root of the tree just by calculating another hash.</a:t>
            </a:r>
          </a:p>
          <a:p>
            <a:endParaRPr lang="en-US" b="0" dirty="0"/>
          </a:p>
          <a:p>
            <a:r>
              <a:rPr lang="en-US" b="0" dirty="0"/>
              <a:t>Now, in order to traverse the tree, the server needs the same information about the root’s children.</a:t>
            </a:r>
          </a:p>
          <a:p>
            <a:r>
              <a:rPr lang="en-US" b="1" dirty="0"/>
              <a:t>[transition]</a:t>
            </a:r>
          </a:p>
          <a:p>
            <a:r>
              <a:rPr lang="en-US" b="0" dirty="0"/>
              <a:t>We embed the id and version of each node in its parent, which is exactly the pointer updates I mentioned before.</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a:t>
            </a:r>
            <a:endParaRPr lang="en-US" b="0" dirty="0"/>
          </a:p>
          <a:p>
            <a:r>
              <a:rPr lang="en-US" b="0" dirty="0"/>
              <a:t>To create the search token, the client needs the id and version of the root for each key.</a:t>
            </a:r>
          </a:p>
          <a:p>
            <a:r>
              <a:rPr lang="en-US" b="0" dirty="0"/>
              <a:t>The client stores the number of insertions to determine the root, and the number of deletions to know the root’s version.</a:t>
            </a:r>
          </a:p>
          <a:p>
            <a:endParaRPr lang="en-US" b="0" dirty="0"/>
          </a:p>
          <a:p>
            <a:r>
              <a:rPr lang="en-US" b="1" dirty="0"/>
              <a:t>[transition]</a:t>
            </a:r>
          </a:p>
          <a:p>
            <a:r>
              <a:rPr lang="en-US" b="0" dirty="0"/>
              <a:t>Also, we can use an oblivious encrypted map to store this information on the server and have constant sized client state.</a:t>
            </a:r>
          </a:p>
          <a:p>
            <a:r>
              <a:rPr lang="en-US" b="0" dirty="0"/>
              <a:t>Oblivious maps hide what operations are done and with what arguments but have a cost of log square N over log N rounds.</a:t>
            </a:r>
            <a:br>
              <a:rPr lang="en-US" b="0" dirty="0"/>
            </a:br>
            <a:endParaRPr lang="en-US" b="0" dirty="0"/>
          </a:p>
          <a:p>
            <a:r>
              <a:rPr lang="en-US" b="1" dirty="0"/>
              <a:t>[transition]</a:t>
            </a:r>
            <a:endParaRPr lang="en-US" b="0" dirty="0"/>
          </a:p>
          <a:p>
            <a:r>
              <a:rPr lang="en-US" b="0" dirty="0"/>
              <a:t>Now, how do we perform our updates while staying forward private?</a:t>
            </a:r>
          </a:p>
          <a:p>
            <a:r>
              <a:rPr lang="en-US" b="0" dirty="0"/>
              <a:t>On a high level, we use an OMap to store what leaf contains what value, and one OMap to store the tree’s topology across deletions.</a:t>
            </a:r>
          </a:p>
          <a:p>
            <a:endParaRPr lang="en-US" b="0" dirty="0"/>
          </a:p>
          <a:p>
            <a:r>
              <a:rPr lang="en-US" b="1" dirty="0"/>
              <a:t>[transition]</a:t>
            </a:r>
          </a:p>
          <a:p>
            <a:r>
              <a:rPr lang="en-US" b="0" dirty="0"/>
              <a:t>To sum it up, we perform oblivious updates, and in return get optimal search time.</a:t>
            </a:r>
          </a:p>
          <a:p>
            <a:r>
              <a:rPr lang="en-US" b="0" dirty="0"/>
              <a:t>But, as I explained, a part of the cost is requiring super-linear space.</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[transition (end of </a:t>
            </a:r>
            <a:r>
              <a:rPr lang="en-US" b="1"/>
              <a:t>slide)]</a:t>
            </a:r>
            <a:endParaRPr lang="en-US" b="0" dirty="0"/>
          </a:p>
        </p:txBody>
      </p:sp>
      <p:sp>
        <p:nvSpPr>
          <p:cNvPr id="4" name="Slide Number Placeholder 3"/>
          <p:cNvSpPr>
            <a:spLocks noGrp="1"/>
          </p:cNvSpPr>
          <p:nvPr>
            <p:ph type="sldNum" sz="quarter" idx="5"/>
          </p:nvPr>
        </p:nvSpPr>
        <p:spPr/>
        <p:txBody>
          <a:bodyPr/>
          <a:lstStyle/>
          <a:p>
            <a:fld id="{6AA49FD6-5E9D-BD40-BC80-9CCE34388416}" type="slidenum">
              <a:rPr lang="en-US" smtClean="0"/>
              <a:t>7</a:t>
            </a:fld>
            <a:endParaRPr lang="en-US" dirty="0"/>
          </a:p>
        </p:txBody>
      </p:sp>
    </p:spTree>
    <p:extLst>
      <p:ext uri="{BB962C8B-B14F-4D97-AF65-F5344CB8AC3E}">
        <p14:creationId xmlns:p14="http://schemas.microsoft.com/office/powerpoint/2010/main" val="3394406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i="0" dirty="0"/>
                  <a:t>Now, where did this </a:t>
                </a:r>
                <a14:m>
                  <m:oMath xmlns:m="http://schemas.openxmlformats.org/officeDocument/2006/math">
                    <m:r>
                      <m:rPr>
                        <m:sty m:val="p"/>
                      </m:rPr>
                      <a:rPr lang="en-US" b="0" i="0" smtClean="0">
                        <a:latin typeface="Cambria Math" panose="02040503050406030204" pitchFamily="18" charset="0"/>
                      </a:rPr>
                      <m:t>D</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m:rPr>
                            <m:sty m:val="p"/>
                          </m:rPr>
                          <a:rPr lang="en-US" b="0" i="0" smtClean="0">
                            <a:latin typeface="Cambria Math" panose="02040503050406030204" pitchFamily="18" charset="0"/>
                          </a:rPr>
                          <m:t>N</m:t>
                        </m:r>
                      </m:e>
                    </m:func>
                  </m:oMath>
                </a14:m>
                <a:r>
                  <a:rPr lang="en-US" i="0" dirty="0"/>
                  <a:t> factor come</a:t>
                </a:r>
                <a:r>
                  <a:rPr lang="en-US" i="0" baseline="0" dirty="0"/>
                  <a:t> from?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[transition]</a:t>
                </a:r>
              </a:p>
              <a:p>
                <a:r>
                  <a:rPr lang="en-US" i="0" baseline="0" dirty="0"/>
                  <a:t>When we delete a value, we must re-write its parents all the way to the root, and we always delete </a:t>
                </a:r>
                <a14:m>
                  <m:oMath xmlns:m="http://schemas.openxmlformats.org/officeDocument/2006/math">
                    <m:func>
                      <m:funcPr>
                        <m:ctrlPr>
                          <a:rPr lang="en-US" b="0" i="1" baseline="0" smtClean="0">
                            <a:latin typeface="Cambria Math" panose="02040503050406030204" pitchFamily="18" charset="0"/>
                          </a:rPr>
                        </m:ctrlPr>
                      </m:funcPr>
                      <m:fName>
                        <m:r>
                          <m:rPr>
                            <m:sty m:val="p"/>
                          </m:rPr>
                          <a:rPr lang="en-US" b="0" i="0" baseline="0" smtClean="0">
                            <a:latin typeface="Cambria Math" panose="02040503050406030204" pitchFamily="18" charset="0"/>
                          </a:rPr>
                          <m:t>log</m:t>
                        </m:r>
                      </m:fName>
                      <m:e>
                        <m:r>
                          <m:rPr>
                            <m:sty m:val="p"/>
                          </m:rPr>
                          <a:rPr lang="en-US" b="0" i="0" baseline="0" smtClean="0">
                            <a:latin typeface="Cambria Math" panose="02040503050406030204" pitchFamily="18" charset="0"/>
                          </a:rPr>
                          <m:t>N</m:t>
                        </m:r>
                      </m:e>
                    </m:func>
                  </m:oMath>
                </a14:m>
                <a:r>
                  <a:rPr lang="en-US" i="0" dirty="0"/>
                  <a:t> nodes to maintain forward privacy.</a:t>
                </a:r>
              </a:p>
              <a:p>
                <a:r>
                  <a:rPr lang="en-US" i="0" dirty="0"/>
                  <a:t>So how can we prevent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[transition]</a:t>
                </a:r>
              </a:p>
              <a:p>
                <a:r>
                  <a:rPr lang="en-US" i="0" dirty="0"/>
                  <a:t>The idea is simple: by not storing the children’s versions in each node, we only need to re-write the grandparent.</a:t>
                </a:r>
              </a:p>
              <a:p>
                <a:r>
                  <a:rPr lang="en-US" i="0" dirty="0"/>
                  <a:t>However, this means that we have incomplete pointers.</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[transition]</a:t>
                </a:r>
              </a:p>
              <a:p>
                <a:r>
                  <a:rPr lang="en-US" i="0" dirty="0"/>
                  <a:t>To complete each pointer, we perform a binary search to find the latest version of the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[transition]</a:t>
                </a:r>
              </a:p>
              <a:p>
                <a:r>
                  <a:rPr lang="en-US" i="0" dirty="0"/>
                  <a:t>Our second scheme, called</a:t>
                </a:r>
                <a:r>
                  <a:rPr lang="en-US" i="0" baseline="0" dirty="0"/>
                  <a:t> LLSE, </a:t>
                </a:r>
                <a:r>
                  <a:rPr lang="en-US" i="0" dirty="0"/>
                  <a:t>is asymptotically and empirically faster than the previous State-of-the-Art, which had a </a:t>
                </a:r>
                <a14:m>
                  <m:oMath xmlns:m="http://schemas.openxmlformats.org/officeDocument/2006/math">
                    <m:r>
                      <m:rPr>
                        <m:sty m:val="p"/>
                      </m:rPr>
                      <a:rPr lang="en-US" b="0" i="0" smtClean="0">
                        <a:latin typeface="Cambria Math" panose="02040503050406030204" pitchFamily="18" charset="0"/>
                      </a:rPr>
                      <m:t>O</m:t>
                    </m:r>
                    <m:r>
                      <a:rPr lang="en-US" b="0" i="0" smtClean="0">
                        <a:latin typeface="Cambria Math" panose="02040503050406030204" pitchFamily="18" charset="0"/>
                      </a:rPr>
                      <m:t>(</m:t>
                    </m:r>
                    <m:r>
                      <m:rPr>
                        <m:sty m:val="p"/>
                      </m:rPr>
                      <a:rPr lang="en-US" b="0" i="0" smtClean="0">
                        <a:latin typeface="Cambria Math" panose="02040503050406030204" pitchFamily="18" charset="0"/>
                      </a:rPr>
                      <m:t>r</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m:rPr>
                            <m:sty m:val="p"/>
                          </m:rPr>
                          <a:rPr lang="en-US" b="0" i="0" smtClean="0">
                            <a:latin typeface="Cambria Math" panose="02040503050406030204" pitchFamily="18" charset="0"/>
                          </a:rPr>
                          <m:t>N</m:t>
                        </m:r>
                      </m:e>
                    </m:func>
                    <m:r>
                      <a:rPr lang="en-US" b="0" i="0" smtClean="0">
                        <a:latin typeface="Cambria Math" panose="02040503050406030204" pitchFamily="18" charset="0"/>
                      </a:rPr>
                      <m:t>)</m:t>
                    </m:r>
                  </m:oMath>
                </a14:m>
                <a:r>
                  <a:rPr lang="en-US" i="0" dirty="0"/>
                  <a:t> search complexity.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Now, let’s finally see some experiments!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[transition (end of </a:t>
                </a:r>
                <a:r>
                  <a:rPr lang="en-US" b="1" i="0"/>
                  <a:t>slide)]</a:t>
                </a:r>
                <a:endParaRPr lang="en-US" b="1"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p>
              <a:p>
                <a:endParaRPr lang="en-US" i="0" dirty="0"/>
              </a:p>
            </p:txBody>
          </p:sp>
        </mc:Choice>
        <mc:Fallback xmlns="">
          <p:sp>
            <p:nvSpPr>
              <p:cNvPr id="3" name="Notes Placeholder 2"/>
              <p:cNvSpPr>
                <a:spLocks noGrp="1"/>
              </p:cNvSpPr>
              <p:nvPr>
                <p:ph type="body" idx="1"/>
              </p:nvPr>
            </p:nvSpPr>
            <p:spPr/>
            <p:txBody>
              <a:bodyPr/>
              <a:lstStyle/>
              <a:p>
                <a:r>
                  <a:rPr lang="en-US" i="0" dirty="0"/>
                  <a:t>Now, where did this </a:t>
                </a:r>
                <a:r>
                  <a:rPr lang="en-US" b="0" i="0">
                    <a:latin typeface="Cambria Math" panose="02040503050406030204" pitchFamily="18" charset="0"/>
                  </a:rPr>
                  <a:t>D log⁡N</a:t>
                </a:r>
                <a:r>
                  <a:rPr lang="en-US" i="0" dirty="0"/>
                  <a:t> factor come</a:t>
                </a:r>
                <a:r>
                  <a:rPr lang="en-US" i="0" baseline="0" dirty="0"/>
                  <a:t> from?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[transition]</a:t>
                </a:r>
              </a:p>
              <a:p>
                <a:r>
                  <a:rPr lang="en-US" i="0" baseline="0" dirty="0"/>
                  <a:t>When we delete a value, we have to re-write its parents all the way to the root, and to hide how many nodes we </a:t>
                </a:r>
                <a:r>
                  <a:rPr lang="en-US" i="1" baseline="0" dirty="0"/>
                  <a:t>had to</a:t>
                </a:r>
                <a:r>
                  <a:rPr lang="en-US" i="0" baseline="0" dirty="0"/>
                  <a:t> delete, we always delete </a:t>
                </a:r>
                <a:r>
                  <a:rPr lang="en-US" b="0" i="0" baseline="0">
                    <a:latin typeface="Cambria Math" panose="02040503050406030204" pitchFamily="18" charset="0"/>
                  </a:rPr>
                  <a:t>log⁡N</a:t>
                </a:r>
                <a:r>
                  <a:rPr lang="en-US" i="0" dirty="0"/>
                  <a:t>.</a:t>
                </a:r>
              </a:p>
              <a:p>
                <a:r>
                  <a:rPr lang="en-US" i="0" dirty="0"/>
                  <a:t>So how can we prevent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[transition]</a:t>
                </a:r>
              </a:p>
              <a:p>
                <a:r>
                  <a:rPr lang="en-US" i="0" dirty="0"/>
                  <a:t>The idea is simple: we don’t store the children’s versions in each node; and this way, we only need to re-write the grandparent.</a:t>
                </a:r>
              </a:p>
              <a:p>
                <a:r>
                  <a:rPr lang="en-US" i="0" dirty="0"/>
                  <a:t>But now, when we want to follow a pointer, we don’t know the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[transition]</a:t>
                </a:r>
              </a:p>
              <a:p>
                <a:r>
                  <a:rPr lang="en-US" i="0" dirty="0"/>
                  <a:t>So, we perform a binary search to find the latest version of the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[transition]</a:t>
                </a:r>
              </a:p>
              <a:p>
                <a:r>
                  <a:rPr lang="en-US" i="0" dirty="0"/>
                  <a:t>Our second scheme, called</a:t>
                </a:r>
                <a:r>
                  <a:rPr lang="en-US" i="0" baseline="0" dirty="0"/>
                  <a:t> LLSE, </a:t>
                </a:r>
                <a:r>
                  <a:rPr lang="en-US" i="0" dirty="0"/>
                  <a:t>is asymptotically and empirically faster than the previous State-of-the-Art, which had a </a:t>
                </a:r>
                <a:r>
                  <a:rPr lang="en-US" b="0" i="0">
                    <a:latin typeface="Cambria Math" panose="02040503050406030204" pitchFamily="18" charset="0"/>
                  </a:rPr>
                  <a:t>O(r log⁡N)</a:t>
                </a:r>
                <a:r>
                  <a:rPr lang="en-US" i="0" dirty="0"/>
                  <a:t> search complexity.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Now, let’s finally see some experiments!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[transition (end of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p>
              <a:p>
                <a:endParaRPr lang="en-US" i="0" dirty="0"/>
              </a:p>
            </p:txBody>
          </p:sp>
        </mc:Fallback>
      </mc:AlternateContent>
      <p:sp>
        <p:nvSpPr>
          <p:cNvPr id="4" name="Slide Number Placeholder 3"/>
          <p:cNvSpPr>
            <a:spLocks noGrp="1"/>
          </p:cNvSpPr>
          <p:nvPr>
            <p:ph type="sldNum" sz="quarter" idx="5"/>
          </p:nvPr>
        </p:nvSpPr>
        <p:spPr/>
        <p:txBody>
          <a:bodyPr/>
          <a:lstStyle/>
          <a:p>
            <a:fld id="{6AA49FD6-5E9D-BD40-BC80-9CCE34388416}" type="slidenum">
              <a:rPr lang="en-US" smtClean="0"/>
              <a:t>8</a:t>
            </a:fld>
            <a:endParaRPr lang="en-US" dirty="0"/>
          </a:p>
        </p:txBody>
      </p:sp>
    </p:spTree>
    <p:extLst>
      <p:ext uri="{BB962C8B-B14F-4D97-AF65-F5344CB8AC3E}">
        <p14:creationId xmlns:p14="http://schemas.microsoft.com/office/powerpoint/2010/main" val="1431026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implemented our schemes and the competitors in C++, using OpenSSL, with AES-NI enabled, and the code is open-source.</a:t>
            </a:r>
          </a:p>
          <a:p>
            <a:endParaRPr lang="en-US" dirty="0"/>
          </a:p>
          <a:p>
            <a:r>
              <a:rPr lang="en-US" dirty="0"/>
              <a:t>We compared WITH the best cancellation records scheme SDD, and the previous SotA with Quasi-optimal search, QOS.</a:t>
            </a:r>
          </a:p>
          <a:p>
            <a:r>
              <a:rPr lang="en-US" dirty="0"/>
              <a:t>We ran all experiments on one machine, and finally, we have several optimizations that are compatible with the privacy requirements, and you can read about them in the paper.</a:t>
            </a:r>
          </a:p>
        </p:txBody>
      </p:sp>
      <p:sp>
        <p:nvSpPr>
          <p:cNvPr id="4" name="Slide Number Placeholder 3"/>
          <p:cNvSpPr>
            <a:spLocks noGrp="1"/>
          </p:cNvSpPr>
          <p:nvPr>
            <p:ph type="sldNum" sz="quarter" idx="5"/>
          </p:nvPr>
        </p:nvSpPr>
        <p:spPr/>
        <p:txBody>
          <a:bodyPr/>
          <a:lstStyle/>
          <a:p>
            <a:fld id="{6AA49FD6-5E9D-BD40-BC80-9CCE34388416}" type="slidenum">
              <a:rPr lang="en-US" smtClean="0"/>
              <a:t>9</a:t>
            </a:fld>
            <a:endParaRPr lang="en-US" dirty="0"/>
          </a:p>
        </p:txBody>
      </p:sp>
    </p:spTree>
    <p:extLst>
      <p:ext uri="{BB962C8B-B14F-4D97-AF65-F5344CB8AC3E}">
        <p14:creationId xmlns:p14="http://schemas.microsoft.com/office/powerpoint/2010/main" val="2335929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solidFill>
                  <a:srgbClr val="203864"/>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3CB33E8-D5F7-4C44-A89A-425288BCACF0}" type="datetime1">
              <a:rPr lang="en-US" smtClean="0"/>
              <a:t>8/26/22</a:t>
            </a:fld>
            <a:endParaRPr lang="en-US" dirty="0"/>
          </a:p>
        </p:txBody>
      </p:sp>
      <p:sp>
        <p:nvSpPr>
          <p:cNvPr id="5" name="Footer Placeholder 4"/>
          <p:cNvSpPr>
            <a:spLocks noGrp="1"/>
          </p:cNvSpPr>
          <p:nvPr>
            <p:ph type="ftr" sz="quarter" idx="11"/>
          </p:nvPr>
        </p:nvSpPr>
        <p:spPr/>
        <p:txBody>
          <a:bodyPr/>
          <a:lstStyle/>
          <a:p>
            <a:r>
              <a:rPr lang="en-US" dirty="0"/>
              <a:t>DSE Opt Search Deletion</a:t>
            </a:r>
          </a:p>
        </p:txBody>
      </p:sp>
      <p:sp>
        <p:nvSpPr>
          <p:cNvPr id="6" name="Slide Number Placeholder 5"/>
          <p:cNvSpPr>
            <a:spLocks noGrp="1"/>
          </p:cNvSpPr>
          <p:nvPr>
            <p:ph type="sldNum" sz="quarter" idx="12"/>
          </p:nvPr>
        </p:nvSpPr>
        <p:spPr/>
        <p:txBody>
          <a:bodyPr/>
          <a:lstStyle/>
          <a:p>
            <a:fld id="{BF7A32BC-2F7D-E345-A36E-5A774615C992}" type="slidenum">
              <a:rPr lang="en-US" smtClean="0"/>
              <a:t>‹#›</a:t>
            </a:fld>
            <a:endParaRPr lang="en-US" dirty="0"/>
          </a:p>
        </p:txBody>
      </p:sp>
    </p:spTree>
    <p:extLst>
      <p:ext uri="{BB962C8B-B14F-4D97-AF65-F5344CB8AC3E}">
        <p14:creationId xmlns:p14="http://schemas.microsoft.com/office/powerpoint/2010/main" val="1453902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a:solidFill>
                  <a:srgbClr val="0070C0"/>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325F32-5E7A-5F49-8A02-4C99FEEF8DA4}" type="datetime1">
              <a:rPr lang="en-US" smtClean="0"/>
              <a:t>8/26/22</a:t>
            </a:fld>
            <a:endParaRPr lang="en-US" dirty="0"/>
          </a:p>
        </p:txBody>
      </p:sp>
      <p:sp>
        <p:nvSpPr>
          <p:cNvPr id="5" name="Footer Placeholder 4"/>
          <p:cNvSpPr>
            <a:spLocks noGrp="1"/>
          </p:cNvSpPr>
          <p:nvPr>
            <p:ph type="ftr" sz="quarter" idx="11"/>
          </p:nvPr>
        </p:nvSpPr>
        <p:spPr/>
        <p:txBody>
          <a:bodyPr/>
          <a:lstStyle/>
          <a:p>
            <a:r>
              <a:rPr lang="en-US" dirty="0"/>
              <a:t>DSE Opt Search Deletion</a:t>
            </a:r>
          </a:p>
        </p:txBody>
      </p:sp>
      <p:sp>
        <p:nvSpPr>
          <p:cNvPr id="6" name="Slide Number Placeholder 5"/>
          <p:cNvSpPr>
            <a:spLocks noGrp="1"/>
          </p:cNvSpPr>
          <p:nvPr>
            <p:ph type="sldNum" sz="quarter" idx="12"/>
          </p:nvPr>
        </p:nvSpPr>
        <p:spPr/>
        <p:txBody>
          <a:bodyPr/>
          <a:lstStyle/>
          <a:p>
            <a:fld id="{BF7A32BC-2F7D-E345-A36E-5A774615C992}" type="slidenum">
              <a:rPr lang="en-US" smtClean="0"/>
              <a:t>‹#›</a:t>
            </a:fld>
            <a:endParaRPr lang="en-US" dirty="0"/>
          </a:p>
        </p:txBody>
      </p:sp>
    </p:spTree>
    <p:extLst>
      <p:ext uri="{BB962C8B-B14F-4D97-AF65-F5344CB8AC3E}">
        <p14:creationId xmlns:p14="http://schemas.microsoft.com/office/powerpoint/2010/main" val="137437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lvl1pPr>
              <a:defRPr>
                <a:solidFill>
                  <a:srgbClr val="0070C0"/>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837E63-E0D7-6E4C-AFD6-ABC6E609AD9D}" type="datetime1">
              <a:rPr lang="en-US" smtClean="0"/>
              <a:t>8/26/22</a:t>
            </a:fld>
            <a:endParaRPr lang="en-US" dirty="0"/>
          </a:p>
        </p:txBody>
      </p:sp>
      <p:sp>
        <p:nvSpPr>
          <p:cNvPr id="5" name="Footer Placeholder 4"/>
          <p:cNvSpPr>
            <a:spLocks noGrp="1"/>
          </p:cNvSpPr>
          <p:nvPr>
            <p:ph type="ftr" sz="quarter" idx="11"/>
          </p:nvPr>
        </p:nvSpPr>
        <p:spPr/>
        <p:txBody>
          <a:bodyPr/>
          <a:lstStyle/>
          <a:p>
            <a:r>
              <a:rPr lang="en-US" dirty="0"/>
              <a:t>DSE Opt Search Deletion</a:t>
            </a:r>
          </a:p>
        </p:txBody>
      </p:sp>
      <p:sp>
        <p:nvSpPr>
          <p:cNvPr id="6" name="Slide Number Placeholder 5"/>
          <p:cNvSpPr>
            <a:spLocks noGrp="1"/>
          </p:cNvSpPr>
          <p:nvPr>
            <p:ph type="sldNum" sz="quarter" idx="12"/>
          </p:nvPr>
        </p:nvSpPr>
        <p:spPr/>
        <p:txBody>
          <a:bodyPr/>
          <a:lstStyle/>
          <a:p>
            <a:fld id="{BF7A32BC-2F7D-E345-A36E-5A774615C992}" type="slidenum">
              <a:rPr lang="en-US" smtClean="0"/>
              <a:t>‹#›</a:t>
            </a:fld>
            <a:endParaRPr lang="en-US" dirty="0"/>
          </a:p>
        </p:txBody>
      </p:sp>
    </p:spTree>
    <p:extLst>
      <p:ext uri="{BB962C8B-B14F-4D97-AF65-F5344CB8AC3E}">
        <p14:creationId xmlns:p14="http://schemas.microsoft.com/office/powerpoint/2010/main" val="991523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890" y="938677"/>
            <a:ext cx="11910377" cy="58394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296481" y="6489812"/>
            <a:ext cx="801786" cy="288307"/>
          </a:xfrm>
        </p:spPr>
        <p:txBody>
          <a:bodyPr/>
          <a:lstStyle/>
          <a:p>
            <a:fld id="{BF7A32BC-2F7D-E345-A36E-5A774615C992}" type="slidenum">
              <a:rPr lang="en-US" smtClean="0"/>
              <a:t>‹#›</a:t>
            </a:fld>
            <a:endParaRPr lang="en-US" dirty="0"/>
          </a:p>
        </p:txBody>
      </p:sp>
      <p:sp>
        <p:nvSpPr>
          <p:cNvPr id="4" name="Title 1">
            <a:extLst>
              <a:ext uri="{FF2B5EF4-FFF2-40B4-BE49-F238E27FC236}">
                <a16:creationId xmlns:a16="http://schemas.microsoft.com/office/drawing/2014/main" id="{7BEEF0B3-E882-6FCA-B1C0-F9358E71459F}"/>
              </a:ext>
            </a:extLst>
          </p:cNvPr>
          <p:cNvSpPr txBox="1">
            <a:spLocks/>
          </p:cNvSpPr>
          <p:nvPr userDrawn="1"/>
        </p:nvSpPr>
        <p:spPr>
          <a:xfrm>
            <a:off x="0" y="1"/>
            <a:ext cx="12192000" cy="938676"/>
          </a:xfrm>
          <a:prstGeom prst="rect">
            <a:avLst/>
          </a:prstGeom>
        </p:spPr>
        <p:txBody>
          <a:bodyPr anchor="ctr"/>
          <a:lst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a:lstStyle>
          <a:p>
            <a:endParaRPr lang="en-US" dirty="0"/>
          </a:p>
        </p:txBody>
      </p:sp>
    </p:spTree>
    <p:extLst>
      <p:ext uri="{BB962C8B-B14F-4D97-AF65-F5344CB8AC3E}">
        <p14:creationId xmlns:p14="http://schemas.microsoft.com/office/powerpoint/2010/main" val="2914842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solidFill>
                  <a:srgbClr val="203864"/>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AD723-5DCB-0C46-91BC-1A3DA46209DB}" type="datetime1">
              <a:rPr lang="en-US" smtClean="0"/>
              <a:t>8/26/22</a:t>
            </a:fld>
            <a:endParaRPr lang="en-US" dirty="0"/>
          </a:p>
        </p:txBody>
      </p:sp>
      <p:sp>
        <p:nvSpPr>
          <p:cNvPr id="5" name="Footer Placeholder 4"/>
          <p:cNvSpPr>
            <a:spLocks noGrp="1"/>
          </p:cNvSpPr>
          <p:nvPr>
            <p:ph type="ftr" sz="quarter" idx="11"/>
          </p:nvPr>
        </p:nvSpPr>
        <p:spPr/>
        <p:txBody>
          <a:bodyPr/>
          <a:lstStyle/>
          <a:p>
            <a:r>
              <a:rPr lang="en-US" dirty="0"/>
              <a:t>DSE Opt Search Deletion</a:t>
            </a:r>
          </a:p>
        </p:txBody>
      </p:sp>
      <p:sp>
        <p:nvSpPr>
          <p:cNvPr id="6" name="Slide Number Placeholder 5"/>
          <p:cNvSpPr>
            <a:spLocks noGrp="1"/>
          </p:cNvSpPr>
          <p:nvPr>
            <p:ph type="sldNum" sz="quarter" idx="12"/>
          </p:nvPr>
        </p:nvSpPr>
        <p:spPr/>
        <p:txBody>
          <a:bodyPr/>
          <a:lstStyle/>
          <a:p>
            <a:fld id="{BF7A32BC-2F7D-E345-A36E-5A774615C992}" type="slidenum">
              <a:rPr lang="en-US" smtClean="0"/>
              <a:t>‹#›</a:t>
            </a:fld>
            <a:endParaRPr lang="en-US" dirty="0"/>
          </a:p>
        </p:txBody>
      </p:sp>
    </p:spTree>
    <p:extLst>
      <p:ext uri="{BB962C8B-B14F-4D97-AF65-F5344CB8AC3E}">
        <p14:creationId xmlns:p14="http://schemas.microsoft.com/office/powerpoint/2010/main" val="2782276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7995" y="938677"/>
            <a:ext cx="5781805" cy="5238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938677"/>
            <a:ext cx="5781804" cy="5238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B4DFE8-A23D-014D-92D1-31D67D51BD1F}" type="datetime1">
              <a:rPr lang="en-US" smtClean="0"/>
              <a:t>8/26/22</a:t>
            </a:fld>
            <a:endParaRPr lang="en-US" dirty="0"/>
          </a:p>
        </p:txBody>
      </p:sp>
      <p:sp>
        <p:nvSpPr>
          <p:cNvPr id="6" name="Footer Placeholder 5"/>
          <p:cNvSpPr>
            <a:spLocks noGrp="1"/>
          </p:cNvSpPr>
          <p:nvPr>
            <p:ph type="ftr" sz="quarter" idx="11"/>
          </p:nvPr>
        </p:nvSpPr>
        <p:spPr/>
        <p:txBody>
          <a:bodyPr/>
          <a:lstStyle/>
          <a:p>
            <a:r>
              <a:rPr lang="en-US" dirty="0"/>
              <a:t>DSE Opt Search Deletion</a:t>
            </a:r>
          </a:p>
        </p:txBody>
      </p:sp>
      <p:sp>
        <p:nvSpPr>
          <p:cNvPr id="7" name="Slide Number Placeholder 6"/>
          <p:cNvSpPr>
            <a:spLocks noGrp="1"/>
          </p:cNvSpPr>
          <p:nvPr>
            <p:ph type="sldNum" sz="quarter" idx="12"/>
          </p:nvPr>
        </p:nvSpPr>
        <p:spPr/>
        <p:txBody>
          <a:bodyPr/>
          <a:lstStyle/>
          <a:p>
            <a:fld id="{BF7A32BC-2F7D-E345-A36E-5A774615C992}" type="slidenum">
              <a:rPr lang="en-US" smtClean="0"/>
              <a:t>‹#›</a:t>
            </a:fld>
            <a:endParaRPr lang="en-US" dirty="0"/>
          </a:p>
        </p:txBody>
      </p:sp>
      <p:sp>
        <p:nvSpPr>
          <p:cNvPr id="10" name="Title 1">
            <a:extLst>
              <a:ext uri="{FF2B5EF4-FFF2-40B4-BE49-F238E27FC236}">
                <a16:creationId xmlns:a16="http://schemas.microsoft.com/office/drawing/2014/main" id="{CF41EDF9-1FEF-4C43-A760-10BA3C645E76}"/>
              </a:ext>
            </a:extLst>
          </p:cNvPr>
          <p:cNvSpPr txBox="1">
            <a:spLocks/>
          </p:cNvSpPr>
          <p:nvPr userDrawn="1"/>
        </p:nvSpPr>
        <p:spPr>
          <a:xfrm>
            <a:off x="0" y="1"/>
            <a:ext cx="12192000" cy="938676"/>
          </a:xfrm>
          <a:prstGeom prst="rect">
            <a:avLst/>
          </a:prstGeom>
        </p:spPr>
        <p:txBody>
          <a:bodyPr anchor="ctr"/>
          <a:lst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46E6859A-D580-D2B5-2E1C-842B773433EE}"/>
              </a:ext>
            </a:extLst>
          </p:cNvPr>
          <p:cNvSpPr txBox="1">
            <a:spLocks/>
          </p:cNvSpPr>
          <p:nvPr userDrawn="1"/>
        </p:nvSpPr>
        <p:spPr>
          <a:xfrm>
            <a:off x="0" y="1"/>
            <a:ext cx="12192000" cy="938676"/>
          </a:xfrm>
          <a:prstGeom prst="rect">
            <a:avLst/>
          </a:prstGeom>
        </p:spPr>
        <p:txBody>
          <a:bodyPr anchor="ctr">
            <a:normAutofit/>
          </a:bodyPr>
          <a:lst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a:lstStyle>
          <a:p>
            <a:endParaRPr lang="en-US" sz="2200" dirty="0"/>
          </a:p>
        </p:txBody>
      </p:sp>
    </p:spTree>
    <p:extLst>
      <p:ext uri="{BB962C8B-B14F-4D97-AF65-F5344CB8AC3E}">
        <p14:creationId xmlns:p14="http://schemas.microsoft.com/office/powerpoint/2010/main" val="72144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93E57A-C3AA-4D46-83CB-2810798F6F2F}" type="datetime1">
              <a:rPr lang="en-US" smtClean="0"/>
              <a:t>8/26/22</a:t>
            </a:fld>
            <a:endParaRPr lang="en-US" dirty="0"/>
          </a:p>
        </p:txBody>
      </p:sp>
      <p:sp>
        <p:nvSpPr>
          <p:cNvPr id="8" name="Footer Placeholder 7"/>
          <p:cNvSpPr>
            <a:spLocks noGrp="1"/>
          </p:cNvSpPr>
          <p:nvPr>
            <p:ph type="ftr" sz="quarter" idx="11"/>
          </p:nvPr>
        </p:nvSpPr>
        <p:spPr/>
        <p:txBody>
          <a:bodyPr/>
          <a:lstStyle/>
          <a:p>
            <a:r>
              <a:rPr lang="en-US" dirty="0"/>
              <a:t>DSE Opt Search Deletion</a:t>
            </a:r>
          </a:p>
        </p:txBody>
      </p:sp>
      <p:sp>
        <p:nvSpPr>
          <p:cNvPr id="9" name="Slide Number Placeholder 8"/>
          <p:cNvSpPr>
            <a:spLocks noGrp="1"/>
          </p:cNvSpPr>
          <p:nvPr>
            <p:ph type="sldNum" sz="quarter" idx="12"/>
          </p:nvPr>
        </p:nvSpPr>
        <p:spPr/>
        <p:txBody>
          <a:bodyPr/>
          <a:lstStyle/>
          <a:p>
            <a:fld id="{BF7A32BC-2F7D-E345-A36E-5A774615C992}" type="slidenum">
              <a:rPr lang="en-US" smtClean="0"/>
              <a:t>‹#›</a:t>
            </a:fld>
            <a:endParaRPr lang="en-US" dirty="0"/>
          </a:p>
        </p:txBody>
      </p:sp>
      <p:sp>
        <p:nvSpPr>
          <p:cNvPr id="10" name="Title 1">
            <a:extLst>
              <a:ext uri="{FF2B5EF4-FFF2-40B4-BE49-F238E27FC236}">
                <a16:creationId xmlns:a16="http://schemas.microsoft.com/office/drawing/2014/main" id="{95AA727C-3092-8A06-5087-559D1C558B53}"/>
              </a:ext>
            </a:extLst>
          </p:cNvPr>
          <p:cNvSpPr txBox="1">
            <a:spLocks/>
          </p:cNvSpPr>
          <p:nvPr userDrawn="1"/>
        </p:nvSpPr>
        <p:spPr>
          <a:xfrm>
            <a:off x="0" y="1"/>
            <a:ext cx="12192000" cy="938676"/>
          </a:xfrm>
          <a:prstGeom prst="rect">
            <a:avLst/>
          </a:prstGeom>
        </p:spPr>
        <p:txBody>
          <a:bodyPr anchor="ctr"/>
          <a:lst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a:lstStyle>
          <a:p>
            <a:endParaRPr lang="en-US" dirty="0"/>
          </a:p>
        </p:txBody>
      </p:sp>
    </p:spTree>
    <p:extLst>
      <p:ext uri="{BB962C8B-B14F-4D97-AF65-F5344CB8AC3E}">
        <p14:creationId xmlns:p14="http://schemas.microsoft.com/office/powerpoint/2010/main" val="26015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a:solidFill>
                  <a:srgbClr val="0070C0"/>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BD35FD6E-DA5D-9A4B-BCB0-49F9C6535551}" type="datetime1">
              <a:rPr lang="en-US" smtClean="0"/>
              <a:t>8/26/22</a:t>
            </a:fld>
            <a:endParaRPr lang="en-US" dirty="0"/>
          </a:p>
        </p:txBody>
      </p:sp>
      <p:sp>
        <p:nvSpPr>
          <p:cNvPr id="4" name="Footer Placeholder 3"/>
          <p:cNvSpPr>
            <a:spLocks noGrp="1"/>
          </p:cNvSpPr>
          <p:nvPr>
            <p:ph type="ftr" sz="quarter" idx="11"/>
          </p:nvPr>
        </p:nvSpPr>
        <p:spPr/>
        <p:txBody>
          <a:bodyPr/>
          <a:lstStyle/>
          <a:p>
            <a:r>
              <a:rPr lang="en-US" dirty="0"/>
              <a:t>DSE Opt Search Deletion</a:t>
            </a:r>
          </a:p>
        </p:txBody>
      </p:sp>
      <p:sp>
        <p:nvSpPr>
          <p:cNvPr id="5" name="Slide Number Placeholder 4"/>
          <p:cNvSpPr>
            <a:spLocks noGrp="1"/>
          </p:cNvSpPr>
          <p:nvPr>
            <p:ph type="sldNum" sz="quarter" idx="12"/>
          </p:nvPr>
        </p:nvSpPr>
        <p:spPr/>
        <p:txBody>
          <a:bodyPr/>
          <a:lstStyle/>
          <a:p>
            <a:fld id="{BF7A32BC-2F7D-E345-A36E-5A774615C992}" type="slidenum">
              <a:rPr lang="en-US" smtClean="0"/>
              <a:t>‹#›</a:t>
            </a:fld>
            <a:endParaRPr lang="en-US" dirty="0"/>
          </a:p>
        </p:txBody>
      </p:sp>
    </p:spTree>
    <p:extLst>
      <p:ext uri="{BB962C8B-B14F-4D97-AF65-F5344CB8AC3E}">
        <p14:creationId xmlns:p14="http://schemas.microsoft.com/office/powerpoint/2010/main" val="366934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0F9A84-710D-B249-9697-E76ABBDFAA87}" type="datetime1">
              <a:rPr lang="en-US" smtClean="0"/>
              <a:t>8/26/22</a:t>
            </a:fld>
            <a:endParaRPr lang="en-US" dirty="0"/>
          </a:p>
        </p:txBody>
      </p:sp>
      <p:sp>
        <p:nvSpPr>
          <p:cNvPr id="3" name="Footer Placeholder 2"/>
          <p:cNvSpPr>
            <a:spLocks noGrp="1"/>
          </p:cNvSpPr>
          <p:nvPr>
            <p:ph type="ftr" sz="quarter" idx="11"/>
          </p:nvPr>
        </p:nvSpPr>
        <p:spPr/>
        <p:txBody>
          <a:bodyPr/>
          <a:lstStyle/>
          <a:p>
            <a:r>
              <a:rPr lang="en-US" dirty="0"/>
              <a:t>DSE Opt Search Deletion</a:t>
            </a:r>
          </a:p>
        </p:txBody>
      </p:sp>
      <p:sp>
        <p:nvSpPr>
          <p:cNvPr id="4" name="Slide Number Placeholder 3"/>
          <p:cNvSpPr>
            <a:spLocks noGrp="1"/>
          </p:cNvSpPr>
          <p:nvPr>
            <p:ph type="sldNum" sz="quarter" idx="12"/>
          </p:nvPr>
        </p:nvSpPr>
        <p:spPr/>
        <p:txBody>
          <a:bodyPr/>
          <a:lstStyle/>
          <a:p>
            <a:fld id="{BF7A32BC-2F7D-E345-A36E-5A774615C992}" type="slidenum">
              <a:rPr lang="en-US" smtClean="0"/>
              <a:t>‹#›</a:t>
            </a:fld>
            <a:endParaRPr lang="en-US" dirty="0"/>
          </a:p>
        </p:txBody>
      </p:sp>
    </p:spTree>
    <p:extLst>
      <p:ext uri="{BB962C8B-B14F-4D97-AF65-F5344CB8AC3E}">
        <p14:creationId xmlns:p14="http://schemas.microsoft.com/office/powerpoint/2010/main" val="48042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04F7E0-57BF-2A40-8F57-9AE534C0BC02}" type="datetime1">
              <a:rPr lang="en-US" smtClean="0"/>
              <a:t>8/26/22</a:t>
            </a:fld>
            <a:endParaRPr lang="en-US" dirty="0"/>
          </a:p>
        </p:txBody>
      </p:sp>
      <p:sp>
        <p:nvSpPr>
          <p:cNvPr id="6" name="Footer Placeholder 5"/>
          <p:cNvSpPr>
            <a:spLocks noGrp="1"/>
          </p:cNvSpPr>
          <p:nvPr>
            <p:ph type="ftr" sz="quarter" idx="11"/>
          </p:nvPr>
        </p:nvSpPr>
        <p:spPr/>
        <p:txBody>
          <a:bodyPr/>
          <a:lstStyle/>
          <a:p>
            <a:r>
              <a:rPr lang="en-US" dirty="0"/>
              <a:t>DSE Opt Search Deletion</a:t>
            </a:r>
          </a:p>
        </p:txBody>
      </p:sp>
      <p:sp>
        <p:nvSpPr>
          <p:cNvPr id="7" name="Slide Number Placeholder 6"/>
          <p:cNvSpPr>
            <a:spLocks noGrp="1"/>
          </p:cNvSpPr>
          <p:nvPr>
            <p:ph type="sldNum" sz="quarter" idx="12"/>
          </p:nvPr>
        </p:nvSpPr>
        <p:spPr/>
        <p:txBody>
          <a:bodyPr/>
          <a:lstStyle/>
          <a:p>
            <a:fld id="{BF7A32BC-2F7D-E345-A36E-5A774615C992}" type="slidenum">
              <a:rPr lang="en-US" smtClean="0"/>
              <a:t>‹#›</a:t>
            </a:fld>
            <a:endParaRPr lang="en-US" dirty="0"/>
          </a:p>
        </p:txBody>
      </p:sp>
    </p:spTree>
    <p:extLst>
      <p:ext uri="{BB962C8B-B14F-4D97-AF65-F5344CB8AC3E}">
        <p14:creationId xmlns:p14="http://schemas.microsoft.com/office/powerpoint/2010/main" val="213824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solidFill>
                  <a:srgbClr val="0070C0"/>
                </a:solidFill>
              </a:defRPr>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7EEF12-7E84-F445-8E28-BAA7AC189544}" type="datetime1">
              <a:rPr lang="en-US" smtClean="0"/>
              <a:t>8/26/22</a:t>
            </a:fld>
            <a:endParaRPr lang="en-US" dirty="0"/>
          </a:p>
        </p:txBody>
      </p:sp>
      <p:sp>
        <p:nvSpPr>
          <p:cNvPr id="6" name="Footer Placeholder 5"/>
          <p:cNvSpPr>
            <a:spLocks noGrp="1"/>
          </p:cNvSpPr>
          <p:nvPr>
            <p:ph type="ftr" sz="quarter" idx="11"/>
          </p:nvPr>
        </p:nvSpPr>
        <p:spPr/>
        <p:txBody>
          <a:bodyPr/>
          <a:lstStyle/>
          <a:p>
            <a:r>
              <a:rPr lang="en-US" dirty="0"/>
              <a:t>DSE Opt Search Deletion</a:t>
            </a:r>
          </a:p>
        </p:txBody>
      </p:sp>
      <p:sp>
        <p:nvSpPr>
          <p:cNvPr id="7" name="Slide Number Placeholder 6"/>
          <p:cNvSpPr>
            <a:spLocks noGrp="1"/>
          </p:cNvSpPr>
          <p:nvPr>
            <p:ph type="sldNum" sz="quarter" idx="12"/>
          </p:nvPr>
        </p:nvSpPr>
        <p:spPr/>
        <p:txBody>
          <a:bodyPr/>
          <a:lstStyle/>
          <a:p>
            <a:fld id="{BF7A32BC-2F7D-E345-A36E-5A774615C992}" type="slidenum">
              <a:rPr lang="en-US" smtClean="0"/>
              <a:t>‹#›</a:t>
            </a:fld>
            <a:endParaRPr lang="en-US" dirty="0"/>
          </a:p>
        </p:txBody>
      </p:sp>
    </p:spTree>
    <p:extLst>
      <p:ext uri="{BB962C8B-B14F-4D97-AF65-F5344CB8AC3E}">
        <p14:creationId xmlns:p14="http://schemas.microsoft.com/office/powerpoint/2010/main" val="1567513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2838" y="938677"/>
            <a:ext cx="11866324" cy="52826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A0D6E-D952-B94A-B8A0-C50D415EB6E4}" type="datetime1">
              <a:rPr lang="en-US" smtClean="0"/>
              <a:t>8/26/22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7A32BC-2F7D-E345-A36E-5A774615C992}" type="slidenum">
              <a:rPr lang="en-US" smtClean="0"/>
              <a:t>‹#›</a:t>
            </a:fld>
            <a:endParaRPr lang="en-US" dirty="0"/>
          </a:p>
        </p:txBody>
      </p:sp>
      <p:sp>
        <p:nvSpPr>
          <p:cNvPr id="7" name="Title 1">
            <a:extLst>
              <a:ext uri="{FF2B5EF4-FFF2-40B4-BE49-F238E27FC236}">
                <a16:creationId xmlns:a16="http://schemas.microsoft.com/office/drawing/2014/main" id="{DDF30268-7625-6BA6-CBB8-AA0454D104C0}"/>
              </a:ext>
            </a:extLst>
          </p:cNvPr>
          <p:cNvSpPr txBox="1">
            <a:spLocks/>
          </p:cNvSpPr>
          <p:nvPr userDrawn="1"/>
        </p:nvSpPr>
        <p:spPr>
          <a:xfrm>
            <a:off x="0" y="1"/>
            <a:ext cx="12192000" cy="938676"/>
          </a:xfrm>
          <a:prstGeom prst="rect">
            <a:avLst/>
          </a:prstGeom>
        </p:spPr>
        <p:txBody>
          <a:bodyPr anchor="ctr"/>
          <a:lst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a:lstStyle>
          <a:p>
            <a:endParaRPr lang="en-US" dirty="0"/>
          </a:p>
        </p:txBody>
      </p:sp>
    </p:spTree>
    <p:extLst>
      <p:ext uri="{BB962C8B-B14F-4D97-AF65-F5344CB8AC3E}">
        <p14:creationId xmlns:p14="http://schemas.microsoft.com/office/powerpoint/2010/main" val="2278795630"/>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Lst>
  <p:hf hdr="0" ftr="0" dt="0"/>
  <p:txStyles>
    <p:title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1.emf"/></Relationships>
</file>

<file path=ppt/slides/_rels/slide1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notesSlide" Target="../notesSlides/notesSlide13.xml"/><Relationship Id="rId7" Type="http://schemas.openxmlformats.org/officeDocument/2006/relationships/hyperlink" Target="https://akarbas.github.io/" TargetMode="External"/><Relationship Id="rId2" Type="http://schemas.openxmlformats.org/officeDocument/2006/relationships/slideLayout" Target="../slideLayouts/slideLayout4.xml"/><Relationship Id="rId1" Type="http://schemas.openxmlformats.org/officeDocument/2006/relationships/tags" Target="../tags/tag10.xml"/><Relationship Id="rId6" Type="http://schemas.openxmlformats.org/officeDocument/2006/relationships/image" Target="../media/image48.png"/><Relationship Id="rId9" Type="http://schemas.openxmlformats.org/officeDocument/2006/relationships/hyperlink" Target="https://github.com/jgharehchamani/OS-SS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24.png"/><Relationship Id="rId3" Type="http://schemas.openxmlformats.org/officeDocument/2006/relationships/image" Target="../media/image46.png"/><Relationship Id="rId7" Type="http://schemas.openxmlformats.org/officeDocument/2006/relationships/image" Target="../media/image51.png"/><Relationship Id="rId12" Type="http://schemas.openxmlformats.org/officeDocument/2006/relationships/image" Target="../media/image23.png"/><Relationship Id="rId17" Type="http://schemas.openxmlformats.org/officeDocument/2006/relationships/image" Target="../media/image37.svg"/><Relationship Id="rId2" Type="http://schemas.openxmlformats.org/officeDocument/2006/relationships/notesSlide" Target="../notesSlides/notesSlide15.xml"/><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45.svg"/><Relationship Id="rId5" Type="http://schemas.openxmlformats.org/officeDocument/2006/relationships/image" Target="../media/image49.png"/><Relationship Id="rId15" Type="http://schemas.openxmlformats.org/officeDocument/2006/relationships/image" Target="../media/image54.png"/><Relationship Id="rId10" Type="http://schemas.openxmlformats.org/officeDocument/2006/relationships/image" Target="../media/image25.png"/><Relationship Id="rId4" Type="http://schemas.openxmlformats.org/officeDocument/2006/relationships/image" Target="../media/image47.png"/><Relationship Id="rId9" Type="http://schemas.openxmlformats.org/officeDocument/2006/relationships/image" Target="../media/image22.png"/><Relationship Id="rId14" Type="http://schemas.openxmlformats.org/officeDocument/2006/relationships/image" Target="../media/image53.png"/></Relationships>
</file>

<file path=ppt/slides/_rels/slide1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notesSlide" Target="../notesSlides/notesSlide2.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slideLayout" Target="../slideLayouts/slideLayout2.xml"/><Relationship Id="rId16" Type="http://schemas.openxmlformats.org/officeDocument/2006/relationships/image" Target="../media/image15.png"/><Relationship Id="rId20" Type="http://schemas.openxmlformats.org/officeDocument/2006/relationships/image" Target="../media/image19.svg"/><Relationship Id="rId1" Type="http://schemas.openxmlformats.org/officeDocument/2006/relationships/tags" Target="../tags/tag1.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3.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2.png"/><Relationship Id="rId5" Type="http://schemas.openxmlformats.org/officeDocument/2006/relationships/image" Target="../media/image21.svg"/><Relationship Id="rId10" Type="http://schemas.openxmlformats.org/officeDocument/2006/relationships/image" Target="../media/image26.svg"/><Relationship Id="rId4" Type="http://schemas.openxmlformats.org/officeDocument/2006/relationships/image" Target="../media/image20.pn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notesSlide" Target="../notesSlides/notesSlide4.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2.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6.svg"/><Relationship Id="rId3" Type="http://schemas.openxmlformats.org/officeDocument/2006/relationships/notesSlide" Target="../notesSlides/notesSlide5.xml"/><Relationship Id="rId7" Type="http://schemas.openxmlformats.org/officeDocument/2006/relationships/image" Target="../media/image28.png"/><Relationship Id="rId12" Type="http://schemas.openxmlformats.org/officeDocument/2006/relationships/image" Target="../media/image25.png"/><Relationship Id="rId17" Type="http://schemas.openxmlformats.org/officeDocument/2006/relationships/image" Target="../media/image27.jpeg"/><Relationship Id="rId2" Type="http://schemas.openxmlformats.org/officeDocument/2006/relationships/slideLayout" Target="../slideLayouts/slideLayout2.xml"/><Relationship Id="rId16" Type="http://schemas.openxmlformats.org/officeDocument/2006/relationships/image" Target="../media/image32.png"/><Relationship Id="rId1" Type="http://schemas.openxmlformats.org/officeDocument/2006/relationships/tags" Target="../tags/tag4.xml"/><Relationship Id="rId6" Type="http://schemas.openxmlformats.org/officeDocument/2006/relationships/image" Target="../media/image27.png"/><Relationship Id="rId11" Type="http://schemas.openxmlformats.org/officeDocument/2006/relationships/image" Target="../media/image22.png"/><Relationship Id="rId15" Type="http://schemas.openxmlformats.org/officeDocument/2006/relationships/image" Target="../media/image31.png"/><Relationship Id="rId10" Type="http://schemas.openxmlformats.org/officeDocument/2006/relationships/image" Target="../media/image24.png"/><Relationship Id="rId9" Type="http://schemas.openxmlformats.org/officeDocument/2006/relationships/image" Target="../media/image23.png"/><Relationship Id="rId14"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24.png"/><Relationship Id="rId3" Type="http://schemas.openxmlformats.org/officeDocument/2006/relationships/notesSlide" Target="../notesSlides/notesSlide6.xml"/><Relationship Id="rId7" Type="http://schemas.openxmlformats.org/officeDocument/2006/relationships/image" Target="../media/image35.png"/><Relationship Id="rId12" Type="http://schemas.openxmlformats.org/officeDocument/2006/relationships/image" Target="../media/image23.png"/><Relationship Id="rId2" Type="http://schemas.openxmlformats.org/officeDocument/2006/relationships/slideLayout" Target="../slideLayouts/slideLayout2.xml"/><Relationship Id="rId16" Type="http://schemas.openxmlformats.org/officeDocument/2006/relationships/image" Target="../media/image26.svg"/><Relationship Id="rId1" Type="http://schemas.openxmlformats.org/officeDocument/2006/relationships/tags" Target="../tags/tag5.xml"/><Relationship Id="rId6" Type="http://schemas.openxmlformats.org/officeDocument/2006/relationships/image" Target="../media/image34.png"/><Relationship Id="rId11" Type="http://schemas.openxmlformats.org/officeDocument/2006/relationships/image" Target="../media/image39.png"/><Relationship Id="rId15" Type="http://schemas.openxmlformats.org/officeDocument/2006/relationships/image" Target="../media/image25.png"/><Relationship Id="rId10" Type="http://schemas.openxmlformats.org/officeDocument/2006/relationships/image" Target="../media/image37.svg"/><Relationship Id="rId9" Type="http://schemas.openxmlformats.org/officeDocument/2006/relationships/image" Target="../media/image36.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0.png"/><Relationship Id="rId18" Type="http://schemas.openxmlformats.org/officeDocument/2006/relationships/image" Target="../media/image41.png"/><Relationship Id="rId3" Type="http://schemas.openxmlformats.org/officeDocument/2006/relationships/notesSlide" Target="../notesSlides/notesSlide7.xml"/><Relationship Id="rId7" Type="http://schemas.openxmlformats.org/officeDocument/2006/relationships/image" Target="../media/image24.png"/><Relationship Id="rId12" Type="http://schemas.openxmlformats.org/officeDocument/2006/relationships/image" Target="../media/image37.sv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3.png"/><Relationship Id="rId11" Type="http://schemas.openxmlformats.org/officeDocument/2006/relationships/image" Target="../media/image36.png"/><Relationship Id="rId5" Type="http://schemas.openxmlformats.org/officeDocument/2006/relationships/image" Target="../media/image39.svg"/><Relationship Id="rId15" Type="http://schemas.openxmlformats.org/officeDocument/2006/relationships/image" Target="../media/image40.png"/><Relationship Id="rId10" Type="http://schemas.openxmlformats.org/officeDocument/2006/relationships/image" Target="../media/image26.svg"/><Relationship Id="rId4" Type="http://schemas.openxmlformats.org/officeDocument/2006/relationships/image" Target="../media/image38.png"/><Relationship Id="rId9" Type="http://schemas.openxmlformats.org/officeDocument/2006/relationships/image" Target="../media/image25.png"/><Relationship Id="rId14" Type="http://schemas.openxmlformats.org/officeDocument/2006/relationships/image" Target="../media/image21.svg"/></Relationships>
</file>

<file path=ppt/slides/_rels/slide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8.xml"/><Relationship Id="rId7" Type="http://schemas.openxmlformats.org/officeDocument/2006/relationships/image" Target="../media/image421.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40.emf"/><Relationship Id="rId4" Type="http://schemas.openxmlformats.org/officeDocument/2006/relationships/hyperlink" Target="https://github.com/jgharehchamani/OS-S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22A88-2C52-5565-DC2E-3DCAF0EFE4A1}"/>
              </a:ext>
            </a:extLst>
          </p:cNvPr>
          <p:cNvSpPr>
            <a:spLocks noGrp="1"/>
          </p:cNvSpPr>
          <p:nvPr>
            <p:ph type="ctrTitle"/>
          </p:nvPr>
        </p:nvSpPr>
        <p:spPr>
          <a:xfrm>
            <a:off x="1275268" y="726503"/>
            <a:ext cx="9641457" cy="2387600"/>
          </a:xfrm>
        </p:spPr>
        <p:txBody>
          <a:bodyPr>
            <a:noAutofit/>
          </a:bodyPr>
          <a:lstStyle/>
          <a:p>
            <a:r>
              <a:rPr lang="en-US" sz="5600" dirty="0"/>
              <a:t>Dynamic Searchable Encryption</a:t>
            </a:r>
            <a:br>
              <a:rPr lang="en-US" sz="5600" dirty="0"/>
            </a:br>
            <a:r>
              <a:rPr lang="en-US" sz="5600" dirty="0"/>
              <a:t>with Optimal Search</a:t>
            </a:r>
            <a:br>
              <a:rPr lang="en-US" sz="5600" dirty="0"/>
            </a:br>
            <a:r>
              <a:rPr lang="en-US" sz="5600" dirty="0"/>
              <a:t>in the Presence of Deletions</a:t>
            </a:r>
          </a:p>
        </p:txBody>
      </p:sp>
      <p:pic>
        <p:nvPicPr>
          <p:cNvPr id="8" name="Picture 7">
            <a:extLst>
              <a:ext uri="{FF2B5EF4-FFF2-40B4-BE49-F238E27FC236}">
                <a16:creationId xmlns:a16="http://schemas.microsoft.com/office/drawing/2014/main" id="{E2F7F185-4D55-A639-BF0B-5DEF6E89DD85}"/>
              </a:ext>
            </a:extLst>
          </p:cNvPr>
          <p:cNvPicPr>
            <a:picLocks noChangeAspect="1"/>
          </p:cNvPicPr>
          <p:nvPr/>
        </p:nvPicPr>
        <p:blipFill>
          <a:blip r:embed="rId3"/>
          <a:stretch>
            <a:fillRect/>
          </a:stretch>
        </p:blipFill>
        <p:spPr>
          <a:xfrm>
            <a:off x="293295" y="4954986"/>
            <a:ext cx="1747742" cy="1747742"/>
          </a:xfrm>
          <a:prstGeom prst="rect">
            <a:avLst/>
          </a:prstGeom>
        </p:spPr>
      </p:pic>
      <p:pic>
        <p:nvPicPr>
          <p:cNvPr id="10" name="Picture 2">
            <a:extLst>
              <a:ext uri="{FF2B5EF4-FFF2-40B4-BE49-F238E27FC236}">
                <a16:creationId xmlns:a16="http://schemas.microsoft.com/office/drawing/2014/main" id="{06904D8F-61DF-8171-7973-4C97EC98BB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6621" y="5952955"/>
            <a:ext cx="2314614" cy="8564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4890FD3-BB97-1F6F-592B-66FEA9EE21EA}"/>
              </a:ext>
            </a:extLst>
          </p:cNvPr>
          <p:cNvSpPr txBox="1"/>
          <p:nvPr/>
        </p:nvSpPr>
        <p:spPr>
          <a:xfrm>
            <a:off x="2568471" y="3676168"/>
            <a:ext cx="3027560" cy="738664"/>
          </a:xfrm>
          <a:prstGeom prst="rect">
            <a:avLst/>
          </a:prstGeom>
          <a:noFill/>
        </p:spPr>
        <p:txBody>
          <a:bodyPr wrap="none" rtlCol="0" anchor="ctr">
            <a:spAutoFit/>
          </a:bodyPr>
          <a:lstStyle/>
          <a:p>
            <a:pPr algn="ctr"/>
            <a:r>
              <a:rPr lang="en-US" sz="2400" dirty="0"/>
              <a:t>Javad Ghareh Chamani</a:t>
            </a:r>
          </a:p>
          <a:p>
            <a:pPr algn="ctr"/>
            <a:r>
              <a:rPr lang="en-US" dirty="0"/>
              <a:t>HKUST</a:t>
            </a:r>
          </a:p>
        </p:txBody>
      </p:sp>
      <p:sp>
        <p:nvSpPr>
          <p:cNvPr id="5" name="TextBox 4">
            <a:extLst>
              <a:ext uri="{FF2B5EF4-FFF2-40B4-BE49-F238E27FC236}">
                <a16:creationId xmlns:a16="http://schemas.microsoft.com/office/drawing/2014/main" id="{D6DAA768-C187-24E1-DB50-B1A766AC091C}"/>
              </a:ext>
            </a:extLst>
          </p:cNvPr>
          <p:cNvSpPr txBox="1"/>
          <p:nvPr/>
        </p:nvSpPr>
        <p:spPr>
          <a:xfrm>
            <a:off x="1846600" y="4585654"/>
            <a:ext cx="4467954" cy="738664"/>
          </a:xfrm>
          <a:prstGeom prst="rect">
            <a:avLst/>
          </a:prstGeom>
          <a:noFill/>
        </p:spPr>
        <p:txBody>
          <a:bodyPr wrap="none" rtlCol="0" anchor="ctr">
            <a:spAutoFit/>
          </a:bodyPr>
          <a:lstStyle/>
          <a:p>
            <a:pPr algn="ctr"/>
            <a:r>
              <a:rPr lang="en-US" sz="2400" b="1" dirty="0"/>
              <a:t>Mohammadamin Karbasforushan</a:t>
            </a:r>
            <a:endParaRPr lang="en-US" b="1" dirty="0"/>
          </a:p>
          <a:p>
            <a:pPr algn="ctr"/>
            <a:r>
              <a:rPr lang="en-US" dirty="0"/>
              <a:t>UCSC</a:t>
            </a:r>
          </a:p>
        </p:txBody>
      </p:sp>
      <p:sp>
        <p:nvSpPr>
          <p:cNvPr id="6" name="TextBox 5">
            <a:extLst>
              <a:ext uri="{FF2B5EF4-FFF2-40B4-BE49-F238E27FC236}">
                <a16:creationId xmlns:a16="http://schemas.microsoft.com/office/drawing/2014/main" id="{0FEC587E-D5C5-7418-6603-62D2DDC21FC0}"/>
              </a:ext>
            </a:extLst>
          </p:cNvPr>
          <p:cNvSpPr txBox="1"/>
          <p:nvPr/>
        </p:nvSpPr>
        <p:spPr>
          <a:xfrm>
            <a:off x="6898440" y="4585654"/>
            <a:ext cx="2419252" cy="738664"/>
          </a:xfrm>
          <a:prstGeom prst="rect">
            <a:avLst/>
          </a:prstGeom>
          <a:noFill/>
        </p:spPr>
        <p:txBody>
          <a:bodyPr wrap="none" rtlCol="0" anchor="ctr">
            <a:spAutoFit/>
          </a:bodyPr>
          <a:lstStyle/>
          <a:p>
            <a:pPr algn="ctr"/>
            <a:r>
              <a:rPr lang="en-US" sz="2400" dirty="0"/>
              <a:t>Ioannis Demertzis</a:t>
            </a:r>
            <a:endParaRPr lang="en-US" dirty="0"/>
          </a:p>
          <a:p>
            <a:pPr algn="ctr"/>
            <a:r>
              <a:rPr lang="en-US" dirty="0"/>
              <a:t>UCSC</a:t>
            </a:r>
          </a:p>
        </p:txBody>
      </p:sp>
      <p:sp>
        <p:nvSpPr>
          <p:cNvPr id="9" name="TextBox 8">
            <a:extLst>
              <a:ext uri="{FF2B5EF4-FFF2-40B4-BE49-F238E27FC236}">
                <a16:creationId xmlns:a16="http://schemas.microsoft.com/office/drawing/2014/main" id="{1CA52F58-0139-76E6-335C-52545D718DDC}"/>
              </a:ext>
            </a:extLst>
          </p:cNvPr>
          <p:cNvSpPr txBox="1"/>
          <p:nvPr/>
        </p:nvSpPr>
        <p:spPr>
          <a:xfrm>
            <a:off x="6526640" y="3676168"/>
            <a:ext cx="3162853" cy="738664"/>
          </a:xfrm>
          <a:prstGeom prst="rect">
            <a:avLst/>
          </a:prstGeom>
          <a:noFill/>
        </p:spPr>
        <p:txBody>
          <a:bodyPr wrap="none" rtlCol="0" anchor="ctr">
            <a:spAutoFit/>
          </a:bodyPr>
          <a:lstStyle/>
          <a:p>
            <a:pPr algn="ctr"/>
            <a:r>
              <a:rPr lang="en-US" sz="2400" dirty="0"/>
              <a:t>Dimitrios Papadopoulos</a:t>
            </a:r>
          </a:p>
          <a:p>
            <a:pPr algn="ctr"/>
            <a:r>
              <a:rPr lang="en-US" dirty="0"/>
              <a:t>HKUST</a:t>
            </a:r>
          </a:p>
        </p:txBody>
      </p:sp>
      <p:sp>
        <p:nvSpPr>
          <p:cNvPr id="24" name="TextBox 23">
            <a:extLst>
              <a:ext uri="{FF2B5EF4-FFF2-40B4-BE49-F238E27FC236}">
                <a16:creationId xmlns:a16="http://schemas.microsoft.com/office/drawing/2014/main" id="{7ABE28C0-113F-E840-671A-7218F757C575}"/>
              </a:ext>
            </a:extLst>
          </p:cNvPr>
          <p:cNvSpPr txBox="1"/>
          <p:nvPr/>
        </p:nvSpPr>
        <p:spPr>
          <a:xfrm>
            <a:off x="5010154" y="5952955"/>
            <a:ext cx="2171684" cy="615553"/>
          </a:xfrm>
          <a:prstGeom prst="rect">
            <a:avLst/>
          </a:prstGeom>
          <a:noFill/>
        </p:spPr>
        <p:txBody>
          <a:bodyPr wrap="none" rtlCol="0" anchor="ctr">
            <a:spAutoFit/>
          </a:bodyPr>
          <a:lstStyle/>
          <a:p>
            <a:pPr algn="ctr"/>
            <a:r>
              <a:rPr lang="en-US" dirty="0"/>
              <a:t>USENIX Security</a:t>
            </a:r>
          </a:p>
          <a:p>
            <a:pPr algn="ctr"/>
            <a:r>
              <a:rPr lang="en-US" sz="1600" dirty="0"/>
              <a:t>August 10</a:t>
            </a:r>
            <a:r>
              <a:rPr lang="en-US" sz="1600" baseline="30000" dirty="0"/>
              <a:t>th</a:t>
            </a:r>
            <a:r>
              <a:rPr lang="en-US" sz="1600" dirty="0"/>
              <a:t> – 12</a:t>
            </a:r>
            <a:r>
              <a:rPr lang="en-US" sz="1600" baseline="30000" dirty="0"/>
              <a:t>th</a:t>
            </a:r>
            <a:r>
              <a:rPr lang="en-US" sz="1600" dirty="0"/>
              <a:t>, 2022</a:t>
            </a:r>
          </a:p>
        </p:txBody>
      </p:sp>
    </p:spTree>
    <p:extLst>
      <p:ext uri="{BB962C8B-B14F-4D97-AF65-F5344CB8AC3E}">
        <p14:creationId xmlns:p14="http://schemas.microsoft.com/office/powerpoint/2010/main" val="1090587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D0456E-F196-D5FF-3A00-9D71F3B21445}"/>
              </a:ext>
            </a:extLst>
          </p:cNvPr>
          <p:cNvPicPr>
            <a:picLocks noChangeAspect="1"/>
          </p:cNvPicPr>
          <p:nvPr/>
        </p:nvPicPr>
        <p:blipFill>
          <a:blip r:embed="rId4"/>
          <a:srcRect/>
          <a:stretch/>
        </p:blipFill>
        <p:spPr>
          <a:xfrm>
            <a:off x="1348" y="1358385"/>
            <a:ext cx="6095998" cy="4868332"/>
          </a:xfrm>
          <a:prstGeom prst="rect">
            <a:avLst/>
          </a:prstGeom>
          <a:ln>
            <a:noFill/>
          </a:ln>
        </p:spPr>
      </p:pic>
      <p:sp>
        <p:nvSpPr>
          <p:cNvPr id="3" name="Slide Number Placeholder 2">
            <a:extLst>
              <a:ext uri="{FF2B5EF4-FFF2-40B4-BE49-F238E27FC236}">
                <a16:creationId xmlns:a16="http://schemas.microsoft.com/office/drawing/2014/main" id="{2C10BE9B-422A-5B24-4619-0449ABC97CC1}"/>
              </a:ext>
            </a:extLst>
          </p:cNvPr>
          <p:cNvSpPr>
            <a:spLocks noGrp="1"/>
          </p:cNvSpPr>
          <p:nvPr>
            <p:ph type="sldNum" sz="quarter" idx="12"/>
          </p:nvPr>
        </p:nvSpPr>
        <p:spPr/>
        <p:txBody>
          <a:bodyPr/>
          <a:lstStyle/>
          <a:p>
            <a:fld id="{BF7A32BC-2F7D-E345-A36E-5A774615C992}" type="slidenum">
              <a:rPr lang="en-US" smtClean="0"/>
              <a:t>10</a:t>
            </a:fld>
            <a:endParaRPr lang="en-US" dirty="0"/>
          </a:p>
        </p:txBody>
      </p:sp>
      <p:sp>
        <p:nvSpPr>
          <p:cNvPr id="4" name="Title 1">
            <a:extLst>
              <a:ext uri="{FF2B5EF4-FFF2-40B4-BE49-F238E27FC236}">
                <a16:creationId xmlns:a16="http://schemas.microsoft.com/office/drawing/2014/main" id="{A2F62D20-D883-1834-108A-C08E561312EE}"/>
              </a:ext>
            </a:extLst>
          </p:cNvPr>
          <p:cNvSpPr txBox="1">
            <a:spLocks/>
          </p:cNvSpPr>
          <p:nvPr/>
        </p:nvSpPr>
        <p:spPr>
          <a:xfrm>
            <a:off x="0" y="1"/>
            <a:ext cx="12192000" cy="938676"/>
          </a:xfrm>
          <a:prstGeom prst="rect">
            <a:avLst/>
          </a:prstGeom>
        </p:spPr>
        <p:txBody>
          <a:bodyPr anchor="ctr">
            <a:normAutofit/>
          </a:bodyPr>
          <a:lst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a:lstStyle>
          <a:p>
            <a:r>
              <a:rPr lang="en-US" dirty="0"/>
              <a:t>Experiment: Search Time</a:t>
            </a:r>
            <a:endParaRPr lang="en-US" sz="2200" dirty="0"/>
          </a:p>
        </p:txBody>
      </p:sp>
      <p:sp>
        <p:nvSpPr>
          <p:cNvPr id="12" name="Content Placeholder 1">
            <a:extLst>
              <a:ext uri="{FF2B5EF4-FFF2-40B4-BE49-F238E27FC236}">
                <a16:creationId xmlns:a16="http://schemas.microsoft.com/office/drawing/2014/main" id="{5EA0AA32-7CB3-9598-2C58-B60F73464E64}"/>
              </a:ext>
            </a:extLst>
          </p:cNvPr>
          <p:cNvSpPr txBox="1">
            <a:spLocks/>
          </p:cNvSpPr>
          <p:nvPr/>
        </p:nvSpPr>
        <p:spPr>
          <a:xfrm>
            <a:off x="5867820" y="806984"/>
            <a:ext cx="6322833" cy="6051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Setup</a:t>
            </a:r>
          </a:p>
          <a:p>
            <a:r>
              <a:rPr lang="en-US" sz="2400" dirty="0"/>
              <a:t>Search Time vs. Delete Percentage</a:t>
            </a:r>
          </a:p>
          <a:p>
            <a:r>
              <a:rPr lang="en-US" sz="2400" dirty="0"/>
              <a:t>DB Size = 1M, inserted values = 20K</a:t>
            </a:r>
          </a:p>
          <a:p>
            <a:r>
              <a:rPr lang="en-US" sz="2400" dirty="0"/>
              <a:t>Deleted uniformly chosen values</a:t>
            </a:r>
          </a:p>
          <a:p>
            <a:r>
              <a:rPr lang="en-US" sz="2400" dirty="0"/>
              <a:t>SDD: SotA cancellation records scheme</a:t>
            </a:r>
            <a:endParaRPr lang="en-US" sz="1600" dirty="0"/>
          </a:p>
          <a:p>
            <a:r>
              <a:rPr lang="en-US" sz="2400" dirty="0"/>
              <a:t>QOS: SotA quasi-optimal search scheme</a:t>
            </a:r>
          </a:p>
        </p:txBody>
      </p:sp>
    </p:spTree>
    <p:custDataLst>
      <p:tags r:id="rId1"/>
    </p:custDataLst>
    <p:extLst>
      <p:ext uri="{BB962C8B-B14F-4D97-AF65-F5344CB8AC3E}">
        <p14:creationId xmlns:p14="http://schemas.microsoft.com/office/powerpoint/2010/main" val="3405766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D0456E-F196-D5FF-3A00-9D71F3B21445}"/>
              </a:ext>
            </a:extLst>
          </p:cNvPr>
          <p:cNvPicPr>
            <a:picLocks noChangeAspect="1"/>
          </p:cNvPicPr>
          <p:nvPr/>
        </p:nvPicPr>
        <p:blipFill>
          <a:blip r:embed="rId3"/>
          <a:srcRect/>
          <a:stretch/>
        </p:blipFill>
        <p:spPr>
          <a:xfrm>
            <a:off x="1348" y="1358385"/>
            <a:ext cx="6095997" cy="4868331"/>
          </a:xfrm>
          <a:prstGeom prst="rect">
            <a:avLst/>
          </a:prstGeom>
          <a:ln>
            <a:noFill/>
          </a:ln>
        </p:spPr>
      </p:pic>
      <p:sp>
        <p:nvSpPr>
          <p:cNvPr id="3" name="Slide Number Placeholder 2">
            <a:extLst>
              <a:ext uri="{FF2B5EF4-FFF2-40B4-BE49-F238E27FC236}">
                <a16:creationId xmlns:a16="http://schemas.microsoft.com/office/drawing/2014/main" id="{2C10BE9B-422A-5B24-4619-0449ABC97CC1}"/>
              </a:ext>
            </a:extLst>
          </p:cNvPr>
          <p:cNvSpPr>
            <a:spLocks noGrp="1"/>
          </p:cNvSpPr>
          <p:nvPr>
            <p:ph type="sldNum" sz="quarter" idx="12"/>
          </p:nvPr>
        </p:nvSpPr>
        <p:spPr/>
        <p:txBody>
          <a:bodyPr/>
          <a:lstStyle/>
          <a:p>
            <a:fld id="{BF7A32BC-2F7D-E345-A36E-5A774615C992}" type="slidenum">
              <a:rPr lang="en-US" smtClean="0"/>
              <a:t>11</a:t>
            </a:fld>
            <a:endParaRPr lang="en-US" dirty="0"/>
          </a:p>
        </p:txBody>
      </p:sp>
      <p:sp>
        <p:nvSpPr>
          <p:cNvPr id="4" name="Title 1">
            <a:extLst>
              <a:ext uri="{FF2B5EF4-FFF2-40B4-BE49-F238E27FC236}">
                <a16:creationId xmlns:a16="http://schemas.microsoft.com/office/drawing/2014/main" id="{A2F62D20-D883-1834-108A-C08E561312EE}"/>
              </a:ext>
            </a:extLst>
          </p:cNvPr>
          <p:cNvSpPr txBox="1">
            <a:spLocks/>
          </p:cNvSpPr>
          <p:nvPr/>
        </p:nvSpPr>
        <p:spPr>
          <a:xfrm>
            <a:off x="0" y="1"/>
            <a:ext cx="12192000" cy="938676"/>
          </a:xfrm>
          <a:prstGeom prst="rect">
            <a:avLst/>
          </a:prstGeom>
        </p:spPr>
        <p:txBody>
          <a:bodyPr anchor="ctr">
            <a:normAutofit/>
          </a:bodyPr>
          <a:lst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a:lstStyle>
          <a:p>
            <a:r>
              <a:rPr lang="en-US" dirty="0"/>
              <a:t>Experiment: Search Time</a:t>
            </a:r>
            <a:endParaRPr lang="en-US" sz="2200" dirty="0"/>
          </a:p>
        </p:txBody>
      </p:sp>
      <p:sp>
        <p:nvSpPr>
          <p:cNvPr id="12" name="Content Placeholder 1">
            <a:extLst>
              <a:ext uri="{FF2B5EF4-FFF2-40B4-BE49-F238E27FC236}">
                <a16:creationId xmlns:a16="http://schemas.microsoft.com/office/drawing/2014/main" id="{5EA0AA32-7CB3-9598-2C58-B60F73464E64}"/>
              </a:ext>
            </a:extLst>
          </p:cNvPr>
          <p:cNvSpPr txBox="1">
            <a:spLocks/>
          </p:cNvSpPr>
          <p:nvPr/>
        </p:nvSpPr>
        <p:spPr>
          <a:xfrm>
            <a:off x="5867820" y="806984"/>
            <a:ext cx="6322833" cy="6051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Setup</a:t>
            </a:r>
          </a:p>
          <a:p>
            <a:r>
              <a:rPr lang="en-US" sz="2400" dirty="0"/>
              <a:t>Search Time vs. Delete Percentage</a:t>
            </a:r>
          </a:p>
          <a:p>
            <a:pPr lvl="1"/>
            <a:r>
              <a:rPr lang="en-US" sz="2000" dirty="0"/>
              <a:t>DB Size = 1M, inserted values = 20K</a:t>
            </a:r>
          </a:p>
          <a:p>
            <a:pPr lvl="1"/>
            <a:r>
              <a:rPr lang="en-US" sz="2000" dirty="0"/>
              <a:t>Deleted uniformly chosen values</a:t>
            </a:r>
          </a:p>
          <a:p>
            <a:r>
              <a:rPr lang="en-US" sz="2400" dirty="0"/>
              <a:t>SDD: Best cancellation records scheme</a:t>
            </a:r>
          </a:p>
          <a:p>
            <a:r>
              <a:rPr lang="en-US" sz="2400" dirty="0"/>
              <a:t>QOS: Best quasi-optimal search scheme </a:t>
            </a:r>
          </a:p>
          <a:p>
            <a:pPr lvl="1"/>
            <a:r>
              <a:rPr lang="en-US" sz="2000" dirty="0"/>
              <a:t>Previous SotA</a:t>
            </a:r>
          </a:p>
          <a:p>
            <a:r>
              <a:rPr lang="en-US" sz="2400" dirty="0"/>
              <a:t>OSSE: Optimal Search Scheme </a:t>
            </a:r>
            <a:r>
              <a:rPr lang="en-US" sz="2400" dirty="0">
                <a:solidFill>
                  <a:srgbClr val="009193"/>
                </a:solidFill>
              </a:rPr>
              <a:t>(ours)</a:t>
            </a:r>
          </a:p>
          <a:p>
            <a:pPr lvl="1"/>
            <a:r>
              <a:rPr lang="en-US" sz="2000" dirty="0"/>
              <a:t>OSSE*: OSSE + optimizations</a:t>
            </a:r>
            <a:endParaRPr lang="en-US" dirty="0"/>
          </a:p>
          <a:p>
            <a:pPr marL="0" indent="0">
              <a:buNone/>
            </a:pPr>
            <a:r>
              <a:rPr lang="en-US" sz="2400" b="1" u="sng" dirty="0"/>
              <a:t>Results</a:t>
            </a:r>
            <a:endParaRPr lang="en-US" sz="2400" dirty="0"/>
          </a:p>
          <a:p>
            <a:r>
              <a:rPr lang="en-US" sz="2400" dirty="0"/>
              <a:t>OSSE beats SDD faster than QOS</a:t>
            </a:r>
          </a:p>
          <a:p>
            <a:r>
              <a:rPr lang="en-US" sz="2400" dirty="0"/>
              <a:t>OSSE beats QOS right off the bat!</a:t>
            </a:r>
          </a:p>
        </p:txBody>
      </p:sp>
    </p:spTree>
    <p:extLst>
      <p:ext uri="{BB962C8B-B14F-4D97-AF65-F5344CB8AC3E}">
        <p14:creationId xmlns:p14="http://schemas.microsoft.com/office/powerpoint/2010/main" val="533480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D0456E-F196-D5FF-3A00-9D71F3B21445}"/>
              </a:ext>
            </a:extLst>
          </p:cNvPr>
          <p:cNvPicPr>
            <a:picLocks noChangeAspect="1"/>
          </p:cNvPicPr>
          <p:nvPr/>
        </p:nvPicPr>
        <p:blipFill>
          <a:blip r:embed="rId3"/>
          <a:srcRect/>
          <a:stretch/>
        </p:blipFill>
        <p:spPr>
          <a:xfrm>
            <a:off x="1348" y="1358385"/>
            <a:ext cx="6095998" cy="4868331"/>
          </a:xfrm>
          <a:prstGeom prst="rect">
            <a:avLst/>
          </a:prstGeom>
          <a:ln>
            <a:noFill/>
          </a:ln>
        </p:spPr>
      </p:pic>
      <p:sp>
        <p:nvSpPr>
          <p:cNvPr id="3" name="Slide Number Placeholder 2">
            <a:extLst>
              <a:ext uri="{FF2B5EF4-FFF2-40B4-BE49-F238E27FC236}">
                <a16:creationId xmlns:a16="http://schemas.microsoft.com/office/drawing/2014/main" id="{2C10BE9B-422A-5B24-4619-0449ABC97CC1}"/>
              </a:ext>
            </a:extLst>
          </p:cNvPr>
          <p:cNvSpPr>
            <a:spLocks noGrp="1"/>
          </p:cNvSpPr>
          <p:nvPr>
            <p:ph type="sldNum" sz="quarter" idx="12"/>
          </p:nvPr>
        </p:nvSpPr>
        <p:spPr/>
        <p:txBody>
          <a:bodyPr/>
          <a:lstStyle/>
          <a:p>
            <a:fld id="{BF7A32BC-2F7D-E345-A36E-5A774615C992}" type="slidenum">
              <a:rPr lang="en-US" smtClean="0"/>
              <a:t>12</a:t>
            </a:fld>
            <a:endParaRPr lang="en-US" dirty="0"/>
          </a:p>
        </p:txBody>
      </p:sp>
      <p:sp>
        <p:nvSpPr>
          <p:cNvPr id="4" name="Title 1">
            <a:extLst>
              <a:ext uri="{FF2B5EF4-FFF2-40B4-BE49-F238E27FC236}">
                <a16:creationId xmlns:a16="http://schemas.microsoft.com/office/drawing/2014/main" id="{A2F62D20-D883-1834-108A-C08E561312EE}"/>
              </a:ext>
            </a:extLst>
          </p:cNvPr>
          <p:cNvSpPr txBox="1">
            <a:spLocks/>
          </p:cNvSpPr>
          <p:nvPr/>
        </p:nvSpPr>
        <p:spPr>
          <a:xfrm>
            <a:off x="0" y="1"/>
            <a:ext cx="12192000" cy="938676"/>
          </a:xfrm>
          <a:prstGeom prst="rect">
            <a:avLst/>
          </a:prstGeom>
        </p:spPr>
        <p:txBody>
          <a:bodyPr anchor="ctr">
            <a:normAutofit/>
          </a:bodyPr>
          <a:lst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a:lstStyle>
          <a:p>
            <a:r>
              <a:rPr lang="en-US" dirty="0"/>
              <a:t>Experiment: Search Time</a:t>
            </a:r>
            <a:endParaRPr lang="en-US" sz="2200" dirty="0"/>
          </a:p>
        </p:txBody>
      </p:sp>
      <p:sp>
        <p:nvSpPr>
          <p:cNvPr id="12" name="Content Placeholder 1">
            <a:extLst>
              <a:ext uri="{FF2B5EF4-FFF2-40B4-BE49-F238E27FC236}">
                <a16:creationId xmlns:a16="http://schemas.microsoft.com/office/drawing/2014/main" id="{5EA0AA32-7CB3-9598-2C58-B60F73464E64}"/>
              </a:ext>
            </a:extLst>
          </p:cNvPr>
          <p:cNvSpPr txBox="1">
            <a:spLocks/>
          </p:cNvSpPr>
          <p:nvPr/>
        </p:nvSpPr>
        <p:spPr>
          <a:xfrm>
            <a:off x="5867820" y="806984"/>
            <a:ext cx="6322833" cy="6051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Setup</a:t>
            </a:r>
          </a:p>
          <a:p>
            <a:r>
              <a:rPr lang="en-US" sz="2400" dirty="0"/>
              <a:t>Search Time vs. Delete Percentage</a:t>
            </a:r>
          </a:p>
          <a:p>
            <a:pPr lvl="1"/>
            <a:r>
              <a:rPr lang="en-US" sz="2000" dirty="0"/>
              <a:t>DB Size = 1M, inserted values = 20K</a:t>
            </a:r>
          </a:p>
          <a:p>
            <a:pPr lvl="1"/>
            <a:r>
              <a:rPr lang="en-US" sz="2000" dirty="0"/>
              <a:t>Deleted uniformly chosen values</a:t>
            </a:r>
          </a:p>
          <a:p>
            <a:r>
              <a:rPr lang="en-US" sz="2400" dirty="0"/>
              <a:t>SDD: Best cancellation records scheme</a:t>
            </a:r>
          </a:p>
          <a:p>
            <a:r>
              <a:rPr lang="en-US" sz="2400" dirty="0"/>
              <a:t>QOS: Best quasi-optimal search scheme </a:t>
            </a:r>
          </a:p>
          <a:p>
            <a:pPr lvl="1"/>
            <a:r>
              <a:rPr lang="en-US" sz="2000" dirty="0"/>
              <a:t>Previous SotA</a:t>
            </a:r>
          </a:p>
          <a:p>
            <a:r>
              <a:rPr lang="en-US" sz="2400" dirty="0"/>
              <a:t>OSSE: Optimal Search Scheme </a:t>
            </a:r>
            <a:r>
              <a:rPr lang="en-US" sz="2400" dirty="0">
                <a:solidFill>
                  <a:srgbClr val="009193"/>
                </a:solidFill>
              </a:rPr>
              <a:t>(ours)</a:t>
            </a:r>
          </a:p>
          <a:p>
            <a:pPr lvl="1"/>
            <a:r>
              <a:rPr lang="en-US" sz="2000" dirty="0"/>
              <a:t>OSSE*: OSSE + optimizations</a:t>
            </a:r>
            <a:endParaRPr lang="en-US" sz="2400" dirty="0"/>
          </a:p>
          <a:p>
            <a:pPr marL="0" indent="0">
              <a:buNone/>
            </a:pPr>
            <a:r>
              <a:rPr lang="en-US" sz="2400" b="1" u="sng" dirty="0"/>
              <a:t>Results</a:t>
            </a:r>
            <a:endParaRPr lang="en-US" sz="2400" dirty="0"/>
          </a:p>
          <a:p>
            <a:r>
              <a:rPr lang="en-US" sz="2400" dirty="0"/>
              <a:t>OSSE beats SDD faster than QOS</a:t>
            </a:r>
          </a:p>
          <a:p>
            <a:r>
              <a:rPr lang="en-US" sz="2400" dirty="0"/>
              <a:t>OSSE beats QOS right off the bat!</a:t>
            </a:r>
          </a:p>
          <a:p>
            <a:r>
              <a:rPr lang="en-US" sz="2400" dirty="0"/>
              <a:t>Optimizations bring a very significant boost</a:t>
            </a:r>
          </a:p>
          <a:p>
            <a:endParaRPr lang="en-US" sz="2400" dirty="0"/>
          </a:p>
        </p:txBody>
      </p:sp>
    </p:spTree>
    <p:extLst>
      <p:ext uri="{BB962C8B-B14F-4D97-AF65-F5344CB8AC3E}">
        <p14:creationId xmlns:p14="http://schemas.microsoft.com/office/powerpoint/2010/main" val="3283669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5FC2FCB-8062-E8BD-1D45-333024B6F9D7}"/>
                  </a:ext>
                </a:extLst>
              </p:cNvPr>
              <p:cNvSpPr>
                <a:spLocks noGrp="1"/>
              </p:cNvSpPr>
              <p:nvPr>
                <p:ph sz="half" idx="1"/>
              </p:nvPr>
            </p:nvSpPr>
            <p:spPr>
              <a:xfrm>
                <a:off x="169333" y="938676"/>
                <a:ext cx="6749338" cy="5415571"/>
              </a:xfrm>
            </p:spPr>
            <p:txBody>
              <a:bodyPr anchor="ctr">
                <a:normAutofit/>
              </a:bodyPr>
              <a:lstStyle/>
              <a:p>
                <a:r>
                  <a:rPr lang="en-US" b="1" dirty="0"/>
                  <a:t>OSSE: First forward and backward private dynamic searchable encryption scheme with optimal search</a:t>
                </a:r>
              </a:p>
              <a:p>
                <a:pPr marL="0" indent="0">
                  <a:buNone/>
                </a:pPr>
                <a:endParaRPr lang="en-US" b="1" dirty="0"/>
              </a:p>
              <a:p>
                <a:r>
                  <a:rPr lang="en-US" dirty="0"/>
                  <a:t>LLSE: Asymptotically and empirically faster than previous SotA with </a:t>
                </a:r>
                <a14:m>
                  <m:oMath xmlns:m="http://schemas.openxmlformats.org/officeDocument/2006/math">
                    <m:r>
                      <m:rPr>
                        <m:sty m:val="p"/>
                      </m:rPr>
                      <a:rPr lang="en-US" b="0" i="0" smtClean="0">
                        <a:latin typeface="Cambria Math" panose="02040503050406030204" pitchFamily="18" charset="0"/>
                      </a:rPr>
                      <m:t>O</m:t>
                    </m:r>
                    <m:r>
                      <a:rPr lang="en-US" b="0" i="0" smtClean="0">
                        <a:latin typeface="Cambria Math" panose="02040503050406030204" pitchFamily="18" charset="0"/>
                      </a:rPr>
                      <m:t>(</m:t>
                    </m:r>
                    <m:r>
                      <m:rPr>
                        <m:sty m:val="p"/>
                      </m:rPr>
                      <a:rPr lang="en-US" b="0" i="0" smtClean="0">
                        <a:latin typeface="Cambria Math" panose="02040503050406030204" pitchFamily="18" charset="0"/>
                      </a:rPr>
                      <m:t>N</m:t>
                    </m:r>
                    <m:r>
                      <a:rPr lang="en-US" b="0" i="0" smtClean="0">
                        <a:latin typeface="Cambria Math" panose="02040503050406030204" pitchFamily="18" charset="0"/>
                      </a:rPr>
                      <m:t>)</m:t>
                    </m:r>
                  </m:oMath>
                </a14:m>
                <a:r>
                  <a:rPr lang="en-US" dirty="0"/>
                  <a:t> space vs. </a:t>
                </a:r>
                <a14:m>
                  <m:oMath xmlns:m="http://schemas.openxmlformats.org/officeDocument/2006/math">
                    <m:r>
                      <m:rPr>
                        <m:sty m:val="p"/>
                      </m:rPr>
                      <a:rPr lang="en-US" b="0" i="0" smtClean="0">
                        <a:latin typeface="Cambria Math" panose="02040503050406030204" pitchFamily="18" charset="0"/>
                      </a:rPr>
                      <m:t>O</m:t>
                    </m:r>
                    <m:r>
                      <a:rPr lang="en-US" b="0" i="0" smtClean="0">
                        <a:latin typeface="Cambria Math" panose="02040503050406030204" pitchFamily="18" charset="0"/>
                      </a:rPr>
                      <m:t>(</m:t>
                    </m:r>
                    <m:r>
                      <m:rPr>
                        <m:sty m:val="p"/>
                      </m:rPr>
                      <a:rPr lang="en-US" b="0" i="0" smtClean="0">
                        <a:latin typeface="Cambria Math" panose="02040503050406030204" pitchFamily="18" charset="0"/>
                      </a:rPr>
                      <m:t>N</m:t>
                    </m:r>
                    <m:r>
                      <a:rPr lang="en-US" b="0" i="0" smtClean="0">
                        <a:latin typeface="Cambria Math" panose="02040503050406030204" pitchFamily="18" charset="0"/>
                      </a:rPr>
                      <m:t>+</m:t>
                    </m:r>
                    <m:r>
                      <m:rPr>
                        <m:sty m:val="p"/>
                      </m:rPr>
                      <a:rPr lang="en-US" b="0" i="0" smtClean="0">
                        <a:latin typeface="Cambria Math" panose="02040503050406030204" pitchFamily="18" charset="0"/>
                      </a:rPr>
                      <m:t>D</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m:rPr>
                            <m:sty m:val="p"/>
                          </m:rPr>
                          <a:rPr lang="en-US" b="0" i="0" smtClean="0">
                            <a:latin typeface="Cambria Math" panose="02040503050406030204" pitchFamily="18" charset="0"/>
                          </a:rPr>
                          <m:t>N</m:t>
                        </m:r>
                      </m:e>
                    </m:func>
                    <m:r>
                      <a:rPr lang="en-US" b="0" i="0" smtClean="0">
                        <a:latin typeface="Cambria Math" panose="02040503050406030204" pitchFamily="18" charset="0"/>
                      </a:rPr>
                      <m:t>)</m:t>
                    </m:r>
                  </m:oMath>
                </a14:m>
                <a:r>
                  <a:rPr lang="en-US" dirty="0"/>
                  <a:t> in OSSE</a:t>
                </a:r>
              </a:p>
              <a:p>
                <a:pPr marL="0" indent="0">
                  <a:buNone/>
                </a:pPr>
                <a:endParaRPr lang="en-US" dirty="0"/>
              </a:p>
              <a:p>
                <a:r>
                  <a:rPr lang="en-US" dirty="0"/>
                  <a:t>Open-source!</a:t>
                </a:r>
              </a:p>
            </p:txBody>
          </p:sp>
        </mc:Choice>
        <mc:Fallback xmlns="">
          <p:sp>
            <p:nvSpPr>
              <p:cNvPr id="2" name="Content Placeholder 1">
                <a:extLst>
                  <a:ext uri="{FF2B5EF4-FFF2-40B4-BE49-F238E27FC236}">
                    <a16:creationId xmlns:a16="http://schemas.microsoft.com/office/drawing/2014/main" id="{E5FC2FCB-8062-E8BD-1D45-333024B6F9D7}"/>
                  </a:ext>
                </a:extLst>
              </p:cNvPr>
              <p:cNvSpPr>
                <a:spLocks noGrp="1" noRot="1" noChangeAspect="1" noMove="1" noResize="1" noEditPoints="1" noAdjustHandles="1" noChangeArrowheads="1" noChangeShapeType="1" noTextEdit="1"/>
              </p:cNvSpPr>
              <p:nvPr>
                <p:ph sz="half" idx="1"/>
              </p:nvPr>
            </p:nvSpPr>
            <p:spPr>
              <a:xfrm>
                <a:off x="169333" y="938676"/>
                <a:ext cx="6749338" cy="5415571"/>
              </a:xfrm>
              <a:blipFill>
                <a:blip r:embed="rId6"/>
                <a:stretch>
                  <a:fillRect l="-169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41F7B4-B3FE-A6D5-0756-BBA55D8EC4F1}"/>
              </a:ext>
            </a:extLst>
          </p:cNvPr>
          <p:cNvSpPr>
            <a:spLocks noGrp="1"/>
          </p:cNvSpPr>
          <p:nvPr>
            <p:ph type="sldNum" sz="quarter" idx="12"/>
          </p:nvPr>
        </p:nvSpPr>
        <p:spPr/>
        <p:txBody>
          <a:bodyPr/>
          <a:lstStyle/>
          <a:p>
            <a:fld id="{BF7A32BC-2F7D-E345-A36E-5A774615C992}" type="slidenum">
              <a:rPr lang="en-US" smtClean="0"/>
              <a:t>13</a:t>
            </a:fld>
            <a:endParaRPr lang="en-US" dirty="0"/>
          </a:p>
        </p:txBody>
      </p:sp>
      <p:sp>
        <p:nvSpPr>
          <p:cNvPr id="5" name="Title 1">
            <a:extLst>
              <a:ext uri="{FF2B5EF4-FFF2-40B4-BE49-F238E27FC236}">
                <a16:creationId xmlns:a16="http://schemas.microsoft.com/office/drawing/2014/main" id="{6A68F9C5-8C3A-7DC5-214A-60A4374A80B0}"/>
              </a:ext>
            </a:extLst>
          </p:cNvPr>
          <p:cNvSpPr txBox="1">
            <a:spLocks/>
          </p:cNvSpPr>
          <p:nvPr/>
        </p:nvSpPr>
        <p:spPr>
          <a:xfrm>
            <a:off x="0" y="1"/>
            <a:ext cx="12192000" cy="938676"/>
          </a:xfrm>
          <a:prstGeom prst="rect">
            <a:avLst/>
          </a:prstGeom>
        </p:spPr>
        <p:txBody>
          <a:bodyPr anchor="ctr">
            <a:normAutofit/>
          </a:bodyPr>
          <a:lst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a:lstStyle>
          <a:p>
            <a:r>
              <a:rPr lang="en-US" dirty="0"/>
              <a:t>Conclusion</a:t>
            </a:r>
            <a:endParaRPr lang="en-US" sz="2200" dirty="0"/>
          </a:p>
        </p:txBody>
      </p:sp>
      <p:sp>
        <p:nvSpPr>
          <p:cNvPr id="13" name="TextBox 12">
            <a:extLst>
              <a:ext uri="{FF2B5EF4-FFF2-40B4-BE49-F238E27FC236}">
                <a16:creationId xmlns:a16="http://schemas.microsoft.com/office/drawing/2014/main" id="{6E1D3955-1B16-CA9B-D4A2-D3678733215A}"/>
              </a:ext>
            </a:extLst>
          </p:cNvPr>
          <p:cNvSpPr txBox="1"/>
          <p:nvPr/>
        </p:nvSpPr>
        <p:spPr>
          <a:xfrm>
            <a:off x="5170907" y="6352143"/>
            <a:ext cx="1850186" cy="369332"/>
          </a:xfrm>
          <a:prstGeom prst="rect">
            <a:avLst/>
          </a:prstGeom>
          <a:noFill/>
        </p:spPr>
        <p:txBody>
          <a:bodyPr wrap="none" rtlCol="0" anchor="ctr">
            <a:spAutoFit/>
          </a:bodyPr>
          <a:lstStyle/>
          <a:p>
            <a:pPr algn="ctr"/>
            <a:r>
              <a:rPr lang="en-US" dirty="0" err="1">
                <a:hlinkClick r:id="rId7"/>
              </a:rPr>
              <a:t>akarbas.github.io</a:t>
            </a:r>
            <a:endParaRPr lang="en-US" dirty="0"/>
          </a:p>
        </p:txBody>
      </p:sp>
      <p:grpSp>
        <p:nvGrpSpPr>
          <p:cNvPr id="17" name="Group 16">
            <a:extLst>
              <a:ext uri="{FF2B5EF4-FFF2-40B4-BE49-F238E27FC236}">
                <a16:creationId xmlns:a16="http://schemas.microsoft.com/office/drawing/2014/main" id="{3B653344-F596-03A4-3C7C-C2838E5EA98C}"/>
              </a:ext>
            </a:extLst>
          </p:cNvPr>
          <p:cNvGrpSpPr>
            <a:grpSpLocks noChangeAspect="1"/>
          </p:cNvGrpSpPr>
          <p:nvPr/>
        </p:nvGrpSpPr>
        <p:grpSpPr>
          <a:xfrm>
            <a:off x="7386762" y="469339"/>
            <a:ext cx="4337149" cy="3723384"/>
            <a:chOff x="6610633" y="1388004"/>
            <a:chExt cx="4754870" cy="4081991"/>
          </a:xfrm>
        </p:grpSpPr>
        <p:pic>
          <p:nvPicPr>
            <p:cNvPr id="8" name="Picture 7">
              <a:extLst>
                <a:ext uri="{FF2B5EF4-FFF2-40B4-BE49-F238E27FC236}">
                  <a16:creationId xmlns:a16="http://schemas.microsoft.com/office/drawing/2014/main" id="{93A296C9-18E1-C9E0-9EFF-694E91BEC82A}"/>
                </a:ext>
              </a:extLst>
            </p:cNvPr>
            <p:cNvPicPr>
              <a:picLocks noChangeAspect="1"/>
            </p:cNvPicPr>
            <p:nvPr/>
          </p:nvPicPr>
          <p:blipFill>
            <a:blip r:embed="rId8"/>
            <a:stretch>
              <a:fillRect/>
            </a:stretch>
          </p:blipFill>
          <p:spPr>
            <a:xfrm>
              <a:off x="6947073" y="1388004"/>
              <a:ext cx="4081991" cy="4081991"/>
            </a:xfrm>
            <a:prstGeom prst="rect">
              <a:avLst/>
            </a:prstGeom>
          </p:spPr>
        </p:pic>
        <p:sp>
          <p:nvSpPr>
            <p:cNvPr id="16" name="TextBox 15">
              <a:extLst>
                <a:ext uri="{FF2B5EF4-FFF2-40B4-BE49-F238E27FC236}">
                  <a16:creationId xmlns:a16="http://schemas.microsoft.com/office/drawing/2014/main" id="{6F9217AA-01C0-8DA3-C4EF-3A6CBB249D26}"/>
                </a:ext>
              </a:extLst>
            </p:cNvPr>
            <p:cNvSpPr txBox="1"/>
            <p:nvPr/>
          </p:nvSpPr>
          <p:spPr>
            <a:xfrm>
              <a:off x="6610633" y="4967168"/>
              <a:ext cx="4754870" cy="472387"/>
            </a:xfrm>
            <a:prstGeom prst="rect">
              <a:avLst/>
            </a:prstGeom>
            <a:noFill/>
          </p:spPr>
          <p:txBody>
            <a:bodyPr wrap="none" rtlCol="0" anchor="ctr">
              <a:spAutoFit/>
            </a:bodyPr>
            <a:lstStyle/>
            <a:p>
              <a:pPr algn="ctr"/>
              <a:r>
                <a:rPr lang="en-GB" sz="2200" dirty="0" err="1">
                  <a:cs typeface="Calibri" panose="020F0502020204030204" pitchFamily="34" charset="0"/>
                  <a:hlinkClick r:id="rId9"/>
                </a:rPr>
                <a:t>github.com</a:t>
              </a:r>
              <a:r>
                <a:rPr lang="en-GB" sz="2200" dirty="0">
                  <a:cs typeface="Calibri" panose="020F0502020204030204" pitchFamily="34" charset="0"/>
                  <a:hlinkClick r:id="rId9"/>
                </a:rPr>
                <a:t>/</a:t>
              </a:r>
              <a:r>
                <a:rPr lang="en-GB" sz="2200" dirty="0" err="1">
                  <a:cs typeface="Calibri" panose="020F0502020204030204" pitchFamily="34" charset="0"/>
                  <a:hlinkClick r:id="rId9"/>
                </a:rPr>
                <a:t>jgharehchamani</a:t>
              </a:r>
              <a:r>
                <a:rPr lang="en-GB" sz="2200" dirty="0">
                  <a:cs typeface="Calibri" panose="020F0502020204030204" pitchFamily="34" charset="0"/>
                  <a:hlinkClick r:id="rId9"/>
                </a:rPr>
                <a:t>/OS-SSE</a:t>
              </a:r>
              <a:endParaRPr lang="en-GB" sz="2200" dirty="0">
                <a:cs typeface="Calibri" panose="020F0502020204030204" pitchFamily="34" charset="0"/>
              </a:endParaRPr>
            </a:p>
          </p:txBody>
        </p:sp>
      </p:grpSp>
      <p:sp>
        <p:nvSpPr>
          <p:cNvPr id="19" name="Title 1">
            <a:extLst>
              <a:ext uri="{FF2B5EF4-FFF2-40B4-BE49-F238E27FC236}">
                <a16:creationId xmlns:a16="http://schemas.microsoft.com/office/drawing/2014/main" id="{73767369-FC3A-B11A-AB9E-81B387EE953A}"/>
              </a:ext>
            </a:extLst>
          </p:cNvPr>
          <p:cNvSpPr txBox="1">
            <a:spLocks/>
          </p:cNvSpPr>
          <p:nvPr/>
        </p:nvSpPr>
        <p:spPr>
          <a:xfrm>
            <a:off x="8209135" y="4805198"/>
            <a:ext cx="2692400" cy="938676"/>
          </a:xfrm>
          <a:prstGeom prst="rect">
            <a:avLst/>
          </a:prstGeom>
          <a:solidFill>
            <a:schemeClr val="bg1"/>
          </a:solidFill>
        </p:spPr>
        <p:txBody>
          <a:bodyPr anchor="ctr">
            <a:noAutofit/>
          </a:bodyPr>
          <a:lst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a:lstStyle>
          <a:p>
            <a:r>
              <a:rPr lang="en-US" dirty="0">
                <a:solidFill>
                  <a:srgbClr val="004000"/>
                </a:solidFill>
              </a:rPr>
              <a:t>Thank You!</a:t>
            </a:r>
            <a:endParaRPr lang="en-US" sz="2200" dirty="0">
              <a:solidFill>
                <a:srgbClr val="004000"/>
              </a:solidFill>
            </a:endParaRPr>
          </a:p>
        </p:txBody>
      </p:sp>
    </p:spTree>
    <p:custDataLst>
      <p:tags r:id="rId1"/>
    </p:custDataLst>
    <p:extLst>
      <p:ext uri="{BB962C8B-B14F-4D97-AF65-F5344CB8AC3E}">
        <p14:creationId xmlns:p14="http://schemas.microsoft.com/office/powerpoint/2010/main" val="174805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F897-E71E-C841-56F3-0A061ACBE8D4}"/>
              </a:ext>
            </a:extLst>
          </p:cNvPr>
          <p:cNvSpPr>
            <a:spLocks noGrp="1"/>
          </p:cNvSpPr>
          <p:nvPr>
            <p:ph type="title"/>
          </p:nvPr>
        </p:nvSpPr>
        <p:spPr/>
        <p:txBody>
          <a:bodyPr/>
          <a:lstStyle/>
          <a:p>
            <a:r>
              <a:rPr lang="en-US" dirty="0"/>
              <a:t>Backup Slides…</a:t>
            </a:r>
          </a:p>
        </p:txBody>
      </p:sp>
      <p:sp>
        <p:nvSpPr>
          <p:cNvPr id="4" name="Slide Number Placeholder 3">
            <a:extLst>
              <a:ext uri="{FF2B5EF4-FFF2-40B4-BE49-F238E27FC236}">
                <a16:creationId xmlns:a16="http://schemas.microsoft.com/office/drawing/2014/main" id="{3FF33FE9-67CD-B7EE-83C0-04C40A3AABE3}"/>
              </a:ext>
            </a:extLst>
          </p:cNvPr>
          <p:cNvSpPr>
            <a:spLocks noGrp="1"/>
          </p:cNvSpPr>
          <p:nvPr>
            <p:ph type="sldNum" sz="quarter" idx="12"/>
          </p:nvPr>
        </p:nvSpPr>
        <p:spPr/>
        <p:txBody>
          <a:bodyPr/>
          <a:lstStyle/>
          <a:p>
            <a:fld id="{BF7A32BC-2F7D-E345-A36E-5A774615C992}" type="slidenum">
              <a:rPr lang="en-US" smtClean="0"/>
              <a:t>14</a:t>
            </a:fld>
            <a:endParaRPr lang="en-US" dirty="0"/>
          </a:p>
        </p:txBody>
      </p:sp>
      <p:grpSp>
        <p:nvGrpSpPr>
          <p:cNvPr id="7" name="Group 6">
            <a:extLst>
              <a:ext uri="{FF2B5EF4-FFF2-40B4-BE49-F238E27FC236}">
                <a16:creationId xmlns:a16="http://schemas.microsoft.com/office/drawing/2014/main" id="{C8E93F08-4CC1-7753-9105-DF59641EE1D9}"/>
              </a:ext>
            </a:extLst>
          </p:cNvPr>
          <p:cNvGrpSpPr>
            <a:grpSpLocks noChangeAspect="1"/>
          </p:cNvGrpSpPr>
          <p:nvPr/>
        </p:nvGrpSpPr>
        <p:grpSpPr>
          <a:xfrm>
            <a:off x="6096000" y="849464"/>
            <a:ext cx="5841332" cy="5165735"/>
            <a:chOff x="5928458" y="0"/>
            <a:chExt cx="5118100" cy="4526151"/>
          </a:xfrm>
        </p:grpSpPr>
        <p:pic>
          <p:nvPicPr>
            <p:cNvPr id="5" name="Picture 4">
              <a:extLst>
                <a:ext uri="{FF2B5EF4-FFF2-40B4-BE49-F238E27FC236}">
                  <a16:creationId xmlns:a16="http://schemas.microsoft.com/office/drawing/2014/main" id="{A70E6F0B-CB1C-8B02-84A3-5B83A6C02CA5}"/>
                </a:ext>
              </a:extLst>
            </p:cNvPr>
            <p:cNvPicPr>
              <a:picLocks noChangeAspect="1"/>
            </p:cNvPicPr>
            <p:nvPr/>
          </p:nvPicPr>
          <p:blipFill>
            <a:blip r:embed="rId3"/>
            <a:stretch>
              <a:fillRect/>
            </a:stretch>
          </p:blipFill>
          <p:spPr>
            <a:xfrm>
              <a:off x="5928458" y="0"/>
              <a:ext cx="5118100" cy="4356100"/>
            </a:xfrm>
            <a:prstGeom prst="rect">
              <a:avLst/>
            </a:prstGeom>
          </p:spPr>
        </p:pic>
        <p:sp>
          <p:nvSpPr>
            <p:cNvPr id="6" name="TextBox 5">
              <a:extLst>
                <a:ext uri="{FF2B5EF4-FFF2-40B4-BE49-F238E27FC236}">
                  <a16:creationId xmlns:a16="http://schemas.microsoft.com/office/drawing/2014/main" id="{4352BBB8-48E2-DD70-479C-29B4407BEC63}"/>
                </a:ext>
              </a:extLst>
            </p:cNvPr>
            <p:cNvSpPr txBox="1"/>
            <p:nvPr/>
          </p:nvSpPr>
          <p:spPr>
            <a:xfrm>
              <a:off x="8028983" y="4310415"/>
              <a:ext cx="1163233" cy="215736"/>
            </a:xfrm>
            <a:prstGeom prst="rect">
              <a:avLst/>
            </a:prstGeom>
            <a:noFill/>
          </p:spPr>
          <p:txBody>
            <a:bodyPr wrap="none" rtlCol="0" anchor="ctr">
              <a:spAutoFit/>
            </a:bodyPr>
            <a:lstStyle/>
            <a:p>
              <a:pPr algn="ctr"/>
              <a:r>
                <a:rPr lang="en-US" sz="1000" dirty="0"/>
                <a:t>https://xkcd.com/365</a:t>
              </a:r>
            </a:p>
          </p:txBody>
        </p:sp>
      </p:grpSp>
    </p:spTree>
    <p:extLst>
      <p:ext uri="{BB962C8B-B14F-4D97-AF65-F5344CB8AC3E}">
        <p14:creationId xmlns:p14="http://schemas.microsoft.com/office/powerpoint/2010/main" val="3303968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B1936F75-7660-2204-F6D9-2C0747235B47}"/>
                  </a:ext>
                </a:extLst>
              </p:cNvPr>
              <p:cNvSpPr>
                <a:spLocks noGrp="1"/>
              </p:cNvSpPr>
              <p:nvPr>
                <p:ph sz="half" idx="1"/>
              </p:nvPr>
            </p:nvSpPr>
            <p:spPr>
              <a:xfrm>
                <a:off x="4317891" y="938677"/>
                <a:ext cx="6239435" cy="1743629"/>
              </a:xfrm>
              <a:solidFill>
                <a:schemeClr val="bg1">
                  <a:lumMod val="85000"/>
                </a:schemeClr>
              </a:solidFill>
              <a:ln w="12700">
                <a:noFill/>
              </a:ln>
            </p:spPr>
            <p:txBody>
              <a:bodyPr>
                <a:normAutofit fontScale="92500"/>
              </a:bodyPr>
              <a:lstStyle/>
              <a:p>
                <a:pPr marL="0" indent="0" algn="ctr">
                  <a:buNone/>
                </a:pPr>
                <a:r>
                  <a:rPr lang="en-US" u="sng" dirty="0">
                    <a:solidFill>
                      <a:schemeClr val="tx1"/>
                    </a:solidFill>
                  </a:rPr>
                  <a:t>Encrypted Search Query</a:t>
                </a:r>
              </a:p>
              <a:p>
                <a:pPr marL="0" indent="0">
                  <a:buNone/>
                </a:pPr>
                <a:r>
                  <a:rPr lang="en-US" sz="2400" dirty="0">
                    <a:solidFill>
                      <a:schemeClr val="tx1"/>
                    </a:solidFill>
                  </a:rPr>
                  <a:t>PRF of </a:t>
                </a:r>
                <a:r>
                  <a:rPr lang="en-US" sz="2400" dirty="0">
                    <a:solidFill>
                      <a:schemeClr val="tx1"/>
                    </a:solidFill>
                    <a:latin typeface="Fira Code Retina" pitchFamily="49" charset="0"/>
                    <a:ea typeface="Fira Code Retina" pitchFamily="49" charset="0"/>
                    <a:cs typeface="Fira Code Retina" pitchFamily="49" charset="0"/>
                  </a:rPr>
                  <a:t>Key	</a:t>
                </a:r>
                <a:r>
                  <a:rPr lang="en-US" sz="2400" dirty="0">
                    <a:solidFill>
                      <a:schemeClr val="tx1"/>
                    </a:solidFill>
                  </a:rPr>
                  <a:t>+ root id and version	(of </a:t>
                </a:r>
                <a:r>
                  <a:rPr lang="en-US" sz="2400" dirty="0">
                    <a:solidFill>
                      <a:schemeClr val="tx1"/>
                    </a:solidFill>
                    <a:latin typeface="Fira Code Retina" pitchFamily="49" charset="0"/>
                    <a:ea typeface="Fira Code Retina" pitchFamily="49" charset="0"/>
                    <a:cs typeface="Fira Code Retina" pitchFamily="49" charset="0"/>
                  </a:rPr>
                  <a:t>Key</a:t>
                </a:r>
                <a:r>
                  <a:rPr lang="en-US" sz="2400" dirty="0">
                    <a:solidFill>
                      <a:schemeClr val="tx1"/>
                    </a:solidFill>
                  </a:rPr>
                  <a:t>)</a:t>
                </a:r>
                <a:endParaRPr lang="en-US" sz="2400" dirty="0">
                  <a:solidFill>
                    <a:schemeClr val="tx1"/>
                  </a:solidFill>
                  <a:latin typeface="Fira Code Retina" pitchFamily="49" charset="0"/>
                  <a:ea typeface="Fira Code Retina" pitchFamily="49" charset="0"/>
                  <a:cs typeface="Fira Code Retina" pitchFamily="49" charset="0"/>
                </a:endParaRPr>
              </a:p>
              <a:p>
                <a:pPr marL="0" indent="0">
                  <a:buNone/>
                </a:pPr>
                <a:r>
                  <a:rPr lang="en-US" sz="2400" dirty="0">
                    <a:solidFill>
                      <a:schemeClr val="tx1"/>
                    </a:solidFill>
                  </a:rPr>
                  <a:t>		+ search counter	(of </a:t>
                </a:r>
                <a:r>
                  <a:rPr lang="en-US" sz="2400" dirty="0">
                    <a:solidFill>
                      <a:schemeClr val="tx1"/>
                    </a:solidFill>
                    <a:latin typeface="Fira Code Retina" pitchFamily="49" charset="0"/>
                    <a:ea typeface="Fira Code Retina" pitchFamily="49" charset="0"/>
                    <a:cs typeface="Fira Code Retina" pitchFamily="49" charset="0"/>
                  </a:rPr>
                  <a:t>Key</a:t>
                </a:r>
                <a:r>
                  <a:rPr lang="en-US" sz="2400" dirty="0">
                    <a:solidFill>
                      <a:schemeClr val="tx1"/>
                    </a:solidFill>
                  </a:rPr>
                  <a:t>)</a:t>
                </a:r>
              </a:p>
              <a:p>
                <a:pPr marL="0" indent="0">
                  <a:buNone/>
                </a:pPr>
                <a:r>
                  <a:rPr lang="en-US" sz="2200" dirty="0">
                    <a:latin typeface="Fira Code Retina" pitchFamily="49" charset="0"/>
                    <a:ea typeface="Fira Code Retina" pitchFamily="49" charset="0"/>
                    <a:cs typeface="Fira Code Retina" pitchFamily="49" charset="0"/>
                  </a:rPr>
                  <a:t>NodeAddr = H(</a:t>
                </a:r>
                <a14:m>
                  <m:oMath xmlns:m="http://schemas.openxmlformats.org/officeDocument/2006/math">
                    <m:sSub>
                      <m:sSubPr>
                        <m:ctrlPr>
                          <a:rPr lang="en-US" sz="2200" i="1" u="sng">
                            <a:latin typeface="Cambria Math" panose="02040503050406030204" pitchFamily="18" charset="0"/>
                            <a:ea typeface="Fira Code Retina" pitchFamily="49" charset="0"/>
                            <a:cs typeface="Fira Code Retina" pitchFamily="49" charset="0"/>
                          </a:rPr>
                        </m:ctrlPr>
                      </m:sSubPr>
                      <m:e>
                        <m:r>
                          <a:rPr lang="en-US" sz="2200" b="0" i="1" u="sng">
                            <a:latin typeface="Cambria Math" panose="02040503050406030204" pitchFamily="18" charset="0"/>
                            <a:ea typeface="Fira Code Retina" pitchFamily="49" charset="0"/>
                            <a:cs typeface="Fira Code Retina" pitchFamily="49" charset="0"/>
                          </a:rPr>
                          <m:t>𝐹</m:t>
                        </m:r>
                      </m:e>
                      <m:sub>
                        <m:r>
                          <a:rPr lang="en-US" sz="2200" b="0" i="1" u="sng">
                            <a:latin typeface="Cambria Math" panose="02040503050406030204" pitchFamily="18" charset="0"/>
                            <a:ea typeface="Fira Code Retina" pitchFamily="49" charset="0"/>
                            <a:cs typeface="Fira Code Retina" pitchFamily="49" charset="0"/>
                          </a:rPr>
                          <m:t>𝑘</m:t>
                        </m:r>
                      </m:sub>
                    </m:sSub>
                  </m:oMath>
                </a14:m>
                <a:r>
                  <a:rPr lang="en-US" sz="2200" u="sng" dirty="0">
                    <a:latin typeface="Fira Code Retina" pitchFamily="49" charset="0"/>
                    <a:ea typeface="Fira Code Retina" pitchFamily="49" charset="0"/>
                    <a:cs typeface="Fira Code Retina" pitchFamily="49" charset="0"/>
                  </a:rPr>
                  <a:t>(Key, srchCnt)</a:t>
                </a:r>
                <a:r>
                  <a:rPr lang="en-US" sz="2200" dirty="0">
                    <a:latin typeface="Fira Code Retina" pitchFamily="49" charset="0"/>
                    <a:ea typeface="Fira Code Retina" pitchFamily="49" charset="0"/>
                    <a:cs typeface="Fira Code Retina" pitchFamily="49" charset="0"/>
                  </a:rPr>
                  <a:t>, id, ver)</a:t>
                </a:r>
              </a:p>
            </p:txBody>
          </p:sp>
        </mc:Choice>
        <mc:Fallback xmlns="">
          <p:sp>
            <p:nvSpPr>
              <p:cNvPr id="30" name="Content Placeholder 2">
                <a:extLst>
                  <a:ext uri="{FF2B5EF4-FFF2-40B4-BE49-F238E27FC236}">
                    <a16:creationId xmlns:a16="http://schemas.microsoft.com/office/drawing/2014/main" id="{B1936F75-7660-2204-F6D9-2C0747235B47}"/>
                  </a:ext>
                </a:extLst>
              </p:cNvPr>
              <p:cNvSpPr>
                <a:spLocks noGrp="1" noRot="1" noChangeAspect="1" noMove="1" noResize="1" noEditPoints="1" noAdjustHandles="1" noChangeArrowheads="1" noChangeShapeType="1" noTextEdit="1"/>
              </p:cNvSpPr>
              <p:nvPr>
                <p:ph sz="half" idx="1"/>
              </p:nvPr>
            </p:nvSpPr>
            <p:spPr>
              <a:xfrm>
                <a:off x="4317891" y="938677"/>
                <a:ext cx="6239435" cy="1743629"/>
              </a:xfrm>
              <a:blipFill>
                <a:blip r:embed="rId3"/>
                <a:stretch>
                  <a:fillRect l="-1014" t="-5036" r="-203" b="-4317"/>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9" name="Table 79">
                <a:extLst>
                  <a:ext uri="{FF2B5EF4-FFF2-40B4-BE49-F238E27FC236}">
                    <a16:creationId xmlns:a16="http://schemas.microsoft.com/office/drawing/2014/main" id="{E45F0647-03E7-E4E2-6997-7A852755209A}"/>
                  </a:ext>
                </a:extLst>
              </p:cNvPr>
              <p:cNvGraphicFramePr>
                <a:graphicFrameLocks noGrp="1"/>
              </p:cNvGraphicFramePr>
              <p:nvPr>
                <p:extLst>
                  <p:ext uri="{D42A27DB-BD31-4B8C-83A1-F6EECF244321}">
                    <p14:modId xmlns:p14="http://schemas.microsoft.com/office/powerpoint/2010/main" val="527603900"/>
                  </p:ext>
                </p:extLst>
              </p:nvPr>
            </p:nvGraphicFramePr>
            <p:xfrm>
              <a:off x="4317891" y="2917728"/>
              <a:ext cx="3266418" cy="1005840"/>
            </p:xfrm>
            <a:graphic>
              <a:graphicData uri="http://schemas.openxmlformats.org/drawingml/2006/table">
                <a:tbl>
                  <a:tblPr>
                    <a:tableStyleId>{5C22544A-7EE6-4342-B048-85BDC9FD1C3A}</a:tableStyleId>
                  </a:tblPr>
                  <a:tblGrid>
                    <a:gridCol w="1633209">
                      <a:extLst>
                        <a:ext uri="{9D8B030D-6E8A-4147-A177-3AD203B41FA5}">
                          <a16:colId xmlns:a16="http://schemas.microsoft.com/office/drawing/2014/main" val="3069966575"/>
                        </a:ext>
                      </a:extLst>
                    </a:gridCol>
                    <a:gridCol w="1633209">
                      <a:extLst>
                        <a:ext uri="{9D8B030D-6E8A-4147-A177-3AD203B41FA5}">
                          <a16:colId xmlns:a16="http://schemas.microsoft.com/office/drawing/2014/main" val="3201809017"/>
                        </a:ext>
                      </a:extLst>
                    </a:gridCol>
                  </a:tblGrid>
                  <a:tr h="297505">
                    <a:tc gridSpan="2">
                      <a:txBody>
                        <a:bodyPr/>
                        <a:lstStyle/>
                        <a:p>
                          <a:pPr marL="0" indent="0" algn="ctr">
                            <a:buNone/>
                          </a:pPr>
                          <a:r>
                            <a:rPr lang="en-US" sz="1800" dirty="0">
                              <a:solidFill>
                                <a:schemeClr val="tx1"/>
                              </a:solidFill>
                              <a:latin typeface="Fira Code Retina" pitchFamily="49" charset="0"/>
                              <a:ea typeface="Fira Code Retina" pitchFamily="49" charset="0"/>
                              <a:cs typeface="Fira Code Retina" pitchFamily="49" charset="0"/>
                            </a:rPr>
                            <a:t>@ H(</a:t>
                          </a:r>
                          <a14:m>
                            <m:oMath xmlns:m="http://schemas.openxmlformats.org/officeDocument/2006/math">
                              <m:sSub>
                                <m:sSubPr>
                                  <m:ctrlPr>
                                    <a:rPr lang="en-US" sz="1800" i="1" smtClean="0">
                                      <a:solidFill>
                                        <a:schemeClr val="tx1"/>
                                      </a:solidFill>
                                      <a:latin typeface="Cambria Math" panose="02040503050406030204" pitchFamily="18" charset="0"/>
                                      <a:ea typeface="Fira Code Retina" pitchFamily="49" charset="0"/>
                                      <a:cs typeface="Fira Code Retina" pitchFamily="49" charset="0"/>
                                    </a:rPr>
                                  </m:ctrlPr>
                                </m:sSubPr>
                                <m:e>
                                  <m:r>
                                    <m:rPr>
                                      <m:sty m:val="p"/>
                                    </m:rPr>
                                    <a:rPr lang="en-US" sz="1800" i="0" smtClean="0">
                                      <a:solidFill>
                                        <a:schemeClr val="tx1"/>
                                      </a:solidFill>
                                      <a:latin typeface="Cambria Math" panose="02040503050406030204" pitchFamily="18" charset="0"/>
                                      <a:ea typeface="Fira Code Retina" pitchFamily="49" charset="0"/>
                                      <a:cs typeface="Fira Code Retina" pitchFamily="49" charset="0"/>
                                    </a:rPr>
                                    <m:t>F</m:t>
                                  </m:r>
                                </m:e>
                                <m:sub>
                                  <m:r>
                                    <m:rPr>
                                      <m:sty m:val="p"/>
                                    </m:rPr>
                                    <a:rPr lang="en-US" sz="1800" i="0" smtClean="0">
                                      <a:solidFill>
                                        <a:schemeClr val="tx1"/>
                                      </a:solidFill>
                                      <a:latin typeface="Cambria Math" panose="02040503050406030204" pitchFamily="18" charset="0"/>
                                      <a:ea typeface="Fira Code Retina" pitchFamily="49" charset="0"/>
                                      <a:cs typeface="Fira Code Retina" pitchFamily="49" charset="0"/>
                                    </a:rPr>
                                    <m:t>k</m:t>
                                  </m:r>
                                </m:sub>
                              </m:sSub>
                            </m:oMath>
                          </a14:m>
                          <a:r>
                            <a:rPr lang="en-US" sz="1800" dirty="0">
                              <a:solidFill>
                                <a:schemeClr val="tx1"/>
                              </a:solidFill>
                              <a:latin typeface="Fira Code Retina" pitchFamily="49" charset="0"/>
                              <a:ea typeface="Fira Code Retina" pitchFamily="49" charset="0"/>
                              <a:cs typeface="Fira Code Retina" pitchFamily="49" charset="0"/>
                            </a:rPr>
                            <a:t>(2), 1-8,</a:t>
                          </a:r>
                          <a:r>
                            <a:rPr lang="en-US" sz="1800" baseline="0" dirty="0">
                              <a:solidFill>
                                <a:schemeClr val="tx1"/>
                              </a:solidFill>
                              <a:latin typeface="Fira Code Retina" pitchFamily="49" charset="0"/>
                              <a:ea typeface="Fira Code Retina" pitchFamily="49" charset="0"/>
                              <a:cs typeface="Fira Code Retina" pitchFamily="49" charset="0"/>
                            </a:rPr>
                            <a:t> 2</a:t>
                          </a:r>
                          <a:r>
                            <a:rPr lang="en-US" sz="1800" dirty="0">
                              <a:solidFill>
                                <a:schemeClr val="tx1"/>
                              </a:solidFill>
                              <a:latin typeface="Fira Code Retina" pitchFamily="49" charset="0"/>
                              <a:ea typeface="Fira Code Retina" pitchFamily="49" charset="0"/>
                              <a:cs typeface="Fira Code Retina" pitchFamily="49" charset="0"/>
                            </a:rPr>
                            <a:t>)</a:t>
                          </a:r>
                        </a:p>
                      </a:txBody>
                      <a:tcPr>
                        <a:solidFill>
                          <a:srgbClr val="E9EBF5"/>
                        </a:solidFill>
                      </a:tcPr>
                    </a:tc>
                    <a:tc hMerge="1">
                      <a:txBody>
                        <a:bodyPr/>
                        <a:lstStyle/>
                        <a:p>
                          <a:pPr algn="ctr"/>
                          <a:r>
                            <a:rPr lang="en-US" sz="1800" dirty="0">
                              <a:solidFill>
                                <a:schemeClr val="bg1">
                                  <a:lumMod val="50000"/>
                                </a:schemeClr>
                              </a:solidFill>
                              <a:latin typeface="Fira Code Retina" pitchFamily="49" charset="0"/>
                              <a:ea typeface="Fira Code Retina" pitchFamily="49" charset="0"/>
                              <a:cs typeface="Fira Code Retina" pitchFamily="49" charset="0"/>
                            </a:rPr>
                            <a:t>v2</a:t>
                          </a:r>
                          <a:endParaRPr lang="en-US" dirty="0"/>
                        </a:p>
                      </a:txBody>
                      <a:tcPr/>
                    </a:tc>
                    <a:extLst>
                      <a:ext uri="{0D108BD9-81ED-4DB2-BD59-A6C34878D82A}">
                        <a16:rowId xmlns:a16="http://schemas.microsoft.com/office/drawing/2014/main" val="1834226328"/>
                      </a:ext>
                    </a:extLst>
                  </a:tr>
                  <a:tr h="617011">
                    <a:tc>
                      <a:txBody>
                        <a:bodyPr/>
                        <a:lstStyle/>
                        <a:p>
                          <a:r>
                            <a:rPr lang="en-US" dirty="0">
                              <a:solidFill>
                                <a:schemeClr val="tx1"/>
                              </a:solidFill>
                            </a:rPr>
                            <a:t>Left: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id=1-4, </a:t>
                          </a:r>
                          <a:r>
                            <a:rPr lang="en-US" sz="1800" dirty="0">
                              <a:solidFill>
                                <a:schemeClr val="tx1"/>
                              </a:solidFill>
                              <a:latin typeface="Fira Code Retina" pitchFamily="49" charset="0"/>
                              <a:ea typeface="Fira Code Retina" pitchFamily="49" charset="0"/>
                              <a:cs typeface="Fira Code Retina" pitchFamily="49" charset="0"/>
                            </a:rPr>
                            <a:t>ver=2</a:t>
                          </a:r>
                          <a:endParaRPr lang="en-US" dirty="0">
                            <a:solidFill>
                              <a:schemeClr val="tx1"/>
                            </a:solidFill>
                          </a:endParaRPr>
                        </a:p>
                      </a:txBody>
                      <a:tcPr>
                        <a:solidFill>
                          <a:srgbClr val="E9EBF5"/>
                        </a:solidFill>
                      </a:tcPr>
                    </a:tc>
                    <a:tc>
                      <a:txBody>
                        <a:bodyPr/>
                        <a:lstStyle/>
                        <a:p>
                          <a:r>
                            <a:rPr lang="en-US" dirty="0">
                              <a:solidFill>
                                <a:schemeClr val="tx1"/>
                              </a:solidFill>
                            </a:rPr>
                            <a:t>Right: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id=5-8, </a:t>
                          </a:r>
                          <a:r>
                            <a:rPr lang="en-US" sz="1800" dirty="0">
                              <a:solidFill>
                                <a:schemeClr val="tx1"/>
                              </a:solidFill>
                              <a:latin typeface="Fira Code Retina" pitchFamily="49" charset="0"/>
                              <a:ea typeface="Fira Code Retina" pitchFamily="49" charset="0"/>
                              <a:cs typeface="Fira Code Retina" pitchFamily="49" charset="0"/>
                            </a:rPr>
                            <a:t>ver=0</a:t>
                          </a:r>
                          <a:endParaRPr lang="en-US" dirty="0">
                            <a:solidFill>
                              <a:schemeClr val="tx1"/>
                            </a:solidFill>
                          </a:endParaRPr>
                        </a:p>
                      </a:txBody>
                      <a:tcPr>
                        <a:solidFill>
                          <a:srgbClr val="E9EBF5"/>
                        </a:solidFill>
                      </a:tcPr>
                    </a:tc>
                    <a:extLst>
                      <a:ext uri="{0D108BD9-81ED-4DB2-BD59-A6C34878D82A}">
                        <a16:rowId xmlns:a16="http://schemas.microsoft.com/office/drawing/2014/main" val="1708274327"/>
                      </a:ext>
                    </a:extLst>
                  </a:tr>
                </a:tbl>
              </a:graphicData>
            </a:graphic>
          </p:graphicFrame>
        </mc:Choice>
        <mc:Fallback xmlns="">
          <p:graphicFrame>
            <p:nvGraphicFramePr>
              <p:cNvPr id="79" name="Table 79">
                <a:extLst>
                  <a:ext uri="{FF2B5EF4-FFF2-40B4-BE49-F238E27FC236}">
                    <a16:creationId xmlns:a16="http://schemas.microsoft.com/office/drawing/2014/main" id="{E45F0647-03E7-E4E2-6997-7A852755209A}"/>
                  </a:ext>
                </a:extLst>
              </p:cNvPr>
              <p:cNvGraphicFramePr>
                <a:graphicFrameLocks noGrp="1"/>
              </p:cNvGraphicFramePr>
              <p:nvPr>
                <p:extLst>
                  <p:ext uri="{D42A27DB-BD31-4B8C-83A1-F6EECF244321}">
                    <p14:modId xmlns:p14="http://schemas.microsoft.com/office/powerpoint/2010/main" val="527603900"/>
                  </p:ext>
                </p:extLst>
              </p:nvPr>
            </p:nvGraphicFramePr>
            <p:xfrm>
              <a:off x="4317891" y="2917728"/>
              <a:ext cx="3266418" cy="1005840"/>
            </p:xfrm>
            <a:graphic>
              <a:graphicData uri="http://schemas.openxmlformats.org/drawingml/2006/table">
                <a:tbl>
                  <a:tblPr>
                    <a:tableStyleId>{5C22544A-7EE6-4342-B048-85BDC9FD1C3A}</a:tableStyleId>
                  </a:tblPr>
                  <a:tblGrid>
                    <a:gridCol w="1633209">
                      <a:extLst>
                        <a:ext uri="{9D8B030D-6E8A-4147-A177-3AD203B41FA5}">
                          <a16:colId xmlns:a16="http://schemas.microsoft.com/office/drawing/2014/main" val="3069966575"/>
                        </a:ext>
                      </a:extLst>
                    </a:gridCol>
                    <a:gridCol w="1633209">
                      <a:extLst>
                        <a:ext uri="{9D8B030D-6E8A-4147-A177-3AD203B41FA5}">
                          <a16:colId xmlns:a16="http://schemas.microsoft.com/office/drawing/2014/main" val="3201809017"/>
                        </a:ext>
                      </a:extLst>
                    </a:gridCol>
                  </a:tblGrid>
                  <a:tr h="365760">
                    <a:tc gridSpan="2">
                      <a:txBody>
                        <a:bodyPr/>
                        <a:lstStyle/>
                        <a:p>
                          <a:endParaRPr lang="en-US"/>
                        </a:p>
                      </a:txBody>
                      <a:tcPr>
                        <a:blipFill>
                          <a:blip r:embed="rId4"/>
                          <a:stretch>
                            <a:fillRect t="-6897" r="-386" b="-203448"/>
                          </a:stretch>
                        </a:blipFill>
                      </a:tcPr>
                    </a:tc>
                    <a:tc hMerge="1">
                      <a:txBody>
                        <a:bodyPr/>
                        <a:lstStyle/>
                        <a:p>
                          <a:pPr algn="ctr"/>
                          <a:r>
                            <a:rPr lang="en-US" sz="1800" dirty="0">
                              <a:solidFill>
                                <a:schemeClr val="bg1">
                                  <a:lumMod val="50000"/>
                                </a:schemeClr>
                              </a:solidFill>
                              <a:latin typeface="Fira Code Retina" pitchFamily="49" charset="0"/>
                              <a:ea typeface="Fira Code Retina" pitchFamily="49" charset="0"/>
                              <a:cs typeface="Fira Code Retina" pitchFamily="49" charset="0"/>
                            </a:rPr>
                            <a:t>v2</a:t>
                          </a:r>
                          <a:endParaRPr lang="en-US" dirty="0"/>
                        </a:p>
                      </a:txBody>
                      <a:tcPr/>
                    </a:tc>
                    <a:extLst>
                      <a:ext uri="{0D108BD9-81ED-4DB2-BD59-A6C34878D82A}">
                        <a16:rowId xmlns:a16="http://schemas.microsoft.com/office/drawing/2014/main" val="1834226328"/>
                      </a:ext>
                    </a:extLst>
                  </a:tr>
                  <a:tr h="640080">
                    <a:tc>
                      <a:txBody>
                        <a:bodyPr/>
                        <a:lstStyle/>
                        <a:p>
                          <a:r>
                            <a:rPr lang="en-US" dirty="0">
                              <a:solidFill>
                                <a:schemeClr val="tx1"/>
                              </a:solidFill>
                            </a:rPr>
                            <a:t>Left: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id=1-4, </a:t>
                          </a:r>
                          <a:r>
                            <a:rPr lang="en-US" sz="1800" dirty="0">
                              <a:solidFill>
                                <a:schemeClr val="tx1"/>
                              </a:solidFill>
                              <a:latin typeface="Fira Code Retina" pitchFamily="49" charset="0"/>
                              <a:ea typeface="Fira Code Retina" pitchFamily="49" charset="0"/>
                              <a:cs typeface="Fira Code Retina" pitchFamily="49" charset="0"/>
                            </a:rPr>
                            <a:t>ver=2</a:t>
                          </a:r>
                          <a:endParaRPr lang="en-US" dirty="0">
                            <a:solidFill>
                              <a:schemeClr val="tx1"/>
                            </a:solidFill>
                          </a:endParaRPr>
                        </a:p>
                      </a:txBody>
                      <a:tcPr>
                        <a:solidFill>
                          <a:srgbClr val="E9EBF5"/>
                        </a:solidFill>
                      </a:tcPr>
                    </a:tc>
                    <a:tc>
                      <a:txBody>
                        <a:bodyPr/>
                        <a:lstStyle/>
                        <a:p>
                          <a:r>
                            <a:rPr lang="en-US" dirty="0">
                              <a:solidFill>
                                <a:schemeClr val="tx1"/>
                              </a:solidFill>
                            </a:rPr>
                            <a:t>Right: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id=5-8, </a:t>
                          </a:r>
                          <a:r>
                            <a:rPr lang="en-US" sz="1800" dirty="0">
                              <a:solidFill>
                                <a:schemeClr val="tx1"/>
                              </a:solidFill>
                              <a:latin typeface="Fira Code Retina" pitchFamily="49" charset="0"/>
                              <a:ea typeface="Fira Code Retina" pitchFamily="49" charset="0"/>
                              <a:cs typeface="Fira Code Retina" pitchFamily="49" charset="0"/>
                            </a:rPr>
                            <a:t>ver=0</a:t>
                          </a:r>
                          <a:endParaRPr lang="en-US" dirty="0">
                            <a:solidFill>
                              <a:schemeClr val="tx1"/>
                            </a:solidFill>
                          </a:endParaRPr>
                        </a:p>
                      </a:txBody>
                      <a:tcPr>
                        <a:solidFill>
                          <a:srgbClr val="E9EBF5"/>
                        </a:solidFill>
                      </a:tcPr>
                    </a:tc>
                    <a:extLst>
                      <a:ext uri="{0D108BD9-81ED-4DB2-BD59-A6C34878D82A}">
                        <a16:rowId xmlns:a16="http://schemas.microsoft.com/office/drawing/2014/main" val="170827432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0" name="Table 79">
                <a:extLst>
                  <a:ext uri="{FF2B5EF4-FFF2-40B4-BE49-F238E27FC236}">
                    <a16:creationId xmlns:a16="http://schemas.microsoft.com/office/drawing/2014/main" id="{8FE4003C-9FC6-7137-F4EF-F0902CB8B263}"/>
                  </a:ext>
                </a:extLst>
              </p:cNvPr>
              <p:cNvGraphicFramePr>
                <a:graphicFrameLocks noGrp="1"/>
              </p:cNvGraphicFramePr>
              <p:nvPr>
                <p:extLst>
                  <p:ext uri="{D42A27DB-BD31-4B8C-83A1-F6EECF244321}">
                    <p14:modId xmlns:p14="http://schemas.microsoft.com/office/powerpoint/2010/main" val="3675361999"/>
                  </p:ext>
                </p:extLst>
              </p:nvPr>
            </p:nvGraphicFramePr>
            <p:xfrm>
              <a:off x="4317891" y="4068112"/>
              <a:ext cx="3266418" cy="1005840"/>
            </p:xfrm>
            <a:graphic>
              <a:graphicData uri="http://schemas.openxmlformats.org/drawingml/2006/table">
                <a:tbl>
                  <a:tblPr>
                    <a:tableStyleId>{5C22544A-7EE6-4342-B048-85BDC9FD1C3A}</a:tableStyleId>
                  </a:tblPr>
                  <a:tblGrid>
                    <a:gridCol w="1633209">
                      <a:extLst>
                        <a:ext uri="{9D8B030D-6E8A-4147-A177-3AD203B41FA5}">
                          <a16:colId xmlns:a16="http://schemas.microsoft.com/office/drawing/2014/main" val="3069966575"/>
                        </a:ext>
                      </a:extLst>
                    </a:gridCol>
                    <a:gridCol w="1633209">
                      <a:extLst>
                        <a:ext uri="{9D8B030D-6E8A-4147-A177-3AD203B41FA5}">
                          <a16:colId xmlns:a16="http://schemas.microsoft.com/office/drawing/2014/main" val="3201809017"/>
                        </a:ext>
                      </a:extLst>
                    </a:gridCol>
                  </a:tblGrid>
                  <a:tr h="297505">
                    <a:tc gridSpan="2">
                      <a:txBody>
                        <a:bodyPr/>
                        <a:lstStyle/>
                        <a:p>
                          <a:pPr marL="0" indent="0" algn="ctr">
                            <a:buNone/>
                          </a:pPr>
                          <a:r>
                            <a:rPr lang="en-US" sz="1800" dirty="0">
                              <a:solidFill>
                                <a:schemeClr val="tx1"/>
                              </a:solidFill>
                              <a:latin typeface="Fira Code Retina" pitchFamily="49" charset="0"/>
                              <a:ea typeface="Fira Code Retina" pitchFamily="49" charset="0"/>
                              <a:cs typeface="Fira Code Retina" pitchFamily="49" charset="0"/>
                            </a:rPr>
                            <a:t>@ H(</a:t>
                          </a:r>
                          <a14:m>
                            <m:oMath xmlns:m="http://schemas.openxmlformats.org/officeDocument/2006/math">
                              <m:sSub>
                                <m:sSubPr>
                                  <m:ctrlPr>
                                    <a:rPr lang="en-US" sz="1800" i="1" smtClean="0">
                                      <a:solidFill>
                                        <a:schemeClr val="tx1"/>
                                      </a:solidFill>
                                      <a:latin typeface="Cambria Math" panose="02040503050406030204" pitchFamily="18" charset="0"/>
                                      <a:ea typeface="Fira Code Retina" pitchFamily="49" charset="0"/>
                                      <a:cs typeface="Fira Code Retina" pitchFamily="49" charset="0"/>
                                    </a:rPr>
                                  </m:ctrlPr>
                                </m:sSubPr>
                                <m:e>
                                  <m:r>
                                    <m:rPr>
                                      <m:sty m:val="p"/>
                                    </m:rPr>
                                    <a:rPr lang="en-US" sz="1800" i="0" smtClean="0">
                                      <a:solidFill>
                                        <a:schemeClr val="tx1"/>
                                      </a:solidFill>
                                      <a:latin typeface="Cambria Math" panose="02040503050406030204" pitchFamily="18" charset="0"/>
                                      <a:ea typeface="Fira Code Retina" pitchFamily="49" charset="0"/>
                                      <a:cs typeface="Fira Code Retina" pitchFamily="49" charset="0"/>
                                    </a:rPr>
                                    <m:t>F</m:t>
                                  </m:r>
                                </m:e>
                                <m:sub>
                                  <m:r>
                                    <m:rPr>
                                      <m:sty m:val="p"/>
                                    </m:rPr>
                                    <a:rPr lang="en-US" sz="1800" i="0" smtClean="0">
                                      <a:solidFill>
                                        <a:schemeClr val="tx1"/>
                                      </a:solidFill>
                                      <a:latin typeface="Cambria Math" panose="02040503050406030204" pitchFamily="18" charset="0"/>
                                      <a:ea typeface="Fira Code Retina" pitchFamily="49" charset="0"/>
                                      <a:cs typeface="Fira Code Retina" pitchFamily="49" charset="0"/>
                                    </a:rPr>
                                    <m:t>k</m:t>
                                  </m:r>
                                </m:sub>
                              </m:sSub>
                            </m:oMath>
                          </a14:m>
                          <a:r>
                            <a:rPr lang="en-US" sz="1800" dirty="0">
                              <a:solidFill>
                                <a:schemeClr val="tx1"/>
                              </a:solidFill>
                              <a:latin typeface="Fira Code Retina" pitchFamily="49" charset="0"/>
                              <a:ea typeface="Fira Code Retina" pitchFamily="49" charset="0"/>
                              <a:cs typeface="Fira Code Retina" pitchFamily="49" charset="0"/>
                            </a:rPr>
                            <a:t>(2), 1-4,</a:t>
                          </a:r>
                          <a:r>
                            <a:rPr lang="en-US" sz="1800" baseline="0" dirty="0">
                              <a:solidFill>
                                <a:schemeClr val="tx1"/>
                              </a:solidFill>
                              <a:latin typeface="Fira Code Retina" pitchFamily="49" charset="0"/>
                              <a:ea typeface="Fira Code Retina" pitchFamily="49" charset="0"/>
                              <a:cs typeface="Fira Code Retina" pitchFamily="49" charset="0"/>
                            </a:rPr>
                            <a:t> 2</a:t>
                          </a:r>
                          <a:r>
                            <a:rPr lang="en-US" sz="1800" dirty="0">
                              <a:solidFill>
                                <a:schemeClr val="tx1"/>
                              </a:solidFill>
                              <a:latin typeface="Fira Code Retina" pitchFamily="49" charset="0"/>
                              <a:ea typeface="Fira Code Retina" pitchFamily="49" charset="0"/>
                              <a:cs typeface="Fira Code Retina" pitchFamily="49" charset="0"/>
                            </a:rPr>
                            <a:t>)</a:t>
                          </a:r>
                        </a:p>
                      </a:txBody>
                      <a:tcPr/>
                    </a:tc>
                    <a:tc hMerge="1">
                      <a:txBody>
                        <a:bodyPr/>
                        <a:lstStyle/>
                        <a:p>
                          <a:pPr algn="ctr"/>
                          <a:r>
                            <a:rPr lang="en-US" sz="1800" dirty="0">
                              <a:solidFill>
                                <a:schemeClr val="bg1">
                                  <a:lumMod val="50000"/>
                                </a:schemeClr>
                              </a:solidFill>
                              <a:latin typeface="Fira Code Retina" pitchFamily="49" charset="0"/>
                              <a:ea typeface="Fira Code Retina" pitchFamily="49" charset="0"/>
                              <a:cs typeface="Fira Code Retina" pitchFamily="49" charset="0"/>
                            </a:rPr>
                            <a:t>v2</a:t>
                          </a:r>
                          <a:endParaRPr lang="en-US" dirty="0"/>
                        </a:p>
                      </a:txBody>
                      <a:tcPr/>
                    </a:tc>
                    <a:extLst>
                      <a:ext uri="{0D108BD9-81ED-4DB2-BD59-A6C34878D82A}">
                        <a16:rowId xmlns:a16="http://schemas.microsoft.com/office/drawing/2014/main" val="1834226328"/>
                      </a:ext>
                    </a:extLst>
                  </a:tr>
                  <a:tr h="617011">
                    <a:tc>
                      <a:txBody>
                        <a:bodyPr/>
                        <a:lstStyle/>
                        <a:p>
                          <a:r>
                            <a:rPr lang="en-US" dirty="0">
                              <a:solidFill>
                                <a:schemeClr val="tx1"/>
                              </a:solidFill>
                            </a:rPr>
                            <a:t>Left: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id=2, </a:t>
                          </a:r>
                          <a:r>
                            <a:rPr lang="en-US" sz="1800" dirty="0">
                              <a:solidFill>
                                <a:schemeClr val="tx1"/>
                              </a:solidFill>
                              <a:latin typeface="Fira Code Retina" pitchFamily="49" charset="0"/>
                              <a:ea typeface="Fira Code Retina" pitchFamily="49" charset="0"/>
                              <a:cs typeface="Fira Code Retina" pitchFamily="49" charset="0"/>
                            </a:rPr>
                            <a:t>ver=0</a:t>
                          </a:r>
                          <a:endParaRPr lang="en-US" dirty="0">
                            <a:solidFill>
                              <a:schemeClr val="tx1"/>
                            </a:solidFill>
                          </a:endParaRPr>
                        </a:p>
                      </a:txBody>
                      <a:tcPr/>
                    </a:tc>
                    <a:tc>
                      <a:txBody>
                        <a:bodyPr/>
                        <a:lstStyle/>
                        <a:p>
                          <a:r>
                            <a:rPr lang="en-US" dirty="0">
                              <a:solidFill>
                                <a:schemeClr val="tx1"/>
                              </a:solidFill>
                            </a:rPr>
                            <a:t>Right: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id=3, </a:t>
                          </a:r>
                          <a:r>
                            <a:rPr lang="en-US" sz="1800" dirty="0">
                              <a:solidFill>
                                <a:schemeClr val="tx1"/>
                              </a:solidFill>
                              <a:latin typeface="Fira Code Retina" pitchFamily="49" charset="0"/>
                              <a:ea typeface="Fira Code Retina" pitchFamily="49" charset="0"/>
                              <a:cs typeface="Fira Code Retina" pitchFamily="49" charset="0"/>
                            </a:rPr>
                            <a:t>ver=0</a:t>
                          </a:r>
                          <a:endParaRPr lang="en-US" dirty="0">
                            <a:solidFill>
                              <a:schemeClr val="tx1"/>
                            </a:solidFill>
                          </a:endParaRPr>
                        </a:p>
                      </a:txBody>
                      <a:tcPr/>
                    </a:tc>
                    <a:extLst>
                      <a:ext uri="{0D108BD9-81ED-4DB2-BD59-A6C34878D82A}">
                        <a16:rowId xmlns:a16="http://schemas.microsoft.com/office/drawing/2014/main" val="1708274327"/>
                      </a:ext>
                    </a:extLst>
                  </a:tr>
                </a:tbl>
              </a:graphicData>
            </a:graphic>
          </p:graphicFrame>
        </mc:Choice>
        <mc:Fallback xmlns="">
          <p:graphicFrame>
            <p:nvGraphicFramePr>
              <p:cNvPr id="80" name="Table 79">
                <a:extLst>
                  <a:ext uri="{FF2B5EF4-FFF2-40B4-BE49-F238E27FC236}">
                    <a16:creationId xmlns:a16="http://schemas.microsoft.com/office/drawing/2014/main" id="{8FE4003C-9FC6-7137-F4EF-F0902CB8B263}"/>
                  </a:ext>
                </a:extLst>
              </p:cNvPr>
              <p:cNvGraphicFramePr>
                <a:graphicFrameLocks noGrp="1"/>
              </p:cNvGraphicFramePr>
              <p:nvPr>
                <p:extLst>
                  <p:ext uri="{D42A27DB-BD31-4B8C-83A1-F6EECF244321}">
                    <p14:modId xmlns:p14="http://schemas.microsoft.com/office/powerpoint/2010/main" val="3675361999"/>
                  </p:ext>
                </p:extLst>
              </p:nvPr>
            </p:nvGraphicFramePr>
            <p:xfrm>
              <a:off x="4317891" y="4068112"/>
              <a:ext cx="3266418" cy="1005840"/>
            </p:xfrm>
            <a:graphic>
              <a:graphicData uri="http://schemas.openxmlformats.org/drawingml/2006/table">
                <a:tbl>
                  <a:tblPr>
                    <a:tableStyleId>{5C22544A-7EE6-4342-B048-85BDC9FD1C3A}</a:tableStyleId>
                  </a:tblPr>
                  <a:tblGrid>
                    <a:gridCol w="1633209">
                      <a:extLst>
                        <a:ext uri="{9D8B030D-6E8A-4147-A177-3AD203B41FA5}">
                          <a16:colId xmlns:a16="http://schemas.microsoft.com/office/drawing/2014/main" val="3069966575"/>
                        </a:ext>
                      </a:extLst>
                    </a:gridCol>
                    <a:gridCol w="1633209">
                      <a:extLst>
                        <a:ext uri="{9D8B030D-6E8A-4147-A177-3AD203B41FA5}">
                          <a16:colId xmlns:a16="http://schemas.microsoft.com/office/drawing/2014/main" val="3201809017"/>
                        </a:ext>
                      </a:extLst>
                    </a:gridCol>
                  </a:tblGrid>
                  <a:tr h="365760">
                    <a:tc gridSpan="2">
                      <a:txBody>
                        <a:bodyPr/>
                        <a:lstStyle/>
                        <a:p>
                          <a:endParaRPr lang="en-US"/>
                        </a:p>
                      </a:txBody>
                      <a:tcPr>
                        <a:blipFill>
                          <a:blip r:embed="rId5"/>
                          <a:stretch>
                            <a:fillRect t="-6897" r="-386" b="-203448"/>
                          </a:stretch>
                        </a:blipFill>
                      </a:tcPr>
                    </a:tc>
                    <a:tc hMerge="1">
                      <a:txBody>
                        <a:bodyPr/>
                        <a:lstStyle/>
                        <a:p>
                          <a:pPr algn="ctr"/>
                          <a:r>
                            <a:rPr lang="en-US" sz="1800" dirty="0">
                              <a:solidFill>
                                <a:schemeClr val="bg1">
                                  <a:lumMod val="50000"/>
                                </a:schemeClr>
                              </a:solidFill>
                              <a:latin typeface="Fira Code Retina" pitchFamily="49" charset="0"/>
                              <a:ea typeface="Fira Code Retina" pitchFamily="49" charset="0"/>
                              <a:cs typeface="Fira Code Retina" pitchFamily="49" charset="0"/>
                            </a:rPr>
                            <a:t>v2</a:t>
                          </a:r>
                          <a:endParaRPr lang="en-US" dirty="0"/>
                        </a:p>
                      </a:txBody>
                      <a:tcPr/>
                    </a:tc>
                    <a:extLst>
                      <a:ext uri="{0D108BD9-81ED-4DB2-BD59-A6C34878D82A}">
                        <a16:rowId xmlns:a16="http://schemas.microsoft.com/office/drawing/2014/main" val="1834226328"/>
                      </a:ext>
                    </a:extLst>
                  </a:tr>
                  <a:tr h="640080">
                    <a:tc>
                      <a:txBody>
                        <a:bodyPr/>
                        <a:lstStyle/>
                        <a:p>
                          <a:r>
                            <a:rPr lang="en-US" dirty="0">
                              <a:solidFill>
                                <a:schemeClr val="tx1"/>
                              </a:solidFill>
                            </a:rPr>
                            <a:t>Left: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id=2, </a:t>
                          </a:r>
                          <a:r>
                            <a:rPr lang="en-US" sz="1800" dirty="0">
                              <a:solidFill>
                                <a:schemeClr val="tx1"/>
                              </a:solidFill>
                              <a:latin typeface="Fira Code Retina" pitchFamily="49" charset="0"/>
                              <a:ea typeface="Fira Code Retina" pitchFamily="49" charset="0"/>
                              <a:cs typeface="Fira Code Retina" pitchFamily="49" charset="0"/>
                            </a:rPr>
                            <a:t>ver=0</a:t>
                          </a:r>
                          <a:endParaRPr lang="en-US" dirty="0">
                            <a:solidFill>
                              <a:schemeClr val="tx1"/>
                            </a:solidFill>
                          </a:endParaRPr>
                        </a:p>
                      </a:txBody>
                      <a:tcPr/>
                    </a:tc>
                    <a:tc>
                      <a:txBody>
                        <a:bodyPr/>
                        <a:lstStyle/>
                        <a:p>
                          <a:r>
                            <a:rPr lang="en-US" dirty="0">
                              <a:solidFill>
                                <a:schemeClr val="tx1"/>
                              </a:solidFill>
                            </a:rPr>
                            <a:t>Right: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id=3, </a:t>
                          </a:r>
                          <a:r>
                            <a:rPr lang="en-US" sz="1800" dirty="0">
                              <a:solidFill>
                                <a:schemeClr val="tx1"/>
                              </a:solidFill>
                              <a:latin typeface="Fira Code Retina" pitchFamily="49" charset="0"/>
                              <a:ea typeface="Fira Code Retina" pitchFamily="49" charset="0"/>
                              <a:cs typeface="Fira Code Retina" pitchFamily="49" charset="0"/>
                            </a:rPr>
                            <a:t>ver=0</a:t>
                          </a:r>
                          <a:endParaRPr lang="en-US" dirty="0">
                            <a:solidFill>
                              <a:schemeClr val="tx1"/>
                            </a:solidFill>
                          </a:endParaRPr>
                        </a:p>
                      </a:txBody>
                      <a:tcPr/>
                    </a:tc>
                    <a:extLst>
                      <a:ext uri="{0D108BD9-81ED-4DB2-BD59-A6C34878D82A}">
                        <a16:rowId xmlns:a16="http://schemas.microsoft.com/office/drawing/2014/main" val="1708274327"/>
                      </a:ext>
                    </a:extLst>
                  </a:tr>
                </a:tbl>
              </a:graphicData>
            </a:graphic>
          </p:graphicFrame>
        </mc:Fallback>
      </mc:AlternateContent>
      <mc:AlternateContent xmlns:mc="http://schemas.openxmlformats.org/markup-compatibility/2006" xmlns:a14="http://schemas.microsoft.com/office/drawing/2010/main">
        <mc:Choice Requires="a14">
          <p:sp>
            <p:nvSpPr>
              <p:cNvPr id="103" name="Content Placeholder 2">
                <a:extLst>
                  <a:ext uri="{FF2B5EF4-FFF2-40B4-BE49-F238E27FC236}">
                    <a16:creationId xmlns:a16="http://schemas.microsoft.com/office/drawing/2014/main" id="{FE9BF978-9558-9538-B2BA-B64FF0D31358}"/>
                  </a:ext>
                </a:extLst>
              </p:cNvPr>
              <p:cNvSpPr txBox="1">
                <a:spLocks/>
              </p:cNvSpPr>
              <p:nvPr/>
            </p:nvSpPr>
            <p:spPr>
              <a:xfrm>
                <a:off x="4341183" y="2923358"/>
                <a:ext cx="3243126" cy="346306"/>
              </a:xfrm>
              <a:prstGeom prst="rect">
                <a:avLst/>
              </a:prstGeom>
              <a:solidFill>
                <a:srgbClr val="E9EBF5"/>
              </a:solidFill>
              <a:ln w="1270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solidFill>
                      <a:schemeClr val="tx1"/>
                    </a:solidFill>
                    <a:latin typeface="Fira Code Retina" pitchFamily="49" charset="0"/>
                    <a:ea typeface="Fira Code Retina" pitchFamily="49" charset="0"/>
                    <a:cs typeface="Fira Code Retina" pitchFamily="49" charset="0"/>
                  </a:rPr>
                  <a:t>@ H(</a:t>
                </a:r>
                <a14:m>
                  <m:oMath xmlns:m="http://schemas.openxmlformats.org/officeDocument/2006/math">
                    <m:sSub>
                      <m:sSubPr>
                        <m:ctrlPr>
                          <a:rPr lang="en-US" sz="1800" i="1" smtClean="0">
                            <a:solidFill>
                              <a:schemeClr val="tx1"/>
                            </a:solidFill>
                            <a:latin typeface="Cambria Math" panose="02040503050406030204" pitchFamily="18" charset="0"/>
                            <a:ea typeface="Fira Code Retina" pitchFamily="49" charset="0"/>
                            <a:cs typeface="Fira Code Retina" pitchFamily="49" charset="0"/>
                          </a:rPr>
                        </m:ctrlPr>
                      </m:sSubPr>
                      <m:e>
                        <m:r>
                          <m:rPr>
                            <m:sty m:val="p"/>
                          </m:rPr>
                          <a:rPr lang="en-US" sz="1800" i="0" smtClean="0">
                            <a:solidFill>
                              <a:schemeClr val="tx1"/>
                            </a:solidFill>
                            <a:latin typeface="Cambria Math" panose="02040503050406030204" pitchFamily="18" charset="0"/>
                            <a:ea typeface="Fira Code Retina" pitchFamily="49" charset="0"/>
                            <a:cs typeface="Fira Code Retina" pitchFamily="49" charset="0"/>
                          </a:rPr>
                          <m:t>F</m:t>
                        </m:r>
                      </m:e>
                      <m:sub>
                        <m:r>
                          <m:rPr>
                            <m:sty m:val="p"/>
                          </m:rPr>
                          <a:rPr lang="en-US" sz="1800" i="0" smtClean="0">
                            <a:solidFill>
                              <a:schemeClr val="tx1"/>
                            </a:solidFill>
                            <a:latin typeface="Cambria Math" panose="02040503050406030204" pitchFamily="18" charset="0"/>
                            <a:ea typeface="Fira Code Retina" pitchFamily="49" charset="0"/>
                            <a:cs typeface="Fira Code Retina" pitchFamily="49" charset="0"/>
                          </a:rPr>
                          <m:t>k</m:t>
                        </m:r>
                      </m:sub>
                    </m:sSub>
                  </m:oMath>
                </a14:m>
                <a:r>
                  <a:rPr lang="en-US" sz="1800" dirty="0">
                    <a:solidFill>
                      <a:schemeClr val="tx1"/>
                    </a:solidFill>
                    <a:latin typeface="Fira Code Retina" pitchFamily="49" charset="0"/>
                    <a:ea typeface="Fira Code Retina" pitchFamily="49" charset="0"/>
                    <a:cs typeface="Fira Code Retina" pitchFamily="49" charset="0"/>
                  </a:rPr>
                  <a:t>(2, 0), 1-8, 2)</a:t>
                </a:r>
              </a:p>
            </p:txBody>
          </p:sp>
        </mc:Choice>
        <mc:Fallback xmlns="">
          <p:sp>
            <p:nvSpPr>
              <p:cNvPr id="103" name="Content Placeholder 2">
                <a:extLst>
                  <a:ext uri="{FF2B5EF4-FFF2-40B4-BE49-F238E27FC236}">
                    <a16:creationId xmlns:a16="http://schemas.microsoft.com/office/drawing/2014/main" id="{FE9BF978-9558-9538-B2BA-B64FF0D31358}"/>
                  </a:ext>
                </a:extLst>
              </p:cNvPr>
              <p:cNvSpPr txBox="1">
                <a:spLocks noRot="1" noChangeAspect="1" noMove="1" noResize="1" noEditPoints="1" noAdjustHandles="1" noChangeArrowheads="1" noChangeShapeType="1" noTextEdit="1"/>
              </p:cNvSpPr>
              <p:nvPr/>
            </p:nvSpPr>
            <p:spPr>
              <a:xfrm>
                <a:off x="4341183" y="2923358"/>
                <a:ext cx="3243126" cy="346306"/>
              </a:xfrm>
              <a:prstGeom prst="rect">
                <a:avLst/>
              </a:prstGeom>
              <a:blipFill>
                <a:blip r:embed="rId6"/>
                <a:stretch>
                  <a:fillRect t="-10714" b="-25000"/>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Content Placeholder 2">
                <a:extLst>
                  <a:ext uri="{FF2B5EF4-FFF2-40B4-BE49-F238E27FC236}">
                    <a16:creationId xmlns:a16="http://schemas.microsoft.com/office/drawing/2014/main" id="{89B68B57-2FEB-4F3D-4FFA-33983D26CD4C}"/>
                  </a:ext>
                </a:extLst>
              </p:cNvPr>
              <p:cNvSpPr txBox="1">
                <a:spLocks/>
              </p:cNvSpPr>
              <p:nvPr/>
            </p:nvSpPr>
            <p:spPr>
              <a:xfrm>
                <a:off x="4301998" y="4072865"/>
                <a:ext cx="3243126" cy="346306"/>
              </a:xfrm>
              <a:prstGeom prst="rect">
                <a:avLst/>
              </a:prstGeom>
              <a:solidFill>
                <a:srgbClr val="E9EBF5"/>
              </a:solidFill>
              <a:ln w="1270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solidFill>
                      <a:schemeClr val="tx1"/>
                    </a:solidFill>
                    <a:latin typeface="Fira Code Retina" pitchFamily="49" charset="0"/>
                    <a:ea typeface="Fira Code Retina" pitchFamily="49" charset="0"/>
                    <a:cs typeface="Fira Code Retina" pitchFamily="49" charset="0"/>
                  </a:rPr>
                  <a:t>@ H(</a:t>
                </a:r>
                <a14:m>
                  <m:oMath xmlns:m="http://schemas.openxmlformats.org/officeDocument/2006/math">
                    <m:sSub>
                      <m:sSubPr>
                        <m:ctrlPr>
                          <a:rPr lang="en-US" sz="1800" i="1" smtClean="0">
                            <a:solidFill>
                              <a:schemeClr val="tx1"/>
                            </a:solidFill>
                            <a:latin typeface="Cambria Math" panose="02040503050406030204" pitchFamily="18" charset="0"/>
                            <a:ea typeface="Fira Code Retina" pitchFamily="49" charset="0"/>
                            <a:cs typeface="Fira Code Retina" pitchFamily="49" charset="0"/>
                          </a:rPr>
                        </m:ctrlPr>
                      </m:sSubPr>
                      <m:e>
                        <m:r>
                          <m:rPr>
                            <m:sty m:val="p"/>
                          </m:rPr>
                          <a:rPr lang="en-US" sz="1800" i="0" smtClean="0">
                            <a:solidFill>
                              <a:schemeClr val="tx1"/>
                            </a:solidFill>
                            <a:latin typeface="Cambria Math" panose="02040503050406030204" pitchFamily="18" charset="0"/>
                            <a:ea typeface="Fira Code Retina" pitchFamily="49" charset="0"/>
                            <a:cs typeface="Fira Code Retina" pitchFamily="49" charset="0"/>
                          </a:rPr>
                          <m:t>F</m:t>
                        </m:r>
                      </m:e>
                      <m:sub>
                        <m:r>
                          <m:rPr>
                            <m:sty m:val="p"/>
                          </m:rPr>
                          <a:rPr lang="en-US" sz="1800" i="0" smtClean="0">
                            <a:solidFill>
                              <a:schemeClr val="tx1"/>
                            </a:solidFill>
                            <a:latin typeface="Cambria Math" panose="02040503050406030204" pitchFamily="18" charset="0"/>
                            <a:ea typeface="Fira Code Retina" pitchFamily="49" charset="0"/>
                            <a:cs typeface="Fira Code Retina" pitchFamily="49" charset="0"/>
                          </a:rPr>
                          <m:t>k</m:t>
                        </m:r>
                      </m:sub>
                    </m:sSub>
                  </m:oMath>
                </a14:m>
                <a:r>
                  <a:rPr lang="en-US" sz="1800" dirty="0">
                    <a:solidFill>
                      <a:schemeClr val="tx1"/>
                    </a:solidFill>
                    <a:latin typeface="Fira Code Retina" pitchFamily="49" charset="0"/>
                    <a:ea typeface="Fira Code Retina" pitchFamily="49" charset="0"/>
                    <a:cs typeface="Fira Code Retina" pitchFamily="49" charset="0"/>
                  </a:rPr>
                  <a:t>(2, 0), 1-4, 2)</a:t>
                </a:r>
              </a:p>
            </p:txBody>
          </p:sp>
        </mc:Choice>
        <mc:Fallback xmlns="">
          <p:sp>
            <p:nvSpPr>
              <p:cNvPr id="105" name="Content Placeholder 2">
                <a:extLst>
                  <a:ext uri="{FF2B5EF4-FFF2-40B4-BE49-F238E27FC236}">
                    <a16:creationId xmlns:a16="http://schemas.microsoft.com/office/drawing/2014/main" id="{89B68B57-2FEB-4F3D-4FFA-33983D26CD4C}"/>
                  </a:ext>
                </a:extLst>
              </p:cNvPr>
              <p:cNvSpPr txBox="1">
                <a:spLocks noRot="1" noChangeAspect="1" noMove="1" noResize="1" noEditPoints="1" noAdjustHandles="1" noChangeArrowheads="1" noChangeShapeType="1" noTextEdit="1"/>
              </p:cNvSpPr>
              <p:nvPr/>
            </p:nvSpPr>
            <p:spPr>
              <a:xfrm>
                <a:off x="4301998" y="4072865"/>
                <a:ext cx="3243126" cy="346306"/>
              </a:xfrm>
              <a:prstGeom prst="rect">
                <a:avLst/>
              </a:prstGeom>
              <a:blipFill>
                <a:blip r:embed="rId7"/>
                <a:stretch>
                  <a:fillRect t="-10714" b="-28571"/>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EB54A4D8-C389-5329-B6CE-6C9DD48711D8}"/>
                  </a:ext>
                </a:extLst>
              </p:cNvPr>
              <p:cNvSpPr txBox="1"/>
              <p:nvPr/>
            </p:nvSpPr>
            <p:spPr>
              <a:xfrm>
                <a:off x="30461" y="2017060"/>
                <a:ext cx="977491" cy="321374"/>
              </a:xfrm>
              <a:prstGeom prst="rect">
                <a:avLst/>
              </a:prstGeom>
              <a:solidFill>
                <a:srgbClr val="7030A0">
                  <a:alpha val="76000"/>
                </a:srgbClr>
              </a:solidFill>
            </p:spPr>
            <p:txBody>
              <a:bodyPr wrap="none" rtlCol="0" anchor="ctr">
                <a:noAutofit/>
              </a:bodyPr>
              <a:lstStyle/>
              <a:p>
                <a:pPr/>
                <a14:m>
                  <m:oMathPara xmlns:m="http://schemas.openxmlformats.org/officeDocument/2006/math">
                    <m:oMathParaPr>
                      <m:jc m:val="left"/>
                    </m:oMathParaPr>
                    <m:oMath xmlns:m="http://schemas.openxmlformats.org/officeDocument/2006/math">
                      <m:r>
                        <m:rPr>
                          <m:sty m:val="p"/>
                        </m:rPr>
                        <a:rPr lang="en-US" sz="2400" i="0" smtClean="0">
                          <a:solidFill>
                            <a:srgbClr val="FFD579"/>
                          </a:solidFill>
                          <a:latin typeface="Cambria Math" panose="02040503050406030204" pitchFamily="18" charset="0"/>
                        </a:rPr>
                        <m:t>k</m:t>
                      </m:r>
                    </m:oMath>
                  </m:oMathPara>
                </a14:m>
                <a:endParaRPr lang="en-US" sz="2400" dirty="0">
                  <a:solidFill>
                    <a:srgbClr val="FFD579"/>
                  </a:solidFill>
                </a:endParaRPr>
              </a:p>
            </p:txBody>
          </p:sp>
        </mc:Choice>
        <mc:Fallback xmlns="">
          <p:sp>
            <p:nvSpPr>
              <p:cNvPr id="93" name="TextBox 92">
                <a:extLst>
                  <a:ext uri="{FF2B5EF4-FFF2-40B4-BE49-F238E27FC236}">
                    <a16:creationId xmlns:a16="http://schemas.microsoft.com/office/drawing/2014/main" id="{EB54A4D8-C389-5329-B6CE-6C9DD48711D8}"/>
                  </a:ext>
                </a:extLst>
              </p:cNvPr>
              <p:cNvSpPr txBox="1">
                <a:spLocks noRot="1" noChangeAspect="1" noMove="1" noResize="1" noEditPoints="1" noAdjustHandles="1" noChangeArrowheads="1" noChangeShapeType="1" noTextEdit="1"/>
              </p:cNvSpPr>
              <p:nvPr/>
            </p:nvSpPr>
            <p:spPr>
              <a:xfrm>
                <a:off x="30461" y="2017060"/>
                <a:ext cx="977491" cy="321374"/>
              </a:xfrm>
              <a:prstGeom prst="rect">
                <a:avLst/>
              </a:prstGeom>
              <a:blipFill>
                <a:blip r:embed="rId8"/>
                <a:stretch>
                  <a:fillRect l="-2564" b="-14815"/>
                </a:stretch>
              </a:blipFill>
            </p:spPr>
            <p:txBody>
              <a:bodyPr/>
              <a:lstStyle/>
              <a:p>
                <a:r>
                  <a:rPr lang="en-US">
                    <a:noFill/>
                  </a:rPr>
                  <a:t> </a:t>
                </a:r>
              </a:p>
            </p:txBody>
          </p:sp>
        </mc:Fallback>
      </mc:AlternateContent>
      <p:graphicFrame>
        <p:nvGraphicFramePr>
          <p:cNvPr id="71" name="Table 71">
            <a:extLst>
              <a:ext uri="{FF2B5EF4-FFF2-40B4-BE49-F238E27FC236}">
                <a16:creationId xmlns:a16="http://schemas.microsoft.com/office/drawing/2014/main" id="{2CCFDFEB-E0A7-FB3D-31BE-2AE5F0153A6A}"/>
              </a:ext>
            </a:extLst>
          </p:cNvPr>
          <p:cNvGraphicFramePr>
            <a:graphicFrameLocks noGrp="1"/>
          </p:cNvGraphicFramePr>
          <p:nvPr/>
        </p:nvGraphicFramePr>
        <p:xfrm>
          <a:off x="7294633" y="6357820"/>
          <a:ext cx="3837234" cy="370840"/>
        </p:xfrm>
        <a:graphic>
          <a:graphicData uri="http://schemas.openxmlformats.org/drawingml/2006/table">
            <a:tbl>
              <a:tblPr firstRow="1" bandRow="1">
                <a:tableStyleId>{5C22544A-7EE6-4342-B048-85BDC9FD1C3A}</a:tableStyleId>
              </a:tblPr>
              <a:tblGrid>
                <a:gridCol w="639539">
                  <a:extLst>
                    <a:ext uri="{9D8B030D-6E8A-4147-A177-3AD203B41FA5}">
                      <a16:colId xmlns:a16="http://schemas.microsoft.com/office/drawing/2014/main" val="3823197862"/>
                    </a:ext>
                  </a:extLst>
                </a:gridCol>
                <a:gridCol w="639539">
                  <a:extLst>
                    <a:ext uri="{9D8B030D-6E8A-4147-A177-3AD203B41FA5}">
                      <a16:colId xmlns:a16="http://schemas.microsoft.com/office/drawing/2014/main" val="2551085868"/>
                    </a:ext>
                  </a:extLst>
                </a:gridCol>
                <a:gridCol w="639539">
                  <a:extLst>
                    <a:ext uri="{9D8B030D-6E8A-4147-A177-3AD203B41FA5}">
                      <a16:colId xmlns:a16="http://schemas.microsoft.com/office/drawing/2014/main" val="2866685739"/>
                    </a:ext>
                  </a:extLst>
                </a:gridCol>
                <a:gridCol w="639539">
                  <a:extLst>
                    <a:ext uri="{9D8B030D-6E8A-4147-A177-3AD203B41FA5}">
                      <a16:colId xmlns:a16="http://schemas.microsoft.com/office/drawing/2014/main" val="3094651879"/>
                    </a:ext>
                  </a:extLst>
                </a:gridCol>
                <a:gridCol w="639539">
                  <a:extLst>
                    <a:ext uri="{9D8B030D-6E8A-4147-A177-3AD203B41FA5}">
                      <a16:colId xmlns:a16="http://schemas.microsoft.com/office/drawing/2014/main" val="189741867"/>
                    </a:ext>
                  </a:extLst>
                </a:gridCol>
                <a:gridCol w="639539">
                  <a:extLst>
                    <a:ext uri="{9D8B030D-6E8A-4147-A177-3AD203B41FA5}">
                      <a16:colId xmlns:a16="http://schemas.microsoft.com/office/drawing/2014/main" val="705960258"/>
                    </a:ext>
                  </a:extLst>
                </a:gridCol>
              </a:tblGrid>
              <a:tr h="370840">
                <a:tc>
                  <a:txBody>
                    <a:bodyPr/>
                    <a:lstStyle/>
                    <a:p>
                      <a:pPr algn="ctr"/>
                      <a:r>
                        <a:rPr lang="en-US" dirty="0">
                          <a:solidFill>
                            <a:schemeClr val="accent6">
                              <a:lumMod val="50000"/>
                            </a:schemeClr>
                          </a:solidFill>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00B0F0">
                        <a:alpha val="20093"/>
                      </a:srgbClr>
                    </a:solidFill>
                  </a:tcPr>
                </a:tc>
                <a:tc>
                  <a:txBody>
                    <a:bodyPr/>
                    <a:lstStyle/>
                    <a:p>
                      <a:pPr algn="ctr"/>
                      <a:r>
                        <a:rPr lang="en-US" dirty="0">
                          <a:solidFill>
                            <a:schemeClr val="accent6">
                              <a:lumMod val="50000"/>
                            </a:schemeClr>
                          </a:solidFill>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00B0F0">
                        <a:alpha val="20093"/>
                      </a:srgbClr>
                    </a:solidFill>
                  </a:tcPr>
                </a:tc>
                <a:tc>
                  <a:txBody>
                    <a:bodyPr/>
                    <a:lstStyle/>
                    <a:p>
                      <a:pPr algn="ctr"/>
                      <a:r>
                        <a:rPr lang="en-US" dirty="0">
                          <a:solidFill>
                            <a:schemeClr val="accent6">
                              <a:lumMod val="50000"/>
                            </a:schemeClr>
                          </a:solidFill>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00B0F0">
                        <a:alpha val="20093"/>
                      </a:srgbClr>
                    </a:solidFill>
                  </a:tcPr>
                </a:tc>
                <a:tc>
                  <a:txBody>
                    <a:bodyPr/>
                    <a:lstStyle/>
                    <a:p>
                      <a:pPr algn="ctr"/>
                      <a:r>
                        <a:rPr lang="en-US" dirty="0">
                          <a:solidFill>
                            <a:schemeClr val="accent6">
                              <a:lumMod val="50000"/>
                            </a:schemeClr>
                          </a:solidFill>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00B0F0">
                        <a:alpha val="20093"/>
                      </a:srgbClr>
                    </a:solidFill>
                  </a:tcPr>
                </a:tc>
                <a:tc>
                  <a:txBody>
                    <a:bodyPr/>
                    <a:lstStyle/>
                    <a:p>
                      <a:pPr algn="ctr"/>
                      <a:r>
                        <a:rPr lang="en-US" dirty="0">
                          <a:solidFill>
                            <a:schemeClr val="accent6">
                              <a:lumMod val="50000"/>
                            </a:schemeClr>
                          </a:solidFill>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00B0F0">
                        <a:alpha val="20093"/>
                      </a:srgbClr>
                    </a:solidFill>
                  </a:tcPr>
                </a:tc>
                <a:tc>
                  <a:txBody>
                    <a:bodyPr/>
                    <a:lstStyle/>
                    <a:p>
                      <a:pPr algn="ctr"/>
                      <a:r>
                        <a:rPr lang="en-US" dirty="0">
                          <a:solidFill>
                            <a:schemeClr val="accent6">
                              <a:lumMod val="50000"/>
                            </a:schemeClr>
                          </a:solidFill>
                        </a:rPr>
                        <a:t>1</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00B0F0">
                        <a:alpha val="20093"/>
                      </a:srgbClr>
                    </a:solidFill>
                  </a:tcPr>
                </a:tc>
                <a:extLst>
                  <a:ext uri="{0D108BD9-81ED-4DB2-BD59-A6C34878D82A}">
                    <a16:rowId xmlns:a16="http://schemas.microsoft.com/office/drawing/2014/main" val="119568697"/>
                  </a:ext>
                </a:extLst>
              </a:tr>
            </a:tbl>
          </a:graphicData>
        </a:graphic>
      </p:graphicFrame>
      <p:sp>
        <p:nvSpPr>
          <p:cNvPr id="72" name="Rectangle 71">
            <a:extLst>
              <a:ext uri="{FF2B5EF4-FFF2-40B4-BE49-F238E27FC236}">
                <a16:creationId xmlns:a16="http://schemas.microsoft.com/office/drawing/2014/main" id="{214AA0BD-49B0-E885-DB02-0B2F19D49318}"/>
              </a:ext>
            </a:extLst>
          </p:cNvPr>
          <p:cNvSpPr/>
          <p:nvPr/>
        </p:nvSpPr>
        <p:spPr>
          <a:xfrm>
            <a:off x="10491786" y="5622421"/>
            <a:ext cx="640080" cy="510043"/>
          </a:xfrm>
          <a:prstGeom prst="rect">
            <a:avLst/>
          </a:prstGeom>
          <a:solidFill>
            <a:srgbClr val="00B05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6</a:t>
            </a:r>
            <a:endParaRPr lang="en-US" sz="2000" dirty="0">
              <a:solidFill>
                <a:schemeClr val="bg1"/>
              </a:solidFill>
            </a:endParaRPr>
          </a:p>
        </p:txBody>
      </p:sp>
      <p:sp>
        <p:nvSpPr>
          <p:cNvPr id="4" name="Slide Number Placeholder 3">
            <a:extLst>
              <a:ext uri="{FF2B5EF4-FFF2-40B4-BE49-F238E27FC236}">
                <a16:creationId xmlns:a16="http://schemas.microsoft.com/office/drawing/2014/main" id="{64A9B6C4-BDB6-B90C-69F0-F0389FABAF34}"/>
              </a:ext>
            </a:extLst>
          </p:cNvPr>
          <p:cNvSpPr>
            <a:spLocks noGrp="1"/>
          </p:cNvSpPr>
          <p:nvPr>
            <p:ph type="sldNum" sz="quarter" idx="12"/>
          </p:nvPr>
        </p:nvSpPr>
        <p:spPr/>
        <p:txBody>
          <a:bodyPr/>
          <a:lstStyle/>
          <a:p>
            <a:fld id="{BF7A32BC-2F7D-E345-A36E-5A774615C992}" type="slidenum">
              <a:rPr lang="en-US" smtClean="0"/>
              <a:t>15</a:t>
            </a:fld>
            <a:endParaRPr lang="en-US" dirty="0"/>
          </a:p>
        </p:txBody>
      </p:sp>
      <p:sp>
        <p:nvSpPr>
          <p:cNvPr id="5" name="Title 1">
            <a:extLst>
              <a:ext uri="{FF2B5EF4-FFF2-40B4-BE49-F238E27FC236}">
                <a16:creationId xmlns:a16="http://schemas.microsoft.com/office/drawing/2014/main" id="{80D1A8D1-1BEA-0466-521C-E690D8B40019}"/>
              </a:ext>
            </a:extLst>
          </p:cNvPr>
          <p:cNvSpPr>
            <a:spLocks noGrp="1"/>
          </p:cNvSpPr>
          <p:nvPr>
            <p:ph type="title" idx="4294967295"/>
          </p:nvPr>
        </p:nvSpPr>
        <p:spPr>
          <a:xfrm>
            <a:off x="0" y="1"/>
            <a:ext cx="12192000" cy="938676"/>
          </a:xfrm>
          <a:prstGeom prst="rect">
            <a:avLst/>
          </a:prstGeom>
        </p:spPr>
        <p:txBody>
          <a:bodyPr>
            <a:normAutofit fontScale="90000"/>
          </a:bodyPr>
          <a:lstStyle/>
          <a:p>
            <a:r>
              <a:rPr lang="en-US" dirty="0"/>
              <a:t>Achieving Optimal Search with Deletions</a:t>
            </a:r>
            <a:br>
              <a:rPr lang="en-US" dirty="0"/>
            </a:br>
            <a:r>
              <a:rPr lang="en-US" sz="2200" dirty="0"/>
              <a:t>(In Depth)</a:t>
            </a:r>
          </a:p>
        </p:txBody>
      </p:sp>
      <p:grpSp>
        <p:nvGrpSpPr>
          <p:cNvPr id="6" name="Group 5">
            <a:extLst>
              <a:ext uri="{FF2B5EF4-FFF2-40B4-BE49-F238E27FC236}">
                <a16:creationId xmlns:a16="http://schemas.microsoft.com/office/drawing/2014/main" id="{CA7CD735-9DAC-7D4D-9F2A-8371FD882349}"/>
              </a:ext>
            </a:extLst>
          </p:cNvPr>
          <p:cNvGrpSpPr/>
          <p:nvPr/>
        </p:nvGrpSpPr>
        <p:grpSpPr>
          <a:xfrm>
            <a:off x="263591" y="973237"/>
            <a:ext cx="799450" cy="1482366"/>
            <a:chOff x="263591" y="973237"/>
            <a:chExt cx="799450" cy="1482366"/>
          </a:xfrm>
        </p:grpSpPr>
        <p:grpSp>
          <p:nvGrpSpPr>
            <p:cNvPr id="7" name="Group 6">
              <a:extLst>
                <a:ext uri="{FF2B5EF4-FFF2-40B4-BE49-F238E27FC236}">
                  <a16:creationId xmlns:a16="http://schemas.microsoft.com/office/drawing/2014/main" id="{94F20B1A-98E2-590E-401E-52D1C6877968}"/>
                </a:ext>
              </a:extLst>
            </p:cNvPr>
            <p:cNvGrpSpPr/>
            <p:nvPr/>
          </p:nvGrpSpPr>
          <p:grpSpPr>
            <a:xfrm>
              <a:off x="263591" y="973237"/>
              <a:ext cx="799450" cy="1112973"/>
              <a:chOff x="194142" y="938677"/>
              <a:chExt cx="799450" cy="1112973"/>
            </a:xfrm>
          </p:grpSpPr>
          <p:pic>
            <p:nvPicPr>
              <p:cNvPr id="9" name="Picture 8">
                <a:extLst>
                  <a:ext uri="{FF2B5EF4-FFF2-40B4-BE49-F238E27FC236}">
                    <a16:creationId xmlns:a16="http://schemas.microsoft.com/office/drawing/2014/main" id="{D1F157A9-C273-66E2-3FE3-9D1EB8B9FB17}"/>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359805" y="938677"/>
                <a:ext cx="468124" cy="748455"/>
              </a:xfrm>
              <a:prstGeom prst="rect">
                <a:avLst/>
              </a:prstGeom>
            </p:spPr>
          </p:pic>
          <p:sp>
            <p:nvSpPr>
              <p:cNvPr id="10" name="TextBox 9">
                <a:extLst>
                  <a:ext uri="{FF2B5EF4-FFF2-40B4-BE49-F238E27FC236}">
                    <a16:creationId xmlns:a16="http://schemas.microsoft.com/office/drawing/2014/main" id="{E6945D08-8261-00FE-84D4-AC9149DD645F}"/>
                  </a:ext>
                </a:extLst>
              </p:cNvPr>
              <p:cNvSpPr txBox="1"/>
              <p:nvPr/>
            </p:nvSpPr>
            <p:spPr>
              <a:xfrm>
                <a:off x="194142" y="1651540"/>
                <a:ext cx="799450" cy="400110"/>
              </a:xfrm>
              <a:prstGeom prst="rect">
                <a:avLst/>
              </a:prstGeom>
              <a:noFill/>
            </p:spPr>
            <p:txBody>
              <a:bodyPr wrap="none" rtlCol="0" anchor="ctr">
                <a:spAutoFit/>
              </a:bodyPr>
              <a:lstStyle/>
              <a:p>
                <a:pPr algn="ctr"/>
                <a:r>
                  <a:rPr lang="en-US" sz="2000" b="1" dirty="0"/>
                  <a:t>Client</a:t>
                </a:r>
              </a:p>
            </p:txBody>
          </p:sp>
        </p:grpSp>
        <p:pic>
          <p:nvPicPr>
            <p:cNvPr id="8" name="Graphic 7" descr="Key with solid fill">
              <a:extLst>
                <a:ext uri="{FF2B5EF4-FFF2-40B4-BE49-F238E27FC236}">
                  <a16:creationId xmlns:a16="http://schemas.microsoft.com/office/drawing/2014/main" id="{F955896E-DB5C-9FBC-53F2-FB40844736A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5455" y="1899882"/>
              <a:ext cx="555721" cy="555721"/>
            </a:xfrm>
            <a:prstGeom prst="rect">
              <a:avLst/>
            </a:prstGeom>
          </p:spPr>
        </p:pic>
      </p:grpSp>
      <p:grpSp>
        <p:nvGrpSpPr>
          <p:cNvPr id="11" name="Group 10">
            <a:extLst>
              <a:ext uri="{FF2B5EF4-FFF2-40B4-BE49-F238E27FC236}">
                <a16:creationId xmlns:a16="http://schemas.microsoft.com/office/drawing/2014/main" id="{083F1066-ABC9-447B-5FCD-52F2524EB384}"/>
              </a:ext>
            </a:extLst>
          </p:cNvPr>
          <p:cNvGrpSpPr/>
          <p:nvPr/>
        </p:nvGrpSpPr>
        <p:grpSpPr>
          <a:xfrm>
            <a:off x="10661269" y="216256"/>
            <a:ext cx="1508341" cy="1925743"/>
            <a:chOff x="10661269" y="216256"/>
            <a:chExt cx="1508341" cy="1925743"/>
          </a:xfrm>
        </p:grpSpPr>
        <p:sp>
          <p:nvSpPr>
            <p:cNvPr id="12" name="TextBox 11">
              <a:extLst>
                <a:ext uri="{FF2B5EF4-FFF2-40B4-BE49-F238E27FC236}">
                  <a16:creationId xmlns:a16="http://schemas.microsoft.com/office/drawing/2014/main" id="{7F295EBD-FABC-15C8-E22C-27B8ECD3E09D}"/>
                </a:ext>
              </a:extLst>
            </p:cNvPr>
            <p:cNvSpPr txBox="1"/>
            <p:nvPr/>
          </p:nvSpPr>
          <p:spPr>
            <a:xfrm>
              <a:off x="10734278" y="1434113"/>
              <a:ext cx="1266392" cy="707886"/>
            </a:xfrm>
            <a:prstGeom prst="rect">
              <a:avLst/>
            </a:prstGeom>
            <a:noFill/>
          </p:spPr>
          <p:txBody>
            <a:bodyPr wrap="square" rtlCol="0" anchor="ctr">
              <a:spAutoFit/>
            </a:bodyPr>
            <a:lstStyle/>
            <a:p>
              <a:pPr algn="ctr" defTabSz="457200"/>
              <a:r>
                <a:rPr lang="en-US" sz="2000" b="1" dirty="0">
                  <a:solidFill>
                    <a:prstClr val="black"/>
                  </a:solidFill>
                  <a:ea typeface="ＭＳ Ｐゴシック" charset="0"/>
                </a:rPr>
                <a:t>Untrusted</a:t>
              </a:r>
            </a:p>
            <a:p>
              <a:pPr algn="ctr" defTabSz="457200"/>
              <a:r>
                <a:rPr lang="en-US" sz="2000" b="1" dirty="0">
                  <a:solidFill>
                    <a:prstClr val="black"/>
                  </a:solidFill>
                  <a:ea typeface="ＭＳ Ｐゴシック" charset="0"/>
                </a:rPr>
                <a:t>Cloud</a:t>
              </a:r>
            </a:p>
          </p:txBody>
        </p:sp>
        <p:pic>
          <p:nvPicPr>
            <p:cNvPr id="13" name="Picture 12">
              <a:extLst>
                <a:ext uri="{FF2B5EF4-FFF2-40B4-BE49-F238E27FC236}">
                  <a16:creationId xmlns:a16="http://schemas.microsoft.com/office/drawing/2014/main" id="{F70CDB5E-C8E4-3F21-B2E9-EAE76ABC679D}"/>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0824871" y="265078"/>
              <a:ext cx="1344739" cy="1178005"/>
            </a:xfrm>
            <a:prstGeom prst="rect">
              <a:avLst/>
            </a:prstGeom>
          </p:spPr>
        </p:pic>
        <p:pic>
          <p:nvPicPr>
            <p:cNvPr id="14" name="Picture 3" descr="D:\Personal Study\Research\paper_formats\research images\evil.png">
              <a:extLst>
                <a:ext uri="{FF2B5EF4-FFF2-40B4-BE49-F238E27FC236}">
                  <a16:creationId xmlns:a16="http://schemas.microsoft.com/office/drawing/2014/main" id="{C6AFE6D0-F1CE-69BD-3CC7-91DA5060C644}"/>
                </a:ext>
              </a:extLst>
            </p:cNvPr>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10661269" y="845437"/>
              <a:ext cx="506178" cy="506178"/>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CustomShape 17">
              <a:extLst>
                <a:ext uri="{FF2B5EF4-FFF2-40B4-BE49-F238E27FC236}">
                  <a16:creationId xmlns:a16="http://schemas.microsoft.com/office/drawing/2014/main" id="{87C1C23A-01EC-5311-C02B-36BC7D42AF44}"/>
                </a:ext>
              </a:extLst>
            </p:cNvPr>
            <p:cNvSpPr/>
            <p:nvPr/>
          </p:nvSpPr>
          <p:spPr>
            <a:xfrm>
              <a:off x="10727330" y="216256"/>
              <a:ext cx="361926" cy="666526"/>
            </a:xfrm>
            <a:prstGeom prst="rect">
              <a:avLst/>
            </a:prstGeom>
            <a:noFill/>
            <a:ln>
              <a:noFill/>
            </a:ln>
          </p:spPr>
          <p:txBody>
            <a:bodyPr wrap="none" lIns="90000" tIns="45000" rIns="90000" bIns="45000" anchor="ctr"/>
            <a:lstStyle/>
            <a:p>
              <a:pPr algn="ctr" defTabSz="457200"/>
              <a:r>
                <a:rPr lang="en-US" sz="6000" b="1" dirty="0">
                  <a:solidFill>
                    <a:srgbClr val="C00000"/>
                  </a:solidFill>
                  <a:ea typeface="宋体"/>
                </a:rPr>
                <a:t>?</a:t>
              </a:r>
              <a:endParaRPr sz="6000" dirty="0">
                <a:solidFill>
                  <a:prstClr val="black"/>
                </a:solidFill>
                <a:ea typeface="ＭＳ Ｐゴシック" charset="0"/>
              </a:endParaRPr>
            </a:p>
          </p:txBody>
        </p:sp>
      </p:grpSp>
      <p:grpSp>
        <p:nvGrpSpPr>
          <p:cNvPr id="101" name="Group 100">
            <a:extLst>
              <a:ext uri="{FF2B5EF4-FFF2-40B4-BE49-F238E27FC236}">
                <a16:creationId xmlns:a16="http://schemas.microsoft.com/office/drawing/2014/main" id="{C11DD162-8D0D-05CD-005D-DD30B82F9CA5}"/>
              </a:ext>
            </a:extLst>
          </p:cNvPr>
          <p:cNvGrpSpPr/>
          <p:nvPr/>
        </p:nvGrpSpPr>
        <p:grpSpPr>
          <a:xfrm>
            <a:off x="7294633" y="3577112"/>
            <a:ext cx="4526743" cy="2555352"/>
            <a:chOff x="7294633" y="3577112"/>
            <a:chExt cx="4526743" cy="2555352"/>
          </a:xfrm>
        </p:grpSpPr>
        <p:sp>
          <p:nvSpPr>
            <p:cNvPr id="32" name="Oval 31">
              <a:extLst>
                <a:ext uri="{FF2B5EF4-FFF2-40B4-BE49-F238E27FC236}">
                  <a16:creationId xmlns:a16="http://schemas.microsoft.com/office/drawing/2014/main" id="{7E41C933-5942-B797-184B-DA35EAA5CF70}"/>
                </a:ext>
              </a:extLst>
            </p:cNvPr>
            <p:cNvSpPr/>
            <p:nvPr/>
          </p:nvSpPr>
          <p:spPr>
            <a:xfrm>
              <a:off x="8207126" y="4251992"/>
              <a:ext cx="686481" cy="510043"/>
            </a:xfrm>
            <a:prstGeom prst="ellipse">
              <a:avLst/>
            </a:prstGeom>
            <a:solidFill>
              <a:srgbClr val="FFC0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1-4</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v2</a:t>
              </a:r>
            </a:p>
          </p:txBody>
        </p:sp>
        <p:sp>
          <p:nvSpPr>
            <p:cNvPr id="33" name="Oval 32">
              <a:extLst>
                <a:ext uri="{FF2B5EF4-FFF2-40B4-BE49-F238E27FC236}">
                  <a16:creationId xmlns:a16="http://schemas.microsoft.com/office/drawing/2014/main" id="{87B4B2EC-87DE-A10A-71F7-BE9FED20548A}"/>
                </a:ext>
              </a:extLst>
            </p:cNvPr>
            <p:cNvSpPr/>
            <p:nvPr/>
          </p:nvSpPr>
          <p:spPr>
            <a:xfrm>
              <a:off x="9558981" y="3577112"/>
              <a:ext cx="686481" cy="510043"/>
            </a:xfrm>
            <a:prstGeom prst="ellipse">
              <a:avLst/>
            </a:prstGeom>
            <a:solidFill>
              <a:srgbClr val="FFC0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1-8</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v2</a:t>
              </a:r>
            </a:p>
          </p:txBody>
        </p:sp>
        <p:sp>
          <p:nvSpPr>
            <p:cNvPr id="34" name="Rectangle 33">
              <a:extLst>
                <a:ext uri="{FF2B5EF4-FFF2-40B4-BE49-F238E27FC236}">
                  <a16:creationId xmlns:a16="http://schemas.microsoft.com/office/drawing/2014/main" id="{B68280A0-FAB6-2832-F13B-350679BA9F21}"/>
                </a:ext>
              </a:extLst>
            </p:cNvPr>
            <p:cNvSpPr/>
            <p:nvPr/>
          </p:nvSpPr>
          <p:spPr>
            <a:xfrm>
              <a:off x="7294633" y="5622421"/>
              <a:ext cx="640080" cy="510043"/>
            </a:xfrm>
            <a:prstGeom prst="rect">
              <a:avLst/>
            </a:prstGeom>
            <a:solidFill>
              <a:srgbClr val="0040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1</a:t>
              </a:r>
              <a:endParaRPr lang="en-US" sz="2000" dirty="0">
                <a:solidFill>
                  <a:schemeClr val="bg1"/>
                </a:solidFill>
              </a:endParaRPr>
            </a:p>
          </p:txBody>
        </p:sp>
        <p:sp>
          <p:nvSpPr>
            <p:cNvPr id="35" name="Rectangle 34">
              <a:extLst>
                <a:ext uri="{FF2B5EF4-FFF2-40B4-BE49-F238E27FC236}">
                  <a16:creationId xmlns:a16="http://schemas.microsoft.com/office/drawing/2014/main" id="{BFE952DC-2E1C-FC3C-52DC-0CA8F5A86CF4}"/>
                </a:ext>
              </a:extLst>
            </p:cNvPr>
            <p:cNvSpPr/>
            <p:nvPr/>
          </p:nvSpPr>
          <p:spPr>
            <a:xfrm>
              <a:off x="7933166" y="5622421"/>
              <a:ext cx="640080" cy="510043"/>
            </a:xfrm>
            <a:prstGeom prst="rect">
              <a:avLst/>
            </a:prstGeom>
            <a:solidFill>
              <a:srgbClr val="00B05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2</a:t>
              </a:r>
              <a:endParaRPr lang="en-US" sz="2000" dirty="0">
                <a:solidFill>
                  <a:schemeClr val="bg1"/>
                </a:solidFill>
              </a:endParaRPr>
            </a:p>
          </p:txBody>
        </p:sp>
        <p:sp>
          <p:nvSpPr>
            <p:cNvPr id="36" name="Rectangle 35">
              <a:extLst>
                <a:ext uri="{FF2B5EF4-FFF2-40B4-BE49-F238E27FC236}">
                  <a16:creationId xmlns:a16="http://schemas.microsoft.com/office/drawing/2014/main" id="{1D032C7F-13B5-B1B7-D961-67036B9BE4E6}"/>
                </a:ext>
              </a:extLst>
            </p:cNvPr>
            <p:cNvSpPr/>
            <p:nvPr/>
          </p:nvSpPr>
          <p:spPr>
            <a:xfrm>
              <a:off x="8577963" y="5622421"/>
              <a:ext cx="640080" cy="510043"/>
            </a:xfrm>
            <a:prstGeom prst="rect">
              <a:avLst/>
            </a:prstGeom>
            <a:solidFill>
              <a:srgbClr val="00B05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3</a:t>
              </a:r>
              <a:endParaRPr lang="en-US" sz="2000" dirty="0">
                <a:solidFill>
                  <a:schemeClr val="bg1"/>
                </a:solidFill>
              </a:endParaRPr>
            </a:p>
          </p:txBody>
        </p:sp>
        <p:sp>
          <p:nvSpPr>
            <p:cNvPr id="37" name="Rectangle 36">
              <a:extLst>
                <a:ext uri="{FF2B5EF4-FFF2-40B4-BE49-F238E27FC236}">
                  <a16:creationId xmlns:a16="http://schemas.microsoft.com/office/drawing/2014/main" id="{FF62D98E-FB96-BC12-6C31-F5A662C98610}"/>
                </a:ext>
              </a:extLst>
            </p:cNvPr>
            <p:cNvSpPr/>
            <p:nvPr/>
          </p:nvSpPr>
          <p:spPr>
            <a:xfrm>
              <a:off x="9222765" y="5622421"/>
              <a:ext cx="640080" cy="510043"/>
            </a:xfrm>
            <a:prstGeom prst="rect">
              <a:avLst/>
            </a:prstGeom>
            <a:solidFill>
              <a:srgbClr val="0040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4</a:t>
              </a:r>
              <a:endParaRPr lang="en-US" sz="2000" dirty="0">
                <a:solidFill>
                  <a:schemeClr val="bg1"/>
                </a:solidFill>
              </a:endParaRPr>
            </a:p>
          </p:txBody>
        </p:sp>
        <p:sp>
          <p:nvSpPr>
            <p:cNvPr id="38" name="Rectangle 37">
              <a:extLst>
                <a:ext uri="{FF2B5EF4-FFF2-40B4-BE49-F238E27FC236}">
                  <a16:creationId xmlns:a16="http://schemas.microsoft.com/office/drawing/2014/main" id="{F9F43FAB-BC6E-32BC-471F-C18540A17C4C}"/>
                </a:ext>
              </a:extLst>
            </p:cNvPr>
            <p:cNvSpPr/>
            <p:nvPr/>
          </p:nvSpPr>
          <p:spPr>
            <a:xfrm>
              <a:off x="9858770" y="5622421"/>
              <a:ext cx="640080" cy="510043"/>
            </a:xfrm>
            <a:prstGeom prst="rect">
              <a:avLst/>
            </a:prstGeom>
            <a:solidFill>
              <a:srgbClr val="00B05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5</a:t>
              </a:r>
              <a:endParaRPr lang="en-US" sz="2000" dirty="0">
                <a:solidFill>
                  <a:schemeClr val="bg1"/>
                </a:solidFill>
              </a:endParaRPr>
            </a:p>
          </p:txBody>
        </p:sp>
        <p:sp>
          <p:nvSpPr>
            <p:cNvPr id="39" name="Oval 38">
              <a:extLst>
                <a:ext uri="{FF2B5EF4-FFF2-40B4-BE49-F238E27FC236}">
                  <a16:creationId xmlns:a16="http://schemas.microsoft.com/office/drawing/2014/main" id="{0F369AE4-BF94-FDEB-850B-85B1A06DE1C5}"/>
                </a:ext>
              </a:extLst>
            </p:cNvPr>
            <p:cNvSpPr/>
            <p:nvPr/>
          </p:nvSpPr>
          <p:spPr>
            <a:xfrm>
              <a:off x="10164868" y="4926893"/>
              <a:ext cx="686481" cy="510043"/>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5-6</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v0</a:t>
              </a:r>
            </a:p>
          </p:txBody>
        </p:sp>
        <p:cxnSp>
          <p:nvCxnSpPr>
            <p:cNvPr id="40" name="Straight Connector 39">
              <a:extLst>
                <a:ext uri="{FF2B5EF4-FFF2-40B4-BE49-F238E27FC236}">
                  <a16:creationId xmlns:a16="http://schemas.microsoft.com/office/drawing/2014/main" id="{8A863265-241D-2B23-CC86-7D980CA1A3F7}"/>
                </a:ext>
              </a:extLst>
            </p:cNvPr>
            <p:cNvCxnSpPr>
              <a:cxnSpLocks/>
              <a:stCxn id="39" idx="2"/>
              <a:endCxn id="39" idx="6"/>
            </p:cNvCxnSpPr>
            <p:nvPr/>
          </p:nvCxnSpPr>
          <p:spPr>
            <a:xfrm>
              <a:off x="10164868" y="5181915"/>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638C81C-CF28-A5F5-F713-55BDC79B885C}"/>
                </a:ext>
              </a:extLst>
            </p:cNvPr>
            <p:cNvCxnSpPr>
              <a:cxnSpLocks/>
              <a:stCxn id="39" idx="3"/>
            </p:cNvCxnSpPr>
            <p:nvPr/>
          </p:nvCxnSpPr>
          <p:spPr>
            <a:xfrm flipH="1">
              <a:off x="10188069" y="5362242"/>
              <a:ext cx="77332" cy="273707"/>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8DC948-53F9-8ADD-C4B2-7200462A9658}"/>
                </a:ext>
              </a:extLst>
            </p:cNvPr>
            <p:cNvCxnSpPr>
              <a:cxnSpLocks/>
              <a:stCxn id="39" idx="5"/>
            </p:cNvCxnSpPr>
            <p:nvPr/>
          </p:nvCxnSpPr>
          <p:spPr>
            <a:xfrm>
              <a:off x="10750816" y="5362242"/>
              <a:ext cx="82048" cy="273707"/>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D86C65C-4061-6D1E-1139-CC9EB55D0125}"/>
                </a:ext>
              </a:extLst>
            </p:cNvPr>
            <p:cNvCxnSpPr>
              <a:cxnSpLocks/>
            </p:cNvCxnSpPr>
            <p:nvPr/>
          </p:nvCxnSpPr>
          <p:spPr>
            <a:xfrm>
              <a:off x="8211522" y="4507505"/>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E634216-3D69-C7D4-280F-3F896D730263}"/>
                </a:ext>
              </a:extLst>
            </p:cNvPr>
            <p:cNvSpPr/>
            <p:nvPr/>
          </p:nvSpPr>
          <p:spPr>
            <a:xfrm>
              <a:off x="10880829" y="4258443"/>
              <a:ext cx="686481" cy="510043"/>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5-8</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v0</a:t>
              </a:r>
            </a:p>
          </p:txBody>
        </p:sp>
        <p:cxnSp>
          <p:nvCxnSpPr>
            <p:cNvPr id="45" name="Straight Connector 44">
              <a:extLst>
                <a:ext uri="{FF2B5EF4-FFF2-40B4-BE49-F238E27FC236}">
                  <a16:creationId xmlns:a16="http://schemas.microsoft.com/office/drawing/2014/main" id="{0F67CEA6-CFDA-D909-5A47-AD3F96F61E87}"/>
                </a:ext>
              </a:extLst>
            </p:cNvPr>
            <p:cNvCxnSpPr>
              <a:cxnSpLocks/>
              <a:stCxn id="44" idx="2"/>
              <a:endCxn id="44" idx="6"/>
            </p:cNvCxnSpPr>
            <p:nvPr/>
          </p:nvCxnSpPr>
          <p:spPr>
            <a:xfrm>
              <a:off x="10880829" y="4513465"/>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46ACF82-C7A9-11B7-6A7D-4D55972E0FC8}"/>
                </a:ext>
              </a:extLst>
            </p:cNvPr>
            <p:cNvCxnSpPr>
              <a:cxnSpLocks/>
              <a:stCxn id="44" idx="3"/>
              <a:endCxn id="39" idx="0"/>
            </p:cNvCxnSpPr>
            <p:nvPr/>
          </p:nvCxnSpPr>
          <p:spPr>
            <a:xfrm flipH="1">
              <a:off x="10508109" y="4693792"/>
              <a:ext cx="473253" cy="23310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08F2AEC-E145-92CF-7FDD-263CEEE2219D}"/>
                </a:ext>
              </a:extLst>
            </p:cNvPr>
            <p:cNvCxnSpPr>
              <a:cxnSpLocks/>
              <a:stCxn id="44" idx="5"/>
            </p:cNvCxnSpPr>
            <p:nvPr/>
          </p:nvCxnSpPr>
          <p:spPr>
            <a:xfrm>
              <a:off x="11466777" y="4693792"/>
              <a:ext cx="354599" cy="23310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486C9F0-6E76-2B77-A1BC-B3E2461581F3}"/>
                </a:ext>
              </a:extLst>
            </p:cNvPr>
            <p:cNvCxnSpPr>
              <a:cxnSpLocks/>
            </p:cNvCxnSpPr>
            <p:nvPr/>
          </p:nvCxnSpPr>
          <p:spPr>
            <a:xfrm>
              <a:off x="9561283" y="3836278"/>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2730A75-B05E-FD8B-ED6A-A159D8E9D859}"/>
                </a:ext>
              </a:extLst>
            </p:cNvPr>
            <p:cNvCxnSpPr>
              <a:cxnSpLocks/>
            </p:cNvCxnSpPr>
            <p:nvPr/>
          </p:nvCxnSpPr>
          <p:spPr>
            <a:xfrm flipH="1">
              <a:off x="8554763" y="4016605"/>
              <a:ext cx="1107053" cy="235878"/>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66BC6FD-3C84-35C9-5FA2-95A4CB172FE3}"/>
                </a:ext>
              </a:extLst>
            </p:cNvPr>
            <p:cNvCxnSpPr>
              <a:cxnSpLocks/>
              <a:endCxn id="44" idx="0"/>
            </p:cNvCxnSpPr>
            <p:nvPr/>
          </p:nvCxnSpPr>
          <p:spPr>
            <a:xfrm>
              <a:off x="10147231" y="4016605"/>
              <a:ext cx="1076839" cy="241838"/>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481F888-160B-F51E-4C70-F639C2277411}"/>
                </a:ext>
              </a:extLst>
            </p:cNvPr>
            <p:cNvCxnSpPr>
              <a:cxnSpLocks/>
              <a:endCxn id="35" idx="0"/>
            </p:cNvCxnSpPr>
            <p:nvPr/>
          </p:nvCxnSpPr>
          <p:spPr>
            <a:xfrm flipH="1">
              <a:off x="8253206" y="4687832"/>
              <a:ext cx="58849" cy="93458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083479A-F882-EF38-522D-4D0F3B227E69}"/>
                </a:ext>
              </a:extLst>
            </p:cNvPr>
            <p:cNvCxnSpPr>
              <a:cxnSpLocks/>
            </p:cNvCxnSpPr>
            <p:nvPr/>
          </p:nvCxnSpPr>
          <p:spPr>
            <a:xfrm>
              <a:off x="8207126" y="4505449"/>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8C72F-2BDA-7565-A767-E3A66D959513}"/>
                </a:ext>
              </a:extLst>
            </p:cNvPr>
            <p:cNvCxnSpPr>
              <a:cxnSpLocks/>
            </p:cNvCxnSpPr>
            <p:nvPr/>
          </p:nvCxnSpPr>
          <p:spPr>
            <a:xfrm>
              <a:off x="9558981" y="3831472"/>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6751E6F-4959-FC44-6D64-73E15F257784}"/>
                </a:ext>
              </a:extLst>
            </p:cNvPr>
            <p:cNvCxnSpPr>
              <a:cxnSpLocks/>
              <a:stCxn id="32" idx="2"/>
              <a:endCxn id="32" idx="6"/>
            </p:cNvCxnSpPr>
            <p:nvPr/>
          </p:nvCxnSpPr>
          <p:spPr>
            <a:xfrm>
              <a:off x="8207126" y="4507014"/>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528FBD4-27FB-54CC-994A-DA9B3CA496DC}"/>
                </a:ext>
              </a:extLst>
            </p:cNvPr>
            <p:cNvCxnSpPr>
              <a:cxnSpLocks/>
              <a:stCxn id="32" idx="5"/>
              <a:endCxn id="36" idx="0"/>
            </p:cNvCxnSpPr>
            <p:nvPr/>
          </p:nvCxnSpPr>
          <p:spPr>
            <a:xfrm>
              <a:off x="8793074" y="4687341"/>
              <a:ext cx="104929" cy="93508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0CB43A9-650C-DEB1-FE9C-78D8DB4C9651}"/>
                </a:ext>
              </a:extLst>
            </p:cNvPr>
            <p:cNvCxnSpPr>
              <a:cxnSpLocks/>
              <a:stCxn id="33" idx="2"/>
              <a:endCxn id="33" idx="6"/>
            </p:cNvCxnSpPr>
            <p:nvPr/>
          </p:nvCxnSpPr>
          <p:spPr>
            <a:xfrm>
              <a:off x="9558981" y="3832134"/>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60" name="Straight Arrow Connector 59">
            <a:extLst>
              <a:ext uri="{FF2B5EF4-FFF2-40B4-BE49-F238E27FC236}">
                <a16:creationId xmlns:a16="http://schemas.microsoft.com/office/drawing/2014/main" id="{1DFF931C-50AD-9E68-5DB9-453668C65581}"/>
              </a:ext>
            </a:extLst>
          </p:cNvPr>
          <p:cNvCxnSpPr>
            <a:cxnSpLocks/>
          </p:cNvCxnSpPr>
          <p:nvPr/>
        </p:nvCxnSpPr>
        <p:spPr>
          <a:xfrm flipH="1">
            <a:off x="8768114" y="3955269"/>
            <a:ext cx="502920" cy="100584"/>
          </a:xfrm>
          <a:prstGeom prst="straightConnector1">
            <a:avLst/>
          </a:prstGeom>
          <a:ln w="44450">
            <a:solidFill>
              <a:srgbClr val="00B0F0"/>
            </a:solidFill>
            <a:tailEnd type="arrow" w="sm"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B764BF5C-1DE9-CE35-D5F5-6E1C48B8C482}"/>
              </a:ext>
            </a:extLst>
          </p:cNvPr>
          <p:cNvSpPr txBox="1"/>
          <p:nvPr/>
        </p:nvSpPr>
        <p:spPr>
          <a:xfrm>
            <a:off x="4296055" y="6357820"/>
            <a:ext cx="2998578" cy="369332"/>
          </a:xfrm>
          <a:prstGeom prst="rect">
            <a:avLst/>
          </a:prstGeom>
          <a:solidFill>
            <a:srgbClr val="00B0F0">
              <a:alpha val="20000"/>
            </a:srgbClr>
          </a:solidFill>
        </p:spPr>
        <p:txBody>
          <a:bodyPr wrap="none" rtlCol="0">
            <a:spAutoFit/>
          </a:bodyPr>
          <a:lstStyle/>
          <a:p>
            <a:pPr algn="r"/>
            <a:r>
              <a:rPr lang="en-US" dirty="0">
                <a:solidFill>
                  <a:srgbClr val="009193"/>
                </a:solidFill>
              </a:rPr>
              <a:t>Search Counter when written:</a:t>
            </a:r>
          </a:p>
        </p:txBody>
      </p:sp>
      <p:sp>
        <p:nvSpPr>
          <p:cNvPr id="78" name="Arc 77">
            <a:extLst>
              <a:ext uri="{FF2B5EF4-FFF2-40B4-BE49-F238E27FC236}">
                <a16:creationId xmlns:a16="http://schemas.microsoft.com/office/drawing/2014/main" id="{1DB6ED04-73DA-FD0F-4E5C-56B756570D98}"/>
              </a:ext>
            </a:extLst>
          </p:cNvPr>
          <p:cNvSpPr/>
          <p:nvPr/>
        </p:nvSpPr>
        <p:spPr>
          <a:xfrm>
            <a:off x="5347505" y="3221684"/>
            <a:ext cx="4511266" cy="609788"/>
          </a:xfrm>
          <a:prstGeom prst="arc">
            <a:avLst>
              <a:gd name="adj1" fmla="val 16274790"/>
              <a:gd name="adj2" fmla="val 0"/>
            </a:avLst>
          </a:prstGeom>
          <a:ln w="31750">
            <a:solidFill>
              <a:schemeClr val="tx1">
                <a:lumMod val="65000"/>
                <a:lumOff val="35000"/>
              </a:schemeClr>
            </a:solidFill>
            <a:prstDash val="dash"/>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1" name="Arc 80">
            <a:extLst>
              <a:ext uri="{FF2B5EF4-FFF2-40B4-BE49-F238E27FC236}">
                <a16:creationId xmlns:a16="http://schemas.microsoft.com/office/drawing/2014/main" id="{7E2D8779-BA96-93B3-3245-0694C7211613}"/>
              </a:ext>
            </a:extLst>
          </p:cNvPr>
          <p:cNvSpPr/>
          <p:nvPr/>
        </p:nvSpPr>
        <p:spPr>
          <a:xfrm>
            <a:off x="6496562" y="4101125"/>
            <a:ext cx="2138673" cy="288864"/>
          </a:xfrm>
          <a:prstGeom prst="arc">
            <a:avLst>
              <a:gd name="adj1" fmla="val 16097699"/>
              <a:gd name="adj2" fmla="val 0"/>
            </a:avLst>
          </a:prstGeom>
          <a:ln w="31750">
            <a:solidFill>
              <a:schemeClr val="tx1">
                <a:lumMod val="65000"/>
                <a:lumOff val="35000"/>
              </a:schemeClr>
            </a:solidFill>
            <a:prstDash val="dash"/>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9" name="Arc 88">
            <a:extLst>
              <a:ext uri="{FF2B5EF4-FFF2-40B4-BE49-F238E27FC236}">
                <a16:creationId xmlns:a16="http://schemas.microsoft.com/office/drawing/2014/main" id="{F3944C19-7B83-E2A3-D066-64DEF7E52FD9}"/>
              </a:ext>
            </a:extLst>
          </p:cNvPr>
          <p:cNvSpPr/>
          <p:nvPr/>
        </p:nvSpPr>
        <p:spPr>
          <a:xfrm>
            <a:off x="5886671" y="5480640"/>
            <a:ext cx="2138673" cy="288864"/>
          </a:xfrm>
          <a:prstGeom prst="arc">
            <a:avLst>
              <a:gd name="adj1" fmla="val 16780594"/>
              <a:gd name="adj2" fmla="val 0"/>
            </a:avLst>
          </a:prstGeom>
          <a:ln w="31750">
            <a:solidFill>
              <a:schemeClr val="accent2">
                <a:lumMod val="60000"/>
                <a:lumOff val="40000"/>
              </a:schemeClr>
            </a:solidFill>
            <a:prstDash val="dash"/>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0" name="Content Placeholder 2">
                <a:extLst>
                  <a:ext uri="{FF2B5EF4-FFF2-40B4-BE49-F238E27FC236}">
                    <a16:creationId xmlns:a16="http://schemas.microsoft.com/office/drawing/2014/main" id="{07980CF2-A5E2-4E45-74AF-1EFF8DC33890}"/>
                  </a:ext>
                </a:extLst>
              </p:cNvPr>
              <p:cNvSpPr txBox="1">
                <a:spLocks/>
              </p:cNvSpPr>
              <p:nvPr/>
            </p:nvSpPr>
            <p:spPr>
              <a:xfrm>
                <a:off x="3849521" y="5192018"/>
                <a:ext cx="3111318" cy="470250"/>
              </a:xfrm>
              <a:prstGeom prst="rect">
                <a:avLst/>
              </a:prstGeom>
              <a:solidFill>
                <a:schemeClr val="accent2">
                  <a:lumMod val="60000"/>
                  <a:lumOff val="40000"/>
                </a:schemeClr>
              </a:solidFill>
              <a:ln w="12700">
                <a:noFill/>
              </a:ln>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solidFill>
                    <a:latin typeface="Fira Code Retina" pitchFamily="49" charset="0"/>
                    <a:ea typeface="Fira Code Retina" pitchFamily="49" charset="0"/>
                    <a:cs typeface="Fira Code Retina" pitchFamily="49" charset="0"/>
                  </a:rPr>
                  <a:t>@ H(</a:t>
                </a:r>
                <a14:m>
                  <m:oMath xmlns:m="http://schemas.openxmlformats.org/officeDocument/2006/math">
                    <m:sSub>
                      <m:sSubPr>
                        <m:ctrlPr>
                          <a:rPr lang="en-US" sz="2400" i="1">
                            <a:solidFill>
                              <a:schemeClr val="tx1"/>
                            </a:solidFill>
                            <a:latin typeface="Cambria Math" panose="02040503050406030204" pitchFamily="18" charset="0"/>
                            <a:ea typeface="Fira Code Retina" pitchFamily="49" charset="0"/>
                            <a:cs typeface="Fira Code Retina" pitchFamily="49" charset="0"/>
                          </a:rPr>
                        </m:ctrlPr>
                      </m:sSubPr>
                      <m:e>
                        <m:r>
                          <m:rPr>
                            <m:sty m:val="p"/>
                          </m:rPr>
                          <a:rPr lang="en-US" sz="2400">
                            <a:solidFill>
                              <a:schemeClr val="tx1"/>
                            </a:solidFill>
                            <a:latin typeface="Cambria Math" panose="02040503050406030204" pitchFamily="18" charset="0"/>
                            <a:ea typeface="Fira Code Retina" pitchFamily="49" charset="0"/>
                            <a:cs typeface="Fira Code Retina" pitchFamily="49" charset="0"/>
                          </a:rPr>
                          <m:t>F</m:t>
                        </m:r>
                      </m:e>
                      <m:sub>
                        <m:r>
                          <m:rPr>
                            <m:sty m:val="p"/>
                          </m:rPr>
                          <a:rPr lang="en-US" sz="2400">
                            <a:solidFill>
                              <a:schemeClr val="tx1"/>
                            </a:solidFill>
                            <a:latin typeface="Cambria Math" panose="02040503050406030204" pitchFamily="18" charset="0"/>
                            <a:ea typeface="Fira Code Retina" pitchFamily="49" charset="0"/>
                            <a:cs typeface="Fira Code Retina" pitchFamily="49" charset="0"/>
                          </a:rPr>
                          <m:t>k</m:t>
                        </m:r>
                      </m:sub>
                    </m:sSub>
                  </m:oMath>
                </a14:m>
                <a:r>
                  <a:rPr lang="en-US" sz="2400" dirty="0">
                    <a:solidFill>
                      <a:schemeClr val="tx1"/>
                    </a:solidFill>
                    <a:latin typeface="Fira Code Retina" pitchFamily="49" charset="0"/>
                    <a:ea typeface="Fira Code Retina" pitchFamily="49" charset="0"/>
                    <a:cs typeface="Fira Code Retina" pitchFamily="49" charset="0"/>
                  </a:rPr>
                  <a:t>(2, </a:t>
                </a:r>
                <a:r>
                  <a:rPr lang="en-US" sz="2400" b="1" dirty="0">
                    <a:solidFill>
                      <a:schemeClr val="tx1"/>
                    </a:solidFill>
                    <a:highlight>
                      <a:srgbClr val="F9F2CC"/>
                    </a:highlight>
                    <a:latin typeface="Fira Code Retina" pitchFamily="49" charset="0"/>
                    <a:ea typeface="Fira Code Retina" pitchFamily="49" charset="0"/>
                    <a:cs typeface="Fira Code Retina" pitchFamily="49" charset="0"/>
                  </a:rPr>
                  <a:t>0</a:t>
                </a:r>
                <a:r>
                  <a:rPr lang="en-US" sz="2400" dirty="0">
                    <a:solidFill>
                      <a:schemeClr val="tx1"/>
                    </a:solidFill>
                    <a:latin typeface="Fira Code Retina" pitchFamily="49" charset="0"/>
                    <a:ea typeface="Fira Code Retina" pitchFamily="49" charset="0"/>
                    <a:cs typeface="Fira Code Retina" pitchFamily="49" charset="0"/>
                  </a:rPr>
                  <a:t>), 2, 0)</a:t>
                </a:r>
              </a:p>
            </p:txBody>
          </p:sp>
        </mc:Choice>
        <mc:Fallback xmlns="">
          <p:sp>
            <p:nvSpPr>
              <p:cNvPr id="90" name="Content Placeholder 2">
                <a:extLst>
                  <a:ext uri="{FF2B5EF4-FFF2-40B4-BE49-F238E27FC236}">
                    <a16:creationId xmlns:a16="http://schemas.microsoft.com/office/drawing/2014/main" id="{07980CF2-A5E2-4E45-74AF-1EFF8DC33890}"/>
                  </a:ext>
                </a:extLst>
              </p:cNvPr>
              <p:cNvSpPr txBox="1">
                <a:spLocks noRot="1" noChangeAspect="1" noMove="1" noResize="1" noEditPoints="1" noAdjustHandles="1" noChangeArrowheads="1" noChangeShapeType="1" noTextEdit="1"/>
              </p:cNvSpPr>
              <p:nvPr/>
            </p:nvSpPr>
            <p:spPr>
              <a:xfrm>
                <a:off x="3849521" y="5192018"/>
                <a:ext cx="3111318" cy="470250"/>
              </a:xfrm>
              <a:prstGeom prst="rect">
                <a:avLst/>
              </a:prstGeom>
              <a:blipFill>
                <a:blip r:embed="rId14"/>
                <a:stretch>
                  <a:fillRect l="-1215" t="-2632" r="-1215" b="-10526"/>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Content Placeholder 2">
                <a:extLst>
                  <a:ext uri="{FF2B5EF4-FFF2-40B4-BE49-F238E27FC236}">
                    <a16:creationId xmlns:a16="http://schemas.microsoft.com/office/drawing/2014/main" id="{67AA5D0A-ABC5-0BA7-B6D0-80EDBC6FCF6A}"/>
                  </a:ext>
                </a:extLst>
              </p:cNvPr>
              <p:cNvSpPr txBox="1">
                <a:spLocks/>
              </p:cNvSpPr>
              <p:nvPr/>
            </p:nvSpPr>
            <p:spPr>
              <a:xfrm>
                <a:off x="3849521" y="5738322"/>
                <a:ext cx="3111318" cy="470250"/>
              </a:xfrm>
              <a:prstGeom prst="rect">
                <a:avLst/>
              </a:prstGeom>
              <a:solidFill>
                <a:schemeClr val="accent2">
                  <a:lumMod val="60000"/>
                  <a:lumOff val="40000"/>
                </a:schemeClr>
              </a:solidFill>
              <a:ln w="12700">
                <a:noFill/>
              </a:ln>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solidFill>
                    <a:latin typeface="Fira Code Retina" pitchFamily="49" charset="0"/>
                    <a:ea typeface="Fira Code Retina" pitchFamily="49" charset="0"/>
                    <a:cs typeface="Fira Code Retina" pitchFamily="49" charset="0"/>
                  </a:rPr>
                  <a:t>@ H(</a:t>
                </a:r>
                <a14:m>
                  <m:oMath xmlns:m="http://schemas.openxmlformats.org/officeDocument/2006/math">
                    <m:sSub>
                      <m:sSubPr>
                        <m:ctrlPr>
                          <a:rPr lang="en-US" sz="2400" i="1">
                            <a:solidFill>
                              <a:schemeClr val="tx1"/>
                            </a:solidFill>
                            <a:latin typeface="Cambria Math" panose="02040503050406030204" pitchFamily="18" charset="0"/>
                            <a:ea typeface="Fira Code Retina" pitchFamily="49" charset="0"/>
                            <a:cs typeface="Fira Code Retina" pitchFamily="49" charset="0"/>
                          </a:rPr>
                        </m:ctrlPr>
                      </m:sSubPr>
                      <m:e>
                        <m:r>
                          <m:rPr>
                            <m:sty m:val="p"/>
                          </m:rPr>
                          <a:rPr lang="en-US" sz="2400">
                            <a:solidFill>
                              <a:schemeClr val="tx1"/>
                            </a:solidFill>
                            <a:latin typeface="Cambria Math" panose="02040503050406030204" pitchFamily="18" charset="0"/>
                            <a:ea typeface="Fira Code Retina" pitchFamily="49" charset="0"/>
                            <a:cs typeface="Fira Code Retina" pitchFamily="49" charset="0"/>
                          </a:rPr>
                          <m:t>F</m:t>
                        </m:r>
                      </m:e>
                      <m:sub>
                        <m:r>
                          <m:rPr>
                            <m:sty m:val="p"/>
                          </m:rPr>
                          <a:rPr lang="en-US" sz="2400">
                            <a:solidFill>
                              <a:schemeClr val="tx1"/>
                            </a:solidFill>
                            <a:latin typeface="Cambria Math" panose="02040503050406030204" pitchFamily="18" charset="0"/>
                            <a:ea typeface="Fira Code Retina" pitchFamily="49" charset="0"/>
                            <a:cs typeface="Fira Code Retina" pitchFamily="49" charset="0"/>
                          </a:rPr>
                          <m:t>k</m:t>
                        </m:r>
                      </m:sub>
                    </m:sSub>
                  </m:oMath>
                </a14:m>
                <a:r>
                  <a:rPr lang="en-US" sz="2400" dirty="0">
                    <a:solidFill>
                      <a:schemeClr val="tx1"/>
                    </a:solidFill>
                    <a:latin typeface="Fira Code Retina" pitchFamily="49" charset="0"/>
                    <a:ea typeface="Fira Code Retina" pitchFamily="49" charset="0"/>
                    <a:cs typeface="Fira Code Retina" pitchFamily="49" charset="0"/>
                  </a:rPr>
                  <a:t>(2, </a:t>
                </a:r>
                <a:r>
                  <a:rPr lang="en-US" sz="2400" b="1" dirty="0">
                    <a:solidFill>
                      <a:schemeClr val="tx1"/>
                    </a:solidFill>
                    <a:highlight>
                      <a:srgbClr val="F9F2CC"/>
                    </a:highlight>
                    <a:latin typeface="Fira Code Retina" pitchFamily="49" charset="0"/>
                    <a:ea typeface="Fira Code Retina" pitchFamily="49" charset="0"/>
                    <a:cs typeface="Fira Code Retina" pitchFamily="49" charset="0"/>
                  </a:rPr>
                  <a:t>1</a:t>
                </a:r>
                <a:r>
                  <a:rPr lang="en-US" sz="2400" dirty="0">
                    <a:solidFill>
                      <a:schemeClr val="tx1"/>
                    </a:solidFill>
                    <a:latin typeface="Fira Code Retina" pitchFamily="49" charset="0"/>
                    <a:ea typeface="Fira Code Retina" pitchFamily="49" charset="0"/>
                    <a:cs typeface="Fira Code Retina" pitchFamily="49" charset="0"/>
                  </a:rPr>
                  <a:t>), 2, 0)</a:t>
                </a:r>
              </a:p>
            </p:txBody>
          </p:sp>
        </mc:Choice>
        <mc:Fallback xmlns="">
          <p:sp>
            <p:nvSpPr>
              <p:cNvPr id="91" name="Content Placeholder 2">
                <a:extLst>
                  <a:ext uri="{FF2B5EF4-FFF2-40B4-BE49-F238E27FC236}">
                    <a16:creationId xmlns:a16="http://schemas.microsoft.com/office/drawing/2014/main" id="{67AA5D0A-ABC5-0BA7-B6D0-80EDBC6FCF6A}"/>
                  </a:ext>
                </a:extLst>
              </p:cNvPr>
              <p:cNvSpPr txBox="1">
                <a:spLocks noRot="1" noChangeAspect="1" noMove="1" noResize="1" noEditPoints="1" noAdjustHandles="1" noChangeArrowheads="1" noChangeShapeType="1" noTextEdit="1"/>
              </p:cNvSpPr>
              <p:nvPr/>
            </p:nvSpPr>
            <p:spPr>
              <a:xfrm>
                <a:off x="3849521" y="5738322"/>
                <a:ext cx="3111318" cy="470250"/>
              </a:xfrm>
              <a:prstGeom prst="rect">
                <a:avLst/>
              </a:prstGeom>
              <a:blipFill>
                <a:blip r:embed="rId15"/>
                <a:stretch>
                  <a:fillRect l="-1215" t="-2632" r="-1215" b="-10526"/>
                </a:stretch>
              </a:blipFill>
              <a:ln w="12700">
                <a:noFill/>
              </a:ln>
            </p:spPr>
            <p:txBody>
              <a:bodyPr/>
              <a:lstStyle/>
              <a:p>
                <a:r>
                  <a:rPr lang="en-US">
                    <a:noFill/>
                  </a:rPr>
                  <a:t> </a:t>
                </a:r>
              </a:p>
            </p:txBody>
          </p:sp>
        </mc:Fallback>
      </mc:AlternateContent>
      <p:sp>
        <p:nvSpPr>
          <p:cNvPr id="92" name="Arc 91">
            <a:extLst>
              <a:ext uri="{FF2B5EF4-FFF2-40B4-BE49-F238E27FC236}">
                <a16:creationId xmlns:a16="http://schemas.microsoft.com/office/drawing/2014/main" id="{6E77E64A-165B-55CA-C175-D97670927915}"/>
              </a:ext>
            </a:extLst>
          </p:cNvPr>
          <p:cNvSpPr/>
          <p:nvPr/>
        </p:nvSpPr>
        <p:spPr>
          <a:xfrm flipV="1">
            <a:off x="6967404" y="5968758"/>
            <a:ext cx="3704499" cy="302999"/>
          </a:xfrm>
          <a:prstGeom prst="arc">
            <a:avLst>
              <a:gd name="adj1" fmla="val 10826322"/>
              <a:gd name="adj2" fmla="val 21525997"/>
            </a:avLst>
          </a:prstGeom>
          <a:ln w="31750">
            <a:solidFill>
              <a:schemeClr val="accent2">
                <a:lumMod val="60000"/>
                <a:lumOff val="40000"/>
              </a:schemeClr>
            </a:solidFill>
            <a:prstDash val="dash"/>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0A3DF30D-E048-B3F2-96FA-B99D1E83FFFB}"/>
              </a:ext>
            </a:extLst>
          </p:cNvPr>
          <p:cNvSpPr/>
          <p:nvPr/>
        </p:nvSpPr>
        <p:spPr>
          <a:xfrm>
            <a:off x="247146" y="3130356"/>
            <a:ext cx="3852325" cy="1502058"/>
          </a:xfrm>
          <a:prstGeom prst="rect">
            <a:avLst/>
          </a:prstGeom>
          <a:solidFill>
            <a:schemeClr val="bg1">
              <a:lumMod val="85000"/>
              <a:alpha val="7517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27432" rtlCol="0" anchor="t"/>
          <a:lstStyle/>
          <a:p>
            <a:pPr algn="ctr"/>
            <a:r>
              <a:rPr lang="en-US" sz="2000" b="1" dirty="0">
                <a:solidFill>
                  <a:schemeClr val="tx1"/>
                </a:solidFill>
              </a:rPr>
              <a:t>Can the cloud read node </a:t>
            </a:r>
            <a:r>
              <a:rPr lang="en-US" sz="2000" b="1" dirty="0">
                <a:solidFill>
                  <a:schemeClr val="tx1"/>
                </a:solidFill>
                <a:latin typeface="Fira Code Retina" pitchFamily="49" charset="0"/>
                <a:ea typeface="Fira Code Retina" pitchFamily="49" charset="0"/>
                <a:cs typeface="Fira Code Retina" pitchFamily="49" charset="0"/>
              </a:rPr>
              <a:t>6</a:t>
            </a:r>
            <a:r>
              <a:rPr lang="en-US" sz="2000" b="1" dirty="0">
                <a:solidFill>
                  <a:schemeClr val="tx1"/>
                </a:solidFill>
              </a:rPr>
              <a:t> from</a:t>
            </a:r>
          </a:p>
          <a:p>
            <a:pPr algn="ctr"/>
            <a:r>
              <a:rPr lang="en-US" sz="2000" b="1" dirty="0">
                <a:solidFill>
                  <a:schemeClr val="tx1"/>
                </a:solidFill>
              </a:rPr>
              <a:t>address </a:t>
            </a:r>
            <a:r>
              <a:rPr lang="en-US" sz="2000" b="1" dirty="0">
                <a:solidFill>
                  <a:schemeClr val="tx1"/>
                </a:solidFill>
                <a:latin typeface="Fira Code Retina" pitchFamily="49" charset="0"/>
                <a:ea typeface="Fira Code Retina" pitchFamily="49" charset="0"/>
                <a:cs typeface="Fira Code Retina" pitchFamily="49" charset="0"/>
              </a:rPr>
              <a:t>H(</a:t>
            </a:r>
            <a:r>
              <a:rPr lang="en-US" sz="2000" b="1" dirty="0">
                <a:solidFill>
                  <a:schemeClr val="tx1"/>
                </a:solidFill>
                <a:latin typeface="Cambria Math" panose="02040503050406030204" pitchFamily="18" charset="0"/>
                <a:ea typeface="Fira Code Retina" pitchFamily="49" charset="0"/>
                <a:cs typeface="Fira Code Retina" pitchFamily="49" charset="0"/>
              </a:rPr>
              <a:t>F_k</a:t>
            </a:r>
            <a:r>
              <a:rPr lang="en-US" sz="2000" b="1" dirty="0">
                <a:solidFill>
                  <a:schemeClr val="tx1"/>
                </a:solidFill>
                <a:latin typeface="Fira Code Retina" pitchFamily="49" charset="0"/>
                <a:ea typeface="Fira Code Retina" pitchFamily="49" charset="0"/>
                <a:cs typeface="Fira Code Retina" pitchFamily="49" charset="0"/>
              </a:rPr>
              <a:t>(2), 6, 0)</a:t>
            </a:r>
            <a:r>
              <a:rPr lang="en-US" sz="2000" b="1" dirty="0">
                <a:solidFill>
                  <a:schemeClr val="tx1"/>
                </a:solidFill>
              </a:rPr>
              <a:t>?</a:t>
            </a:r>
          </a:p>
        </p:txBody>
      </p:sp>
      <p:sp>
        <p:nvSpPr>
          <p:cNvPr id="100" name="TextBox 99">
            <a:extLst>
              <a:ext uri="{FF2B5EF4-FFF2-40B4-BE49-F238E27FC236}">
                <a16:creationId xmlns:a16="http://schemas.microsoft.com/office/drawing/2014/main" id="{D23ACAEA-81DE-91BA-40AD-EC4B8FAC6A43}"/>
              </a:ext>
            </a:extLst>
          </p:cNvPr>
          <p:cNvSpPr txBox="1"/>
          <p:nvPr/>
        </p:nvSpPr>
        <p:spPr>
          <a:xfrm>
            <a:off x="663315" y="3836278"/>
            <a:ext cx="2974822" cy="646331"/>
          </a:xfrm>
          <a:prstGeom prst="rect">
            <a:avLst/>
          </a:prstGeom>
          <a:solidFill>
            <a:schemeClr val="accent5">
              <a:lumMod val="40000"/>
              <a:lumOff val="60000"/>
              <a:alpha val="60399"/>
            </a:schemeClr>
          </a:solidFill>
          <a:ln w="12700">
            <a:solidFill>
              <a:schemeClr val="tx1"/>
            </a:solidFill>
          </a:ln>
        </p:spPr>
        <p:txBody>
          <a:bodyPr wrap="square" rtlCol="0">
            <a:spAutoFit/>
          </a:bodyPr>
          <a:lstStyle/>
          <a:p>
            <a:pPr algn="ctr"/>
            <a:r>
              <a:rPr lang="en-US" b="1" dirty="0">
                <a:sym typeface="Wingdings" pitchFamily="2" charset="2"/>
              </a:rPr>
              <a:t>No  </a:t>
            </a:r>
            <a:r>
              <a:rPr lang="en-US" b="1" dirty="0"/>
              <a:t>Use a ”Search Counter” for each key!</a:t>
            </a:r>
          </a:p>
        </p:txBody>
      </p:sp>
      <p:pic>
        <p:nvPicPr>
          <p:cNvPr id="61" name="Graphic 60" descr="Magnifying glass with solid fill">
            <a:extLst>
              <a:ext uri="{FF2B5EF4-FFF2-40B4-BE49-F238E27FC236}">
                <a16:creationId xmlns:a16="http://schemas.microsoft.com/office/drawing/2014/main" id="{C8C39373-7476-3224-43B4-49B577AC9C3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173830" y="4120896"/>
            <a:ext cx="953056" cy="953056"/>
          </a:xfrm>
          <a:prstGeom prst="rect">
            <a:avLst/>
          </a:prstGeom>
        </p:spPr>
      </p:pic>
      <p:pic>
        <p:nvPicPr>
          <p:cNvPr id="57" name="Graphic 56" descr="Magnifying glass with solid fill">
            <a:extLst>
              <a:ext uri="{FF2B5EF4-FFF2-40B4-BE49-F238E27FC236}">
                <a16:creationId xmlns:a16="http://schemas.microsoft.com/office/drawing/2014/main" id="{668CAA7C-29BE-46BB-843D-9E516D77571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519564" y="3447040"/>
            <a:ext cx="953056" cy="953056"/>
          </a:xfrm>
          <a:prstGeom prst="rect">
            <a:avLst/>
          </a:prstGeom>
        </p:spPr>
      </p:pic>
      <p:grpSp>
        <p:nvGrpSpPr>
          <p:cNvPr id="2" name="Group 1">
            <a:extLst>
              <a:ext uri="{FF2B5EF4-FFF2-40B4-BE49-F238E27FC236}">
                <a16:creationId xmlns:a16="http://schemas.microsoft.com/office/drawing/2014/main" id="{5DE29B2C-AE72-988A-4C69-14D8BA17C490}"/>
              </a:ext>
            </a:extLst>
          </p:cNvPr>
          <p:cNvGrpSpPr/>
          <p:nvPr/>
        </p:nvGrpSpPr>
        <p:grpSpPr>
          <a:xfrm>
            <a:off x="1228471" y="938677"/>
            <a:ext cx="2871000" cy="400110"/>
            <a:chOff x="1294460" y="1965572"/>
            <a:chExt cx="3575408" cy="400110"/>
          </a:xfrm>
        </p:grpSpPr>
        <p:cxnSp>
          <p:nvCxnSpPr>
            <p:cNvPr id="3" name="Straight Arrow Connector 2">
              <a:extLst>
                <a:ext uri="{FF2B5EF4-FFF2-40B4-BE49-F238E27FC236}">
                  <a16:creationId xmlns:a16="http://schemas.microsoft.com/office/drawing/2014/main" id="{475699DC-8D6A-8921-1758-7EBA7DDD41F1}"/>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DFDE9DB-DA3F-7E8D-C862-B69A57550FCE}"/>
                </a:ext>
              </a:extLst>
            </p:cNvPr>
            <p:cNvSpPr txBox="1"/>
            <p:nvPr/>
          </p:nvSpPr>
          <p:spPr>
            <a:xfrm>
              <a:off x="3112839" y="1965572"/>
              <a:ext cx="1691040" cy="400110"/>
            </a:xfrm>
            <a:prstGeom prst="rect">
              <a:avLst/>
            </a:prstGeom>
            <a:noFill/>
          </p:spPr>
          <p:txBody>
            <a:bodyPr wrap="none" rtlCol="0" anchor="ctr">
              <a:spAutoFit/>
            </a:bodyPr>
            <a:lstStyle/>
            <a:p>
              <a:pPr algn="r"/>
              <a:r>
                <a:rPr lang="en-US" sz="2000" b="1" dirty="0"/>
                <a:t>Search(</a:t>
              </a:r>
              <a:r>
                <a:rPr lang="en-US" b="1" dirty="0">
                  <a:latin typeface="Fira Code Retina" pitchFamily="49" charset="0"/>
                  <a:ea typeface="Fira Code Retina" pitchFamily="49" charset="0"/>
                  <a:cs typeface="Fira Code Retina" pitchFamily="49" charset="0"/>
                </a:rPr>
                <a:t>Key1</a:t>
              </a:r>
              <a:r>
                <a:rPr lang="en-US" sz="2000" b="1" dirty="0"/>
                <a:t>)</a:t>
              </a:r>
            </a:p>
          </p:txBody>
        </p:sp>
      </p:grpSp>
    </p:spTree>
    <p:extLst>
      <p:ext uri="{BB962C8B-B14F-4D97-AF65-F5344CB8AC3E}">
        <p14:creationId xmlns:p14="http://schemas.microsoft.com/office/powerpoint/2010/main" val="1444906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D0456E-F196-D5FF-3A00-9D71F3B21445}"/>
              </a:ext>
            </a:extLst>
          </p:cNvPr>
          <p:cNvPicPr>
            <a:picLocks noChangeAspect="1"/>
          </p:cNvPicPr>
          <p:nvPr/>
        </p:nvPicPr>
        <p:blipFill>
          <a:blip r:embed="rId3"/>
          <a:srcRect/>
          <a:stretch/>
        </p:blipFill>
        <p:spPr>
          <a:xfrm>
            <a:off x="1348" y="1358385"/>
            <a:ext cx="6095998" cy="4868331"/>
          </a:xfrm>
          <a:prstGeom prst="rect">
            <a:avLst/>
          </a:prstGeom>
          <a:ln>
            <a:noFill/>
          </a:ln>
        </p:spPr>
      </p:pic>
      <p:sp>
        <p:nvSpPr>
          <p:cNvPr id="3" name="Slide Number Placeholder 2">
            <a:extLst>
              <a:ext uri="{FF2B5EF4-FFF2-40B4-BE49-F238E27FC236}">
                <a16:creationId xmlns:a16="http://schemas.microsoft.com/office/drawing/2014/main" id="{2C10BE9B-422A-5B24-4619-0449ABC97CC1}"/>
              </a:ext>
            </a:extLst>
          </p:cNvPr>
          <p:cNvSpPr>
            <a:spLocks noGrp="1"/>
          </p:cNvSpPr>
          <p:nvPr>
            <p:ph type="sldNum" sz="quarter" idx="12"/>
          </p:nvPr>
        </p:nvSpPr>
        <p:spPr/>
        <p:txBody>
          <a:bodyPr/>
          <a:lstStyle/>
          <a:p>
            <a:fld id="{BF7A32BC-2F7D-E345-A36E-5A774615C992}" type="slidenum">
              <a:rPr lang="en-US" smtClean="0"/>
              <a:t>16</a:t>
            </a:fld>
            <a:endParaRPr lang="en-US" dirty="0"/>
          </a:p>
        </p:txBody>
      </p:sp>
      <p:sp>
        <p:nvSpPr>
          <p:cNvPr id="4" name="Title 1">
            <a:extLst>
              <a:ext uri="{FF2B5EF4-FFF2-40B4-BE49-F238E27FC236}">
                <a16:creationId xmlns:a16="http://schemas.microsoft.com/office/drawing/2014/main" id="{A2F62D20-D883-1834-108A-C08E561312EE}"/>
              </a:ext>
            </a:extLst>
          </p:cNvPr>
          <p:cNvSpPr txBox="1">
            <a:spLocks/>
          </p:cNvSpPr>
          <p:nvPr/>
        </p:nvSpPr>
        <p:spPr>
          <a:xfrm>
            <a:off x="0" y="1"/>
            <a:ext cx="12192000" cy="938676"/>
          </a:xfrm>
          <a:prstGeom prst="rect">
            <a:avLst/>
          </a:prstGeom>
        </p:spPr>
        <p:txBody>
          <a:bodyPr anchor="ctr">
            <a:normAutofit/>
          </a:bodyPr>
          <a:lst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a:lstStyle>
          <a:p>
            <a:r>
              <a:rPr lang="en-US" dirty="0"/>
              <a:t>Experiment: Insert Time</a:t>
            </a:r>
            <a:endParaRPr lang="en-US" sz="2200" dirty="0"/>
          </a:p>
        </p:txBody>
      </p:sp>
      <p:sp>
        <p:nvSpPr>
          <p:cNvPr id="12" name="Content Placeholder 1">
            <a:extLst>
              <a:ext uri="{FF2B5EF4-FFF2-40B4-BE49-F238E27FC236}">
                <a16:creationId xmlns:a16="http://schemas.microsoft.com/office/drawing/2014/main" id="{5EA0AA32-7CB3-9598-2C58-B60F73464E64}"/>
              </a:ext>
            </a:extLst>
          </p:cNvPr>
          <p:cNvSpPr txBox="1">
            <a:spLocks/>
          </p:cNvSpPr>
          <p:nvPr/>
        </p:nvSpPr>
        <p:spPr>
          <a:xfrm>
            <a:off x="5867820" y="806984"/>
            <a:ext cx="6322833" cy="6051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Setup</a:t>
            </a:r>
          </a:p>
          <a:p>
            <a:r>
              <a:rPr lang="en-US" sz="2400" dirty="0"/>
              <a:t>Insert Time vs. DB Size</a:t>
            </a:r>
          </a:p>
          <a:p>
            <a:r>
              <a:rPr lang="en-US" sz="2400" dirty="0"/>
              <a:t>OSSE: Optimal Search Scheme</a:t>
            </a:r>
          </a:p>
          <a:p>
            <a:pPr lvl="1"/>
            <a:r>
              <a:rPr lang="en-US" sz="2000" dirty="0"/>
              <a:t>OSSE*: OSSE + optimizations</a:t>
            </a:r>
          </a:p>
          <a:p>
            <a:r>
              <a:rPr lang="en-US" sz="2400" dirty="0"/>
              <a:t>LLSE: LogLog Search Scheme</a:t>
            </a:r>
          </a:p>
          <a:p>
            <a:r>
              <a:rPr lang="en-US" sz="2400" dirty="0"/>
              <a:t>SDD: Best cancellation records scheme</a:t>
            </a:r>
          </a:p>
          <a:p>
            <a:r>
              <a:rPr lang="en-US" sz="2400" dirty="0"/>
              <a:t>QOS: Previous SotA quasi-optimal search scheme</a:t>
            </a:r>
          </a:p>
          <a:p>
            <a:pPr marL="0" indent="0">
              <a:buNone/>
            </a:pPr>
            <a:endParaRPr lang="en-US" sz="2400" dirty="0"/>
          </a:p>
          <a:p>
            <a:pPr marL="0" indent="0">
              <a:buNone/>
            </a:pPr>
            <a:r>
              <a:rPr lang="en-US" sz="2400" b="1" u="sng" dirty="0"/>
              <a:t>Results</a:t>
            </a:r>
            <a:endParaRPr lang="en-US" sz="2400" dirty="0"/>
          </a:p>
          <a:p>
            <a:r>
              <a:rPr lang="en-US" sz="2400" dirty="0"/>
              <a:t>SDD becomes the slowest very quickly</a:t>
            </a:r>
          </a:p>
          <a:p>
            <a:r>
              <a:rPr lang="en-US" sz="2400" dirty="0"/>
              <a:t>OSSE is always faster than LLSE (1 vs. 2 oblivious encrypted map accesses)</a:t>
            </a:r>
          </a:p>
        </p:txBody>
      </p:sp>
      <p:sp>
        <p:nvSpPr>
          <p:cNvPr id="14" name="Oval 13">
            <a:extLst>
              <a:ext uri="{FF2B5EF4-FFF2-40B4-BE49-F238E27FC236}">
                <a16:creationId xmlns:a16="http://schemas.microsoft.com/office/drawing/2014/main" id="{A9275AD4-96B6-1E99-4783-73F0F46BB73E}"/>
              </a:ext>
            </a:extLst>
          </p:cNvPr>
          <p:cNvSpPr>
            <a:spLocks noChangeAspect="1"/>
          </p:cNvSpPr>
          <p:nvPr/>
        </p:nvSpPr>
        <p:spPr>
          <a:xfrm>
            <a:off x="3349957" y="4412959"/>
            <a:ext cx="361959" cy="36195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FF2B5EF4-FFF2-40B4-BE49-F238E27FC236}">
                <a16:creationId xmlns:a16="http://schemas.microsoft.com/office/drawing/2014/main" id="{9ACB723C-F2BA-7A91-9D7D-7AA3058B8AB1}"/>
              </a:ext>
            </a:extLst>
          </p:cNvPr>
          <p:cNvSpPr>
            <a:spLocks noChangeAspect="1"/>
          </p:cNvSpPr>
          <p:nvPr/>
        </p:nvSpPr>
        <p:spPr>
          <a:xfrm>
            <a:off x="4339878" y="4106208"/>
            <a:ext cx="361959" cy="97545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61276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D0456E-F196-D5FF-3A00-9D71F3B21445}"/>
              </a:ext>
            </a:extLst>
          </p:cNvPr>
          <p:cNvPicPr>
            <a:picLocks noChangeAspect="1"/>
          </p:cNvPicPr>
          <p:nvPr/>
        </p:nvPicPr>
        <p:blipFill>
          <a:blip r:embed="rId3"/>
          <a:srcRect/>
          <a:stretch/>
        </p:blipFill>
        <p:spPr>
          <a:xfrm>
            <a:off x="1348" y="1358385"/>
            <a:ext cx="6095998" cy="4868332"/>
          </a:xfrm>
          <a:prstGeom prst="rect">
            <a:avLst/>
          </a:prstGeom>
          <a:ln>
            <a:noFill/>
          </a:ln>
        </p:spPr>
      </p:pic>
      <p:sp>
        <p:nvSpPr>
          <p:cNvPr id="3" name="Slide Number Placeholder 2">
            <a:extLst>
              <a:ext uri="{FF2B5EF4-FFF2-40B4-BE49-F238E27FC236}">
                <a16:creationId xmlns:a16="http://schemas.microsoft.com/office/drawing/2014/main" id="{2C10BE9B-422A-5B24-4619-0449ABC97CC1}"/>
              </a:ext>
            </a:extLst>
          </p:cNvPr>
          <p:cNvSpPr>
            <a:spLocks noGrp="1"/>
          </p:cNvSpPr>
          <p:nvPr>
            <p:ph type="sldNum" sz="quarter" idx="12"/>
          </p:nvPr>
        </p:nvSpPr>
        <p:spPr/>
        <p:txBody>
          <a:bodyPr/>
          <a:lstStyle/>
          <a:p>
            <a:fld id="{BF7A32BC-2F7D-E345-A36E-5A774615C992}" type="slidenum">
              <a:rPr lang="en-US" smtClean="0"/>
              <a:t>17</a:t>
            </a:fld>
            <a:endParaRPr lang="en-US" dirty="0"/>
          </a:p>
        </p:txBody>
      </p:sp>
      <p:sp>
        <p:nvSpPr>
          <p:cNvPr id="4" name="Title 1">
            <a:extLst>
              <a:ext uri="{FF2B5EF4-FFF2-40B4-BE49-F238E27FC236}">
                <a16:creationId xmlns:a16="http://schemas.microsoft.com/office/drawing/2014/main" id="{A2F62D20-D883-1834-108A-C08E561312EE}"/>
              </a:ext>
            </a:extLst>
          </p:cNvPr>
          <p:cNvSpPr txBox="1">
            <a:spLocks/>
          </p:cNvSpPr>
          <p:nvPr/>
        </p:nvSpPr>
        <p:spPr>
          <a:xfrm>
            <a:off x="0" y="1"/>
            <a:ext cx="12192000" cy="938676"/>
          </a:xfrm>
          <a:prstGeom prst="rect">
            <a:avLst/>
          </a:prstGeom>
        </p:spPr>
        <p:txBody>
          <a:bodyPr anchor="ctr">
            <a:normAutofit/>
          </a:bodyPr>
          <a:lst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a:lstStyle>
          <a:p>
            <a:r>
              <a:rPr lang="en-US" dirty="0"/>
              <a:t>Experiment: Delete Time</a:t>
            </a:r>
            <a:endParaRPr lang="en-US" sz="2200" dirty="0"/>
          </a:p>
        </p:txBody>
      </p:sp>
      <p:sp>
        <p:nvSpPr>
          <p:cNvPr id="12" name="Content Placeholder 1">
            <a:extLst>
              <a:ext uri="{FF2B5EF4-FFF2-40B4-BE49-F238E27FC236}">
                <a16:creationId xmlns:a16="http://schemas.microsoft.com/office/drawing/2014/main" id="{5EA0AA32-7CB3-9598-2C58-B60F73464E64}"/>
              </a:ext>
            </a:extLst>
          </p:cNvPr>
          <p:cNvSpPr txBox="1">
            <a:spLocks/>
          </p:cNvSpPr>
          <p:nvPr/>
        </p:nvSpPr>
        <p:spPr>
          <a:xfrm>
            <a:off x="5867820" y="806984"/>
            <a:ext cx="6322833" cy="6051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Setup</a:t>
            </a:r>
          </a:p>
          <a:p>
            <a:r>
              <a:rPr lang="en-US" sz="2400" dirty="0"/>
              <a:t>Delete Time vs. DB Size</a:t>
            </a:r>
          </a:p>
          <a:p>
            <a:r>
              <a:rPr lang="en-US" sz="2400" dirty="0"/>
              <a:t>OSSE: Optimal Search Scheme</a:t>
            </a:r>
          </a:p>
          <a:p>
            <a:pPr lvl="1"/>
            <a:r>
              <a:rPr lang="en-US" sz="2000" dirty="0"/>
              <a:t>OSSE*: OSSE + optimizations</a:t>
            </a:r>
          </a:p>
          <a:p>
            <a:r>
              <a:rPr lang="en-US" sz="2400" dirty="0"/>
              <a:t>LLSE: LogLog Search Scheme</a:t>
            </a:r>
          </a:p>
          <a:p>
            <a:r>
              <a:rPr lang="en-US" sz="2400" dirty="0"/>
              <a:t>SDD: Best cancellation records scheme</a:t>
            </a:r>
          </a:p>
          <a:p>
            <a:r>
              <a:rPr lang="en-US" sz="2400" dirty="0"/>
              <a:t>QOS: Previous SotA quasi-optimal search scheme</a:t>
            </a:r>
          </a:p>
          <a:p>
            <a:pPr marL="0" indent="0">
              <a:buNone/>
            </a:pPr>
            <a:endParaRPr lang="en-US" sz="2400" dirty="0"/>
          </a:p>
          <a:p>
            <a:pPr marL="0" indent="0">
              <a:buNone/>
            </a:pPr>
            <a:r>
              <a:rPr lang="en-US" sz="2400" b="1" u="sng" dirty="0"/>
              <a:t>Results</a:t>
            </a:r>
            <a:endParaRPr lang="en-US" sz="2400" dirty="0"/>
          </a:p>
          <a:p>
            <a:r>
              <a:rPr lang="en-US" sz="2400" dirty="0"/>
              <a:t>LLSE has cancellation record deletion speed</a:t>
            </a:r>
            <a:br>
              <a:rPr lang="en-US" sz="2400" dirty="0"/>
            </a:br>
            <a:r>
              <a:rPr lang="en-US" sz="2400" dirty="0"/>
              <a:t>and beats previous SotA in search</a:t>
            </a:r>
            <a:endParaRPr lang="en-US" sz="2000" dirty="0"/>
          </a:p>
        </p:txBody>
      </p:sp>
      <p:sp>
        <p:nvSpPr>
          <p:cNvPr id="5" name="Oval 4">
            <a:extLst>
              <a:ext uri="{FF2B5EF4-FFF2-40B4-BE49-F238E27FC236}">
                <a16:creationId xmlns:a16="http://schemas.microsoft.com/office/drawing/2014/main" id="{2E91AAEA-34F1-B328-75F9-291DED3763BE}"/>
              </a:ext>
            </a:extLst>
          </p:cNvPr>
          <p:cNvSpPr>
            <a:spLocks noChangeAspect="1"/>
          </p:cNvSpPr>
          <p:nvPr/>
        </p:nvSpPr>
        <p:spPr>
          <a:xfrm>
            <a:off x="2292354" y="4870687"/>
            <a:ext cx="457200" cy="457196"/>
          </a:xfrm>
          <a:prstGeom prst="ellipse">
            <a:avLst/>
          </a:prstGeom>
          <a:solidFill>
            <a:srgbClr val="FF0000">
              <a:alpha val="32968"/>
            </a:srgb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2985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E1D7A-03BF-8EDE-1762-3766E3B8AF7B}"/>
              </a:ext>
            </a:extLst>
          </p:cNvPr>
          <p:cNvSpPr>
            <a:spLocks noGrp="1"/>
          </p:cNvSpPr>
          <p:nvPr>
            <p:ph idx="1"/>
          </p:nvPr>
        </p:nvSpPr>
        <p:spPr>
          <a:xfrm>
            <a:off x="211756" y="881096"/>
            <a:ext cx="11886511" cy="5919322"/>
          </a:xfrm>
        </p:spPr>
        <p:txBody>
          <a:bodyPr>
            <a:normAutofit/>
          </a:bodyPr>
          <a:lstStyle/>
          <a:p>
            <a:pPr marL="0" indent="0">
              <a:buNone/>
            </a:pPr>
            <a:r>
              <a:rPr lang="en-US" sz="2400" b="1" dirty="0"/>
              <a:t>Motivation</a:t>
            </a:r>
            <a:r>
              <a:rPr lang="en-US" sz="2400" dirty="0"/>
              <a:t>: Private Cloud Computing</a:t>
            </a:r>
            <a:endParaRPr lang="en-US" sz="2400" b="1" u="sng" dirty="0"/>
          </a:p>
          <a:p>
            <a:r>
              <a:rPr lang="en-US" sz="2000" dirty="0"/>
              <a:t>Sensitive Data, GDPR, US HIPAA, …</a:t>
            </a:r>
          </a:p>
          <a:p>
            <a:r>
              <a:rPr lang="en-US" sz="2000" b="1" dirty="0"/>
              <a:t>Encryption</a:t>
            </a:r>
          </a:p>
          <a:p>
            <a:pPr marL="0" indent="0">
              <a:lnSpc>
                <a:spcPct val="100000"/>
              </a:lnSpc>
              <a:buNone/>
            </a:pPr>
            <a:endParaRPr lang="en-US" sz="2200" dirty="0"/>
          </a:p>
          <a:p>
            <a:pPr marL="0" indent="0">
              <a:lnSpc>
                <a:spcPts val="1800"/>
              </a:lnSpc>
              <a:buNone/>
            </a:pPr>
            <a:r>
              <a:rPr lang="en-US" sz="2400" b="1" dirty="0"/>
              <a:t>Searchable Encryption</a:t>
            </a:r>
            <a:r>
              <a:rPr lang="en-US" sz="1500" dirty="0">
                <a:solidFill>
                  <a:srgbClr val="0070C0"/>
                </a:solidFill>
              </a:rPr>
              <a:t> </a:t>
            </a:r>
            <a:r>
              <a:rPr lang="en-US" sz="1500" dirty="0">
                <a:solidFill>
                  <a:schemeClr val="bg1">
                    <a:lumMod val="50000"/>
                  </a:schemeClr>
                </a:solidFill>
              </a:rPr>
              <a:t>[SWP00]</a:t>
            </a:r>
            <a:endParaRPr lang="en-US" sz="1500" b="1" dirty="0"/>
          </a:p>
          <a:p>
            <a:pPr marL="0" indent="0">
              <a:lnSpc>
                <a:spcPts val="1800"/>
              </a:lnSpc>
              <a:buNone/>
            </a:pPr>
            <a:endParaRPr lang="en-US" sz="2400" b="1" dirty="0"/>
          </a:p>
          <a:p>
            <a:pPr>
              <a:lnSpc>
                <a:spcPts val="1400"/>
              </a:lnSpc>
            </a:pPr>
            <a:r>
              <a:rPr lang="en-US" sz="2200" dirty="0"/>
              <a:t>Especially, </a:t>
            </a:r>
            <a:r>
              <a:rPr lang="en-US" sz="2200" dirty="0">
                <a:solidFill>
                  <a:srgbClr val="C00000"/>
                </a:solidFill>
              </a:rPr>
              <a:t>dynamic with efficient search</a:t>
            </a:r>
            <a:r>
              <a:rPr lang="en-US" sz="2200" dirty="0"/>
              <a:t> </a:t>
            </a:r>
            <a:r>
              <a:rPr lang="en-US" sz="1500" dirty="0">
                <a:solidFill>
                  <a:schemeClr val="bg1">
                    <a:lumMod val="50000"/>
                  </a:schemeClr>
                </a:solidFill>
              </a:rPr>
              <a:t>[B16] [KP13] [KKPR12] [GPPR18] [CXWZSJ21] [DGPP20] [EKPE18] [KKLPK17]</a:t>
            </a:r>
            <a:endParaRPr lang="en-US" sz="1500" dirty="0"/>
          </a:p>
          <a:p>
            <a:pPr marL="0" indent="0">
              <a:lnSpc>
                <a:spcPct val="100000"/>
              </a:lnSpc>
              <a:buNone/>
            </a:pPr>
            <a:r>
              <a:rPr lang="en-US" sz="2400" b="1" dirty="0"/>
              <a:t>Applications:</a:t>
            </a:r>
            <a:endParaRPr lang="en-US" sz="2200" b="1" dirty="0"/>
          </a:p>
          <a:p>
            <a:pPr>
              <a:lnSpc>
                <a:spcPct val="100000"/>
              </a:lnSpc>
            </a:pPr>
            <a:r>
              <a:rPr lang="en-US" sz="2200" dirty="0"/>
              <a:t>MongoDB’s Queryable Encryption</a:t>
            </a:r>
          </a:p>
          <a:p>
            <a:pPr>
              <a:lnSpc>
                <a:spcPct val="100000"/>
              </a:lnSpc>
            </a:pPr>
            <a:r>
              <a:rPr lang="en-US" sz="2200" dirty="0"/>
              <a:t>Pixek: Annotated Image Search</a:t>
            </a:r>
          </a:p>
          <a:p>
            <a:pPr>
              <a:lnSpc>
                <a:spcPct val="100000"/>
              </a:lnSpc>
            </a:pPr>
            <a:r>
              <a:rPr lang="en-US" sz="2200" dirty="0"/>
              <a:t>Gun Registry (US Senate &amp; Brown University)</a:t>
            </a:r>
          </a:p>
          <a:p>
            <a:pPr>
              <a:lnSpc>
                <a:spcPct val="100000"/>
              </a:lnSpc>
            </a:pPr>
            <a:r>
              <a:rPr lang="en-US" sz="2200" dirty="0"/>
              <a:t>Encrypted key-value stores and databases</a:t>
            </a:r>
          </a:p>
          <a:p>
            <a:pPr>
              <a:lnSpc>
                <a:spcPct val="100000"/>
              </a:lnSpc>
            </a:pPr>
            <a:r>
              <a:rPr lang="en-US" sz="2200" dirty="0"/>
              <a:t>Private end-to-end email communications with search capabilities</a:t>
            </a:r>
          </a:p>
          <a:p>
            <a:pPr lvl="1">
              <a:lnSpc>
                <a:spcPct val="100000"/>
              </a:lnSpc>
            </a:pPr>
            <a:r>
              <a:rPr lang="en-US" sz="1800" dirty="0"/>
              <a:t>Via encrypted inverted index</a:t>
            </a:r>
          </a:p>
        </p:txBody>
      </p:sp>
      <p:sp>
        <p:nvSpPr>
          <p:cNvPr id="7" name="TextBox 6">
            <a:extLst>
              <a:ext uri="{FF2B5EF4-FFF2-40B4-BE49-F238E27FC236}">
                <a16:creationId xmlns:a16="http://schemas.microsoft.com/office/drawing/2014/main" id="{72F5C801-F907-7FE5-0E87-4BBAF02B564D}"/>
              </a:ext>
            </a:extLst>
          </p:cNvPr>
          <p:cNvSpPr txBox="1"/>
          <p:nvPr/>
        </p:nvSpPr>
        <p:spPr>
          <a:xfrm>
            <a:off x="211755" y="2573504"/>
            <a:ext cx="11512661" cy="662489"/>
          </a:xfrm>
          <a:prstGeom prst="rect">
            <a:avLst/>
          </a:prstGeom>
          <a:noFill/>
        </p:spPr>
        <p:txBody>
          <a:bodyPr wrap="square" rtlCol="0" anchor="ctr">
            <a:spAutoFit/>
          </a:bodyPr>
          <a:lstStyle/>
          <a:p>
            <a:pPr algn="r"/>
            <a:r>
              <a:rPr lang="en-US" sz="1500" dirty="0">
                <a:solidFill>
                  <a:schemeClr val="bg1">
                    <a:lumMod val="50000"/>
                  </a:schemeClr>
                </a:solidFill>
              </a:rPr>
              <a:t>[CJJKRM13] [CNR21] [CK10] [DPPDGP18] [DPPDG16] [FJKNRS15]</a:t>
            </a:r>
          </a:p>
          <a:p>
            <a:pPr>
              <a:lnSpc>
                <a:spcPts val="3000"/>
              </a:lnSpc>
            </a:pPr>
            <a:r>
              <a:rPr lang="en-US" sz="1500" dirty="0">
                <a:solidFill>
                  <a:schemeClr val="bg1">
                    <a:lumMod val="50000"/>
                  </a:schemeClr>
                </a:solidFill>
              </a:rPr>
              <a:t>[KM17] [MKNK15]</a:t>
            </a:r>
            <a:endParaRPr lang="en-US" sz="1500" dirty="0"/>
          </a:p>
        </p:txBody>
      </p:sp>
      <p:sp>
        <p:nvSpPr>
          <p:cNvPr id="2" name="Title 1">
            <a:extLst>
              <a:ext uri="{FF2B5EF4-FFF2-40B4-BE49-F238E27FC236}">
                <a16:creationId xmlns:a16="http://schemas.microsoft.com/office/drawing/2014/main" id="{9012F6A7-3A4B-B74E-C061-CCA784F9FA7E}"/>
              </a:ext>
            </a:extLst>
          </p:cNvPr>
          <p:cNvSpPr>
            <a:spLocks noGrp="1"/>
          </p:cNvSpPr>
          <p:nvPr>
            <p:ph type="title" idx="4294967295"/>
          </p:nvPr>
        </p:nvSpPr>
        <p:spPr>
          <a:xfrm>
            <a:off x="0" y="1"/>
            <a:ext cx="12192000" cy="938676"/>
          </a:xfrm>
          <a:prstGeom prst="rect">
            <a:avLst/>
          </a:prstGeom>
        </p:spPr>
        <p:txBody>
          <a:bodyPr anchor="ctr"/>
          <a:lstStyle/>
          <a:p>
            <a:r>
              <a:rPr lang="en-US" dirty="0">
                <a:solidFill>
                  <a:srgbClr val="0070C0"/>
                </a:solidFill>
              </a:rPr>
              <a:t>Encrypted Search</a:t>
            </a:r>
            <a:endParaRPr lang="en-US" sz="1600" b="0" dirty="0"/>
          </a:p>
        </p:txBody>
      </p:sp>
      <p:sp>
        <p:nvSpPr>
          <p:cNvPr id="4" name="Slide Number Placeholder 3">
            <a:extLst>
              <a:ext uri="{FF2B5EF4-FFF2-40B4-BE49-F238E27FC236}">
                <a16:creationId xmlns:a16="http://schemas.microsoft.com/office/drawing/2014/main" id="{B2C1A9D5-C581-8473-E1C8-5E1D17D9D3C2}"/>
              </a:ext>
            </a:extLst>
          </p:cNvPr>
          <p:cNvSpPr>
            <a:spLocks noGrp="1"/>
          </p:cNvSpPr>
          <p:nvPr>
            <p:ph type="sldNum" sz="quarter" idx="12"/>
          </p:nvPr>
        </p:nvSpPr>
        <p:spPr/>
        <p:txBody>
          <a:bodyPr/>
          <a:lstStyle/>
          <a:p>
            <a:fld id="{BF7A32BC-2F7D-E345-A36E-5A774615C992}" type="slidenum">
              <a:rPr lang="en-US" smtClean="0"/>
              <a:t>2</a:t>
            </a:fld>
            <a:endParaRPr lang="en-US" dirty="0"/>
          </a:p>
        </p:txBody>
      </p:sp>
      <p:pic>
        <p:nvPicPr>
          <p:cNvPr id="6" name="Picture 5" descr="Microsoft Azure icon">
            <a:extLst>
              <a:ext uri="{FF2B5EF4-FFF2-40B4-BE49-F238E27FC236}">
                <a16:creationId xmlns:a16="http://schemas.microsoft.com/office/drawing/2014/main" id="{7DAF75E9-C93A-3AE6-A908-9ACAA92F22F6}"/>
              </a:ext>
            </a:extLst>
          </p:cNvPr>
          <p:cNvPicPr>
            <a:picLocks noChangeAspect="1"/>
          </p:cNvPicPr>
          <p:nvPr/>
        </p:nvPicPr>
        <p:blipFill>
          <a:blip r:embed="rId4"/>
          <a:stretch>
            <a:fillRect/>
          </a:stretch>
        </p:blipFill>
        <p:spPr>
          <a:xfrm>
            <a:off x="9646350" y="1306032"/>
            <a:ext cx="1085404" cy="620231"/>
          </a:xfrm>
          <a:prstGeom prst="rect">
            <a:avLst/>
          </a:prstGeom>
        </p:spPr>
      </p:pic>
      <p:pic>
        <p:nvPicPr>
          <p:cNvPr id="8" name="Graphic 7" descr="Amazon Web Services icon">
            <a:extLst>
              <a:ext uri="{FF2B5EF4-FFF2-40B4-BE49-F238E27FC236}">
                <a16:creationId xmlns:a16="http://schemas.microsoft.com/office/drawing/2014/main" id="{F5886A81-D567-F00A-A470-6B40161F18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18645" y="627790"/>
            <a:ext cx="1019059" cy="609393"/>
          </a:xfrm>
          <a:prstGeom prst="rect">
            <a:avLst/>
          </a:prstGeom>
        </p:spPr>
      </p:pic>
      <p:pic>
        <p:nvPicPr>
          <p:cNvPr id="10" name="Picture 9" descr="Google Cloud Platform icon">
            <a:extLst>
              <a:ext uri="{FF2B5EF4-FFF2-40B4-BE49-F238E27FC236}">
                <a16:creationId xmlns:a16="http://schemas.microsoft.com/office/drawing/2014/main" id="{74987D72-0AA2-3A72-FB6B-B5795DB712CF}"/>
              </a:ext>
            </a:extLst>
          </p:cNvPr>
          <p:cNvPicPr>
            <a:picLocks noChangeAspect="1"/>
          </p:cNvPicPr>
          <p:nvPr/>
        </p:nvPicPr>
        <p:blipFill rotWithShape="1">
          <a:blip r:embed="rId7"/>
          <a:srcRect l="24938" t="6584" r="23583" b="8576"/>
          <a:stretch/>
        </p:blipFill>
        <p:spPr>
          <a:xfrm>
            <a:off x="10849460" y="1223007"/>
            <a:ext cx="1085405" cy="1004735"/>
          </a:xfrm>
          <a:prstGeom prst="rect">
            <a:avLst/>
          </a:prstGeom>
        </p:spPr>
      </p:pic>
      <p:pic>
        <p:nvPicPr>
          <p:cNvPr id="12" name="Picture 11" descr="Alibaba Cloud icon">
            <a:extLst>
              <a:ext uri="{FF2B5EF4-FFF2-40B4-BE49-F238E27FC236}">
                <a16:creationId xmlns:a16="http://schemas.microsoft.com/office/drawing/2014/main" id="{8551B86C-164A-DE27-789F-278A37E1A17D}"/>
              </a:ext>
            </a:extLst>
          </p:cNvPr>
          <p:cNvPicPr>
            <a:picLocks noChangeAspect="1"/>
          </p:cNvPicPr>
          <p:nvPr/>
        </p:nvPicPr>
        <p:blipFill>
          <a:blip r:embed="rId8"/>
          <a:stretch>
            <a:fillRect/>
          </a:stretch>
        </p:blipFill>
        <p:spPr>
          <a:xfrm>
            <a:off x="7583745" y="627790"/>
            <a:ext cx="1864816" cy="445483"/>
          </a:xfrm>
          <a:prstGeom prst="rect">
            <a:avLst/>
          </a:prstGeom>
        </p:spPr>
      </p:pic>
      <p:pic>
        <p:nvPicPr>
          <p:cNvPr id="14" name="Picture 13" descr="IBM Cloud icon">
            <a:extLst>
              <a:ext uri="{FF2B5EF4-FFF2-40B4-BE49-F238E27FC236}">
                <a16:creationId xmlns:a16="http://schemas.microsoft.com/office/drawing/2014/main" id="{EBB1ABCC-59D1-41AB-8F55-4CCCDC5F0698}"/>
              </a:ext>
            </a:extLst>
          </p:cNvPr>
          <p:cNvPicPr>
            <a:picLocks noChangeAspect="1"/>
          </p:cNvPicPr>
          <p:nvPr/>
        </p:nvPicPr>
        <p:blipFill>
          <a:blip r:embed="rId9"/>
          <a:stretch>
            <a:fillRect/>
          </a:stretch>
        </p:blipFill>
        <p:spPr>
          <a:xfrm>
            <a:off x="7583745" y="1158575"/>
            <a:ext cx="1658357" cy="865455"/>
          </a:xfrm>
          <a:prstGeom prst="rect">
            <a:avLst/>
          </a:prstGeom>
        </p:spPr>
      </p:pic>
      <p:pic>
        <p:nvPicPr>
          <p:cNvPr id="16" name="Graphic 15" descr="Digital Ocean icon">
            <a:extLst>
              <a:ext uri="{FF2B5EF4-FFF2-40B4-BE49-F238E27FC236}">
                <a16:creationId xmlns:a16="http://schemas.microsoft.com/office/drawing/2014/main" id="{2C90CA10-5BF3-012D-8CFB-7BA3BCB1CA6C}"/>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18340" t="13720" r="17937" b="13961"/>
          <a:stretch/>
        </p:blipFill>
        <p:spPr>
          <a:xfrm>
            <a:off x="10800203" y="362255"/>
            <a:ext cx="1077564" cy="815286"/>
          </a:xfrm>
          <a:prstGeom prst="rect">
            <a:avLst/>
          </a:prstGeom>
        </p:spPr>
      </p:pic>
      <p:sp>
        <p:nvSpPr>
          <p:cNvPr id="19" name="TextBox 18">
            <a:extLst>
              <a:ext uri="{FF2B5EF4-FFF2-40B4-BE49-F238E27FC236}">
                <a16:creationId xmlns:a16="http://schemas.microsoft.com/office/drawing/2014/main" id="{F522A84D-806B-CD89-3C6A-238DA399648C}"/>
              </a:ext>
            </a:extLst>
          </p:cNvPr>
          <p:cNvSpPr txBox="1"/>
          <p:nvPr/>
        </p:nvSpPr>
        <p:spPr>
          <a:xfrm>
            <a:off x="1667431" y="2099408"/>
            <a:ext cx="3258456" cy="400110"/>
          </a:xfrm>
          <a:prstGeom prst="rect">
            <a:avLst/>
          </a:prstGeom>
          <a:noFill/>
        </p:spPr>
        <p:txBody>
          <a:bodyPr wrap="none" rtlCol="0" anchor="ctr">
            <a:spAutoFit/>
          </a:bodyPr>
          <a:lstStyle/>
          <a:p>
            <a:r>
              <a:rPr lang="en-US" sz="2000" b="1" dirty="0">
                <a:solidFill>
                  <a:srgbClr val="009193"/>
                </a:solidFill>
              </a:rPr>
              <a:t>+ Efficient search and update</a:t>
            </a:r>
          </a:p>
        </p:txBody>
      </p:sp>
      <p:sp>
        <p:nvSpPr>
          <p:cNvPr id="21" name="TextBox 20">
            <a:extLst>
              <a:ext uri="{FF2B5EF4-FFF2-40B4-BE49-F238E27FC236}">
                <a16:creationId xmlns:a16="http://schemas.microsoft.com/office/drawing/2014/main" id="{A4A463E8-1584-301D-994B-98AFDE3C836E}"/>
              </a:ext>
            </a:extLst>
          </p:cNvPr>
          <p:cNvSpPr txBox="1"/>
          <p:nvPr/>
        </p:nvSpPr>
        <p:spPr>
          <a:xfrm>
            <a:off x="1667431" y="1709519"/>
            <a:ext cx="3360792" cy="400110"/>
          </a:xfrm>
          <a:prstGeom prst="rect">
            <a:avLst/>
          </a:prstGeom>
          <a:noFill/>
        </p:spPr>
        <p:txBody>
          <a:bodyPr wrap="none" rtlCol="0" anchor="ctr">
            <a:spAutoFit/>
          </a:bodyPr>
          <a:lstStyle/>
          <a:p>
            <a:r>
              <a:rPr lang="en-US" sz="2000" b="1" dirty="0">
                <a:solidFill>
                  <a:srgbClr val="009193"/>
                </a:solidFill>
              </a:rPr>
              <a:t>+ Encryption key at client-side</a:t>
            </a:r>
          </a:p>
        </p:txBody>
      </p:sp>
      <p:sp>
        <p:nvSpPr>
          <p:cNvPr id="5" name="TextBox 4">
            <a:extLst>
              <a:ext uri="{FF2B5EF4-FFF2-40B4-BE49-F238E27FC236}">
                <a16:creationId xmlns:a16="http://schemas.microsoft.com/office/drawing/2014/main" id="{3150D53F-2FAE-7FBD-BB1B-4F9DA87AA344}"/>
              </a:ext>
            </a:extLst>
          </p:cNvPr>
          <p:cNvSpPr txBox="1"/>
          <p:nvPr/>
        </p:nvSpPr>
        <p:spPr>
          <a:xfrm>
            <a:off x="3763865" y="2587931"/>
            <a:ext cx="3016147" cy="323165"/>
          </a:xfrm>
          <a:prstGeom prst="rect">
            <a:avLst/>
          </a:prstGeom>
          <a:noFill/>
        </p:spPr>
        <p:txBody>
          <a:bodyPr wrap="none" rtlCol="0" anchor="ctr">
            <a:spAutoFit/>
          </a:bodyPr>
          <a:lstStyle/>
          <a:p>
            <a:r>
              <a:rPr lang="en-US" sz="1500" dirty="0">
                <a:solidFill>
                  <a:schemeClr val="bg1">
                    <a:lumMod val="50000"/>
                  </a:schemeClr>
                </a:solidFill>
              </a:rPr>
              <a:t>[DPPS20] [KM18] [KMO18] [PPYY19]</a:t>
            </a:r>
            <a:endParaRPr lang="en-US" sz="1500" dirty="0"/>
          </a:p>
        </p:txBody>
      </p:sp>
      <p:sp>
        <p:nvSpPr>
          <p:cNvPr id="9" name="TextBox 8">
            <a:extLst>
              <a:ext uri="{FF2B5EF4-FFF2-40B4-BE49-F238E27FC236}">
                <a16:creationId xmlns:a16="http://schemas.microsoft.com/office/drawing/2014/main" id="{4B4439E2-F4AC-C20B-2CD1-93382E04D376}"/>
              </a:ext>
            </a:extLst>
          </p:cNvPr>
          <p:cNvSpPr txBox="1"/>
          <p:nvPr/>
        </p:nvSpPr>
        <p:spPr>
          <a:xfrm>
            <a:off x="1673838" y="2912828"/>
            <a:ext cx="4436856" cy="323165"/>
          </a:xfrm>
          <a:prstGeom prst="rect">
            <a:avLst/>
          </a:prstGeom>
          <a:noFill/>
        </p:spPr>
        <p:txBody>
          <a:bodyPr wrap="none" rtlCol="0" anchor="ctr">
            <a:spAutoFit/>
          </a:bodyPr>
          <a:lstStyle/>
          <a:p>
            <a:r>
              <a:rPr lang="en-US" sz="1500" dirty="0">
                <a:solidFill>
                  <a:schemeClr val="bg1">
                    <a:lumMod val="50000"/>
                  </a:schemeClr>
                </a:solidFill>
              </a:rPr>
              <a:t>[ANSS16] [DPP18] [DP17] [DTP18] [MM17] [BBFMR21]</a:t>
            </a:r>
            <a:endParaRPr lang="en-US" sz="1500" dirty="0"/>
          </a:p>
        </p:txBody>
      </p:sp>
      <p:sp>
        <p:nvSpPr>
          <p:cNvPr id="13" name="TextBox 12">
            <a:extLst>
              <a:ext uri="{FF2B5EF4-FFF2-40B4-BE49-F238E27FC236}">
                <a16:creationId xmlns:a16="http://schemas.microsoft.com/office/drawing/2014/main" id="{E6AFC944-FC9E-30E4-30BE-F8A29FCC50C7}"/>
              </a:ext>
            </a:extLst>
          </p:cNvPr>
          <p:cNvSpPr txBox="1"/>
          <p:nvPr/>
        </p:nvSpPr>
        <p:spPr>
          <a:xfrm>
            <a:off x="5931395" y="2912828"/>
            <a:ext cx="3960700" cy="323165"/>
          </a:xfrm>
          <a:prstGeom prst="rect">
            <a:avLst/>
          </a:prstGeom>
          <a:noFill/>
        </p:spPr>
        <p:txBody>
          <a:bodyPr wrap="none" rtlCol="0" anchor="ctr">
            <a:spAutoFit/>
          </a:bodyPr>
          <a:lstStyle/>
          <a:p>
            <a:r>
              <a:rPr lang="en-US" sz="1500" dirty="0">
                <a:solidFill>
                  <a:schemeClr val="bg1">
                    <a:lumMod val="50000"/>
                  </a:schemeClr>
                </a:solidFill>
              </a:rPr>
              <a:t>[HSWW18] [RMO15] [RMO18] [WP21] [YLLJC14]</a:t>
            </a:r>
            <a:endParaRPr lang="en-US" sz="1500" dirty="0"/>
          </a:p>
        </p:txBody>
      </p:sp>
      <p:pic>
        <p:nvPicPr>
          <p:cNvPr id="22" name="Picture 21">
            <a:extLst>
              <a:ext uri="{FF2B5EF4-FFF2-40B4-BE49-F238E27FC236}">
                <a16:creationId xmlns:a16="http://schemas.microsoft.com/office/drawing/2014/main" id="{0B820FB5-0F88-44AF-731D-8212C959D799}"/>
              </a:ext>
            </a:extLst>
          </p:cNvPr>
          <p:cNvPicPr>
            <a:picLocks noChangeAspect="1"/>
          </p:cNvPicPr>
          <p:nvPr/>
        </p:nvPicPr>
        <p:blipFill>
          <a:blip r:embed="rId12"/>
          <a:stretch>
            <a:fillRect/>
          </a:stretch>
        </p:blipFill>
        <p:spPr>
          <a:xfrm>
            <a:off x="9732394" y="3634822"/>
            <a:ext cx="2354412" cy="2770817"/>
          </a:xfrm>
          <a:prstGeom prst="rect">
            <a:avLst/>
          </a:prstGeom>
        </p:spPr>
      </p:pic>
      <p:pic>
        <p:nvPicPr>
          <p:cNvPr id="23" name="Picture 22">
            <a:extLst>
              <a:ext uri="{FF2B5EF4-FFF2-40B4-BE49-F238E27FC236}">
                <a16:creationId xmlns:a16="http://schemas.microsoft.com/office/drawing/2014/main" id="{18DF9B58-AAEB-BB86-4184-53130588AFC5}"/>
              </a:ext>
            </a:extLst>
          </p:cNvPr>
          <p:cNvPicPr>
            <a:picLocks noChangeAspect="1"/>
          </p:cNvPicPr>
          <p:nvPr/>
        </p:nvPicPr>
        <p:blipFill>
          <a:blip r:embed="rId13"/>
          <a:stretch>
            <a:fillRect/>
          </a:stretch>
        </p:blipFill>
        <p:spPr>
          <a:xfrm>
            <a:off x="7293479" y="5206074"/>
            <a:ext cx="2155082" cy="725691"/>
          </a:xfrm>
          <a:prstGeom prst="rect">
            <a:avLst/>
          </a:prstGeom>
        </p:spPr>
      </p:pic>
      <p:grpSp>
        <p:nvGrpSpPr>
          <p:cNvPr id="36" name="Group 35">
            <a:extLst>
              <a:ext uri="{FF2B5EF4-FFF2-40B4-BE49-F238E27FC236}">
                <a16:creationId xmlns:a16="http://schemas.microsoft.com/office/drawing/2014/main" id="{F0086E1F-BE23-5711-BFF9-01884C2B5DB8}"/>
              </a:ext>
            </a:extLst>
          </p:cNvPr>
          <p:cNvGrpSpPr/>
          <p:nvPr/>
        </p:nvGrpSpPr>
        <p:grpSpPr>
          <a:xfrm>
            <a:off x="8109093" y="3634565"/>
            <a:ext cx="1484601" cy="1428548"/>
            <a:chOff x="7963960" y="3992885"/>
            <a:chExt cx="1484601" cy="1428548"/>
          </a:xfrm>
        </p:grpSpPr>
        <p:pic>
          <p:nvPicPr>
            <p:cNvPr id="28" name="Graphic 27" descr="Email outline">
              <a:extLst>
                <a:ext uri="{FF2B5EF4-FFF2-40B4-BE49-F238E27FC236}">
                  <a16:creationId xmlns:a16="http://schemas.microsoft.com/office/drawing/2014/main" id="{CFCBC95C-F357-CBED-159A-B64477CAE29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963960" y="3992885"/>
              <a:ext cx="1278142" cy="1278142"/>
            </a:xfrm>
            <a:prstGeom prst="rect">
              <a:avLst/>
            </a:prstGeom>
          </p:spPr>
        </p:pic>
        <p:pic>
          <p:nvPicPr>
            <p:cNvPr id="32" name="Graphic 31" descr="Lock with solid fill">
              <a:extLst>
                <a:ext uri="{FF2B5EF4-FFF2-40B4-BE49-F238E27FC236}">
                  <a16:creationId xmlns:a16="http://schemas.microsoft.com/office/drawing/2014/main" id="{CA73ECEA-DB50-B1B5-C9F6-9F69FEB728F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599442" y="4572314"/>
              <a:ext cx="849119" cy="849119"/>
            </a:xfrm>
            <a:prstGeom prst="rect">
              <a:avLst/>
            </a:prstGeom>
          </p:spPr>
        </p:pic>
      </p:grpSp>
      <p:grpSp>
        <p:nvGrpSpPr>
          <p:cNvPr id="37" name="Group 36">
            <a:extLst>
              <a:ext uri="{FF2B5EF4-FFF2-40B4-BE49-F238E27FC236}">
                <a16:creationId xmlns:a16="http://schemas.microsoft.com/office/drawing/2014/main" id="{C4E2B291-6B8C-14AA-A387-14C89AE010BB}"/>
              </a:ext>
            </a:extLst>
          </p:cNvPr>
          <p:cNvGrpSpPr/>
          <p:nvPr/>
        </p:nvGrpSpPr>
        <p:grpSpPr>
          <a:xfrm>
            <a:off x="6645385" y="3634565"/>
            <a:ext cx="1325008" cy="1404067"/>
            <a:chOff x="6195526" y="3992885"/>
            <a:chExt cx="1325008" cy="1404067"/>
          </a:xfrm>
        </p:grpSpPr>
        <p:pic>
          <p:nvPicPr>
            <p:cNvPr id="34" name="Graphic 33" descr="Database outline">
              <a:extLst>
                <a:ext uri="{FF2B5EF4-FFF2-40B4-BE49-F238E27FC236}">
                  <a16:creationId xmlns:a16="http://schemas.microsoft.com/office/drawing/2014/main" id="{936A8360-42A6-CD7E-F8E5-B1C246D0ECE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195526" y="3992885"/>
              <a:ext cx="1278142" cy="1278142"/>
            </a:xfrm>
            <a:prstGeom prst="rect">
              <a:avLst/>
            </a:prstGeom>
          </p:spPr>
        </p:pic>
        <p:pic>
          <p:nvPicPr>
            <p:cNvPr id="35" name="Graphic 34" descr="Lock with solid fill">
              <a:extLst>
                <a:ext uri="{FF2B5EF4-FFF2-40B4-BE49-F238E27FC236}">
                  <a16:creationId xmlns:a16="http://schemas.microsoft.com/office/drawing/2014/main" id="{F42A638C-BCB1-A5A2-BE7E-8F8E726ACDFF}"/>
                </a:ext>
              </a:extLst>
            </p:cNvPr>
            <p:cNvPicPr>
              <a:picLocks noChangeAspect="1"/>
            </p:cNvPicPr>
            <p:nvPr/>
          </p:nvPicPr>
          <p:blipFill>
            <a:blip r:embed="rId16">
              <a:extLst>
                <a:ext uri="{96DAC541-7B7A-43D3-8B79-37D633B846F1}">
                  <asvg:svgBlip xmlns:asvg="http://schemas.microsoft.com/office/drawing/2016/SVG/main" r:embed="rId20"/>
                </a:ext>
              </a:extLst>
            </a:blip>
            <a:stretch>
              <a:fillRect/>
            </a:stretch>
          </p:blipFill>
          <p:spPr>
            <a:xfrm>
              <a:off x="6671415" y="4547833"/>
              <a:ext cx="849119" cy="849119"/>
            </a:xfrm>
            <a:prstGeom prst="rect">
              <a:avLst/>
            </a:prstGeom>
          </p:spPr>
        </p:pic>
      </p:grpSp>
    </p:spTree>
    <p:custDataLst>
      <p:tags r:id="rId1"/>
    </p:custDataLst>
    <p:extLst>
      <p:ext uri="{BB962C8B-B14F-4D97-AF65-F5344CB8AC3E}">
        <p14:creationId xmlns:p14="http://schemas.microsoft.com/office/powerpoint/2010/main" val="149079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00"/>
                                        <p:tgtEl>
                                          <p:spTgt spid="10"/>
                                        </p:tgtEl>
                                      </p:cBhvr>
                                    </p:animEffect>
                                  </p:childTnLst>
                                </p:cTn>
                              </p:par>
                            </p:childTnLst>
                          </p:cTn>
                        </p:par>
                        <p:par>
                          <p:cTn id="12" fill="hold">
                            <p:stCondLst>
                              <p:cond delay="7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
                                        <p:tgtEl>
                                          <p:spTgt spid="8"/>
                                        </p:tgtEl>
                                      </p:cBhvr>
                                    </p:animEffect>
                                  </p:childTnLst>
                                </p:cTn>
                              </p:par>
                            </p:childTnLst>
                          </p:cTn>
                        </p:par>
                        <p:par>
                          <p:cTn id="16" fill="hold">
                            <p:stCondLst>
                              <p:cond delay="9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
                                        <p:tgtEl>
                                          <p:spTgt spid="6"/>
                                        </p:tgtEl>
                                      </p:cBhvr>
                                    </p:animEffect>
                                  </p:childTnLst>
                                </p:cTn>
                              </p:par>
                            </p:childTnLst>
                          </p:cTn>
                        </p:par>
                        <p:par>
                          <p:cTn id="20" fill="hold">
                            <p:stCondLst>
                              <p:cond delay="1100"/>
                            </p:stCondLst>
                            <p:childTnLst>
                              <p:par>
                                <p:cTn id="21" presetID="10"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200"/>
                                        <p:tgtEl>
                                          <p:spTgt spid="16"/>
                                        </p:tgtEl>
                                      </p:cBhvr>
                                    </p:animEffect>
                                  </p:childTnLst>
                                </p:cTn>
                              </p:par>
                            </p:childTnLst>
                          </p:cTn>
                        </p:par>
                        <p:par>
                          <p:cTn id="24" fill="hold">
                            <p:stCondLst>
                              <p:cond delay="13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200"/>
                                        <p:tgtEl>
                                          <p:spTgt spid="14"/>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500"/>
                                        <p:tgtEl>
                                          <p:spTgt spid="3">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500"/>
                                        <p:tgtEl>
                                          <p:spTgt spid="9"/>
                                        </p:tgtEl>
                                      </p:cBhvr>
                                    </p:animEffect>
                                  </p:childTnLst>
                                </p:cTn>
                              </p:par>
                            </p:childTnLst>
                          </p:cTn>
                        </p:par>
                        <p:par>
                          <p:cTn id="67" fill="hold">
                            <p:stCondLst>
                              <p:cond delay="1500"/>
                            </p:stCondLst>
                            <p:childTnLst>
                              <p:par>
                                <p:cTn id="68" presetID="10" presetClass="entr" presetSubtype="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500"/>
                                        <p:tgtEl>
                                          <p:spTgt spid="1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animEffect transition="in" filter="fade">
                                      <p:cBhvr>
                                        <p:cTn id="75" dur="500"/>
                                        <p:tgtEl>
                                          <p:spTgt spid="3">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animEffect transition="in" filter="fade">
                                      <p:cBhvr>
                                        <p:cTn id="80" dur="500"/>
                                        <p:tgtEl>
                                          <p:spTgt spid="3">
                                            <p:txEl>
                                              <p:pRg st="7" end="7"/>
                                            </p:txEl>
                                          </p:spTgt>
                                        </p:tgtEl>
                                      </p:cBhvr>
                                    </p:animEffect>
                                  </p:childTnLst>
                                </p:cTn>
                              </p:par>
                            </p:childTnLst>
                          </p:cTn>
                        </p:par>
                        <p:par>
                          <p:cTn id="81" fill="hold">
                            <p:stCondLst>
                              <p:cond delay="500"/>
                            </p:stCondLst>
                            <p:childTnLst>
                              <p:par>
                                <p:cTn id="82" presetID="10" presetClass="entr" presetSubtype="0" fill="hold" nodeType="afterEffect">
                                  <p:stCondLst>
                                    <p:cond delay="0"/>
                                  </p:stCondLst>
                                  <p:childTnLst>
                                    <p:set>
                                      <p:cBhvr>
                                        <p:cTn id="83" dur="1" fill="hold">
                                          <p:stCondLst>
                                            <p:cond delay="0"/>
                                          </p:stCondLst>
                                        </p:cTn>
                                        <p:tgtEl>
                                          <p:spTgt spid="3">
                                            <p:txEl>
                                              <p:pRg st="8" end="8"/>
                                            </p:txEl>
                                          </p:spTgt>
                                        </p:tgtEl>
                                        <p:attrNameLst>
                                          <p:attrName>style.visibility</p:attrName>
                                        </p:attrNameLst>
                                      </p:cBhvr>
                                      <p:to>
                                        <p:strVal val="visible"/>
                                      </p:to>
                                    </p:set>
                                    <p:animEffect transition="in" filter="fade">
                                      <p:cBhvr>
                                        <p:cTn id="84" dur="500"/>
                                        <p:tgtEl>
                                          <p:spTgt spid="3">
                                            <p:txEl>
                                              <p:pRg st="8" end="8"/>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
                                            <p:txEl>
                                              <p:pRg st="9" end="9"/>
                                            </p:txEl>
                                          </p:spTgt>
                                        </p:tgtEl>
                                        <p:attrNameLst>
                                          <p:attrName>style.visibility</p:attrName>
                                        </p:attrNameLst>
                                      </p:cBhvr>
                                      <p:to>
                                        <p:strVal val="visible"/>
                                      </p:to>
                                    </p:set>
                                    <p:animEffect transition="in" filter="fade">
                                      <p:cBhvr>
                                        <p:cTn id="92" dur="500"/>
                                        <p:tgtEl>
                                          <p:spTgt spid="3">
                                            <p:txEl>
                                              <p:pRg st="9" end="9"/>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
                                            <p:txEl>
                                              <p:pRg st="10" end="10"/>
                                            </p:txEl>
                                          </p:spTgt>
                                        </p:tgtEl>
                                        <p:attrNameLst>
                                          <p:attrName>style.visibility</p:attrName>
                                        </p:attrNameLst>
                                      </p:cBhvr>
                                      <p:to>
                                        <p:strVal val="visible"/>
                                      </p:to>
                                    </p:set>
                                    <p:animEffect transition="in" filter="fade">
                                      <p:cBhvr>
                                        <p:cTn id="100" dur="500"/>
                                        <p:tgtEl>
                                          <p:spTgt spid="3">
                                            <p:txEl>
                                              <p:pRg st="10" end="1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3">
                                            <p:txEl>
                                              <p:pRg st="11" end="11"/>
                                            </p:txEl>
                                          </p:spTgt>
                                        </p:tgtEl>
                                        <p:attrNameLst>
                                          <p:attrName>style.visibility</p:attrName>
                                        </p:attrNameLst>
                                      </p:cBhvr>
                                      <p:to>
                                        <p:strVal val="visible"/>
                                      </p:to>
                                    </p:set>
                                    <p:animEffect transition="in" filter="fade">
                                      <p:cBhvr>
                                        <p:cTn id="105" dur="500"/>
                                        <p:tgtEl>
                                          <p:spTgt spid="3">
                                            <p:txEl>
                                              <p:pRg st="11" end="11"/>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3">
                                            <p:txEl>
                                              <p:pRg st="12" end="12"/>
                                            </p:txEl>
                                          </p:spTgt>
                                        </p:tgtEl>
                                        <p:attrNameLst>
                                          <p:attrName>style.visibility</p:attrName>
                                        </p:attrNameLst>
                                      </p:cBhvr>
                                      <p:to>
                                        <p:strVal val="visible"/>
                                      </p:to>
                                    </p:set>
                                    <p:animEffect transition="in" filter="fade">
                                      <p:cBhvr>
                                        <p:cTn id="108" dur="500"/>
                                        <p:tgtEl>
                                          <p:spTgt spid="3">
                                            <p:txEl>
                                              <p:pRg st="12" end="12"/>
                                            </p:txEl>
                                          </p:spTgt>
                                        </p:tgtEl>
                                      </p:cBhvr>
                                    </p:animEffect>
                                  </p:childTnLst>
                                </p:cTn>
                              </p:par>
                              <p:par>
                                <p:cTn id="109" presetID="10" presetClass="entr" presetSubtype="0" fill="hold" nodeType="withEffect">
                                  <p:stCondLst>
                                    <p:cond delay="0"/>
                                  </p:stCondLst>
                                  <p:childTnLst>
                                    <p:set>
                                      <p:cBhvr>
                                        <p:cTn id="110" dur="1" fill="hold">
                                          <p:stCondLst>
                                            <p:cond delay="0"/>
                                          </p:stCondLst>
                                        </p:cTn>
                                        <p:tgtEl>
                                          <p:spTgt spid="3">
                                            <p:txEl>
                                              <p:pRg st="13" end="13"/>
                                            </p:txEl>
                                          </p:spTgt>
                                        </p:tgtEl>
                                        <p:attrNameLst>
                                          <p:attrName>style.visibility</p:attrName>
                                        </p:attrNameLst>
                                      </p:cBhvr>
                                      <p:to>
                                        <p:strVal val="visible"/>
                                      </p:to>
                                    </p:set>
                                    <p:animEffect transition="in" filter="fade">
                                      <p:cBhvr>
                                        <p:cTn id="111" dur="500"/>
                                        <p:tgtEl>
                                          <p:spTgt spid="3">
                                            <p:txEl>
                                              <p:pRg st="13" end="13"/>
                                            </p:txEl>
                                          </p:spTgt>
                                        </p:tgtEl>
                                      </p:cBhvr>
                                    </p:animEffect>
                                  </p:childTnLst>
                                </p:cTn>
                              </p:par>
                              <p:par>
                                <p:cTn id="112" presetID="10" presetClass="entr" presetSubtype="0" fill="hold" nodeType="with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fade">
                                      <p:cBhvr>
                                        <p:cTn id="114" dur="500"/>
                                        <p:tgtEl>
                                          <p:spTgt spid="36"/>
                                        </p:tgtEl>
                                      </p:cBhvr>
                                    </p:animEffect>
                                  </p:childTnLst>
                                </p:cTn>
                              </p:par>
                              <p:par>
                                <p:cTn id="115" presetID="10" presetClass="entr" presetSubtype="0" fill="hold" nodeType="withEffect">
                                  <p:stCondLst>
                                    <p:cond delay="1000"/>
                                  </p:stCondLst>
                                  <p:childTnLst>
                                    <p:set>
                                      <p:cBhvr>
                                        <p:cTn id="116" dur="1" fill="hold">
                                          <p:stCondLst>
                                            <p:cond delay="0"/>
                                          </p:stCondLst>
                                        </p:cTn>
                                        <p:tgtEl>
                                          <p:spTgt spid="37"/>
                                        </p:tgtEl>
                                        <p:attrNameLst>
                                          <p:attrName>style.visibility</p:attrName>
                                        </p:attrNameLst>
                                      </p:cBhvr>
                                      <p:to>
                                        <p:strVal val="visible"/>
                                      </p:to>
                                    </p:set>
                                    <p:animEffect transition="in" filter="fade">
                                      <p:cBhvr>
                                        <p:cTn id="1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P spid="21" grpId="0"/>
      <p:bldP spid="5" grpId="0"/>
      <p:bldP spid="9"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Box 100">
            <a:extLst>
              <a:ext uri="{FF2B5EF4-FFF2-40B4-BE49-F238E27FC236}">
                <a16:creationId xmlns:a16="http://schemas.microsoft.com/office/drawing/2014/main" id="{52EF654C-53AA-89FD-5BE0-8F5402C42059}"/>
              </a:ext>
            </a:extLst>
          </p:cNvPr>
          <p:cNvSpPr txBox="1"/>
          <p:nvPr/>
        </p:nvSpPr>
        <p:spPr>
          <a:xfrm>
            <a:off x="1226643" y="1070270"/>
            <a:ext cx="3575408" cy="1323439"/>
          </a:xfrm>
          <a:prstGeom prst="rect">
            <a:avLst/>
          </a:prstGeom>
          <a:solidFill>
            <a:schemeClr val="bg1">
              <a:lumMod val="95000"/>
            </a:schemeClr>
          </a:solidFill>
          <a:ln w="19050">
            <a:solidFill>
              <a:srgbClr val="AB7CAA"/>
            </a:solidFill>
          </a:ln>
        </p:spPr>
        <p:txBody>
          <a:bodyPr wrap="square" rtlCol="0" anchor="ctr">
            <a:spAutoFit/>
          </a:bodyPr>
          <a:lstStyle/>
          <a:p>
            <a:r>
              <a:rPr lang="en-US" sz="1600" dirty="0">
                <a:latin typeface="Fira Code Retina" pitchFamily="49" charset="0"/>
                <a:ea typeface="Fira Code Retina" pitchFamily="49" charset="0"/>
                <a:cs typeface="Fira Code Retina" pitchFamily="49" charset="0"/>
              </a:rPr>
              <a:t>{</a:t>
            </a:r>
          </a:p>
          <a:p>
            <a:r>
              <a:rPr lang="en-US" sz="1600" dirty="0">
                <a:latin typeface="Fira Code Retina" pitchFamily="49" charset="0"/>
                <a:ea typeface="Fira Code Retina" pitchFamily="49" charset="0"/>
                <a:cs typeface="Fira Code Retina" pitchFamily="49" charset="0"/>
              </a:rPr>
              <a:t>  </a:t>
            </a:r>
            <a:r>
              <a:rPr lang="en-US" sz="1600" dirty="0">
                <a:solidFill>
                  <a:schemeClr val="accent1">
                    <a:lumMod val="75000"/>
                  </a:schemeClr>
                </a:solidFill>
                <a:latin typeface="Fira Code Retina" pitchFamily="49" charset="0"/>
                <a:ea typeface="Fira Code Retina" pitchFamily="49" charset="0"/>
                <a:cs typeface="Fira Code Retina" pitchFamily="49" charset="0"/>
              </a:rPr>
              <a:t>Key1</a:t>
            </a:r>
            <a:r>
              <a:rPr lang="en-US" sz="1600" dirty="0">
                <a:latin typeface="Fira Code Retina" pitchFamily="49" charset="0"/>
                <a:ea typeface="Fira Code Retina" pitchFamily="49" charset="0"/>
                <a:cs typeface="Fira Code Retina" pitchFamily="49" charset="0"/>
              </a:rPr>
              <a:t>: [</a:t>
            </a:r>
            <a:r>
              <a:rPr lang="en-US" sz="1600" dirty="0">
                <a:solidFill>
                  <a:schemeClr val="accent4">
                    <a:lumMod val="75000"/>
                  </a:schemeClr>
                </a:solidFill>
                <a:latin typeface="Fira Code Retina" pitchFamily="49" charset="0"/>
                <a:ea typeface="Fira Code Retina" pitchFamily="49" charset="0"/>
                <a:cs typeface="Fira Code Retina" pitchFamily="49" charset="0"/>
              </a:rPr>
              <a:t>Val1</a:t>
            </a:r>
            <a:r>
              <a:rPr lang="en-US" sz="1600" dirty="0">
                <a:latin typeface="Fira Code Retina" pitchFamily="49" charset="0"/>
                <a:ea typeface="Fira Code Retina" pitchFamily="49" charset="0"/>
                <a:cs typeface="Fira Code Retina" pitchFamily="49" charset="0"/>
              </a:rPr>
              <a:t>, </a:t>
            </a:r>
            <a:r>
              <a:rPr lang="en-US" sz="1600" dirty="0">
                <a:solidFill>
                  <a:schemeClr val="accent4">
                    <a:lumMod val="75000"/>
                  </a:schemeClr>
                </a:solidFill>
                <a:latin typeface="Fira Code Retina" pitchFamily="49" charset="0"/>
                <a:ea typeface="Fira Code Retina" pitchFamily="49" charset="0"/>
                <a:cs typeface="Fira Code Retina" pitchFamily="49" charset="0"/>
              </a:rPr>
              <a:t>Val2</a:t>
            </a:r>
            <a:r>
              <a:rPr lang="en-US" sz="1600" dirty="0">
                <a:latin typeface="Fira Code Retina" pitchFamily="49" charset="0"/>
                <a:ea typeface="Fira Code Retina" pitchFamily="49" charset="0"/>
                <a:cs typeface="Fira Code Retina" pitchFamily="49" charset="0"/>
              </a:rPr>
              <a:t>, </a:t>
            </a:r>
            <a:r>
              <a:rPr lang="en-US" sz="1600" dirty="0">
                <a:solidFill>
                  <a:schemeClr val="accent4">
                    <a:lumMod val="75000"/>
                  </a:schemeClr>
                </a:solidFill>
                <a:latin typeface="Fira Code Retina" pitchFamily="49" charset="0"/>
                <a:ea typeface="Fira Code Retina" pitchFamily="49" charset="0"/>
                <a:cs typeface="Fira Code Retina" pitchFamily="49" charset="0"/>
              </a:rPr>
              <a:t>Val4</a:t>
            </a:r>
            <a:r>
              <a:rPr lang="en-US" sz="1600" dirty="0">
                <a:latin typeface="Fira Code Retina" pitchFamily="49" charset="0"/>
                <a:ea typeface="Fira Code Retina" pitchFamily="49" charset="0"/>
                <a:cs typeface="Fira Code Retina" pitchFamily="49" charset="0"/>
              </a:rPr>
              <a:t>],</a:t>
            </a:r>
          </a:p>
          <a:p>
            <a:r>
              <a:rPr lang="en-US" sz="1600" dirty="0">
                <a:latin typeface="Fira Code Retina" pitchFamily="49" charset="0"/>
                <a:ea typeface="Fira Code Retina" pitchFamily="49" charset="0"/>
                <a:cs typeface="Fira Code Retina" pitchFamily="49" charset="0"/>
              </a:rPr>
              <a:t>  </a:t>
            </a:r>
            <a:r>
              <a:rPr lang="en-US" sz="1600" dirty="0">
                <a:solidFill>
                  <a:schemeClr val="accent1">
                    <a:lumMod val="75000"/>
                  </a:schemeClr>
                </a:solidFill>
                <a:latin typeface="Fira Code Retina" pitchFamily="49" charset="0"/>
                <a:ea typeface="Fira Code Retina" pitchFamily="49" charset="0"/>
                <a:cs typeface="Fira Code Retina" pitchFamily="49" charset="0"/>
              </a:rPr>
              <a:t>Key2</a:t>
            </a:r>
            <a:r>
              <a:rPr lang="en-US" sz="1600" dirty="0">
                <a:latin typeface="Fira Code Retina" pitchFamily="49" charset="0"/>
                <a:ea typeface="Fira Code Retina" pitchFamily="49" charset="0"/>
                <a:cs typeface="Fira Code Retina" pitchFamily="49" charset="0"/>
              </a:rPr>
              <a:t>: [</a:t>
            </a:r>
            <a:r>
              <a:rPr lang="en-US" sz="1600" dirty="0">
                <a:solidFill>
                  <a:schemeClr val="accent4">
                    <a:lumMod val="75000"/>
                  </a:schemeClr>
                </a:solidFill>
                <a:latin typeface="Fira Code Retina" pitchFamily="49" charset="0"/>
                <a:ea typeface="Fira Code Retina" pitchFamily="49" charset="0"/>
                <a:cs typeface="Fira Code Retina" pitchFamily="49" charset="0"/>
              </a:rPr>
              <a:t>Val2</a:t>
            </a:r>
            <a:r>
              <a:rPr lang="en-US" sz="1600" dirty="0">
                <a:latin typeface="Fira Code Retina" pitchFamily="49" charset="0"/>
                <a:ea typeface="Fira Code Retina" pitchFamily="49" charset="0"/>
                <a:cs typeface="Fira Code Retina" pitchFamily="49" charset="0"/>
              </a:rPr>
              <a:t>],</a:t>
            </a:r>
          </a:p>
          <a:p>
            <a:r>
              <a:rPr lang="en-US" sz="1600" dirty="0">
                <a:latin typeface="Fira Code Retina" pitchFamily="49" charset="0"/>
                <a:ea typeface="Fira Code Retina" pitchFamily="49" charset="0"/>
                <a:cs typeface="Fira Code Retina" pitchFamily="49" charset="0"/>
              </a:rPr>
              <a:t>  </a:t>
            </a:r>
            <a:r>
              <a:rPr lang="en-US" sz="1600" dirty="0">
                <a:solidFill>
                  <a:schemeClr val="accent1">
                    <a:lumMod val="75000"/>
                  </a:schemeClr>
                </a:solidFill>
                <a:latin typeface="Fira Code Retina" pitchFamily="49" charset="0"/>
                <a:ea typeface="Fira Code Retina" pitchFamily="49" charset="0"/>
                <a:cs typeface="Fira Code Retina" pitchFamily="49" charset="0"/>
              </a:rPr>
              <a:t>Key3</a:t>
            </a:r>
            <a:r>
              <a:rPr lang="en-US" sz="1600" dirty="0">
                <a:latin typeface="Fira Code Retina" pitchFamily="49" charset="0"/>
                <a:ea typeface="Fira Code Retina" pitchFamily="49" charset="0"/>
                <a:cs typeface="Fira Code Retina" pitchFamily="49" charset="0"/>
              </a:rPr>
              <a:t>: [</a:t>
            </a:r>
            <a:r>
              <a:rPr lang="en-US" sz="1600" dirty="0">
                <a:solidFill>
                  <a:schemeClr val="accent4">
                    <a:lumMod val="75000"/>
                  </a:schemeClr>
                </a:solidFill>
                <a:latin typeface="Fira Code Retina" pitchFamily="49" charset="0"/>
                <a:ea typeface="Fira Code Retina" pitchFamily="49" charset="0"/>
                <a:cs typeface="Fira Code Retina" pitchFamily="49" charset="0"/>
              </a:rPr>
              <a:t>Val2</a:t>
            </a:r>
            <a:r>
              <a:rPr lang="en-US" sz="1600" dirty="0">
                <a:latin typeface="Fira Code Retina" pitchFamily="49" charset="0"/>
                <a:ea typeface="Fira Code Retina" pitchFamily="49" charset="0"/>
                <a:cs typeface="Fira Code Retina" pitchFamily="49" charset="0"/>
              </a:rPr>
              <a:t>, </a:t>
            </a:r>
            <a:r>
              <a:rPr lang="en-US" sz="1600" dirty="0">
                <a:solidFill>
                  <a:schemeClr val="accent4">
                    <a:lumMod val="75000"/>
                  </a:schemeClr>
                </a:solidFill>
                <a:latin typeface="Fira Code Retina" pitchFamily="49" charset="0"/>
                <a:ea typeface="Fira Code Retina" pitchFamily="49" charset="0"/>
                <a:cs typeface="Fira Code Retina" pitchFamily="49" charset="0"/>
              </a:rPr>
              <a:t>Val3</a:t>
            </a:r>
            <a:r>
              <a:rPr lang="en-US" sz="1600" dirty="0">
                <a:latin typeface="Fira Code Retina" pitchFamily="49" charset="0"/>
                <a:ea typeface="Fira Code Retina" pitchFamily="49" charset="0"/>
                <a:cs typeface="Fira Code Retina" pitchFamily="49" charset="0"/>
              </a:rPr>
              <a:t>]</a:t>
            </a:r>
          </a:p>
          <a:p>
            <a:r>
              <a:rPr lang="en-US" sz="1600" dirty="0">
                <a:latin typeface="Fira Code Retina" pitchFamily="49" charset="0"/>
                <a:ea typeface="Fira Code Retina" pitchFamily="49" charset="0"/>
                <a:cs typeface="Fira Code Retina" pitchFamily="49" charset="0"/>
              </a:rPr>
              <a:t>}</a:t>
            </a:r>
          </a:p>
        </p:txBody>
      </p:sp>
      <p:graphicFrame>
        <p:nvGraphicFramePr>
          <p:cNvPr id="2" name="Table 2">
            <a:extLst>
              <a:ext uri="{FF2B5EF4-FFF2-40B4-BE49-F238E27FC236}">
                <a16:creationId xmlns:a16="http://schemas.microsoft.com/office/drawing/2014/main" id="{86946219-17BD-D534-2AD5-DEEA22B8F608}"/>
              </a:ext>
            </a:extLst>
          </p:cNvPr>
          <p:cNvGraphicFramePr>
            <a:graphicFrameLocks noGrp="1"/>
          </p:cNvGraphicFramePr>
          <p:nvPr/>
        </p:nvGraphicFramePr>
        <p:xfrm>
          <a:off x="1221433" y="1068249"/>
          <a:ext cx="3575408" cy="1323438"/>
        </p:xfrm>
        <a:graphic>
          <a:graphicData uri="http://schemas.openxmlformats.org/drawingml/2006/table">
            <a:tbl>
              <a:tblPr bandRow="1">
                <a:tableStyleId>{5C22544A-7EE6-4342-B048-85BDC9FD1C3A}</a:tableStyleId>
              </a:tblPr>
              <a:tblGrid>
                <a:gridCol w="893852">
                  <a:extLst>
                    <a:ext uri="{9D8B030D-6E8A-4147-A177-3AD203B41FA5}">
                      <a16:colId xmlns:a16="http://schemas.microsoft.com/office/drawing/2014/main" val="1416362989"/>
                    </a:ext>
                  </a:extLst>
                </a:gridCol>
                <a:gridCol w="893852">
                  <a:extLst>
                    <a:ext uri="{9D8B030D-6E8A-4147-A177-3AD203B41FA5}">
                      <a16:colId xmlns:a16="http://schemas.microsoft.com/office/drawing/2014/main" val="563673045"/>
                    </a:ext>
                  </a:extLst>
                </a:gridCol>
                <a:gridCol w="893852">
                  <a:extLst>
                    <a:ext uri="{9D8B030D-6E8A-4147-A177-3AD203B41FA5}">
                      <a16:colId xmlns:a16="http://schemas.microsoft.com/office/drawing/2014/main" val="1260712522"/>
                    </a:ext>
                  </a:extLst>
                </a:gridCol>
                <a:gridCol w="893852">
                  <a:extLst>
                    <a:ext uri="{9D8B030D-6E8A-4147-A177-3AD203B41FA5}">
                      <a16:colId xmlns:a16="http://schemas.microsoft.com/office/drawing/2014/main" val="3314369306"/>
                    </a:ext>
                  </a:extLst>
                </a:gridCol>
              </a:tblGrid>
              <a:tr h="441146">
                <a:tc>
                  <a:txBody>
                    <a:bodyPr/>
                    <a:lstStyle/>
                    <a:p>
                      <a:pPr algn="ctr"/>
                      <a:r>
                        <a:rPr lang="en-US" sz="1600" dirty="0">
                          <a:latin typeface="Fira Code Retina" pitchFamily="49" charset="0"/>
                          <a:ea typeface="Fira Code Retina" pitchFamily="49" charset="0"/>
                          <a:cs typeface="Fira Code Retina" pitchFamily="49" charset="0"/>
                        </a:rPr>
                        <a:t>K3V3</a:t>
                      </a:r>
                    </a:p>
                  </a:txBody>
                  <a:tcPr anchor="ctr">
                    <a:lnL w="19050" cap="flat" cmpd="sng" algn="ctr">
                      <a:solidFill>
                        <a:srgbClr val="AB7CAA"/>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K1V2</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19050" cap="flat" cmpd="sng" algn="ctr">
                      <a:solidFill>
                        <a:srgbClr val="AB7CAA"/>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4243081940"/>
                  </a:ext>
                </a:extLst>
              </a:tr>
              <a:tr h="441146">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19050" cap="flat" cmpd="sng" algn="ctr">
                      <a:solidFill>
                        <a:srgbClr val="AB7CAA"/>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K1V4</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K3V2</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K1V1</a:t>
                      </a:r>
                    </a:p>
                  </a:txBody>
                  <a:tcPr anchor="ctr">
                    <a:lnL w="9525" cap="flat" cmpd="sng" algn="ctr">
                      <a:solidFill>
                        <a:schemeClr val="bg1">
                          <a:lumMod val="50000"/>
                        </a:schemeClr>
                      </a:solidFill>
                      <a:prstDash val="solid"/>
                      <a:round/>
                      <a:headEnd type="none" w="med" len="med"/>
                      <a:tailEnd type="none" w="med" len="med"/>
                    </a:lnL>
                    <a:lnR w="19050" cap="flat" cmpd="sng" algn="ctr">
                      <a:solidFill>
                        <a:srgbClr val="AB7CAA"/>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2177301965"/>
                  </a:ext>
                </a:extLst>
              </a:tr>
              <a:tr h="441146">
                <a:tc>
                  <a:txBody>
                    <a:bodyPr/>
                    <a:lstStyle/>
                    <a:p>
                      <a:pPr algn="ctr"/>
                      <a:r>
                        <a:rPr lang="en-US" sz="1600" dirty="0">
                          <a:latin typeface="Fira Code Retina" pitchFamily="49" charset="0"/>
                          <a:ea typeface="Fira Code Retina" pitchFamily="49" charset="0"/>
                          <a:cs typeface="Fira Code Retina" pitchFamily="49" charset="0"/>
                        </a:rPr>
                        <a:t>K3V2</a:t>
                      </a:r>
                    </a:p>
                  </a:txBody>
                  <a:tcPr anchor="ctr">
                    <a:lnL w="19050" cap="flat" cmpd="sng" algn="ctr">
                      <a:solidFill>
                        <a:srgbClr val="AB7CAA"/>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K3V3</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19050" cap="flat" cmpd="sng" algn="ctr">
                      <a:solidFill>
                        <a:srgbClr val="AB7CAA"/>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191330317"/>
                  </a:ext>
                </a:extLst>
              </a:tr>
            </a:tbl>
          </a:graphicData>
        </a:graphic>
      </p:graphicFrame>
      <p:pic>
        <p:nvPicPr>
          <p:cNvPr id="102" name="Graphic 101" descr="Lock with solid fill">
            <a:extLst>
              <a:ext uri="{FF2B5EF4-FFF2-40B4-BE49-F238E27FC236}">
                <a16:creationId xmlns:a16="http://schemas.microsoft.com/office/drawing/2014/main" id="{C88D2D5A-564C-BA1C-D800-CE0E16CFDE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72803" y="2064461"/>
            <a:ext cx="329248" cy="329248"/>
          </a:xfrm>
          <a:prstGeom prst="rect">
            <a:avLst/>
          </a:prstGeom>
        </p:spPr>
      </p:pic>
      <p:graphicFrame>
        <p:nvGraphicFramePr>
          <p:cNvPr id="3" name="Table 2">
            <a:extLst>
              <a:ext uri="{FF2B5EF4-FFF2-40B4-BE49-F238E27FC236}">
                <a16:creationId xmlns:a16="http://schemas.microsoft.com/office/drawing/2014/main" id="{A9CEEE12-56B0-6C23-95A2-DE9AD0DF42D2}"/>
              </a:ext>
            </a:extLst>
          </p:cNvPr>
          <p:cNvGraphicFramePr>
            <a:graphicFrameLocks noGrp="1"/>
          </p:cNvGraphicFramePr>
          <p:nvPr/>
        </p:nvGraphicFramePr>
        <p:xfrm>
          <a:off x="8407807" y="2531550"/>
          <a:ext cx="3575408" cy="1323438"/>
        </p:xfrm>
        <a:graphic>
          <a:graphicData uri="http://schemas.openxmlformats.org/drawingml/2006/table">
            <a:tbl>
              <a:tblPr bandRow="1">
                <a:tableStyleId>{5C22544A-7EE6-4342-B048-85BDC9FD1C3A}</a:tableStyleId>
              </a:tblPr>
              <a:tblGrid>
                <a:gridCol w="893852">
                  <a:extLst>
                    <a:ext uri="{9D8B030D-6E8A-4147-A177-3AD203B41FA5}">
                      <a16:colId xmlns:a16="http://schemas.microsoft.com/office/drawing/2014/main" val="1416362989"/>
                    </a:ext>
                  </a:extLst>
                </a:gridCol>
                <a:gridCol w="893852">
                  <a:extLst>
                    <a:ext uri="{9D8B030D-6E8A-4147-A177-3AD203B41FA5}">
                      <a16:colId xmlns:a16="http://schemas.microsoft.com/office/drawing/2014/main" val="563673045"/>
                    </a:ext>
                  </a:extLst>
                </a:gridCol>
                <a:gridCol w="893852">
                  <a:extLst>
                    <a:ext uri="{9D8B030D-6E8A-4147-A177-3AD203B41FA5}">
                      <a16:colId xmlns:a16="http://schemas.microsoft.com/office/drawing/2014/main" val="1260712522"/>
                    </a:ext>
                  </a:extLst>
                </a:gridCol>
                <a:gridCol w="893852">
                  <a:extLst>
                    <a:ext uri="{9D8B030D-6E8A-4147-A177-3AD203B41FA5}">
                      <a16:colId xmlns:a16="http://schemas.microsoft.com/office/drawing/2014/main" val="3314369306"/>
                    </a:ext>
                  </a:extLst>
                </a:gridCol>
              </a:tblGrid>
              <a:tr h="441146">
                <a:tc>
                  <a:txBody>
                    <a:bodyPr/>
                    <a:lstStyle/>
                    <a:p>
                      <a:pPr algn="ctr"/>
                      <a:r>
                        <a:rPr lang="en-US" sz="1600" dirty="0">
                          <a:latin typeface="Fira Code Retina" pitchFamily="49" charset="0"/>
                          <a:ea typeface="Fira Code Retina" pitchFamily="49" charset="0"/>
                          <a:cs typeface="Fira Code Retina" pitchFamily="49" charset="0"/>
                        </a:rPr>
                        <a:t>K3V3</a:t>
                      </a:r>
                    </a:p>
                  </a:txBody>
                  <a:tcPr anchor="ctr">
                    <a:lnL w="19050" cap="flat" cmpd="sng" algn="ctr">
                      <a:solidFill>
                        <a:srgbClr val="AB7CAA"/>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K1V2</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19050" cap="flat" cmpd="sng" algn="ctr">
                      <a:solidFill>
                        <a:srgbClr val="AB7CAA"/>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4243081940"/>
                  </a:ext>
                </a:extLst>
              </a:tr>
              <a:tr h="441146">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19050" cap="flat" cmpd="sng" algn="ctr">
                      <a:solidFill>
                        <a:srgbClr val="AB7CAA"/>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K1V4</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K3V2</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K1V1</a:t>
                      </a:r>
                    </a:p>
                  </a:txBody>
                  <a:tcPr anchor="ctr">
                    <a:lnL w="9525" cap="flat" cmpd="sng" algn="ctr">
                      <a:solidFill>
                        <a:schemeClr val="bg1">
                          <a:lumMod val="50000"/>
                        </a:schemeClr>
                      </a:solidFill>
                      <a:prstDash val="solid"/>
                      <a:round/>
                      <a:headEnd type="none" w="med" len="med"/>
                      <a:tailEnd type="none" w="med" len="med"/>
                    </a:lnL>
                    <a:lnR w="19050" cap="flat" cmpd="sng" algn="ctr">
                      <a:solidFill>
                        <a:srgbClr val="AB7CAA"/>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2177301965"/>
                  </a:ext>
                </a:extLst>
              </a:tr>
              <a:tr h="441146">
                <a:tc>
                  <a:txBody>
                    <a:bodyPr/>
                    <a:lstStyle/>
                    <a:p>
                      <a:pPr algn="ctr"/>
                      <a:r>
                        <a:rPr lang="en-US" sz="1600" dirty="0">
                          <a:latin typeface="Fira Code Retina" pitchFamily="49" charset="0"/>
                          <a:ea typeface="Fira Code Retina" pitchFamily="49" charset="0"/>
                          <a:cs typeface="Fira Code Retina" pitchFamily="49" charset="0"/>
                        </a:rPr>
                        <a:t>K3V2</a:t>
                      </a:r>
                    </a:p>
                  </a:txBody>
                  <a:tcPr anchor="ctr">
                    <a:lnL w="19050" cap="flat" cmpd="sng" algn="ctr">
                      <a:solidFill>
                        <a:srgbClr val="AB7CAA"/>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K3V3</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19050" cap="flat" cmpd="sng" algn="ctr">
                      <a:solidFill>
                        <a:srgbClr val="AB7CAA"/>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191330317"/>
                  </a:ext>
                </a:extLst>
              </a:tr>
            </a:tbl>
          </a:graphicData>
        </a:graphic>
      </p:graphicFrame>
      <p:sp>
        <p:nvSpPr>
          <p:cNvPr id="44" name="Title 1">
            <a:extLst>
              <a:ext uri="{FF2B5EF4-FFF2-40B4-BE49-F238E27FC236}">
                <a16:creationId xmlns:a16="http://schemas.microsoft.com/office/drawing/2014/main" id="{0816AFF7-9B5C-A957-37D3-243703CEF7B0}"/>
              </a:ext>
            </a:extLst>
          </p:cNvPr>
          <p:cNvSpPr>
            <a:spLocks noGrp="1"/>
          </p:cNvSpPr>
          <p:nvPr>
            <p:ph type="title" idx="4294967295"/>
          </p:nvPr>
        </p:nvSpPr>
        <p:spPr>
          <a:xfrm>
            <a:off x="0" y="1"/>
            <a:ext cx="12192000" cy="938676"/>
          </a:xfrm>
          <a:prstGeom prst="rect">
            <a:avLst/>
          </a:prstGeom>
        </p:spPr>
        <p:txBody>
          <a:bodyPr anchor="ctr">
            <a:normAutofit/>
          </a:bodyPr>
          <a:lstStyle/>
          <a:p>
            <a:r>
              <a:rPr lang="en-US" dirty="0"/>
              <a:t>Dynamic Searchable Encryption (DSE)</a:t>
            </a:r>
            <a:r>
              <a:rPr lang="en-US" sz="1500" dirty="0">
                <a:solidFill>
                  <a:schemeClr val="bg1">
                    <a:lumMod val="65000"/>
                  </a:schemeClr>
                </a:solidFill>
              </a:rPr>
              <a:t> [LSDHJ10] [SPS14] [BMO17]</a:t>
            </a:r>
          </a:p>
        </p:txBody>
      </p:sp>
      <p:grpSp>
        <p:nvGrpSpPr>
          <p:cNvPr id="50" name="Group 49">
            <a:extLst>
              <a:ext uri="{FF2B5EF4-FFF2-40B4-BE49-F238E27FC236}">
                <a16:creationId xmlns:a16="http://schemas.microsoft.com/office/drawing/2014/main" id="{9208B96D-5DBE-A77C-E414-622EFCB58316}"/>
              </a:ext>
            </a:extLst>
          </p:cNvPr>
          <p:cNvGrpSpPr/>
          <p:nvPr/>
        </p:nvGrpSpPr>
        <p:grpSpPr>
          <a:xfrm>
            <a:off x="263591" y="973237"/>
            <a:ext cx="799450" cy="1112973"/>
            <a:chOff x="194142" y="938677"/>
            <a:chExt cx="799450" cy="1112973"/>
          </a:xfrm>
        </p:grpSpPr>
        <p:pic>
          <p:nvPicPr>
            <p:cNvPr id="52" name="Picture 51">
              <a:extLst>
                <a:ext uri="{FF2B5EF4-FFF2-40B4-BE49-F238E27FC236}">
                  <a16:creationId xmlns:a16="http://schemas.microsoft.com/office/drawing/2014/main" id="{4C35B487-8BAD-0991-B837-FDF6751D46A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59805" y="938677"/>
              <a:ext cx="468124" cy="748455"/>
            </a:xfrm>
            <a:prstGeom prst="rect">
              <a:avLst/>
            </a:prstGeom>
          </p:spPr>
        </p:pic>
        <p:sp>
          <p:nvSpPr>
            <p:cNvPr id="53" name="TextBox 52">
              <a:extLst>
                <a:ext uri="{FF2B5EF4-FFF2-40B4-BE49-F238E27FC236}">
                  <a16:creationId xmlns:a16="http://schemas.microsoft.com/office/drawing/2014/main" id="{24509DD5-80AE-49EA-DF90-02F383D051CE}"/>
                </a:ext>
              </a:extLst>
            </p:cNvPr>
            <p:cNvSpPr txBox="1"/>
            <p:nvPr/>
          </p:nvSpPr>
          <p:spPr>
            <a:xfrm>
              <a:off x="194142" y="1651540"/>
              <a:ext cx="799450" cy="400110"/>
            </a:xfrm>
            <a:prstGeom prst="rect">
              <a:avLst/>
            </a:prstGeom>
            <a:noFill/>
          </p:spPr>
          <p:txBody>
            <a:bodyPr wrap="none" rtlCol="0" anchor="ctr">
              <a:spAutoFit/>
            </a:bodyPr>
            <a:lstStyle/>
            <a:p>
              <a:pPr algn="ctr"/>
              <a:r>
                <a:rPr lang="en-US" sz="2000" b="1" dirty="0"/>
                <a:t>Client</a:t>
              </a:r>
            </a:p>
          </p:txBody>
        </p:sp>
      </p:grpSp>
      <p:grpSp>
        <p:nvGrpSpPr>
          <p:cNvPr id="56" name="Group 55">
            <a:extLst>
              <a:ext uri="{FF2B5EF4-FFF2-40B4-BE49-F238E27FC236}">
                <a16:creationId xmlns:a16="http://schemas.microsoft.com/office/drawing/2014/main" id="{DC8620F2-FCCD-5E04-45A3-8E0E951ED9C5}"/>
              </a:ext>
            </a:extLst>
          </p:cNvPr>
          <p:cNvGrpSpPr/>
          <p:nvPr/>
        </p:nvGrpSpPr>
        <p:grpSpPr>
          <a:xfrm>
            <a:off x="10661269" y="216256"/>
            <a:ext cx="1508341" cy="1925743"/>
            <a:chOff x="10661269" y="216256"/>
            <a:chExt cx="1508341" cy="1925743"/>
          </a:xfrm>
        </p:grpSpPr>
        <p:sp>
          <p:nvSpPr>
            <p:cNvPr id="57" name="TextBox 56">
              <a:extLst>
                <a:ext uri="{FF2B5EF4-FFF2-40B4-BE49-F238E27FC236}">
                  <a16:creationId xmlns:a16="http://schemas.microsoft.com/office/drawing/2014/main" id="{1D7535CA-BC9D-9A70-6568-75C35A8AA46D}"/>
                </a:ext>
              </a:extLst>
            </p:cNvPr>
            <p:cNvSpPr txBox="1"/>
            <p:nvPr/>
          </p:nvSpPr>
          <p:spPr>
            <a:xfrm>
              <a:off x="10734278" y="1434113"/>
              <a:ext cx="1266392" cy="707886"/>
            </a:xfrm>
            <a:prstGeom prst="rect">
              <a:avLst/>
            </a:prstGeom>
            <a:noFill/>
          </p:spPr>
          <p:txBody>
            <a:bodyPr wrap="square" rtlCol="0" anchor="ctr">
              <a:spAutoFit/>
            </a:bodyPr>
            <a:lstStyle/>
            <a:p>
              <a:pPr algn="ctr" defTabSz="457200"/>
              <a:r>
                <a:rPr lang="en-US" sz="2000" b="1" dirty="0">
                  <a:solidFill>
                    <a:prstClr val="black"/>
                  </a:solidFill>
                  <a:ea typeface="ＭＳ Ｐゴシック" charset="0"/>
                </a:rPr>
                <a:t>Untrusted</a:t>
              </a:r>
            </a:p>
            <a:p>
              <a:pPr algn="ctr" defTabSz="457200"/>
              <a:r>
                <a:rPr lang="en-US" sz="2000" b="1" dirty="0">
                  <a:solidFill>
                    <a:prstClr val="black"/>
                  </a:solidFill>
                  <a:ea typeface="ＭＳ Ｐゴシック" charset="0"/>
                </a:rPr>
                <a:t>Cloud</a:t>
              </a:r>
            </a:p>
          </p:txBody>
        </p:sp>
        <p:pic>
          <p:nvPicPr>
            <p:cNvPr id="58" name="Picture 57">
              <a:extLst>
                <a:ext uri="{FF2B5EF4-FFF2-40B4-BE49-F238E27FC236}">
                  <a16:creationId xmlns:a16="http://schemas.microsoft.com/office/drawing/2014/main" id="{BDC9F8D9-4423-B811-861C-DFA644D4D59F}"/>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0824871" y="265078"/>
              <a:ext cx="1344739" cy="1178005"/>
            </a:xfrm>
            <a:prstGeom prst="rect">
              <a:avLst/>
            </a:prstGeom>
          </p:spPr>
        </p:pic>
        <p:pic>
          <p:nvPicPr>
            <p:cNvPr id="59" name="Picture 3" descr="D:\Personal Study\Research\paper_formats\research images\evil.png">
              <a:extLst>
                <a:ext uri="{FF2B5EF4-FFF2-40B4-BE49-F238E27FC236}">
                  <a16:creationId xmlns:a16="http://schemas.microsoft.com/office/drawing/2014/main" id="{3A0437E5-5C46-7D96-9F71-B4A1D98F3D30}"/>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10661269" y="845437"/>
              <a:ext cx="506178" cy="506178"/>
            </a:xfrm>
            <a:prstGeom prst="rect">
              <a:avLst/>
            </a:prstGeom>
            <a:noFill/>
            <a:extLst>
              <a:ext uri="{909E8E84-426E-40dd-AFC4-6F175D3DCCD1}">
                <a14:hiddenFill xmlns:a14="http://schemas.microsoft.com/office/drawing/2010/main" xmlns="">
                  <a:solidFill>
                    <a:srgbClr val="FFFFFF"/>
                  </a:solidFill>
                </a14:hiddenFill>
              </a:ext>
            </a:extLst>
          </p:spPr>
        </p:pic>
        <p:sp>
          <p:nvSpPr>
            <p:cNvPr id="60" name="CustomShape 17">
              <a:extLst>
                <a:ext uri="{FF2B5EF4-FFF2-40B4-BE49-F238E27FC236}">
                  <a16:creationId xmlns:a16="http://schemas.microsoft.com/office/drawing/2014/main" id="{B5AC8C2B-E6C3-030B-35C0-FF2E019D3057}"/>
                </a:ext>
              </a:extLst>
            </p:cNvPr>
            <p:cNvSpPr/>
            <p:nvPr/>
          </p:nvSpPr>
          <p:spPr>
            <a:xfrm>
              <a:off x="10727330" y="216256"/>
              <a:ext cx="361926" cy="666526"/>
            </a:xfrm>
            <a:prstGeom prst="rect">
              <a:avLst/>
            </a:prstGeom>
            <a:noFill/>
            <a:ln>
              <a:noFill/>
            </a:ln>
          </p:spPr>
          <p:txBody>
            <a:bodyPr wrap="none" lIns="90000" tIns="45000" rIns="90000" bIns="45000" anchor="ctr"/>
            <a:lstStyle/>
            <a:p>
              <a:pPr algn="ctr" defTabSz="457200"/>
              <a:r>
                <a:rPr lang="en-US" sz="6000" b="1" dirty="0">
                  <a:solidFill>
                    <a:srgbClr val="C00000"/>
                  </a:solidFill>
                  <a:ea typeface="宋体"/>
                </a:rPr>
                <a:t>?</a:t>
              </a:r>
              <a:endParaRPr sz="6000" dirty="0">
                <a:solidFill>
                  <a:prstClr val="black"/>
                </a:solidFill>
                <a:ea typeface="ＭＳ Ｐゴシック" charset="0"/>
              </a:endParaRPr>
            </a:p>
          </p:txBody>
        </p:sp>
      </p:grpSp>
      <p:grpSp>
        <p:nvGrpSpPr>
          <p:cNvPr id="74" name="Group 73">
            <a:extLst>
              <a:ext uri="{FF2B5EF4-FFF2-40B4-BE49-F238E27FC236}">
                <a16:creationId xmlns:a16="http://schemas.microsoft.com/office/drawing/2014/main" id="{4071ECBB-46D5-EDA3-20A5-A934683F1FB3}"/>
              </a:ext>
            </a:extLst>
          </p:cNvPr>
          <p:cNvGrpSpPr/>
          <p:nvPr/>
        </p:nvGrpSpPr>
        <p:grpSpPr>
          <a:xfrm>
            <a:off x="1228471" y="2699282"/>
            <a:ext cx="3575408" cy="461665"/>
            <a:chOff x="1294460" y="983694"/>
            <a:chExt cx="3575408" cy="461665"/>
          </a:xfrm>
        </p:grpSpPr>
        <p:cxnSp>
          <p:nvCxnSpPr>
            <p:cNvPr id="61" name="Straight Arrow Connector 60">
              <a:extLst>
                <a:ext uri="{FF2B5EF4-FFF2-40B4-BE49-F238E27FC236}">
                  <a16:creationId xmlns:a16="http://schemas.microsoft.com/office/drawing/2014/main" id="{DDC8CA67-E973-0006-5605-CA1243CFCF2F}"/>
                </a:ext>
              </a:extLst>
            </p:cNvPr>
            <p:cNvCxnSpPr>
              <a:cxnSpLocks/>
            </p:cNvCxnSpPr>
            <p:nvPr/>
          </p:nvCxnSpPr>
          <p:spPr>
            <a:xfrm>
              <a:off x="1294460" y="1413599"/>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0B93E4B-9438-60D7-4B71-D9BB1E865562}"/>
                </a:ext>
              </a:extLst>
            </p:cNvPr>
            <p:cNvSpPr txBox="1"/>
            <p:nvPr/>
          </p:nvSpPr>
          <p:spPr>
            <a:xfrm>
              <a:off x="3882345" y="983694"/>
              <a:ext cx="921534" cy="461665"/>
            </a:xfrm>
            <a:prstGeom prst="rect">
              <a:avLst/>
            </a:prstGeom>
            <a:noFill/>
          </p:spPr>
          <p:txBody>
            <a:bodyPr wrap="none" rtlCol="0" anchor="ctr">
              <a:spAutoFit/>
            </a:bodyPr>
            <a:lstStyle/>
            <a:p>
              <a:pPr algn="r"/>
              <a:r>
                <a:rPr lang="en-US" sz="2400" b="1" dirty="0"/>
                <a:t>Setup</a:t>
              </a:r>
            </a:p>
          </p:txBody>
        </p:sp>
      </p:grpSp>
      <p:grpSp>
        <p:nvGrpSpPr>
          <p:cNvPr id="76" name="Group 75">
            <a:extLst>
              <a:ext uri="{FF2B5EF4-FFF2-40B4-BE49-F238E27FC236}">
                <a16:creationId xmlns:a16="http://schemas.microsoft.com/office/drawing/2014/main" id="{ABDCC5AD-9E75-BC05-A144-06C34C14DF17}"/>
              </a:ext>
            </a:extLst>
          </p:cNvPr>
          <p:cNvGrpSpPr/>
          <p:nvPr/>
        </p:nvGrpSpPr>
        <p:grpSpPr>
          <a:xfrm>
            <a:off x="1228471" y="4782503"/>
            <a:ext cx="3575408" cy="461665"/>
            <a:chOff x="1294460" y="1934795"/>
            <a:chExt cx="3575408" cy="461665"/>
          </a:xfrm>
        </p:grpSpPr>
        <p:cxnSp>
          <p:nvCxnSpPr>
            <p:cNvPr id="68" name="Straight Arrow Connector 67">
              <a:extLst>
                <a:ext uri="{FF2B5EF4-FFF2-40B4-BE49-F238E27FC236}">
                  <a16:creationId xmlns:a16="http://schemas.microsoft.com/office/drawing/2014/main" id="{6F7B7EE4-A62E-EEFD-5500-D9EA9671AE3C}"/>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7A5E0BE-16C9-2D23-B916-091934E71A8E}"/>
                </a:ext>
              </a:extLst>
            </p:cNvPr>
            <p:cNvSpPr txBox="1"/>
            <p:nvPr/>
          </p:nvSpPr>
          <p:spPr>
            <a:xfrm>
              <a:off x="3767570" y="1934795"/>
              <a:ext cx="1036309" cy="461665"/>
            </a:xfrm>
            <a:prstGeom prst="rect">
              <a:avLst/>
            </a:prstGeom>
            <a:noFill/>
          </p:spPr>
          <p:txBody>
            <a:bodyPr wrap="none" rtlCol="0" anchor="ctr">
              <a:spAutoFit/>
            </a:bodyPr>
            <a:lstStyle/>
            <a:p>
              <a:pPr algn="r"/>
              <a:r>
                <a:rPr lang="en-US" sz="2400" b="1" dirty="0"/>
                <a:t>Search</a:t>
              </a:r>
            </a:p>
          </p:txBody>
        </p:sp>
      </p:grpSp>
      <p:grpSp>
        <p:nvGrpSpPr>
          <p:cNvPr id="78" name="Group 77">
            <a:extLst>
              <a:ext uri="{FF2B5EF4-FFF2-40B4-BE49-F238E27FC236}">
                <a16:creationId xmlns:a16="http://schemas.microsoft.com/office/drawing/2014/main" id="{2B4D0132-E779-C3BD-A426-901358CD36D5}"/>
              </a:ext>
            </a:extLst>
          </p:cNvPr>
          <p:cNvGrpSpPr/>
          <p:nvPr/>
        </p:nvGrpSpPr>
        <p:grpSpPr>
          <a:xfrm>
            <a:off x="1228471" y="6038403"/>
            <a:ext cx="3575408" cy="461665"/>
            <a:chOff x="1294460" y="2885896"/>
            <a:chExt cx="3575408" cy="461665"/>
          </a:xfrm>
        </p:grpSpPr>
        <p:cxnSp>
          <p:nvCxnSpPr>
            <p:cNvPr id="72" name="Straight Arrow Connector 71">
              <a:extLst>
                <a:ext uri="{FF2B5EF4-FFF2-40B4-BE49-F238E27FC236}">
                  <a16:creationId xmlns:a16="http://schemas.microsoft.com/office/drawing/2014/main" id="{FBAFCBFA-D5CA-1812-08F6-E29FE1A8104C}"/>
                </a:ext>
              </a:extLst>
            </p:cNvPr>
            <p:cNvCxnSpPr>
              <a:cxnSpLocks/>
            </p:cNvCxnSpPr>
            <p:nvPr/>
          </p:nvCxnSpPr>
          <p:spPr>
            <a:xfrm>
              <a:off x="1294460" y="3315803"/>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82F93A4D-A510-15A1-E798-326ACBE20579}"/>
                </a:ext>
              </a:extLst>
            </p:cNvPr>
            <p:cNvSpPr txBox="1"/>
            <p:nvPr/>
          </p:nvSpPr>
          <p:spPr>
            <a:xfrm>
              <a:off x="1706300" y="2885896"/>
              <a:ext cx="3097579" cy="461665"/>
            </a:xfrm>
            <a:prstGeom prst="rect">
              <a:avLst/>
            </a:prstGeom>
            <a:noFill/>
          </p:spPr>
          <p:txBody>
            <a:bodyPr wrap="none" rtlCol="0" anchor="ctr">
              <a:spAutoFit/>
            </a:bodyPr>
            <a:lstStyle/>
            <a:p>
              <a:pPr algn="r"/>
              <a:r>
                <a:rPr lang="en-US" sz="2400" b="1" dirty="0"/>
                <a:t>Update (</a:t>
              </a:r>
              <a:r>
                <a:rPr lang="en-US" sz="2400" b="1" dirty="0">
                  <a:solidFill>
                    <a:srgbClr val="00B050"/>
                  </a:solidFill>
                </a:rPr>
                <a:t>Insert</a:t>
              </a:r>
              <a:r>
                <a:rPr lang="en-US" sz="2400" b="1" dirty="0"/>
                <a:t>/</a:t>
              </a:r>
              <a:r>
                <a:rPr lang="en-US" sz="2400" b="1" dirty="0">
                  <a:solidFill>
                    <a:srgbClr val="FF0000"/>
                  </a:solidFill>
                </a:rPr>
                <a:t>Delete</a:t>
              </a:r>
              <a:r>
                <a:rPr lang="en-US" sz="2400" b="1" dirty="0"/>
                <a:t>)</a:t>
              </a:r>
            </a:p>
          </p:txBody>
        </p:sp>
      </p:grpSp>
      <p:pic>
        <p:nvPicPr>
          <p:cNvPr id="80" name="Graphic 79" descr="Key with solid fill">
            <a:extLst>
              <a:ext uri="{FF2B5EF4-FFF2-40B4-BE49-F238E27FC236}">
                <a16:creationId xmlns:a16="http://schemas.microsoft.com/office/drawing/2014/main" id="{14C42938-84BF-C5FB-DCAD-F93B984085D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5455" y="1899882"/>
            <a:ext cx="555721" cy="555721"/>
          </a:xfrm>
          <a:prstGeom prst="rect">
            <a:avLst/>
          </a:prstGeom>
        </p:spPr>
      </p:pic>
      <p:sp>
        <p:nvSpPr>
          <p:cNvPr id="100" name="TextBox 99">
            <a:extLst>
              <a:ext uri="{FF2B5EF4-FFF2-40B4-BE49-F238E27FC236}">
                <a16:creationId xmlns:a16="http://schemas.microsoft.com/office/drawing/2014/main" id="{31AECB42-5864-1184-A1BB-CD627249D26E}"/>
              </a:ext>
            </a:extLst>
          </p:cNvPr>
          <p:cNvSpPr txBox="1"/>
          <p:nvPr/>
        </p:nvSpPr>
        <p:spPr>
          <a:xfrm>
            <a:off x="1895435" y="2409098"/>
            <a:ext cx="2227405" cy="369332"/>
          </a:xfrm>
          <a:prstGeom prst="rect">
            <a:avLst/>
          </a:prstGeom>
          <a:noFill/>
        </p:spPr>
        <p:txBody>
          <a:bodyPr wrap="none" rtlCol="0" anchor="ctr">
            <a:spAutoFit/>
          </a:bodyPr>
          <a:lstStyle/>
          <a:p>
            <a:pPr algn="ctr"/>
            <a:r>
              <a:rPr lang="en-US" b="1" dirty="0"/>
              <a:t>Encrypted Multi-Map</a:t>
            </a:r>
          </a:p>
        </p:txBody>
      </p:sp>
      <p:sp>
        <p:nvSpPr>
          <p:cNvPr id="103" name="TextBox 102">
            <a:extLst>
              <a:ext uri="{FF2B5EF4-FFF2-40B4-BE49-F238E27FC236}">
                <a16:creationId xmlns:a16="http://schemas.microsoft.com/office/drawing/2014/main" id="{BAF562D0-B828-8D98-1184-5C358866AAFB}"/>
              </a:ext>
            </a:extLst>
          </p:cNvPr>
          <p:cNvSpPr txBox="1"/>
          <p:nvPr/>
        </p:nvSpPr>
        <p:spPr>
          <a:xfrm>
            <a:off x="1759409" y="2441415"/>
            <a:ext cx="1218744" cy="338554"/>
          </a:xfrm>
          <a:prstGeom prst="rect">
            <a:avLst/>
          </a:prstGeom>
          <a:solidFill>
            <a:schemeClr val="bg1"/>
          </a:solidFill>
          <a:ln w="19050">
            <a:noFill/>
          </a:ln>
        </p:spPr>
        <p:txBody>
          <a:bodyPr wrap="square" rtlCol="0" anchor="ctr">
            <a:spAutoFit/>
          </a:bodyPr>
          <a:lstStyle/>
          <a:p>
            <a:endParaRPr lang="en-US" sz="1600" dirty="0">
              <a:latin typeface="Fira Code Retina" pitchFamily="49" charset="0"/>
              <a:ea typeface="Fira Code Retina" pitchFamily="49" charset="0"/>
              <a:cs typeface="Fira Code Retina" pitchFamily="49" charset="0"/>
            </a:endParaRPr>
          </a:p>
        </p:txBody>
      </p:sp>
      <p:sp>
        <p:nvSpPr>
          <p:cNvPr id="104" name="TextBox 103">
            <a:extLst>
              <a:ext uri="{FF2B5EF4-FFF2-40B4-BE49-F238E27FC236}">
                <a16:creationId xmlns:a16="http://schemas.microsoft.com/office/drawing/2014/main" id="{6FC9EEA7-8930-62A7-42E2-7FE62BFCDC36}"/>
              </a:ext>
            </a:extLst>
          </p:cNvPr>
          <p:cNvSpPr txBox="1"/>
          <p:nvPr/>
        </p:nvSpPr>
        <p:spPr>
          <a:xfrm>
            <a:off x="9081809" y="3828892"/>
            <a:ext cx="2227405" cy="369332"/>
          </a:xfrm>
          <a:prstGeom prst="rect">
            <a:avLst/>
          </a:prstGeom>
          <a:noFill/>
        </p:spPr>
        <p:txBody>
          <a:bodyPr wrap="none" rtlCol="0" anchor="ctr">
            <a:spAutoFit/>
          </a:bodyPr>
          <a:lstStyle/>
          <a:p>
            <a:pPr algn="ctr"/>
            <a:r>
              <a:rPr lang="en-US" b="1" dirty="0"/>
              <a:t>Encrypted Multi-Map</a:t>
            </a:r>
          </a:p>
        </p:txBody>
      </p:sp>
      <p:pic>
        <p:nvPicPr>
          <p:cNvPr id="106" name="Graphic 105" descr="Lock with solid fill">
            <a:extLst>
              <a:ext uri="{FF2B5EF4-FFF2-40B4-BE49-F238E27FC236}">
                <a16:creationId xmlns:a16="http://schemas.microsoft.com/office/drawing/2014/main" id="{3C9C7BA5-9ED4-5B8C-C7C1-25AF06618F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59176" y="3519091"/>
            <a:ext cx="329248" cy="329248"/>
          </a:xfrm>
          <a:prstGeom prst="rect">
            <a:avLst/>
          </a:prstGeom>
        </p:spPr>
      </p:pic>
      <p:sp>
        <p:nvSpPr>
          <p:cNvPr id="108" name="TextBox 107">
            <a:extLst>
              <a:ext uri="{FF2B5EF4-FFF2-40B4-BE49-F238E27FC236}">
                <a16:creationId xmlns:a16="http://schemas.microsoft.com/office/drawing/2014/main" id="{8EA89957-071C-62CF-6075-C059FB3686C4}"/>
              </a:ext>
            </a:extLst>
          </p:cNvPr>
          <p:cNvSpPr txBox="1"/>
          <p:nvPr/>
        </p:nvSpPr>
        <p:spPr>
          <a:xfrm>
            <a:off x="2534387" y="3438574"/>
            <a:ext cx="949501" cy="307777"/>
          </a:xfrm>
          <a:prstGeom prst="rect">
            <a:avLst/>
          </a:prstGeom>
          <a:solidFill>
            <a:schemeClr val="bg1">
              <a:lumMod val="95000"/>
            </a:schemeClr>
          </a:solidFill>
          <a:ln w="19050">
            <a:solidFill>
              <a:srgbClr val="AB7CAA"/>
            </a:solidFill>
          </a:ln>
        </p:spPr>
        <p:txBody>
          <a:bodyPr wrap="square" rtlCol="0" anchor="ctr">
            <a:spAutoFit/>
          </a:bodyPr>
          <a:lstStyle/>
          <a:p>
            <a:r>
              <a:rPr lang="en-US" sz="1400" dirty="0">
                <a:solidFill>
                  <a:schemeClr val="accent1">
                    <a:lumMod val="75000"/>
                  </a:schemeClr>
                </a:solidFill>
                <a:latin typeface="Fira Code Retina" pitchFamily="49" charset="0"/>
                <a:ea typeface="Fira Code Retina" pitchFamily="49" charset="0"/>
                <a:cs typeface="Fira Code Retina" pitchFamily="49" charset="0"/>
              </a:rPr>
              <a:t>Key1</a:t>
            </a:r>
            <a:endParaRPr lang="en-US" sz="1400" dirty="0">
              <a:latin typeface="Fira Code Retina" pitchFamily="49" charset="0"/>
              <a:ea typeface="Fira Code Retina" pitchFamily="49" charset="0"/>
              <a:cs typeface="Fira Code Retina" pitchFamily="49" charset="0"/>
            </a:endParaRPr>
          </a:p>
        </p:txBody>
      </p:sp>
      <p:sp>
        <p:nvSpPr>
          <p:cNvPr id="109" name="TextBox 108">
            <a:extLst>
              <a:ext uri="{FF2B5EF4-FFF2-40B4-BE49-F238E27FC236}">
                <a16:creationId xmlns:a16="http://schemas.microsoft.com/office/drawing/2014/main" id="{B75BC264-A28B-4BB0-DF00-94AF3B90DF3C}"/>
              </a:ext>
            </a:extLst>
          </p:cNvPr>
          <p:cNvSpPr txBox="1"/>
          <p:nvPr/>
        </p:nvSpPr>
        <p:spPr>
          <a:xfrm>
            <a:off x="1784347" y="3695563"/>
            <a:ext cx="2449580" cy="369332"/>
          </a:xfrm>
          <a:prstGeom prst="rect">
            <a:avLst/>
          </a:prstGeom>
          <a:noFill/>
        </p:spPr>
        <p:txBody>
          <a:bodyPr wrap="none" rtlCol="0" anchor="ctr">
            <a:spAutoFit/>
          </a:bodyPr>
          <a:lstStyle/>
          <a:p>
            <a:pPr algn="ctr"/>
            <a:r>
              <a:rPr lang="en-US" b="1" dirty="0"/>
              <a:t>Encrypted Search Token</a:t>
            </a:r>
          </a:p>
        </p:txBody>
      </p:sp>
      <p:sp>
        <p:nvSpPr>
          <p:cNvPr id="110" name="TextBox 109">
            <a:extLst>
              <a:ext uri="{FF2B5EF4-FFF2-40B4-BE49-F238E27FC236}">
                <a16:creationId xmlns:a16="http://schemas.microsoft.com/office/drawing/2014/main" id="{5BF7C7E0-F7F8-676D-F5EB-F47BA4B3E598}"/>
              </a:ext>
            </a:extLst>
          </p:cNvPr>
          <p:cNvSpPr txBox="1"/>
          <p:nvPr/>
        </p:nvSpPr>
        <p:spPr>
          <a:xfrm>
            <a:off x="1634549" y="3777610"/>
            <a:ext cx="1218744" cy="338554"/>
          </a:xfrm>
          <a:prstGeom prst="rect">
            <a:avLst/>
          </a:prstGeom>
          <a:solidFill>
            <a:schemeClr val="bg1"/>
          </a:solidFill>
          <a:ln w="19050">
            <a:noFill/>
          </a:ln>
        </p:spPr>
        <p:txBody>
          <a:bodyPr wrap="square" rtlCol="0" anchor="ctr">
            <a:spAutoFit/>
          </a:bodyPr>
          <a:lstStyle/>
          <a:p>
            <a:endParaRPr lang="en-US" sz="1600" dirty="0">
              <a:latin typeface="Fira Code Retina" pitchFamily="49" charset="0"/>
              <a:ea typeface="Fira Code Retina" pitchFamily="49" charset="0"/>
              <a:cs typeface="Fira Code Retina" pitchFamily="49" charset="0"/>
            </a:endParaRPr>
          </a:p>
        </p:txBody>
      </p:sp>
      <p:pic>
        <p:nvPicPr>
          <p:cNvPr id="111" name="Graphic 110" descr="Lock with solid fill">
            <a:extLst>
              <a:ext uri="{FF2B5EF4-FFF2-40B4-BE49-F238E27FC236}">
                <a16:creationId xmlns:a16="http://schemas.microsoft.com/office/drawing/2014/main" id="{CEB7114A-1308-DB39-8994-675D7166FE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58380" y="3426133"/>
            <a:ext cx="329248" cy="329248"/>
          </a:xfrm>
          <a:prstGeom prst="rect">
            <a:avLst/>
          </a:prstGeom>
        </p:spPr>
      </p:pic>
      <p:grpSp>
        <p:nvGrpSpPr>
          <p:cNvPr id="115" name="Group 114">
            <a:extLst>
              <a:ext uri="{FF2B5EF4-FFF2-40B4-BE49-F238E27FC236}">
                <a16:creationId xmlns:a16="http://schemas.microsoft.com/office/drawing/2014/main" id="{F2B0F919-7C4D-E0C6-9B7C-4B7558103E1F}"/>
              </a:ext>
            </a:extLst>
          </p:cNvPr>
          <p:cNvGrpSpPr/>
          <p:nvPr/>
        </p:nvGrpSpPr>
        <p:grpSpPr>
          <a:xfrm>
            <a:off x="8999189" y="4435992"/>
            <a:ext cx="2449580" cy="664889"/>
            <a:chOff x="8954916" y="4126007"/>
            <a:chExt cx="2449580" cy="664889"/>
          </a:xfrm>
        </p:grpSpPr>
        <p:sp>
          <p:nvSpPr>
            <p:cNvPr id="112" name="TextBox 111">
              <a:extLst>
                <a:ext uri="{FF2B5EF4-FFF2-40B4-BE49-F238E27FC236}">
                  <a16:creationId xmlns:a16="http://schemas.microsoft.com/office/drawing/2014/main" id="{C60A80C8-198D-549F-6C2F-6A156FDD49F1}"/>
                </a:ext>
              </a:extLst>
            </p:cNvPr>
            <p:cNvSpPr txBox="1"/>
            <p:nvPr/>
          </p:nvSpPr>
          <p:spPr>
            <a:xfrm>
              <a:off x="9761997" y="4138448"/>
              <a:ext cx="949501" cy="307777"/>
            </a:xfrm>
            <a:prstGeom prst="rect">
              <a:avLst/>
            </a:prstGeom>
            <a:solidFill>
              <a:schemeClr val="bg1">
                <a:lumMod val="95000"/>
              </a:schemeClr>
            </a:solidFill>
            <a:ln w="19050">
              <a:solidFill>
                <a:srgbClr val="AB7CAA"/>
              </a:solidFill>
            </a:ln>
          </p:spPr>
          <p:txBody>
            <a:bodyPr wrap="square" rtlCol="0" anchor="ctr">
              <a:spAutoFit/>
            </a:bodyPr>
            <a:lstStyle/>
            <a:p>
              <a:r>
                <a:rPr lang="en-US" sz="1400" dirty="0">
                  <a:solidFill>
                    <a:schemeClr val="accent1">
                      <a:lumMod val="75000"/>
                    </a:schemeClr>
                  </a:solidFill>
                  <a:latin typeface="Fira Code Retina" pitchFamily="49" charset="0"/>
                  <a:ea typeface="Fira Code Retina" pitchFamily="49" charset="0"/>
                  <a:cs typeface="Fira Code Retina" pitchFamily="49" charset="0"/>
                </a:rPr>
                <a:t>Key1</a:t>
              </a:r>
              <a:endParaRPr lang="en-US" sz="1400" dirty="0">
                <a:latin typeface="Fira Code Retina" pitchFamily="49" charset="0"/>
                <a:ea typeface="Fira Code Retina" pitchFamily="49" charset="0"/>
                <a:cs typeface="Fira Code Retina" pitchFamily="49" charset="0"/>
              </a:endParaRPr>
            </a:p>
          </p:txBody>
        </p:sp>
        <p:sp>
          <p:nvSpPr>
            <p:cNvPr id="113" name="TextBox 112">
              <a:extLst>
                <a:ext uri="{FF2B5EF4-FFF2-40B4-BE49-F238E27FC236}">
                  <a16:creationId xmlns:a16="http://schemas.microsoft.com/office/drawing/2014/main" id="{D9CCB1A4-380A-90E7-0D0B-7C88F0F308D9}"/>
                </a:ext>
              </a:extLst>
            </p:cNvPr>
            <p:cNvSpPr txBox="1"/>
            <p:nvPr/>
          </p:nvSpPr>
          <p:spPr>
            <a:xfrm>
              <a:off x="8954916" y="4421564"/>
              <a:ext cx="2449580" cy="369332"/>
            </a:xfrm>
            <a:prstGeom prst="rect">
              <a:avLst/>
            </a:prstGeom>
            <a:noFill/>
          </p:spPr>
          <p:txBody>
            <a:bodyPr wrap="none" rtlCol="0" anchor="ctr">
              <a:spAutoFit/>
            </a:bodyPr>
            <a:lstStyle/>
            <a:p>
              <a:pPr algn="ctr"/>
              <a:r>
                <a:rPr lang="en-US" b="1" dirty="0"/>
                <a:t>Encrypted Search Token</a:t>
              </a:r>
            </a:p>
          </p:txBody>
        </p:sp>
        <p:pic>
          <p:nvPicPr>
            <p:cNvPr id="114" name="Graphic 113" descr="Lock with solid fill">
              <a:extLst>
                <a:ext uri="{FF2B5EF4-FFF2-40B4-BE49-F238E27FC236}">
                  <a16:creationId xmlns:a16="http://schemas.microsoft.com/office/drawing/2014/main" id="{564B83FD-6D69-F86E-B2E8-756C6999B2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82250" y="4126007"/>
              <a:ext cx="329248" cy="329248"/>
            </a:xfrm>
            <a:prstGeom prst="rect">
              <a:avLst/>
            </a:prstGeom>
          </p:spPr>
        </p:pic>
      </p:grpSp>
      <p:sp>
        <p:nvSpPr>
          <p:cNvPr id="118" name="TextBox 117">
            <a:extLst>
              <a:ext uri="{FF2B5EF4-FFF2-40B4-BE49-F238E27FC236}">
                <a16:creationId xmlns:a16="http://schemas.microsoft.com/office/drawing/2014/main" id="{9BD88C55-0F6A-A53B-21D4-48F85ED4FB07}"/>
              </a:ext>
            </a:extLst>
          </p:cNvPr>
          <p:cNvSpPr txBox="1"/>
          <p:nvPr/>
        </p:nvSpPr>
        <p:spPr>
          <a:xfrm>
            <a:off x="8922899" y="5382486"/>
            <a:ext cx="2482025" cy="369332"/>
          </a:xfrm>
          <a:prstGeom prst="rect">
            <a:avLst/>
          </a:prstGeom>
          <a:noFill/>
        </p:spPr>
        <p:txBody>
          <a:bodyPr wrap="none" rtlCol="0" anchor="ctr">
            <a:spAutoFit/>
          </a:bodyPr>
          <a:lstStyle/>
          <a:p>
            <a:pPr algn="ctr"/>
            <a:r>
              <a:rPr lang="en-US" b="1" dirty="0"/>
              <a:t>Encrypted Search Result</a:t>
            </a:r>
          </a:p>
        </p:txBody>
      </p:sp>
      <p:sp>
        <p:nvSpPr>
          <p:cNvPr id="128" name="TextBox 127">
            <a:extLst>
              <a:ext uri="{FF2B5EF4-FFF2-40B4-BE49-F238E27FC236}">
                <a16:creationId xmlns:a16="http://schemas.microsoft.com/office/drawing/2014/main" id="{F384A82C-9A30-6641-E23F-1E226AF1951A}"/>
              </a:ext>
            </a:extLst>
          </p:cNvPr>
          <p:cNvSpPr txBox="1"/>
          <p:nvPr/>
        </p:nvSpPr>
        <p:spPr>
          <a:xfrm>
            <a:off x="1768125" y="5485951"/>
            <a:ext cx="2482025" cy="307777"/>
          </a:xfrm>
          <a:prstGeom prst="rect">
            <a:avLst/>
          </a:prstGeom>
          <a:solidFill>
            <a:schemeClr val="bg1">
              <a:lumMod val="95000"/>
            </a:schemeClr>
          </a:solidFill>
          <a:ln w="19050">
            <a:solidFill>
              <a:srgbClr val="AB7CAA"/>
            </a:solidFill>
          </a:ln>
        </p:spPr>
        <p:txBody>
          <a:bodyPr wrap="square" rtlCol="0" anchor="ctr">
            <a:spAutoFit/>
          </a:bodyPr>
          <a:lstStyle/>
          <a:p>
            <a:r>
              <a:rPr lang="en-US" sz="1400" dirty="0">
                <a:latin typeface="Fira Code Retina" pitchFamily="49" charset="0"/>
                <a:ea typeface="Fira Code Retina" pitchFamily="49" charset="0"/>
                <a:cs typeface="Fira Code Retina" pitchFamily="49" charset="0"/>
              </a:rPr>
              <a:t>Insert {</a:t>
            </a:r>
            <a:r>
              <a:rPr lang="en-US" sz="1400" dirty="0">
                <a:solidFill>
                  <a:schemeClr val="accent1">
                    <a:lumMod val="75000"/>
                  </a:schemeClr>
                </a:solidFill>
                <a:latin typeface="Fira Code Retina" pitchFamily="49" charset="0"/>
                <a:ea typeface="Fira Code Retina" pitchFamily="49" charset="0"/>
                <a:cs typeface="Fira Code Retina" pitchFamily="49" charset="0"/>
              </a:rPr>
              <a:t>Key2</a:t>
            </a:r>
            <a:r>
              <a:rPr lang="en-US" sz="1400" dirty="0">
                <a:latin typeface="Fira Code Retina" pitchFamily="49" charset="0"/>
                <a:ea typeface="Fira Code Retina" pitchFamily="49" charset="0"/>
                <a:cs typeface="Fira Code Retina" pitchFamily="49" charset="0"/>
              </a:rPr>
              <a:t>: </a:t>
            </a:r>
            <a:r>
              <a:rPr lang="en-US" sz="1400" dirty="0">
                <a:solidFill>
                  <a:schemeClr val="accent4">
                    <a:lumMod val="75000"/>
                  </a:schemeClr>
                </a:solidFill>
                <a:latin typeface="Fira Code Retina" pitchFamily="49" charset="0"/>
                <a:ea typeface="Fira Code Retina" pitchFamily="49" charset="0"/>
                <a:cs typeface="Fira Code Retina" pitchFamily="49" charset="0"/>
              </a:rPr>
              <a:t>Val5</a:t>
            </a:r>
            <a:r>
              <a:rPr lang="en-US" sz="1400" dirty="0">
                <a:latin typeface="Fira Code Retina" pitchFamily="49" charset="0"/>
                <a:ea typeface="Fira Code Retina" pitchFamily="49" charset="0"/>
                <a:cs typeface="Fira Code Retina" pitchFamily="49" charset="0"/>
              </a:rPr>
              <a:t>}</a:t>
            </a:r>
          </a:p>
        </p:txBody>
      </p:sp>
      <p:sp>
        <p:nvSpPr>
          <p:cNvPr id="130" name="TextBox 129">
            <a:extLst>
              <a:ext uri="{FF2B5EF4-FFF2-40B4-BE49-F238E27FC236}">
                <a16:creationId xmlns:a16="http://schemas.microsoft.com/office/drawing/2014/main" id="{D58F819F-64B0-2936-7FC0-D9F814735699}"/>
              </a:ext>
            </a:extLst>
          </p:cNvPr>
          <p:cNvSpPr txBox="1"/>
          <p:nvPr/>
        </p:nvSpPr>
        <p:spPr>
          <a:xfrm>
            <a:off x="1822306" y="5740705"/>
            <a:ext cx="2373663" cy="369332"/>
          </a:xfrm>
          <a:prstGeom prst="rect">
            <a:avLst/>
          </a:prstGeom>
          <a:noFill/>
        </p:spPr>
        <p:txBody>
          <a:bodyPr wrap="none" rtlCol="0" anchor="ctr">
            <a:spAutoFit/>
          </a:bodyPr>
          <a:lstStyle/>
          <a:p>
            <a:pPr algn="ctr"/>
            <a:r>
              <a:rPr lang="en-US" b="1" dirty="0"/>
              <a:t>Encrypted Update Args</a:t>
            </a:r>
          </a:p>
        </p:txBody>
      </p:sp>
      <p:sp>
        <p:nvSpPr>
          <p:cNvPr id="131" name="TextBox 130">
            <a:extLst>
              <a:ext uri="{FF2B5EF4-FFF2-40B4-BE49-F238E27FC236}">
                <a16:creationId xmlns:a16="http://schemas.microsoft.com/office/drawing/2014/main" id="{8F9B8F82-4003-0AF8-E497-DF456C892829}"/>
              </a:ext>
            </a:extLst>
          </p:cNvPr>
          <p:cNvSpPr txBox="1"/>
          <p:nvPr/>
        </p:nvSpPr>
        <p:spPr>
          <a:xfrm>
            <a:off x="1696321" y="5806110"/>
            <a:ext cx="1175826" cy="253150"/>
          </a:xfrm>
          <a:prstGeom prst="rect">
            <a:avLst/>
          </a:prstGeom>
          <a:solidFill>
            <a:schemeClr val="bg1"/>
          </a:solidFill>
          <a:ln w="19050">
            <a:noFill/>
          </a:ln>
        </p:spPr>
        <p:txBody>
          <a:bodyPr wrap="square" rtlCol="0" anchor="ctr">
            <a:spAutoFit/>
          </a:bodyPr>
          <a:lstStyle/>
          <a:p>
            <a:endParaRPr lang="en-US" sz="1600" dirty="0">
              <a:latin typeface="Fira Code Retina" pitchFamily="49" charset="0"/>
              <a:ea typeface="Fira Code Retina" pitchFamily="49" charset="0"/>
              <a:cs typeface="Fira Code Retina" pitchFamily="49" charset="0"/>
            </a:endParaRPr>
          </a:p>
        </p:txBody>
      </p:sp>
      <p:grpSp>
        <p:nvGrpSpPr>
          <p:cNvPr id="148" name="Group 147">
            <a:extLst>
              <a:ext uri="{FF2B5EF4-FFF2-40B4-BE49-F238E27FC236}">
                <a16:creationId xmlns:a16="http://schemas.microsoft.com/office/drawing/2014/main" id="{664CC30A-4873-0E54-94E4-58B4FD9D000A}"/>
              </a:ext>
            </a:extLst>
          </p:cNvPr>
          <p:cNvGrpSpPr/>
          <p:nvPr/>
        </p:nvGrpSpPr>
        <p:grpSpPr>
          <a:xfrm>
            <a:off x="862167" y="3315811"/>
            <a:ext cx="11211891" cy="967343"/>
            <a:chOff x="862167" y="3326675"/>
            <a:chExt cx="11211891" cy="967343"/>
          </a:xfrm>
        </p:grpSpPr>
        <p:cxnSp>
          <p:nvCxnSpPr>
            <p:cNvPr id="143" name="Straight Connector 142">
              <a:extLst>
                <a:ext uri="{FF2B5EF4-FFF2-40B4-BE49-F238E27FC236}">
                  <a16:creationId xmlns:a16="http://schemas.microsoft.com/office/drawing/2014/main" id="{D0F3B91A-FA1E-ACFC-5BAD-DCA0E4974562}"/>
                </a:ext>
              </a:extLst>
            </p:cNvPr>
            <p:cNvCxnSpPr/>
            <p:nvPr/>
          </p:nvCxnSpPr>
          <p:spPr>
            <a:xfrm>
              <a:off x="862167" y="3326675"/>
              <a:ext cx="4231971" cy="0"/>
            </a:xfrm>
            <a:prstGeom prst="line">
              <a:avLst/>
            </a:prstGeom>
            <a:ln w="2222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7F79D45-9730-AEAA-C0A7-D4D12453C8E3}"/>
                </a:ext>
              </a:extLst>
            </p:cNvPr>
            <p:cNvCxnSpPr>
              <a:cxnSpLocks/>
            </p:cNvCxnSpPr>
            <p:nvPr/>
          </p:nvCxnSpPr>
          <p:spPr>
            <a:xfrm>
              <a:off x="8351520" y="4294018"/>
              <a:ext cx="3722538" cy="0"/>
            </a:xfrm>
            <a:prstGeom prst="line">
              <a:avLst/>
            </a:prstGeom>
            <a:ln w="2222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49" name="Group 148">
            <a:extLst>
              <a:ext uri="{FF2B5EF4-FFF2-40B4-BE49-F238E27FC236}">
                <a16:creationId xmlns:a16="http://schemas.microsoft.com/office/drawing/2014/main" id="{C6E5724B-C9C4-73EC-7B83-85D4C5CA8339}"/>
              </a:ext>
            </a:extLst>
          </p:cNvPr>
          <p:cNvGrpSpPr/>
          <p:nvPr/>
        </p:nvGrpSpPr>
        <p:grpSpPr>
          <a:xfrm>
            <a:off x="862167" y="5373567"/>
            <a:ext cx="11211891" cy="425047"/>
            <a:chOff x="862167" y="5377308"/>
            <a:chExt cx="11211891" cy="425047"/>
          </a:xfrm>
        </p:grpSpPr>
        <p:cxnSp>
          <p:nvCxnSpPr>
            <p:cNvPr id="144" name="Straight Connector 143">
              <a:extLst>
                <a:ext uri="{FF2B5EF4-FFF2-40B4-BE49-F238E27FC236}">
                  <a16:creationId xmlns:a16="http://schemas.microsoft.com/office/drawing/2014/main" id="{53A51F26-8C5A-CE99-2E73-AA61BE8DFB55}"/>
                </a:ext>
              </a:extLst>
            </p:cNvPr>
            <p:cNvCxnSpPr/>
            <p:nvPr/>
          </p:nvCxnSpPr>
          <p:spPr>
            <a:xfrm>
              <a:off x="862167" y="5377308"/>
              <a:ext cx="4231971" cy="0"/>
            </a:xfrm>
            <a:prstGeom prst="line">
              <a:avLst/>
            </a:prstGeom>
            <a:ln w="2222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69ACE37-87CD-DB05-9CCA-40770DDAD445}"/>
                </a:ext>
              </a:extLst>
            </p:cNvPr>
            <p:cNvCxnSpPr>
              <a:cxnSpLocks/>
            </p:cNvCxnSpPr>
            <p:nvPr/>
          </p:nvCxnSpPr>
          <p:spPr>
            <a:xfrm>
              <a:off x="8351520" y="5802355"/>
              <a:ext cx="3722538" cy="0"/>
            </a:xfrm>
            <a:prstGeom prst="line">
              <a:avLst/>
            </a:prstGeom>
            <a:ln w="2222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50" name="Slide Number Placeholder 3">
            <a:extLst>
              <a:ext uri="{FF2B5EF4-FFF2-40B4-BE49-F238E27FC236}">
                <a16:creationId xmlns:a16="http://schemas.microsoft.com/office/drawing/2014/main" id="{3E1F0EB9-C89B-65D1-EA30-F344C015CD5E}"/>
              </a:ext>
            </a:extLst>
          </p:cNvPr>
          <p:cNvSpPr>
            <a:spLocks noGrp="1"/>
          </p:cNvSpPr>
          <p:nvPr>
            <p:ph type="sldNum" sz="quarter" idx="12"/>
          </p:nvPr>
        </p:nvSpPr>
        <p:spPr>
          <a:xfrm>
            <a:off x="11292840" y="6492240"/>
            <a:ext cx="801786" cy="288307"/>
          </a:xfrm>
        </p:spPr>
        <p:txBody>
          <a:bodyPr/>
          <a:lstStyle/>
          <a:p>
            <a:fld id="{BF7A32BC-2F7D-E345-A36E-5A774615C992}" type="slidenum">
              <a:rPr lang="en-US" smtClean="0"/>
              <a:t>3</a:t>
            </a:fld>
            <a:endParaRPr lang="en-US" dirty="0"/>
          </a:p>
        </p:txBody>
      </p:sp>
      <p:graphicFrame>
        <p:nvGraphicFramePr>
          <p:cNvPr id="4" name="Table 3">
            <a:extLst>
              <a:ext uri="{FF2B5EF4-FFF2-40B4-BE49-F238E27FC236}">
                <a16:creationId xmlns:a16="http://schemas.microsoft.com/office/drawing/2014/main" id="{4EC37801-CF44-1B6A-35DC-169A25939122}"/>
              </a:ext>
            </a:extLst>
          </p:cNvPr>
          <p:cNvGraphicFramePr>
            <a:graphicFrameLocks noGrp="1"/>
          </p:cNvGraphicFramePr>
          <p:nvPr/>
        </p:nvGraphicFramePr>
        <p:xfrm>
          <a:off x="8811173" y="5080558"/>
          <a:ext cx="2681556" cy="335280"/>
        </p:xfrm>
        <a:graphic>
          <a:graphicData uri="http://schemas.openxmlformats.org/drawingml/2006/table">
            <a:tbl>
              <a:tblPr bandRow="1">
                <a:tableStyleId>{5C22544A-7EE6-4342-B048-85BDC9FD1C3A}</a:tableStyleId>
              </a:tblPr>
              <a:tblGrid>
                <a:gridCol w="893852">
                  <a:extLst>
                    <a:ext uri="{9D8B030D-6E8A-4147-A177-3AD203B41FA5}">
                      <a16:colId xmlns:a16="http://schemas.microsoft.com/office/drawing/2014/main" val="563673045"/>
                    </a:ext>
                  </a:extLst>
                </a:gridCol>
                <a:gridCol w="893852">
                  <a:extLst>
                    <a:ext uri="{9D8B030D-6E8A-4147-A177-3AD203B41FA5}">
                      <a16:colId xmlns:a16="http://schemas.microsoft.com/office/drawing/2014/main" val="1260712522"/>
                    </a:ext>
                  </a:extLst>
                </a:gridCol>
                <a:gridCol w="893852">
                  <a:extLst>
                    <a:ext uri="{9D8B030D-6E8A-4147-A177-3AD203B41FA5}">
                      <a16:colId xmlns:a16="http://schemas.microsoft.com/office/drawing/2014/main" val="3314369306"/>
                    </a:ext>
                  </a:extLst>
                </a:gridCol>
              </a:tblGrid>
              <a:tr h="329248">
                <a:tc>
                  <a:txBody>
                    <a:bodyPr/>
                    <a:lstStyle/>
                    <a:p>
                      <a:pPr algn="ctr"/>
                      <a:r>
                        <a:rPr lang="en-US" sz="1600" dirty="0">
                          <a:latin typeface="Fira Code Retina" pitchFamily="49" charset="0"/>
                          <a:ea typeface="Fira Code Retina" pitchFamily="49" charset="0"/>
                          <a:cs typeface="Fira Code Retina" pitchFamily="49" charset="0"/>
                        </a:rPr>
                        <a:t>K1V4</a:t>
                      </a:r>
                    </a:p>
                  </a:txBody>
                  <a:tcPr anchor="ctr">
                    <a:lnL w="19050" cap="flat" cmpd="sng" algn="ctr">
                      <a:solidFill>
                        <a:srgbClr val="AB7CAA"/>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AB7CAA"/>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K1V1</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AB7CAA"/>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K1V2</a:t>
                      </a:r>
                    </a:p>
                  </a:txBody>
                  <a:tcPr anchor="ctr">
                    <a:lnL w="19050" cap="flat" cmpd="sng" algn="ctr">
                      <a:noFill/>
                      <a:prstDash val="solid"/>
                      <a:round/>
                      <a:headEnd type="none" w="med" len="med"/>
                      <a:tailEnd type="none" w="med" len="med"/>
                    </a:lnL>
                    <a:lnR w="19050" cap="flat" cmpd="sng" algn="ctr">
                      <a:solidFill>
                        <a:srgbClr val="AB7CAA"/>
                      </a:solidFill>
                      <a:prstDash val="solid"/>
                      <a:round/>
                      <a:headEnd type="none" w="med" len="med"/>
                      <a:tailEnd type="none" w="med" len="med"/>
                    </a:lnR>
                    <a:lnT w="19050" cap="flat" cmpd="sng" algn="ctr">
                      <a:solidFill>
                        <a:srgbClr val="AB7CAA"/>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4243081940"/>
                  </a:ext>
                </a:extLst>
              </a:tr>
            </a:tbl>
          </a:graphicData>
        </a:graphic>
      </p:graphicFrame>
      <p:pic>
        <p:nvPicPr>
          <p:cNvPr id="5" name="Graphic 4" descr="Lock with solid fill">
            <a:extLst>
              <a:ext uri="{FF2B5EF4-FFF2-40B4-BE49-F238E27FC236}">
                <a16:creationId xmlns:a16="http://schemas.microsoft.com/office/drawing/2014/main" id="{B39E6FCD-8B2F-ACA3-DC8D-ED3F17C131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3829" y="5080558"/>
            <a:ext cx="329248" cy="329248"/>
          </a:xfrm>
          <a:prstGeom prst="rect">
            <a:avLst/>
          </a:prstGeom>
        </p:spPr>
      </p:pic>
      <p:grpSp>
        <p:nvGrpSpPr>
          <p:cNvPr id="9" name="Group 8">
            <a:extLst>
              <a:ext uri="{FF2B5EF4-FFF2-40B4-BE49-F238E27FC236}">
                <a16:creationId xmlns:a16="http://schemas.microsoft.com/office/drawing/2014/main" id="{0F8A4AEB-4911-88D8-6B48-C2D740B194B9}"/>
              </a:ext>
            </a:extLst>
          </p:cNvPr>
          <p:cNvGrpSpPr/>
          <p:nvPr/>
        </p:nvGrpSpPr>
        <p:grpSpPr>
          <a:xfrm>
            <a:off x="9322127" y="2549191"/>
            <a:ext cx="2639424" cy="848518"/>
            <a:chOff x="9322127" y="2549191"/>
            <a:chExt cx="2639424" cy="848518"/>
          </a:xfrm>
          <a:solidFill>
            <a:schemeClr val="accent6">
              <a:lumMod val="60000"/>
              <a:lumOff val="40000"/>
              <a:alpha val="50000"/>
            </a:schemeClr>
          </a:solidFill>
        </p:grpSpPr>
        <p:sp>
          <p:nvSpPr>
            <p:cNvPr id="6" name="TextBox 5">
              <a:extLst>
                <a:ext uri="{FF2B5EF4-FFF2-40B4-BE49-F238E27FC236}">
                  <a16:creationId xmlns:a16="http://schemas.microsoft.com/office/drawing/2014/main" id="{1CACA4A6-97E4-DB15-8697-3415D438CFE3}"/>
                </a:ext>
              </a:extLst>
            </p:cNvPr>
            <p:cNvSpPr txBox="1"/>
            <p:nvPr/>
          </p:nvSpPr>
          <p:spPr>
            <a:xfrm>
              <a:off x="9322127" y="2990325"/>
              <a:ext cx="859365" cy="407384"/>
            </a:xfrm>
            <a:prstGeom prst="rect">
              <a:avLst/>
            </a:prstGeom>
            <a:grpFill/>
            <a:ln w="19050">
              <a:noFill/>
            </a:ln>
          </p:spPr>
          <p:txBody>
            <a:bodyPr wrap="square" rtlCol="0" anchor="ctr">
              <a:spAutoFit/>
            </a:bodyPr>
            <a:lstStyle/>
            <a:p>
              <a:endParaRPr lang="en-US" sz="1400" dirty="0">
                <a:latin typeface="Fira Code Retina" pitchFamily="49" charset="0"/>
                <a:ea typeface="Fira Code Retina" pitchFamily="49" charset="0"/>
                <a:cs typeface="Fira Code Retina" pitchFamily="49" charset="0"/>
              </a:endParaRPr>
            </a:p>
          </p:txBody>
        </p:sp>
        <p:sp>
          <p:nvSpPr>
            <p:cNvPr id="7" name="TextBox 6">
              <a:extLst>
                <a:ext uri="{FF2B5EF4-FFF2-40B4-BE49-F238E27FC236}">
                  <a16:creationId xmlns:a16="http://schemas.microsoft.com/office/drawing/2014/main" id="{F1A3C48D-4D66-DF3F-0DF2-95DF25DBF894}"/>
                </a:ext>
              </a:extLst>
            </p:cNvPr>
            <p:cNvSpPr txBox="1"/>
            <p:nvPr/>
          </p:nvSpPr>
          <p:spPr>
            <a:xfrm>
              <a:off x="10213095" y="2549191"/>
              <a:ext cx="859365" cy="407384"/>
            </a:xfrm>
            <a:prstGeom prst="rect">
              <a:avLst/>
            </a:prstGeom>
            <a:grpFill/>
            <a:ln w="19050">
              <a:noFill/>
            </a:ln>
          </p:spPr>
          <p:txBody>
            <a:bodyPr wrap="square" rtlCol="0" anchor="ctr">
              <a:spAutoFit/>
            </a:bodyPr>
            <a:lstStyle/>
            <a:p>
              <a:endParaRPr lang="en-US" sz="1400" dirty="0">
                <a:latin typeface="Fira Code Retina" pitchFamily="49" charset="0"/>
                <a:ea typeface="Fira Code Retina" pitchFamily="49" charset="0"/>
                <a:cs typeface="Fira Code Retina" pitchFamily="49" charset="0"/>
              </a:endParaRPr>
            </a:p>
          </p:txBody>
        </p:sp>
        <p:sp>
          <p:nvSpPr>
            <p:cNvPr id="8" name="TextBox 7">
              <a:extLst>
                <a:ext uri="{FF2B5EF4-FFF2-40B4-BE49-F238E27FC236}">
                  <a16:creationId xmlns:a16="http://schemas.microsoft.com/office/drawing/2014/main" id="{FCC35E13-ABDD-8692-0226-1118F26EA21A}"/>
                </a:ext>
              </a:extLst>
            </p:cNvPr>
            <p:cNvSpPr txBox="1"/>
            <p:nvPr/>
          </p:nvSpPr>
          <p:spPr>
            <a:xfrm>
              <a:off x="11102186" y="2990325"/>
              <a:ext cx="859365" cy="407384"/>
            </a:xfrm>
            <a:prstGeom prst="rect">
              <a:avLst/>
            </a:prstGeom>
            <a:grpFill/>
            <a:ln w="19050">
              <a:noFill/>
            </a:ln>
          </p:spPr>
          <p:txBody>
            <a:bodyPr wrap="square" rtlCol="0" anchor="ctr">
              <a:spAutoFit/>
            </a:bodyPr>
            <a:lstStyle/>
            <a:p>
              <a:endParaRPr lang="en-US" sz="1400" dirty="0">
                <a:latin typeface="Fira Code Retina" pitchFamily="49" charset="0"/>
                <a:ea typeface="Fira Code Retina" pitchFamily="49" charset="0"/>
                <a:cs typeface="Fira Code Retina" pitchFamily="49" charset="0"/>
              </a:endParaRPr>
            </a:p>
          </p:txBody>
        </p:sp>
      </p:grpSp>
      <p:graphicFrame>
        <p:nvGraphicFramePr>
          <p:cNvPr id="10" name="Table 9">
            <a:extLst>
              <a:ext uri="{FF2B5EF4-FFF2-40B4-BE49-F238E27FC236}">
                <a16:creationId xmlns:a16="http://schemas.microsoft.com/office/drawing/2014/main" id="{BE35D7DF-AA57-8921-37D3-13A3E8A30125}"/>
              </a:ext>
            </a:extLst>
          </p:cNvPr>
          <p:cNvGraphicFramePr>
            <a:graphicFrameLocks noGrp="1"/>
          </p:cNvGraphicFramePr>
          <p:nvPr/>
        </p:nvGraphicFramePr>
        <p:xfrm>
          <a:off x="9697295" y="5962869"/>
          <a:ext cx="893852" cy="335280"/>
        </p:xfrm>
        <a:graphic>
          <a:graphicData uri="http://schemas.openxmlformats.org/drawingml/2006/table">
            <a:tbl>
              <a:tblPr bandRow="1">
                <a:tableStyleId>{5C22544A-7EE6-4342-B048-85BDC9FD1C3A}</a:tableStyleId>
              </a:tblPr>
              <a:tblGrid>
                <a:gridCol w="893852">
                  <a:extLst>
                    <a:ext uri="{9D8B030D-6E8A-4147-A177-3AD203B41FA5}">
                      <a16:colId xmlns:a16="http://schemas.microsoft.com/office/drawing/2014/main" val="563673045"/>
                    </a:ext>
                  </a:extLst>
                </a:gridCol>
              </a:tblGrid>
              <a:tr h="329248">
                <a:tc>
                  <a:txBody>
                    <a:bodyPr/>
                    <a:lstStyle/>
                    <a:p>
                      <a:pPr algn="ctr"/>
                      <a:r>
                        <a:rPr lang="en-US" sz="1600" dirty="0">
                          <a:latin typeface="Fira Code Retina" pitchFamily="49" charset="0"/>
                          <a:ea typeface="Fira Code Retina" pitchFamily="49" charset="0"/>
                          <a:cs typeface="Fira Code Retina" pitchFamily="49" charset="0"/>
                        </a:rPr>
                        <a:t>K2V5</a:t>
                      </a:r>
                    </a:p>
                  </a:txBody>
                  <a:tcPr anchor="ctr">
                    <a:lnL w="19050" cap="flat" cmpd="sng" algn="ctr">
                      <a:solidFill>
                        <a:srgbClr val="AB7CAA"/>
                      </a:solidFill>
                      <a:prstDash val="solid"/>
                      <a:round/>
                      <a:headEnd type="none" w="med" len="med"/>
                      <a:tailEnd type="none" w="med" len="med"/>
                    </a:lnL>
                    <a:lnR w="19050" cap="flat" cmpd="sng" algn="ctr">
                      <a:solidFill>
                        <a:srgbClr val="AB7CAA"/>
                      </a:solidFill>
                      <a:prstDash val="solid"/>
                      <a:round/>
                      <a:headEnd type="none" w="med" len="med"/>
                      <a:tailEnd type="none" w="med" len="med"/>
                    </a:lnR>
                    <a:lnT w="19050" cap="flat" cmpd="sng" algn="ctr">
                      <a:solidFill>
                        <a:srgbClr val="AB7CAA"/>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4243081940"/>
                  </a:ext>
                </a:extLst>
              </a:tr>
            </a:tbl>
          </a:graphicData>
        </a:graphic>
      </p:graphicFrame>
      <p:sp>
        <p:nvSpPr>
          <p:cNvPr id="11" name="TextBox 10">
            <a:extLst>
              <a:ext uri="{FF2B5EF4-FFF2-40B4-BE49-F238E27FC236}">
                <a16:creationId xmlns:a16="http://schemas.microsoft.com/office/drawing/2014/main" id="{C6BFCE24-1E5E-0258-09AA-8D26F7CD0F63}"/>
              </a:ext>
            </a:extLst>
          </p:cNvPr>
          <p:cNvSpPr txBox="1"/>
          <p:nvPr/>
        </p:nvSpPr>
        <p:spPr>
          <a:xfrm>
            <a:off x="8897595" y="6260802"/>
            <a:ext cx="2373663" cy="369332"/>
          </a:xfrm>
          <a:prstGeom prst="rect">
            <a:avLst/>
          </a:prstGeom>
          <a:noFill/>
        </p:spPr>
        <p:txBody>
          <a:bodyPr wrap="none" rtlCol="0" anchor="ctr">
            <a:spAutoFit/>
          </a:bodyPr>
          <a:lstStyle/>
          <a:p>
            <a:pPr algn="ctr"/>
            <a:r>
              <a:rPr lang="en-US" b="1" dirty="0"/>
              <a:t>Encrypted Update Args</a:t>
            </a:r>
          </a:p>
        </p:txBody>
      </p:sp>
      <p:pic>
        <p:nvPicPr>
          <p:cNvPr id="12" name="Graphic 11" descr="Lock with solid fill">
            <a:extLst>
              <a:ext uri="{FF2B5EF4-FFF2-40B4-BE49-F238E27FC236}">
                <a16:creationId xmlns:a16="http://schemas.microsoft.com/office/drawing/2014/main" id="{8EC88633-53E3-2683-C4F0-F4C1384215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86968" y="5965245"/>
            <a:ext cx="329248" cy="329248"/>
          </a:xfrm>
          <a:prstGeom prst="rect">
            <a:avLst/>
          </a:prstGeom>
        </p:spPr>
      </p:pic>
      <p:grpSp>
        <p:nvGrpSpPr>
          <p:cNvPr id="16" name="Group 15">
            <a:extLst>
              <a:ext uri="{FF2B5EF4-FFF2-40B4-BE49-F238E27FC236}">
                <a16:creationId xmlns:a16="http://schemas.microsoft.com/office/drawing/2014/main" id="{0DC3FCFF-B8D1-DDEE-36A1-9E7047DB0A19}"/>
              </a:ext>
            </a:extLst>
          </p:cNvPr>
          <p:cNvGrpSpPr/>
          <p:nvPr/>
        </p:nvGrpSpPr>
        <p:grpSpPr>
          <a:xfrm>
            <a:off x="8424653" y="2989581"/>
            <a:ext cx="859365" cy="408128"/>
            <a:chOff x="9267612" y="1251849"/>
            <a:chExt cx="859365" cy="408128"/>
          </a:xfrm>
        </p:grpSpPr>
        <p:sp>
          <p:nvSpPr>
            <p:cNvPr id="15" name="TextBox 14">
              <a:extLst>
                <a:ext uri="{FF2B5EF4-FFF2-40B4-BE49-F238E27FC236}">
                  <a16:creationId xmlns:a16="http://schemas.microsoft.com/office/drawing/2014/main" id="{DE8E80AF-718C-9C02-3E04-BEA0A53A737B}"/>
                </a:ext>
              </a:extLst>
            </p:cNvPr>
            <p:cNvSpPr txBox="1"/>
            <p:nvPr/>
          </p:nvSpPr>
          <p:spPr>
            <a:xfrm>
              <a:off x="9267612" y="1251849"/>
              <a:ext cx="859365" cy="407384"/>
            </a:xfrm>
            <a:prstGeom prst="rect">
              <a:avLst/>
            </a:prstGeom>
            <a:pattFill prst="smGrid">
              <a:fgClr>
                <a:schemeClr val="bg1">
                  <a:lumMod val="85000"/>
                </a:schemeClr>
              </a:fgClr>
              <a:bgClr>
                <a:schemeClr val="bg1">
                  <a:lumMod val="95000"/>
                </a:schemeClr>
              </a:bgClr>
            </a:pattFill>
            <a:ln w="19050">
              <a:noFill/>
            </a:ln>
          </p:spPr>
          <p:txBody>
            <a:bodyPr wrap="square" rtlCol="0" anchor="ctr">
              <a:noAutofit/>
            </a:bodyPr>
            <a:lstStyle/>
            <a:p>
              <a:pPr algn="ctr"/>
              <a:r>
                <a:rPr lang="en-US" sz="1600" dirty="0">
                  <a:latin typeface="Fira Code Retina" pitchFamily="49" charset="0"/>
                  <a:ea typeface="Fira Code Retina" pitchFamily="49" charset="0"/>
                  <a:cs typeface="Fira Code Retina" pitchFamily="49" charset="0"/>
                </a:rPr>
                <a:t>K2V5</a:t>
              </a:r>
            </a:p>
          </p:txBody>
        </p:sp>
        <p:sp>
          <p:nvSpPr>
            <p:cNvPr id="13" name="TextBox 12">
              <a:extLst>
                <a:ext uri="{FF2B5EF4-FFF2-40B4-BE49-F238E27FC236}">
                  <a16:creationId xmlns:a16="http://schemas.microsoft.com/office/drawing/2014/main" id="{866D9516-1A56-8A08-F09F-0DEE82B9FC6A}"/>
                </a:ext>
              </a:extLst>
            </p:cNvPr>
            <p:cNvSpPr txBox="1"/>
            <p:nvPr/>
          </p:nvSpPr>
          <p:spPr>
            <a:xfrm>
              <a:off x="9267612" y="1252593"/>
              <a:ext cx="859365" cy="407384"/>
            </a:xfrm>
            <a:prstGeom prst="rect">
              <a:avLst/>
            </a:prstGeom>
            <a:solidFill>
              <a:schemeClr val="accent6">
                <a:lumMod val="60000"/>
                <a:lumOff val="40000"/>
                <a:alpha val="50000"/>
              </a:schemeClr>
            </a:solidFill>
            <a:ln w="19050">
              <a:noFill/>
            </a:ln>
          </p:spPr>
          <p:txBody>
            <a:bodyPr wrap="square" rtlCol="0" anchor="ctr">
              <a:noAutofit/>
            </a:bodyPr>
            <a:lstStyle/>
            <a:p>
              <a:pPr algn="ctr"/>
              <a:endParaRPr lang="en-US" sz="1400" dirty="0">
                <a:latin typeface="Fira Code Retina" pitchFamily="49" charset="0"/>
                <a:ea typeface="Fira Code Retina" pitchFamily="49" charset="0"/>
                <a:cs typeface="Fira Code Retina" pitchFamily="49" charset="0"/>
              </a:endParaRPr>
            </a:p>
          </p:txBody>
        </p:sp>
      </p:grpSp>
      <p:sp>
        <p:nvSpPr>
          <p:cNvPr id="20" name="Oval Callout 19">
            <a:extLst>
              <a:ext uri="{FF2B5EF4-FFF2-40B4-BE49-F238E27FC236}">
                <a16:creationId xmlns:a16="http://schemas.microsoft.com/office/drawing/2014/main" id="{3B1BEED7-F68C-719A-E430-E9EEC93E9A59}"/>
              </a:ext>
            </a:extLst>
          </p:cNvPr>
          <p:cNvSpPr/>
          <p:nvPr/>
        </p:nvSpPr>
        <p:spPr>
          <a:xfrm>
            <a:off x="5139923" y="2562477"/>
            <a:ext cx="2603376" cy="657486"/>
          </a:xfrm>
          <a:prstGeom prst="wedgeEllipseCallout">
            <a:avLst>
              <a:gd name="adj1" fmla="val 70449"/>
              <a:gd name="adj2" fmla="val 29839"/>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Total Size</a:t>
            </a:r>
          </a:p>
        </p:txBody>
      </p:sp>
      <p:sp>
        <p:nvSpPr>
          <p:cNvPr id="21" name="Oval Callout 20">
            <a:extLst>
              <a:ext uri="{FF2B5EF4-FFF2-40B4-BE49-F238E27FC236}">
                <a16:creationId xmlns:a16="http://schemas.microsoft.com/office/drawing/2014/main" id="{68D7EF2C-D8B9-06B6-9CC5-04145A160C72}"/>
              </a:ext>
            </a:extLst>
          </p:cNvPr>
          <p:cNvSpPr/>
          <p:nvPr/>
        </p:nvSpPr>
        <p:spPr>
          <a:xfrm>
            <a:off x="5139923" y="3869864"/>
            <a:ext cx="2603376" cy="665233"/>
          </a:xfrm>
          <a:prstGeom prst="wedgeEllipseCallout">
            <a:avLst>
              <a:gd name="adj1" fmla="val 98384"/>
              <a:gd name="adj2" fmla="val 59941"/>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Search Pattern</a:t>
            </a:r>
          </a:p>
          <a:p>
            <a:pPr algn="ctr"/>
            <a:r>
              <a:rPr lang="en-US" dirty="0">
                <a:solidFill>
                  <a:schemeClr val="tx1"/>
                </a:solidFill>
              </a:rPr>
              <a:t>Query Repetition</a:t>
            </a:r>
          </a:p>
        </p:txBody>
      </p:sp>
      <p:sp>
        <p:nvSpPr>
          <p:cNvPr id="22" name="Oval Callout 21">
            <a:extLst>
              <a:ext uri="{FF2B5EF4-FFF2-40B4-BE49-F238E27FC236}">
                <a16:creationId xmlns:a16="http://schemas.microsoft.com/office/drawing/2014/main" id="{FF03AB2F-D2E1-C7AB-86A1-E24C766C4598}"/>
              </a:ext>
            </a:extLst>
          </p:cNvPr>
          <p:cNvSpPr/>
          <p:nvPr/>
        </p:nvSpPr>
        <p:spPr>
          <a:xfrm>
            <a:off x="4983880" y="4621715"/>
            <a:ext cx="2919666" cy="665234"/>
          </a:xfrm>
          <a:prstGeom prst="wedgeEllipseCallout">
            <a:avLst>
              <a:gd name="adj1" fmla="val 75521"/>
              <a:gd name="adj2" fmla="val 47854"/>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Access Pattern</a:t>
            </a:r>
          </a:p>
          <a:p>
            <a:pPr algn="ctr"/>
            <a:r>
              <a:rPr lang="en-US" dirty="0">
                <a:solidFill>
                  <a:schemeClr val="tx1"/>
                </a:solidFill>
              </a:rPr>
              <a:t>Records Fetched</a:t>
            </a:r>
          </a:p>
        </p:txBody>
      </p:sp>
      <p:sp>
        <p:nvSpPr>
          <p:cNvPr id="23" name="Oval Callout 22">
            <a:extLst>
              <a:ext uri="{FF2B5EF4-FFF2-40B4-BE49-F238E27FC236}">
                <a16:creationId xmlns:a16="http://schemas.microsoft.com/office/drawing/2014/main" id="{63998DBD-5E14-5181-2FA7-02A259E07B1E}"/>
              </a:ext>
            </a:extLst>
          </p:cNvPr>
          <p:cNvSpPr/>
          <p:nvPr/>
        </p:nvSpPr>
        <p:spPr>
          <a:xfrm>
            <a:off x="5132247" y="5932685"/>
            <a:ext cx="2605494" cy="563581"/>
          </a:xfrm>
          <a:prstGeom prst="wedgeEllipseCallout">
            <a:avLst>
              <a:gd name="adj1" fmla="val 1112"/>
              <a:gd name="adj2" fmla="val 1061"/>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 slide…</a:t>
            </a:r>
          </a:p>
        </p:txBody>
      </p:sp>
      <p:sp>
        <p:nvSpPr>
          <p:cNvPr id="17" name="Rectangle 16">
            <a:extLst>
              <a:ext uri="{FF2B5EF4-FFF2-40B4-BE49-F238E27FC236}">
                <a16:creationId xmlns:a16="http://schemas.microsoft.com/office/drawing/2014/main" id="{C228E8AB-E19E-D863-CFDF-7FC8A1B969B2}"/>
              </a:ext>
            </a:extLst>
          </p:cNvPr>
          <p:cNvSpPr/>
          <p:nvPr/>
        </p:nvSpPr>
        <p:spPr>
          <a:xfrm>
            <a:off x="5184408" y="871889"/>
            <a:ext cx="5167512" cy="114517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27432" rtlCol="0" anchor="t"/>
          <a:lstStyle/>
          <a:p>
            <a:pPr algn="ctr"/>
            <a:r>
              <a:rPr lang="en-US" sz="2200" b="1" dirty="0">
                <a:solidFill>
                  <a:schemeClr val="tx1"/>
                </a:solidFill>
              </a:rPr>
              <a:t>What does the Cloud learn?</a:t>
            </a:r>
            <a:endParaRPr lang="en-US" sz="2200" i="1" dirty="0">
              <a:solidFill>
                <a:schemeClr val="tx1"/>
              </a:solidFill>
            </a:endParaRPr>
          </a:p>
          <a:p>
            <a:pPr algn="ctr"/>
            <a:r>
              <a:rPr lang="en-US" sz="2000" dirty="0">
                <a:solidFill>
                  <a:schemeClr val="tx1"/>
                </a:solidFill>
              </a:rPr>
              <a:t>Controlled information called </a:t>
            </a:r>
            <a:r>
              <a:rPr lang="en-US" sz="2000" dirty="0">
                <a:solidFill>
                  <a:srgbClr val="C00000"/>
                </a:solidFill>
              </a:rPr>
              <a:t>leakage</a:t>
            </a:r>
            <a:r>
              <a:rPr lang="en-US" sz="2000" dirty="0">
                <a:solidFill>
                  <a:schemeClr val="tx1"/>
                </a:solidFill>
              </a:rPr>
              <a:t>.</a:t>
            </a:r>
          </a:p>
        </p:txBody>
      </p:sp>
      <p:sp>
        <p:nvSpPr>
          <p:cNvPr id="19" name="Rectangle 18">
            <a:extLst>
              <a:ext uri="{FF2B5EF4-FFF2-40B4-BE49-F238E27FC236}">
                <a16:creationId xmlns:a16="http://schemas.microsoft.com/office/drawing/2014/main" id="{972C395B-DCF6-12DF-F892-E334F0D9A681}"/>
              </a:ext>
            </a:extLst>
          </p:cNvPr>
          <p:cNvSpPr/>
          <p:nvPr/>
        </p:nvSpPr>
        <p:spPr>
          <a:xfrm>
            <a:off x="5335823" y="1575002"/>
            <a:ext cx="4876966" cy="353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27432" rtlCol="0" anchor="ctr"/>
          <a:lstStyle/>
          <a:p>
            <a:pPr algn="ctr"/>
            <a:r>
              <a:rPr lang="en-US" sz="1600" b="1" dirty="0">
                <a:solidFill>
                  <a:schemeClr val="tx1"/>
                </a:solidFill>
              </a:rPr>
              <a:t>Well-Defined</a:t>
            </a:r>
            <a:r>
              <a:rPr lang="en-US" sz="1600" dirty="0">
                <a:solidFill>
                  <a:schemeClr val="tx1"/>
                </a:solidFill>
              </a:rPr>
              <a:t> and </a:t>
            </a:r>
            <a:r>
              <a:rPr lang="en-US" sz="1600" b="1" dirty="0">
                <a:solidFill>
                  <a:schemeClr val="tx1"/>
                </a:solidFill>
              </a:rPr>
              <a:t>Cryptographically Proven</a:t>
            </a:r>
            <a:r>
              <a:rPr lang="en-US" sz="1600" dirty="0">
                <a:solidFill>
                  <a:schemeClr val="tx1"/>
                </a:solidFill>
              </a:rPr>
              <a:t>!</a:t>
            </a:r>
          </a:p>
        </p:txBody>
      </p:sp>
      <p:graphicFrame>
        <p:nvGraphicFramePr>
          <p:cNvPr id="14" name="Table 13">
            <a:extLst>
              <a:ext uri="{FF2B5EF4-FFF2-40B4-BE49-F238E27FC236}">
                <a16:creationId xmlns:a16="http://schemas.microsoft.com/office/drawing/2014/main" id="{F707172D-5284-DB6A-093F-8157AF488E8E}"/>
              </a:ext>
            </a:extLst>
          </p:cNvPr>
          <p:cNvGraphicFramePr>
            <a:graphicFrameLocks noGrp="1"/>
          </p:cNvGraphicFramePr>
          <p:nvPr>
            <p:extLst>
              <p:ext uri="{D42A27DB-BD31-4B8C-83A1-F6EECF244321}">
                <p14:modId xmlns:p14="http://schemas.microsoft.com/office/powerpoint/2010/main" val="69202811"/>
              </p:ext>
            </p:extLst>
          </p:nvPr>
        </p:nvGraphicFramePr>
        <p:xfrm>
          <a:off x="2562211" y="5473474"/>
          <a:ext cx="893852" cy="335280"/>
        </p:xfrm>
        <a:graphic>
          <a:graphicData uri="http://schemas.openxmlformats.org/drawingml/2006/table">
            <a:tbl>
              <a:tblPr bandRow="1">
                <a:tableStyleId>{5C22544A-7EE6-4342-B048-85BDC9FD1C3A}</a:tableStyleId>
              </a:tblPr>
              <a:tblGrid>
                <a:gridCol w="893852">
                  <a:extLst>
                    <a:ext uri="{9D8B030D-6E8A-4147-A177-3AD203B41FA5}">
                      <a16:colId xmlns:a16="http://schemas.microsoft.com/office/drawing/2014/main" val="563673045"/>
                    </a:ext>
                  </a:extLst>
                </a:gridCol>
              </a:tblGrid>
              <a:tr h="329248">
                <a:tc>
                  <a:txBody>
                    <a:bodyPr/>
                    <a:lstStyle/>
                    <a:p>
                      <a:pPr algn="ctr"/>
                      <a:r>
                        <a:rPr lang="en-US" sz="1600" dirty="0">
                          <a:latin typeface="Fira Code Retina" pitchFamily="49" charset="0"/>
                          <a:ea typeface="Fira Code Retina" pitchFamily="49" charset="0"/>
                          <a:cs typeface="Fira Code Retina" pitchFamily="49" charset="0"/>
                        </a:rPr>
                        <a:t>K2V5</a:t>
                      </a:r>
                    </a:p>
                  </a:txBody>
                  <a:tcPr anchor="ctr">
                    <a:lnL w="19050" cap="flat" cmpd="sng" algn="ctr">
                      <a:solidFill>
                        <a:srgbClr val="AB7CAA"/>
                      </a:solidFill>
                      <a:prstDash val="solid"/>
                      <a:round/>
                      <a:headEnd type="none" w="med" len="med"/>
                      <a:tailEnd type="none" w="med" len="med"/>
                    </a:lnL>
                    <a:lnR w="19050" cap="flat" cmpd="sng" algn="ctr">
                      <a:solidFill>
                        <a:srgbClr val="AB7CAA"/>
                      </a:solidFill>
                      <a:prstDash val="solid"/>
                      <a:round/>
                      <a:headEnd type="none" w="med" len="med"/>
                      <a:tailEnd type="none" w="med" len="med"/>
                    </a:lnR>
                    <a:lnT w="19050" cap="flat" cmpd="sng" algn="ctr">
                      <a:solidFill>
                        <a:srgbClr val="AB7CAA"/>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4243081940"/>
                  </a:ext>
                </a:extLst>
              </a:tr>
            </a:tbl>
          </a:graphicData>
        </a:graphic>
      </p:graphicFrame>
      <p:pic>
        <p:nvPicPr>
          <p:cNvPr id="18" name="Graphic 17" descr="Lock with solid fill">
            <a:extLst>
              <a:ext uri="{FF2B5EF4-FFF2-40B4-BE49-F238E27FC236}">
                <a16:creationId xmlns:a16="http://schemas.microsoft.com/office/drawing/2014/main" id="{DE643AAA-B11F-0D06-BB41-9D65A05EF4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48724" y="5475850"/>
            <a:ext cx="329248" cy="329248"/>
          </a:xfrm>
          <a:prstGeom prst="rect">
            <a:avLst/>
          </a:prstGeom>
        </p:spPr>
      </p:pic>
      <p:sp>
        <p:nvSpPr>
          <p:cNvPr id="27" name="TextBox 26">
            <a:extLst>
              <a:ext uri="{FF2B5EF4-FFF2-40B4-BE49-F238E27FC236}">
                <a16:creationId xmlns:a16="http://schemas.microsoft.com/office/drawing/2014/main" id="{E807E3AE-2ED9-4B72-C133-BB757F37CBBA}"/>
              </a:ext>
            </a:extLst>
          </p:cNvPr>
          <p:cNvSpPr txBox="1"/>
          <p:nvPr/>
        </p:nvSpPr>
        <p:spPr>
          <a:xfrm>
            <a:off x="1768125" y="4550763"/>
            <a:ext cx="2482025" cy="369332"/>
          </a:xfrm>
          <a:prstGeom prst="rect">
            <a:avLst/>
          </a:prstGeom>
          <a:noFill/>
        </p:spPr>
        <p:txBody>
          <a:bodyPr wrap="none" rtlCol="0" anchor="ctr">
            <a:spAutoFit/>
          </a:bodyPr>
          <a:lstStyle/>
          <a:p>
            <a:pPr algn="ctr"/>
            <a:r>
              <a:rPr lang="en-US" b="1" dirty="0"/>
              <a:t>Encrypted Search Result</a:t>
            </a:r>
          </a:p>
        </p:txBody>
      </p:sp>
      <p:graphicFrame>
        <p:nvGraphicFramePr>
          <p:cNvPr id="28" name="Table 27">
            <a:extLst>
              <a:ext uri="{FF2B5EF4-FFF2-40B4-BE49-F238E27FC236}">
                <a16:creationId xmlns:a16="http://schemas.microsoft.com/office/drawing/2014/main" id="{7496C7AC-89B4-F184-EACC-BBB5AE08DC66}"/>
              </a:ext>
            </a:extLst>
          </p:cNvPr>
          <p:cNvGraphicFramePr>
            <a:graphicFrameLocks noGrp="1"/>
          </p:cNvGraphicFramePr>
          <p:nvPr/>
        </p:nvGraphicFramePr>
        <p:xfrm>
          <a:off x="1725516" y="4248835"/>
          <a:ext cx="2681556" cy="335280"/>
        </p:xfrm>
        <a:graphic>
          <a:graphicData uri="http://schemas.openxmlformats.org/drawingml/2006/table">
            <a:tbl>
              <a:tblPr bandRow="1">
                <a:tableStyleId>{5C22544A-7EE6-4342-B048-85BDC9FD1C3A}</a:tableStyleId>
              </a:tblPr>
              <a:tblGrid>
                <a:gridCol w="893852">
                  <a:extLst>
                    <a:ext uri="{9D8B030D-6E8A-4147-A177-3AD203B41FA5}">
                      <a16:colId xmlns:a16="http://schemas.microsoft.com/office/drawing/2014/main" val="563673045"/>
                    </a:ext>
                  </a:extLst>
                </a:gridCol>
                <a:gridCol w="893852">
                  <a:extLst>
                    <a:ext uri="{9D8B030D-6E8A-4147-A177-3AD203B41FA5}">
                      <a16:colId xmlns:a16="http://schemas.microsoft.com/office/drawing/2014/main" val="1260712522"/>
                    </a:ext>
                  </a:extLst>
                </a:gridCol>
                <a:gridCol w="893852">
                  <a:extLst>
                    <a:ext uri="{9D8B030D-6E8A-4147-A177-3AD203B41FA5}">
                      <a16:colId xmlns:a16="http://schemas.microsoft.com/office/drawing/2014/main" val="3314369306"/>
                    </a:ext>
                  </a:extLst>
                </a:gridCol>
              </a:tblGrid>
              <a:tr h="329248">
                <a:tc>
                  <a:txBody>
                    <a:bodyPr/>
                    <a:lstStyle/>
                    <a:p>
                      <a:pPr algn="ctr"/>
                      <a:r>
                        <a:rPr lang="en-US" sz="1600" dirty="0">
                          <a:latin typeface="Fira Code Retina" pitchFamily="49" charset="0"/>
                          <a:ea typeface="Fira Code Retina" pitchFamily="49" charset="0"/>
                          <a:cs typeface="Fira Code Retina" pitchFamily="49" charset="0"/>
                        </a:rPr>
                        <a:t>K1V4</a:t>
                      </a:r>
                    </a:p>
                  </a:txBody>
                  <a:tcPr anchor="ctr">
                    <a:lnL w="19050" cap="flat" cmpd="sng" algn="ctr">
                      <a:solidFill>
                        <a:srgbClr val="AB7CAA"/>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AB7CAA"/>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K1V1</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AB7CAA"/>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K1V2</a:t>
                      </a:r>
                    </a:p>
                  </a:txBody>
                  <a:tcPr anchor="ctr">
                    <a:lnL w="19050" cap="flat" cmpd="sng" algn="ctr">
                      <a:noFill/>
                      <a:prstDash val="solid"/>
                      <a:round/>
                      <a:headEnd type="none" w="med" len="med"/>
                      <a:tailEnd type="none" w="med" len="med"/>
                    </a:lnL>
                    <a:lnR w="19050" cap="flat" cmpd="sng" algn="ctr">
                      <a:solidFill>
                        <a:srgbClr val="AB7CAA"/>
                      </a:solidFill>
                      <a:prstDash val="solid"/>
                      <a:round/>
                      <a:headEnd type="none" w="med" len="med"/>
                      <a:tailEnd type="none" w="med" len="med"/>
                    </a:lnR>
                    <a:lnT w="19050" cap="flat" cmpd="sng" algn="ctr">
                      <a:solidFill>
                        <a:srgbClr val="AB7CAA"/>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4243081940"/>
                  </a:ext>
                </a:extLst>
              </a:tr>
            </a:tbl>
          </a:graphicData>
        </a:graphic>
      </p:graphicFrame>
      <p:pic>
        <p:nvPicPr>
          <p:cNvPr id="29" name="Graphic 28" descr="Lock with solid fill">
            <a:extLst>
              <a:ext uri="{FF2B5EF4-FFF2-40B4-BE49-F238E27FC236}">
                <a16:creationId xmlns:a16="http://schemas.microsoft.com/office/drawing/2014/main" id="{CF1FFA55-C8D5-49CE-6189-20DE04F695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08172" y="4248835"/>
            <a:ext cx="329248" cy="329248"/>
          </a:xfrm>
          <a:prstGeom prst="rect">
            <a:avLst/>
          </a:prstGeom>
        </p:spPr>
      </p:pic>
      <p:cxnSp>
        <p:nvCxnSpPr>
          <p:cNvPr id="30" name="Straight Connector 29">
            <a:extLst>
              <a:ext uri="{FF2B5EF4-FFF2-40B4-BE49-F238E27FC236}">
                <a16:creationId xmlns:a16="http://schemas.microsoft.com/office/drawing/2014/main" id="{629F0978-4EAB-17DB-1823-CBE35F74789B}"/>
              </a:ext>
            </a:extLst>
          </p:cNvPr>
          <p:cNvCxnSpPr>
            <a:cxnSpLocks/>
          </p:cNvCxnSpPr>
          <p:nvPr/>
        </p:nvCxnSpPr>
        <p:spPr>
          <a:xfrm>
            <a:off x="5075097" y="3315811"/>
            <a:ext cx="3273299" cy="0"/>
          </a:xfrm>
          <a:prstGeom prst="line">
            <a:avLst/>
          </a:prstGeom>
          <a:ln w="2222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9920BD9-C74E-3F7D-35A3-B55D0500BABD}"/>
              </a:ext>
            </a:extLst>
          </p:cNvPr>
          <p:cNvCxnSpPr>
            <a:cxnSpLocks/>
          </p:cNvCxnSpPr>
          <p:nvPr/>
        </p:nvCxnSpPr>
        <p:spPr>
          <a:xfrm flipV="1">
            <a:off x="5075097" y="5373341"/>
            <a:ext cx="3273299" cy="226"/>
          </a:xfrm>
          <a:prstGeom prst="line">
            <a:avLst/>
          </a:prstGeom>
          <a:ln w="2222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D1860D0-8010-DD28-C95E-ABECF22D3B5A}"/>
              </a:ext>
            </a:extLst>
          </p:cNvPr>
          <p:cNvSpPr/>
          <p:nvPr/>
        </p:nvSpPr>
        <p:spPr>
          <a:xfrm>
            <a:off x="5480705" y="3429527"/>
            <a:ext cx="1914892" cy="3537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27432" rtlCol="0" anchor="ctr"/>
          <a:lstStyle/>
          <a:p>
            <a:pPr algn="ctr"/>
            <a:r>
              <a:rPr lang="en-US" sz="2000" b="1" dirty="0">
                <a:solidFill>
                  <a:srgbClr val="C00000"/>
                </a:solidFill>
              </a:rPr>
              <a:t>Search Leakage</a:t>
            </a:r>
          </a:p>
        </p:txBody>
      </p:sp>
      <p:sp>
        <p:nvSpPr>
          <p:cNvPr id="38" name="Rectangle 37">
            <a:extLst>
              <a:ext uri="{FF2B5EF4-FFF2-40B4-BE49-F238E27FC236}">
                <a16:creationId xmlns:a16="http://schemas.microsoft.com/office/drawing/2014/main" id="{F317A6AE-57CC-2AAD-3546-FD211E150DFF}"/>
              </a:ext>
            </a:extLst>
          </p:cNvPr>
          <p:cNvSpPr/>
          <p:nvPr/>
        </p:nvSpPr>
        <p:spPr>
          <a:xfrm>
            <a:off x="5480705" y="2112909"/>
            <a:ext cx="1914892" cy="3537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27432" rtlCol="0" anchor="ctr"/>
          <a:lstStyle/>
          <a:p>
            <a:pPr algn="ctr"/>
            <a:r>
              <a:rPr lang="en-US" sz="2000" b="1" dirty="0">
                <a:solidFill>
                  <a:srgbClr val="C00000"/>
                </a:solidFill>
              </a:rPr>
              <a:t>Setup Leakage</a:t>
            </a:r>
          </a:p>
        </p:txBody>
      </p:sp>
      <p:sp>
        <p:nvSpPr>
          <p:cNvPr id="39" name="Rectangle 38">
            <a:extLst>
              <a:ext uri="{FF2B5EF4-FFF2-40B4-BE49-F238E27FC236}">
                <a16:creationId xmlns:a16="http://schemas.microsoft.com/office/drawing/2014/main" id="{25BED069-AC09-D1ED-6525-1E3FAC207EF2}"/>
              </a:ext>
            </a:extLst>
          </p:cNvPr>
          <p:cNvSpPr/>
          <p:nvPr/>
        </p:nvSpPr>
        <p:spPr>
          <a:xfrm>
            <a:off x="5480705" y="5486831"/>
            <a:ext cx="1914892" cy="3537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27432" rtlCol="0" anchor="ctr"/>
          <a:lstStyle/>
          <a:p>
            <a:pPr algn="ctr"/>
            <a:r>
              <a:rPr lang="en-US" sz="2000" b="1" dirty="0">
                <a:solidFill>
                  <a:srgbClr val="C00000"/>
                </a:solidFill>
              </a:rPr>
              <a:t>Update Leakage</a:t>
            </a:r>
          </a:p>
        </p:txBody>
      </p:sp>
    </p:spTree>
    <p:custDataLst>
      <p:tags r:id="rId1"/>
    </p:custDataLst>
    <p:extLst>
      <p:ext uri="{BB962C8B-B14F-4D97-AF65-F5344CB8AC3E}">
        <p14:creationId xmlns:p14="http://schemas.microsoft.com/office/powerpoint/2010/main" val="66859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fade">
                                      <p:cBhvr>
                                        <p:cTn id="13" dur="500"/>
                                        <p:tgtEl>
                                          <p:spTgt spid="10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fade">
                                      <p:cBhvr>
                                        <p:cTn id="18" dur="500"/>
                                        <p:tgtEl>
                                          <p:spTgt spid="80"/>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nodeType="with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fade">
                                      <p:cBhvr>
                                        <p:cTn id="24" dur="500"/>
                                        <p:tgtEl>
                                          <p:spTgt spid="102"/>
                                        </p:tgtEl>
                                      </p:cBhvr>
                                    </p:animEffect>
                                  </p:childTnLst>
                                </p:cTn>
                              </p:par>
                              <p:par>
                                <p:cTn id="25" presetID="10" presetClass="exit" presetSubtype="0" fill="hold" grpId="0" nodeType="withEffect">
                                  <p:stCondLst>
                                    <p:cond delay="0"/>
                                  </p:stCondLst>
                                  <p:childTnLst>
                                    <p:animEffect transition="out" filter="fade">
                                      <p:cBhvr>
                                        <p:cTn id="26" dur="500"/>
                                        <p:tgtEl>
                                          <p:spTgt spid="103"/>
                                        </p:tgtEl>
                                      </p:cBhvr>
                                    </p:animEffect>
                                    <p:set>
                                      <p:cBhvr>
                                        <p:cTn id="27" dur="1" fill="hold">
                                          <p:stCondLst>
                                            <p:cond delay="499"/>
                                          </p:stCondLst>
                                        </p:cTn>
                                        <p:tgtEl>
                                          <p:spTgt spid="10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p:cTn id="31" dur="indefinite"/>
                                        <p:tgtEl>
                                          <p:spTgt spid="102"/>
                                        </p:tgtEl>
                                        <p:attrNameLst>
                                          <p:attrName>style.opacity</p:attrName>
                                        </p:attrNameLst>
                                      </p:cBhvr>
                                      <p:to>
                                        <p:strVal val="0.1"/>
                                      </p:to>
                                    </p:set>
                                    <p:animEffect filter="image" prLst="opacity: 0.1">
                                      <p:cBhvr rctx="IE">
                                        <p:cTn id="32" dur="indefinite"/>
                                        <p:tgtEl>
                                          <p:spTgt spid="102"/>
                                        </p:tgtEl>
                                      </p:cBhvr>
                                    </p:animEffect>
                                  </p:childTnLst>
                                </p:cTn>
                              </p:par>
                              <p:par>
                                <p:cTn id="33" presetID="9" presetClass="emph" presetSubtype="0" grpId="1" nodeType="withEffect">
                                  <p:stCondLst>
                                    <p:cond delay="0"/>
                                  </p:stCondLst>
                                  <p:childTnLst>
                                    <p:set>
                                      <p:cBhvr>
                                        <p:cTn id="34" dur="indefinite"/>
                                        <p:tgtEl>
                                          <p:spTgt spid="100"/>
                                        </p:tgtEl>
                                        <p:attrNameLst>
                                          <p:attrName>style.opacity</p:attrName>
                                        </p:attrNameLst>
                                      </p:cBhvr>
                                      <p:to>
                                        <p:strVal val="0.1"/>
                                      </p:to>
                                    </p:set>
                                    <p:animEffect filter="image" prLst="opacity: 0.1">
                                      <p:cBhvr rctx="IE">
                                        <p:cTn id="35" dur="indefinite"/>
                                        <p:tgtEl>
                                          <p:spTgt spid="100"/>
                                        </p:tgtEl>
                                      </p:cBhvr>
                                    </p:animEffect>
                                  </p:childTnLst>
                                </p:cTn>
                              </p:par>
                              <p:par>
                                <p:cTn id="36" presetID="9" presetClass="emph" presetSubtype="0" grpId="1" nodeType="withEffect">
                                  <p:stCondLst>
                                    <p:cond delay="0"/>
                                  </p:stCondLst>
                                  <p:childTnLst>
                                    <p:set>
                                      <p:cBhvr>
                                        <p:cTn id="37" dur="indefinite"/>
                                        <p:tgtEl>
                                          <p:spTgt spid="101"/>
                                        </p:tgtEl>
                                        <p:attrNameLst>
                                          <p:attrName>style.opacity</p:attrName>
                                        </p:attrNameLst>
                                      </p:cBhvr>
                                      <p:to>
                                        <p:strVal val="0.1"/>
                                      </p:to>
                                    </p:set>
                                    <p:animEffect filter="image" prLst="opacity: 0.1">
                                      <p:cBhvr rctx="IE">
                                        <p:cTn id="38" dur="indefinite"/>
                                        <p:tgtEl>
                                          <p:spTgt spid="101"/>
                                        </p:tgtEl>
                                      </p:cBhvr>
                                    </p:animEffect>
                                  </p:childTnLst>
                                </p:cTn>
                              </p:par>
                              <p:par>
                                <p:cTn id="39" presetID="10" presetClass="exit" presetSubtype="0" fill="hold" nodeType="withEffect">
                                  <p:stCondLst>
                                    <p:cond delay="0"/>
                                  </p:stCondLst>
                                  <p:childTnLst>
                                    <p:animEffect transition="out" filter="fade">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par>
                                <p:cTn id="46" presetID="10" presetClass="entr" presetSubtype="0" fill="hold" nodeType="withEffect">
                                  <p:stCondLst>
                                    <p:cond delay="0"/>
                                  </p:stCondLst>
                                  <p:childTnLst>
                                    <p:set>
                                      <p:cBhvr>
                                        <p:cTn id="47" dur="1" fill="hold">
                                          <p:stCondLst>
                                            <p:cond delay="0"/>
                                          </p:stCondLst>
                                        </p:cTn>
                                        <p:tgtEl>
                                          <p:spTgt spid="106"/>
                                        </p:tgtEl>
                                        <p:attrNameLst>
                                          <p:attrName>style.visibility</p:attrName>
                                        </p:attrNameLst>
                                      </p:cBhvr>
                                      <p:to>
                                        <p:strVal val="visible"/>
                                      </p:to>
                                    </p:set>
                                    <p:animEffect transition="in" filter="fade">
                                      <p:cBhvr>
                                        <p:cTn id="48" dur="500"/>
                                        <p:tgtEl>
                                          <p:spTgt spid="10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4"/>
                                        </p:tgtEl>
                                        <p:attrNameLst>
                                          <p:attrName>style.visibility</p:attrName>
                                        </p:attrNameLst>
                                      </p:cBhvr>
                                      <p:to>
                                        <p:strVal val="visible"/>
                                      </p:to>
                                    </p:set>
                                    <p:animEffect transition="in" filter="fade">
                                      <p:cBhvr>
                                        <p:cTn id="51" dur="500"/>
                                        <p:tgtEl>
                                          <p:spTgt spid="10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6"/>
                                        </p:tgtEl>
                                        <p:attrNameLst>
                                          <p:attrName>style.visibility</p:attrName>
                                        </p:attrNameLst>
                                      </p:cBhvr>
                                      <p:to>
                                        <p:strVal val="visible"/>
                                      </p:to>
                                    </p:set>
                                    <p:animEffect transition="in" filter="fade">
                                      <p:cBhvr>
                                        <p:cTn id="56" dur="500"/>
                                        <p:tgtEl>
                                          <p:spTgt spid="76"/>
                                        </p:tgtEl>
                                      </p:cBhvr>
                                    </p:animEffect>
                                  </p:childTnLst>
                                </p:cTn>
                              </p:par>
                              <p:par>
                                <p:cTn id="57" presetID="10" presetClass="entr" presetSubtype="0" fill="hold" nodeType="withEffect">
                                  <p:stCondLst>
                                    <p:cond delay="0"/>
                                  </p:stCondLst>
                                  <p:childTnLst>
                                    <p:set>
                                      <p:cBhvr>
                                        <p:cTn id="58" dur="1" fill="hold">
                                          <p:stCondLst>
                                            <p:cond delay="0"/>
                                          </p:stCondLst>
                                        </p:cTn>
                                        <p:tgtEl>
                                          <p:spTgt spid="148"/>
                                        </p:tgtEl>
                                        <p:attrNameLst>
                                          <p:attrName>style.visibility</p:attrName>
                                        </p:attrNameLst>
                                      </p:cBhvr>
                                      <p:to>
                                        <p:strVal val="visible"/>
                                      </p:to>
                                    </p:set>
                                    <p:animEffect transition="in" filter="fade">
                                      <p:cBhvr>
                                        <p:cTn id="59" dur="500"/>
                                        <p:tgtEl>
                                          <p:spTgt spid="14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08"/>
                                        </p:tgtEl>
                                        <p:attrNameLst>
                                          <p:attrName>style.visibility</p:attrName>
                                        </p:attrNameLst>
                                      </p:cBhvr>
                                      <p:to>
                                        <p:strVal val="visible"/>
                                      </p:to>
                                    </p:set>
                                    <p:animEffect transition="in" filter="fade">
                                      <p:cBhvr>
                                        <p:cTn id="62" dur="500"/>
                                        <p:tgtEl>
                                          <p:spTgt spid="10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fade">
                                      <p:cBhvr>
                                        <p:cTn id="65" dur="500"/>
                                        <p:tgtEl>
                                          <p:spTgt spid="10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0" nodeType="clickEffect">
                                  <p:stCondLst>
                                    <p:cond delay="0"/>
                                  </p:stCondLst>
                                  <p:childTnLst>
                                    <p:animEffect transition="out" filter="fade">
                                      <p:cBhvr>
                                        <p:cTn id="69" dur="500"/>
                                        <p:tgtEl>
                                          <p:spTgt spid="110"/>
                                        </p:tgtEl>
                                      </p:cBhvr>
                                    </p:animEffect>
                                    <p:set>
                                      <p:cBhvr>
                                        <p:cTn id="70" dur="1" fill="hold">
                                          <p:stCondLst>
                                            <p:cond delay="499"/>
                                          </p:stCondLst>
                                        </p:cTn>
                                        <p:tgtEl>
                                          <p:spTgt spid="110"/>
                                        </p:tgtEl>
                                        <p:attrNameLst>
                                          <p:attrName>style.visibility</p:attrName>
                                        </p:attrNameLst>
                                      </p:cBhvr>
                                      <p:to>
                                        <p:strVal val="hidden"/>
                                      </p:to>
                                    </p:set>
                                  </p:childTnLst>
                                </p:cTn>
                              </p:par>
                              <p:par>
                                <p:cTn id="71" presetID="10" presetClass="entr" presetSubtype="0" fill="hold" nodeType="with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fade">
                                      <p:cBhvr>
                                        <p:cTn id="73" dur="500"/>
                                        <p:tgtEl>
                                          <p:spTgt spid="111"/>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mph" presetSubtype="0" grpId="1" nodeType="clickEffect">
                                  <p:stCondLst>
                                    <p:cond delay="0"/>
                                  </p:stCondLst>
                                  <p:childTnLst>
                                    <p:set>
                                      <p:cBhvr>
                                        <p:cTn id="77" dur="indefinite"/>
                                        <p:tgtEl>
                                          <p:spTgt spid="108"/>
                                        </p:tgtEl>
                                        <p:attrNameLst>
                                          <p:attrName>style.opacity</p:attrName>
                                        </p:attrNameLst>
                                      </p:cBhvr>
                                      <p:to>
                                        <p:strVal val="0.1"/>
                                      </p:to>
                                    </p:set>
                                    <p:animEffect filter="image" prLst="opacity: 0.1">
                                      <p:cBhvr rctx="IE">
                                        <p:cTn id="78" dur="indefinite"/>
                                        <p:tgtEl>
                                          <p:spTgt spid="108"/>
                                        </p:tgtEl>
                                      </p:cBhvr>
                                    </p:animEffect>
                                  </p:childTnLst>
                                </p:cTn>
                              </p:par>
                              <p:par>
                                <p:cTn id="79" presetID="9" presetClass="emph" presetSubtype="0" nodeType="withEffect">
                                  <p:stCondLst>
                                    <p:cond delay="0"/>
                                  </p:stCondLst>
                                  <p:childTnLst>
                                    <p:set>
                                      <p:cBhvr>
                                        <p:cTn id="80" dur="indefinite"/>
                                        <p:tgtEl>
                                          <p:spTgt spid="111"/>
                                        </p:tgtEl>
                                        <p:attrNameLst>
                                          <p:attrName>style.opacity</p:attrName>
                                        </p:attrNameLst>
                                      </p:cBhvr>
                                      <p:to>
                                        <p:strVal val="0.1"/>
                                      </p:to>
                                    </p:set>
                                    <p:animEffect filter="image" prLst="opacity: 0.1">
                                      <p:cBhvr rctx="IE">
                                        <p:cTn id="81" dur="indefinite"/>
                                        <p:tgtEl>
                                          <p:spTgt spid="111"/>
                                        </p:tgtEl>
                                      </p:cBhvr>
                                    </p:animEffect>
                                  </p:childTnLst>
                                </p:cTn>
                              </p:par>
                              <p:par>
                                <p:cTn id="82" presetID="9" presetClass="emph" presetSubtype="0" grpId="1" nodeType="withEffect">
                                  <p:stCondLst>
                                    <p:cond delay="0"/>
                                  </p:stCondLst>
                                  <p:childTnLst>
                                    <p:set>
                                      <p:cBhvr>
                                        <p:cTn id="83" dur="indefinite"/>
                                        <p:tgtEl>
                                          <p:spTgt spid="109"/>
                                        </p:tgtEl>
                                        <p:attrNameLst>
                                          <p:attrName>style.opacity</p:attrName>
                                        </p:attrNameLst>
                                      </p:cBhvr>
                                      <p:to>
                                        <p:strVal val="0.1"/>
                                      </p:to>
                                    </p:set>
                                    <p:animEffect filter="image" prLst="opacity: 0.1">
                                      <p:cBhvr rctx="IE">
                                        <p:cTn id="84" dur="indefinite"/>
                                        <p:tgtEl>
                                          <p:spTgt spid="109"/>
                                        </p:tgtEl>
                                      </p:cBhvr>
                                    </p:animEffect>
                                  </p:childTnLst>
                                </p:cTn>
                              </p:par>
                            </p:childTnLst>
                          </p:cTn>
                        </p:par>
                        <p:par>
                          <p:cTn id="85" fill="hold">
                            <p:stCondLst>
                              <p:cond delay="0"/>
                            </p:stCondLst>
                            <p:childTnLst>
                              <p:par>
                                <p:cTn id="86" presetID="10" presetClass="entr" presetSubtype="0" fill="hold" nodeType="afterEffect">
                                  <p:stCondLst>
                                    <p:cond delay="0"/>
                                  </p:stCondLst>
                                  <p:childTnLst>
                                    <p:set>
                                      <p:cBhvr>
                                        <p:cTn id="87" dur="1" fill="hold">
                                          <p:stCondLst>
                                            <p:cond delay="0"/>
                                          </p:stCondLst>
                                        </p:cTn>
                                        <p:tgtEl>
                                          <p:spTgt spid="115"/>
                                        </p:tgtEl>
                                        <p:attrNameLst>
                                          <p:attrName>style.visibility</p:attrName>
                                        </p:attrNameLst>
                                      </p:cBhvr>
                                      <p:to>
                                        <p:strVal val="visible"/>
                                      </p:to>
                                    </p:set>
                                    <p:animEffect transition="in" filter="fade">
                                      <p:cBhvr>
                                        <p:cTn id="88" dur="500"/>
                                        <p:tgtEl>
                                          <p:spTgt spid="115"/>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mph" presetSubtype="0" nodeType="clickEffect">
                                  <p:stCondLst>
                                    <p:cond delay="0"/>
                                  </p:stCondLst>
                                  <p:childTnLst>
                                    <p:set>
                                      <p:cBhvr>
                                        <p:cTn id="92" dur="indefinite"/>
                                        <p:tgtEl>
                                          <p:spTgt spid="115"/>
                                        </p:tgtEl>
                                        <p:attrNameLst>
                                          <p:attrName>style.opacity</p:attrName>
                                        </p:attrNameLst>
                                      </p:cBhvr>
                                      <p:to>
                                        <p:strVal val="0.1"/>
                                      </p:to>
                                    </p:set>
                                    <p:animEffect filter="image" prLst="opacity: 0.1">
                                      <p:cBhvr rctx="IE">
                                        <p:cTn id="93" dur="indefinite"/>
                                        <p:tgtEl>
                                          <p:spTgt spid="115"/>
                                        </p:tgtEl>
                                      </p:cBhvr>
                                    </p:animEffect>
                                  </p:childTnLst>
                                </p:cTn>
                              </p:par>
                            </p:childTnLst>
                          </p:cTn>
                        </p:par>
                        <p:par>
                          <p:cTn id="94" fill="hold">
                            <p:stCondLst>
                              <p:cond delay="0"/>
                            </p:stCondLst>
                            <p:childTnLst>
                              <p:par>
                                <p:cTn id="95" presetID="10" presetClass="entr" presetSubtype="0" fill="hold" nodeType="after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fade">
                                      <p:cBhvr>
                                        <p:cTn id="97" dur="500"/>
                                        <p:tgtEl>
                                          <p:spTgt spid="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18"/>
                                        </p:tgtEl>
                                        <p:attrNameLst>
                                          <p:attrName>style.visibility</p:attrName>
                                        </p:attrNameLst>
                                      </p:cBhvr>
                                      <p:to>
                                        <p:strVal val="visible"/>
                                      </p:to>
                                    </p:set>
                                    <p:animEffect transition="in" filter="fade">
                                      <p:cBhvr>
                                        <p:cTn id="100" dur="500"/>
                                        <p:tgtEl>
                                          <p:spTgt spid="118"/>
                                        </p:tgtEl>
                                      </p:cBhvr>
                                    </p:animEffect>
                                  </p:childTnLst>
                                </p:cTn>
                              </p:par>
                              <p:par>
                                <p:cTn id="101" presetID="10" presetClass="entr" presetSubtype="0" fill="hold" nodeType="with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fade">
                                      <p:cBhvr>
                                        <p:cTn id="103" dur="500"/>
                                        <p:tgtEl>
                                          <p:spTgt spid="5"/>
                                        </p:tgtEl>
                                      </p:cBhvr>
                                    </p:animEffect>
                                  </p:childTnLst>
                                </p:cTn>
                              </p:par>
                              <p:par>
                                <p:cTn id="104" presetID="10" presetClass="entr" presetSubtype="0" fill="hold" nodeType="with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fade">
                                      <p:cBhvr>
                                        <p:cTn id="106" dur="500"/>
                                        <p:tgtEl>
                                          <p:spTgt spid="9"/>
                                        </p:tgtEl>
                                      </p:cBhvr>
                                    </p:animEffect>
                                  </p:childTnLst>
                                </p:cTn>
                              </p:par>
                            </p:childTnLst>
                          </p:cTn>
                        </p:par>
                        <p:par>
                          <p:cTn id="107" fill="hold">
                            <p:stCondLst>
                              <p:cond delay="500"/>
                            </p:stCondLst>
                            <p:childTnLst>
                              <p:par>
                                <p:cTn id="108" presetID="9" presetClass="emph" presetSubtype="0" nodeType="afterEffect">
                                  <p:stCondLst>
                                    <p:cond delay="0"/>
                                  </p:stCondLst>
                                  <p:childTnLst>
                                    <p:set>
                                      <p:cBhvr>
                                        <p:cTn id="109" dur="indefinite"/>
                                        <p:tgtEl>
                                          <p:spTgt spid="5"/>
                                        </p:tgtEl>
                                        <p:attrNameLst>
                                          <p:attrName>style.opacity</p:attrName>
                                        </p:attrNameLst>
                                      </p:cBhvr>
                                      <p:to>
                                        <p:strVal val="0.1"/>
                                      </p:to>
                                    </p:set>
                                    <p:animEffect filter="image" prLst="opacity: 0.1">
                                      <p:cBhvr rctx="IE">
                                        <p:cTn id="110" dur="indefinite"/>
                                        <p:tgtEl>
                                          <p:spTgt spid="5"/>
                                        </p:tgtEl>
                                      </p:cBhvr>
                                    </p:animEffect>
                                  </p:childTnLst>
                                </p:cTn>
                              </p:par>
                              <p:par>
                                <p:cTn id="111" presetID="9" presetClass="emph" presetSubtype="0" grpId="1" nodeType="withEffect">
                                  <p:stCondLst>
                                    <p:cond delay="0"/>
                                  </p:stCondLst>
                                  <p:childTnLst>
                                    <p:set>
                                      <p:cBhvr>
                                        <p:cTn id="112" dur="indefinite"/>
                                        <p:tgtEl>
                                          <p:spTgt spid="118"/>
                                        </p:tgtEl>
                                        <p:attrNameLst>
                                          <p:attrName>style.opacity</p:attrName>
                                        </p:attrNameLst>
                                      </p:cBhvr>
                                      <p:to>
                                        <p:strVal val="0.1"/>
                                      </p:to>
                                    </p:set>
                                    <p:animEffect filter="image" prLst="opacity: 0.1">
                                      <p:cBhvr rctx="IE">
                                        <p:cTn id="113" dur="indefinite"/>
                                        <p:tgtEl>
                                          <p:spTgt spid="118"/>
                                        </p:tgtEl>
                                      </p:cBhvr>
                                    </p:animEffect>
                                  </p:childTnLst>
                                </p:cTn>
                              </p:par>
                              <p:par>
                                <p:cTn id="114" presetID="9" presetClass="emph" presetSubtype="0" nodeType="withEffect">
                                  <p:stCondLst>
                                    <p:cond delay="0"/>
                                  </p:stCondLst>
                                  <p:childTnLst>
                                    <p:set>
                                      <p:cBhvr>
                                        <p:cTn id="115" dur="indefinite"/>
                                        <p:tgtEl>
                                          <p:spTgt spid="4"/>
                                        </p:tgtEl>
                                        <p:attrNameLst>
                                          <p:attrName>style.opacity</p:attrName>
                                        </p:attrNameLst>
                                      </p:cBhvr>
                                      <p:to>
                                        <p:strVal val="0.1"/>
                                      </p:to>
                                    </p:set>
                                    <p:animEffect filter="image" prLst="opacity: 0.1">
                                      <p:cBhvr rctx="IE">
                                        <p:cTn id="116" dur="indefinite"/>
                                        <p:tgtEl>
                                          <p:spTgt spid="4"/>
                                        </p:tgtEl>
                                      </p:cBhvr>
                                    </p:animEffect>
                                  </p:childTnLst>
                                </p:cTn>
                              </p:par>
                              <p:par>
                                <p:cTn id="117" presetID="10" presetClass="entr" presetSubtype="0" fill="hold" nodeType="withEffect">
                                  <p:stCondLst>
                                    <p:cond delay="0"/>
                                  </p:stCondLst>
                                  <p:childTnLst>
                                    <p:set>
                                      <p:cBhvr>
                                        <p:cTn id="118" dur="1" fill="hold">
                                          <p:stCondLst>
                                            <p:cond delay="0"/>
                                          </p:stCondLst>
                                        </p:cTn>
                                        <p:tgtEl>
                                          <p:spTgt spid="28"/>
                                        </p:tgtEl>
                                        <p:attrNameLst>
                                          <p:attrName>style.visibility</p:attrName>
                                        </p:attrNameLst>
                                      </p:cBhvr>
                                      <p:to>
                                        <p:strVal val="visible"/>
                                      </p:to>
                                    </p:set>
                                    <p:animEffect transition="in" filter="fade">
                                      <p:cBhvr>
                                        <p:cTn id="119" dur="500"/>
                                        <p:tgtEl>
                                          <p:spTgt spid="28"/>
                                        </p:tgtEl>
                                      </p:cBhvr>
                                    </p:animEffect>
                                  </p:childTnLst>
                                </p:cTn>
                              </p:par>
                              <p:par>
                                <p:cTn id="120" presetID="10" presetClass="entr" presetSubtype="0" fill="hold" nodeType="withEffect">
                                  <p:stCondLst>
                                    <p:cond delay="0"/>
                                  </p:stCondLst>
                                  <p:childTnLst>
                                    <p:set>
                                      <p:cBhvr>
                                        <p:cTn id="121" dur="1" fill="hold">
                                          <p:stCondLst>
                                            <p:cond delay="0"/>
                                          </p:stCondLst>
                                        </p:cTn>
                                        <p:tgtEl>
                                          <p:spTgt spid="29"/>
                                        </p:tgtEl>
                                        <p:attrNameLst>
                                          <p:attrName>style.visibility</p:attrName>
                                        </p:attrNameLst>
                                      </p:cBhvr>
                                      <p:to>
                                        <p:strVal val="visible"/>
                                      </p:to>
                                    </p:set>
                                    <p:animEffect transition="in" filter="fade">
                                      <p:cBhvr>
                                        <p:cTn id="122" dur="500"/>
                                        <p:tgtEl>
                                          <p:spTgt spid="29"/>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500"/>
                                        <p:tgtEl>
                                          <p:spTgt spid="27"/>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mph" presetSubtype="0" nodeType="clickEffect">
                                  <p:stCondLst>
                                    <p:cond delay="0"/>
                                  </p:stCondLst>
                                  <p:childTnLst>
                                    <p:set>
                                      <p:cBhvr>
                                        <p:cTn id="129" dur="indefinite"/>
                                        <p:tgtEl>
                                          <p:spTgt spid="28"/>
                                        </p:tgtEl>
                                        <p:attrNameLst>
                                          <p:attrName>style.opacity</p:attrName>
                                        </p:attrNameLst>
                                      </p:cBhvr>
                                      <p:to>
                                        <p:strVal val="0.1"/>
                                      </p:to>
                                    </p:set>
                                    <p:animEffect filter="image" prLst="opacity: 0.1">
                                      <p:cBhvr rctx="IE">
                                        <p:cTn id="130" dur="indefinite"/>
                                        <p:tgtEl>
                                          <p:spTgt spid="28"/>
                                        </p:tgtEl>
                                      </p:cBhvr>
                                    </p:animEffect>
                                  </p:childTnLst>
                                </p:cTn>
                              </p:par>
                              <p:par>
                                <p:cTn id="131" presetID="9" presetClass="emph" presetSubtype="0" nodeType="withEffect">
                                  <p:stCondLst>
                                    <p:cond delay="0"/>
                                  </p:stCondLst>
                                  <p:childTnLst>
                                    <p:set>
                                      <p:cBhvr>
                                        <p:cTn id="132" dur="indefinite"/>
                                        <p:tgtEl>
                                          <p:spTgt spid="29"/>
                                        </p:tgtEl>
                                        <p:attrNameLst>
                                          <p:attrName>style.opacity</p:attrName>
                                        </p:attrNameLst>
                                      </p:cBhvr>
                                      <p:to>
                                        <p:strVal val="0.1"/>
                                      </p:to>
                                    </p:set>
                                    <p:animEffect filter="image" prLst="opacity: 0.1">
                                      <p:cBhvr rctx="IE">
                                        <p:cTn id="133" dur="indefinite"/>
                                        <p:tgtEl>
                                          <p:spTgt spid="29"/>
                                        </p:tgtEl>
                                      </p:cBhvr>
                                    </p:animEffect>
                                  </p:childTnLst>
                                </p:cTn>
                              </p:par>
                              <p:par>
                                <p:cTn id="134" presetID="9" presetClass="emph" presetSubtype="0" grpId="1" nodeType="withEffect">
                                  <p:stCondLst>
                                    <p:cond delay="0"/>
                                  </p:stCondLst>
                                  <p:childTnLst>
                                    <p:set>
                                      <p:cBhvr>
                                        <p:cTn id="135" dur="indefinite"/>
                                        <p:tgtEl>
                                          <p:spTgt spid="27"/>
                                        </p:tgtEl>
                                        <p:attrNameLst>
                                          <p:attrName>style.opacity</p:attrName>
                                        </p:attrNameLst>
                                      </p:cBhvr>
                                      <p:to>
                                        <p:strVal val="0.1"/>
                                      </p:to>
                                    </p:set>
                                    <p:animEffect filter="image" prLst="opacity: 0.1">
                                      <p:cBhvr rctx="IE">
                                        <p:cTn id="136" dur="indefinite"/>
                                        <p:tgtEl>
                                          <p:spTgt spid="27"/>
                                        </p:tgtEl>
                                      </p:cBhvr>
                                    </p:animEffect>
                                  </p:childTnLst>
                                </p:cTn>
                              </p:par>
                              <p:par>
                                <p:cTn id="137" presetID="10" presetClass="entr" presetSubtype="0" fill="hold" nodeType="withEffect">
                                  <p:stCondLst>
                                    <p:cond delay="0"/>
                                  </p:stCondLst>
                                  <p:childTnLst>
                                    <p:set>
                                      <p:cBhvr>
                                        <p:cTn id="138" dur="1" fill="hold">
                                          <p:stCondLst>
                                            <p:cond delay="0"/>
                                          </p:stCondLst>
                                        </p:cTn>
                                        <p:tgtEl>
                                          <p:spTgt spid="149"/>
                                        </p:tgtEl>
                                        <p:attrNameLst>
                                          <p:attrName>style.visibility</p:attrName>
                                        </p:attrNameLst>
                                      </p:cBhvr>
                                      <p:to>
                                        <p:strVal val="visible"/>
                                      </p:to>
                                    </p:set>
                                    <p:animEffect transition="in" filter="fade">
                                      <p:cBhvr>
                                        <p:cTn id="139" dur="500"/>
                                        <p:tgtEl>
                                          <p:spTgt spid="149"/>
                                        </p:tgtEl>
                                      </p:cBhvr>
                                    </p:animEffect>
                                  </p:childTnLst>
                                </p:cTn>
                              </p:par>
                              <p:par>
                                <p:cTn id="140" presetID="10" presetClass="entr" presetSubtype="0" fill="hold" nodeType="withEffect">
                                  <p:stCondLst>
                                    <p:cond delay="0"/>
                                  </p:stCondLst>
                                  <p:childTnLst>
                                    <p:set>
                                      <p:cBhvr>
                                        <p:cTn id="141" dur="1" fill="hold">
                                          <p:stCondLst>
                                            <p:cond delay="0"/>
                                          </p:stCondLst>
                                        </p:cTn>
                                        <p:tgtEl>
                                          <p:spTgt spid="78"/>
                                        </p:tgtEl>
                                        <p:attrNameLst>
                                          <p:attrName>style.visibility</p:attrName>
                                        </p:attrNameLst>
                                      </p:cBhvr>
                                      <p:to>
                                        <p:strVal val="visible"/>
                                      </p:to>
                                    </p:set>
                                    <p:animEffect transition="in" filter="fade">
                                      <p:cBhvr>
                                        <p:cTn id="142" dur="500"/>
                                        <p:tgtEl>
                                          <p:spTgt spid="78"/>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30"/>
                                        </p:tgtEl>
                                        <p:attrNameLst>
                                          <p:attrName>style.visibility</p:attrName>
                                        </p:attrNameLst>
                                      </p:cBhvr>
                                      <p:to>
                                        <p:strVal val="visible"/>
                                      </p:to>
                                    </p:set>
                                    <p:animEffect transition="in" filter="fade">
                                      <p:cBhvr>
                                        <p:cTn id="145" dur="500"/>
                                        <p:tgtEl>
                                          <p:spTgt spid="130"/>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8"/>
                                        </p:tgtEl>
                                        <p:attrNameLst>
                                          <p:attrName>style.visibility</p:attrName>
                                        </p:attrNameLst>
                                      </p:cBhvr>
                                      <p:to>
                                        <p:strVal val="visible"/>
                                      </p:to>
                                    </p:set>
                                    <p:animEffect transition="in" filter="fade">
                                      <p:cBhvr>
                                        <p:cTn id="148" dur="500"/>
                                        <p:tgtEl>
                                          <p:spTgt spid="128"/>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grpId="0" nodeType="clickEffect">
                                  <p:stCondLst>
                                    <p:cond delay="0"/>
                                  </p:stCondLst>
                                  <p:childTnLst>
                                    <p:animEffect transition="out" filter="fade">
                                      <p:cBhvr>
                                        <p:cTn id="152" dur="500"/>
                                        <p:tgtEl>
                                          <p:spTgt spid="131"/>
                                        </p:tgtEl>
                                      </p:cBhvr>
                                    </p:animEffect>
                                    <p:set>
                                      <p:cBhvr>
                                        <p:cTn id="153" dur="1" fill="hold">
                                          <p:stCondLst>
                                            <p:cond delay="499"/>
                                          </p:stCondLst>
                                        </p:cTn>
                                        <p:tgtEl>
                                          <p:spTgt spid="131"/>
                                        </p:tgtEl>
                                        <p:attrNameLst>
                                          <p:attrName>style.visibility</p:attrName>
                                        </p:attrNameLst>
                                      </p:cBhvr>
                                      <p:to>
                                        <p:strVal val="hidden"/>
                                      </p:to>
                                    </p:set>
                                  </p:childTnLst>
                                </p:cTn>
                              </p:par>
                              <p:par>
                                <p:cTn id="154" presetID="9" presetClass="emph" presetSubtype="0" grpId="1" nodeType="withEffect">
                                  <p:stCondLst>
                                    <p:cond delay="0"/>
                                  </p:stCondLst>
                                  <p:childTnLst>
                                    <p:set>
                                      <p:cBhvr>
                                        <p:cTn id="155" dur="indefinite"/>
                                        <p:tgtEl>
                                          <p:spTgt spid="128"/>
                                        </p:tgtEl>
                                        <p:attrNameLst>
                                          <p:attrName>style.opacity</p:attrName>
                                        </p:attrNameLst>
                                      </p:cBhvr>
                                      <p:to>
                                        <p:strVal val="0.1"/>
                                      </p:to>
                                    </p:set>
                                    <p:animEffect filter="image" prLst="opacity: 0.1">
                                      <p:cBhvr rctx="IE">
                                        <p:cTn id="156" dur="indefinite"/>
                                        <p:tgtEl>
                                          <p:spTgt spid="128"/>
                                        </p:tgtEl>
                                      </p:cBhvr>
                                    </p:animEffect>
                                  </p:childTnLst>
                                </p:cTn>
                              </p:par>
                              <p:par>
                                <p:cTn id="157" presetID="3" presetClass="entr" presetSubtype="10" fill="hold" nodeType="withEffect">
                                  <p:stCondLst>
                                    <p:cond delay="0"/>
                                  </p:stCondLst>
                                  <p:childTnLst>
                                    <p:set>
                                      <p:cBhvr>
                                        <p:cTn id="158" dur="1" fill="hold">
                                          <p:stCondLst>
                                            <p:cond delay="0"/>
                                          </p:stCondLst>
                                        </p:cTn>
                                        <p:tgtEl>
                                          <p:spTgt spid="18"/>
                                        </p:tgtEl>
                                        <p:attrNameLst>
                                          <p:attrName>style.visibility</p:attrName>
                                        </p:attrNameLst>
                                      </p:cBhvr>
                                      <p:to>
                                        <p:strVal val="visible"/>
                                      </p:to>
                                    </p:set>
                                    <p:animEffect transition="in" filter="blinds(horizontal)">
                                      <p:cBhvr>
                                        <p:cTn id="159" dur="500"/>
                                        <p:tgtEl>
                                          <p:spTgt spid="18"/>
                                        </p:tgtEl>
                                      </p:cBhvr>
                                    </p:animEffect>
                                  </p:childTnLst>
                                </p:cTn>
                              </p:par>
                              <p:par>
                                <p:cTn id="160" presetID="3" presetClass="entr" presetSubtype="10" fill="hold" nodeType="withEffect">
                                  <p:stCondLst>
                                    <p:cond delay="0"/>
                                  </p:stCondLst>
                                  <p:childTnLst>
                                    <p:set>
                                      <p:cBhvr>
                                        <p:cTn id="161" dur="1" fill="hold">
                                          <p:stCondLst>
                                            <p:cond delay="0"/>
                                          </p:stCondLst>
                                        </p:cTn>
                                        <p:tgtEl>
                                          <p:spTgt spid="14"/>
                                        </p:tgtEl>
                                        <p:attrNameLst>
                                          <p:attrName>style.visibility</p:attrName>
                                        </p:attrNameLst>
                                      </p:cBhvr>
                                      <p:to>
                                        <p:strVal val="visible"/>
                                      </p:to>
                                    </p:set>
                                    <p:animEffect transition="in" filter="blinds(horizontal)">
                                      <p:cBhvr>
                                        <p:cTn id="162" dur="500"/>
                                        <p:tgtEl>
                                          <p:spTgt spid="14"/>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mph" presetSubtype="0" grpId="1" nodeType="clickEffect">
                                  <p:stCondLst>
                                    <p:cond delay="0"/>
                                  </p:stCondLst>
                                  <p:childTnLst>
                                    <p:set>
                                      <p:cBhvr>
                                        <p:cTn id="166" dur="indefinite"/>
                                        <p:tgtEl>
                                          <p:spTgt spid="130"/>
                                        </p:tgtEl>
                                        <p:attrNameLst>
                                          <p:attrName>style.opacity</p:attrName>
                                        </p:attrNameLst>
                                      </p:cBhvr>
                                      <p:to>
                                        <p:strVal val="0.1"/>
                                      </p:to>
                                    </p:set>
                                    <p:animEffect filter="image" prLst="opacity: 0.1">
                                      <p:cBhvr rctx="IE">
                                        <p:cTn id="167" dur="indefinite"/>
                                        <p:tgtEl>
                                          <p:spTgt spid="130"/>
                                        </p:tgtEl>
                                      </p:cBhvr>
                                    </p:animEffect>
                                  </p:childTnLst>
                                </p:cTn>
                              </p:par>
                              <p:par>
                                <p:cTn id="168" presetID="10" presetClass="exit" presetSubtype="0" fill="hold" nodeType="withEffect">
                                  <p:stCondLst>
                                    <p:cond delay="0"/>
                                  </p:stCondLst>
                                  <p:childTnLst>
                                    <p:animEffect transition="out" filter="fade">
                                      <p:cBhvr>
                                        <p:cTn id="169" dur="10"/>
                                        <p:tgtEl>
                                          <p:spTgt spid="18"/>
                                        </p:tgtEl>
                                      </p:cBhvr>
                                    </p:animEffect>
                                    <p:set>
                                      <p:cBhvr>
                                        <p:cTn id="170" dur="1" fill="hold">
                                          <p:stCondLst>
                                            <p:cond delay="9"/>
                                          </p:stCondLst>
                                        </p:cTn>
                                        <p:tgtEl>
                                          <p:spTgt spid="18"/>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10"/>
                                        <p:tgtEl>
                                          <p:spTgt spid="14"/>
                                        </p:tgtEl>
                                      </p:cBhvr>
                                    </p:animEffect>
                                    <p:set>
                                      <p:cBhvr>
                                        <p:cTn id="173" dur="1" fill="hold">
                                          <p:stCondLst>
                                            <p:cond delay="9"/>
                                          </p:stCondLst>
                                        </p:cTn>
                                        <p:tgtEl>
                                          <p:spTgt spid="14"/>
                                        </p:tgtEl>
                                        <p:attrNameLst>
                                          <p:attrName>style.visibility</p:attrName>
                                        </p:attrNameLst>
                                      </p:cBhvr>
                                      <p:to>
                                        <p:strVal val="hidden"/>
                                      </p:to>
                                    </p:set>
                                  </p:childTnLst>
                                </p:cTn>
                              </p:par>
                            </p:childTnLst>
                          </p:cTn>
                        </p:par>
                        <p:par>
                          <p:cTn id="174" fill="hold">
                            <p:stCondLst>
                              <p:cond delay="10"/>
                            </p:stCondLst>
                            <p:childTnLst>
                              <p:par>
                                <p:cTn id="175" presetID="10" presetClass="entr" presetSubtype="0" fill="hold" nodeType="afterEffect">
                                  <p:stCondLst>
                                    <p:cond delay="0"/>
                                  </p:stCondLst>
                                  <p:childTnLst>
                                    <p:set>
                                      <p:cBhvr>
                                        <p:cTn id="176" dur="1" fill="hold">
                                          <p:stCondLst>
                                            <p:cond delay="0"/>
                                          </p:stCondLst>
                                        </p:cTn>
                                        <p:tgtEl>
                                          <p:spTgt spid="10"/>
                                        </p:tgtEl>
                                        <p:attrNameLst>
                                          <p:attrName>style.visibility</p:attrName>
                                        </p:attrNameLst>
                                      </p:cBhvr>
                                      <p:to>
                                        <p:strVal val="visible"/>
                                      </p:to>
                                    </p:set>
                                    <p:animEffect transition="in" filter="fade">
                                      <p:cBhvr>
                                        <p:cTn id="177" dur="500"/>
                                        <p:tgtEl>
                                          <p:spTgt spid="10"/>
                                        </p:tgtEl>
                                      </p:cBhvr>
                                    </p:animEffect>
                                  </p:childTnLst>
                                </p:cTn>
                              </p:par>
                              <p:par>
                                <p:cTn id="178" presetID="10" presetClass="entr" presetSubtype="0" fill="hold" nodeType="withEffect">
                                  <p:stCondLst>
                                    <p:cond delay="0"/>
                                  </p:stCondLst>
                                  <p:childTnLst>
                                    <p:set>
                                      <p:cBhvr>
                                        <p:cTn id="179" dur="1" fill="hold">
                                          <p:stCondLst>
                                            <p:cond delay="0"/>
                                          </p:stCondLst>
                                        </p:cTn>
                                        <p:tgtEl>
                                          <p:spTgt spid="12"/>
                                        </p:tgtEl>
                                        <p:attrNameLst>
                                          <p:attrName>style.visibility</p:attrName>
                                        </p:attrNameLst>
                                      </p:cBhvr>
                                      <p:to>
                                        <p:strVal val="visible"/>
                                      </p:to>
                                    </p:set>
                                    <p:animEffect transition="in" filter="fade">
                                      <p:cBhvr>
                                        <p:cTn id="180" dur="500"/>
                                        <p:tgtEl>
                                          <p:spTgt spid="12"/>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1"/>
                                        </p:tgtEl>
                                        <p:attrNameLst>
                                          <p:attrName>style.visibility</p:attrName>
                                        </p:attrNameLst>
                                      </p:cBhvr>
                                      <p:to>
                                        <p:strVal val="visible"/>
                                      </p:to>
                                    </p:set>
                                    <p:animEffect transition="in" filter="fade">
                                      <p:cBhvr>
                                        <p:cTn id="183" dur="500"/>
                                        <p:tgtEl>
                                          <p:spTgt spid="11"/>
                                        </p:tgtEl>
                                      </p:cBhvr>
                                    </p:animEffect>
                                  </p:childTnLst>
                                </p:cTn>
                              </p:par>
                            </p:childTnLst>
                          </p:cTn>
                        </p:par>
                        <p:par>
                          <p:cTn id="184" fill="hold">
                            <p:stCondLst>
                              <p:cond delay="510"/>
                            </p:stCondLst>
                            <p:childTnLst>
                              <p:par>
                                <p:cTn id="185" presetID="9" presetClass="emph" presetSubtype="0" nodeType="afterEffect">
                                  <p:stCondLst>
                                    <p:cond delay="0"/>
                                  </p:stCondLst>
                                  <p:childTnLst>
                                    <p:set>
                                      <p:cBhvr>
                                        <p:cTn id="186" dur="indefinite"/>
                                        <p:tgtEl>
                                          <p:spTgt spid="12"/>
                                        </p:tgtEl>
                                        <p:attrNameLst>
                                          <p:attrName>style.opacity</p:attrName>
                                        </p:attrNameLst>
                                      </p:cBhvr>
                                      <p:to>
                                        <p:strVal val="0.1"/>
                                      </p:to>
                                    </p:set>
                                    <p:animEffect filter="image" prLst="opacity: 0.1">
                                      <p:cBhvr rctx="IE">
                                        <p:cTn id="187" dur="indefinite"/>
                                        <p:tgtEl>
                                          <p:spTgt spid="12"/>
                                        </p:tgtEl>
                                      </p:cBhvr>
                                    </p:animEffect>
                                  </p:childTnLst>
                                </p:cTn>
                              </p:par>
                              <p:par>
                                <p:cTn id="188" presetID="9" presetClass="emph" presetSubtype="0" grpId="1" nodeType="withEffect">
                                  <p:stCondLst>
                                    <p:cond delay="0"/>
                                  </p:stCondLst>
                                  <p:childTnLst>
                                    <p:set>
                                      <p:cBhvr>
                                        <p:cTn id="189" dur="indefinite"/>
                                        <p:tgtEl>
                                          <p:spTgt spid="11"/>
                                        </p:tgtEl>
                                        <p:attrNameLst>
                                          <p:attrName>style.opacity</p:attrName>
                                        </p:attrNameLst>
                                      </p:cBhvr>
                                      <p:to>
                                        <p:strVal val="0.1"/>
                                      </p:to>
                                    </p:set>
                                    <p:animEffect filter="image" prLst="opacity: 0.1">
                                      <p:cBhvr rctx="IE">
                                        <p:cTn id="190" dur="indefinite"/>
                                        <p:tgtEl>
                                          <p:spTgt spid="11"/>
                                        </p:tgtEl>
                                      </p:cBhvr>
                                    </p:animEffect>
                                  </p:childTnLst>
                                </p:cTn>
                              </p:par>
                              <p:par>
                                <p:cTn id="191" presetID="9" presetClass="emph" presetSubtype="0" nodeType="withEffect">
                                  <p:stCondLst>
                                    <p:cond delay="0"/>
                                  </p:stCondLst>
                                  <p:childTnLst>
                                    <p:set>
                                      <p:cBhvr>
                                        <p:cTn id="192" dur="indefinite"/>
                                        <p:tgtEl>
                                          <p:spTgt spid="10"/>
                                        </p:tgtEl>
                                        <p:attrNameLst>
                                          <p:attrName>style.opacity</p:attrName>
                                        </p:attrNameLst>
                                      </p:cBhvr>
                                      <p:to>
                                        <p:strVal val="0.1"/>
                                      </p:to>
                                    </p:set>
                                    <p:animEffect filter="image" prLst="opacity: 0.1">
                                      <p:cBhvr rctx="IE">
                                        <p:cTn id="193" dur="indefinite"/>
                                        <p:tgtEl>
                                          <p:spTgt spid="10"/>
                                        </p:tgtEl>
                                      </p:cBhvr>
                                    </p:animEffect>
                                  </p:childTnLst>
                                </p:cTn>
                              </p:par>
                              <p:par>
                                <p:cTn id="194" presetID="10" presetClass="entr" presetSubtype="0" fill="hold" nodeType="withEffect">
                                  <p:stCondLst>
                                    <p:cond delay="0"/>
                                  </p:stCondLst>
                                  <p:childTnLst>
                                    <p:set>
                                      <p:cBhvr>
                                        <p:cTn id="195" dur="1" fill="hold">
                                          <p:stCondLst>
                                            <p:cond delay="0"/>
                                          </p:stCondLst>
                                        </p:cTn>
                                        <p:tgtEl>
                                          <p:spTgt spid="16"/>
                                        </p:tgtEl>
                                        <p:attrNameLst>
                                          <p:attrName>style.visibility</p:attrName>
                                        </p:attrNameLst>
                                      </p:cBhvr>
                                      <p:to>
                                        <p:strVal val="visible"/>
                                      </p:to>
                                    </p:set>
                                    <p:animEffect transition="in" filter="fade">
                                      <p:cBhvr>
                                        <p:cTn id="196" dur="300"/>
                                        <p:tgtEl>
                                          <p:spTgt spid="16"/>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grpId="0" nodeType="clickEffect">
                                  <p:stCondLst>
                                    <p:cond delay="0"/>
                                  </p:stCondLst>
                                  <p:childTnLst>
                                    <p:set>
                                      <p:cBhvr>
                                        <p:cTn id="200" dur="1" fill="hold">
                                          <p:stCondLst>
                                            <p:cond delay="0"/>
                                          </p:stCondLst>
                                        </p:cTn>
                                        <p:tgtEl>
                                          <p:spTgt spid="17"/>
                                        </p:tgtEl>
                                        <p:attrNameLst>
                                          <p:attrName>style.visibility</p:attrName>
                                        </p:attrNameLst>
                                      </p:cBhvr>
                                      <p:to>
                                        <p:strVal val="visible"/>
                                      </p:to>
                                    </p:set>
                                    <p:animEffect transition="in" filter="fade">
                                      <p:cBhvr>
                                        <p:cTn id="201" dur="500"/>
                                        <p:tgtEl>
                                          <p:spTgt spid="17"/>
                                        </p:tgtEl>
                                      </p:cBhvr>
                                    </p:animEffect>
                                  </p:childTnLst>
                                </p:cTn>
                              </p:par>
                            </p:childTnLst>
                          </p:cTn>
                        </p:par>
                        <p:par>
                          <p:cTn id="202" fill="hold">
                            <p:stCondLst>
                              <p:cond delay="500"/>
                            </p:stCondLst>
                            <p:childTnLst>
                              <p:par>
                                <p:cTn id="203" presetID="10" presetClass="entr" presetSubtype="0" fill="hold" grpId="0" nodeType="afterEffect">
                                  <p:stCondLst>
                                    <p:cond delay="0"/>
                                  </p:stCondLst>
                                  <p:childTnLst>
                                    <p:set>
                                      <p:cBhvr>
                                        <p:cTn id="204" dur="1" fill="hold">
                                          <p:stCondLst>
                                            <p:cond delay="0"/>
                                          </p:stCondLst>
                                        </p:cTn>
                                        <p:tgtEl>
                                          <p:spTgt spid="19"/>
                                        </p:tgtEl>
                                        <p:attrNameLst>
                                          <p:attrName>style.visibility</p:attrName>
                                        </p:attrNameLst>
                                      </p:cBhvr>
                                      <p:to>
                                        <p:strVal val="visible"/>
                                      </p:to>
                                    </p:set>
                                    <p:animEffect transition="in" filter="fade">
                                      <p:cBhvr>
                                        <p:cTn id="205" dur="500"/>
                                        <p:tgtEl>
                                          <p:spTgt spid="19"/>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grpId="0" nodeType="clickEffect">
                                  <p:stCondLst>
                                    <p:cond delay="0"/>
                                  </p:stCondLst>
                                  <p:childTnLst>
                                    <p:set>
                                      <p:cBhvr>
                                        <p:cTn id="209" dur="1" fill="hold">
                                          <p:stCondLst>
                                            <p:cond delay="0"/>
                                          </p:stCondLst>
                                        </p:cTn>
                                        <p:tgtEl>
                                          <p:spTgt spid="38"/>
                                        </p:tgtEl>
                                        <p:attrNameLst>
                                          <p:attrName>style.visibility</p:attrName>
                                        </p:attrNameLst>
                                      </p:cBhvr>
                                      <p:to>
                                        <p:strVal val="visible"/>
                                      </p:to>
                                    </p:set>
                                    <p:animEffect transition="in" filter="fade">
                                      <p:cBhvr>
                                        <p:cTn id="210" dur="500"/>
                                        <p:tgtEl>
                                          <p:spTgt spid="38"/>
                                        </p:tgtEl>
                                      </p:cBhvr>
                                    </p:animEffect>
                                  </p:childTnLst>
                                </p:cTn>
                              </p:par>
                            </p:childTnLst>
                          </p:cTn>
                        </p:par>
                        <p:par>
                          <p:cTn id="211" fill="hold">
                            <p:stCondLst>
                              <p:cond delay="500"/>
                            </p:stCondLst>
                            <p:childTnLst>
                              <p:par>
                                <p:cTn id="212" presetID="10" presetClass="entr" presetSubtype="0" fill="hold" grpId="0" nodeType="afterEffect">
                                  <p:stCondLst>
                                    <p:cond delay="0"/>
                                  </p:stCondLst>
                                  <p:childTnLst>
                                    <p:set>
                                      <p:cBhvr>
                                        <p:cTn id="213" dur="1" fill="hold">
                                          <p:stCondLst>
                                            <p:cond delay="0"/>
                                          </p:stCondLst>
                                        </p:cTn>
                                        <p:tgtEl>
                                          <p:spTgt spid="20"/>
                                        </p:tgtEl>
                                        <p:attrNameLst>
                                          <p:attrName>style.visibility</p:attrName>
                                        </p:attrNameLst>
                                      </p:cBhvr>
                                      <p:to>
                                        <p:strVal val="visible"/>
                                      </p:to>
                                    </p:set>
                                    <p:animEffect transition="in" filter="fade">
                                      <p:cBhvr>
                                        <p:cTn id="214" dur="500"/>
                                        <p:tgtEl>
                                          <p:spTgt spid="20"/>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0" nodeType="clickEffect">
                                  <p:stCondLst>
                                    <p:cond delay="0"/>
                                  </p:stCondLst>
                                  <p:childTnLst>
                                    <p:set>
                                      <p:cBhvr>
                                        <p:cTn id="218" dur="1" fill="hold">
                                          <p:stCondLst>
                                            <p:cond delay="0"/>
                                          </p:stCondLst>
                                        </p:cTn>
                                        <p:tgtEl>
                                          <p:spTgt spid="36"/>
                                        </p:tgtEl>
                                        <p:attrNameLst>
                                          <p:attrName>style.visibility</p:attrName>
                                        </p:attrNameLst>
                                      </p:cBhvr>
                                      <p:to>
                                        <p:strVal val="visible"/>
                                      </p:to>
                                    </p:set>
                                    <p:animEffect transition="in" filter="fade">
                                      <p:cBhvr>
                                        <p:cTn id="219" dur="500"/>
                                        <p:tgtEl>
                                          <p:spTgt spid="36"/>
                                        </p:tgtEl>
                                      </p:cBhvr>
                                    </p:animEffect>
                                  </p:childTnLst>
                                </p:cTn>
                              </p:par>
                              <p:par>
                                <p:cTn id="220" presetID="1" presetClass="entr" presetSubtype="0" fill="hold" nodeType="withEffect">
                                  <p:stCondLst>
                                    <p:cond delay="0"/>
                                  </p:stCondLst>
                                  <p:childTnLst>
                                    <p:set>
                                      <p:cBhvr>
                                        <p:cTn id="221" dur="1" fill="hold">
                                          <p:stCondLst>
                                            <p:cond delay="0"/>
                                          </p:stCondLst>
                                        </p:cTn>
                                        <p:tgtEl>
                                          <p:spTgt spid="30"/>
                                        </p:tgtEl>
                                        <p:attrNameLst>
                                          <p:attrName>style.visibility</p:attrName>
                                        </p:attrNameLst>
                                      </p:cBhvr>
                                      <p:to>
                                        <p:strVal val="visible"/>
                                      </p:to>
                                    </p:set>
                                  </p:childTnLst>
                                </p:cTn>
                              </p:par>
                            </p:childTnLst>
                          </p:cTn>
                        </p:par>
                        <p:par>
                          <p:cTn id="222" fill="hold">
                            <p:stCondLst>
                              <p:cond delay="500"/>
                            </p:stCondLst>
                            <p:childTnLst>
                              <p:par>
                                <p:cTn id="223" presetID="9" presetClass="emph" presetSubtype="0" nodeType="afterEffect">
                                  <p:stCondLst>
                                    <p:cond delay="0"/>
                                  </p:stCondLst>
                                  <p:childTnLst>
                                    <p:set>
                                      <p:cBhvr>
                                        <p:cTn id="224" dur="indefinite"/>
                                        <p:tgtEl>
                                          <p:spTgt spid="115"/>
                                        </p:tgtEl>
                                        <p:attrNameLst>
                                          <p:attrName>style.opacity</p:attrName>
                                        </p:attrNameLst>
                                      </p:cBhvr>
                                      <p:to>
                                        <p:strVal val="1"/>
                                      </p:to>
                                    </p:set>
                                    <p:animEffect filter="image" prLst="opacity: 1">
                                      <p:cBhvr rctx="IE">
                                        <p:cTn id="225" dur="indefinite"/>
                                        <p:tgtEl>
                                          <p:spTgt spid="115"/>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21"/>
                                        </p:tgtEl>
                                        <p:attrNameLst>
                                          <p:attrName>style.visibility</p:attrName>
                                        </p:attrNameLst>
                                      </p:cBhvr>
                                      <p:to>
                                        <p:strVal val="visible"/>
                                      </p:to>
                                    </p:set>
                                    <p:animEffect transition="in" filter="fade">
                                      <p:cBhvr>
                                        <p:cTn id="228" dur="500"/>
                                        <p:tgtEl>
                                          <p:spTgt spid="21"/>
                                        </p:tgtEl>
                                      </p:cBhvr>
                                    </p:animEffect>
                                  </p:childTnLst>
                                </p:cTn>
                              </p:par>
                            </p:childTnLst>
                          </p:cTn>
                        </p:par>
                        <p:par>
                          <p:cTn id="229" fill="hold">
                            <p:stCondLst>
                              <p:cond delay="1000"/>
                            </p:stCondLst>
                            <p:childTnLst>
                              <p:par>
                                <p:cTn id="230" presetID="9" presetClass="emph" presetSubtype="0" nodeType="afterEffect">
                                  <p:stCondLst>
                                    <p:cond delay="0"/>
                                  </p:stCondLst>
                                  <p:childTnLst>
                                    <p:set>
                                      <p:cBhvr>
                                        <p:cTn id="231" dur="indefinite"/>
                                        <p:tgtEl>
                                          <p:spTgt spid="4"/>
                                        </p:tgtEl>
                                        <p:attrNameLst>
                                          <p:attrName>style.opacity</p:attrName>
                                        </p:attrNameLst>
                                      </p:cBhvr>
                                      <p:to>
                                        <p:strVal val="1"/>
                                      </p:to>
                                    </p:set>
                                    <p:animEffect filter="image" prLst="opacity: 1">
                                      <p:cBhvr rctx="IE">
                                        <p:cTn id="232" dur="indefinite"/>
                                        <p:tgtEl>
                                          <p:spTgt spid="4"/>
                                        </p:tgtEl>
                                      </p:cBhvr>
                                    </p:animEffect>
                                  </p:childTnLst>
                                </p:cTn>
                              </p:par>
                              <p:par>
                                <p:cTn id="233" presetID="9" presetClass="emph" presetSubtype="0" grpId="2" nodeType="withEffect">
                                  <p:stCondLst>
                                    <p:cond delay="0"/>
                                  </p:stCondLst>
                                  <p:childTnLst>
                                    <p:set>
                                      <p:cBhvr>
                                        <p:cTn id="234" dur="indefinite"/>
                                        <p:tgtEl>
                                          <p:spTgt spid="118"/>
                                        </p:tgtEl>
                                        <p:attrNameLst>
                                          <p:attrName>style.opacity</p:attrName>
                                        </p:attrNameLst>
                                      </p:cBhvr>
                                      <p:to>
                                        <p:strVal val="1"/>
                                      </p:to>
                                    </p:set>
                                    <p:animEffect filter="image" prLst="opacity: 1">
                                      <p:cBhvr rctx="IE">
                                        <p:cTn id="235" dur="indefinite"/>
                                        <p:tgtEl>
                                          <p:spTgt spid="118"/>
                                        </p:tgtEl>
                                      </p:cBhvr>
                                    </p:animEffect>
                                  </p:childTnLst>
                                </p:cTn>
                              </p:par>
                              <p:par>
                                <p:cTn id="236" presetID="9" presetClass="emph" presetSubtype="0" nodeType="withEffect">
                                  <p:stCondLst>
                                    <p:cond delay="0"/>
                                  </p:stCondLst>
                                  <p:childTnLst>
                                    <p:set>
                                      <p:cBhvr>
                                        <p:cTn id="237" dur="indefinite"/>
                                        <p:tgtEl>
                                          <p:spTgt spid="5"/>
                                        </p:tgtEl>
                                        <p:attrNameLst>
                                          <p:attrName>style.opacity</p:attrName>
                                        </p:attrNameLst>
                                      </p:cBhvr>
                                      <p:to>
                                        <p:strVal val="1"/>
                                      </p:to>
                                    </p:set>
                                    <p:animEffect filter="image" prLst="opacity: 1">
                                      <p:cBhvr rctx="IE">
                                        <p:cTn id="238" dur="indefinite"/>
                                        <p:tgtEl>
                                          <p:spTgt spid="5"/>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22"/>
                                        </p:tgtEl>
                                        <p:attrNameLst>
                                          <p:attrName>style.visibility</p:attrName>
                                        </p:attrNameLst>
                                      </p:cBhvr>
                                      <p:to>
                                        <p:strVal val="visible"/>
                                      </p:to>
                                    </p:set>
                                    <p:animEffect transition="in" filter="fade">
                                      <p:cBhvr>
                                        <p:cTn id="241" dur="500"/>
                                        <p:tgtEl>
                                          <p:spTgt spid="22"/>
                                        </p:tgtEl>
                                      </p:cBhvr>
                                    </p:animEffect>
                                  </p:childTnLst>
                                </p:cTn>
                              </p:par>
                            </p:childTnLst>
                          </p:cTn>
                        </p:par>
                      </p:childTnLst>
                    </p:cTn>
                  </p:par>
                  <p:par>
                    <p:cTn id="242" fill="hold">
                      <p:stCondLst>
                        <p:cond delay="indefinite"/>
                      </p:stCondLst>
                      <p:childTnLst>
                        <p:par>
                          <p:cTn id="243" fill="hold">
                            <p:stCondLst>
                              <p:cond delay="0"/>
                            </p:stCondLst>
                            <p:childTnLst>
                              <p:par>
                                <p:cTn id="244" presetID="10" presetClass="entr" presetSubtype="0" fill="hold" grpId="0" nodeType="clickEffect">
                                  <p:stCondLst>
                                    <p:cond delay="0"/>
                                  </p:stCondLst>
                                  <p:childTnLst>
                                    <p:set>
                                      <p:cBhvr>
                                        <p:cTn id="245" dur="1" fill="hold">
                                          <p:stCondLst>
                                            <p:cond delay="0"/>
                                          </p:stCondLst>
                                        </p:cTn>
                                        <p:tgtEl>
                                          <p:spTgt spid="39"/>
                                        </p:tgtEl>
                                        <p:attrNameLst>
                                          <p:attrName>style.visibility</p:attrName>
                                        </p:attrNameLst>
                                      </p:cBhvr>
                                      <p:to>
                                        <p:strVal val="visible"/>
                                      </p:to>
                                    </p:set>
                                    <p:animEffect transition="in" filter="fade">
                                      <p:cBhvr>
                                        <p:cTn id="246" dur="500"/>
                                        <p:tgtEl>
                                          <p:spTgt spid="39"/>
                                        </p:tgtEl>
                                      </p:cBhvr>
                                    </p:animEffect>
                                  </p:childTnLst>
                                </p:cTn>
                              </p:par>
                              <p:par>
                                <p:cTn id="247" presetID="1" presetClass="entr" presetSubtype="0" fill="hold" nodeType="withEffect">
                                  <p:stCondLst>
                                    <p:cond delay="0"/>
                                  </p:stCondLst>
                                  <p:childTnLst>
                                    <p:set>
                                      <p:cBhvr>
                                        <p:cTn id="248" dur="1" fill="hold">
                                          <p:stCondLst>
                                            <p:cond delay="0"/>
                                          </p:stCondLst>
                                        </p:cTn>
                                        <p:tgtEl>
                                          <p:spTgt spid="34"/>
                                        </p:tgtEl>
                                        <p:attrNameLst>
                                          <p:attrName>style.visibility</p:attrName>
                                        </p:attrNameLst>
                                      </p:cBhvr>
                                      <p:to>
                                        <p:strVal val="visible"/>
                                      </p:to>
                                    </p:set>
                                  </p:childTnLst>
                                </p:cTn>
                              </p:par>
                            </p:childTnLst>
                          </p:cTn>
                        </p:par>
                        <p:par>
                          <p:cTn id="249" fill="hold">
                            <p:stCondLst>
                              <p:cond delay="500"/>
                            </p:stCondLst>
                            <p:childTnLst>
                              <p:par>
                                <p:cTn id="250" presetID="9" presetClass="emph" presetSubtype="0" nodeType="afterEffect">
                                  <p:stCondLst>
                                    <p:cond delay="0"/>
                                  </p:stCondLst>
                                  <p:childTnLst>
                                    <p:set>
                                      <p:cBhvr>
                                        <p:cTn id="251" dur="indefinite"/>
                                        <p:tgtEl>
                                          <p:spTgt spid="10"/>
                                        </p:tgtEl>
                                        <p:attrNameLst>
                                          <p:attrName>style.opacity</p:attrName>
                                        </p:attrNameLst>
                                      </p:cBhvr>
                                      <p:to>
                                        <p:strVal val="1"/>
                                      </p:to>
                                    </p:set>
                                    <p:animEffect filter="image" prLst="opacity: 1">
                                      <p:cBhvr rctx="IE">
                                        <p:cTn id="252" dur="indefinite"/>
                                        <p:tgtEl>
                                          <p:spTgt spid="10"/>
                                        </p:tgtEl>
                                      </p:cBhvr>
                                    </p:animEffect>
                                  </p:childTnLst>
                                </p:cTn>
                              </p:par>
                              <p:par>
                                <p:cTn id="253" presetID="9" presetClass="emph" presetSubtype="0" nodeType="withEffect">
                                  <p:stCondLst>
                                    <p:cond delay="0"/>
                                  </p:stCondLst>
                                  <p:childTnLst>
                                    <p:set>
                                      <p:cBhvr>
                                        <p:cTn id="254" dur="indefinite"/>
                                        <p:tgtEl>
                                          <p:spTgt spid="12"/>
                                        </p:tgtEl>
                                        <p:attrNameLst>
                                          <p:attrName>style.opacity</p:attrName>
                                        </p:attrNameLst>
                                      </p:cBhvr>
                                      <p:to>
                                        <p:strVal val="1"/>
                                      </p:to>
                                    </p:set>
                                    <p:animEffect filter="image" prLst="opacity: 1">
                                      <p:cBhvr rctx="IE">
                                        <p:cTn id="255" dur="indefinite"/>
                                        <p:tgtEl>
                                          <p:spTgt spid="12"/>
                                        </p:tgtEl>
                                      </p:cBhvr>
                                    </p:animEffect>
                                  </p:childTnLst>
                                </p:cTn>
                              </p:par>
                              <p:par>
                                <p:cTn id="256" presetID="9" presetClass="emph" presetSubtype="0" grpId="2" nodeType="withEffect">
                                  <p:stCondLst>
                                    <p:cond delay="0"/>
                                  </p:stCondLst>
                                  <p:childTnLst>
                                    <p:set>
                                      <p:cBhvr>
                                        <p:cTn id="257" dur="indefinite"/>
                                        <p:tgtEl>
                                          <p:spTgt spid="11"/>
                                        </p:tgtEl>
                                        <p:attrNameLst>
                                          <p:attrName>style.opacity</p:attrName>
                                        </p:attrNameLst>
                                      </p:cBhvr>
                                      <p:to>
                                        <p:strVal val="1"/>
                                      </p:to>
                                    </p:set>
                                    <p:animEffect filter="image" prLst="opacity: 1">
                                      <p:cBhvr rctx="IE">
                                        <p:cTn id="258" dur="indefinite"/>
                                        <p:tgtEl>
                                          <p:spTgt spid="11"/>
                                        </p:tgtEl>
                                      </p:cBhvr>
                                    </p:animEffect>
                                  </p:childTnLst>
                                </p:cTn>
                              </p:par>
                              <p:par>
                                <p:cTn id="259" presetID="10" presetClass="entr" presetSubtype="0" repeatCount="0" fill="hold" grpId="0" nodeType="withEffect">
                                  <p:stCondLst>
                                    <p:cond delay="0"/>
                                  </p:stCondLst>
                                  <p:childTnLst>
                                    <p:set>
                                      <p:cBhvr>
                                        <p:cTn id="260" dur="1" fill="hold">
                                          <p:stCondLst>
                                            <p:cond delay="0"/>
                                          </p:stCondLst>
                                        </p:cTn>
                                        <p:tgtEl>
                                          <p:spTgt spid="23"/>
                                        </p:tgtEl>
                                        <p:attrNameLst>
                                          <p:attrName>style.visibility</p:attrName>
                                        </p:attrNameLst>
                                      </p:cBhvr>
                                      <p:to>
                                        <p:strVal val="visible"/>
                                      </p:to>
                                    </p:set>
                                    <p:animEffect transition="in" filter="fade">
                                      <p:cBhvr>
                                        <p:cTn id="2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0" grpId="0"/>
      <p:bldP spid="100" grpId="1"/>
      <p:bldP spid="103" grpId="0" animBg="1"/>
      <p:bldP spid="104" grpId="0"/>
      <p:bldP spid="108" grpId="0" animBg="1"/>
      <p:bldP spid="108" grpId="1" animBg="1"/>
      <p:bldP spid="109" grpId="0"/>
      <p:bldP spid="109" grpId="1"/>
      <p:bldP spid="110" grpId="0" animBg="1"/>
      <p:bldP spid="118" grpId="0"/>
      <p:bldP spid="118" grpId="1"/>
      <p:bldP spid="118" grpId="2"/>
      <p:bldP spid="128" grpId="0" animBg="1"/>
      <p:bldP spid="128" grpId="1" animBg="1"/>
      <p:bldP spid="130" grpId="0"/>
      <p:bldP spid="130" grpId="1"/>
      <p:bldP spid="131" grpId="0" animBg="1"/>
      <p:bldP spid="11" grpId="0"/>
      <p:bldP spid="11" grpId="1"/>
      <p:bldP spid="11" grpId="2"/>
      <p:bldP spid="20" grpId="0" animBg="1"/>
      <p:bldP spid="21" grpId="0" animBg="1"/>
      <p:bldP spid="22" grpId="0" animBg="1"/>
      <p:bldP spid="23" grpId="0" animBg="1"/>
      <p:bldP spid="17" grpId="0" animBg="1"/>
      <p:bldP spid="19" grpId="0" animBg="1"/>
      <p:bldP spid="27" grpId="0"/>
      <p:bldP spid="27" grpId="1"/>
      <p:bldP spid="36" grpId="0" animBg="1"/>
      <p:bldP spid="38" grpId="0" animBg="1"/>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8AAEF1A2-9004-2657-ED21-D54CA4A439E4}"/>
              </a:ext>
            </a:extLst>
          </p:cNvPr>
          <p:cNvSpPr txBox="1"/>
          <p:nvPr/>
        </p:nvSpPr>
        <p:spPr>
          <a:xfrm>
            <a:off x="8288644" y="4000457"/>
            <a:ext cx="3809623" cy="1822021"/>
          </a:xfrm>
          <a:prstGeom prst="rect">
            <a:avLst/>
          </a:prstGeom>
          <a:solidFill>
            <a:schemeClr val="bg1">
              <a:alpha val="46170"/>
            </a:schemeClr>
          </a:solidFill>
          <a:ln w="19050">
            <a:noFill/>
          </a:ln>
        </p:spPr>
        <p:txBody>
          <a:bodyPr wrap="square" rtlCol="0" anchor="ctr">
            <a:noAutofit/>
          </a:bodyPr>
          <a:lstStyle/>
          <a:p>
            <a:pPr algn="ctr"/>
            <a:endParaRPr lang="en-US" sz="1400" dirty="0">
              <a:latin typeface="Fira Code Retina" pitchFamily="49" charset="0"/>
              <a:ea typeface="Fira Code Retina" pitchFamily="49" charset="0"/>
              <a:cs typeface="Fira Code Retina" pitchFamily="49" charset="0"/>
            </a:endParaRPr>
          </a:p>
        </p:txBody>
      </p:sp>
      <p:sp>
        <p:nvSpPr>
          <p:cNvPr id="4" name="Slide Number Placeholder 3">
            <a:extLst>
              <a:ext uri="{FF2B5EF4-FFF2-40B4-BE49-F238E27FC236}">
                <a16:creationId xmlns:a16="http://schemas.microsoft.com/office/drawing/2014/main" id="{E38CE0E9-67C4-8AC0-B950-A2CF14971D2F}"/>
              </a:ext>
            </a:extLst>
          </p:cNvPr>
          <p:cNvSpPr>
            <a:spLocks noGrp="1"/>
          </p:cNvSpPr>
          <p:nvPr>
            <p:ph type="sldNum" sz="quarter" idx="12"/>
          </p:nvPr>
        </p:nvSpPr>
        <p:spPr/>
        <p:txBody>
          <a:bodyPr/>
          <a:lstStyle/>
          <a:p>
            <a:fld id="{BF7A32BC-2F7D-E345-A36E-5A774615C992}" type="slidenum">
              <a:rPr lang="en-US" smtClean="0"/>
              <a:t>4</a:t>
            </a:fld>
            <a:endParaRPr lang="en-US" dirty="0"/>
          </a:p>
        </p:txBody>
      </p:sp>
      <p:sp>
        <p:nvSpPr>
          <p:cNvPr id="5" name="Title 1">
            <a:extLst>
              <a:ext uri="{FF2B5EF4-FFF2-40B4-BE49-F238E27FC236}">
                <a16:creationId xmlns:a16="http://schemas.microsoft.com/office/drawing/2014/main" id="{EA0AB198-7A0F-7577-1A1C-A029120CEF04}"/>
              </a:ext>
            </a:extLst>
          </p:cNvPr>
          <p:cNvSpPr>
            <a:spLocks noGrp="1"/>
          </p:cNvSpPr>
          <p:nvPr>
            <p:ph type="title" idx="4294967295"/>
          </p:nvPr>
        </p:nvSpPr>
        <p:spPr>
          <a:xfrm>
            <a:off x="0" y="1"/>
            <a:ext cx="12192000" cy="938676"/>
          </a:xfrm>
          <a:prstGeom prst="rect">
            <a:avLst/>
          </a:prstGeom>
        </p:spPr>
        <p:txBody>
          <a:bodyPr anchor="ctr">
            <a:normAutofit/>
          </a:bodyPr>
          <a:lstStyle/>
          <a:p>
            <a:r>
              <a:rPr lang="en-US" dirty="0"/>
              <a:t>DSE Update Leakage</a:t>
            </a:r>
            <a:endParaRPr lang="en-US" sz="1600" dirty="0">
              <a:solidFill>
                <a:schemeClr val="bg1">
                  <a:lumMod val="50000"/>
                </a:schemeClr>
              </a:solidFill>
            </a:endParaRPr>
          </a:p>
        </p:txBody>
      </p:sp>
      <p:grpSp>
        <p:nvGrpSpPr>
          <p:cNvPr id="6" name="Group 5">
            <a:extLst>
              <a:ext uri="{FF2B5EF4-FFF2-40B4-BE49-F238E27FC236}">
                <a16:creationId xmlns:a16="http://schemas.microsoft.com/office/drawing/2014/main" id="{38BB340D-1B0F-F15B-FC46-6345E47226F0}"/>
              </a:ext>
            </a:extLst>
          </p:cNvPr>
          <p:cNvGrpSpPr/>
          <p:nvPr/>
        </p:nvGrpSpPr>
        <p:grpSpPr>
          <a:xfrm>
            <a:off x="1228471" y="938677"/>
            <a:ext cx="3575408" cy="400110"/>
            <a:chOff x="1294460" y="1965572"/>
            <a:chExt cx="3575408" cy="400110"/>
          </a:xfrm>
        </p:grpSpPr>
        <p:cxnSp>
          <p:nvCxnSpPr>
            <p:cNvPr id="7" name="Straight Arrow Connector 6">
              <a:extLst>
                <a:ext uri="{FF2B5EF4-FFF2-40B4-BE49-F238E27FC236}">
                  <a16:creationId xmlns:a16="http://schemas.microsoft.com/office/drawing/2014/main" id="{F9A1DF02-7931-3B69-675C-F8AC9E3B782C}"/>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88AE0E0-9F45-B46E-7A27-5AFBCD16607D}"/>
                </a:ext>
              </a:extLst>
            </p:cNvPr>
            <p:cNvSpPr txBox="1"/>
            <p:nvPr/>
          </p:nvSpPr>
          <p:spPr>
            <a:xfrm>
              <a:off x="3112839" y="1965572"/>
              <a:ext cx="1691040" cy="400110"/>
            </a:xfrm>
            <a:prstGeom prst="rect">
              <a:avLst/>
            </a:prstGeom>
            <a:noFill/>
          </p:spPr>
          <p:txBody>
            <a:bodyPr wrap="none" rtlCol="0" anchor="ctr">
              <a:spAutoFit/>
            </a:bodyPr>
            <a:lstStyle/>
            <a:p>
              <a:pPr algn="r"/>
              <a:r>
                <a:rPr lang="en-US" sz="2000" b="1" dirty="0"/>
                <a:t>Search(</a:t>
              </a:r>
              <a:r>
                <a:rPr lang="en-US" b="1" dirty="0">
                  <a:latin typeface="Fira Code Retina" pitchFamily="49" charset="0"/>
                  <a:ea typeface="Fira Code Retina" pitchFamily="49" charset="0"/>
                  <a:cs typeface="Fira Code Retina" pitchFamily="49" charset="0"/>
                </a:rPr>
                <a:t>Key1</a:t>
              </a:r>
              <a:r>
                <a:rPr lang="en-US" sz="2000" b="1" dirty="0"/>
                <a:t>)</a:t>
              </a:r>
            </a:p>
          </p:txBody>
        </p:sp>
      </p:grpSp>
      <p:grpSp>
        <p:nvGrpSpPr>
          <p:cNvPr id="9" name="Group 8">
            <a:extLst>
              <a:ext uri="{FF2B5EF4-FFF2-40B4-BE49-F238E27FC236}">
                <a16:creationId xmlns:a16="http://schemas.microsoft.com/office/drawing/2014/main" id="{E7B1CF00-E845-4F43-48ED-F1B54CC35B23}"/>
              </a:ext>
            </a:extLst>
          </p:cNvPr>
          <p:cNvGrpSpPr/>
          <p:nvPr/>
        </p:nvGrpSpPr>
        <p:grpSpPr>
          <a:xfrm>
            <a:off x="1228471" y="1453718"/>
            <a:ext cx="3575408" cy="400110"/>
            <a:chOff x="1294460" y="2916673"/>
            <a:chExt cx="3575408" cy="400110"/>
          </a:xfrm>
        </p:grpSpPr>
        <p:cxnSp>
          <p:nvCxnSpPr>
            <p:cNvPr id="10" name="Straight Arrow Connector 9">
              <a:extLst>
                <a:ext uri="{FF2B5EF4-FFF2-40B4-BE49-F238E27FC236}">
                  <a16:creationId xmlns:a16="http://schemas.microsoft.com/office/drawing/2014/main" id="{BB85E49C-5EDE-A90E-C3B9-630985D2F50C}"/>
                </a:ext>
              </a:extLst>
            </p:cNvPr>
            <p:cNvCxnSpPr>
              <a:cxnSpLocks/>
            </p:cNvCxnSpPr>
            <p:nvPr/>
          </p:nvCxnSpPr>
          <p:spPr>
            <a:xfrm>
              <a:off x="1294460" y="3315803"/>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3CF41E-9EB8-6F20-477B-BFB11A3A2FE5}"/>
                </a:ext>
              </a:extLst>
            </p:cNvPr>
            <p:cNvSpPr txBox="1"/>
            <p:nvPr/>
          </p:nvSpPr>
          <p:spPr>
            <a:xfrm>
              <a:off x="2413480" y="2916673"/>
              <a:ext cx="2390399" cy="400110"/>
            </a:xfrm>
            <a:prstGeom prst="rect">
              <a:avLst/>
            </a:prstGeom>
            <a:noFill/>
          </p:spPr>
          <p:txBody>
            <a:bodyPr wrap="none" rtlCol="0" anchor="ctr">
              <a:spAutoFit/>
            </a:bodyPr>
            <a:lstStyle/>
            <a:p>
              <a:pPr algn="r"/>
              <a:r>
                <a:rPr lang="en-US" sz="2000" b="1" dirty="0">
                  <a:solidFill>
                    <a:srgbClr val="3CA642"/>
                  </a:solidFill>
                </a:rPr>
                <a:t>Insert</a:t>
              </a:r>
              <a:r>
                <a:rPr lang="en-US" sz="2000" b="1" dirty="0"/>
                <a:t>(</a:t>
              </a:r>
              <a:r>
                <a:rPr lang="en-US" b="1" dirty="0">
                  <a:latin typeface="Fira Code Retina" pitchFamily="49" charset="0"/>
                  <a:ea typeface="Fira Code Retina" pitchFamily="49" charset="0"/>
                  <a:cs typeface="Fira Code Retina" pitchFamily="49" charset="0"/>
                </a:rPr>
                <a:t>Key1, Val5</a:t>
              </a:r>
              <a:r>
                <a:rPr lang="en-US" sz="2000" b="1" dirty="0"/>
                <a:t>)</a:t>
              </a:r>
            </a:p>
          </p:txBody>
        </p:sp>
      </p:grpSp>
      <p:grpSp>
        <p:nvGrpSpPr>
          <p:cNvPr id="28" name="Group 27">
            <a:extLst>
              <a:ext uri="{FF2B5EF4-FFF2-40B4-BE49-F238E27FC236}">
                <a16:creationId xmlns:a16="http://schemas.microsoft.com/office/drawing/2014/main" id="{510D68FE-00A1-BE0A-4FA2-3AB9315A23FE}"/>
              </a:ext>
            </a:extLst>
          </p:cNvPr>
          <p:cNvGrpSpPr/>
          <p:nvPr/>
        </p:nvGrpSpPr>
        <p:grpSpPr>
          <a:xfrm>
            <a:off x="263591" y="216256"/>
            <a:ext cx="11906019" cy="2239347"/>
            <a:chOff x="263591" y="216256"/>
            <a:chExt cx="11906019" cy="2239347"/>
          </a:xfrm>
        </p:grpSpPr>
        <p:grpSp>
          <p:nvGrpSpPr>
            <p:cNvPr id="19" name="Group 18">
              <a:extLst>
                <a:ext uri="{FF2B5EF4-FFF2-40B4-BE49-F238E27FC236}">
                  <a16:creationId xmlns:a16="http://schemas.microsoft.com/office/drawing/2014/main" id="{2A37C926-5E68-A18D-C82F-574744287D5E}"/>
                </a:ext>
              </a:extLst>
            </p:cNvPr>
            <p:cNvGrpSpPr/>
            <p:nvPr/>
          </p:nvGrpSpPr>
          <p:grpSpPr>
            <a:xfrm>
              <a:off x="10661269" y="216256"/>
              <a:ext cx="1508341" cy="1925743"/>
              <a:chOff x="10661269" y="216256"/>
              <a:chExt cx="1508341" cy="1925743"/>
            </a:xfrm>
          </p:grpSpPr>
          <p:sp>
            <p:nvSpPr>
              <p:cNvPr id="20" name="TextBox 19">
                <a:extLst>
                  <a:ext uri="{FF2B5EF4-FFF2-40B4-BE49-F238E27FC236}">
                    <a16:creationId xmlns:a16="http://schemas.microsoft.com/office/drawing/2014/main" id="{9F70F5E0-1026-0216-F1BB-91D206251877}"/>
                  </a:ext>
                </a:extLst>
              </p:cNvPr>
              <p:cNvSpPr txBox="1"/>
              <p:nvPr/>
            </p:nvSpPr>
            <p:spPr>
              <a:xfrm>
                <a:off x="10734278" y="1434113"/>
                <a:ext cx="1266392" cy="707886"/>
              </a:xfrm>
              <a:prstGeom prst="rect">
                <a:avLst/>
              </a:prstGeom>
              <a:noFill/>
            </p:spPr>
            <p:txBody>
              <a:bodyPr wrap="square" rtlCol="0" anchor="ctr">
                <a:spAutoFit/>
              </a:bodyPr>
              <a:lstStyle/>
              <a:p>
                <a:pPr algn="ctr" defTabSz="457200"/>
                <a:r>
                  <a:rPr lang="en-US" sz="2000" b="1" dirty="0">
                    <a:solidFill>
                      <a:prstClr val="black"/>
                    </a:solidFill>
                    <a:ea typeface="ＭＳ Ｐゴシック" charset="0"/>
                  </a:rPr>
                  <a:t>Untrusted</a:t>
                </a:r>
              </a:p>
              <a:p>
                <a:pPr algn="ctr" defTabSz="457200"/>
                <a:r>
                  <a:rPr lang="en-US" sz="2000" b="1" dirty="0">
                    <a:solidFill>
                      <a:prstClr val="black"/>
                    </a:solidFill>
                    <a:ea typeface="ＭＳ Ｐゴシック" charset="0"/>
                  </a:rPr>
                  <a:t>Cloud</a:t>
                </a:r>
              </a:p>
            </p:txBody>
          </p:sp>
          <p:pic>
            <p:nvPicPr>
              <p:cNvPr id="21" name="Picture 20">
                <a:extLst>
                  <a:ext uri="{FF2B5EF4-FFF2-40B4-BE49-F238E27FC236}">
                    <a16:creationId xmlns:a16="http://schemas.microsoft.com/office/drawing/2014/main" id="{1B0D6EC6-9733-718E-6AE9-8B88047B74B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824871" y="265078"/>
                <a:ext cx="1344739" cy="1178005"/>
              </a:xfrm>
              <a:prstGeom prst="rect">
                <a:avLst/>
              </a:prstGeom>
            </p:spPr>
          </p:pic>
          <p:pic>
            <p:nvPicPr>
              <p:cNvPr id="22" name="Picture 3" descr="D:\Personal Study\Research\paper_formats\research images\evil.png">
                <a:extLst>
                  <a:ext uri="{FF2B5EF4-FFF2-40B4-BE49-F238E27FC236}">
                    <a16:creationId xmlns:a16="http://schemas.microsoft.com/office/drawing/2014/main" id="{8924B4E2-3B13-C835-3B3F-D61F337C5462}"/>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10661269" y="845437"/>
                <a:ext cx="506178" cy="506178"/>
              </a:xfrm>
              <a:prstGeom prst="rect">
                <a:avLst/>
              </a:prstGeom>
              <a:noFill/>
              <a:extLst>
                <a:ext uri="{909E8E84-426E-40dd-AFC4-6F175D3DCCD1}">
                  <a14:hiddenFill xmlns="" xmlns:a14="http://schemas.microsoft.com/office/drawing/2010/main">
                    <a:solidFill>
                      <a:srgbClr val="FFFFFF"/>
                    </a:solidFill>
                  </a14:hiddenFill>
                </a:ext>
              </a:extLst>
            </p:spPr>
          </p:pic>
          <p:sp>
            <p:nvSpPr>
              <p:cNvPr id="23" name="CustomShape 17">
                <a:extLst>
                  <a:ext uri="{FF2B5EF4-FFF2-40B4-BE49-F238E27FC236}">
                    <a16:creationId xmlns:a16="http://schemas.microsoft.com/office/drawing/2014/main" id="{7B5DD917-BA75-F31A-9173-1C41EED4ADED}"/>
                  </a:ext>
                </a:extLst>
              </p:cNvPr>
              <p:cNvSpPr/>
              <p:nvPr/>
            </p:nvSpPr>
            <p:spPr>
              <a:xfrm>
                <a:off x="10727330" y="216256"/>
                <a:ext cx="361926" cy="666526"/>
              </a:xfrm>
              <a:prstGeom prst="rect">
                <a:avLst/>
              </a:prstGeom>
              <a:noFill/>
              <a:ln>
                <a:noFill/>
              </a:ln>
            </p:spPr>
            <p:txBody>
              <a:bodyPr wrap="none" lIns="90000" tIns="45000" rIns="90000" bIns="45000" anchor="ctr"/>
              <a:lstStyle/>
              <a:p>
                <a:pPr algn="ctr" defTabSz="457200"/>
                <a:r>
                  <a:rPr lang="en-US" sz="6000" b="1" dirty="0">
                    <a:solidFill>
                      <a:srgbClr val="C00000"/>
                    </a:solidFill>
                    <a:ea typeface="宋体"/>
                  </a:rPr>
                  <a:t>?</a:t>
                </a:r>
                <a:endParaRPr sz="6000" dirty="0">
                  <a:solidFill>
                    <a:prstClr val="black"/>
                  </a:solidFill>
                  <a:ea typeface="ＭＳ Ｐゴシック" charset="0"/>
                </a:endParaRPr>
              </a:p>
            </p:txBody>
          </p:sp>
        </p:grpSp>
        <p:grpSp>
          <p:nvGrpSpPr>
            <p:cNvPr id="27" name="Group 26">
              <a:extLst>
                <a:ext uri="{FF2B5EF4-FFF2-40B4-BE49-F238E27FC236}">
                  <a16:creationId xmlns:a16="http://schemas.microsoft.com/office/drawing/2014/main" id="{3BD9D897-CA52-396E-09F7-9258FA062D0E}"/>
                </a:ext>
              </a:extLst>
            </p:cNvPr>
            <p:cNvGrpSpPr/>
            <p:nvPr/>
          </p:nvGrpSpPr>
          <p:grpSpPr>
            <a:xfrm>
              <a:off x="263591" y="973237"/>
              <a:ext cx="799450" cy="1482366"/>
              <a:chOff x="263591" y="973237"/>
              <a:chExt cx="799450" cy="1482366"/>
            </a:xfrm>
          </p:grpSpPr>
          <p:pic>
            <p:nvPicPr>
              <p:cNvPr id="17" name="Picture 16">
                <a:extLst>
                  <a:ext uri="{FF2B5EF4-FFF2-40B4-BE49-F238E27FC236}">
                    <a16:creationId xmlns:a16="http://schemas.microsoft.com/office/drawing/2014/main" id="{7F641F98-EBCE-383F-61CC-85A1275954EA}"/>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29254" y="973237"/>
                <a:ext cx="468124" cy="748455"/>
              </a:xfrm>
              <a:prstGeom prst="rect">
                <a:avLst/>
              </a:prstGeom>
            </p:spPr>
          </p:pic>
          <p:sp>
            <p:nvSpPr>
              <p:cNvPr id="18" name="TextBox 17">
                <a:extLst>
                  <a:ext uri="{FF2B5EF4-FFF2-40B4-BE49-F238E27FC236}">
                    <a16:creationId xmlns:a16="http://schemas.microsoft.com/office/drawing/2014/main" id="{B0251089-C7FC-06D3-01A4-E898743C9512}"/>
                  </a:ext>
                </a:extLst>
              </p:cNvPr>
              <p:cNvSpPr txBox="1"/>
              <p:nvPr/>
            </p:nvSpPr>
            <p:spPr>
              <a:xfrm>
                <a:off x="263591" y="1686100"/>
                <a:ext cx="799450" cy="400110"/>
              </a:xfrm>
              <a:prstGeom prst="rect">
                <a:avLst/>
              </a:prstGeom>
              <a:noFill/>
            </p:spPr>
            <p:txBody>
              <a:bodyPr wrap="none" rtlCol="0" anchor="ctr">
                <a:spAutoFit/>
              </a:bodyPr>
              <a:lstStyle/>
              <a:p>
                <a:pPr algn="ctr"/>
                <a:r>
                  <a:rPr lang="en-US" sz="2000" b="1" dirty="0"/>
                  <a:t>Client</a:t>
                </a:r>
              </a:p>
            </p:txBody>
          </p:sp>
          <p:pic>
            <p:nvPicPr>
              <p:cNvPr id="26" name="Graphic 25" descr="Key with solid fill">
                <a:extLst>
                  <a:ext uri="{FF2B5EF4-FFF2-40B4-BE49-F238E27FC236}">
                    <a16:creationId xmlns:a16="http://schemas.microsoft.com/office/drawing/2014/main" id="{89574477-F7A6-3B89-8A68-0D93537605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5455" y="1899882"/>
                <a:ext cx="555721" cy="555721"/>
              </a:xfrm>
              <a:prstGeom prst="rect">
                <a:avLst/>
              </a:prstGeom>
            </p:spPr>
          </p:pic>
        </p:grpSp>
      </p:grpSp>
      <p:sp>
        <p:nvSpPr>
          <p:cNvPr id="34" name="Rectangle 33">
            <a:extLst>
              <a:ext uri="{FF2B5EF4-FFF2-40B4-BE49-F238E27FC236}">
                <a16:creationId xmlns:a16="http://schemas.microsoft.com/office/drawing/2014/main" id="{CD54C1BE-B706-8C6F-8A7C-0FFFBE051000}"/>
              </a:ext>
            </a:extLst>
          </p:cNvPr>
          <p:cNvSpPr/>
          <p:nvPr/>
        </p:nvSpPr>
        <p:spPr>
          <a:xfrm>
            <a:off x="1296170" y="2184594"/>
            <a:ext cx="6823388" cy="9386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27432" rtlCol="0" anchor="t"/>
          <a:lstStyle/>
          <a:p>
            <a:r>
              <a:rPr lang="en-US" sz="2000" b="1" dirty="0">
                <a:solidFill>
                  <a:schemeClr val="tx1"/>
                </a:solidFill>
              </a:rPr>
              <a:t>Forward Privacy</a:t>
            </a:r>
            <a:r>
              <a:rPr lang="en-US" sz="1500" dirty="0">
                <a:solidFill>
                  <a:schemeClr val="bg1">
                    <a:lumMod val="50000"/>
                  </a:schemeClr>
                </a:solidFill>
              </a:rPr>
              <a:t> [SPS14] [ZKP16]</a:t>
            </a:r>
            <a:r>
              <a:rPr lang="en-US" sz="2000" b="1" dirty="0">
                <a:solidFill>
                  <a:schemeClr val="tx1"/>
                </a:solidFill>
              </a:rPr>
              <a:t>:</a:t>
            </a:r>
            <a:r>
              <a:rPr lang="en-US" sz="2000" dirty="0">
                <a:solidFill>
                  <a:schemeClr val="tx1"/>
                </a:solidFill>
              </a:rPr>
              <a:t> The untrusted cloud should not link updates to previous searches.</a:t>
            </a:r>
          </a:p>
          <a:p>
            <a:pPr algn="r"/>
            <a:r>
              <a:rPr lang="en-US" sz="2000" dirty="0">
                <a:solidFill>
                  <a:srgbClr val="009193"/>
                </a:solidFill>
              </a:rPr>
              <a:t>… during updates, about searches</a:t>
            </a:r>
          </a:p>
        </p:txBody>
      </p:sp>
      <p:grpSp>
        <p:nvGrpSpPr>
          <p:cNvPr id="36" name="Group 35">
            <a:extLst>
              <a:ext uri="{FF2B5EF4-FFF2-40B4-BE49-F238E27FC236}">
                <a16:creationId xmlns:a16="http://schemas.microsoft.com/office/drawing/2014/main" id="{C06BF72B-7F38-189B-AB13-6A6CC73AD6F1}"/>
              </a:ext>
            </a:extLst>
          </p:cNvPr>
          <p:cNvGrpSpPr/>
          <p:nvPr/>
        </p:nvGrpSpPr>
        <p:grpSpPr>
          <a:xfrm>
            <a:off x="862167" y="3326675"/>
            <a:ext cx="11211891" cy="589524"/>
            <a:chOff x="862167" y="3326675"/>
            <a:chExt cx="11211891" cy="589524"/>
          </a:xfrm>
        </p:grpSpPr>
        <p:cxnSp>
          <p:nvCxnSpPr>
            <p:cNvPr id="37" name="Straight Connector 36">
              <a:extLst>
                <a:ext uri="{FF2B5EF4-FFF2-40B4-BE49-F238E27FC236}">
                  <a16:creationId xmlns:a16="http://schemas.microsoft.com/office/drawing/2014/main" id="{CD0509BD-A633-B792-3632-E0DB03ACEB0B}"/>
                </a:ext>
              </a:extLst>
            </p:cNvPr>
            <p:cNvCxnSpPr>
              <a:cxnSpLocks/>
            </p:cNvCxnSpPr>
            <p:nvPr/>
          </p:nvCxnSpPr>
          <p:spPr>
            <a:xfrm>
              <a:off x="862167" y="3326675"/>
              <a:ext cx="7402267" cy="0"/>
            </a:xfrm>
            <a:prstGeom prst="line">
              <a:avLst/>
            </a:prstGeom>
            <a:ln w="2222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425CE32-BAAB-CE54-1211-66169E2EB932}"/>
                </a:ext>
              </a:extLst>
            </p:cNvPr>
            <p:cNvCxnSpPr>
              <a:cxnSpLocks/>
            </p:cNvCxnSpPr>
            <p:nvPr/>
          </p:nvCxnSpPr>
          <p:spPr>
            <a:xfrm>
              <a:off x="8264434" y="3916199"/>
              <a:ext cx="3809624" cy="0"/>
            </a:xfrm>
            <a:prstGeom prst="line">
              <a:avLst/>
            </a:prstGeom>
            <a:ln w="2222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EAB3B08-5C6A-3A99-F1AB-DAD403E1E004}"/>
              </a:ext>
            </a:extLst>
          </p:cNvPr>
          <p:cNvGrpSpPr/>
          <p:nvPr/>
        </p:nvGrpSpPr>
        <p:grpSpPr>
          <a:xfrm>
            <a:off x="1228471" y="4531347"/>
            <a:ext cx="3575408" cy="400110"/>
            <a:chOff x="1294460" y="1965572"/>
            <a:chExt cx="3575408" cy="400110"/>
          </a:xfrm>
        </p:grpSpPr>
        <p:cxnSp>
          <p:nvCxnSpPr>
            <p:cNvPr id="42" name="Straight Arrow Connector 41">
              <a:extLst>
                <a:ext uri="{FF2B5EF4-FFF2-40B4-BE49-F238E27FC236}">
                  <a16:creationId xmlns:a16="http://schemas.microsoft.com/office/drawing/2014/main" id="{443CCFC5-AD46-D127-CA93-0F047DC9721E}"/>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0E07B23-47A7-B141-7FFF-B0017BDFA547}"/>
                </a:ext>
              </a:extLst>
            </p:cNvPr>
            <p:cNvSpPr txBox="1"/>
            <p:nvPr/>
          </p:nvSpPr>
          <p:spPr>
            <a:xfrm>
              <a:off x="2413481" y="1965572"/>
              <a:ext cx="2390398" cy="400110"/>
            </a:xfrm>
            <a:prstGeom prst="rect">
              <a:avLst/>
            </a:prstGeom>
            <a:noFill/>
          </p:spPr>
          <p:txBody>
            <a:bodyPr wrap="none" rtlCol="0" anchor="ctr">
              <a:spAutoFit/>
            </a:bodyPr>
            <a:lstStyle/>
            <a:p>
              <a:pPr algn="r"/>
              <a:r>
                <a:rPr lang="en-US" sz="2000" b="1" dirty="0">
                  <a:solidFill>
                    <a:srgbClr val="00B050"/>
                  </a:solidFill>
                </a:rPr>
                <a:t>Insert</a:t>
              </a:r>
              <a:r>
                <a:rPr lang="en-US" sz="2000" b="1" dirty="0"/>
                <a:t>(</a:t>
              </a:r>
              <a:r>
                <a:rPr lang="en-US" b="1" dirty="0">
                  <a:latin typeface="Fira Code Retina" pitchFamily="49" charset="0"/>
                  <a:ea typeface="Fira Code Retina" pitchFamily="49" charset="0"/>
                  <a:cs typeface="Fira Code Retina" pitchFamily="49" charset="0"/>
                </a:rPr>
                <a:t>Key3, Val6</a:t>
              </a:r>
              <a:r>
                <a:rPr lang="en-US" sz="2000" b="1" dirty="0"/>
                <a:t>)</a:t>
              </a:r>
            </a:p>
          </p:txBody>
        </p:sp>
      </p:grpSp>
      <p:grpSp>
        <p:nvGrpSpPr>
          <p:cNvPr id="44" name="Group 43">
            <a:extLst>
              <a:ext uri="{FF2B5EF4-FFF2-40B4-BE49-F238E27FC236}">
                <a16:creationId xmlns:a16="http://schemas.microsoft.com/office/drawing/2014/main" id="{A3FE38B6-A9AD-02AB-BABA-F24C0B10B0DE}"/>
              </a:ext>
            </a:extLst>
          </p:cNvPr>
          <p:cNvGrpSpPr/>
          <p:nvPr/>
        </p:nvGrpSpPr>
        <p:grpSpPr>
          <a:xfrm>
            <a:off x="1228471" y="5046388"/>
            <a:ext cx="3575408" cy="400110"/>
            <a:chOff x="1294460" y="2916673"/>
            <a:chExt cx="3575408" cy="400110"/>
          </a:xfrm>
        </p:grpSpPr>
        <p:cxnSp>
          <p:nvCxnSpPr>
            <p:cNvPr id="45" name="Straight Arrow Connector 44">
              <a:extLst>
                <a:ext uri="{FF2B5EF4-FFF2-40B4-BE49-F238E27FC236}">
                  <a16:creationId xmlns:a16="http://schemas.microsoft.com/office/drawing/2014/main" id="{B08A9225-A069-9912-9F7C-4BB1EDF69D43}"/>
                </a:ext>
              </a:extLst>
            </p:cNvPr>
            <p:cNvCxnSpPr>
              <a:cxnSpLocks/>
            </p:cNvCxnSpPr>
            <p:nvPr/>
          </p:nvCxnSpPr>
          <p:spPr>
            <a:xfrm>
              <a:off x="1294460" y="3315803"/>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B6488B2-9A66-6C57-20E2-7CAC84E58A5F}"/>
                </a:ext>
              </a:extLst>
            </p:cNvPr>
            <p:cNvSpPr txBox="1"/>
            <p:nvPr/>
          </p:nvSpPr>
          <p:spPr>
            <a:xfrm>
              <a:off x="2334997" y="2916673"/>
              <a:ext cx="2468882" cy="400110"/>
            </a:xfrm>
            <a:prstGeom prst="rect">
              <a:avLst/>
            </a:prstGeom>
            <a:noFill/>
          </p:spPr>
          <p:txBody>
            <a:bodyPr wrap="none" rtlCol="0" anchor="ctr">
              <a:spAutoFit/>
            </a:bodyPr>
            <a:lstStyle/>
            <a:p>
              <a:pPr algn="r"/>
              <a:r>
                <a:rPr lang="en-US" sz="2000" b="1" dirty="0">
                  <a:solidFill>
                    <a:srgbClr val="FF0000"/>
                  </a:solidFill>
                </a:rPr>
                <a:t>Delete</a:t>
              </a:r>
              <a:r>
                <a:rPr lang="en-US" sz="2000" b="1" dirty="0"/>
                <a:t>(</a:t>
              </a:r>
              <a:r>
                <a:rPr lang="en-US" b="1" dirty="0">
                  <a:latin typeface="Fira Code Retina" pitchFamily="49" charset="0"/>
                  <a:ea typeface="Fira Code Retina" pitchFamily="49" charset="0"/>
                  <a:cs typeface="Fira Code Retina" pitchFamily="49" charset="0"/>
                </a:rPr>
                <a:t>Key3, Val6</a:t>
              </a:r>
              <a:r>
                <a:rPr lang="en-US" sz="2000" b="1" dirty="0"/>
                <a:t>)</a:t>
              </a:r>
            </a:p>
          </p:txBody>
        </p:sp>
      </p:grpSp>
      <p:grpSp>
        <p:nvGrpSpPr>
          <p:cNvPr id="51" name="Group 50">
            <a:extLst>
              <a:ext uri="{FF2B5EF4-FFF2-40B4-BE49-F238E27FC236}">
                <a16:creationId xmlns:a16="http://schemas.microsoft.com/office/drawing/2014/main" id="{77F852F2-9DB9-F327-CBB0-56A76BC64533}"/>
              </a:ext>
            </a:extLst>
          </p:cNvPr>
          <p:cNvGrpSpPr/>
          <p:nvPr/>
        </p:nvGrpSpPr>
        <p:grpSpPr>
          <a:xfrm>
            <a:off x="1228471" y="5561429"/>
            <a:ext cx="3575408" cy="400110"/>
            <a:chOff x="1294460" y="1965572"/>
            <a:chExt cx="3575408" cy="400110"/>
          </a:xfrm>
        </p:grpSpPr>
        <p:cxnSp>
          <p:nvCxnSpPr>
            <p:cNvPr id="52" name="Straight Arrow Connector 51">
              <a:extLst>
                <a:ext uri="{FF2B5EF4-FFF2-40B4-BE49-F238E27FC236}">
                  <a16:creationId xmlns:a16="http://schemas.microsoft.com/office/drawing/2014/main" id="{8D04AEE2-14BC-CA42-87F2-8BA1C22BB4B5}"/>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27B292F-780A-3D68-CFBE-1BC0CC814D2B}"/>
                </a:ext>
              </a:extLst>
            </p:cNvPr>
            <p:cNvSpPr txBox="1"/>
            <p:nvPr/>
          </p:nvSpPr>
          <p:spPr>
            <a:xfrm>
              <a:off x="3112839" y="1965572"/>
              <a:ext cx="1691040" cy="400110"/>
            </a:xfrm>
            <a:prstGeom prst="rect">
              <a:avLst/>
            </a:prstGeom>
            <a:noFill/>
          </p:spPr>
          <p:txBody>
            <a:bodyPr wrap="none" rtlCol="0" anchor="ctr">
              <a:spAutoFit/>
            </a:bodyPr>
            <a:lstStyle/>
            <a:p>
              <a:pPr algn="r"/>
              <a:r>
                <a:rPr lang="en-US" sz="2000" b="1" dirty="0"/>
                <a:t>Search(</a:t>
              </a:r>
              <a:r>
                <a:rPr lang="en-US" b="1" dirty="0">
                  <a:latin typeface="Fira Code Retina" pitchFamily="49" charset="0"/>
                  <a:ea typeface="Fira Code Retina" pitchFamily="49" charset="0"/>
                  <a:cs typeface="Fira Code Retina" pitchFamily="49" charset="0"/>
                </a:rPr>
                <a:t>Key3</a:t>
              </a:r>
              <a:r>
                <a:rPr lang="en-US" sz="2000" b="1" dirty="0"/>
                <a:t>)</a:t>
              </a:r>
            </a:p>
          </p:txBody>
        </p:sp>
      </p:grpSp>
      <p:sp>
        <p:nvSpPr>
          <p:cNvPr id="61" name="Rectangle 60">
            <a:extLst>
              <a:ext uri="{FF2B5EF4-FFF2-40B4-BE49-F238E27FC236}">
                <a16:creationId xmlns:a16="http://schemas.microsoft.com/office/drawing/2014/main" id="{238DADB9-141B-10F8-429B-EA42015169D8}"/>
              </a:ext>
            </a:extLst>
          </p:cNvPr>
          <p:cNvSpPr/>
          <p:nvPr/>
        </p:nvSpPr>
        <p:spPr>
          <a:xfrm>
            <a:off x="1294317" y="3538792"/>
            <a:ext cx="6823388" cy="9452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27432" rtlCol="0" anchor="t"/>
          <a:lstStyle/>
          <a:p>
            <a:r>
              <a:rPr lang="en-US" sz="2000" b="1" dirty="0">
                <a:solidFill>
                  <a:schemeClr val="tx1"/>
                </a:solidFill>
              </a:rPr>
              <a:t>Backward Privacy</a:t>
            </a:r>
            <a:r>
              <a:rPr lang="en-US" sz="1500" dirty="0">
                <a:solidFill>
                  <a:schemeClr val="bg1">
                    <a:lumMod val="50000"/>
                  </a:schemeClr>
                </a:solidFill>
              </a:rPr>
              <a:t> [SPS14] [BMO17]</a:t>
            </a:r>
            <a:r>
              <a:rPr lang="en-US" sz="2000" b="1" dirty="0">
                <a:solidFill>
                  <a:schemeClr val="tx1"/>
                </a:solidFill>
              </a:rPr>
              <a:t>:</a:t>
            </a:r>
            <a:r>
              <a:rPr lang="en-US" sz="2000" dirty="0">
                <a:solidFill>
                  <a:schemeClr val="tx1"/>
                </a:solidFill>
              </a:rPr>
              <a:t> Controlled information about inserted-then-deleted values should be leaked.</a:t>
            </a:r>
            <a:r>
              <a:rPr lang="en-US" sz="1400" dirty="0">
                <a:solidFill>
                  <a:schemeClr val="tx1"/>
                </a:solidFill>
              </a:rPr>
              <a:t> (at least not the value)</a:t>
            </a:r>
          </a:p>
          <a:p>
            <a:pPr algn="r"/>
            <a:r>
              <a:rPr lang="en-US" sz="2000" dirty="0">
                <a:solidFill>
                  <a:srgbClr val="009193"/>
                </a:solidFill>
              </a:rPr>
              <a:t>… during searches, about updates</a:t>
            </a:r>
          </a:p>
        </p:txBody>
      </p:sp>
      <p:sp>
        <p:nvSpPr>
          <p:cNvPr id="62" name="TextBox 61">
            <a:extLst>
              <a:ext uri="{FF2B5EF4-FFF2-40B4-BE49-F238E27FC236}">
                <a16:creationId xmlns:a16="http://schemas.microsoft.com/office/drawing/2014/main" id="{78E34735-40E2-61E4-4B7C-E286469EA043}"/>
              </a:ext>
            </a:extLst>
          </p:cNvPr>
          <p:cNvSpPr txBox="1"/>
          <p:nvPr/>
        </p:nvSpPr>
        <p:spPr>
          <a:xfrm>
            <a:off x="9075007" y="5440323"/>
            <a:ext cx="2227405" cy="369332"/>
          </a:xfrm>
          <a:prstGeom prst="rect">
            <a:avLst/>
          </a:prstGeom>
          <a:noFill/>
        </p:spPr>
        <p:txBody>
          <a:bodyPr wrap="none" rtlCol="0" anchor="ctr">
            <a:spAutoFit/>
          </a:bodyPr>
          <a:lstStyle/>
          <a:p>
            <a:pPr algn="ctr"/>
            <a:r>
              <a:rPr lang="en-US" b="1" dirty="0"/>
              <a:t>Encrypted Multi-Map</a:t>
            </a:r>
          </a:p>
        </p:txBody>
      </p:sp>
      <p:sp>
        <p:nvSpPr>
          <p:cNvPr id="63" name="Rectangle 62">
            <a:extLst>
              <a:ext uri="{FF2B5EF4-FFF2-40B4-BE49-F238E27FC236}">
                <a16:creationId xmlns:a16="http://schemas.microsoft.com/office/drawing/2014/main" id="{D14FFF90-DD6F-AE43-1F3D-931359E5223A}"/>
              </a:ext>
            </a:extLst>
          </p:cNvPr>
          <p:cNvSpPr/>
          <p:nvPr/>
        </p:nvSpPr>
        <p:spPr>
          <a:xfrm>
            <a:off x="5901697" y="5853044"/>
            <a:ext cx="5219387" cy="925486"/>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27432" rtlCol="0" anchor="ctr">
            <a:noAutofit/>
          </a:bodyPr>
          <a:lstStyle/>
          <a:p>
            <a:pPr algn="ctr"/>
            <a:r>
              <a:rPr lang="en-US" sz="2000" dirty="0">
                <a:solidFill>
                  <a:schemeClr val="tx1"/>
                </a:solidFill>
              </a:rPr>
              <a:t>Forward and Backward Privacy have become the de-facto requirements in the literature.</a:t>
            </a:r>
          </a:p>
        </p:txBody>
      </p:sp>
      <p:graphicFrame>
        <p:nvGraphicFramePr>
          <p:cNvPr id="2" name="Table 2">
            <a:extLst>
              <a:ext uri="{FF2B5EF4-FFF2-40B4-BE49-F238E27FC236}">
                <a16:creationId xmlns:a16="http://schemas.microsoft.com/office/drawing/2014/main" id="{B033E0CA-D153-820C-DD00-C813EBAFE022}"/>
              </a:ext>
            </a:extLst>
          </p:cNvPr>
          <p:cNvGraphicFramePr>
            <a:graphicFrameLocks noGrp="1"/>
          </p:cNvGraphicFramePr>
          <p:nvPr/>
        </p:nvGraphicFramePr>
        <p:xfrm>
          <a:off x="8407776" y="2184594"/>
          <a:ext cx="3575408" cy="1323438"/>
        </p:xfrm>
        <a:graphic>
          <a:graphicData uri="http://schemas.openxmlformats.org/drawingml/2006/table">
            <a:tbl>
              <a:tblPr bandRow="1">
                <a:tableStyleId>{5C22544A-7EE6-4342-B048-85BDC9FD1C3A}</a:tableStyleId>
              </a:tblPr>
              <a:tblGrid>
                <a:gridCol w="893852">
                  <a:extLst>
                    <a:ext uri="{9D8B030D-6E8A-4147-A177-3AD203B41FA5}">
                      <a16:colId xmlns:a16="http://schemas.microsoft.com/office/drawing/2014/main" val="1416362989"/>
                    </a:ext>
                  </a:extLst>
                </a:gridCol>
                <a:gridCol w="893852">
                  <a:extLst>
                    <a:ext uri="{9D8B030D-6E8A-4147-A177-3AD203B41FA5}">
                      <a16:colId xmlns:a16="http://schemas.microsoft.com/office/drawing/2014/main" val="563673045"/>
                    </a:ext>
                  </a:extLst>
                </a:gridCol>
                <a:gridCol w="893852">
                  <a:extLst>
                    <a:ext uri="{9D8B030D-6E8A-4147-A177-3AD203B41FA5}">
                      <a16:colId xmlns:a16="http://schemas.microsoft.com/office/drawing/2014/main" val="1260712522"/>
                    </a:ext>
                  </a:extLst>
                </a:gridCol>
                <a:gridCol w="893852">
                  <a:extLst>
                    <a:ext uri="{9D8B030D-6E8A-4147-A177-3AD203B41FA5}">
                      <a16:colId xmlns:a16="http://schemas.microsoft.com/office/drawing/2014/main" val="3314369306"/>
                    </a:ext>
                  </a:extLst>
                </a:gridCol>
              </a:tblGrid>
              <a:tr h="441146">
                <a:tc>
                  <a:txBody>
                    <a:bodyPr/>
                    <a:lstStyle/>
                    <a:p>
                      <a:pPr algn="ctr"/>
                      <a:r>
                        <a:rPr lang="en-US" sz="1600" dirty="0">
                          <a:latin typeface="Fira Code Retina" pitchFamily="49" charset="0"/>
                          <a:ea typeface="Fira Code Retina" pitchFamily="49" charset="0"/>
                          <a:cs typeface="Fira Code Retina" pitchFamily="49" charset="0"/>
                        </a:rPr>
                        <a:t>K3V3</a:t>
                      </a:r>
                    </a:p>
                  </a:txBody>
                  <a:tcPr anchor="ctr">
                    <a:lnL w="19050" cap="flat" cmpd="sng" algn="ctr">
                      <a:solidFill>
                        <a:srgbClr val="AB7CAA"/>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K1V2</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19050" cap="flat" cmpd="sng" algn="ctr">
                      <a:solidFill>
                        <a:srgbClr val="AB7CAA"/>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4243081940"/>
                  </a:ext>
                </a:extLst>
              </a:tr>
              <a:tr h="441146">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19050" cap="flat" cmpd="sng" algn="ctr">
                      <a:solidFill>
                        <a:srgbClr val="AB7CAA"/>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K1V4</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K3V2</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K1V1</a:t>
                      </a:r>
                    </a:p>
                  </a:txBody>
                  <a:tcPr anchor="ctr">
                    <a:lnL w="9525" cap="flat" cmpd="sng" algn="ctr">
                      <a:solidFill>
                        <a:schemeClr val="bg1">
                          <a:lumMod val="50000"/>
                        </a:schemeClr>
                      </a:solidFill>
                      <a:prstDash val="solid"/>
                      <a:round/>
                      <a:headEnd type="none" w="med" len="med"/>
                      <a:tailEnd type="none" w="med" len="med"/>
                    </a:lnL>
                    <a:lnR w="19050" cap="flat" cmpd="sng" algn="ctr">
                      <a:solidFill>
                        <a:srgbClr val="AB7CAA"/>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2177301965"/>
                  </a:ext>
                </a:extLst>
              </a:tr>
              <a:tr h="441146">
                <a:tc>
                  <a:txBody>
                    <a:bodyPr/>
                    <a:lstStyle/>
                    <a:p>
                      <a:pPr algn="ctr"/>
                      <a:r>
                        <a:rPr lang="en-US" sz="1600" dirty="0">
                          <a:latin typeface="Fira Code Retina" pitchFamily="49" charset="0"/>
                          <a:ea typeface="Fira Code Retina" pitchFamily="49" charset="0"/>
                          <a:cs typeface="Fira Code Retina" pitchFamily="49" charset="0"/>
                        </a:rPr>
                        <a:t>K3V2</a:t>
                      </a:r>
                    </a:p>
                  </a:txBody>
                  <a:tcPr anchor="ctr">
                    <a:lnL w="19050" cap="flat" cmpd="sng" algn="ctr">
                      <a:solidFill>
                        <a:srgbClr val="AB7CAA"/>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K3V3</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19050" cap="flat" cmpd="sng" algn="ctr">
                      <a:solidFill>
                        <a:srgbClr val="AB7CAA"/>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191330317"/>
                  </a:ext>
                </a:extLst>
              </a:tr>
            </a:tbl>
          </a:graphicData>
        </a:graphic>
      </p:graphicFrame>
      <p:grpSp>
        <p:nvGrpSpPr>
          <p:cNvPr id="35" name="Group 34">
            <a:extLst>
              <a:ext uri="{FF2B5EF4-FFF2-40B4-BE49-F238E27FC236}">
                <a16:creationId xmlns:a16="http://schemas.microsoft.com/office/drawing/2014/main" id="{55ED3D02-3B1E-A916-4727-06A99C76A2C6}"/>
              </a:ext>
            </a:extLst>
          </p:cNvPr>
          <p:cNvGrpSpPr/>
          <p:nvPr/>
        </p:nvGrpSpPr>
        <p:grpSpPr>
          <a:xfrm>
            <a:off x="7728897" y="1033046"/>
            <a:ext cx="4234500" cy="2018099"/>
            <a:chOff x="7717745" y="1033046"/>
            <a:chExt cx="4234500" cy="2018099"/>
          </a:xfrm>
          <a:solidFill>
            <a:schemeClr val="accent4">
              <a:lumMod val="60000"/>
              <a:lumOff val="40000"/>
              <a:alpha val="50000"/>
            </a:schemeClr>
          </a:solidFill>
        </p:grpSpPr>
        <p:sp>
          <p:nvSpPr>
            <p:cNvPr id="32" name="Rectangular Callout 31">
              <a:extLst>
                <a:ext uri="{FF2B5EF4-FFF2-40B4-BE49-F238E27FC236}">
                  <a16:creationId xmlns:a16="http://schemas.microsoft.com/office/drawing/2014/main" id="{DAA3D9DC-5F6E-0665-6FAE-7A2AEC1A166D}"/>
                </a:ext>
              </a:extLst>
            </p:cNvPr>
            <p:cNvSpPr/>
            <p:nvPr/>
          </p:nvSpPr>
          <p:spPr>
            <a:xfrm>
              <a:off x="7717745" y="1033046"/>
              <a:ext cx="2950544" cy="666526"/>
            </a:xfrm>
            <a:prstGeom prst="wedgeRectCallout">
              <a:avLst>
                <a:gd name="adj1" fmla="val 54198"/>
                <a:gd name="adj2" fmla="val 12436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Accessed memory locations</a:t>
              </a:r>
            </a:p>
            <a:p>
              <a:pPr algn="ctr"/>
              <a:r>
                <a:rPr lang="en-US" dirty="0">
                  <a:solidFill>
                    <a:schemeClr val="tx1"/>
                  </a:solidFill>
                </a:rPr>
                <a:t>during search</a:t>
              </a:r>
            </a:p>
          </p:txBody>
        </p:sp>
        <p:grpSp>
          <p:nvGrpSpPr>
            <p:cNvPr id="3" name="Group 2">
              <a:extLst>
                <a:ext uri="{FF2B5EF4-FFF2-40B4-BE49-F238E27FC236}">
                  <a16:creationId xmlns:a16="http://schemas.microsoft.com/office/drawing/2014/main" id="{50021329-04CF-1A9F-4713-6ADF23B52CB6}"/>
                </a:ext>
              </a:extLst>
            </p:cNvPr>
            <p:cNvGrpSpPr/>
            <p:nvPr/>
          </p:nvGrpSpPr>
          <p:grpSpPr>
            <a:xfrm>
              <a:off x="9312821" y="2202627"/>
              <a:ext cx="2639424" cy="848518"/>
              <a:chOff x="9310975" y="2554767"/>
              <a:chExt cx="2639424" cy="848518"/>
            </a:xfrm>
            <a:grpFill/>
          </p:grpSpPr>
          <p:sp>
            <p:nvSpPr>
              <p:cNvPr id="16" name="TextBox 15">
                <a:extLst>
                  <a:ext uri="{FF2B5EF4-FFF2-40B4-BE49-F238E27FC236}">
                    <a16:creationId xmlns:a16="http://schemas.microsoft.com/office/drawing/2014/main" id="{57D148BE-2856-40CF-42F2-C07767361D54}"/>
                  </a:ext>
                </a:extLst>
              </p:cNvPr>
              <p:cNvSpPr txBox="1"/>
              <p:nvPr/>
            </p:nvSpPr>
            <p:spPr>
              <a:xfrm>
                <a:off x="9310975" y="2990325"/>
                <a:ext cx="859365" cy="407384"/>
              </a:xfrm>
              <a:prstGeom prst="rect">
                <a:avLst/>
              </a:prstGeom>
              <a:grpFill/>
              <a:ln w="19050">
                <a:noFill/>
              </a:ln>
            </p:spPr>
            <p:txBody>
              <a:bodyPr wrap="square" rtlCol="0" anchor="ctr">
                <a:spAutoFit/>
              </a:bodyPr>
              <a:lstStyle/>
              <a:p>
                <a:endParaRPr lang="en-US" sz="1400" dirty="0">
                  <a:latin typeface="Fira Code Retina" pitchFamily="49" charset="0"/>
                  <a:ea typeface="Fira Code Retina" pitchFamily="49" charset="0"/>
                  <a:cs typeface="Fira Code Retina" pitchFamily="49" charset="0"/>
                </a:endParaRPr>
              </a:p>
            </p:txBody>
          </p:sp>
          <p:sp>
            <p:nvSpPr>
              <p:cNvPr id="29" name="TextBox 28">
                <a:extLst>
                  <a:ext uri="{FF2B5EF4-FFF2-40B4-BE49-F238E27FC236}">
                    <a16:creationId xmlns:a16="http://schemas.microsoft.com/office/drawing/2014/main" id="{257ED064-A289-7778-7B21-09ACF834C518}"/>
                  </a:ext>
                </a:extLst>
              </p:cNvPr>
              <p:cNvSpPr txBox="1"/>
              <p:nvPr/>
            </p:nvSpPr>
            <p:spPr>
              <a:xfrm>
                <a:off x="10201943" y="2554767"/>
                <a:ext cx="859365" cy="407384"/>
              </a:xfrm>
              <a:prstGeom prst="rect">
                <a:avLst/>
              </a:prstGeom>
              <a:grpFill/>
              <a:ln w="19050">
                <a:noFill/>
              </a:ln>
            </p:spPr>
            <p:txBody>
              <a:bodyPr wrap="square" rtlCol="0" anchor="ctr">
                <a:spAutoFit/>
              </a:bodyPr>
              <a:lstStyle/>
              <a:p>
                <a:endParaRPr lang="en-US" sz="1400" dirty="0">
                  <a:latin typeface="Fira Code Retina" pitchFamily="49" charset="0"/>
                  <a:ea typeface="Fira Code Retina" pitchFamily="49" charset="0"/>
                  <a:cs typeface="Fira Code Retina" pitchFamily="49" charset="0"/>
                </a:endParaRPr>
              </a:p>
            </p:txBody>
          </p:sp>
          <p:sp>
            <p:nvSpPr>
              <p:cNvPr id="30" name="TextBox 29">
                <a:extLst>
                  <a:ext uri="{FF2B5EF4-FFF2-40B4-BE49-F238E27FC236}">
                    <a16:creationId xmlns:a16="http://schemas.microsoft.com/office/drawing/2014/main" id="{460279C2-A85E-DFDF-6B28-E071A9B7D417}"/>
                  </a:ext>
                </a:extLst>
              </p:cNvPr>
              <p:cNvSpPr txBox="1"/>
              <p:nvPr/>
            </p:nvSpPr>
            <p:spPr>
              <a:xfrm>
                <a:off x="11091034" y="2995901"/>
                <a:ext cx="859365" cy="407384"/>
              </a:xfrm>
              <a:prstGeom prst="rect">
                <a:avLst/>
              </a:prstGeom>
              <a:grpFill/>
              <a:ln w="19050">
                <a:noFill/>
              </a:ln>
            </p:spPr>
            <p:txBody>
              <a:bodyPr wrap="square" rtlCol="0" anchor="ctr">
                <a:spAutoFit/>
              </a:bodyPr>
              <a:lstStyle/>
              <a:p>
                <a:endParaRPr lang="en-US" sz="1400" dirty="0">
                  <a:latin typeface="Fira Code Retina" pitchFamily="49" charset="0"/>
                  <a:ea typeface="Fira Code Retina" pitchFamily="49" charset="0"/>
                  <a:cs typeface="Fira Code Retina" pitchFamily="49" charset="0"/>
                </a:endParaRPr>
              </a:p>
            </p:txBody>
          </p:sp>
        </p:grpSp>
      </p:grpSp>
      <p:sp>
        <p:nvSpPr>
          <p:cNvPr id="39" name="TextBox 38">
            <a:extLst>
              <a:ext uri="{FF2B5EF4-FFF2-40B4-BE49-F238E27FC236}">
                <a16:creationId xmlns:a16="http://schemas.microsoft.com/office/drawing/2014/main" id="{E6BF47F3-E7A8-2740-73E7-67A9D23343A2}"/>
              </a:ext>
            </a:extLst>
          </p:cNvPr>
          <p:cNvSpPr txBox="1"/>
          <p:nvPr/>
        </p:nvSpPr>
        <p:spPr>
          <a:xfrm>
            <a:off x="9083287" y="3517479"/>
            <a:ext cx="2227405" cy="369332"/>
          </a:xfrm>
          <a:prstGeom prst="rect">
            <a:avLst/>
          </a:prstGeom>
          <a:noFill/>
        </p:spPr>
        <p:txBody>
          <a:bodyPr wrap="none" rtlCol="0" anchor="ctr">
            <a:spAutoFit/>
          </a:bodyPr>
          <a:lstStyle/>
          <a:p>
            <a:pPr algn="ctr"/>
            <a:r>
              <a:rPr lang="en-US" b="1" dirty="0"/>
              <a:t>Encrypted Multi-Map</a:t>
            </a:r>
          </a:p>
        </p:txBody>
      </p:sp>
      <p:graphicFrame>
        <p:nvGraphicFramePr>
          <p:cNvPr id="40" name="Table 2">
            <a:extLst>
              <a:ext uri="{FF2B5EF4-FFF2-40B4-BE49-F238E27FC236}">
                <a16:creationId xmlns:a16="http://schemas.microsoft.com/office/drawing/2014/main" id="{EC746762-5C49-1912-5420-6FFD77F1F9E4}"/>
              </a:ext>
            </a:extLst>
          </p:cNvPr>
          <p:cNvGraphicFramePr>
            <a:graphicFrameLocks noGrp="1"/>
          </p:cNvGraphicFramePr>
          <p:nvPr/>
        </p:nvGraphicFramePr>
        <p:xfrm>
          <a:off x="8407776" y="4104026"/>
          <a:ext cx="3575408" cy="1323438"/>
        </p:xfrm>
        <a:graphic>
          <a:graphicData uri="http://schemas.openxmlformats.org/drawingml/2006/table">
            <a:tbl>
              <a:tblPr bandRow="1">
                <a:tableStyleId>{5C22544A-7EE6-4342-B048-85BDC9FD1C3A}</a:tableStyleId>
              </a:tblPr>
              <a:tblGrid>
                <a:gridCol w="893852">
                  <a:extLst>
                    <a:ext uri="{9D8B030D-6E8A-4147-A177-3AD203B41FA5}">
                      <a16:colId xmlns:a16="http://schemas.microsoft.com/office/drawing/2014/main" val="1416362989"/>
                    </a:ext>
                  </a:extLst>
                </a:gridCol>
                <a:gridCol w="893852">
                  <a:extLst>
                    <a:ext uri="{9D8B030D-6E8A-4147-A177-3AD203B41FA5}">
                      <a16:colId xmlns:a16="http://schemas.microsoft.com/office/drawing/2014/main" val="563673045"/>
                    </a:ext>
                  </a:extLst>
                </a:gridCol>
                <a:gridCol w="893852">
                  <a:extLst>
                    <a:ext uri="{9D8B030D-6E8A-4147-A177-3AD203B41FA5}">
                      <a16:colId xmlns:a16="http://schemas.microsoft.com/office/drawing/2014/main" val="1260712522"/>
                    </a:ext>
                  </a:extLst>
                </a:gridCol>
                <a:gridCol w="893852">
                  <a:extLst>
                    <a:ext uri="{9D8B030D-6E8A-4147-A177-3AD203B41FA5}">
                      <a16:colId xmlns:a16="http://schemas.microsoft.com/office/drawing/2014/main" val="3314369306"/>
                    </a:ext>
                  </a:extLst>
                </a:gridCol>
              </a:tblGrid>
              <a:tr h="441146">
                <a:tc>
                  <a:txBody>
                    <a:bodyPr/>
                    <a:lstStyle/>
                    <a:p>
                      <a:pPr algn="ctr"/>
                      <a:r>
                        <a:rPr lang="en-US" sz="1600" dirty="0">
                          <a:latin typeface="Fira Code Retina" pitchFamily="49" charset="0"/>
                          <a:ea typeface="Fira Code Retina" pitchFamily="49" charset="0"/>
                          <a:cs typeface="Fira Code Retina" pitchFamily="49" charset="0"/>
                        </a:rPr>
                        <a:t>K3V3</a:t>
                      </a:r>
                    </a:p>
                  </a:txBody>
                  <a:tcPr anchor="ctr">
                    <a:lnL w="19050" cap="flat" cmpd="sng" algn="ctr">
                      <a:solidFill>
                        <a:srgbClr val="AB7CAA"/>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K1V2</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19050" cap="flat" cmpd="sng" algn="ctr">
                      <a:solidFill>
                        <a:srgbClr val="AB7CAA"/>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4243081940"/>
                  </a:ext>
                </a:extLst>
              </a:tr>
              <a:tr h="441146">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19050" cap="flat" cmpd="sng" algn="ctr">
                      <a:solidFill>
                        <a:srgbClr val="AB7CAA"/>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K1V4</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K3V2</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K1V1</a:t>
                      </a:r>
                    </a:p>
                  </a:txBody>
                  <a:tcPr anchor="ctr">
                    <a:lnL w="9525" cap="flat" cmpd="sng" algn="ctr">
                      <a:solidFill>
                        <a:schemeClr val="bg1">
                          <a:lumMod val="50000"/>
                        </a:schemeClr>
                      </a:solidFill>
                      <a:prstDash val="solid"/>
                      <a:round/>
                      <a:headEnd type="none" w="med" len="med"/>
                      <a:tailEnd type="none" w="med" len="med"/>
                    </a:lnL>
                    <a:lnR w="19050" cap="flat" cmpd="sng" algn="ctr">
                      <a:solidFill>
                        <a:srgbClr val="AB7CAA"/>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2177301965"/>
                  </a:ext>
                </a:extLst>
              </a:tr>
              <a:tr h="441146">
                <a:tc>
                  <a:txBody>
                    <a:bodyPr/>
                    <a:lstStyle/>
                    <a:p>
                      <a:pPr algn="ctr"/>
                      <a:r>
                        <a:rPr lang="en-US" sz="1600" dirty="0">
                          <a:latin typeface="Fira Code Retina" pitchFamily="49" charset="0"/>
                          <a:ea typeface="Fira Code Retina" pitchFamily="49" charset="0"/>
                          <a:cs typeface="Fira Code Retina" pitchFamily="49" charset="0"/>
                        </a:rPr>
                        <a:t>K3V2</a:t>
                      </a:r>
                    </a:p>
                  </a:txBody>
                  <a:tcPr anchor="ctr">
                    <a:lnL w="19050" cap="flat" cmpd="sng" algn="ctr">
                      <a:solidFill>
                        <a:srgbClr val="AB7CAA"/>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K3V3</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19050" cap="flat" cmpd="sng" algn="ctr">
                      <a:solidFill>
                        <a:srgbClr val="AB7CAA"/>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191330317"/>
                  </a:ext>
                </a:extLst>
              </a:tr>
            </a:tbl>
          </a:graphicData>
        </a:graphic>
      </p:graphicFrame>
      <p:grpSp>
        <p:nvGrpSpPr>
          <p:cNvPr id="55" name="Group 54">
            <a:extLst>
              <a:ext uri="{FF2B5EF4-FFF2-40B4-BE49-F238E27FC236}">
                <a16:creationId xmlns:a16="http://schemas.microsoft.com/office/drawing/2014/main" id="{27CFDE52-39DA-EFF7-2C7B-6B074D8C2B1C}"/>
              </a:ext>
            </a:extLst>
          </p:cNvPr>
          <p:cNvGrpSpPr/>
          <p:nvPr/>
        </p:nvGrpSpPr>
        <p:grpSpPr>
          <a:xfrm>
            <a:off x="10214941" y="4999963"/>
            <a:ext cx="859365" cy="408128"/>
            <a:chOff x="9267612" y="1251849"/>
            <a:chExt cx="859365" cy="408128"/>
          </a:xfrm>
        </p:grpSpPr>
        <p:sp>
          <p:nvSpPr>
            <p:cNvPr id="64" name="TextBox 63">
              <a:extLst>
                <a:ext uri="{FF2B5EF4-FFF2-40B4-BE49-F238E27FC236}">
                  <a16:creationId xmlns:a16="http://schemas.microsoft.com/office/drawing/2014/main" id="{8F4E9451-4B23-0C25-4B7F-D52544C881CF}"/>
                </a:ext>
              </a:extLst>
            </p:cNvPr>
            <p:cNvSpPr txBox="1"/>
            <p:nvPr/>
          </p:nvSpPr>
          <p:spPr>
            <a:xfrm>
              <a:off x="9267612" y="1251849"/>
              <a:ext cx="859365" cy="407384"/>
            </a:xfrm>
            <a:prstGeom prst="rect">
              <a:avLst/>
            </a:prstGeom>
            <a:pattFill prst="smGrid">
              <a:fgClr>
                <a:schemeClr val="bg1">
                  <a:lumMod val="85000"/>
                </a:schemeClr>
              </a:fgClr>
              <a:bgClr>
                <a:schemeClr val="bg1">
                  <a:lumMod val="95000"/>
                </a:schemeClr>
              </a:bgClr>
            </a:pattFill>
            <a:ln w="19050">
              <a:noFill/>
            </a:ln>
          </p:spPr>
          <p:txBody>
            <a:bodyPr wrap="square" rtlCol="0" anchor="ctr">
              <a:noAutofit/>
            </a:bodyPr>
            <a:lstStyle/>
            <a:p>
              <a:pPr algn="ctr"/>
              <a:r>
                <a:rPr lang="en-US" sz="1600" dirty="0">
                  <a:latin typeface="Fira Code Retina" pitchFamily="49" charset="0"/>
                  <a:ea typeface="Fira Code Retina" pitchFamily="49" charset="0"/>
                  <a:cs typeface="Fira Code Retina" pitchFamily="49" charset="0"/>
                </a:rPr>
                <a:t>K3V6</a:t>
              </a:r>
            </a:p>
          </p:txBody>
        </p:sp>
        <p:sp>
          <p:nvSpPr>
            <p:cNvPr id="65" name="TextBox 64">
              <a:extLst>
                <a:ext uri="{FF2B5EF4-FFF2-40B4-BE49-F238E27FC236}">
                  <a16:creationId xmlns:a16="http://schemas.microsoft.com/office/drawing/2014/main" id="{7FA4E811-48C6-13AE-813F-65B0C49D6807}"/>
                </a:ext>
              </a:extLst>
            </p:cNvPr>
            <p:cNvSpPr txBox="1"/>
            <p:nvPr/>
          </p:nvSpPr>
          <p:spPr>
            <a:xfrm>
              <a:off x="9267612" y="1252593"/>
              <a:ext cx="859365" cy="407384"/>
            </a:xfrm>
            <a:prstGeom prst="rect">
              <a:avLst/>
            </a:prstGeom>
            <a:solidFill>
              <a:schemeClr val="accent6">
                <a:lumMod val="60000"/>
                <a:lumOff val="40000"/>
                <a:alpha val="50000"/>
              </a:schemeClr>
            </a:solidFill>
            <a:ln w="19050">
              <a:noFill/>
            </a:ln>
          </p:spPr>
          <p:txBody>
            <a:bodyPr wrap="square" rtlCol="0" anchor="ctr">
              <a:noAutofit/>
            </a:bodyPr>
            <a:lstStyle/>
            <a:p>
              <a:pPr algn="ctr"/>
              <a:endParaRPr lang="en-US" sz="1400" dirty="0">
                <a:latin typeface="Fira Code Retina" pitchFamily="49" charset="0"/>
                <a:ea typeface="Fira Code Retina" pitchFamily="49" charset="0"/>
                <a:cs typeface="Fira Code Retina" pitchFamily="49" charset="0"/>
              </a:endParaRPr>
            </a:p>
          </p:txBody>
        </p:sp>
      </p:grpSp>
      <p:grpSp>
        <p:nvGrpSpPr>
          <p:cNvPr id="66" name="Group 65">
            <a:extLst>
              <a:ext uri="{FF2B5EF4-FFF2-40B4-BE49-F238E27FC236}">
                <a16:creationId xmlns:a16="http://schemas.microsoft.com/office/drawing/2014/main" id="{42F1E510-DDA8-FA18-1FF0-AE9CE9867425}"/>
              </a:ext>
            </a:extLst>
          </p:cNvPr>
          <p:cNvGrpSpPr/>
          <p:nvPr/>
        </p:nvGrpSpPr>
        <p:grpSpPr>
          <a:xfrm>
            <a:off x="9315261" y="4118996"/>
            <a:ext cx="859365" cy="408128"/>
            <a:chOff x="9267612" y="1251849"/>
            <a:chExt cx="859365" cy="408128"/>
          </a:xfrm>
        </p:grpSpPr>
        <p:sp>
          <p:nvSpPr>
            <p:cNvPr id="67" name="TextBox 66">
              <a:extLst>
                <a:ext uri="{FF2B5EF4-FFF2-40B4-BE49-F238E27FC236}">
                  <a16:creationId xmlns:a16="http://schemas.microsoft.com/office/drawing/2014/main" id="{4BEC4BF1-FACC-98AB-978F-81DE5183B126}"/>
                </a:ext>
              </a:extLst>
            </p:cNvPr>
            <p:cNvSpPr txBox="1"/>
            <p:nvPr/>
          </p:nvSpPr>
          <p:spPr>
            <a:xfrm>
              <a:off x="9267612" y="1251849"/>
              <a:ext cx="859365" cy="407384"/>
            </a:xfrm>
            <a:prstGeom prst="rect">
              <a:avLst/>
            </a:prstGeom>
            <a:pattFill prst="smGrid">
              <a:fgClr>
                <a:schemeClr val="bg1">
                  <a:lumMod val="85000"/>
                </a:schemeClr>
              </a:fgClr>
              <a:bgClr>
                <a:schemeClr val="bg1">
                  <a:lumMod val="95000"/>
                </a:schemeClr>
              </a:bgClr>
            </a:pattFill>
            <a:ln w="19050">
              <a:noFill/>
            </a:ln>
          </p:spPr>
          <p:txBody>
            <a:bodyPr wrap="square" rtlCol="0" anchor="ctr">
              <a:noAutofit/>
            </a:bodyPr>
            <a:lstStyle/>
            <a:p>
              <a:pPr algn="ctr"/>
              <a:r>
                <a:rPr lang="en-US" sz="1600" dirty="0">
                  <a:latin typeface="Fira Code Retina" pitchFamily="49" charset="0"/>
                  <a:ea typeface="Fira Code Retina" pitchFamily="49" charset="0"/>
                  <a:cs typeface="Fira Code Retina" pitchFamily="49" charset="0"/>
                </a:rPr>
                <a:t>K3V6</a:t>
              </a:r>
            </a:p>
          </p:txBody>
        </p:sp>
        <p:sp>
          <p:nvSpPr>
            <p:cNvPr id="68" name="TextBox 67">
              <a:extLst>
                <a:ext uri="{FF2B5EF4-FFF2-40B4-BE49-F238E27FC236}">
                  <a16:creationId xmlns:a16="http://schemas.microsoft.com/office/drawing/2014/main" id="{55C14F8D-4B9A-7A6A-5858-A405D00C435D}"/>
                </a:ext>
              </a:extLst>
            </p:cNvPr>
            <p:cNvSpPr txBox="1"/>
            <p:nvPr/>
          </p:nvSpPr>
          <p:spPr>
            <a:xfrm>
              <a:off x="9267612" y="1252593"/>
              <a:ext cx="859365" cy="407384"/>
            </a:xfrm>
            <a:prstGeom prst="rect">
              <a:avLst/>
            </a:prstGeom>
            <a:solidFill>
              <a:srgbClr val="FF0000">
                <a:alpha val="33408"/>
              </a:srgbClr>
            </a:solidFill>
            <a:ln w="19050">
              <a:noFill/>
            </a:ln>
          </p:spPr>
          <p:txBody>
            <a:bodyPr wrap="square" rtlCol="0" anchor="ctr">
              <a:noAutofit/>
            </a:bodyPr>
            <a:lstStyle/>
            <a:p>
              <a:pPr algn="ctr"/>
              <a:endParaRPr lang="en-US" sz="1400" dirty="0">
                <a:latin typeface="Fira Code Retina" pitchFamily="49" charset="0"/>
                <a:ea typeface="Fira Code Retina" pitchFamily="49" charset="0"/>
                <a:cs typeface="Fira Code Retina" pitchFamily="49" charset="0"/>
              </a:endParaRPr>
            </a:p>
          </p:txBody>
        </p:sp>
      </p:grpSp>
      <p:sp>
        <p:nvSpPr>
          <p:cNvPr id="12" name="Oval Callout 11">
            <a:extLst>
              <a:ext uri="{FF2B5EF4-FFF2-40B4-BE49-F238E27FC236}">
                <a16:creationId xmlns:a16="http://schemas.microsoft.com/office/drawing/2014/main" id="{99081C8B-BC27-7E68-74C6-C2249FEFA09F}"/>
              </a:ext>
            </a:extLst>
          </p:cNvPr>
          <p:cNvSpPr/>
          <p:nvPr/>
        </p:nvSpPr>
        <p:spPr>
          <a:xfrm>
            <a:off x="4666233" y="349154"/>
            <a:ext cx="3046850" cy="973141"/>
          </a:xfrm>
          <a:prstGeom prst="wedgeEllipseCallout">
            <a:avLst>
              <a:gd name="adj1" fmla="val -46465"/>
              <a:gd name="adj2" fmla="val 130325"/>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a typeface="Fira Code Retina" pitchFamily="49" charset="0"/>
                <a:cs typeface="Fira Code Retina" pitchFamily="49" charset="0"/>
              </a:rPr>
              <a:t>Formally, the update should leak nothing about the key</a:t>
            </a:r>
            <a:endParaRPr lang="en-US" dirty="0">
              <a:solidFill>
                <a:schemeClr val="tx1"/>
              </a:solidFill>
            </a:endParaRPr>
          </a:p>
        </p:txBody>
      </p:sp>
    </p:spTree>
    <p:custDataLst>
      <p:tags r:id="rId1"/>
    </p:custDataLst>
    <p:extLst>
      <p:ext uri="{BB962C8B-B14F-4D97-AF65-F5344CB8AC3E}">
        <p14:creationId xmlns:p14="http://schemas.microsoft.com/office/powerpoint/2010/main" val="82697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p:cTn id="20" dur="indefinite"/>
                                        <p:tgtEl>
                                          <p:spTgt spid="2"/>
                                        </p:tgtEl>
                                        <p:attrNameLst>
                                          <p:attrName>style.opacity</p:attrName>
                                        </p:attrNameLst>
                                      </p:cBhvr>
                                      <p:to>
                                        <p:strVal val="0.5"/>
                                      </p:to>
                                    </p:set>
                                    <p:animEffect filter="image" prLst="opacity: 0.5">
                                      <p:cBhvr rctx="IE">
                                        <p:cTn id="21" dur="indefinite"/>
                                        <p:tgtEl>
                                          <p:spTgt spid="2"/>
                                        </p:tgtEl>
                                      </p:cBhvr>
                                    </p:animEffect>
                                  </p:childTnLst>
                                </p:cTn>
                              </p:par>
                              <p:par>
                                <p:cTn id="22" presetID="9" presetClass="emph" presetSubtype="0" nodeType="withEffect">
                                  <p:stCondLst>
                                    <p:cond delay="0"/>
                                  </p:stCondLst>
                                  <p:childTnLst>
                                    <p:set>
                                      <p:cBhvr>
                                        <p:cTn id="23" dur="indefinite"/>
                                        <p:tgtEl>
                                          <p:spTgt spid="35"/>
                                        </p:tgtEl>
                                        <p:attrNameLst>
                                          <p:attrName>style.opacity</p:attrName>
                                        </p:attrNameLst>
                                      </p:cBhvr>
                                      <p:to>
                                        <p:strVal val="0.5"/>
                                      </p:to>
                                    </p:set>
                                    <p:animEffect filter="image" prLst="opacity: 0.5">
                                      <p:cBhvr rctx="IE">
                                        <p:cTn id="24" dur="indefinite"/>
                                        <p:tgtEl>
                                          <p:spTgt spid="35"/>
                                        </p:tgtEl>
                                      </p:cBhvr>
                                    </p:animEffect>
                                  </p:childTnLst>
                                </p:cTn>
                              </p:par>
                              <p:par>
                                <p:cTn id="25" presetID="9" presetClass="emph" presetSubtype="0" nodeType="withEffect">
                                  <p:stCondLst>
                                    <p:cond delay="0"/>
                                  </p:stCondLst>
                                  <p:childTnLst>
                                    <p:set>
                                      <p:cBhvr>
                                        <p:cTn id="26" dur="indefinite"/>
                                        <p:tgtEl>
                                          <p:spTgt spid="9"/>
                                        </p:tgtEl>
                                        <p:attrNameLst>
                                          <p:attrName>style.opacity</p:attrName>
                                        </p:attrNameLst>
                                      </p:cBhvr>
                                      <p:to>
                                        <p:strVal val="0.5"/>
                                      </p:to>
                                    </p:set>
                                    <p:animEffect filter="image" prLst="opacity: 0.5">
                                      <p:cBhvr rctx="IE">
                                        <p:cTn id="27" dur="indefinite"/>
                                        <p:tgtEl>
                                          <p:spTgt spid="9"/>
                                        </p:tgtEl>
                                      </p:cBhvr>
                                    </p:animEffect>
                                  </p:childTnLst>
                                </p:cTn>
                              </p:par>
                              <p:par>
                                <p:cTn id="28" presetID="9" presetClass="emph" presetSubtype="0" nodeType="withEffect">
                                  <p:stCondLst>
                                    <p:cond delay="0"/>
                                  </p:stCondLst>
                                  <p:childTnLst>
                                    <p:set>
                                      <p:cBhvr>
                                        <p:cTn id="29" dur="indefinite"/>
                                        <p:tgtEl>
                                          <p:spTgt spid="6"/>
                                        </p:tgtEl>
                                        <p:attrNameLst>
                                          <p:attrName>style.opacity</p:attrName>
                                        </p:attrNameLst>
                                      </p:cBhvr>
                                      <p:to>
                                        <p:strVal val="0.5"/>
                                      </p:to>
                                    </p:set>
                                    <p:animEffect filter="image" prLst="opacity: 0.5">
                                      <p:cBhvr rctx="IE">
                                        <p:cTn id="30" dur="indefinite"/>
                                        <p:tgtEl>
                                          <p:spTgt spid="6"/>
                                        </p:tgtEl>
                                      </p:cBhvr>
                                    </p:animEffect>
                                  </p:childTnLst>
                                </p:cTn>
                              </p:par>
                              <p:par>
                                <p:cTn id="31" presetID="9" presetClass="emph" presetSubtype="0" grpId="0" nodeType="withEffect">
                                  <p:stCondLst>
                                    <p:cond delay="0"/>
                                  </p:stCondLst>
                                  <p:childTnLst>
                                    <p:set>
                                      <p:cBhvr>
                                        <p:cTn id="32" dur="indefinite"/>
                                        <p:tgtEl>
                                          <p:spTgt spid="39"/>
                                        </p:tgtEl>
                                        <p:attrNameLst>
                                          <p:attrName>style.opacity</p:attrName>
                                        </p:attrNameLst>
                                      </p:cBhvr>
                                      <p:to>
                                        <p:strVal val="0.5"/>
                                      </p:to>
                                    </p:set>
                                    <p:animEffect filter="image" prLst="opacity: 0.5">
                                      <p:cBhvr rctx="IE">
                                        <p:cTn id="33" dur="indefinite"/>
                                        <p:tgtEl>
                                          <p:spTgt spid="39"/>
                                        </p:tgtEl>
                                      </p:cBhvr>
                                    </p:animEffect>
                                  </p:childTnLst>
                                </p:cTn>
                              </p:par>
                            </p:childTnLst>
                          </p:cTn>
                        </p:par>
                        <p:par>
                          <p:cTn id="34" fill="hold">
                            <p:stCondLst>
                              <p:cond delay="0"/>
                            </p:stCondLst>
                            <p:childTnLst>
                              <p:par>
                                <p:cTn id="35" presetID="10"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fade">
                                      <p:cBhvr>
                                        <p:cTn id="49" dur="500"/>
                                        <p:tgtEl>
                                          <p:spTgt spid="62"/>
                                        </p:tgtEl>
                                      </p:cBhvr>
                                    </p:animEffect>
                                  </p:childTnLst>
                                </p:cTn>
                              </p:par>
                              <p:par>
                                <p:cTn id="50" presetID="10" presetClass="entr" presetSubtype="0"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500"/>
                                        <p:tgtEl>
                                          <p:spTgt spid="55"/>
                                        </p:tgtEl>
                                      </p:cBhvr>
                                    </p:animEffect>
                                  </p:childTnLst>
                                </p:cTn>
                              </p:par>
                            </p:childTnLst>
                          </p:cTn>
                        </p:par>
                        <p:par>
                          <p:cTn id="62" fill="hold">
                            <p:stCondLst>
                              <p:cond delay="1000"/>
                            </p:stCondLst>
                            <p:childTnLst>
                              <p:par>
                                <p:cTn id="63" presetID="10" presetClass="entr" presetSubtype="0" fill="hold" nodeType="after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fade">
                                      <p:cBhvr>
                                        <p:cTn id="65" dur="500"/>
                                        <p:tgtEl>
                                          <p:spTgt spid="44"/>
                                        </p:tgtEl>
                                      </p:cBhvr>
                                    </p:animEffect>
                                  </p:childTnLst>
                                </p:cTn>
                              </p:par>
                            </p:childTnLst>
                          </p:cTn>
                        </p:par>
                        <p:par>
                          <p:cTn id="66" fill="hold">
                            <p:stCondLst>
                              <p:cond delay="1500"/>
                            </p:stCondLst>
                            <p:childTnLst>
                              <p:par>
                                <p:cTn id="67" presetID="10" presetClass="entr" presetSubtype="0" fill="hold" nodeType="after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fade">
                                      <p:cBhvr>
                                        <p:cTn id="69" dur="500"/>
                                        <p:tgtEl>
                                          <p:spTgt spid="6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fade">
                                      <p:cBhvr>
                                        <p:cTn id="79" dur="500"/>
                                        <p:tgtEl>
                                          <p:spTgt spid="69"/>
                                        </p:tgtEl>
                                      </p:cBhvr>
                                    </p:animEffect>
                                  </p:childTnLst>
                                </p:cTn>
                              </p:par>
                              <p:par>
                                <p:cTn id="80" presetID="9" presetClass="emph" presetSubtype="0" nodeType="withEffect">
                                  <p:stCondLst>
                                    <p:cond delay="0"/>
                                  </p:stCondLst>
                                  <p:childTnLst>
                                    <p:set>
                                      <p:cBhvr>
                                        <p:cTn id="81" dur="indefinite"/>
                                        <p:tgtEl>
                                          <p:spTgt spid="41"/>
                                        </p:tgtEl>
                                        <p:attrNameLst>
                                          <p:attrName>style.opacity</p:attrName>
                                        </p:attrNameLst>
                                      </p:cBhvr>
                                      <p:to>
                                        <p:strVal val="0.5"/>
                                      </p:to>
                                    </p:set>
                                    <p:animEffect filter="image" prLst="opacity: 0.5">
                                      <p:cBhvr rctx="IE">
                                        <p:cTn id="82" dur="indefinite"/>
                                        <p:tgtEl>
                                          <p:spTgt spid="41"/>
                                        </p:tgtEl>
                                      </p:cBhvr>
                                    </p:animEffect>
                                  </p:childTnLst>
                                </p:cTn>
                              </p:par>
                              <p:par>
                                <p:cTn id="83" presetID="9" presetClass="emph" presetSubtype="0" nodeType="withEffect">
                                  <p:stCondLst>
                                    <p:cond delay="0"/>
                                  </p:stCondLst>
                                  <p:childTnLst>
                                    <p:set>
                                      <p:cBhvr>
                                        <p:cTn id="84" dur="indefinite"/>
                                        <p:tgtEl>
                                          <p:spTgt spid="44"/>
                                        </p:tgtEl>
                                        <p:attrNameLst>
                                          <p:attrName>style.opacity</p:attrName>
                                        </p:attrNameLst>
                                      </p:cBhvr>
                                      <p:to>
                                        <p:strVal val="0.5"/>
                                      </p:to>
                                    </p:set>
                                    <p:animEffect filter="image" prLst="opacity: 0.5">
                                      <p:cBhvr rctx="IE">
                                        <p:cTn id="85" dur="indefinite"/>
                                        <p:tgtEl>
                                          <p:spTgt spid="44"/>
                                        </p:tgtEl>
                                      </p:cBhvr>
                                    </p:animEffect>
                                  </p:childTnLst>
                                </p:cTn>
                              </p:par>
                              <p:par>
                                <p:cTn id="86" presetID="9" presetClass="emph" presetSubtype="0" nodeType="withEffect">
                                  <p:stCondLst>
                                    <p:cond delay="0"/>
                                  </p:stCondLst>
                                  <p:childTnLst>
                                    <p:set>
                                      <p:cBhvr>
                                        <p:cTn id="87" dur="indefinite"/>
                                        <p:tgtEl>
                                          <p:spTgt spid="51"/>
                                        </p:tgtEl>
                                        <p:attrNameLst>
                                          <p:attrName>style.opacity</p:attrName>
                                        </p:attrNameLst>
                                      </p:cBhvr>
                                      <p:to>
                                        <p:strVal val="0.5"/>
                                      </p:to>
                                    </p:set>
                                    <p:animEffect filter="image" prLst="opacity: 0.5">
                                      <p:cBhvr rctx="IE">
                                        <p:cTn id="88" dur="indefinite"/>
                                        <p:tgtEl>
                                          <p:spTgt spid="51"/>
                                        </p:tgtEl>
                                      </p:cBhvr>
                                    </p:animEffec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childTnLst>
                                </p:cTn>
                              </p:par>
                            </p:childTnLst>
                          </p:cTn>
                        </p:par>
                        <p:par>
                          <p:cTn id="93" fill="hold">
                            <p:stCondLst>
                              <p:cond delay="1000"/>
                            </p:stCondLst>
                            <p:childTnLst>
                              <p:par>
                                <p:cTn id="94" presetID="10" presetClass="entr" presetSubtype="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Effect transition="in" filter="fade">
                                      <p:cBhvr>
                                        <p:cTn id="9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34" grpId="0" animBg="1"/>
      <p:bldP spid="61" grpId="0" animBg="1"/>
      <p:bldP spid="62" grpId="0"/>
      <p:bldP spid="63" grpId="0" animBg="1"/>
      <p:bldP spid="39"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D11E349-FB8E-F6ED-83E9-199A89348281}"/>
              </a:ext>
            </a:extLst>
          </p:cNvPr>
          <p:cNvGrpSpPr/>
          <p:nvPr/>
        </p:nvGrpSpPr>
        <p:grpSpPr>
          <a:xfrm>
            <a:off x="4381159" y="902286"/>
            <a:ext cx="213479" cy="3824868"/>
            <a:chOff x="4309472" y="928924"/>
            <a:chExt cx="224513" cy="1746760"/>
          </a:xfrm>
        </p:grpSpPr>
        <p:cxnSp>
          <p:nvCxnSpPr>
            <p:cNvPr id="23" name="Straight Connector 22">
              <a:extLst>
                <a:ext uri="{FF2B5EF4-FFF2-40B4-BE49-F238E27FC236}">
                  <a16:creationId xmlns:a16="http://schemas.microsoft.com/office/drawing/2014/main" id="{4671B0B2-1ACF-3D21-C84B-9A2E0E65009E}"/>
                </a:ext>
              </a:extLst>
            </p:cNvPr>
            <p:cNvCxnSpPr/>
            <p:nvPr/>
          </p:nvCxnSpPr>
          <p:spPr>
            <a:xfrm>
              <a:off x="4398947" y="1160840"/>
              <a:ext cx="135038" cy="0"/>
            </a:xfrm>
            <a:prstGeom prst="line">
              <a:avLst/>
            </a:prstGeom>
            <a:ln w="38100">
              <a:solidFill>
                <a:srgbClr val="FFC000">
                  <a:alpha val="80257"/>
                </a:srgbClr>
              </a:solidFill>
            </a:ln>
          </p:spPr>
          <p:style>
            <a:lnRef idx="1">
              <a:schemeClr val="accent1"/>
            </a:lnRef>
            <a:fillRef idx="0">
              <a:schemeClr val="accent1"/>
            </a:fillRef>
            <a:effectRef idx="0">
              <a:schemeClr val="accent1"/>
            </a:effectRef>
            <a:fontRef idx="minor">
              <a:schemeClr val="tx1"/>
            </a:fontRef>
          </p:style>
        </p:cxnSp>
        <p:sp>
          <p:nvSpPr>
            <p:cNvPr id="22" name="Right Bracket 21">
              <a:extLst>
                <a:ext uri="{FF2B5EF4-FFF2-40B4-BE49-F238E27FC236}">
                  <a16:creationId xmlns:a16="http://schemas.microsoft.com/office/drawing/2014/main" id="{6CBAE5E1-6FC4-2ECC-56F3-7EE0B3B8526D}"/>
                </a:ext>
              </a:extLst>
            </p:cNvPr>
            <p:cNvSpPr/>
            <p:nvPr/>
          </p:nvSpPr>
          <p:spPr>
            <a:xfrm>
              <a:off x="4309472" y="928924"/>
              <a:ext cx="72886" cy="1746760"/>
            </a:xfrm>
            <a:prstGeom prst="rightBracket">
              <a:avLst>
                <a:gd name="adj" fmla="val 41789"/>
              </a:avLst>
            </a:prstGeom>
            <a:ln w="38100">
              <a:solidFill>
                <a:srgbClr val="FFC000">
                  <a:alpha val="80257"/>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62" name="TextBox 61">
            <a:extLst>
              <a:ext uri="{FF2B5EF4-FFF2-40B4-BE49-F238E27FC236}">
                <a16:creationId xmlns:a16="http://schemas.microsoft.com/office/drawing/2014/main" id="{EB030B10-4E57-7C6A-CF3D-A841D641333B}"/>
              </a:ext>
            </a:extLst>
          </p:cNvPr>
          <p:cNvSpPr txBox="1"/>
          <p:nvPr/>
        </p:nvSpPr>
        <p:spPr>
          <a:xfrm>
            <a:off x="2574688" y="3833663"/>
            <a:ext cx="288862" cy="518027"/>
          </a:xfrm>
          <a:prstGeom prst="rect">
            <a:avLst/>
          </a:prstGeom>
          <a:noFill/>
        </p:spPr>
        <p:txBody>
          <a:bodyPr wrap="none" rtlCol="0" anchor="ctr">
            <a:spAutoFit/>
          </a:bodyPr>
          <a:lstStyle/>
          <a:p>
            <a:pPr algn="ctr">
              <a:lnSpc>
                <a:spcPts val="940"/>
              </a:lnSpc>
            </a:pPr>
            <a:r>
              <a:rPr lang="en-US" sz="3200" dirty="0"/>
              <a:t>.</a:t>
            </a:r>
          </a:p>
          <a:p>
            <a:pPr algn="ctr">
              <a:lnSpc>
                <a:spcPts val="940"/>
              </a:lnSpc>
            </a:pPr>
            <a:r>
              <a:rPr lang="en-US" sz="3200" dirty="0"/>
              <a:t>.</a:t>
            </a:r>
          </a:p>
          <a:p>
            <a:pPr algn="ctr">
              <a:lnSpc>
                <a:spcPts val="940"/>
              </a:lnSpc>
            </a:pPr>
            <a:r>
              <a:rPr lang="en-US" sz="3200" dirty="0"/>
              <a:t>.</a:t>
            </a:r>
          </a:p>
        </p:txBody>
      </p:sp>
      <p:grpSp>
        <p:nvGrpSpPr>
          <p:cNvPr id="112" name="Group 111">
            <a:extLst>
              <a:ext uri="{FF2B5EF4-FFF2-40B4-BE49-F238E27FC236}">
                <a16:creationId xmlns:a16="http://schemas.microsoft.com/office/drawing/2014/main" id="{68562386-2432-E566-BE59-0EEEF16EE722}"/>
              </a:ext>
            </a:extLst>
          </p:cNvPr>
          <p:cNvGrpSpPr/>
          <p:nvPr/>
        </p:nvGrpSpPr>
        <p:grpSpPr>
          <a:xfrm>
            <a:off x="148791" y="5391684"/>
            <a:ext cx="5705663" cy="301525"/>
            <a:chOff x="5765495" y="3212862"/>
            <a:chExt cx="4679883" cy="338554"/>
          </a:xfrm>
        </p:grpSpPr>
        <p:sp>
          <p:nvSpPr>
            <p:cNvPr id="104" name="Rectangle 103">
              <a:extLst>
                <a:ext uri="{FF2B5EF4-FFF2-40B4-BE49-F238E27FC236}">
                  <a16:creationId xmlns:a16="http://schemas.microsoft.com/office/drawing/2014/main" id="{86DD6182-B27D-06E7-B536-B45686BC6DC0}"/>
                </a:ext>
              </a:extLst>
            </p:cNvPr>
            <p:cNvSpPr/>
            <p:nvPr/>
          </p:nvSpPr>
          <p:spPr>
            <a:xfrm>
              <a:off x="5765495" y="3212862"/>
              <a:ext cx="579431" cy="338554"/>
            </a:xfrm>
            <a:prstGeom prst="rect">
              <a:avLst/>
            </a:prstGeom>
            <a:solidFill>
              <a:srgbClr val="00B05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Fira Code Retina" pitchFamily="49" charset="0"/>
                  <a:ea typeface="Fira Code Retina" pitchFamily="49" charset="0"/>
                  <a:cs typeface="Fira Code Retina" pitchFamily="49" charset="0"/>
                </a:rPr>
                <a:t>Val1</a:t>
              </a:r>
            </a:p>
          </p:txBody>
        </p:sp>
        <p:sp>
          <p:nvSpPr>
            <p:cNvPr id="105" name="Rectangle 104">
              <a:extLst>
                <a:ext uri="{FF2B5EF4-FFF2-40B4-BE49-F238E27FC236}">
                  <a16:creationId xmlns:a16="http://schemas.microsoft.com/office/drawing/2014/main" id="{05AD58C8-CD2D-417F-83EE-73C544D0FC09}"/>
                </a:ext>
              </a:extLst>
            </p:cNvPr>
            <p:cNvSpPr/>
            <p:nvPr/>
          </p:nvSpPr>
          <p:spPr>
            <a:xfrm>
              <a:off x="6323158" y="3212862"/>
              <a:ext cx="579431" cy="338554"/>
            </a:xfrm>
            <a:prstGeom prst="rect">
              <a:avLst/>
            </a:prstGeom>
            <a:solidFill>
              <a:srgbClr val="00B05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Fira Code Retina" pitchFamily="49" charset="0"/>
                  <a:ea typeface="Fira Code Retina" pitchFamily="49" charset="0"/>
                  <a:cs typeface="Fira Code Retina" pitchFamily="49" charset="0"/>
                </a:rPr>
                <a:t>Val2</a:t>
              </a:r>
            </a:p>
          </p:txBody>
        </p:sp>
        <p:sp>
          <p:nvSpPr>
            <p:cNvPr id="106" name="Rectangle 105">
              <a:extLst>
                <a:ext uri="{FF2B5EF4-FFF2-40B4-BE49-F238E27FC236}">
                  <a16:creationId xmlns:a16="http://schemas.microsoft.com/office/drawing/2014/main" id="{120F18FD-06F9-34FD-C972-CF5EECF35E38}"/>
                </a:ext>
              </a:extLst>
            </p:cNvPr>
            <p:cNvSpPr/>
            <p:nvPr/>
          </p:nvSpPr>
          <p:spPr>
            <a:xfrm>
              <a:off x="6880821" y="3212862"/>
              <a:ext cx="579431" cy="338554"/>
            </a:xfrm>
            <a:prstGeom prst="rect">
              <a:avLst/>
            </a:prstGeom>
            <a:solidFill>
              <a:srgbClr val="00B05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Fira Code Retina" pitchFamily="49" charset="0"/>
                  <a:ea typeface="Fira Code Retina" pitchFamily="49" charset="0"/>
                  <a:cs typeface="Fira Code Retina" pitchFamily="49" charset="0"/>
                </a:rPr>
                <a:t>…</a:t>
              </a:r>
            </a:p>
          </p:txBody>
        </p:sp>
        <p:sp>
          <p:nvSpPr>
            <p:cNvPr id="107" name="Rectangle 106">
              <a:extLst>
                <a:ext uri="{FF2B5EF4-FFF2-40B4-BE49-F238E27FC236}">
                  <a16:creationId xmlns:a16="http://schemas.microsoft.com/office/drawing/2014/main" id="{301A56D7-CBF3-A616-AC2E-CAAF579E68BF}"/>
                </a:ext>
              </a:extLst>
            </p:cNvPr>
            <p:cNvSpPr/>
            <p:nvPr/>
          </p:nvSpPr>
          <p:spPr>
            <a:xfrm>
              <a:off x="7438484" y="3212862"/>
              <a:ext cx="579431" cy="338554"/>
            </a:xfrm>
            <a:prstGeom prst="rect">
              <a:avLst/>
            </a:prstGeom>
            <a:solidFill>
              <a:srgbClr val="00B05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Fira Code Retina" pitchFamily="49" charset="0"/>
                  <a:ea typeface="Fira Code Retina" pitchFamily="49" charset="0"/>
                  <a:cs typeface="Fira Code Retina" pitchFamily="49" charset="0"/>
                </a:rPr>
                <a:t>Vali</a:t>
              </a:r>
            </a:p>
          </p:txBody>
        </p:sp>
        <p:sp>
          <p:nvSpPr>
            <p:cNvPr id="108" name="Rectangle 107">
              <a:extLst>
                <a:ext uri="{FF2B5EF4-FFF2-40B4-BE49-F238E27FC236}">
                  <a16:creationId xmlns:a16="http://schemas.microsoft.com/office/drawing/2014/main" id="{C2192FC3-79EE-8546-D0E1-206271088FB8}"/>
                </a:ext>
              </a:extLst>
            </p:cNvPr>
            <p:cNvSpPr/>
            <p:nvPr/>
          </p:nvSpPr>
          <p:spPr>
            <a:xfrm>
              <a:off x="7996147" y="3212862"/>
              <a:ext cx="579431" cy="338554"/>
            </a:xfrm>
            <a:prstGeom prst="rect">
              <a:avLst/>
            </a:prstGeom>
            <a:solidFill>
              <a:srgbClr val="FF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Fira Code Retina" pitchFamily="49" charset="0"/>
                  <a:ea typeface="Fira Code Retina" pitchFamily="49" charset="0"/>
                  <a:cs typeface="Fira Code Retina" pitchFamily="49" charset="0"/>
                </a:rPr>
                <a:t>Val1</a:t>
              </a:r>
            </a:p>
          </p:txBody>
        </p:sp>
        <p:sp>
          <p:nvSpPr>
            <p:cNvPr id="109" name="Rectangle 108">
              <a:extLst>
                <a:ext uri="{FF2B5EF4-FFF2-40B4-BE49-F238E27FC236}">
                  <a16:creationId xmlns:a16="http://schemas.microsoft.com/office/drawing/2014/main" id="{94AEAE68-8502-35A2-7841-505B21C4AD96}"/>
                </a:ext>
              </a:extLst>
            </p:cNvPr>
            <p:cNvSpPr/>
            <p:nvPr/>
          </p:nvSpPr>
          <p:spPr>
            <a:xfrm>
              <a:off x="8553810" y="3212862"/>
              <a:ext cx="579431" cy="338554"/>
            </a:xfrm>
            <a:prstGeom prst="rect">
              <a:avLst/>
            </a:prstGeom>
            <a:solidFill>
              <a:srgbClr val="FF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Fira Code Retina" pitchFamily="49" charset="0"/>
                  <a:ea typeface="Fira Code Retina" pitchFamily="49" charset="0"/>
                  <a:cs typeface="Fira Code Retina" pitchFamily="49" charset="0"/>
                </a:rPr>
                <a:t>Val2</a:t>
              </a:r>
            </a:p>
          </p:txBody>
        </p:sp>
        <p:sp>
          <p:nvSpPr>
            <p:cNvPr id="110" name="Rectangle 109">
              <a:extLst>
                <a:ext uri="{FF2B5EF4-FFF2-40B4-BE49-F238E27FC236}">
                  <a16:creationId xmlns:a16="http://schemas.microsoft.com/office/drawing/2014/main" id="{F3D94059-C52A-91F1-DF80-8CCCD7A71E1C}"/>
                </a:ext>
              </a:extLst>
            </p:cNvPr>
            <p:cNvSpPr/>
            <p:nvPr/>
          </p:nvSpPr>
          <p:spPr>
            <a:xfrm>
              <a:off x="9111473" y="3212862"/>
              <a:ext cx="579431" cy="338554"/>
            </a:xfrm>
            <a:prstGeom prst="rect">
              <a:avLst/>
            </a:prstGeom>
            <a:solidFill>
              <a:srgbClr val="FF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Fira Code Retina" pitchFamily="49" charset="0"/>
                  <a:ea typeface="Fira Code Retina" pitchFamily="49" charset="0"/>
                  <a:cs typeface="Fira Code Retina" pitchFamily="49" charset="0"/>
                </a:rPr>
                <a:t>…</a:t>
              </a:r>
            </a:p>
          </p:txBody>
        </p:sp>
        <p:sp>
          <p:nvSpPr>
            <p:cNvPr id="111" name="Rectangle 110">
              <a:extLst>
                <a:ext uri="{FF2B5EF4-FFF2-40B4-BE49-F238E27FC236}">
                  <a16:creationId xmlns:a16="http://schemas.microsoft.com/office/drawing/2014/main" id="{24E9735E-2618-1472-BE4B-A045075C894E}"/>
                </a:ext>
              </a:extLst>
            </p:cNvPr>
            <p:cNvSpPr/>
            <p:nvPr/>
          </p:nvSpPr>
          <p:spPr>
            <a:xfrm>
              <a:off x="9669133" y="3212862"/>
              <a:ext cx="776245" cy="338554"/>
            </a:xfrm>
            <a:prstGeom prst="rect">
              <a:avLst/>
            </a:prstGeom>
            <a:solidFill>
              <a:srgbClr val="FF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Fira Code Retina" pitchFamily="49" charset="0"/>
                  <a:ea typeface="Fira Code Retina" pitchFamily="49" charset="0"/>
                  <a:cs typeface="Fira Code Retina" pitchFamily="49" charset="0"/>
                </a:rPr>
                <a:t>Val</a:t>
              </a:r>
              <a:r>
                <a:rPr lang="en-US" sz="1600" u="sng" dirty="0">
                  <a:solidFill>
                    <a:schemeClr val="tx1"/>
                  </a:solidFill>
                  <a:latin typeface="Fira Code Retina" pitchFamily="49" charset="0"/>
                  <a:ea typeface="Fira Code Retina" pitchFamily="49" charset="0"/>
                  <a:cs typeface="Fira Code Retina" pitchFamily="49" charset="0"/>
                </a:rPr>
                <a:t>i-1</a:t>
              </a:r>
            </a:p>
          </p:txBody>
        </p:sp>
      </p:grpSp>
      <p:sp>
        <p:nvSpPr>
          <p:cNvPr id="2" name="Title 1">
            <a:extLst>
              <a:ext uri="{FF2B5EF4-FFF2-40B4-BE49-F238E27FC236}">
                <a16:creationId xmlns:a16="http://schemas.microsoft.com/office/drawing/2014/main" id="{3087FC4F-2A93-1A43-22D2-89B46DFDF16A}"/>
              </a:ext>
            </a:extLst>
          </p:cNvPr>
          <p:cNvSpPr>
            <a:spLocks noGrp="1"/>
          </p:cNvSpPr>
          <p:nvPr>
            <p:ph type="title" idx="4294967295"/>
          </p:nvPr>
        </p:nvSpPr>
        <p:spPr>
          <a:xfrm>
            <a:off x="0" y="1"/>
            <a:ext cx="12192000" cy="938676"/>
          </a:xfrm>
          <a:prstGeom prst="rect">
            <a:avLst/>
          </a:prstGeom>
        </p:spPr>
        <p:txBody>
          <a:bodyPr anchor="ctr">
            <a:normAutofit/>
          </a:bodyPr>
          <a:lstStyle/>
          <a:p>
            <a:r>
              <a:rPr lang="en-US" dirty="0"/>
              <a:t>Prior Work: Sub-Optimal Search</a:t>
            </a:r>
          </a:p>
        </p:txBody>
      </p:sp>
      <p:sp>
        <p:nvSpPr>
          <p:cNvPr id="7" name="TextBox 6">
            <a:extLst>
              <a:ext uri="{FF2B5EF4-FFF2-40B4-BE49-F238E27FC236}">
                <a16:creationId xmlns:a16="http://schemas.microsoft.com/office/drawing/2014/main" id="{2AA1F9AD-D49C-DBF8-4EA3-3EA5C62256CF}"/>
              </a:ext>
            </a:extLst>
          </p:cNvPr>
          <p:cNvSpPr txBox="1"/>
          <p:nvPr/>
        </p:nvSpPr>
        <p:spPr>
          <a:xfrm>
            <a:off x="2578270" y="1813219"/>
            <a:ext cx="288862" cy="518027"/>
          </a:xfrm>
          <a:prstGeom prst="rect">
            <a:avLst/>
          </a:prstGeom>
          <a:noFill/>
        </p:spPr>
        <p:txBody>
          <a:bodyPr wrap="none" rtlCol="0" anchor="ctr">
            <a:spAutoFit/>
          </a:bodyPr>
          <a:lstStyle/>
          <a:p>
            <a:pPr algn="ctr">
              <a:lnSpc>
                <a:spcPts val="940"/>
              </a:lnSpc>
            </a:pPr>
            <a:r>
              <a:rPr lang="en-US" sz="3200" dirty="0"/>
              <a:t>.</a:t>
            </a:r>
          </a:p>
          <a:p>
            <a:pPr algn="ctr">
              <a:lnSpc>
                <a:spcPts val="940"/>
              </a:lnSpc>
            </a:pPr>
            <a:r>
              <a:rPr lang="en-US" sz="3200" dirty="0"/>
              <a:t>.</a:t>
            </a:r>
          </a:p>
          <a:p>
            <a:pPr algn="ctr">
              <a:lnSpc>
                <a:spcPts val="940"/>
              </a:lnSpc>
            </a:pPr>
            <a:r>
              <a:rPr lang="en-US" sz="3200" dirty="0"/>
              <a:t>.</a:t>
            </a:r>
          </a:p>
        </p:txBody>
      </p:sp>
      <p:sp>
        <p:nvSpPr>
          <p:cNvPr id="57" name="TextBox 56">
            <a:extLst>
              <a:ext uri="{FF2B5EF4-FFF2-40B4-BE49-F238E27FC236}">
                <a16:creationId xmlns:a16="http://schemas.microsoft.com/office/drawing/2014/main" id="{48A6B391-82C1-A6C8-1FCA-A16DBB12938B}"/>
              </a:ext>
            </a:extLst>
          </p:cNvPr>
          <p:cNvSpPr txBox="1"/>
          <p:nvPr/>
        </p:nvSpPr>
        <p:spPr>
          <a:xfrm>
            <a:off x="8086834" y="665963"/>
            <a:ext cx="2562305" cy="338554"/>
          </a:xfrm>
          <a:prstGeom prst="rect">
            <a:avLst/>
          </a:prstGeom>
          <a:noFill/>
        </p:spPr>
        <p:txBody>
          <a:bodyPr wrap="none" rtlCol="0">
            <a:spAutoFit/>
          </a:bodyPr>
          <a:lstStyle/>
          <a:p>
            <a:r>
              <a:rPr lang="en-US" sz="1600" dirty="0">
                <a:solidFill>
                  <a:schemeClr val="bg1">
                    <a:lumMod val="50000"/>
                  </a:schemeClr>
                </a:solidFill>
              </a:rPr>
              <a:t>[GPPJ18] [DGPP20] [BMO17]</a:t>
            </a:r>
            <a:endParaRPr lang="en-US" sz="1600" dirty="0">
              <a:solidFill>
                <a:schemeClr val="bg1">
                  <a:lumMod val="50000"/>
                </a:schemeClr>
              </a:solidFill>
              <a:highlight>
                <a:srgbClr val="FF0000"/>
              </a:highlight>
            </a:endParaRP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B9C058F-C876-D34B-8B29-22486D3713ED}"/>
                  </a:ext>
                </a:extLst>
              </p:cNvPr>
              <p:cNvSpPr txBox="1"/>
              <p:nvPr/>
            </p:nvSpPr>
            <p:spPr>
              <a:xfrm>
                <a:off x="8641148" y="6556405"/>
                <a:ext cx="1364948" cy="274320"/>
              </a:xfrm>
              <a:prstGeom prst="rect">
                <a:avLst/>
              </a:prstGeom>
              <a:solidFill>
                <a:schemeClr val="accent2">
                  <a:lumMod val="60000"/>
                  <a:lumOff val="40000"/>
                </a:schemeClr>
              </a:solidFill>
            </p:spPr>
            <p:txBody>
              <a:bodyPr wrap="square" rtlCol="0" anchor="ctr">
                <a:noAutofit/>
              </a:bodyPr>
              <a:lstStyle/>
              <a:p>
                <a:pPr algn="ctr"/>
                <a14:m>
                  <m:oMath xmlns:m="http://schemas.openxmlformats.org/officeDocument/2006/math">
                    <m:r>
                      <m:rPr>
                        <m:sty m:val="p"/>
                      </m:rPr>
                      <a:rPr lang="en-US" b="0" i="0" smtClean="0">
                        <a:latin typeface="Cambria Math" panose="02040503050406030204" pitchFamily="18" charset="0"/>
                      </a:rPr>
                      <m:t>N</m:t>
                    </m:r>
                  </m:oMath>
                </a14:m>
                <a:r>
                  <a:rPr lang="en-US" dirty="0"/>
                  <a:t>: capacity</a:t>
                </a:r>
              </a:p>
            </p:txBody>
          </p:sp>
        </mc:Choice>
        <mc:Fallback xmlns="">
          <p:sp>
            <p:nvSpPr>
              <p:cNvPr id="64" name="TextBox 63">
                <a:extLst>
                  <a:ext uri="{FF2B5EF4-FFF2-40B4-BE49-F238E27FC236}">
                    <a16:creationId xmlns:a16="http://schemas.microsoft.com/office/drawing/2014/main" id="{5B9C058F-C876-D34B-8B29-22486D3713ED}"/>
                  </a:ext>
                </a:extLst>
              </p:cNvPr>
              <p:cNvSpPr txBox="1">
                <a:spLocks noRot="1" noChangeAspect="1" noMove="1" noResize="1" noEditPoints="1" noAdjustHandles="1" noChangeArrowheads="1" noChangeShapeType="1" noTextEdit="1"/>
              </p:cNvSpPr>
              <p:nvPr/>
            </p:nvSpPr>
            <p:spPr>
              <a:xfrm>
                <a:off x="8641148" y="6556405"/>
                <a:ext cx="1364948" cy="274320"/>
              </a:xfrm>
              <a:prstGeom prst="rect">
                <a:avLst/>
              </a:prstGeom>
              <a:blipFill>
                <a:blip r:embed="rId6"/>
                <a:stretch>
                  <a:fillRect t="-26087" b="-47826"/>
                </a:stretch>
              </a:blipFill>
            </p:spPr>
            <p:txBody>
              <a:bodyPr/>
              <a:lstStyle/>
              <a:p>
                <a:r>
                  <a:rPr lang="en-US">
                    <a:noFill/>
                  </a:rPr>
                  <a:t> </a:t>
                </a:r>
              </a:p>
            </p:txBody>
          </p:sp>
        </mc:Fallback>
      </mc:AlternateContent>
      <p:grpSp>
        <p:nvGrpSpPr>
          <p:cNvPr id="85" name="Group 84">
            <a:extLst>
              <a:ext uri="{FF2B5EF4-FFF2-40B4-BE49-F238E27FC236}">
                <a16:creationId xmlns:a16="http://schemas.microsoft.com/office/drawing/2014/main" id="{49A70DC0-09C5-C602-417D-3B35CC99E555}"/>
              </a:ext>
            </a:extLst>
          </p:cNvPr>
          <p:cNvGrpSpPr/>
          <p:nvPr/>
        </p:nvGrpSpPr>
        <p:grpSpPr>
          <a:xfrm>
            <a:off x="4309475" y="928924"/>
            <a:ext cx="207924" cy="1746760"/>
            <a:chOff x="4309475" y="928924"/>
            <a:chExt cx="207924" cy="1746760"/>
          </a:xfrm>
        </p:grpSpPr>
        <p:sp>
          <p:nvSpPr>
            <p:cNvPr id="73" name="Right Bracket 72">
              <a:extLst>
                <a:ext uri="{FF2B5EF4-FFF2-40B4-BE49-F238E27FC236}">
                  <a16:creationId xmlns:a16="http://schemas.microsoft.com/office/drawing/2014/main" id="{35F9175A-D300-EB50-5A36-76F281B941FA}"/>
                </a:ext>
              </a:extLst>
            </p:cNvPr>
            <p:cNvSpPr/>
            <p:nvPr/>
          </p:nvSpPr>
          <p:spPr>
            <a:xfrm>
              <a:off x="4309475" y="928924"/>
              <a:ext cx="72886" cy="1746760"/>
            </a:xfrm>
            <a:prstGeom prst="rightBracket">
              <a:avLst>
                <a:gd name="adj" fmla="val 41789"/>
              </a:avLst>
            </a:prstGeom>
            <a:ln w="38100">
              <a:solidFill>
                <a:srgbClr val="00B050">
                  <a:alpha val="8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6" name="Straight Connector 75">
              <a:extLst>
                <a:ext uri="{FF2B5EF4-FFF2-40B4-BE49-F238E27FC236}">
                  <a16:creationId xmlns:a16="http://schemas.microsoft.com/office/drawing/2014/main" id="{645561FF-0BA2-2E64-2F76-EBB2E4872C0D}"/>
                </a:ext>
              </a:extLst>
            </p:cNvPr>
            <p:cNvCxnSpPr/>
            <p:nvPr/>
          </p:nvCxnSpPr>
          <p:spPr>
            <a:xfrm>
              <a:off x="4382361" y="1055183"/>
              <a:ext cx="135038" cy="0"/>
            </a:xfrm>
            <a:prstGeom prst="line">
              <a:avLst/>
            </a:prstGeom>
            <a:ln w="38100">
              <a:solidFill>
                <a:srgbClr val="00B050">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16135380-4306-D9E6-A74C-D9A053F8424B}"/>
              </a:ext>
            </a:extLst>
          </p:cNvPr>
          <p:cNvGrpSpPr/>
          <p:nvPr/>
        </p:nvGrpSpPr>
        <p:grpSpPr>
          <a:xfrm>
            <a:off x="4308563" y="2922675"/>
            <a:ext cx="197375" cy="1771140"/>
            <a:chOff x="4310393" y="4125869"/>
            <a:chExt cx="197375" cy="1771140"/>
          </a:xfrm>
        </p:grpSpPr>
        <p:sp>
          <p:nvSpPr>
            <p:cNvPr id="77" name="Right Bracket 76">
              <a:extLst>
                <a:ext uri="{FF2B5EF4-FFF2-40B4-BE49-F238E27FC236}">
                  <a16:creationId xmlns:a16="http://schemas.microsoft.com/office/drawing/2014/main" id="{5F561130-4C15-F791-2796-970491771C9A}"/>
                </a:ext>
              </a:extLst>
            </p:cNvPr>
            <p:cNvSpPr/>
            <p:nvPr/>
          </p:nvSpPr>
          <p:spPr>
            <a:xfrm>
              <a:off x="4310393" y="4125869"/>
              <a:ext cx="72886" cy="1771140"/>
            </a:xfrm>
            <a:prstGeom prst="rightBracket">
              <a:avLst>
                <a:gd name="adj" fmla="val 41789"/>
              </a:avLst>
            </a:prstGeom>
            <a:ln w="38100">
              <a:solidFill>
                <a:srgbClr val="FF0000">
                  <a:alpha val="8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86" name="Straight Connector 85">
              <a:extLst>
                <a:ext uri="{FF2B5EF4-FFF2-40B4-BE49-F238E27FC236}">
                  <a16:creationId xmlns:a16="http://schemas.microsoft.com/office/drawing/2014/main" id="{24B504CE-CC07-FF2E-58E7-F74E502C8CE7}"/>
                </a:ext>
              </a:extLst>
            </p:cNvPr>
            <p:cNvCxnSpPr/>
            <p:nvPr/>
          </p:nvCxnSpPr>
          <p:spPr>
            <a:xfrm>
              <a:off x="4372730" y="5791530"/>
              <a:ext cx="135038" cy="0"/>
            </a:xfrm>
            <a:prstGeom prst="line">
              <a:avLst/>
            </a:prstGeom>
            <a:ln w="38100">
              <a:solidFill>
                <a:srgbClr val="FF0000">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C096BDF5-F63B-48ED-6CD8-35F78FC0AB5C}"/>
              </a:ext>
            </a:extLst>
          </p:cNvPr>
          <p:cNvGrpSpPr/>
          <p:nvPr/>
        </p:nvGrpSpPr>
        <p:grpSpPr>
          <a:xfrm>
            <a:off x="1242110" y="836176"/>
            <a:ext cx="2969160" cy="400110"/>
            <a:chOff x="1294460" y="1965572"/>
            <a:chExt cx="3575408" cy="400110"/>
          </a:xfrm>
        </p:grpSpPr>
        <p:cxnSp>
          <p:nvCxnSpPr>
            <p:cNvPr id="41" name="Straight Arrow Connector 40">
              <a:extLst>
                <a:ext uri="{FF2B5EF4-FFF2-40B4-BE49-F238E27FC236}">
                  <a16:creationId xmlns:a16="http://schemas.microsoft.com/office/drawing/2014/main" id="{7AD19692-0309-E40D-F7AC-F88C3B6110B3}"/>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C5221EC-09AF-FF74-4279-3FD63A099990}"/>
                </a:ext>
              </a:extLst>
            </p:cNvPr>
            <p:cNvSpPr txBox="1"/>
            <p:nvPr/>
          </p:nvSpPr>
          <p:spPr>
            <a:xfrm>
              <a:off x="2413481" y="1965572"/>
              <a:ext cx="2390398" cy="400110"/>
            </a:xfrm>
            <a:prstGeom prst="rect">
              <a:avLst/>
            </a:prstGeom>
            <a:noFill/>
          </p:spPr>
          <p:txBody>
            <a:bodyPr wrap="none" rtlCol="0" anchor="ctr">
              <a:spAutoFit/>
            </a:bodyPr>
            <a:lstStyle/>
            <a:p>
              <a:pPr algn="r"/>
              <a:r>
                <a:rPr lang="en-US" sz="2000" b="1" dirty="0">
                  <a:solidFill>
                    <a:srgbClr val="00B050"/>
                  </a:solidFill>
                </a:rPr>
                <a:t>Insert</a:t>
              </a:r>
              <a:r>
                <a:rPr lang="en-US" sz="2000" b="1" dirty="0"/>
                <a:t>(</a:t>
              </a:r>
              <a:r>
                <a:rPr lang="en-US" b="1" dirty="0">
                  <a:latin typeface="Fira Code Retina" pitchFamily="49" charset="0"/>
                  <a:ea typeface="Fira Code Retina" pitchFamily="49" charset="0"/>
                  <a:cs typeface="Fira Code Retina" pitchFamily="49" charset="0"/>
                </a:rPr>
                <a:t>Key1, Val1</a:t>
              </a:r>
              <a:r>
                <a:rPr lang="en-US" sz="2000" b="1" dirty="0"/>
                <a:t>)</a:t>
              </a:r>
            </a:p>
          </p:txBody>
        </p:sp>
      </p:grpSp>
      <p:grpSp>
        <p:nvGrpSpPr>
          <p:cNvPr id="44" name="Group 43">
            <a:extLst>
              <a:ext uri="{FF2B5EF4-FFF2-40B4-BE49-F238E27FC236}">
                <a16:creationId xmlns:a16="http://schemas.microsoft.com/office/drawing/2014/main" id="{42BD29F3-1CE8-C512-07B9-64467D082F81}"/>
              </a:ext>
            </a:extLst>
          </p:cNvPr>
          <p:cNvGrpSpPr/>
          <p:nvPr/>
        </p:nvGrpSpPr>
        <p:grpSpPr>
          <a:xfrm>
            <a:off x="1238528" y="1318989"/>
            <a:ext cx="2969160" cy="400110"/>
            <a:chOff x="1294460" y="1965572"/>
            <a:chExt cx="3575408" cy="400110"/>
          </a:xfrm>
        </p:grpSpPr>
        <p:cxnSp>
          <p:nvCxnSpPr>
            <p:cNvPr id="46" name="Straight Arrow Connector 45">
              <a:extLst>
                <a:ext uri="{FF2B5EF4-FFF2-40B4-BE49-F238E27FC236}">
                  <a16:creationId xmlns:a16="http://schemas.microsoft.com/office/drawing/2014/main" id="{ED1773EC-4E98-9862-6228-04D93F5F43EF}"/>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D8BEC82-5F26-93B4-98F3-488DE4DBA6DF}"/>
                </a:ext>
              </a:extLst>
            </p:cNvPr>
            <p:cNvSpPr txBox="1"/>
            <p:nvPr/>
          </p:nvSpPr>
          <p:spPr>
            <a:xfrm>
              <a:off x="1925404" y="1965572"/>
              <a:ext cx="2878475" cy="400110"/>
            </a:xfrm>
            <a:prstGeom prst="rect">
              <a:avLst/>
            </a:prstGeom>
            <a:noFill/>
          </p:spPr>
          <p:txBody>
            <a:bodyPr wrap="none" rtlCol="0" anchor="ctr">
              <a:spAutoFit/>
            </a:bodyPr>
            <a:lstStyle/>
            <a:p>
              <a:pPr algn="r"/>
              <a:r>
                <a:rPr lang="en-US" sz="2000" b="1" dirty="0">
                  <a:solidFill>
                    <a:srgbClr val="00B050"/>
                  </a:solidFill>
                </a:rPr>
                <a:t>Insert</a:t>
              </a:r>
              <a:r>
                <a:rPr lang="en-US" sz="2000" b="1" dirty="0"/>
                <a:t>(</a:t>
              </a:r>
              <a:r>
                <a:rPr lang="en-US" b="1" dirty="0">
                  <a:latin typeface="Fira Code Retina" pitchFamily="49" charset="0"/>
                  <a:ea typeface="Fira Code Retina" pitchFamily="49" charset="0"/>
                  <a:cs typeface="Fira Code Retina" pitchFamily="49" charset="0"/>
                </a:rPr>
                <a:t>Key1, Val2</a:t>
              </a:r>
              <a:r>
                <a:rPr lang="en-US" sz="2000" b="1" dirty="0"/>
                <a:t>)</a:t>
              </a:r>
            </a:p>
          </p:txBody>
        </p:sp>
      </p:grpSp>
      <p:grpSp>
        <p:nvGrpSpPr>
          <p:cNvPr id="51" name="Group 50">
            <a:extLst>
              <a:ext uri="{FF2B5EF4-FFF2-40B4-BE49-F238E27FC236}">
                <a16:creationId xmlns:a16="http://schemas.microsoft.com/office/drawing/2014/main" id="{1C6E36FB-F5CA-2460-94F4-3DB91D970830}"/>
              </a:ext>
            </a:extLst>
          </p:cNvPr>
          <p:cNvGrpSpPr/>
          <p:nvPr/>
        </p:nvGrpSpPr>
        <p:grpSpPr>
          <a:xfrm>
            <a:off x="1242110" y="2168763"/>
            <a:ext cx="2969160" cy="400110"/>
            <a:chOff x="1294460" y="1965572"/>
            <a:chExt cx="3575408" cy="400110"/>
          </a:xfrm>
        </p:grpSpPr>
        <p:cxnSp>
          <p:nvCxnSpPr>
            <p:cNvPr id="52" name="Straight Arrow Connector 51">
              <a:extLst>
                <a:ext uri="{FF2B5EF4-FFF2-40B4-BE49-F238E27FC236}">
                  <a16:creationId xmlns:a16="http://schemas.microsoft.com/office/drawing/2014/main" id="{4C79CF8C-713D-7226-A990-73C4CE34D509}"/>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3A8C1BA-1CBF-A5B5-CD2A-3D7C313B4FE8}"/>
                </a:ext>
              </a:extLst>
            </p:cNvPr>
            <p:cNvSpPr txBox="1"/>
            <p:nvPr/>
          </p:nvSpPr>
          <p:spPr>
            <a:xfrm>
              <a:off x="1925405" y="1965572"/>
              <a:ext cx="2878473" cy="400110"/>
            </a:xfrm>
            <a:prstGeom prst="rect">
              <a:avLst/>
            </a:prstGeom>
            <a:noFill/>
          </p:spPr>
          <p:txBody>
            <a:bodyPr wrap="none" rtlCol="0" anchor="ctr">
              <a:spAutoFit/>
            </a:bodyPr>
            <a:lstStyle/>
            <a:p>
              <a:pPr algn="r"/>
              <a:r>
                <a:rPr lang="en-US" sz="2000" b="1" dirty="0">
                  <a:solidFill>
                    <a:srgbClr val="00B050"/>
                  </a:solidFill>
                </a:rPr>
                <a:t>Insert</a:t>
              </a:r>
              <a:r>
                <a:rPr lang="en-US" sz="2000" b="1" dirty="0"/>
                <a:t>(</a:t>
              </a:r>
              <a:r>
                <a:rPr lang="en-US" b="1" dirty="0">
                  <a:latin typeface="Fira Code Retina" pitchFamily="49" charset="0"/>
                  <a:ea typeface="Fira Code Retina" pitchFamily="49" charset="0"/>
                  <a:cs typeface="Fira Code Retina" pitchFamily="49" charset="0"/>
                </a:rPr>
                <a:t>Key1, Vali</a:t>
              </a:r>
              <a:r>
                <a:rPr lang="en-US" sz="2000" b="1" dirty="0"/>
                <a:t>)</a:t>
              </a:r>
            </a:p>
          </p:txBody>
        </p:sp>
      </p:grpSp>
      <p:grpSp>
        <p:nvGrpSpPr>
          <p:cNvPr id="63" name="Group 62">
            <a:extLst>
              <a:ext uri="{FF2B5EF4-FFF2-40B4-BE49-F238E27FC236}">
                <a16:creationId xmlns:a16="http://schemas.microsoft.com/office/drawing/2014/main" id="{7C7AAF2F-1851-03CD-8BAE-37E6A4863C7B}"/>
              </a:ext>
            </a:extLst>
          </p:cNvPr>
          <p:cNvGrpSpPr/>
          <p:nvPr/>
        </p:nvGrpSpPr>
        <p:grpSpPr>
          <a:xfrm>
            <a:off x="1238528" y="2856620"/>
            <a:ext cx="2969160" cy="400110"/>
            <a:chOff x="1294460" y="1965572"/>
            <a:chExt cx="3575408" cy="400110"/>
          </a:xfrm>
        </p:grpSpPr>
        <p:cxnSp>
          <p:nvCxnSpPr>
            <p:cNvPr id="65" name="Straight Arrow Connector 64">
              <a:extLst>
                <a:ext uri="{FF2B5EF4-FFF2-40B4-BE49-F238E27FC236}">
                  <a16:creationId xmlns:a16="http://schemas.microsoft.com/office/drawing/2014/main" id="{D840298D-FEF6-F7D7-E2D5-95215E5A455B}"/>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3BAD37C1-FA29-683B-A309-63351F10C9E5}"/>
                </a:ext>
              </a:extLst>
            </p:cNvPr>
            <p:cNvSpPr txBox="1"/>
            <p:nvPr/>
          </p:nvSpPr>
          <p:spPr>
            <a:xfrm>
              <a:off x="1830898" y="1965572"/>
              <a:ext cx="2972981" cy="400110"/>
            </a:xfrm>
            <a:prstGeom prst="rect">
              <a:avLst/>
            </a:prstGeom>
            <a:noFill/>
          </p:spPr>
          <p:txBody>
            <a:bodyPr wrap="none" rtlCol="0" anchor="ctr">
              <a:spAutoFit/>
            </a:bodyPr>
            <a:lstStyle/>
            <a:p>
              <a:pPr algn="r"/>
              <a:r>
                <a:rPr lang="en-US" sz="2000" b="1" dirty="0">
                  <a:solidFill>
                    <a:srgbClr val="C00000"/>
                  </a:solidFill>
                </a:rPr>
                <a:t>Delete</a:t>
              </a:r>
              <a:r>
                <a:rPr lang="en-US" sz="2000" b="1" dirty="0"/>
                <a:t>(</a:t>
              </a:r>
              <a:r>
                <a:rPr lang="en-US" b="1" dirty="0">
                  <a:latin typeface="Fira Code Retina" pitchFamily="49" charset="0"/>
                  <a:ea typeface="Fira Code Retina" pitchFamily="49" charset="0"/>
                  <a:cs typeface="Fira Code Retina" pitchFamily="49" charset="0"/>
                </a:rPr>
                <a:t>Key1, Val1</a:t>
              </a:r>
              <a:r>
                <a:rPr lang="en-US" sz="2000" b="1" dirty="0"/>
                <a:t>)</a:t>
              </a:r>
            </a:p>
          </p:txBody>
        </p:sp>
      </p:grpSp>
      <p:grpSp>
        <p:nvGrpSpPr>
          <p:cNvPr id="68" name="Group 67">
            <a:extLst>
              <a:ext uri="{FF2B5EF4-FFF2-40B4-BE49-F238E27FC236}">
                <a16:creationId xmlns:a16="http://schemas.microsoft.com/office/drawing/2014/main" id="{A3A92CC7-616E-58AE-3F73-29115A26F7F9}"/>
              </a:ext>
            </a:extLst>
          </p:cNvPr>
          <p:cNvGrpSpPr/>
          <p:nvPr/>
        </p:nvGrpSpPr>
        <p:grpSpPr>
          <a:xfrm>
            <a:off x="1234946" y="3339433"/>
            <a:ext cx="2969160" cy="400110"/>
            <a:chOff x="1294460" y="1965572"/>
            <a:chExt cx="3575408" cy="400110"/>
          </a:xfrm>
        </p:grpSpPr>
        <p:cxnSp>
          <p:nvCxnSpPr>
            <p:cNvPr id="69" name="Straight Arrow Connector 68">
              <a:extLst>
                <a:ext uri="{FF2B5EF4-FFF2-40B4-BE49-F238E27FC236}">
                  <a16:creationId xmlns:a16="http://schemas.microsoft.com/office/drawing/2014/main" id="{9B1FB290-ECD9-8592-38D9-B908055D80D8}"/>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2B0F93D8-BAFE-4B55-9915-72956846D912}"/>
                </a:ext>
              </a:extLst>
            </p:cNvPr>
            <p:cNvSpPr txBox="1"/>
            <p:nvPr/>
          </p:nvSpPr>
          <p:spPr>
            <a:xfrm>
              <a:off x="1830898" y="1965572"/>
              <a:ext cx="2972981" cy="400110"/>
            </a:xfrm>
            <a:prstGeom prst="rect">
              <a:avLst/>
            </a:prstGeom>
            <a:noFill/>
          </p:spPr>
          <p:txBody>
            <a:bodyPr wrap="none" rtlCol="0" anchor="ctr">
              <a:spAutoFit/>
            </a:bodyPr>
            <a:lstStyle/>
            <a:p>
              <a:pPr algn="r"/>
              <a:r>
                <a:rPr lang="en-US" sz="2000" b="1" dirty="0">
                  <a:solidFill>
                    <a:srgbClr val="C00000"/>
                  </a:solidFill>
                </a:rPr>
                <a:t>Delete</a:t>
              </a:r>
              <a:r>
                <a:rPr lang="en-US" sz="2000" b="1" dirty="0"/>
                <a:t>(</a:t>
              </a:r>
              <a:r>
                <a:rPr lang="en-US" b="1" dirty="0">
                  <a:latin typeface="Fira Code Retina" pitchFamily="49" charset="0"/>
                  <a:ea typeface="Fira Code Retina" pitchFamily="49" charset="0"/>
                  <a:cs typeface="Fira Code Retina" pitchFamily="49" charset="0"/>
                </a:rPr>
                <a:t>Key1, Val2</a:t>
              </a:r>
              <a:r>
                <a:rPr lang="en-US" sz="2000" b="1" dirty="0"/>
                <a:t>)</a:t>
              </a:r>
            </a:p>
          </p:txBody>
        </p:sp>
      </p:grpSp>
      <p:grpSp>
        <p:nvGrpSpPr>
          <p:cNvPr id="72" name="Group 71">
            <a:extLst>
              <a:ext uri="{FF2B5EF4-FFF2-40B4-BE49-F238E27FC236}">
                <a16:creationId xmlns:a16="http://schemas.microsoft.com/office/drawing/2014/main" id="{9ADC3BC1-4C17-438E-03C2-8A573F2D372D}"/>
              </a:ext>
            </a:extLst>
          </p:cNvPr>
          <p:cNvGrpSpPr/>
          <p:nvPr/>
        </p:nvGrpSpPr>
        <p:grpSpPr>
          <a:xfrm>
            <a:off x="1238528" y="4189207"/>
            <a:ext cx="2969160" cy="400110"/>
            <a:chOff x="1294460" y="1965572"/>
            <a:chExt cx="3575408" cy="400110"/>
          </a:xfrm>
        </p:grpSpPr>
        <p:cxnSp>
          <p:nvCxnSpPr>
            <p:cNvPr id="74" name="Straight Arrow Connector 73">
              <a:extLst>
                <a:ext uri="{FF2B5EF4-FFF2-40B4-BE49-F238E27FC236}">
                  <a16:creationId xmlns:a16="http://schemas.microsoft.com/office/drawing/2014/main" id="{A8632A6F-BF1B-7ACF-E457-C83EC016AF7F}"/>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4E33BD4B-1CD4-54C7-0F77-9B360AE6AD54}"/>
                </a:ext>
              </a:extLst>
            </p:cNvPr>
            <p:cNvSpPr txBox="1"/>
            <p:nvPr/>
          </p:nvSpPr>
          <p:spPr>
            <a:xfrm>
              <a:off x="1487301" y="1965572"/>
              <a:ext cx="3316578" cy="400110"/>
            </a:xfrm>
            <a:prstGeom prst="rect">
              <a:avLst/>
            </a:prstGeom>
            <a:noFill/>
          </p:spPr>
          <p:txBody>
            <a:bodyPr wrap="none" rtlCol="0" anchor="ctr">
              <a:spAutoFit/>
            </a:bodyPr>
            <a:lstStyle/>
            <a:p>
              <a:pPr algn="r"/>
              <a:r>
                <a:rPr lang="en-US" sz="2000" b="1" dirty="0">
                  <a:solidFill>
                    <a:srgbClr val="C00000"/>
                  </a:solidFill>
                </a:rPr>
                <a:t>Delete</a:t>
              </a:r>
              <a:r>
                <a:rPr lang="en-US" sz="2000" b="1" dirty="0"/>
                <a:t>(</a:t>
              </a:r>
              <a:r>
                <a:rPr lang="en-US" b="1" dirty="0">
                  <a:latin typeface="Fira Code Retina" pitchFamily="49" charset="0"/>
                  <a:ea typeface="Fira Code Retina" pitchFamily="49" charset="0"/>
                  <a:cs typeface="Fira Code Retina" pitchFamily="49" charset="0"/>
                </a:rPr>
                <a:t>Key1, Val</a:t>
              </a:r>
              <a:r>
                <a:rPr lang="en-US" b="1" u="sng" dirty="0">
                  <a:latin typeface="Fira Code Retina" pitchFamily="49" charset="0"/>
                  <a:ea typeface="Fira Code Retina" pitchFamily="49" charset="0"/>
                  <a:cs typeface="Fira Code Retina" pitchFamily="49" charset="0"/>
                </a:rPr>
                <a:t>i-1</a:t>
              </a:r>
              <a:r>
                <a:rPr lang="en-US" sz="2000" b="1" dirty="0"/>
                <a:t>)</a:t>
              </a:r>
            </a:p>
          </p:txBody>
        </p:sp>
      </p:grpSp>
      <p:grpSp>
        <p:nvGrpSpPr>
          <p:cNvPr id="81" name="Group 80">
            <a:extLst>
              <a:ext uri="{FF2B5EF4-FFF2-40B4-BE49-F238E27FC236}">
                <a16:creationId xmlns:a16="http://schemas.microsoft.com/office/drawing/2014/main" id="{84662132-919B-0564-4A0C-E993196BC03C}"/>
              </a:ext>
            </a:extLst>
          </p:cNvPr>
          <p:cNvGrpSpPr/>
          <p:nvPr/>
        </p:nvGrpSpPr>
        <p:grpSpPr>
          <a:xfrm>
            <a:off x="1234539" y="4834502"/>
            <a:ext cx="2969160" cy="400110"/>
            <a:chOff x="1294460" y="1965572"/>
            <a:chExt cx="3575408" cy="400110"/>
          </a:xfrm>
        </p:grpSpPr>
        <p:cxnSp>
          <p:nvCxnSpPr>
            <p:cNvPr id="82" name="Straight Arrow Connector 81">
              <a:extLst>
                <a:ext uri="{FF2B5EF4-FFF2-40B4-BE49-F238E27FC236}">
                  <a16:creationId xmlns:a16="http://schemas.microsoft.com/office/drawing/2014/main" id="{1BA377F9-B679-A731-3DAF-8F4C8F8AC4F1}"/>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217DA11B-5921-B2E8-13DC-30A9410E57C2}"/>
                </a:ext>
              </a:extLst>
            </p:cNvPr>
            <p:cNvSpPr txBox="1"/>
            <p:nvPr/>
          </p:nvSpPr>
          <p:spPr>
            <a:xfrm>
              <a:off x="2769489" y="1965572"/>
              <a:ext cx="2034390" cy="400110"/>
            </a:xfrm>
            <a:prstGeom prst="rect">
              <a:avLst/>
            </a:prstGeom>
            <a:noFill/>
          </p:spPr>
          <p:txBody>
            <a:bodyPr wrap="none" rtlCol="0" anchor="ctr">
              <a:spAutoFit/>
            </a:bodyPr>
            <a:lstStyle/>
            <a:p>
              <a:pPr algn="r"/>
              <a:r>
                <a:rPr lang="en-US" sz="2000" b="1" dirty="0"/>
                <a:t>Search(</a:t>
              </a:r>
              <a:r>
                <a:rPr lang="en-US" b="1" dirty="0">
                  <a:latin typeface="Fira Code Retina" pitchFamily="49" charset="0"/>
                  <a:ea typeface="Fira Code Retina" pitchFamily="49" charset="0"/>
                  <a:cs typeface="Fira Code Retina" pitchFamily="49" charset="0"/>
                </a:rPr>
                <a:t>Key1)</a:t>
              </a:r>
              <a:endParaRPr lang="en-US" sz="2000" b="1" dirty="0"/>
            </a:p>
          </p:txBody>
        </p:sp>
      </p:grpSp>
      <p:sp>
        <p:nvSpPr>
          <p:cNvPr id="93" name="TextBox 92">
            <a:extLst>
              <a:ext uri="{FF2B5EF4-FFF2-40B4-BE49-F238E27FC236}">
                <a16:creationId xmlns:a16="http://schemas.microsoft.com/office/drawing/2014/main" id="{CE03D9C6-CDE0-AC58-F506-892D023D9DB2}"/>
              </a:ext>
            </a:extLst>
          </p:cNvPr>
          <p:cNvSpPr txBox="1"/>
          <p:nvPr/>
        </p:nvSpPr>
        <p:spPr>
          <a:xfrm>
            <a:off x="559675" y="5920923"/>
            <a:ext cx="706436" cy="296624"/>
          </a:xfrm>
          <a:prstGeom prst="rect">
            <a:avLst/>
          </a:prstGeom>
          <a:solidFill>
            <a:srgbClr val="00B0F0"/>
          </a:solidFill>
        </p:spPr>
        <p:txBody>
          <a:bodyPr wrap="square" rtlCol="0" anchor="ctr">
            <a:noAutofit/>
          </a:bodyPr>
          <a:lstStyle/>
          <a:p>
            <a:pPr algn="ctr"/>
            <a:r>
              <a:rPr lang="en-US" sz="1600" dirty="0">
                <a:latin typeface="Fira Code Retina" pitchFamily="49" charset="0"/>
                <a:ea typeface="Fira Code Retina" pitchFamily="49" charset="0"/>
                <a:cs typeface="Fira Code Retina" pitchFamily="49" charset="0"/>
              </a:rPr>
              <a:t>Vali</a:t>
            </a:r>
          </a:p>
        </p:txBody>
      </p:sp>
      <p:grpSp>
        <p:nvGrpSpPr>
          <p:cNvPr id="94" name="Group 93">
            <a:extLst>
              <a:ext uri="{FF2B5EF4-FFF2-40B4-BE49-F238E27FC236}">
                <a16:creationId xmlns:a16="http://schemas.microsoft.com/office/drawing/2014/main" id="{A9DB99BB-1C11-2BB1-4EFE-175BD0E2F3A9}"/>
              </a:ext>
            </a:extLst>
          </p:cNvPr>
          <p:cNvGrpSpPr/>
          <p:nvPr/>
        </p:nvGrpSpPr>
        <p:grpSpPr>
          <a:xfrm rot="16200000" flipH="1">
            <a:off x="2916980" y="2954782"/>
            <a:ext cx="169286" cy="5705663"/>
            <a:chOff x="4309475" y="928924"/>
            <a:chExt cx="207924" cy="1746760"/>
          </a:xfrm>
        </p:grpSpPr>
        <p:sp>
          <p:nvSpPr>
            <p:cNvPr id="96" name="Right Bracket 95">
              <a:extLst>
                <a:ext uri="{FF2B5EF4-FFF2-40B4-BE49-F238E27FC236}">
                  <a16:creationId xmlns:a16="http://schemas.microsoft.com/office/drawing/2014/main" id="{44FBC58B-DE27-228B-1EA8-3F48ACC63D18}"/>
                </a:ext>
              </a:extLst>
            </p:cNvPr>
            <p:cNvSpPr/>
            <p:nvPr/>
          </p:nvSpPr>
          <p:spPr>
            <a:xfrm>
              <a:off x="4309475" y="928924"/>
              <a:ext cx="72886" cy="1746760"/>
            </a:xfrm>
            <a:prstGeom prst="rightBracket">
              <a:avLst>
                <a:gd name="adj" fmla="val 41789"/>
              </a:avLst>
            </a:prstGeom>
            <a:ln w="38100">
              <a:solidFill>
                <a:srgbClr val="00B0F0">
                  <a:alpha val="8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98" name="Straight Connector 97">
              <a:extLst>
                <a:ext uri="{FF2B5EF4-FFF2-40B4-BE49-F238E27FC236}">
                  <a16:creationId xmlns:a16="http://schemas.microsoft.com/office/drawing/2014/main" id="{3BB11B36-C56F-1846-9C62-0A051BD79522}"/>
                </a:ext>
              </a:extLst>
            </p:cNvPr>
            <p:cNvCxnSpPr/>
            <p:nvPr/>
          </p:nvCxnSpPr>
          <p:spPr>
            <a:xfrm>
              <a:off x="4382361" y="1162850"/>
              <a:ext cx="135038" cy="0"/>
            </a:xfrm>
            <a:prstGeom prst="line">
              <a:avLst/>
            </a:prstGeom>
            <a:ln w="38100">
              <a:solidFill>
                <a:srgbClr val="00B0F0">
                  <a:alpha val="80000"/>
                </a:srgb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9" name="Content Placeholder 2">
                <a:extLst>
                  <a:ext uri="{FF2B5EF4-FFF2-40B4-BE49-F238E27FC236}">
                    <a16:creationId xmlns:a16="http://schemas.microsoft.com/office/drawing/2014/main" id="{A682358B-BF63-A838-CAD0-0F80791C1648}"/>
                  </a:ext>
                </a:extLst>
              </p:cNvPr>
              <p:cNvSpPr txBox="1">
                <a:spLocks/>
              </p:cNvSpPr>
              <p:nvPr/>
            </p:nvSpPr>
            <p:spPr>
              <a:xfrm>
                <a:off x="4554414" y="2076696"/>
                <a:ext cx="7569679" cy="2350387"/>
              </a:xfrm>
              <a:prstGeom prst="rect">
                <a:avLst/>
              </a:prstGeom>
              <a:solidFill>
                <a:schemeClr val="accent5">
                  <a:lumMod val="20000"/>
                  <a:lumOff val="80000"/>
                </a:schemeClr>
              </a:solidFill>
              <a:ln w="12700">
                <a:solidFill>
                  <a:schemeClr val="tx1"/>
                </a:solidFill>
              </a:ln>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200" b="1" u="sng" dirty="0"/>
                  <a:t>Search Time</a:t>
                </a:r>
                <a:endParaRPr lang="en-US" sz="2200" u="sng" dirty="0"/>
              </a:p>
              <a:p>
                <a:r>
                  <a:rPr lang="en-US" sz="2400" b="1" dirty="0">
                    <a:solidFill>
                      <a:schemeClr val="tx1"/>
                    </a:solidFill>
                  </a:rPr>
                  <a:t>Cancellation Records</a:t>
                </a:r>
                <a:r>
                  <a:rPr lang="en-US" sz="1500" dirty="0">
                    <a:solidFill>
                      <a:schemeClr val="tx1"/>
                    </a:solidFill>
                  </a:rPr>
                  <a:t> </a:t>
                </a:r>
                <a:r>
                  <a:rPr lang="en-US" sz="1500" dirty="0">
                    <a:solidFill>
                      <a:schemeClr val="bg1">
                        <a:lumMod val="50000"/>
                      </a:schemeClr>
                    </a:solidFill>
                  </a:rPr>
                  <a:t>[GPPJ18] [DGPP20] [BMO17]</a:t>
                </a:r>
                <a:r>
                  <a:rPr lang="en-US" sz="2400" b="1" dirty="0"/>
                  <a:t>:</a:t>
                </a:r>
                <a:r>
                  <a:rPr lang="en-US" sz="2400" dirty="0"/>
                  <a:t> </a:t>
                </a:r>
                <a14:m>
                  <m:oMath xmlns:m="http://schemas.openxmlformats.org/officeDocument/2006/math">
                    <m:r>
                      <m:rPr>
                        <m:sty m:val="p"/>
                      </m:rPr>
                      <a:rPr lang="en-US" sz="2400">
                        <a:latin typeface="Cambria Math" panose="02040503050406030204" pitchFamily="18" charset="0"/>
                      </a:rPr>
                      <m:t>O</m:t>
                    </m:r>
                    <m:r>
                      <a:rPr lang="en-US" sz="2400">
                        <a:latin typeface="Cambria Math" panose="02040503050406030204" pitchFamily="18" charset="0"/>
                      </a:rPr>
                      <m:t>(</m:t>
                    </m:r>
                    <m:r>
                      <m:rPr>
                        <m:sty m:val="p"/>
                      </m:rPr>
                      <a:rPr lang="en-US" sz="2400">
                        <a:latin typeface="Cambria Math" panose="02040503050406030204" pitchFamily="18" charset="0"/>
                      </a:rPr>
                      <m:t>a</m:t>
                    </m:r>
                    <m:r>
                      <a:rPr lang="en-US" sz="2400">
                        <a:latin typeface="Cambria Math" panose="02040503050406030204" pitchFamily="18" charset="0"/>
                      </a:rPr>
                      <m:t>)</m:t>
                    </m:r>
                  </m:oMath>
                </a14:m>
                <a:endParaRPr lang="en-US" sz="2400" dirty="0">
                  <a:solidFill>
                    <a:schemeClr val="bg1">
                      <a:lumMod val="50000"/>
                    </a:schemeClr>
                  </a:solidFill>
                </a:endParaRPr>
              </a:p>
              <a:p>
                <a:pPr marL="457200" lvl="1" indent="0">
                  <a:buNone/>
                </a:pPr>
                <a:r>
                  <a:rPr lang="en-US" sz="1600" dirty="0"/>
                  <a:t>Easy but bad scaling with deletions</a:t>
                </a:r>
              </a:p>
              <a:p>
                <a:r>
                  <a:rPr lang="en-US" sz="2400" b="1" dirty="0">
                    <a:solidFill>
                      <a:schemeClr val="tx1"/>
                    </a:solidFill>
                  </a:rPr>
                  <a:t>Quasi-Optimal</a:t>
                </a:r>
                <a:r>
                  <a:rPr lang="en-US" sz="1500" dirty="0">
                    <a:solidFill>
                      <a:schemeClr val="tx1"/>
                    </a:solidFill>
                  </a:rPr>
                  <a:t> </a:t>
                </a:r>
                <a:r>
                  <a:rPr lang="en-US" sz="1500" dirty="0">
                    <a:solidFill>
                      <a:schemeClr val="bg1">
                        <a:lumMod val="50000"/>
                      </a:schemeClr>
                    </a:solidFill>
                  </a:rPr>
                  <a:t>[SPS14] [GPPJ18] [GPPJ18] [DGPP20]</a:t>
                </a:r>
                <a:r>
                  <a:rPr lang="en-US" sz="2400" b="1" dirty="0">
                    <a:solidFill>
                      <a:schemeClr val="tx1"/>
                    </a:solidFill>
                  </a:rPr>
                  <a:t>:</a:t>
                </a:r>
                <a:r>
                  <a:rPr lang="en-US" sz="2400" dirty="0">
                    <a:solidFill>
                      <a:schemeClr val="tx1"/>
                    </a:solidFill>
                  </a:rPr>
                  <a:t> </a:t>
                </a:r>
                <a14:m>
                  <m:oMath xmlns:m="http://schemas.openxmlformats.org/officeDocument/2006/math">
                    <m:r>
                      <m:rPr>
                        <m:sty m:val="p"/>
                      </m:rPr>
                      <a:rPr lang="en-US" sz="2400">
                        <a:solidFill>
                          <a:schemeClr val="tx1"/>
                        </a:solidFill>
                        <a:latin typeface="Cambria Math" panose="02040503050406030204" pitchFamily="18" charset="0"/>
                      </a:rPr>
                      <m:t>O</m:t>
                    </m:r>
                    <m:r>
                      <a:rPr lang="en-US" sz="2400">
                        <a:solidFill>
                          <a:schemeClr val="tx1"/>
                        </a:solidFill>
                        <a:latin typeface="Cambria Math" panose="02040503050406030204" pitchFamily="18" charset="0"/>
                      </a:rPr>
                      <m:t>(</m:t>
                    </m:r>
                    <m:r>
                      <m:rPr>
                        <m:sty m:val="p"/>
                      </m:rPr>
                      <a:rPr lang="en-US" sz="2400">
                        <a:solidFill>
                          <a:schemeClr val="tx1"/>
                        </a:solidFill>
                        <a:latin typeface="Cambria Math" panose="02040503050406030204" pitchFamily="18" charset="0"/>
                      </a:rPr>
                      <m:t>r</m:t>
                    </m:r>
                    <m:r>
                      <a:rPr lang="en-US" sz="2400">
                        <a:solidFill>
                          <a:schemeClr val="tx1"/>
                        </a:solidFill>
                        <a:latin typeface="Cambria Math" panose="02040503050406030204" pitchFamily="18" charset="0"/>
                      </a:rPr>
                      <m:t>⋅</m:t>
                    </m:r>
                    <m:r>
                      <m:rPr>
                        <m:sty m:val="p"/>
                      </m:rPr>
                      <a:rPr lang="en-US" sz="2400">
                        <a:solidFill>
                          <a:schemeClr val="tx1"/>
                        </a:solidFill>
                        <a:latin typeface="Cambria Math" panose="02040503050406030204" pitchFamily="18" charset="0"/>
                      </a:rPr>
                      <m:t>polylog</m:t>
                    </m:r>
                    <m:d>
                      <m:dPr>
                        <m:ctrlPr>
                          <a:rPr lang="en-US" sz="2400" i="1">
                            <a:solidFill>
                              <a:schemeClr val="tx1"/>
                            </a:solidFill>
                            <a:latin typeface="Cambria Math" panose="02040503050406030204" pitchFamily="18" charset="0"/>
                          </a:rPr>
                        </m:ctrlPr>
                      </m:dPr>
                      <m:e>
                        <m:r>
                          <m:rPr>
                            <m:sty m:val="p"/>
                          </m:rPr>
                          <a:rPr lang="en-US" sz="2400">
                            <a:solidFill>
                              <a:schemeClr val="tx1"/>
                            </a:solidFill>
                            <a:latin typeface="Cambria Math" panose="02040503050406030204" pitchFamily="18" charset="0"/>
                          </a:rPr>
                          <m:t>N</m:t>
                        </m:r>
                      </m:e>
                    </m:d>
                    <m:r>
                      <a:rPr lang="en-US" sz="2400">
                        <a:solidFill>
                          <a:schemeClr val="tx1"/>
                        </a:solidFill>
                        <a:latin typeface="Cambria Math" panose="02040503050406030204" pitchFamily="18" charset="0"/>
                      </a:rPr>
                      <m:t>)</m:t>
                    </m:r>
                  </m:oMath>
                </a14:m>
                <a:r>
                  <a:rPr lang="en-US" sz="2400" dirty="0">
                    <a:solidFill>
                      <a:schemeClr val="tx1"/>
                    </a:solidFill>
                  </a:rPr>
                  <a:t> </a:t>
                </a:r>
              </a:p>
              <a:p>
                <a:r>
                  <a:rPr lang="en-US" sz="2400" b="1" dirty="0">
                    <a:solidFill>
                      <a:schemeClr val="tx1"/>
                    </a:solidFill>
                  </a:rPr>
                  <a:t>Optimal:</a:t>
                </a:r>
                <a:r>
                  <a:rPr lang="en-US" sz="2400" dirty="0">
                    <a:solidFill>
                      <a:schemeClr val="tx1"/>
                    </a:solidFill>
                  </a:rPr>
                  <a:t> </a:t>
                </a:r>
                <a14:m>
                  <m:oMath xmlns:m="http://schemas.openxmlformats.org/officeDocument/2006/math">
                    <m:r>
                      <m:rPr>
                        <m:sty m:val="p"/>
                      </m:rPr>
                      <a:rPr lang="en-US" sz="2400" smtClean="0">
                        <a:solidFill>
                          <a:schemeClr val="tx1"/>
                        </a:solidFill>
                        <a:latin typeface="Cambria Math" panose="02040503050406030204" pitchFamily="18" charset="0"/>
                      </a:rPr>
                      <m:t>O</m:t>
                    </m:r>
                    <m:d>
                      <m:dPr>
                        <m:ctrlPr>
                          <a:rPr lang="en-US" sz="2400" i="1" smtClean="0">
                            <a:solidFill>
                              <a:schemeClr val="tx1"/>
                            </a:solidFill>
                            <a:latin typeface="Cambria Math" panose="02040503050406030204" pitchFamily="18" charset="0"/>
                          </a:rPr>
                        </m:ctrlPr>
                      </m:dPr>
                      <m:e>
                        <m:r>
                          <m:rPr>
                            <m:sty m:val="p"/>
                          </m:rPr>
                          <a:rPr lang="en-US" sz="2400" smtClean="0">
                            <a:solidFill>
                              <a:schemeClr val="tx1"/>
                            </a:solidFill>
                            <a:latin typeface="Cambria Math" panose="02040503050406030204" pitchFamily="18" charset="0"/>
                          </a:rPr>
                          <m:t>r</m:t>
                        </m:r>
                      </m:e>
                    </m:d>
                  </m:oMath>
                </a14:m>
                <a:endParaRPr lang="en-US" sz="2400" dirty="0">
                  <a:solidFill>
                    <a:schemeClr val="tx1"/>
                  </a:solidFill>
                </a:endParaRPr>
              </a:p>
              <a:p>
                <a:pPr marL="457200" lvl="1" indent="0">
                  <a:buNone/>
                </a:pPr>
                <a:r>
                  <a:rPr lang="en-US" sz="1600" dirty="0">
                    <a:solidFill>
                      <a:schemeClr val="tx1"/>
                    </a:solidFill>
                  </a:rPr>
                  <a:t>Only in plaintext schemes!</a:t>
                </a:r>
              </a:p>
            </p:txBody>
          </p:sp>
        </mc:Choice>
        <mc:Fallback xmlns="">
          <p:sp>
            <p:nvSpPr>
              <p:cNvPr id="99" name="Content Placeholder 2">
                <a:extLst>
                  <a:ext uri="{FF2B5EF4-FFF2-40B4-BE49-F238E27FC236}">
                    <a16:creationId xmlns:a16="http://schemas.microsoft.com/office/drawing/2014/main" id="{A682358B-BF63-A838-CAD0-0F80791C1648}"/>
                  </a:ext>
                </a:extLst>
              </p:cNvPr>
              <p:cNvSpPr txBox="1">
                <a:spLocks noRot="1" noChangeAspect="1" noMove="1" noResize="1" noEditPoints="1" noAdjustHandles="1" noChangeArrowheads="1" noChangeShapeType="1" noTextEdit="1"/>
              </p:cNvSpPr>
              <p:nvPr/>
            </p:nvSpPr>
            <p:spPr>
              <a:xfrm>
                <a:off x="4554414" y="2076696"/>
                <a:ext cx="7569679" cy="2350387"/>
              </a:xfrm>
              <a:prstGeom prst="rect">
                <a:avLst/>
              </a:prstGeom>
              <a:blipFill>
                <a:blip r:embed="rId7"/>
                <a:stretch>
                  <a:fillRect l="-1171" t="-2688" b="-2688"/>
                </a:stretch>
              </a:blipFill>
              <a:ln w="12700">
                <a:solidFill>
                  <a:schemeClr val="tx1"/>
                </a:solidFill>
              </a:ln>
            </p:spPr>
            <p:txBody>
              <a:bodyPr/>
              <a:lstStyle/>
              <a:p>
                <a:r>
                  <a:rPr lang="en-US">
                    <a:noFill/>
                  </a:rPr>
                  <a:t> </a:t>
                </a:r>
              </a:p>
            </p:txBody>
          </p:sp>
        </mc:Fallback>
      </mc:AlternateContent>
      <p:sp>
        <p:nvSpPr>
          <p:cNvPr id="103" name="TextBox 102">
            <a:extLst>
              <a:ext uri="{FF2B5EF4-FFF2-40B4-BE49-F238E27FC236}">
                <a16:creationId xmlns:a16="http://schemas.microsoft.com/office/drawing/2014/main" id="{C3D14FD9-46FC-A1AC-7D78-D5AFBCD2F6D1}"/>
              </a:ext>
            </a:extLst>
          </p:cNvPr>
          <p:cNvSpPr txBox="1"/>
          <p:nvPr/>
        </p:nvSpPr>
        <p:spPr>
          <a:xfrm>
            <a:off x="94073" y="4801354"/>
            <a:ext cx="5849821" cy="1718404"/>
          </a:xfrm>
          <a:prstGeom prst="rect">
            <a:avLst/>
          </a:prstGeom>
          <a:solidFill>
            <a:schemeClr val="bg1">
              <a:alpha val="46000"/>
            </a:schemeClr>
          </a:solidFill>
        </p:spPr>
        <p:txBody>
          <a:bodyPr wrap="square" rtlCol="0" anchor="ctr">
            <a:noAutofit/>
          </a:bodyPr>
          <a:lstStyle/>
          <a:p>
            <a:pPr algn="ctr"/>
            <a:endParaRPr lang="en-US" dirty="0"/>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02BD6308-5B5D-D002-9587-443B568B9DE9}"/>
                  </a:ext>
                </a:extLst>
              </p:cNvPr>
              <p:cNvSpPr txBox="1"/>
              <p:nvPr/>
            </p:nvSpPr>
            <p:spPr>
              <a:xfrm>
                <a:off x="4485094" y="5018760"/>
                <a:ext cx="2098888" cy="270336"/>
              </a:xfrm>
              <a:prstGeom prst="rect">
                <a:avLst/>
              </a:prstGeom>
              <a:solidFill>
                <a:srgbClr val="00B0F0">
                  <a:alpha val="80000"/>
                </a:srgbClr>
              </a:solidFill>
            </p:spPr>
            <p:txBody>
              <a:bodyPr wrap="square" rtlCol="0" anchor="ctr">
                <a:noAutofit/>
              </a:bodyPr>
              <a:lstStyle/>
              <a:p>
                <a:pPr algn="ct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m:t>
                    </m:r>
                    <m:r>
                      <m:rPr>
                        <m:sty m:val="p"/>
                      </m:rPr>
                      <a:rPr lang="en-US" b="0" i="0" smtClean="0">
                        <a:latin typeface="Cambria Math" panose="02040503050406030204" pitchFamily="18" charset="0"/>
                      </a:rPr>
                      <m:t>i</m:t>
                    </m:r>
                    <m:r>
                      <a:rPr lang="en-US" b="0" i="0" smtClean="0">
                        <a:latin typeface="Cambria Math" panose="02040503050406030204" pitchFamily="18" charset="0"/>
                      </a:rPr>
                      <m:t>−</m:t>
                    </m:r>
                    <m:r>
                      <m:rPr>
                        <m:sty m:val="p"/>
                      </m:rPr>
                      <a:rPr lang="en-US" b="0" i="0" smtClean="0">
                        <a:latin typeface="Cambria Math" panose="02040503050406030204" pitchFamily="18" charset="0"/>
                      </a:rPr>
                      <m:t>d</m:t>
                    </m:r>
                  </m:oMath>
                </a14:m>
                <a:r>
                  <a:rPr lang="en-US" dirty="0"/>
                  <a:t>: result size</a:t>
                </a:r>
              </a:p>
            </p:txBody>
          </p:sp>
        </mc:Choice>
        <mc:Fallback xmlns="">
          <p:sp>
            <p:nvSpPr>
              <p:cNvPr id="97" name="TextBox 96">
                <a:extLst>
                  <a:ext uri="{FF2B5EF4-FFF2-40B4-BE49-F238E27FC236}">
                    <a16:creationId xmlns:a16="http://schemas.microsoft.com/office/drawing/2014/main" id="{02BD6308-5B5D-D002-9587-443B568B9DE9}"/>
                  </a:ext>
                </a:extLst>
              </p:cNvPr>
              <p:cNvSpPr txBox="1">
                <a:spLocks noRot="1" noChangeAspect="1" noMove="1" noResize="1" noEditPoints="1" noAdjustHandles="1" noChangeArrowheads="1" noChangeShapeType="1" noTextEdit="1"/>
              </p:cNvSpPr>
              <p:nvPr/>
            </p:nvSpPr>
            <p:spPr>
              <a:xfrm>
                <a:off x="4485094" y="5018760"/>
                <a:ext cx="2098888" cy="270336"/>
              </a:xfrm>
              <a:prstGeom prst="rect">
                <a:avLst/>
              </a:prstGeom>
              <a:blipFill>
                <a:blip r:embed="rId8"/>
                <a:stretch>
                  <a:fillRect t="-27273" r="-1807" b="-54545"/>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1681776C-718C-17B6-0C8B-1C2036AF7C23}"/>
              </a:ext>
            </a:extLst>
          </p:cNvPr>
          <p:cNvGrpSpPr/>
          <p:nvPr/>
        </p:nvGrpSpPr>
        <p:grpSpPr>
          <a:xfrm>
            <a:off x="263591" y="216256"/>
            <a:ext cx="11906019" cy="2239347"/>
            <a:chOff x="263591" y="216256"/>
            <a:chExt cx="11906019" cy="2239347"/>
          </a:xfrm>
        </p:grpSpPr>
        <p:grpSp>
          <p:nvGrpSpPr>
            <p:cNvPr id="6" name="Group 5">
              <a:extLst>
                <a:ext uri="{FF2B5EF4-FFF2-40B4-BE49-F238E27FC236}">
                  <a16:creationId xmlns:a16="http://schemas.microsoft.com/office/drawing/2014/main" id="{263F1BE2-35F1-FF0A-47E6-33B82B5FC131}"/>
                </a:ext>
              </a:extLst>
            </p:cNvPr>
            <p:cNvGrpSpPr/>
            <p:nvPr/>
          </p:nvGrpSpPr>
          <p:grpSpPr>
            <a:xfrm>
              <a:off x="10661269" y="216256"/>
              <a:ext cx="1508341" cy="1925743"/>
              <a:chOff x="10661269" y="216256"/>
              <a:chExt cx="1508341" cy="1925743"/>
            </a:xfrm>
          </p:grpSpPr>
          <p:sp>
            <p:nvSpPr>
              <p:cNvPr id="16" name="TextBox 15">
                <a:extLst>
                  <a:ext uri="{FF2B5EF4-FFF2-40B4-BE49-F238E27FC236}">
                    <a16:creationId xmlns:a16="http://schemas.microsoft.com/office/drawing/2014/main" id="{C4FAF9A6-8953-1514-E175-70AAC796C5BC}"/>
                  </a:ext>
                </a:extLst>
              </p:cNvPr>
              <p:cNvSpPr txBox="1"/>
              <p:nvPr/>
            </p:nvSpPr>
            <p:spPr>
              <a:xfrm>
                <a:off x="10734278" y="1434113"/>
                <a:ext cx="1266392" cy="707886"/>
              </a:xfrm>
              <a:prstGeom prst="rect">
                <a:avLst/>
              </a:prstGeom>
              <a:noFill/>
            </p:spPr>
            <p:txBody>
              <a:bodyPr wrap="square" rtlCol="0" anchor="ctr">
                <a:spAutoFit/>
              </a:bodyPr>
              <a:lstStyle/>
              <a:p>
                <a:pPr algn="ctr" defTabSz="457200"/>
                <a:r>
                  <a:rPr lang="en-US" sz="2000" b="1" dirty="0">
                    <a:solidFill>
                      <a:prstClr val="black"/>
                    </a:solidFill>
                    <a:ea typeface="ＭＳ Ｐゴシック" charset="0"/>
                  </a:rPr>
                  <a:t>Untrusted</a:t>
                </a:r>
              </a:p>
              <a:p>
                <a:pPr algn="ctr" defTabSz="457200"/>
                <a:r>
                  <a:rPr lang="en-US" sz="2000" b="1" dirty="0">
                    <a:solidFill>
                      <a:prstClr val="black"/>
                    </a:solidFill>
                    <a:ea typeface="ＭＳ Ｐゴシック" charset="0"/>
                  </a:rPr>
                  <a:t>Cloud</a:t>
                </a:r>
              </a:p>
            </p:txBody>
          </p:sp>
          <p:pic>
            <p:nvPicPr>
              <p:cNvPr id="17" name="Picture 16">
                <a:extLst>
                  <a:ext uri="{FF2B5EF4-FFF2-40B4-BE49-F238E27FC236}">
                    <a16:creationId xmlns:a16="http://schemas.microsoft.com/office/drawing/2014/main" id="{C1D2F8B4-EF83-EB25-14E8-CA539D14296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824871" y="265078"/>
                <a:ext cx="1344739" cy="1178005"/>
              </a:xfrm>
              <a:prstGeom prst="rect">
                <a:avLst/>
              </a:prstGeom>
            </p:spPr>
          </p:pic>
          <p:pic>
            <p:nvPicPr>
              <p:cNvPr id="19" name="Picture 3" descr="D:\Personal Study\Research\paper_formats\research images\evil.png">
                <a:extLst>
                  <a:ext uri="{FF2B5EF4-FFF2-40B4-BE49-F238E27FC236}">
                    <a16:creationId xmlns:a16="http://schemas.microsoft.com/office/drawing/2014/main" id="{8A21DC7E-8429-9397-B83F-689B4C15B278}"/>
                  </a:ext>
                </a:extLst>
              </p:cNvP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10661269" y="845437"/>
                <a:ext cx="506178" cy="506178"/>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CustomShape 17">
                <a:extLst>
                  <a:ext uri="{FF2B5EF4-FFF2-40B4-BE49-F238E27FC236}">
                    <a16:creationId xmlns:a16="http://schemas.microsoft.com/office/drawing/2014/main" id="{F2B43F9F-1ED4-5C5A-227A-C04791E5CC83}"/>
                  </a:ext>
                </a:extLst>
              </p:cNvPr>
              <p:cNvSpPr/>
              <p:nvPr/>
            </p:nvSpPr>
            <p:spPr>
              <a:xfrm>
                <a:off x="10727330" y="216256"/>
                <a:ext cx="361926" cy="666526"/>
              </a:xfrm>
              <a:prstGeom prst="rect">
                <a:avLst/>
              </a:prstGeom>
              <a:noFill/>
              <a:ln>
                <a:noFill/>
              </a:ln>
            </p:spPr>
            <p:txBody>
              <a:bodyPr wrap="none" lIns="90000" tIns="45000" rIns="90000" bIns="45000" anchor="ctr"/>
              <a:lstStyle/>
              <a:p>
                <a:pPr algn="ctr" defTabSz="457200"/>
                <a:r>
                  <a:rPr lang="en-US" sz="6000" b="1" dirty="0">
                    <a:solidFill>
                      <a:srgbClr val="C00000"/>
                    </a:solidFill>
                    <a:ea typeface="宋体"/>
                  </a:rPr>
                  <a:t>?</a:t>
                </a:r>
                <a:endParaRPr sz="6000" dirty="0">
                  <a:solidFill>
                    <a:prstClr val="black"/>
                  </a:solidFill>
                  <a:ea typeface="ＭＳ Ｐゴシック" charset="0"/>
                </a:endParaRPr>
              </a:p>
            </p:txBody>
          </p:sp>
        </p:grpSp>
        <p:grpSp>
          <p:nvGrpSpPr>
            <p:cNvPr id="8" name="Group 7">
              <a:extLst>
                <a:ext uri="{FF2B5EF4-FFF2-40B4-BE49-F238E27FC236}">
                  <a16:creationId xmlns:a16="http://schemas.microsoft.com/office/drawing/2014/main" id="{630FEF10-8BC5-E362-23E4-BBBDE04EF1B5}"/>
                </a:ext>
              </a:extLst>
            </p:cNvPr>
            <p:cNvGrpSpPr/>
            <p:nvPr/>
          </p:nvGrpSpPr>
          <p:grpSpPr>
            <a:xfrm>
              <a:off x="263591" y="973237"/>
              <a:ext cx="799450" cy="1482366"/>
              <a:chOff x="263591" y="973237"/>
              <a:chExt cx="799450" cy="1482366"/>
            </a:xfrm>
          </p:grpSpPr>
          <p:pic>
            <p:nvPicPr>
              <p:cNvPr id="9" name="Picture 8">
                <a:extLst>
                  <a:ext uri="{FF2B5EF4-FFF2-40B4-BE49-F238E27FC236}">
                    <a16:creationId xmlns:a16="http://schemas.microsoft.com/office/drawing/2014/main" id="{7920FE00-BBEC-4560-AEC3-F013D2CDD883}"/>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429254" y="973237"/>
                <a:ext cx="468124" cy="748455"/>
              </a:xfrm>
              <a:prstGeom prst="rect">
                <a:avLst/>
              </a:prstGeom>
            </p:spPr>
          </p:pic>
          <p:sp>
            <p:nvSpPr>
              <p:cNvPr id="12" name="TextBox 11">
                <a:extLst>
                  <a:ext uri="{FF2B5EF4-FFF2-40B4-BE49-F238E27FC236}">
                    <a16:creationId xmlns:a16="http://schemas.microsoft.com/office/drawing/2014/main" id="{AD38B40C-FB1F-3F9F-6009-0C77A1861C3A}"/>
                  </a:ext>
                </a:extLst>
              </p:cNvPr>
              <p:cNvSpPr txBox="1"/>
              <p:nvPr/>
            </p:nvSpPr>
            <p:spPr>
              <a:xfrm>
                <a:off x="263591" y="1686100"/>
                <a:ext cx="799450" cy="400110"/>
              </a:xfrm>
              <a:prstGeom prst="rect">
                <a:avLst/>
              </a:prstGeom>
              <a:noFill/>
            </p:spPr>
            <p:txBody>
              <a:bodyPr wrap="none" rtlCol="0" anchor="ctr">
                <a:spAutoFit/>
              </a:bodyPr>
              <a:lstStyle/>
              <a:p>
                <a:pPr algn="ctr"/>
                <a:r>
                  <a:rPr lang="en-US" sz="2000" b="1" dirty="0"/>
                  <a:t>Client</a:t>
                </a:r>
              </a:p>
            </p:txBody>
          </p:sp>
          <p:pic>
            <p:nvPicPr>
              <p:cNvPr id="15" name="Graphic 14" descr="Key with solid fill">
                <a:extLst>
                  <a:ext uri="{FF2B5EF4-FFF2-40B4-BE49-F238E27FC236}">
                    <a16:creationId xmlns:a16="http://schemas.microsoft.com/office/drawing/2014/main" id="{BCEA5D80-5D85-7842-BE73-84C02FCB46C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5455" y="1899882"/>
                <a:ext cx="555721" cy="555721"/>
              </a:xfrm>
              <a:prstGeom prst="rect">
                <a:avLst/>
              </a:prstGeom>
            </p:spPr>
          </p:pic>
        </p:grpSp>
      </p:grp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50B0245C-F605-308A-D266-7894ADBA3DD5}"/>
                  </a:ext>
                </a:extLst>
              </p:cNvPr>
              <p:cNvSpPr txBox="1"/>
              <p:nvPr/>
            </p:nvSpPr>
            <p:spPr>
              <a:xfrm>
                <a:off x="4527401" y="1258459"/>
                <a:ext cx="2230651" cy="277350"/>
              </a:xfrm>
              <a:prstGeom prst="rect">
                <a:avLst/>
              </a:prstGeom>
              <a:solidFill>
                <a:srgbClr val="FFC000">
                  <a:alpha val="80000"/>
                </a:srgbClr>
              </a:solidFill>
            </p:spPr>
            <p:txBody>
              <a:bodyPr wrap="square" rtlCol="0" anchor="ctr">
                <a:noAutofit/>
              </a:bodyPr>
              <a:lstStyle/>
              <a:p>
                <a:pPr algn="ctr"/>
                <a14:m>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i</m:t>
                    </m:r>
                    <m:r>
                      <a:rPr lang="en-US" b="0" i="0" smtClean="0">
                        <a:latin typeface="Cambria Math" panose="02040503050406030204" pitchFamily="18" charset="0"/>
                      </a:rPr>
                      <m:t>+</m:t>
                    </m:r>
                    <m:r>
                      <m:rPr>
                        <m:sty m:val="p"/>
                      </m:rPr>
                      <a:rPr lang="en-US" b="0" i="0" smtClean="0">
                        <a:latin typeface="Cambria Math" panose="02040503050406030204" pitchFamily="18" charset="0"/>
                      </a:rPr>
                      <m:t>d</m:t>
                    </m:r>
                  </m:oMath>
                </a14:m>
                <a:r>
                  <a:rPr lang="en-US" dirty="0"/>
                  <a:t>: all updates</a:t>
                </a:r>
              </a:p>
            </p:txBody>
          </p:sp>
        </mc:Choice>
        <mc:Fallback xmlns="">
          <p:sp>
            <p:nvSpPr>
              <p:cNvPr id="121" name="TextBox 120">
                <a:extLst>
                  <a:ext uri="{FF2B5EF4-FFF2-40B4-BE49-F238E27FC236}">
                    <a16:creationId xmlns:a16="http://schemas.microsoft.com/office/drawing/2014/main" id="{50B0245C-F605-308A-D266-7894ADBA3DD5}"/>
                  </a:ext>
                </a:extLst>
              </p:cNvPr>
              <p:cNvSpPr txBox="1">
                <a:spLocks noRot="1" noChangeAspect="1" noMove="1" noResize="1" noEditPoints="1" noAdjustHandles="1" noChangeArrowheads="1" noChangeShapeType="1" noTextEdit="1"/>
              </p:cNvSpPr>
              <p:nvPr/>
            </p:nvSpPr>
            <p:spPr>
              <a:xfrm>
                <a:off x="4527401" y="1258459"/>
                <a:ext cx="2230651" cy="277350"/>
              </a:xfrm>
              <a:prstGeom prst="rect">
                <a:avLst/>
              </a:prstGeom>
              <a:blipFill>
                <a:blip r:embed="rId14"/>
                <a:stretch>
                  <a:fillRect t="-21739" r="-1130" b="-52174"/>
                </a:stretch>
              </a:blipFill>
            </p:spPr>
            <p:txBody>
              <a:bodyPr/>
              <a:lstStyle/>
              <a:p>
                <a:r>
                  <a:rPr lang="en-US">
                    <a:noFill/>
                  </a:rPr>
                  <a:t> </a:t>
                </a:r>
              </a:p>
            </p:txBody>
          </p:sp>
        </mc:Fallback>
      </mc:AlternateContent>
      <p:graphicFrame>
        <p:nvGraphicFramePr>
          <p:cNvPr id="42" name="Table 2">
            <a:extLst>
              <a:ext uri="{FF2B5EF4-FFF2-40B4-BE49-F238E27FC236}">
                <a16:creationId xmlns:a16="http://schemas.microsoft.com/office/drawing/2014/main" id="{C39661FB-FD66-77C9-0557-F8FBFD7896BD}"/>
              </a:ext>
            </a:extLst>
          </p:cNvPr>
          <p:cNvGraphicFramePr>
            <a:graphicFrameLocks noGrp="1"/>
          </p:cNvGraphicFramePr>
          <p:nvPr/>
        </p:nvGraphicFramePr>
        <p:xfrm>
          <a:off x="6898226" y="4511862"/>
          <a:ext cx="4850792" cy="1994226"/>
        </p:xfrm>
        <a:graphic>
          <a:graphicData uri="http://schemas.openxmlformats.org/drawingml/2006/table">
            <a:tbl>
              <a:tblPr bandRow="1">
                <a:tableStyleId>{5C22544A-7EE6-4342-B048-85BDC9FD1C3A}</a:tableStyleId>
              </a:tblPr>
              <a:tblGrid>
                <a:gridCol w="1212698">
                  <a:extLst>
                    <a:ext uri="{9D8B030D-6E8A-4147-A177-3AD203B41FA5}">
                      <a16:colId xmlns:a16="http://schemas.microsoft.com/office/drawing/2014/main" val="1416362989"/>
                    </a:ext>
                  </a:extLst>
                </a:gridCol>
                <a:gridCol w="1212698">
                  <a:extLst>
                    <a:ext uri="{9D8B030D-6E8A-4147-A177-3AD203B41FA5}">
                      <a16:colId xmlns:a16="http://schemas.microsoft.com/office/drawing/2014/main" val="563673045"/>
                    </a:ext>
                  </a:extLst>
                </a:gridCol>
                <a:gridCol w="1212698">
                  <a:extLst>
                    <a:ext uri="{9D8B030D-6E8A-4147-A177-3AD203B41FA5}">
                      <a16:colId xmlns:a16="http://schemas.microsoft.com/office/drawing/2014/main" val="1260712522"/>
                    </a:ext>
                  </a:extLst>
                </a:gridCol>
                <a:gridCol w="1212698">
                  <a:extLst>
                    <a:ext uri="{9D8B030D-6E8A-4147-A177-3AD203B41FA5}">
                      <a16:colId xmlns:a16="http://schemas.microsoft.com/office/drawing/2014/main" val="3314369306"/>
                    </a:ext>
                  </a:extLst>
                </a:gridCol>
              </a:tblGrid>
              <a:tr h="664742">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19050" cap="flat" cmpd="sng" algn="ctr">
                      <a:solidFill>
                        <a:srgbClr val="AB7CAA"/>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19050" cap="flat" cmpd="sng" algn="ctr">
                      <a:solidFill>
                        <a:srgbClr val="AB7CAA"/>
                      </a:solidFill>
                      <a:prstDash val="solid"/>
                      <a:round/>
                      <a:headEnd type="none" w="med" len="med"/>
                      <a:tailEnd type="none" w="med" len="med"/>
                    </a:lnR>
                    <a:lnT w="19050" cap="flat" cmpd="sng" algn="ctr">
                      <a:solidFill>
                        <a:srgbClr val="AB7CAA"/>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4243081940"/>
                  </a:ext>
                </a:extLst>
              </a:tr>
              <a:tr h="664742">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19050" cap="flat" cmpd="sng" algn="ctr">
                      <a:solidFill>
                        <a:srgbClr val="AB7CAA"/>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19050" cap="flat" cmpd="sng" algn="ctr">
                      <a:solidFill>
                        <a:srgbClr val="AB7CAA"/>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2177301965"/>
                  </a:ext>
                </a:extLst>
              </a:tr>
              <a:tr h="664742">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19050" cap="flat" cmpd="sng" algn="ctr">
                      <a:solidFill>
                        <a:srgbClr val="AB7CAA"/>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600" dirty="0">
                          <a:latin typeface="Fira Code Retina" pitchFamily="49" charset="0"/>
                          <a:ea typeface="Fira Code Retina" pitchFamily="49" charset="0"/>
                          <a:cs typeface="Fira Code Retina" pitchFamily="49" charset="0"/>
                        </a:rPr>
                        <a:t>Dummy</a:t>
                      </a:r>
                    </a:p>
                  </a:txBody>
                  <a:tcPr anchor="ctr">
                    <a:lnL w="9525" cap="flat" cmpd="sng" algn="ctr">
                      <a:solidFill>
                        <a:schemeClr val="bg1">
                          <a:lumMod val="50000"/>
                        </a:schemeClr>
                      </a:solidFill>
                      <a:prstDash val="solid"/>
                      <a:round/>
                      <a:headEnd type="none" w="med" len="med"/>
                      <a:tailEnd type="none" w="med" len="med"/>
                    </a:lnL>
                    <a:lnR w="19050" cap="flat" cmpd="sng" algn="ctr">
                      <a:solidFill>
                        <a:srgbClr val="AB7CAA"/>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905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191330317"/>
                  </a:ext>
                </a:extLst>
              </a:tr>
            </a:tbl>
          </a:graphicData>
        </a:graphic>
      </p:graphicFrame>
      <p:grpSp>
        <p:nvGrpSpPr>
          <p:cNvPr id="48" name="Group 47">
            <a:extLst>
              <a:ext uri="{FF2B5EF4-FFF2-40B4-BE49-F238E27FC236}">
                <a16:creationId xmlns:a16="http://schemas.microsoft.com/office/drawing/2014/main" id="{01029FD1-5357-8BBE-EF31-682068EFE8ED}"/>
              </a:ext>
            </a:extLst>
          </p:cNvPr>
          <p:cNvGrpSpPr/>
          <p:nvPr/>
        </p:nvGrpSpPr>
        <p:grpSpPr>
          <a:xfrm>
            <a:off x="9342233" y="5862729"/>
            <a:ext cx="1165909" cy="614989"/>
            <a:chOff x="9267612" y="1251849"/>
            <a:chExt cx="859365" cy="408128"/>
          </a:xfrm>
        </p:grpSpPr>
        <p:sp>
          <p:nvSpPr>
            <p:cNvPr id="49" name="TextBox 48">
              <a:extLst>
                <a:ext uri="{FF2B5EF4-FFF2-40B4-BE49-F238E27FC236}">
                  <a16:creationId xmlns:a16="http://schemas.microsoft.com/office/drawing/2014/main" id="{688C5F65-D8B7-9E93-B2CF-79CCE4C202B1}"/>
                </a:ext>
              </a:extLst>
            </p:cNvPr>
            <p:cNvSpPr txBox="1"/>
            <p:nvPr/>
          </p:nvSpPr>
          <p:spPr>
            <a:xfrm>
              <a:off x="9267612" y="1251849"/>
              <a:ext cx="859365" cy="407384"/>
            </a:xfrm>
            <a:prstGeom prst="rect">
              <a:avLst/>
            </a:prstGeom>
            <a:pattFill prst="smGrid">
              <a:fgClr>
                <a:schemeClr val="bg1">
                  <a:lumMod val="85000"/>
                </a:schemeClr>
              </a:fgClr>
              <a:bgClr>
                <a:schemeClr val="bg1">
                  <a:lumMod val="95000"/>
                </a:schemeClr>
              </a:bgClr>
            </a:pattFill>
            <a:ln w="19050">
              <a:noFill/>
            </a:ln>
          </p:spPr>
          <p:txBody>
            <a:bodyPr wrap="square" rtlCol="0" anchor="ctr">
              <a:noAutofit/>
            </a:bodyPr>
            <a:lstStyle/>
            <a:p>
              <a:pPr algn="ctr"/>
              <a:r>
                <a:rPr lang="en-US" sz="1600" dirty="0">
                  <a:latin typeface="Fira Code Retina" pitchFamily="49" charset="0"/>
                  <a:ea typeface="Fira Code Retina" pitchFamily="49" charset="0"/>
                  <a:cs typeface="Fira Code Retina" pitchFamily="49" charset="0"/>
                </a:rPr>
                <a:t>K1V1</a:t>
              </a:r>
            </a:p>
          </p:txBody>
        </p:sp>
        <p:sp>
          <p:nvSpPr>
            <p:cNvPr id="50" name="TextBox 49">
              <a:extLst>
                <a:ext uri="{FF2B5EF4-FFF2-40B4-BE49-F238E27FC236}">
                  <a16:creationId xmlns:a16="http://schemas.microsoft.com/office/drawing/2014/main" id="{A515339B-B7E3-7F82-1E20-5454B953D7D7}"/>
                </a:ext>
              </a:extLst>
            </p:cNvPr>
            <p:cNvSpPr txBox="1"/>
            <p:nvPr/>
          </p:nvSpPr>
          <p:spPr>
            <a:xfrm>
              <a:off x="9267612" y="1252593"/>
              <a:ext cx="859365" cy="407384"/>
            </a:xfrm>
            <a:prstGeom prst="rect">
              <a:avLst/>
            </a:prstGeom>
            <a:solidFill>
              <a:schemeClr val="accent6">
                <a:lumMod val="60000"/>
                <a:lumOff val="40000"/>
                <a:alpha val="50000"/>
              </a:schemeClr>
            </a:solidFill>
            <a:ln w="19050">
              <a:noFill/>
            </a:ln>
          </p:spPr>
          <p:txBody>
            <a:bodyPr wrap="square" rtlCol="0" anchor="ctr">
              <a:noAutofit/>
            </a:bodyPr>
            <a:lstStyle/>
            <a:p>
              <a:pPr algn="ctr"/>
              <a:endParaRPr lang="en-US" sz="1400" dirty="0">
                <a:latin typeface="Fira Code Retina" pitchFamily="49" charset="0"/>
                <a:ea typeface="Fira Code Retina" pitchFamily="49" charset="0"/>
                <a:cs typeface="Fira Code Retina" pitchFamily="49" charset="0"/>
              </a:endParaRPr>
            </a:p>
          </p:txBody>
        </p:sp>
      </p:grpSp>
      <p:grpSp>
        <p:nvGrpSpPr>
          <p:cNvPr id="55" name="Group 54">
            <a:extLst>
              <a:ext uri="{FF2B5EF4-FFF2-40B4-BE49-F238E27FC236}">
                <a16:creationId xmlns:a16="http://schemas.microsoft.com/office/drawing/2014/main" id="{99FEF7C3-AC08-0FC0-9A49-A37E2CA34222}"/>
              </a:ext>
            </a:extLst>
          </p:cNvPr>
          <p:cNvGrpSpPr/>
          <p:nvPr/>
        </p:nvGrpSpPr>
        <p:grpSpPr>
          <a:xfrm>
            <a:off x="9342233" y="4537329"/>
            <a:ext cx="1165909" cy="614989"/>
            <a:chOff x="9267612" y="1251849"/>
            <a:chExt cx="859365" cy="408128"/>
          </a:xfrm>
        </p:grpSpPr>
        <p:sp>
          <p:nvSpPr>
            <p:cNvPr id="56" name="TextBox 55">
              <a:extLst>
                <a:ext uri="{FF2B5EF4-FFF2-40B4-BE49-F238E27FC236}">
                  <a16:creationId xmlns:a16="http://schemas.microsoft.com/office/drawing/2014/main" id="{3150424A-416D-0AFE-542F-DF9C8999BA8F}"/>
                </a:ext>
              </a:extLst>
            </p:cNvPr>
            <p:cNvSpPr txBox="1"/>
            <p:nvPr/>
          </p:nvSpPr>
          <p:spPr>
            <a:xfrm>
              <a:off x="9267612" y="1251849"/>
              <a:ext cx="859365" cy="407384"/>
            </a:xfrm>
            <a:prstGeom prst="rect">
              <a:avLst/>
            </a:prstGeom>
            <a:pattFill prst="smGrid">
              <a:fgClr>
                <a:schemeClr val="bg1">
                  <a:lumMod val="85000"/>
                </a:schemeClr>
              </a:fgClr>
              <a:bgClr>
                <a:schemeClr val="bg1">
                  <a:lumMod val="95000"/>
                </a:schemeClr>
              </a:bgClr>
            </a:pattFill>
            <a:ln w="19050">
              <a:noFill/>
            </a:ln>
          </p:spPr>
          <p:txBody>
            <a:bodyPr wrap="square" rtlCol="0" anchor="ctr">
              <a:noAutofit/>
            </a:bodyPr>
            <a:lstStyle/>
            <a:p>
              <a:pPr algn="ctr"/>
              <a:r>
                <a:rPr lang="en-US" sz="1600" dirty="0">
                  <a:latin typeface="Fira Code Retina" pitchFamily="49" charset="0"/>
                  <a:ea typeface="Fira Code Retina" pitchFamily="49" charset="0"/>
                  <a:cs typeface="Fira Code Retina" pitchFamily="49" charset="0"/>
                </a:rPr>
                <a:t>K1V2</a:t>
              </a:r>
            </a:p>
          </p:txBody>
        </p:sp>
        <p:sp>
          <p:nvSpPr>
            <p:cNvPr id="58" name="TextBox 57">
              <a:extLst>
                <a:ext uri="{FF2B5EF4-FFF2-40B4-BE49-F238E27FC236}">
                  <a16:creationId xmlns:a16="http://schemas.microsoft.com/office/drawing/2014/main" id="{3D7E2F7C-E949-C41F-D6DF-1C140D77FED0}"/>
                </a:ext>
              </a:extLst>
            </p:cNvPr>
            <p:cNvSpPr txBox="1"/>
            <p:nvPr/>
          </p:nvSpPr>
          <p:spPr>
            <a:xfrm>
              <a:off x="9267612" y="1252593"/>
              <a:ext cx="859365" cy="407384"/>
            </a:xfrm>
            <a:prstGeom prst="rect">
              <a:avLst/>
            </a:prstGeom>
            <a:solidFill>
              <a:schemeClr val="accent6">
                <a:lumMod val="60000"/>
                <a:lumOff val="40000"/>
                <a:alpha val="50000"/>
              </a:schemeClr>
            </a:solidFill>
            <a:ln w="19050">
              <a:noFill/>
            </a:ln>
          </p:spPr>
          <p:txBody>
            <a:bodyPr wrap="square" rtlCol="0" anchor="ctr">
              <a:noAutofit/>
            </a:bodyPr>
            <a:lstStyle/>
            <a:p>
              <a:pPr algn="ctr"/>
              <a:endParaRPr lang="en-US" sz="1400" dirty="0">
                <a:latin typeface="Fira Code Retina" pitchFamily="49" charset="0"/>
                <a:ea typeface="Fira Code Retina" pitchFamily="49" charset="0"/>
                <a:cs typeface="Fira Code Retina" pitchFamily="49" charset="0"/>
              </a:endParaRPr>
            </a:p>
          </p:txBody>
        </p:sp>
      </p:grpSp>
      <p:grpSp>
        <p:nvGrpSpPr>
          <p:cNvPr id="59" name="Group 58">
            <a:extLst>
              <a:ext uri="{FF2B5EF4-FFF2-40B4-BE49-F238E27FC236}">
                <a16:creationId xmlns:a16="http://schemas.microsoft.com/office/drawing/2014/main" id="{46184CE8-093F-A22D-98D5-3EB4FD87FCBB}"/>
              </a:ext>
            </a:extLst>
          </p:cNvPr>
          <p:cNvGrpSpPr/>
          <p:nvPr/>
        </p:nvGrpSpPr>
        <p:grpSpPr>
          <a:xfrm>
            <a:off x="8132928" y="5862729"/>
            <a:ext cx="1165909" cy="614989"/>
            <a:chOff x="9267612" y="1251849"/>
            <a:chExt cx="859365" cy="408128"/>
          </a:xfrm>
        </p:grpSpPr>
        <p:sp>
          <p:nvSpPr>
            <p:cNvPr id="60" name="TextBox 59">
              <a:extLst>
                <a:ext uri="{FF2B5EF4-FFF2-40B4-BE49-F238E27FC236}">
                  <a16:creationId xmlns:a16="http://schemas.microsoft.com/office/drawing/2014/main" id="{66DCC365-39F8-82F8-AE56-34F634B90A15}"/>
                </a:ext>
              </a:extLst>
            </p:cNvPr>
            <p:cNvSpPr txBox="1"/>
            <p:nvPr/>
          </p:nvSpPr>
          <p:spPr>
            <a:xfrm>
              <a:off x="9267612" y="1251849"/>
              <a:ext cx="859365" cy="407384"/>
            </a:xfrm>
            <a:prstGeom prst="rect">
              <a:avLst/>
            </a:prstGeom>
            <a:pattFill prst="smGrid">
              <a:fgClr>
                <a:schemeClr val="bg1">
                  <a:lumMod val="85000"/>
                </a:schemeClr>
              </a:fgClr>
              <a:bgClr>
                <a:schemeClr val="bg1">
                  <a:lumMod val="95000"/>
                </a:schemeClr>
              </a:bgClr>
            </a:pattFill>
            <a:ln w="19050">
              <a:noFill/>
            </a:ln>
          </p:spPr>
          <p:txBody>
            <a:bodyPr wrap="square" rtlCol="0" anchor="ctr">
              <a:noAutofit/>
            </a:bodyPr>
            <a:lstStyle/>
            <a:p>
              <a:pPr algn="ctr"/>
              <a:r>
                <a:rPr lang="en-US" sz="1600" dirty="0">
                  <a:latin typeface="Fira Code Retina" pitchFamily="49" charset="0"/>
                  <a:ea typeface="Fira Code Retina" pitchFamily="49" charset="0"/>
                  <a:cs typeface="Fira Code Retina" pitchFamily="49" charset="0"/>
                </a:rPr>
                <a:t>K1V</a:t>
              </a:r>
              <a:r>
                <a:rPr lang="en-US" sz="1200" dirty="0">
                  <a:latin typeface="Fira Code Retina" pitchFamily="49" charset="0"/>
                  <a:ea typeface="Fira Code Retina" pitchFamily="49" charset="0"/>
                  <a:cs typeface="Fira Code Retina" pitchFamily="49" charset="0"/>
                </a:rPr>
                <a:t>i-1</a:t>
              </a:r>
            </a:p>
          </p:txBody>
        </p:sp>
        <p:sp>
          <p:nvSpPr>
            <p:cNvPr id="61" name="TextBox 60">
              <a:extLst>
                <a:ext uri="{FF2B5EF4-FFF2-40B4-BE49-F238E27FC236}">
                  <a16:creationId xmlns:a16="http://schemas.microsoft.com/office/drawing/2014/main" id="{BD429A5A-B4F8-29CC-3518-EFF25D0B93B2}"/>
                </a:ext>
              </a:extLst>
            </p:cNvPr>
            <p:cNvSpPr txBox="1"/>
            <p:nvPr/>
          </p:nvSpPr>
          <p:spPr>
            <a:xfrm>
              <a:off x="9267612" y="1252593"/>
              <a:ext cx="859365" cy="407384"/>
            </a:xfrm>
            <a:prstGeom prst="rect">
              <a:avLst/>
            </a:prstGeom>
            <a:solidFill>
              <a:schemeClr val="accent6">
                <a:lumMod val="60000"/>
                <a:lumOff val="40000"/>
                <a:alpha val="50000"/>
              </a:schemeClr>
            </a:solidFill>
            <a:ln w="19050">
              <a:noFill/>
            </a:ln>
          </p:spPr>
          <p:txBody>
            <a:bodyPr wrap="square" rtlCol="0" anchor="ctr">
              <a:noAutofit/>
            </a:bodyPr>
            <a:lstStyle/>
            <a:p>
              <a:pPr algn="ctr"/>
              <a:endParaRPr lang="en-US" sz="1400" dirty="0">
                <a:latin typeface="Fira Code Retina" pitchFamily="49" charset="0"/>
                <a:ea typeface="Fira Code Retina" pitchFamily="49" charset="0"/>
                <a:cs typeface="Fira Code Retina" pitchFamily="49" charset="0"/>
              </a:endParaRPr>
            </a:p>
          </p:txBody>
        </p:sp>
      </p:grpSp>
      <p:grpSp>
        <p:nvGrpSpPr>
          <p:cNvPr id="78" name="Group 77">
            <a:extLst>
              <a:ext uri="{FF2B5EF4-FFF2-40B4-BE49-F238E27FC236}">
                <a16:creationId xmlns:a16="http://schemas.microsoft.com/office/drawing/2014/main" id="{1732ADA1-62C8-FFF8-E292-5BA11DFC6D96}"/>
              </a:ext>
            </a:extLst>
          </p:cNvPr>
          <p:cNvGrpSpPr/>
          <p:nvPr/>
        </p:nvGrpSpPr>
        <p:grpSpPr>
          <a:xfrm>
            <a:off x="6921983" y="5202148"/>
            <a:ext cx="1165909" cy="614989"/>
            <a:chOff x="9267612" y="1251849"/>
            <a:chExt cx="859365" cy="408128"/>
          </a:xfrm>
        </p:grpSpPr>
        <p:sp>
          <p:nvSpPr>
            <p:cNvPr id="79" name="TextBox 78">
              <a:extLst>
                <a:ext uri="{FF2B5EF4-FFF2-40B4-BE49-F238E27FC236}">
                  <a16:creationId xmlns:a16="http://schemas.microsoft.com/office/drawing/2014/main" id="{701C34D1-1D7D-A38E-7FF6-35E39FC5C427}"/>
                </a:ext>
              </a:extLst>
            </p:cNvPr>
            <p:cNvSpPr txBox="1"/>
            <p:nvPr/>
          </p:nvSpPr>
          <p:spPr>
            <a:xfrm>
              <a:off x="9267612" y="1251849"/>
              <a:ext cx="859365" cy="407384"/>
            </a:xfrm>
            <a:prstGeom prst="rect">
              <a:avLst/>
            </a:prstGeom>
            <a:pattFill prst="smGrid">
              <a:fgClr>
                <a:schemeClr val="bg1">
                  <a:lumMod val="85000"/>
                </a:schemeClr>
              </a:fgClr>
              <a:bgClr>
                <a:schemeClr val="bg1">
                  <a:lumMod val="95000"/>
                </a:schemeClr>
              </a:bgClr>
            </a:pattFill>
            <a:ln w="19050">
              <a:noFill/>
            </a:ln>
          </p:spPr>
          <p:txBody>
            <a:bodyPr wrap="square" rtlCol="0" anchor="ctr">
              <a:noAutofit/>
            </a:bodyPr>
            <a:lstStyle/>
            <a:p>
              <a:pPr algn="ctr"/>
              <a:r>
                <a:rPr lang="en-US" sz="1600" dirty="0">
                  <a:latin typeface="Fira Code Retina" pitchFamily="49" charset="0"/>
                  <a:ea typeface="Fira Code Retina" pitchFamily="49" charset="0"/>
                  <a:cs typeface="Fira Code Retina" pitchFamily="49" charset="0"/>
                </a:rPr>
                <a:t>K1Vi</a:t>
              </a:r>
            </a:p>
          </p:txBody>
        </p:sp>
        <p:sp>
          <p:nvSpPr>
            <p:cNvPr id="80" name="TextBox 79">
              <a:extLst>
                <a:ext uri="{FF2B5EF4-FFF2-40B4-BE49-F238E27FC236}">
                  <a16:creationId xmlns:a16="http://schemas.microsoft.com/office/drawing/2014/main" id="{1B08C1A6-AE70-2728-E9C5-0D059035B902}"/>
                </a:ext>
              </a:extLst>
            </p:cNvPr>
            <p:cNvSpPr txBox="1"/>
            <p:nvPr/>
          </p:nvSpPr>
          <p:spPr>
            <a:xfrm>
              <a:off x="9267612" y="1252593"/>
              <a:ext cx="859365" cy="407384"/>
            </a:xfrm>
            <a:prstGeom prst="rect">
              <a:avLst/>
            </a:prstGeom>
            <a:solidFill>
              <a:schemeClr val="accent6">
                <a:lumMod val="60000"/>
                <a:lumOff val="40000"/>
                <a:alpha val="50000"/>
              </a:schemeClr>
            </a:solidFill>
            <a:ln w="19050">
              <a:noFill/>
            </a:ln>
          </p:spPr>
          <p:txBody>
            <a:bodyPr wrap="square" rtlCol="0" anchor="ctr">
              <a:noAutofit/>
            </a:bodyPr>
            <a:lstStyle/>
            <a:p>
              <a:pPr algn="ctr"/>
              <a:endParaRPr lang="en-US" sz="1400" dirty="0">
                <a:latin typeface="Fira Code Retina" pitchFamily="49" charset="0"/>
                <a:ea typeface="Fira Code Retina" pitchFamily="49" charset="0"/>
                <a:cs typeface="Fira Code Retina" pitchFamily="49" charset="0"/>
              </a:endParaRPr>
            </a:p>
          </p:txBody>
        </p:sp>
      </p:grpSp>
      <p:grpSp>
        <p:nvGrpSpPr>
          <p:cNvPr id="84" name="Group 83">
            <a:extLst>
              <a:ext uri="{FF2B5EF4-FFF2-40B4-BE49-F238E27FC236}">
                <a16:creationId xmlns:a16="http://schemas.microsoft.com/office/drawing/2014/main" id="{5311266D-60BD-8289-7E10-B3CCC32B457C}"/>
              </a:ext>
            </a:extLst>
          </p:cNvPr>
          <p:cNvGrpSpPr/>
          <p:nvPr/>
        </p:nvGrpSpPr>
        <p:grpSpPr>
          <a:xfrm>
            <a:off x="6921983" y="4537329"/>
            <a:ext cx="1165909" cy="614989"/>
            <a:chOff x="9267612" y="1251849"/>
            <a:chExt cx="859365" cy="408128"/>
          </a:xfrm>
        </p:grpSpPr>
        <p:sp>
          <p:nvSpPr>
            <p:cNvPr id="88" name="TextBox 87">
              <a:extLst>
                <a:ext uri="{FF2B5EF4-FFF2-40B4-BE49-F238E27FC236}">
                  <a16:creationId xmlns:a16="http://schemas.microsoft.com/office/drawing/2014/main" id="{A91EEC48-96A7-8CE4-68AA-AC3A49CB3696}"/>
                </a:ext>
              </a:extLst>
            </p:cNvPr>
            <p:cNvSpPr txBox="1"/>
            <p:nvPr/>
          </p:nvSpPr>
          <p:spPr>
            <a:xfrm>
              <a:off x="9267612" y="1251849"/>
              <a:ext cx="859365" cy="407384"/>
            </a:xfrm>
            <a:prstGeom prst="rect">
              <a:avLst/>
            </a:prstGeom>
            <a:pattFill prst="smGrid">
              <a:fgClr>
                <a:schemeClr val="bg1">
                  <a:lumMod val="85000"/>
                </a:schemeClr>
              </a:fgClr>
              <a:bgClr>
                <a:schemeClr val="bg1">
                  <a:lumMod val="95000"/>
                </a:schemeClr>
              </a:bgClr>
            </a:pattFill>
            <a:ln w="19050">
              <a:noFill/>
            </a:ln>
          </p:spPr>
          <p:txBody>
            <a:bodyPr wrap="square" rtlCol="0" anchor="ctr">
              <a:noAutofit/>
            </a:bodyPr>
            <a:lstStyle/>
            <a:p>
              <a:pPr algn="ctr"/>
              <a:r>
                <a:rPr lang="en-US" sz="1600" dirty="0">
                  <a:latin typeface="Fira Code Retina" pitchFamily="49" charset="0"/>
                  <a:ea typeface="Fira Code Retina" pitchFamily="49" charset="0"/>
                  <a:cs typeface="Fira Code Retina" pitchFamily="49" charset="0"/>
                </a:rPr>
                <a:t>…</a:t>
              </a:r>
            </a:p>
          </p:txBody>
        </p:sp>
        <p:sp>
          <p:nvSpPr>
            <p:cNvPr id="90" name="TextBox 89">
              <a:extLst>
                <a:ext uri="{FF2B5EF4-FFF2-40B4-BE49-F238E27FC236}">
                  <a16:creationId xmlns:a16="http://schemas.microsoft.com/office/drawing/2014/main" id="{304ED618-3C11-5D5D-A3FE-973D45A323EB}"/>
                </a:ext>
              </a:extLst>
            </p:cNvPr>
            <p:cNvSpPr txBox="1"/>
            <p:nvPr/>
          </p:nvSpPr>
          <p:spPr>
            <a:xfrm>
              <a:off x="9267612" y="1252593"/>
              <a:ext cx="859365" cy="407384"/>
            </a:xfrm>
            <a:prstGeom prst="rect">
              <a:avLst/>
            </a:prstGeom>
            <a:solidFill>
              <a:schemeClr val="accent6">
                <a:lumMod val="60000"/>
                <a:lumOff val="40000"/>
                <a:alpha val="50000"/>
              </a:schemeClr>
            </a:solidFill>
            <a:ln w="19050">
              <a:noFill/>
            </a:ln>
          </p:spPr>
          <p:txBody>
            <a:bodyPr wrap="square" rtlCol="0" anchor="ctr">
              <a:noAutofit/>
            </a:bodyPr>
            <a:lstStyle/>
            <a:p>
              <a:pPr algn="ctr"/>
              <a:endParaRPr lang="en-US" sz="1400" dirty="0">
                <a:latin typeface="Fira Code Retina" pitchFamily="49" charset="0"/>
                <a:ea typeface="Fira Code Retina" pitchFamily="49" charset="0"/>
                <a:cs typeface="Fira Code Retina" pitchFamily="49" charset="0"/>
              </a:endParaRPr>
            </a:p>
          </p:txBody>
        </p:sp>
      </p:grpSp>
      <p:grpSp>
        <p:nvGrpSpPr>
          <p:cNvPr id="91" name="Group 90">
            <a:extLst>
              <a:ext uri="{FF2B5EF4-FFF2-40B4-BE49-F238E27FC236}">
                <a16:creationId xmlns:a16="http://schemas.microsoft.com/office/drawing/2014/main" id="{3638978B-C9B8-1F1F-7262-42F7F58231E4}"/>
              </a:ext>
            </a:extLst>
          </p:cNvPr>
          <p:cNvGrpSpPr/>
          <p:nvPr/>
        </p:nvGrpSpPr>
        <p:grpSpPr>
          <a:xfrm>
            <a:off x="6921983" y="5862729"/>
            <a:ext cx="1165909" cy="614989"/>
            <a:chOff x="9267612" y="1251849"/>
            <a:chExt cx="859365" cy="408128"/>
          </a:xfrm>
        </p:grpSpPr>
        <p:sp>
          <p:nvSpPr>
            <p:cNvPr id="92" name="TextBox 91">
              <a:extLst>
                <a:ext uri="{FF2B5EF4-FFF2-40B4-BE49-F238E27FC236}">
                  <a16:creationId xmlns:a16="http://schemas.microsoft.com/office/drawing/2014/main" id="{3CAEAEC8-885E-ACCE-4395-C7019F67C1CA}"/>
                </a:ext>
              </a:extLst>
            </p:cNvPr>
            <p:cNvSpPr txBox="1"/>
            <p:nvPr/>
          </p:nvSpPr>
          <p:spPr>
            <a:xfrm>
              <a:off x="9267612" y="1251849"/>
              <a:ext cx="859365" cy="407384"/>
            </a:xfrm>
            <a:prstGeom prst="rect">
              <a:avLst/>
            </a:prstGeom>
            <a:pattFill prst="smGrid">
              <a:fgClr>
                <a:schemeClr val="bg1">
                  <a:lumMod val="85000"/>
                </a:schemeClr>
              </a:fgClr>
              <a:bgClr>
                <a:schemeClr val="bg1">
                  <a:lumMod val="95000"/>
                </a:schemeClr>
              </a:bgClr>
            </a:pattFill>
            <a:ln w="19050">
              <a:noFill/>
            </a:ln>
          </p:spPr>
          <p:txBody>
            <a:bodyPr wrap="square" rtlCol="0" anchor="ctr">
              <a:noAutofit/>
            </a:bodyPr>
            <a:lstStyle/>
            <a:p>
              <a:pPr algn="ctr"/>
              <a:r>
                <a:rPr lang="en-US" sz="1600" dirty="0">
                  <a:latin typeface="Fira Code Retina" pitchFamily="49" charset="0"/>
                  <a:ea typeface="Fira Code Retina" pitchFamily="49" charset="0"/>
                  <a:cs typeface="Fira Code Retina" pitchFamily="49" charset="0"/>
                </a:rPr>
                <a:t>K1V1</a:t>
              </a:r>
            </a:p>
          </p:txBody>
        </p:sp>
        <p:sp>
          <p:nvSpPr>
            <p:cNvPr id="95" name="TextBox 94">
              <a:extLst>
                <a:ext uri="{FF2B5EF4-FFF2-40B4-BE49-F238E27FC236}">
                  <a16:creationId xmlns:a16="http://schemas.microsoft.com/office/drawing/2014/main" id="{A2D19D65-1791-782B-C6B2-8E194FEAB8B6}"/>
                </a:ext>
              </a:extLst>
            </p:cNvPr>
            <p:cNvSpPr txBox="1"/>
            <p:nvPr/>
          </p:nvSpPr>
          <p:spPr>
            <a:xfrm>
              <a:off x="9267612" y="1252593"/>
              <a:ext cx="859365" cy="407384"/>
            </a:xfrm>
            <a:prstGeom prst="rect">
              <a:avLst/>
            </a:prstGeom>
            <a:solidFill>
              <a:srgbClr val="FF0000">
                <a:alpha val="50000"/>
              </a:srgbClr>
            </a:solidFill>
            <a:ln w="19050">
              <a:noFill/>
            </a:ln>
          </p:spPr>
          <p:txBody>
            <a:bodyPr wrap="square" rtlCol="0" anchor="ctr">
              <a:noAutofit/>
            </a:bodyPr>
            <a:lstStyle/>
            <a:p>
              <a:pPr algn="ctr"/>
              <a:endParaRPr lang="en-US" sz="1400" dirty="0">
                <a:latin typeface="Fira Code Retina" pitchFamily="49" charset="0"/>
                <a:ea typeface="Fira Code Retina" pitchFamily="49" charset="0"/>
                <a:cs typeface="Fira Code Retina" pitchFamily="49" charset="0"/>
              </a:endParaRPr>
            </a:p>
          </p:txBody>
        </p:sp>
      </p:grpSp>
      <p:grpSp>
        <p:nvGrpSpPr>
          <p:cNvPr id="101" name="Group 100">
            <a:extLst>
              <a:ext uri="{FF2B5EF4-FFF2-40B4-BE49-F238E27FC236}">
                <a16:creationId xmlns:a16="http://schemas.microsoft.com/office/drawing/2014/main" id="{B48A949B-F150-A457-D3E5-21648D995341}"/>
              </a:ext>
            </a:extLst>
          </p:cNvPr>
          <p:cNvGrpSpPr/>
          <p:nvPr/>
        </p:nvGrpSpPr>
        <p:grpSpPr>
          <a:xfrm>
            <a:off x="9342233" y="5202148"/>
            <a:ext cx="1165909" cy="614989"/>
            <a:chOff x="9267612" y="1251849"/>
            <a:chExt cx="859365" cy="408128"/>
          </a:xfrm>
        </p:grpSpPr>
        <p:sp>
          <p:nvSpPr>
            <p:cNvPr id="102" name="TextBox 101">
              <a:extLst>
                <a:ext uri="{FF2B5EF4-FFF2-40B4-BE49-F238E27FC236}">
                  <a16:creationId xmlns:a16="http://schemas.microsoft.com/office/drawing/2014/main" id="{00ACE6C8-2539-D775-21D4-3BA32F4E03E4}"/>
                </a:ext>
              </a:extLst>
            </p:cNvPr>
            <p:cNvSpPr txBox="1"/>
            <p:nvPr/>
          </p:nvSpPr>
          <p:spPr>
            <a:xfrm>
              <a:off x="9267612" y="1251849"/>
              <a:ext cx="859365" cy="407384"/>
            </a:xfrm>
            <a:prstGeom prst="rect">
              <a:avLst/>
            </a:prstGeom>
            <a:pattFill prst="smGrid">
              <a:fgClr>
                <a:schemeClr val="bg1">
                  <a:lumMod val="85000"/>
                </a:schemeClr>
              </a:fgClr>
              <a:bgClr>
                <a:schemeClr val="bg1">
                  <a:lumMod val="95000"/>
                </a:schemeClr>
              </a:bgClr>
            </a:pattFill>
            <a:ln w="19050">
              <a:noFill/>
            </a:ln>
          </p:spPr>
          <p:txBody>
            <a:bodyPr wrap="square" rtlCol="0" anchor="ctr">
              <a:noAutofit/>
            </a:bodyPr>
            <a:lstStyle/>
            <a:p>
              <a:pPr algn="ctr"/>
              <a:r>
                <a:rPr lang="en-US" sz="1600" dirty="0">
                  <a:latin typeface="Fira Code Retina" pitchFamily="49" charset="0"/>
                  <a:ea typeface="Fira Code Retina" pitchFamily="49" charset="0"/>
                  <a:cs typeface="Fira Code Retina" pitchFamily="49" charset="0"/>
                </a:rPr>
                <a:t>K1V2</a:t>
              </a:r>
            </a:p>
          </p:txBody>
        </p:sp>
        <p:sp>
          <p:nvSpPr>
            <p:cNvPr id="114" name="TextBox 113">
              <a:extLst>
                <a:ext uri="{FF2B5EF4-FFF2-40B4-BE49-F238E27FC236}">
                  <a16:creationId xmlns:a16="http://schemas.microsoft.com/office/drawing/2014/main" id="{D273D57A-8EC6-10CC-6215-4F2729A44FB1}"/>
                </a:ext>
              </a:extLst>
            </p:cNvPr>
            <p:cNvSpPr txBox="1"/>
            <p:nvPr/>
          </p:nvSpPr>
          <p:spPr>
            <a:xfrm>
              <a:off x="9267612" y="1252593"/>
              <a:ext cx="859365" cy="407384"/>
            </a:xfrm>
            <a:prstGeom prst="rect">
              <a:avLst/>
            </a:prstGeom>
            <a:solidFill>
              <a:srgbClr val="FF0000">
                <a:alpha val="50000"/>
              </a:srgbClr>
            </a:solidFill>
            <a:ln w="19050">
              <a:noFill/>
            </a:ln>
          </p:spPr>
          <p:txBody>
            <a:bodyPr wrap="square" rtlCol="0" anchor="ctr">
              <a:noAutofit/>
            </a:bodyPr>
            <a:lstStyle/>
            <a:p>
              <a:pPr algn="ctr"/>
              <a:endParaRPr lang="en-US" sz="1400" dirty="0">
                <a:latin typeface="Fira Code Retina" pitchFamily="49" charset="0"/>
                <a:ea typeface="Fira Code Retina" pitchFamily="49" charset="0"/>
                <a:cs typeface="Fira Code Retina" pitchFamily="49" charset="0"/>
              </a:endParaRPr>
            </a:p>
          </p:txBody>
        </p:sp>
      </p:grpSp>
      <p:grpSp>
        <p:nvGrpSpPr>
          <p:cNvPr id="116" name="Group 115">
            <a:extLst>
              <a:ext uri="{FF2B5EF4-FFF2-40B4-BE49-F238E27FC236}">
                <a16:creationId xmlns:a16="http://schemas.microsoft.com/office/drawing/2014/main" id="{7F32B983-E5C5-29CC-D54A-CF92671F61A5}"/>
              </a:ext>
            </a:extLst>
          </p:cNvPr>
          <p:cNvGrpSpPr/>
          <p:nvPr/>
        </p:nvGrpSpPr>
        <p:grpSpPr>
          <a:xfrm>
            <a:off x="8132928" y="4537329"/>
            <a:ext cx="1165909" cy="614989"/>
            <a:chOff x="9267612" y="1251849"/>
            <a:chExt cx="859365" cy="408128"/>
          </a:xfrm>
        </p:grpSpPr>
        <p:sp>
          <p:nvSpPr>
            <p:cNvPr id="117" name="TextBox 116">
              <a:extLst>
                <a:ext uri="{FF2B5EF4-FFF2-40B4-BE49-F238E27FC236}">
                  <a16:creationId xmlns:a16="http://schemas.microsoft.com/office/drawing/2014/main" id="{6A33D3D9-CCAA-F762-4C5E-2210DE100AAC}"/>
                </a:ext>
              </a:extLst>
            </p:cNvPr>
            <p:cNvSpPr txBox="1"/>
            <p:nvPr/>
          </p:nvSpPr>
          <p:spPr>
            <a:xfrm>
              <a:off x="9267612" y="1251849"/>
              <a:ext cx="859365" cy="407384"/>
            </a:xfrm>
            <a:prstGeom prst="rect">
              <a:avLst/>
            </a:prstGeom>
            <a:pattFill prst="smGrid">
              <a:fgClr>
                <a:schemeClr val="bg1">
                  <a:lumMod val="85000"/>
                </a:schemeClr>
              </a:fgClr>
              <a:bgClr>
                <a:schemeClr val="bg1">
                  <a:lumMod val="95000"/>
                </a:schemeClr>
              </a:bgClr>
            </a:pattFill>
            <a:ln w="19050">
              <a:noFill/>
            </a:ln>
          </p:spPr>
          <p:txBody>
            <a:bodyPr wrap="square" rtlCol="0" anchor="ctr">
              <a:noAutofit/>
            </a:bodyPr>
            <a:lstStyle/>
            <a:p>
              <a:pPr algn="ctr"/>
              <a:r>
                <a:rPr lang="en-US" sz="1600" dirty="0">
                  <a:latin typeface="Fira Code Retina" pitchFamily="49" charset="0"/>
                  <a:ea typeface="Fira Code Retina" pitchFamily="49" charset="0"/>
                  <a:cs typeface="Fira Code Retina" pitchFamily="49" charset="0"/>
                </a:rPr>
                <a:t>…</a:t>
              </a:r>
            </a:p>
          </p:txBody>
        </p:sp>
        <p:sp>
          <p:nvSpPr>
            <p:cNvPr id="118" name="TextBox 117">
              <a:extLst>
                <a:ext uri="{FF2B5EF4-FFF2-40B4-BE49-F238E27FC236}">
                  <a16:creationId xmlns:a16="http://schemas.microsoft.com/office/drawing/2014/main" id="{3B842D6C-1166-EE21-E60D-7A84A8B82430}"/>
                </a:ext>
              </a:extLst>
            </p:cNvPr>
            <p:cNvSpPr txBox="1"/>
            <p:nvPr/>
          </p:nvSpPr>
          <p:spPr>
            <a:xfrm>
              <a:off x="9267612" y="1252593"/>
              <a:ext cx="859365" cy="407384"/>
            </a:xfrm>
            <a:prstGeom prst="rect">
              <a:avLst/>
            </a:prstGeom>
            <a:solidFill>
              <a:srgbClr val="FF0000">
                <a:alpha val="50000"/>
              </a:srgbClr>
            </a:solidFill>
            <a:ln w="19050">
              <a:noFill/>
            </a:ln>
          </p:spPr>
          <p:txBody>
            <a:bodyPr wrap="square" rtlCol="0" anchor="ctr">
              <a:noAutofit/>
            </a:bodyPr>
            <a:lstStyle/>
            <a:p>
              <a:pPr algn="ctr"/>
              <a:endParaRPr lang="en-US" sz="1400" dirty="0">
                <a:latin typeface="Fira Code Retina" pitchFamily="49" charset="0"/>
                <a:ea typeface="Fira Code Retina" pitchFamily="49" charset="0"/>
                <a:cs typeface="Fira Code Retina" pitchFamily="49" charset="0"/>
              </a:endParaRPr>
            </a:p>
          </p:txBody>
        </p:sp>
      </p:grpSp>
      <p:grpSp>
        <p:nvGrpSpPr>
          <p:cNvPr id="119" name="Group 118">
            <a:extLst>
              <a:ext uri="{FF2B5EF4-FFF2-40B4-BE49-F238E27FC236}">
                <a16:creationId xmlns:a16="http://schemas.microsoft.com/office/drawing/2014/main" id="{A5703096-E209-DC8A-06A9-B444E2279501}"/>
              </a:ext>
            </a:extLst>
          </p:cNvPr>
          <p:cNvGrpSpPr/>
          <p:nvPr/>
        </p:nvGrpSpPr>
        <p:grpSpPr>
          <a:xfrm>
            <a:off x="10551123" y="5202148"/>
            <a:ext cx="1165909" cy="614989"/>
            <a:chOff x="9267612" y="1251849"/>
            <a:chExt cx="859365" cy="408128"/>
          </a:xfrm>
        </p:grpSpPr>
        <p:sp>
          <p:nvSpPr>
            <p:cNvPr id="120" name="TextBox 119">
              <a:extLst>
                <a:ext uri="{FF2B5EF4-FFF2-40B4-BE49-F238E27FC236}">
                  <a16:creationId xmlns:a16="http://schemas.microsoft.com/office/drawing/2014/main" id="{7CCDAC1F-7FA4-F2C4-5527-7510C8C88754}"/>
                </a:ext>
              </a:extLst>
            </p:cNvPr>
            <p:cNvSpPr txBox="1"/>
            <p:nvPr/>
          </p:nvSpPr>
          <p:spPr>
            <a:xfrm>
              <a:off x="9267612" y="1251849"/>
              <a:ext cx="859365" cy="407384"/>
            </a:xfrm>
            <a:prstGeom prst="rect">
              <a:avLst/>
            </a:prstGeom>
            <a:pattFill prst="smGrid">
              <a:fgClr>
                <a:schemeClr val="bg1">
                  <a:lumMod val="85000"/>
                </a:schemeClr>
              </a:fgClr>
              <a:bgClr>
                <a:schemeClr val="bg1">
                  <a:lumMod val="95000"/>
                </a:schemeClr>
              </a:bgClr>
            </a:pattFill>
            <a:ln w="19050">
              <a:noFill/>
            </a:ln>
          </p:spPr>
          <p:txBody>
            <a:bodyPr wrap="square" rtlCol="0" anchor="ctr">
              <a:noAutofit/>
            </a:bodyPr>
            <a:lstStyle/>
            <a:p>
              <a:pPr algn="ctr"/>
              <a:r>
                <a:rPr lang="en-US" sz="1600" dirty="0">
                  <a:latin typeface="Fira Code Retina" pitchFamily="49" charset="0"/>
                  <a:ea typeface="Fira Code Retina" pitchFamily="49" charset="0"/>
                  <a:cs typeface="Fira Code Retina" pitchFamily="49" charset="0"/>
                </a:rPr>
                <a:t>K1V</a:t>
              </a:r>
              <a:r>
                <a:rPr lang="en-US" sz="1200" dirty="0">
                  <a:latin typeface="Fira Code Retina" pitchFamily="49" charset="0"/>
                  <a:ea typeface="Fira Code Retina" pitchFamily="49" charset="0"/>
                  <a:cs typeface="Fira Code Retina" pitchFamily="49" charset="0"/>
                </a:rPr>
                <a:t>i-1</a:t>
              </a:r>
            </a:p>
          </p:txBody>
        </p:sp>
        <p:sp>
          <p:nvSpPr>
            <p:cNvPr id="122" name="TextBox 121">
              <a:extLst>
                <a:ext uri="{FF2B5EF4-FFF2-40B4-BE49-F238E27FC236}">
                  <a16:creationId xmlns:a16="http://schemas.microsoft.com/office/drawing/2014/main" id="{5D1A3DAF-AE1A-991D-22FF-B70ADB77D740}"/>
                </a:ext>
              </a:extLst>
            </p:cNvPr>
            <p:cNvSpPr txBox="1"/>
            <p:nvPr/>
          </p:nvSpPr>
          <p:spPr>
            <a:xfrm>
              <a:off x="9267612" y="1252593"/>
              <a:ext cx="859365" cy="407384"/>
            </a:xfrm>
            <a:prstGeom prst="rect">
              <a:avLst/>
            </a:prstGeom>
            <a:solidFill>
              <a:srgbClr val="FF0000">
                <a:alpha val="50000"/>
              </a:srgbClr>
            </a:solidFill>
            <a:ln w="19050">
              <a:noFill/>
            </a:ln>
          </p:spPr>
          <p:txBody>
            <a:bodyPr wrap="square" rtlCol="0" anchor="ctr">
              <a:noAutofit/>
            </a:bodyPr>
            <a:lstStyle/>
            <a:p>
              <a:pPr algn="ctr"/>
              <a:endParaRPr lang="en-US" sz="1400" dirty="0">
                <a:latin typeface="Fira Code Retina" pitchFamily="49" charset="0"/>
                <a:ea typeface="Fira Code Retina" pitchFamily="49" charset="0"/>
                <a:cs typeface="Fira Code Retina" pitchFamily="49" charset="0"/>
              </a:endParaRPr>
            </a:p>
          </p:txBody>
        </p:sp>
      </p:gr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8D9202E2-CC6F-162F-4ECD-478DDDB23CF7}"/>
                  </a:ext>
                </a:extLst>
              </p:cNvPr>
              <p:cNvSpPr txBox="1"/>
              <p:nvPr/>
            </p:nvSpPr>
            <p:spPr>
              <a:xfrm>
                <a:off x="4487919" y="902286"/>
                <a:ext cx="1277576" cy="270338"/>
              </a:xfrm>
              <a:prstGeom prst="rect">
                <a:avLst/>
              </a:prstGeom>
              <a:solidFill>
                <a:srgbClr val="00B050">
                  <a:alpha val="80000"/>
                </a:srgbClr>
              </a:solidFill>
            </p:spPr>
            <p:txBody>
              <a:bodyPr wrap="square" rtlCol="0" anchor="ctr">
                <a:spAutoFit/>
              </a:bodyPr>
              <a:lstStyle/>
              <a:p>
                <a:pPr algn="ctr"/>
                <a14:m>
                  <m:oMath xmlns:m="http://schemas.openxmlformats.org/officeDocument/2006/math">
                    <m:r>
                      <m:rPr>
                        <m:sty m:val="p"/>
                      </m:rPr>
                      <a:rPr lang="en-US">
                        <a:latin typeface="Cambria Math" panose="02040503050406030204" pitchFamily="18" charset="0"/>
                      </a:rPr>
                      <m:t>i</m:t>
                    </m:r>
                  </m:oMath>
                </a14:m>
                <a:r>
                  <a:rPr lang="en-US" dirty="0"/>
                  <a:t>: insertions</a:t>
                </a:r>
              </a:p>
            </p:txBody>
          </p:sp>
        </mc:Choice>
        <mc:Fallback xmlns="">
          <p:sp>
            <p:nvSpPr>
              <p:cNvPr id="71" name="TextBox 70">
                <a:extLst>
                  <a:ext uri="{FF2B5EF4-FFF2-40B4-BE49-F238E27FC236}">
                    <a16:creationId xmlns:a16="http://schemas.microsoft.com/office/drawing/2014/main" id="{8D9202E2-CC6F-162F-4ECD-478DDDB23CF7}"/>
                  </a:ext>
                </a:extLst>
              </p:cNvPr>
              <p:cNvSpPr txBox="1">
                <a:spLocks noRot="1" noChangeAspect="1" noMove="1" noResize="1" noEditPoints="1" noAdjustHandles="1" noChangeArrowheads="1" noChangeShapeType="1" noTextEdit="1"/>
              </p:cNvSpPr>
              <p:nvPr/>
            </p:nvSpPr>
            <p:spPr>
              <a:xfrm>
                <a:off x="4487919" y="902286"/>
                <a:ext cx="1277576" cy="270338"/>
              </a:xfrm>
              <a:prstGeom prst="rect">
                <a:avLst/>
              </a:prstGeom>
              <a:blipFill>
                <a:blip r:embed="rId15"/>
                <a:stretch>
                  <a:fillRect t="-27273" r="-2941" b="-5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0EF7328B-DF5D-C795-7C90-A68842CF4C3F}"/>
                  </a:ext>
                </a:extLst>
              </p:cNvPr>
              <p:cNvSpPr txBox="1"/>
              <p:nvPr/>
            </p:nvSpPr>
            <p:spPr>
              <a:xfrm>
                <a:off x="4487919" y="4453044"/>
                <a:ext cx="1366535" cy="274111"/>
              </a:xfrm>
              <a:prstGeom prst="rect">
                <a:avLst/>
              </a:prstGeom>
              <a:solidFill>
                <a:srgbClr val="FF0000">
                  <a:alpha val="79919"/>
                </a:srgbClr>
              </a:solidFill>
            </p:spPr>
            <p:txBody>
              <a:bodyPr wrap="square" rtlCol="0" anchor="ctr">
                <a:spAutoFit/>
              </a:bodyPr>
              <a:lstStyle/>
              <a:p>
                <a:pPr algn="ctr"/>
                <a14:m>
                  <m:oMath xmlns:m="http://schemas.openxmlformats.org/officeDocument/2006/math">
                    <m:r>
                      <m:rPr>
                        <m:sty m:val="p"/>
                      </m:rPr>
                      <a:rPr lang="en-US" b="0" i="0" smtClean="0">
                        <a:latin typeface="Cambria Math" panose="02040503050406030204" pitchFamily="18" charset="0"/>
                      </a:rPr>
                      <m:t>d</m:t>
                    </m:r>
                  </m:oMath>
                </a14:m>
                <a:r>
                  <a:rPr lang="en-US" dirty="0"/>
                  <a:t>: deletions</a:t>
                </a:r>
              </a:p>
            </p:txBody>
          </p:sp>
        </mc:Choice>
        <mc:Fallback xmlns="">
          <p:sp>
            <p:nvSpPr>
              <p:cNvPr id="87" name="TextBox 86">
                <a:extLst>
                  <a:ext uri="{FF2B5EF4-FFF2-40B4-BE49-F238E27FC236}">
                    <a16:creationId xmlns:a16="http://schemas.microsoft.com/office/drawing/2014/main" id="{0EF7328B-DF5D-C795-7C90-A68842CF4C3F}"/>
                  </a:ext>
                </a:extLst>
              </p:cNvPr>
              <p:cNvSpPr txBox="1">
                <a:spLocks noRot="1" noChangeAspect="1" noMove="1" noResize="1" noEditPoints="1" noAdjustHandles="1" noChangeArrowheads="1" noChangeShapeType="1" noTextEdit="1"/>
              </p:cNvSpPr>
              <p:nvPr/>
            </p:nvSpPr>
            <p:spPr>
              <a:xfrm>
                <a:off x="4487919" y="4453044"/>
                <a:ext cx="1366535" cy="274111"/>
              </a:xfrm>
              <a:prstGeom prst="rect">
                <a:avLst/>
              </a:prstGeom>
              <a:blipFill>
                <a:blip r:embed="rId16"/>
                <a:stretch>
                  <a:fillRect t="-22727" r="-926" b="-54545"/>
                </a:stretch>
              </a:blipFill>
            </p:spPr>
            <p:txBody>
              <a:bodyPr/>
              <a:lstStyle/>
              <a:p>
                <a:r>
                  <a:rPr lang="en-US">
                    <a:noFill/>
                  </a:rPr>
                  <a:t> </a:t>
                </a:r>
              </a:p>
            </p:txBody>
          </p:sp>
        </mc:Fallback>
      </mc:AlternateContent>
      <p:sp>
        <p:nvSpPr>
          <p:cNvPr id="124" name="Rectangle 123">
            <a:extLst>
              <a:ext uri="{FF2B5EF4-FFF2-40B4-BE49-F238E27FC236}">
                <a16:creationId xmlns:a16="http://schemas.microsoft.com/office/drawing/2014/main" id="{479638C2-22C1-2D32-EBDD-0C82C2680376}"/>
              </a:ext>
            </a:extLst>
          </p:cNvPr>
          <p:cNvSpPr/>
          <p:nvPr/>
        </p:nvSpPr>
        <p:spPr>
          <a:xfrm>
            <a:off x="2547608" y="5986561"/>
            <a:ext cx="3548392" cy="6894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27432" rtlCol="0" anchor="t">
            <a:noAutofit/>
          </a:bodyPr>
          <a:lstStyle/>
          <a:p>
            <a:pPr algn="ctr"/>
            <a:r>
              <a:rPr lang="en-US" sz="2000" u="sng" dirty="0">
                <a:solidFill>
                  <a:schemeClr val="tx1"/>
                </a:solidFill>
              </a:rPr>
              <a:t>Cancellation Records</a:t>
            </a:r>
            <a:endParaRPr lang="en-US" sz="2000" dirty="0">
              <a:solidFill>
                <a:schemeClr val="tx1"/>
              </a:solidFill>
            </a:endParaRPr>
          </a:p>
          <a:p>
            <a:pPr algn="ctr"/>
            <a:r>
              <a:rPr lang="en-US" sz="2000" dirty="0">
                <a:solidFill>
                  <a:schemeClr val="tx1"/>
                </a:solidFill>
              </a:rPr>
              <a:t>Easy way to stay </a:t>
            </a:r>
            <a:r>
              <a:rPr lang="en-US" sz="2000" b="1" dirty="0">
                <a:solidFill>
                  <a:schemeClr val="tx1"/>
                </a:solidFill>
              </a:rPr>
              <a:t>forward private</a:t>
            </a:r>
          </a:p>
        </p:txBody>
      </p:sp>
      <p:sp>
        <p:nvSpPr>
          <p:cNvPr id="4" name="Slide Number Placeholder 3">
            <a:extLst>
              <a:ext uri="{FF2B5EF4-FFF2-40B4-BE49-F238E27FC236}">
                <a16:creationId xmlns:a16="http://schemas.microsoft.com/office/drawing/2014/main" id="{5BEA77AF-DF65-640E-9950-8C26A8C11BBE}"/>
              </a:ext>
            </a:extLst>
          </p:cNvPr>
          <p:cNvSpPr>
            <a:spLocks noGrp="1"/>
          </p:cNvSpPr>
          <p:nvPr>
            <p:ph type="sldNum" sz="quarter" idx="12"/>
          </p:nvPr>
        </p:nvSpPr>
        <p:spPr/>
        <p:txBody>
          <a:bodyPr/>
          <a:lstStyle/>
          <a:p>
            <a:fld id="{BF7A32BC-2F7D-E345-A36E-5A774615C992}" type="slidenum">
              <a:rPr lang="en-US" smtClean="0"/>
              <a:t>5</a:t>
            </a:fld>
            <a:endParaRPr lang="en-US" dirty="0"/>
          </a:p>
        </p:txBody>
      </p:sp>
      <p:sp>
        <p:nvSpPr>
          <p:cNvPr id="125" name="TextBox 124">
            <a:extLst>
              <a:ext uri="{FF2B5EF4-FFF2-40B4-BE49-F238E27FC236}">
                <a16:creationId xmlns:a16="http://schemas.microsoft.com/office/drawing/2014/main" id="{73F37B0C-2DA8-AA06-FA53-E6C8805A6DB8}"/>
              </a:ext>
            </a:extLst>
          </p:cNvPr>
          <p:cNvSpPr txBox="1"/>
          <p:nvPr/>
        </p:nvSpPr>
        <p:spPr>
          <a:xfrm>
            <a:off x="6832517" y="4432649"/>
            <a:ext cx="5210692" cy="2107678"/>
          </a:xfrm>
          <a:prstGeom prst="rect">
            <a:avLst/>
          </a:prstGeom>
          <a:solidFill>
            <a:schemeClr val="bg1">
              <a:alpha val="46000"/>
            </a:schemeClr>
          </a:solidFill>
        </p:spPr>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65B8DA6D-2FEC-2637-BCE2-FE1B5CF5B5BC}"/>
              </a:ext>
            </a:extLst>
          </p:cNvPr>
          <p:cNvSpPr txBox="1"/>
          <p:nvPr/>
        </p:nvSpPr>
        <p:spPr>
          <a:xfrm>
            <a:off x="-162795" y="-200296"/>
            <a:ext cx="12607343" cy="7167968"/>
          </a:xfrm>
          <a:prstGeom prst="rect">
            <a:avLst/>
          </a:prstGeom>
          <a:solidFill>
            <a:schemeClr val="bg1">
              <a:alpha val="82000"/>
            </a:schemeClr>
          </a:solidFill>
        </p:spPr>
        <p:txBody>
          <a:bodyPr wrap="square" rtlCol="0" anchor="ctr">
            <a:noAutofit/>
          </a:bodyPr>
          <a:lstStyle/>
          <a:p>
            <a:pPr algn="ctr"/>
            <a:endParaRPr lang="en-US" dirty="0"/>
          </a:p>
        </p:txBody>
      </p:sp>
      <p:pic>
        <p:nvPicPr>
          <p:cNvPr id="10" name="Picture 2" descr="Happy Homer meme saying &quot;We did it!&quot;">
            <a:extLst>
              <a:ext uri="{FF2B5EF4-FFF2-40B4-BE49-F238E27FC236}">
                <a16:creationId xmlns:a16="http://schemas.microsoft.com/office/drawing/2014/main" id="{D3975BE6-3D3B-FD7F-9E36-FB9C318A048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52684" y="748782"/>
            <a:ext cx="9543797" cy="536043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9820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1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childTnLst>
                                </p:cTn>
                              </p:par>
                            </p:childTnLst>
                          </p:cTn>
                        </p:par>
                        <p:par>
                          <p:cTn id="28" fill="hold">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500"/>
                                        <p:tgtEl>
                                          <p:spTgt spid="7"/>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fade">
                                      <p:cBhvr>
                                        <p:cTn id="35" dur="500"/>
                                        <p:tgtEl>
                                          <p:spTgt spid="84"/>
                                        </p:tgtEl>
                                      </p:cBhvr>
                                    </p:animEffec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par>
                          <p:cTn id="44" fill="hold">
                            <p:stCondLst>
                              <p:cond delay="4000"/>
                            </p:stCondLst>
                            <p:childTnLst>
                              <p:par>
                                <p:cTn id="45" presetID="10" presetClass="entr" presetSubtype="0" fill="hold" nodeType="after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fade">
                                      <p:cBhvr>
                                        <p:cTn id="47" dur="500"/>
                                        <p:tgtEl>
                                          <p:spTgt spid="78"/>
                                        </p:tgtEl>
                                      </p:cBhvr>
                                    </p:animEffect>
                                  </p:childTnLst>
                                </p:cTn>
                              </p:par>
                            </p:childTnLst>
                          </p:cTn>
                        </p:par>
                        <p:par>
                          <p:cTn id="48" fill="hold">
                            <p:stCondLst>
                              <p:cond delay="4500"/>
                            </p:stCondLst>
                            <p:childTnLst>
                              <p:par>
                                <p:cTn id="49" presetID="10" presetClass="entr" presetSubtype="0" fill="hold" nodeType="after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fade">
                                      <p:cBhvr>
                                        <p:cTn id="51" dur="500"/>
                                        <p:tgtEl>
                                          <p:spTgt spid="8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500"/>
                                        <p:tgtEl>
                                          <p:spTgt spid="71"/>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mph" presetSubtype="0" nodeType="clickEffect">
                                  <p:stCondLst>
                                    <p:cond delay="0"/>
                                  </p:stCondLst>
                                  <p:childTnLst>
                                    <p:set>
                                      <p:cBhvr>
                                        <p:cTn id="58" dur="indefinite"/>
                                        <p:tgtEl>
                                          <p:spTgt spid="51"/>
                                        </p:tgtEl>
                                        <p:attrNameLst>
                                          <p:attrName>style.opacity</p:attrName>
                                        </p:attrNameLst>
                                      </p:cBhvr>
                                      <p:to>
                                        <p:strVal val="0.5"/>
                                      </p:to>
                                    </p:set>
                                    <p:animEffect filter="image" prLst="opacity: 0.5">
                                      <p:cBhvr rctx="IE">
                                        <p:cTn id="59" dur="indefinite"/>
                                        <p:tgtEl>
                                          <p:spTgt spid="51"/>
                                        </p:tgtEl>
                                      </p:cBhvr>
                                    </p:animEffect>
                                  </p:childTnLst>
                                </p:cTn>
                              </p:par>
                              <p:par>
                                <p:cTn id="60" presetID="9" presetClass="emph" presetSubtype="0" grpId="1" nodeType="withEffect">
                                  <p:stCondLst>
                                    <p:cond delay="0"/>
                                  </p:stCondLst>
                                  <p:childTnLst>
                                    <p:set>
                                      <p:cBhvr>
                                        <p:cTn id="61" dur="indefinite"/>
                                        <p:tgtEl>
                                          <p:spTgt spid="7"/>
                                        </p:tgtEl>
                                        <p:attrNameLst>
                                          <p:attrName>style.opacity</p:attrName>
                                        </p:attrNameLst>
                                      </p:cBhvr>
                                      <p:to>
                                        <p:strVal val="0.5"/>
                                      </p:to>
                                    </p:set>
                                    <p:animEffect filter="image" prLst="opacity: 0.5">
                                      <p:cBhvr rctx="IE">
                                        <p:cTn id="62" dur="indefinite"/>
                                        <p:tgtEl>
                                          <p:spTgt spid="7"/>
                                        </p:tgtEl>
                                      </p:cBhvr>
                                    </p:animEffect>
                                  </p:childTnLst>
                                </p:cTn>
                              </p:par>
                              <p:par>
                                <p:cTn id="63" presetID="9" presetClass="emph" presetSubtype="0" nodeType="withEffect">
                                  <p:stCondLst>
                                    <p:cond delay="0"/>
                                  </p:stCondLst>
                                  <p:childTnLst>
                                    <p:set>
                                      <p:cBhvr>
                                        <p:cTn id="64" dur="indefinite"/>
                                        <p:tgtEl>
                                          <p:spTgt spid="44"/>
                                        </p:tgtEl>
                                        <p:attrNameLst>
                                          <p:attrName>style.opacity</p:attrName>
                                        </p:attrNameLst>
                                      </p:cBhvr>
                                      <p:to>
                                        <p:strVal val="0.5"/>
                                      </p:to>
                                    </p:set>
                                    <p:animEffect filter="image" prLst="opacity: 0.5">
                                      <p:cBhvr rctx="IE">
                                        <p:cTn id="65" dur="indefinite"/>
                                        <p:tgtEl>
                                          <p:spTgt spid="44"/>
                                        </p:tgtEl>
                                      </p:cBhvr>
                                    </p:animEffect>
                                  </p:childTnLst>
                                </p:cTn>
                              </p:par>
                              <p:par>
                                <p:cTn id="66" presetID="9" presetClass="emph" presetSubtype="0" nodeType="withEffect">
                                  <p:stCondLst>
                                    <p:cond delay="0"/>
                                  </p:stCondLst>
                                  <p:childTnLst>
                                    <p:set>
                                      <p:cBhvr>
                                        <p:cTn id="67" dur="indefinite"/>
                                        <p:tgtEl>
                                          <p:spTgt spid="29"/>
                                        </p:tgtEl>
                                        <p:attrNameLst>
                                          <p:attrName>style.opacity</p:attrName>
                                        </p:attrNameLst>
                                      </p:cBhvr>
                                      <p:to>
                                        <p:strVal val="0.5"/>
                                      </p:to>
                                    </p:set>
                                    <p:animEffect filter="image" prLst="opacity: 0.5">
                                      <p:cBhvr rctx="IE">
                                        <p:cTn id="68" dur="indefinite"/>
                                        <p:tgtEl>
                                          <p:spTgt spid="29"/>
                                        </p:tgtEl>
                                      </p:cBhvr>
                                    </p:animEffect>
                                  </p:childTnLst>
                                </p:cTn>
                              </p:par>
                              <p:par>
                                <p:cTn id="69" presetID="9" presetClass="emph" presetSubtype="0" nodeType="withEffect">
                                  <p:stCondLst>
                                    <p:cond delay="0"/>
                                  </p:stCondLst>
                                  <p:childTnLst>
                                    <p:set>
                                      <p:cBhvr>
                                        <p:cTn id="70" dur="indefinite"/>
                                        <p:tgtEl>
                                          <p:spTgt spid="85"/>
                                        </p:tgtEl>
                                        <p:attrNameLst>
                                          <p:attrName>style.opacity</p:attrName>
                                        </p:attrNameLst>
                                      </p:cBhvr>
                                      <p:to>
                                        <p:strVal val="0.5"/>
                                      </p:to>
                                    </p:set>
                                    <p:animEffect filter="image" prLst="opacity: 0.5">
                                      <p:cBhvr rctx="IE">
                                        <p:cTn id="71" dur="indefinite"/>
                                        <p:tgtEl>
                                          <p:spTgt spid="85"/>
                                        </p:tgtEl>
                                      </p:cBhvr>
                                    </p:animEffect>
                                  </p:childTnLst>
                                </p:cTn>
                              </p:par>
                            </p:childTnLst>
                          </p:cTn>
                        </p:par>
                        <p:par>
                          <p:cTn id="72" fill="hold">
                            <p:stCondLst>
                              <p:cond delay="0"/>
                            </p:stCondLst>
                            <p:childTnLst>
                              <p:par>
                                <p:cTn id="73" presetID="10" presetClass="entr" presetSubtype="0" fill="hold" nodeType="after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fade">
                                      <p:cBhvr>
                                        <p:cTn id="75" dur="500"/>
                                        <p:tgtEl>
                                          <p:spTgt spid="6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fade">
                                      <p:cBhvr>
                                        <p:cTn id="80" dur="500"/>
                                        <p:tgtEl>
                                          <p:spTgt spid="91"/>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124"/>
                                        </p:tgtEl>
                                        <p:attrNameLst>
                                          <p:attrName>style.visibility</p:attrName>
                                        </p:attrNameLst>
                                      </p:cBhvr>
                                      <p:to>
                                        <p:strVal val="visible"/>
                                      </p:to>
                                    </p:set>
                                    <p:animEffect transition="in" filter="fade">
                                      <p:cBhvr>
                                        <p:cTn id="84" dur="500"/>
                                        <p:tgtEl>
                                          <p:spTgt spid="12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68"/>
                                        </p:tgtEl>
                                        <p:attrNameLst>
                                          <p:attrName>style.visibility</p:attrName>
                                        </p:attrNameLst>
                                      </p:cBhvr>
                                      <p:to>
                                        <p:strVal val="visible"/>
                                      </p:to>
                                    </p:set>
                                    <p:animEffect transition="in" filter="fade">
                                      <p:cBhvr>
                                        <p:cTn id="89" dur="500"/>
                                        <p:tgtEl>
                                          <p:spTgt spid="68"/>
                                        </p:tgtEl>
                                      </p:cBhvr>
                                    </p:animEffect>
                                  </p:childTnLst>
                                </p:cTn>
                              </p:par>
                            </p:childTnLst>
                          </p:cTn>
                        </p:par>
                        <p:par>
                          <p:cTn id="90" fill="hold">
                            <p:stCondLst>
                              <p:cond delay="500"/>
                            </p:stCondLst>
                            <p:childTnLst>
                              <p:par>
                                <p:cTn id="91" presetID="10" presetClass="entr" presetSubtype="0" fill="hold" nodeType="afterEffect">
                                  <p:stCondLst>
                                    <p:cond delay="0"/>
                                  </p:stCondLst>
                                  <p:childTnLst>
                                    <p:set>
                                      <p:cBhvr>
                                        <p:cTn id="92" dur="1" fill="hold">
                                          <p:stCondLst>
                                            <p:cond delay="0"/>
                                          </p:stCondLst>
                                        </p:cTn>
                                        <p:tgtEl>
                                          <p:spTgt spid="101"/>
                                        </p:tgtEl>
                                        <p:attrNameLst>
                                          <p:attrName>style.visibility</p:attrName>
                                        </p:attrNameLst>
                                      </p:cBhvr>
                                      <p:to>
                                        <p:strVal val="visible"/>
                                      </p:to>
                                    </p:set>
                                    <p:animEffect transition="in" filter="fade">
                                      <p:cBhvr>
                                        <p:cTn id="93" dur="500"/>
                                        <p:tgtEl>
                                          <p:spTgt spid="101"/>
                                        </p:tgtEl>
                                      </p:cBhvr>
                                    </p:animEffect>
                                  </p:childTnLst>
                                </p:cTn>
                              </p:par>
                            </p:childTnLst>
                          </p:cTn>
                        </p:par>
                        <p:par>
                          <p:cTn id="94" fill="hold">
                            <p:stCondLst>
                              <p:cond delay="1000"/>
                            </p:stCondLst>
                            <p:childTnLst>
                              <p:par>
                                <p:cTn id="95" presetID="22" presetClass="entr" presetSubtype="1" fill="hold" grpId="0" nodeType="after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wipe(up)">
                                      <p:cBhvr>
                                        <p:cTn id="97" dur="500"/>
                                        <p:tgtEl>
                                          <p:spTgt spid="62"/>
                                        </p:tgtEl>
                                      </p:cBhvr>
                                    </p:animEffect>
                                  </p:childTnLst>
                                </p:cTn>
                              </p:par>
                            </p:childTnLst>
                          </p:cTn>
                        </p:par>
                        <p:par>
                          <p:cTn id="98" fill="hold">
                            <p:stCondLst>
                              <p:cond delay="1500"/>
                            </p:stCondLst>
                            <p:childTnLst>
                              <p:par>
                                <p:cTn id="99" presetID="10" presetClass="entr" presetSubtype="0" fill="hold" nodeType="afterEffect">
                                  <p:stCondLst>
                                    <p:cond delay="0"/>
                                  </p:stCondLst>
                                  <p:childTnLst>
                                    <p:set>
                                      <p:cBhvr>
                                        <p:cTn id="100" dur="1" fill="hold">
                                          <p:stCondLst>
                                            <p:cond delay="0"/>
                                          </p:stCondLst>
                                        </p:cTn>
                                        <p:tgtEl>
                                          <p:spTgt spid="116"/>
                                        </p:tgtEl>
                                        <p:attrNameLst>
                                          <p:attrName>style.visibility</p:attrName>
                                        </p:attrNameLst>
                                      </p:cBhvr>
                                      <p:to>
                                        <p:strVal val="visible"/>
                                      </p:to>
                                    </p:set>
                                    <p:animEffect transition="in" filter="fade">
                                      <p:cBhvr>
                                        <p:cTn id="101" dur="500"/>
                                        <p:tgtEl>
                                          <p:spTgt spid="116"/>
                                        </p:tgtEl>
                                      </p:cBhvr>
                                    </p:animEffect>
                                  </p:childTnLst>
                                </p:cTn>
                              </p:par>
                            </p:childTnLst>
                          </p:cTn>
                        </p:par>
                        <p:par>
                          <p:cTn id="102" fill="hold">
                            <p:stCondLst>
                              <p:cond delay="2000"/>
                            </p:stCondLst>
                            <p:childTnLst>
                              <p:par>
                                <p:cTn id="103" presetID="10" presetClass="entr" presetSubtype="0" fill="hold" nodeType="after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fade">
                                      <p:cBhvr>
                                        <p:cTn id="105" dur="500"/>
                                        <p:tgtEl>
                                          <p:spTgt spid="72"/>
                                        </p:tgtEl>
                                      </p:cBhvr>
                                    </p:animEffect>
                                  </p:childTnLst>
                                </p:cTn>
                              </p:par>
                            </p:childTnLst>
                          </p:cTn>
                        </p:par>
                        <p:par>
                          <p:cTn id="106" fill="hold">
                            <p:stCondLst>
                              <p:cond delay="2500"/>
                            </p:stCondLst>
                            <p:childTnLst>
                              <p:par>
                                <p:cTn id="107" presetID="10" presetClass="entr" presetSubtype="0" fill="hold" nodeType="afterEffect">
                                  <p:stCondLst>
                                    <p:cond delay="0"/>
                                  </p:stCondLst>
                                  <p:childTnLst>
                                    <p:set>
                                      <p:cBhvr>
                                        <p:cTn id="108" dur="1" fill="hold">
                                          <p:stCondLst>
                                            <p:cond delay="0"/>
                                          </p:stCondLst>
                                        </p:cTn>
                                        <p:tgtEl>
                                          <p:spTgt spid="119"/>
                                        </p:tgtEl>
                                        <p:attrNameLst>
                                          <p:attrName>style.visibility</p:attrName>
                                        </p:attrNameLst>
                                      </p:cBhvr>
                                      <p:to>
                                        <p:strVal val="visible"/>
                                      </p:to>
                                    </p:set>
                                    <p:animEffect transition="in" filter="fade">
                                      <p:cBhvr>
                                        <p:cTn id="109" dur="500"/>
                                        <p:tgtEl>
                                          <p:spTgt spid="119"/>
                                        </p:tgtEl>
                                      </p:cBhvr>
                                    </p:animEffect>
                                  </p:childTnLst>
                                </p:cTn>
                              </p:par>
                            </p:childTnLst>
                          </p:cTn>
                        </p:par>
                        <p:par>
                          <p:cTn id="110" fill="hold">
                            <p:stCondLst>
                              <p:cond delay="3000"/>
                            </p:stCondLst>
                            <p:childTnLst>
                              <p:par>
                                <p:cTn id="111" presetID="10" presetClass="entr" presetSubtype="0" fill="hold" nodeType="afterEffect">
                                  <p:stCondLst>
                                    <p:cond delay="0"/>
                                  </p:stCondLst>
                                  <p:childTnLst>
                                    <p:set>
                                      <p:cBhvr>
                                        <p:cTn id="112" dur="1" fill="hold">
                                          <p:stCondLst>
                                            <p:cond delay="0"/>
                                          </p:stCondLst>
                                        </p:cTn>
                                        <p:tgtEl>
                                          <p:spTgt spid="89"/>
                                        </p:tgtEl>
                                        <p:attrNameLst>
                                          <p:attrName>style.visibility</p:attrName>
                                        </p:attrNameLst>
                                      </p:cBhvr>
                                      <p:to>
                                        <p:strVal val="visible"/>
                                      </p:to>
                                    </p:set>
                                    <p:animEffect transition="in" filter="fade">
                                      <p:cBhvr>
                                        <p:cTn id="113" dur="500"/>
                                        <p:tgtEl>
                                          <p:spTgt spid="89"/>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87"/>
                                        </p:tgtEl>
                                        <p:attrNameLst>
                                          <p:attrName>style.visibility</p:attrName>
                                        </p:attrNameLst>
                                      </p:cBhvr>
                                      <p:to>
                                        <p:strVal val="visible"/>
                                      </p:to>
                                    </p:set>
                                    <p:animEffect transition="in" filter="fade">
                                      <p:cBhvr>
                                        <p:cTn id="116" dur="500"/>
                                        <p:tgtEl>
                                          <p:spTgt spid="87"/>
                                        </p:tgtEl>
                                      </p:cBhvr>
                                    </p:animEffect>
                                  </p:childTnLst>
                                </p:cTn>
                              </p:par>
                            </p:childTnLst>
                          </p:cTn>
                        </p:par>
                        <p:par>
                          <p:cTn id="117" fill="hold">
                            <p:stCondLst>
                              <p:cond delay="3500"/>
                            </p:stCondLst>
                            <p:childTnLst>
                              <p:par>
                                <p:cTn id="118" presetID="9" presetClass="emph" presetSubtype="0" nodeType="afterEffect">
                                  <p:stCondLst>
                                    <p:cond delay="0"/>
                                  </p:stCondLst>
                                  <p:childTnLst>
                                    <p:set>
                                      <p:cBhvr>
                                        <p:cTn id="119" dur="indefinite"/>
                                        <p:tgtEl>
                                          <p:spTgt spid="89"/>
                                        </p:tgtEl>
                                        <p:attrNameLst>
                                          <p:attrName>style.opacity</p:attrName>
                                        </p:attrNameLst>
                                      </p:cBhvr>
                                      <p:to>
                                        <p:strVal val="0.5"/>
                                      </p:to>
                                    </p:set>
                                    <p:animEffect filter="image" prLst="opacity: 0.5">
                                      <p:cBhvr rctx="IE">
                                        <p:cTn id="120" dur="indefinite"/>
                                        <p:tgtEl>
                                          <p:spTgt spid="89"/>
                                        </p:tgtEl>
                                      </p:cBhvr>
                                    </p:animEffect>
                                  </p:childTnLst>
                                </p:cTn>
                              </p:par>
                              <p:par>
                                <p:cTn id="121" presetID="10" presetClass="entr" presetSubtype="0" fill="hold" nodeType="withEffect">
                                  <p:stCondLst>
                                    <p:cond delay="0"/>
                                  </p:stCondLst>
                                  <p:childTnLst>
                                    <p:set>
                                      <p:cBhvr>
                                        <p:cTn id="122" dur="1" fill="hold">
                                          <p:stCondLst>
                                            <p:cond delay="0"/>
                                          </p:stCondLst>
                                        </p:cTn>
                                        <p:tgtEl>
                                          <p:spTgt spid="21"/>
                                        </p:tgtEl>
                                        <p:attrNameLst>
                                          <p:attrName>style.visibility</p:attrName>
                                        </p:attrNameLst>
                                      </p:cBhvr>
                                      <p:to>
                                        <p:strVal val="visible"/>
                                      </p:to>
                                    </p:set>
                                    <p:animEffect transition="in" filter="fade">
                                      <p:cBhvr>
                                        <p:cTn id="123" dur="500"/>
                                        <p:tgtEl>
                                          <p:spTgt spid="2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21"/>
                                        </p:tgtEl>
                                        <p:attrNameLst>
                                          <p:attrName>style.visibility</p:attrName>
                                        </p:attrNameLst>
                                      </p:cBhvr>
                                      <p:to>
                                        <p:strVal val="visible"/>
                                      </p:to>
                                    </p:set>
                                    <p:animEffect transition="in" filter="fade">
                                      <p:cBhvr>
                                        <p:cTn id="126" dur="500"/>
                                        <p:tgtEl>
                                          <p:spTgt spid="121"/>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mph" presetSubtype="0" nodeType="clickEffect">
                                  <p:stCondLst>
                                    <p:cond delay="0"/>
                                  </p:stCondLst>
                                  <p:childTnLst>
                                    <p:set>
                                      <p:cBhvr>
                                        <p:cTn id="130" dur="indefinite"/>
                                        <p:tgtEl>
                                          <p:spTgt spid="21"/>
                                        </p:tgtEl>
                                        <p:attrNameLst>
                                          <p:attrName>style.opacity</p:attrName>
                                        </p:attrNameLst>
                                      </p:cBhvr>
                                      <p:to>
                                        <p:strVal val="0.5"/>
                                      </p:to>
                                    </p:set>
                                    <p:animEffect filter="image" prLst="opacity: 0.5">
                                      <p:cBhvr rctx="IE">
                                        <p:cTn id="131" dur="indefinite"/>
                                        <p:tgtEl>
                                          <p:spTgt spid="21"/>
                                        </p:tgtEl>
                                      </p:cBhvr>
                                    </p:animEffect>
                                  </p:childTnLst>
                                </p:cTn>
                              </p:par>
                              <p:par>
                                <p:cTn id="132" presetID="9" presetClass="emph" presetSubtype="0" nodeType="withEffect">
                                  <p:stCondLst>
                                    <p:cond delay="0"/>
                                  </p:stCondLst>
                                  <p:childTnLst>
                                    <p:set>
                                      <p:cBhvr>
                                        <p:cTn id="133" dur="indefinite"/>
                                        <p:tgtEl>
                                          <p:spTgt spid="72"/>
                                        </p:tgtEl>
                                        <p:attrNameLst>
                                          <p:attrName>style.opacity</p:attrName>
                                        </p:attrNameLst>
                                      </p:cBhvr>
                                      <p:to>
                                        <p:strVal val="0.5"/>
                                      </p:to>
                                    </p:set>
                                    <p:animEffect filter="image" prLst="opacity: 0.5">
                                      <p:cBhvr rctx="IE">
                                        <p:cTn id="134" dur="indefinite"/>
                                        <p:tgtEl>
                                          <p:spTgt spid="72"/>
                                        </p:tgtEl>
                                      </p:cBhvr>
                                    </p:animEffect>
                                  </p:childTnLst>
                                </p:cTn>
                              </p:par>
                              <p:par>
                                <p:cTn id="135" presetID="9" presetClass="emph" presetSubtype="0" grpId="1" nodeType="withEffect">
                                  <p:stCondLst>
                                    <p:cond delay="0"/>
                                  </p:stCondLst>
                                  <p:childTnLst>
                                    <p:set>
                                      <p:cBhvr>
                                        <p:cTn id="136" dur="indefinite"/>
                                        <p:tgtEl>
                                          <p:spTgt spid="62"/>
                                        </p:tgtEl>
                                        <p:attrNameLst>
                                          <p:attrName>style.opacity</p:attrName>
                                        </p:attrNameLst>
                                      </p:cBhvr>
                                      <p:to>
                                        <p:strVal val="0.5"/>
                                      </p:to>
                                    </p:set>
                                    <p:animEffect filter="image" prLst="opacity: 0.5">
                                      <p:cBhvr rctx="IE">
                                        <p:cTn id="137" dur="indefinite"/>
                                        <p:tgtEl>
                                          <p:spTgt spid="62"/>
                                        </p:tgtEl>
                                      </p:cBhvr>
                                    </p:animEffect>
                                  </p:childTnLst>
                                </p:cTn>
                              </p:par>
                              <p:par>
                                <p:cTn id="138" presetID="9" presetClass="emph" presetSubtype="0" nodeType="withEffect">
                                  <p:stCondLst>
                                    <p:cond delay="0"/>
                                  </p:stCondLst>
                                  <p:childTnLst>
                                    <p:set>
                                      <p:cBhvr>
                                        <p:cTn id="139" dur="indefinite"/>
                                        <p:tgtEl>
                                          <p:spTgt spid="68"/>
                                        </p:tgtEl>
                                        <p:attrNameLst>
                                          <p:attrName>style.opacity</p:attrName>
                                        </p:attrNameLst>
                                      </p:cBhvr>
                                      <p:to>
                                        <p:strVal val="0.5"/>
                                      </p:to>
                                    </p:set>
                                    <p:animEffect filter="image" prLst="opacity: 0.5">
                                      <p:cBhvr rctx="IE">
                                        <p:cTn id="140" dur="indefinite"/>
                                        <p:tgtEl>
                                          <p:spTgt spid="68"/>
                                        </p:tgtEl>
                                      </p:cBhvr>
                                    </p:animEffect>
                                  </p:childTnLst>
                                </p:cTn>
                              </p:par>
                              <p:par>
                                <p:cTn id="141" presetID="9" presetClass="emph" presetSubtype="0" nodeType="withEffect">
                                  <p:stCondLst>
                                    <p:cond delay="0"/>
                                  </p:stCondLst>
                                  <p:childTnLst>
                                    <p:set>
                                      <p:cBhvr>
                                        <p:cTn id="142" dur="indefinite"/>
                                        <p:tgtEl>
                                          <p:spTgt spid="63"/>
                                        </p:tgtEl>
                                        <p:attrNameLst>
                                          <p:attrName>style.opacity</p:attrName>
                                        </p:attrNameLst>
                                      </p:cBhvr>
                                      <p:to>
                                        <p:strVal val="0.5"/>
                                      </p:to>
                                    </p:set>
                                    <p:animEffect filter="image" prLst="opacity: 0.5">
                                      <p:cBhvr rctx="IE">
                                        <p:cTn id="143" dur="indefinite"/>
                                        <p:tgtEl>
                                          <p:spTgt spid="63"/>
                                        </p:tgtEl>
                                      </p:cBhvr>
                                    </p:animEffect>
                                  </p:childTnLst>
                                </p:cTn>
                              </p:par>
                            </p:childTnLst>
                          </p:cTn>
                        </p:par>
                        <p:par>
                          <p:cTn id="144" fill="hold">
                            <p:stCondLst>
                              <p:cond delay="0"/>
                            </p:stCondLst>
                            <p:childTnLst>
                              <p:par>
                                <p:cTn id="145" presetID="10" presetClass="entr" presetSubtype="0" fill="hold" nodeType="afterEffect">
                                  <p:stCondLst>
                                    <p:cond delay="0"/>
                                  </p:stCondLst>
                                  <p:childTnLst>
                                    <p:set>
                                      <p:cBhvr>
                                        <p:cTn id="146" dur="1" fill="hold">
                                          <p:stCondLst>
                                            <p:cond delay="0"/>
                                          </p:stCondLst>
                                        </p:cTn>
                                        <p:tgtEl>
                                          <p:spTgt spid="81"/>
                                        </p:tgtEl>
                                        <p:attrNameLst>
                                          <p:attrName>style.visibility</p:attrName>
                                        </p:attrNameLst>
                                      </p:cBhvr>
                                      <p:to>
                                        <p:strVal val="visible"/>
                                      </p:to>
                                    </p:set>
                                    <p:animEffect transition="in" filter="fade">
                                      <p:cBhvr>
                                        <p:cTn id="147" dur="500"/>
                                        <p:tgtEl>
                                          <p:spTgt spid="81"/>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112"/>
                                        </p:tgtEl>
                                        <p:attrNameLst>
                                          <p:attrName>style.visibility</p:attrName>
                                        </p:attrNameLst>
                                      </p:cBhvr>
                                      <p:to>
                                        <p:strVal val="visible"/>
                                      </p:to>
                                    </p:set>
                                    <p:animEffect transition="in" filter="fade">
                                      <p:cBhvr>
                                        <p:cTn id="152" dur="500"/>
                                        <p:tgtEl>
                                          <p:spTgt spid="112"/>
                                        </p:tgtEl>
                                      </p:cBhvr>
                                    </p:animEffect>
                                  </p:childTnLst>
                                </p:cTn>
                              </p:par>
                            </p:childTnLst>
                          </p:cTn>
                        </p:par>
                        <p:par>
                          <p:cTn id="153" fill="hold">
                            <p:stCondLst>
                              <p:cond delay="500"/>
                            </p:stCondLst>
                            <p:childTnLst>
                              <p:par>
                                <p:cTn id="154" presetID="10" presetClass="entr" presetSubtype="0" fill="hold" nodeType="afterEffect">
                                  <p:stCondLst>
                                    <p:cond delay="0"/>
                                  </p:stCondLst>
                                  <p:childTnLst>
                                    <p:set>
                                      <p:cBhvr>
                                        <p:cTn id="155" dur="1" fill="hold">
                                          <p:stCondLst>
                                            <p:cond delay="0"/>
                                          </p:stCondLst>
                                        </p:cTn>
                                        <p:tgtEl>
                                          <p:spTgt spid="94"/>
                                        </p:tgtEl>
                                        <p:attrNameLst>
                                          <p:attrName>style.visibility</p:attrName>
                                        </p:attrNameLst>
                                      </p:cBhvr>
                                      <p:to>
                                        <p:strVal val="visible"/>
                                      </p:to>
                                    </p:set>
                                    <p:animEffect transition="in" filter="fade">
                                      <p:cBhvr>
                                        <p:cTn id="156" dur="500"/>
                                        <p:tgtEl>
                                          <p:spTgt spid="94"/>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93"/>
                                        </p:tgtEl>
                                        <p:attrNameLst>
                                          <p:attrName>style.visibility</p:attrName>
                                        </p:attrNameLst>
                                      </p:cBhvr>
                                      <p:to>
                                        <p:strVal val="visible"/>
                                      </p:to>
                                    </p:set>
                                    <p:animEffect transition="in" filter="fade">
                                      <p:cBhvr>
                                        <p:cTn id="159" dur="500"/>
                                        <p:tgtEl>
                                          <p:spTgt spid="93"/>
                                        </p:tgtEl>
                                      </p:cBhvr>
                                    </p:animEffect>
                                  </p:childTnLst>
                                </p:cTn>
                              </p:par>
                            </p:childTnLst>
                          </p:cTn>
                        </p:par>
                        <p:par>
                          <p:cTn id="160" fill="hold">
                            <p:stCondLst>
                              <p:cond delay="1000"/>
                            </p:stCondLst>
                            <p:childTnLst>
                              <p:par>
                                <p:cTn id="161" presetID="10" presetClass="entr" presetSubtype="0" fill="hold" grpId="0" nodeType="afterEffect">
                                  <p:stCondLst>
                                    <p:cond delay="0"/>
                                  </p:stCondLst>
                                  <p:childTnLst>
                                    <p:set>
                                      <p:cBhvr>
                                        <p:cTn id="162" dur="1" fill="hold">
                                          <p:stCondLst>
                                            <p:cond delay="0"/>
                                          </p:stCondLst>
                                        </p:cTn>
                                        <p:tgtEl>
                                          <p:spTgt spid="97"/>
                                        </p:tgtEl>
                                        <p:attrNameLst>
                                          <p:attrName>style.visibility</p:attrName>
                                        </p:attrNameLst>
                                      </p:cBhvr>
                                      <p:to>
                                        <p:strVal val="visible"/>
                                      </p:to>
                                    </p:set>
                                    <p:animEffect transition="in" filter="fade">
                                      <p:cBhvr>
                                        <p:cTn id="163" dur="500"/>
                                        <p:tgtEl>
                                          <p:spTgt spid="97"/>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103"/>
                                        </p:tgtEl>
                                        <p:attrNameLst>
                                          <p:attrName>style.visibility</p:attrName>
                                        </p:attrNameLst>
                                      </p:cBhvr>
                                      <p:to>
                                        <p:strVal val="visible"/>
                                      </p:to>
                                    </p:set>
                                    <p:animEffect transition="in" filter="fade">
                                      <p:cBhvr>
                                        <p:cTn id="168" dur="10"/>
                                        <p:tgtEl>
                                          <p:spTgt spid="103"/>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25"/>
                                        </p:tgtEl>
                                        <p:attrNameLst>
                                          <p:attrName>style.visibility</p:attrName>
                                        </p:attrNameLst>
                                      </p:cBhvr>
                                      <p:to>
                                        <p:strVal val="visible"/>
                                      </p:to>
                                    </p:set>
                                    <p:animEffect transition="in" filter="fade">
                                      <p:cBhvr>
                                        <p:cTn id="171" dur="10"/>
                                        <p:tgtEl>
                                          <p:spTgt spid="125"/>
                                        </p:tgtEl>
                                      </p:cBhvr>
                                    </p:animEffect>
                                  </p:childTnLst>
                                </p:cTn>
                              </p:par>
                              <p:par>
                                <p:cTn id="172" presetID="9" presetClass="emph" presetSubtype="0" grpId="1" nodeType="withEffect">
                                  <p:stCondLst>
                                    <p:cond delay="0"/>
                                  </p:stCondLst>
                                  <p:childTnLst>
                                    <p:set>
                                      <p:cBhvr>
                                        <p:cTn id="173" dur="indefinite"/>
                                        <p:tgtEl>
                                          <p:spTgt spid="124"/>
                                        </p:tgtEl>
                                        <p:attrNameLst>
                                          <p:attrName>style.opacity</p:attrName>
                                        </p:attrNameLst>
                                      </p:cBhvr>
                                      <p:to>
                                        <p:strVal val="0.5"/>
                                      </p:to>
                                    </p:set>
                                    <p:animEffect filter="image" prLst="opacity: 0.5">
                                      <p:cBhvr rctx="IE">
                                        <p:cTn id="174" dur="indefinite"/>
                                        <p:tgtEl>
                                          <p:spTgt spid="124"/>
                                        </p:tgtEl>
                                      </p:cBhvr>
                                    </p:animEffect>
                                  </p:childTnLst>
                                </p:cTn>
                              </p:par>
                            </p:childTnLst>
                          </p:cTn>
                        </p:par>
                        <p:par>
                          <p:cTn id="175" fill="hold">
                            <p:stCondLst>
                              <p:cond delay="10"/>
                            </p:stCondLst>
                            <p:childTnLst>
                              <p:par>
                                <p:cTn id="176" presetID="10" presetClass="entr" presetSubtype="0" fill="hold" grpId="0" nodeType="afterEffect">
                                  <p:stCondLst>
                                    <p:cond delay="0"/>
                                  </p:stCondLst>
                                  <p:childTnLst>
                                    <p:set>
                                      <p:cBhvr>
                                        <p:cTn id="177" dur="1" fill="hold">
                                          <p:stCondLst>
                                            <p:cond delay="0"/>
                                          </p:stCondLst>
                                        </p:cTn>
                                        <p:tgtEl>
                                          <p:spTgt spid="99"/>
                                        </p:tgtEl>
                                        <p:attrNameLst>
                                          <p:attrName>style.visibility</p:attrName>
                                        </p:attrNameLst>
                                      </p:cBhvr>
                                      <p:to>
                                        <p:strVal val="visible"/>
                                      </p:to>
                                    </p:set>
                                    <p:animEffect transition="in" filter="fade">
                                      <p:cBhvr>
                                        <p:cTn id="178" dur="500"/>
                                        <p:tgtEl>
                                          <p:spTgt spid="99"/>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3"/>
                                        </p:tgtEl>
                                        <p:attrNameLst>
                                          <p:attrName>style.visibility</p:attrName>
                                        </p:attrNameLst>
                                      </p:cBhvr>
                                      <p:to>
                                        <p:strVal val="visible"/>
                                      </p:to>
                                    </p:set>
                                    <p:animEffect transition="in" filter="fade">
                                      <p:cBhvr>
                                        <p:cTn id="183" dur="500"/>
                                        <p:tgtEl>
                                          <p:spTgt spid="3"/>
                                        </p:tgtEl>
                                      </p:cBhvr>
                                    </p:animEffect>
                                  </p:childTnLst>
                                </p:cTn>
                              </p:par>
                              <p:par>
                                <p:cTn id="184" presetID="10" presetClass="entr" presetSubtype="0" fill="hold" nodeType="withEffect">
                                  <p:stCondLst>
                                    <p:cond delay="0"/>
                                  </p:stCondLst>
                                  <p:childTnLst>
                                    <p:set>
                                      <p:cBhvr>
                                        <p:cTn id="185" dur="1" fill="hold">
                                          <p:stCondLst>
                                            <p:cond delay="0"/>
                                          </p:stCondLst>
                                        </p:cTn>
                                        <p:tgtEl>
                                          <p:spTgt spid="10"/>
                                        </p:tgtEl>
                                        <p:attrNameLst>
                                          <p:attrName>style.visibility</p:attrName>
                                        </p:attrNameLst>
                                      </p:cBhvr>
                                      <p:to>
                                        <p:strVal val="visible"/>
                                      </p:to>
                                    </p:set>
                                    <p:animEffect transition="in" filter="fade">
                                      <p:cBhvr>
                                        <p:cTn id="18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2" grpId="1"/>
      <p:bldP spid="7" grpId="0"/>
      <p:bldP spid="7" grpId="1"/>
      <p:bldP spid="64" grpId="0" animBg="1"/>
      <p:bldP spid="93" grpId="0" animBg="1"/>
      <p:bldP spid="99" grpId="0" animBg="1"/>
      <p:bldP spid="103" grpId="0" animBg="1"/>
      <p:bldP spid="97" grpId="0" animBg="1"/>
      <p:bldP spid="121" grpId="0" animBg="1"/>
      <p:bldP spid="71" grpId="0" animBg="1"/>
      <p:bldP spid="87" grpId="0" animBg="1"/>
      <p:bldP spid="124" grpId="0" animBg="1"/>
      <p:bldP spid="124" grpId="1" animBg="1"/>
      <p:bldP spid="125"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Rectangular Callout 275">
            <a:extLst>
              <a:ext uri="{FF2B5EF4-FFF2-40B4-BE49-F238E27FC236}">
                <a16:creationId xmlns:a16="http://schemas.microsoft.com/office/drawing/2014/main" id="{FC295634-C80F-8C74-DE99-020F17B3816A}"/>
              </a:ext>
            </a:extLst>
          </p:cNvPr>
          <p:cNvSpPr/>
          <p:nvPr/>
        </p:nvSpPr>
        <p:spPr>
          <a:xfrm>
            <a:off x="10335350" y="4448055"/>
            <a:ext cx="1752801" cy="1309597"/>
          </a:xfrm>
          <a:prstGeom prst="wedgeRectCallout">
            <a:avLst>
              <a:gd name="adj1" fmla="val -50428"/>
              <a:gd name="adj2" fmla="val 67871"/>
            </a:avLst>
          </a:prstGeom>
          <a:solidFill>
            <a:schemeClr val="bg1">
              <a:lumMod val="9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Pseudorandom addresses</a:t>
            </a:r>
          </a:p>
        </p:txBody>
      </p:sp>
      <p:sp>
        <p:nvSpPr>
          <p:cNvPr id="14" name="Rectangle 13">
            <a:extLst>
              <a:ext uri="{FF2B5EF4-FFF2-40B4-BE49-F238E27FC236}">
                <a16:creationId xmlns:a16="http://schemas.microsoft.com/office/drawing/2014/main" id="{510F6857-FF03-C063-EA40-68963361E135}"/>
              </a:ext>
            </a:extLst>
          </p:cNvPr>
          <p:cNvSpPr/>
          <p:nvPr/>
        </p:nvSpPr>
        <p:spPr>
          <a:xfrm>
            <a:off x="5895524" y="6026337"/>
            <a:ext cx="640080" cy="334411"/>
          </a:xfrm>
          <a:prstGeom prst="rect">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2</a:t>
            </a:r>
            <a:endParaRPr lang="en-US" sz="2000" dirty="0">
              <a:solidFill>
                <a:schemeClr val="bg1"/>
              </a:solidFill>
            </a:endParaRPr>
          </a:p>
        </p:txBody>
      </p:sp>
      <p:sp>
        <p:nvSpPr>
          <p:cNvPr id="15" name="Rectangle 14">
            <a:extLst>
              <a:ext uri="{FF2B5EF4-FFF2-40B4-BE49-F238E27FC236}">
                <a16:creationId xmlns:a16="http://schemas.microsoft.com/office/drawing/2014/main" id="{4579894F-FD04-8276-B16C-1DBA59FA8C6B}"/>
              </a:ext>
            </a:extLst>
          </p:cNvPr>
          <p:cNvSpPr/>
          <p:nvPr/>
        </p:nvSpPr>
        <p:spPr>
          <a:xfrm>
            <a:off x="6535476" y="6026337"/>
            <a:ext cx="640080" cy="334411"/>
          </a:xfrm>
          <a:prstGeom prst="rect">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3</a:t>
            </a:r>
            <a:endParaRPr lang="en-US" sz="2000" dirty="0">
              <a:solidFill>
                <a:schemeClr val="bg1"/>
              </a:solidFill>
            </a:endParaRPr>
          </a:p>
        </p:txBody>
      </p:sp>
      <p:sp>
        <p:nvSpPr>
          <p:cNvPr id="17" name="Rectangle 16">
            <a:extLst>
              <a:ext uri="{FF2B5EF4-FFF2-40B4-BE49-F238E27FC236}">
                <a16:creationId xmlns:a16="http://schemas.microsoft.com/office/drawing/2014/main" id="{5E129A94-B2A0-535B-20DF-350EED796E27}"/>
              </a:ext>
            </a:extLst>
          </p:cNvPr>
          <p:cNvSpPr/>
          <p:nvPr/>
        </p:nvSpPr>
        <p:spPr>
          <a:xfrm>
            <a:off x="7815380" y="6026337"/>
            <a:ext cx="640080" cy="334411"/>
          </a:xfrm>
          <a:prstGeom prst="rect">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5</a:t>
            </a:r>
            <a:endParaRPr lang="en-US" sz="2000" dirty="0">
              <a:solidFill>
                <a:schemeClr val="bg1"/>
              </a:solidFill>
            </a:endParaRPr>
          </a:p>
        </p:txBody>
      </p:sp>
      <p:sp>
        <p:nvSpPr>
          <p:cNvPr id="74" name="Oval 73">
            <a:extLst>
              <a:ext uri="{FF2B5EF4-FFF2-40B4-BE49-F238E27FC236}">
                <a16:creationId xmlns:a16="http://schemas.microsoft.com/office/drawing/2014/main" id="{12B15400-B69B-E661-BF07-F73C108B05BD}"/>
              </a:ext>
            </a:extLst>
          </p:cNvPr>
          <p:cNvSpPr/>
          <p:nvPr/>
        </p:nvSpPr>
        <p:spPr>
          <a:xfrm>
            <a:off x="6219546" y="4623730"/>
            <a:ext cx="686481" cy="510043"/>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1-4</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v0</a:t>
            </a:r>
          </a:p>
        </p:txBody>
      </p:sp>
      <p:sp>
        <p:nvSpPr>
          <p:cNvPr id="87" name="Oval 86">
            <a:extLst>
              <a:ext uri="{FF2B5EF4-FFF2-40B4-BE49-F238E27FC236}">
                <a16:creationId xmlns:a16="http://schemas.microsoft.com/office/drawing/2014/main" id="{C243F16A-D095-3FB7-D224-63D05D10C5D4}"/>
              </a:ext>
            </a:extLst>
          </p:cNvPr>
          <p:cNvSpPr/>
          <p:nvPr/>
        </p:nvSpPr>
        <p:spPr>
          <a:xfrm>
            <a:off x="7487193" y="3958608"/>
            <a:ext cx="686481" cy="510043"/>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1-8</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v0</a:t>
            </a:r>
          </a:p>
        </p:txBody>
      </p:sp>
      <p:sp>
        <p:nvSpPr>
          <p:cNvPr id="38" name="Oval 37">
            <a:extLst>
              <a:ext uri="{FF2B5EF4-FFF2-40B4-BE49-F238E27FC236}">
                <a16:creationId xmlns:a16="http://schemas.microsoft.com/office/drawing/2014/main" id="{EB8F43D3-693E-B203-A592-4CD86FDA7173}"/>
              </a:ext>
            </a:extLst>
          </p:cNvPr>
          <p:cNvSpPr/>
          <p:nvPr/>
        </p:nvSpPr>
        <p:spPr>
          <a:xfrm>
            <a:off x="6219546" y="4623730"/>
            <a:ext cx="686481" cy="510043"/>
          </a:xfrm>
          <a:prstGeom prst="ellipse">
            <a:avLst/>
          </a:prstGeom>
          <a:solidFill>
            <a:srgbClr val="FFFF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1-4</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v1</a:t>
            </a:r>
          </a:p>
        </p:txBody>
      </p:sp>
      <p:sp>
        <p:nvSpPr>
          <p:cNvPr id="50" name="Oval 49">
            <a:extLst>
              <a:ext uri="{FF2B5EF4-FFF2-40B4-BE49-F238E27FC236}">
                <a16:creationId xmlns:a16="http://schemas.microsoft.com/office/drawing/2014/main" id="{3D77DF6B-893C-F264-F7E4-0CB78CC8110B}"/>
              </a:ext>
            </a:extLst>
          </p:cNvPr>
          <p:cNvSpPr/>
          <p:nvPr/>
        </p:nvSpPr>
        <p:spPr>
          <a:xfrm>
            <a:off x="7487193" y="3958608"/>
            <a:ext cx="686481" cy="510043"/>
          </a:xfrm>
          <a:prstGeom prst="ellipse">
            <a:avLst/>
          </a:prstGeom>
          <a:solidFill>
            <a:srgbClr val="FFFF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1-8</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v1</a:t>
            </a:r>
          </a:p>
        </p:txBody>
      </p:sp>
      <p:sp>
        <p:nvSpPr>
          <p:cNvPr id="69" name="Oval 68">
            <a:extLst>
              <a:ext uri="{FF2B5EF4-FFF2-40B4-BE49-F238E27FC236}">
                <a16:creationId xmlns:a16="http://schemas.microsoft.com/office/drawing/2014/main" id="{E3FCB328-2AC2-8427-6AA6-F9D11129B4A8}"/>
              </a:ext>
            </a:extLst>
          </p:cNvPr>
          <p:cNvSpPr/>
          <p:nvPr/>
        </p:nvSpPr>
        <p:spPr>
          <a:xfrm>
            <a:off x="6219546" y="4623730"/>
            <a:ext cx="686481" cy="510043"/>
          </a:xfrm>
          <a:prstGeom prst="ellipse">
            <a:avLst/>
          </a:prstGeom>
          <a:solidFill>
            <a:srgbClr val="FFC0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1-4</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v2</a:t>
            </a:r>
          </a:p>
        </p:txBody>
      </p:sp>
      <p:sp>
        <p:nvSpPr>
          <p:cNvPr id="79" name="Oval 78">
            <a:extLst>
              <a:ext uri="{FF2B5EF4-FFF2-40B4-BE49-F238E27FC236}">
                <a16:creationId xmlns:a16="http://schemas.microsoft.com/office/drawing/2014/main" id="{373A4E9A-FD65-61BA-A0A1-86B6A9755FB5}"/>
              </a:ext>
            </a:extLst>
          </p:cNvPr>
          <p:cNvSpPr/>
          <p:nvPr/>
        </p:nvSpPr>
        <p:spPr>
          <a:xfrm>
            <a:off x="7487193" y="3958608"/>
            <a:ext cx="686481" cy="510043"/>
          </a:xfrm>
          <a:prstGeom prst="ellipse">
            <a:avLst/>
          </a:prstGeom>
          <a:solidFill>
            <a:srgbClr val="FFC0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1-8</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v2</a:t>
            </a:r>
          </a:p>
        </p:txBody>
      </p:sp>
      <p:sp>
        <p:nvSpPr>
          <p:cNvPr id="2" name="Title 1">
            <a:extLst>
              <a:ext uri="{FF2B5EF4-FFF2-40B4-BE49-F238E27FC236}">
                <a16:creationId xmlns:a16="http://schemas.microsoft.com/office/drawing/2014/main" id="{1BBBF8D0-5DA1-B1CA-6FF0-F3C1BEE239E1}"/>
              </a:ext>
            </a:extLst>
          </p:cNvPr>
          <p:cNvSpPr>
            <a:spLocks noGrp="1"/>
          </p:cNvSpPr>
          <p:nvPr>
            <p:ph type="title" idx="4294967295"/>
          </p:nvPr>
        </p:nvSpPr>
        <p:spPr>
          <a:xfrm>
            <a:off x="0" y="1"/>
            <a:ext cx="12192000" cy="938676"/>
          </a:xfrm>
          <a:prstGeom prst="rect">
            <a:avLst/>
          </a:prstGeom>
        </p:spPr>
        <p:txBody>
          <a:bodyPr anchor="ctr">
            <a:normAutofit/>
          </a:bodyPr>
          <a:lstStyle/>
          <a:p>
            <a:r>
              <a:rPr lang="en-US" dirty="0"/>
              <a:t>Achieving Optimal Search with Deletions</a:t>
            </a:r>
            <a:r>
              <a:rPr lang="en-US" sz="4000" dirty="0"/>
              <a:t> (OSSE)</a:t>
            </a:r>
          </a:p>
        </p:txBody>
      </p:sp>
      <p:sp>
        <p:nvSpPr>
          <p:cNvPr id="4" name="Slide Number Placeholder 3">
            <a:extLst>
              <a:ext uri="{FF2B5EF4-FFF2-40B4-BE49-F238E27FC236}">
                <a16:creationId xmlns:a16="http://schemas.microsoft.com/office/drawing/2014/main" id="{771257FC-68B9-4562-8004-A15595B51A00}"/>
              </a:ext>
            </a:extLst>
          </p:cNvPr>
          <p:cNvSpPr>
            <a:spLocks noGrp="1"/>
          </p:cNvSpPr>
          <p:nvPr>
            <p:ph type="sldNum" sz="quarter" idx="12"/>
          </p:nvPr>
        </p:nvSpPr>
        <p:spPr/>
        <p:txBody>
          <a:bodyPr/>
          <a:lstStyle/>
          <a:p>
            <a:fld id="{BF7A32BC-2F7D-E345-A36E-5A774615C992}" type="slidenum">
              <a:rPr lang="en-US" smtClean="0"/>
              <a:t>6</a:t>
            </a:fld>
            <a:endParaRPr lang="en-US" dirty="0"/>
          </a:p>
        </p:txBody>
      </p:sp>
      <p:sp>
        <p:nvSpPr>
          <p:cNvPr id="13" name="Rectangle 12">
            <a:extLst>
              <a:ext uri="{FF2B5EF4-FFF2-40B4-BE49-F238E27FC236}">
                <a16:creationId xmlns:a16="http://schemas.microsoft.com/office/drawing/2014/main" id="{551D3136-7E10-5594-C9C3-ACA0D92501AD}"/>
              </a:ext>
            </a:extLst>
          </p:cNvPr>
          <p:cNvSpPr/>
          <p:nvPr/>
        </p:nvSpPr>
        <p:spPr>
          <a:xfrm>
            <a:off x="5255572" y="6026337"/>
            <a:ext cx="640080" cy="334411"/>
          </a:xfrm>
          <a:prstGeom prst="rect">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1</a:t>
            </a:r>
            <a:endParaRPr lang="en-US" sz="2000" dirty="0">
              <a:solidFill>
                <a:schemeClr val="bg1"/>
              </a:solidFill>
            </a:endParaRPr>
          </a:p>
        </p:txBody>
      </p:sp>
      <p:sp>
        <p:nvSpPr>
          <p:cNvPr id="16" name="Rectangle 15">
            <a:extLst>
              <a:ext uri="{FF2B5EF4-FFF2-40B4-BE49-F238E27FC236}">
                <a16:creationId xmlns:a16="http://schemas.microsoft.com/office/drawing/2014/main" id="{E4061223-E01F-5D49-1AA3-45F57B604341}"/>
              </a:ext>
            </a:extLst>
          </p:cNvPr>
          <p:cNvSpPr/>
          <p:nvPr/>
        </p:nvSpPr>
        <p:spPr>
          <a:xfrm>
            <a:off x="7175428" y="6026337"/>
            <a:ext cx="640080" cy="334411"/>
          </a:xfrm>
          <a:prstGeom prst="rect">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4</a:t>
            </a:r>
            <a:endParaRPr lang="en-US" sz="2000" dirty="0">
              <a:solidFill>
                <a:schemeClr val="bg1"/>
              </a:solidFill>
            </a:endParaRPr>
          </a:p>
        </p:txBody>
      </p:sp>
      <p:sp>
        <p:nvSpPr>
          <p:cNvPr id="18" name="Rectangle 17">
            <a:extLst>
              <a:ext uri="{FF2B5EF4-FFF2-40B4-BE49-F238E27FC236}">
                <a16:creationId xmlns:a16="http://schemas.microsoft.com/office/drawing/2014/main" id="{7AA4F17B-86A5-1884-E2EC-3FC3B2DACF84}"/>
              </a:ext>
            </a:extLst>
          </p:cNvPr>
          <p:cNvSpPr/>
          <p:nvPr/>
        </p:nvSpPr>
        <p:spPr>
          <a:xfrm>
            <a:off x="8455332" y="6026337"/>
            <a:ext cx="640080" cy="334411"/>
          </a:xfrm>
          <a:prstGeom prst="rect">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6</a:t>
            </a:r>
            <a:endParaRPr lang="en-US" sz="2000" dirty="0">
              <a:solidFill>
                <a:schemeClr val="bg1"/>
              </a:solidFill>
            </a:endParaRPr>
          </a:p>
        </p:txBody>
      </p:sp>
      <p:sp>
        <p:nvSpPr>
          <p:cNvPr id="19" name="Rectangle 18">
            <a:extLst>
              <a:ext uri="{FF2B5EF4-FFF2-40B4-BE49-F238E27FC236}">
                <a16:creationId xmlns:a16="http://schemas.microsoft.com/office/drawing/2014/main" id="{9F848F9F-F2B1-D48D-5EF5-7479CD9D8C95}"/>
              </a:ext>
            </a:extLst>
          </p:cNvPr>
          <p:cNvSpPr/>
          <p:nvPr/>
        </p:nvSpPr>
        <p:spPr>
          <a:xfrm>
            <a:off x="9095284" y="6026337"/>
            <a:ext cx="640080" cy="334411"/>
          </a:xfrm>
          <a:prstGeom prst="rect">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7</a:t>
            </a:r>
            <a:endParaRPr lang="en-US" sz="2000" dirty="0">
              <a:solidFill>
                <a:schemeClr val="bg1"/>
              </a:solidFill>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FD4C01D0-E635-35F4-2DF9-CD86D5A53184}"/>
                  </a:ext>
                </a:extLst>
              </p:cNvPr>
              <p:cNvSpPr/>
              <p:nvPr/>
            </p:nvSpPr>
            <p:spPr>
              <a:xfrm>
                <a:off x="9735236" y="6026337"/>
                <a:ext cx="640080" cy="334411"/>
              </a:xfrm>
              <a:prstGeom prst="rect">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m:rPr>
                          <m:nor/>
                        </m:rPr>
                        <a:rPr lang="en-US"/>
                        <m:t>8</m:t>
                      </m:r>
                    </m:oMath>
                  </m:oMathPara>
                </a14:m>
                <a:endParaRPr lang="en-US" dirty="0"/>
              </a:p>
            </p:txBody>
          </p:sp>
        </mc:Choice>
        <mc:Fallback xmlns="">
          <p:sp>
            <p:nvSpPr>
              <p:cNvPr id="20" name="Rectangle 19">
                <a:extLst>
                  <a:ext uri="{FF2B5EF4-FFF2-40B4-BE49-F238E27FC236}">
                    <a16:creationId xmlns:a16="http://schemas.microsoft.com/office/drawing/2014/main" id="{FD4C01D0-E635-35F4-2DF9-CD86D5A53184}"/>
                  </a:ext>
                </a:extLst>
              </p:cNvPr>
              <p:cNvSpPr>
                <a:spLocks noRot="1" noChangeAspect="1" noMove="1" noResize="1" noEditPoints="1" noAdjustHandles="1" noChangeArrowheads="1" noChangeShapeType="1" noTextEdit="1"/>
              </p:cNvSpPr>
              <p:nvPr/>
            </p:nvSpPr>
            <p:spPr>
              <a:xfrm>
                <a:off x="9735236" y="6026337"/>
                <a:ext cx="640080" cy="334411"/>
              </a:xfrm>
              <a:prstGeom prst="rect">
                <a:avLst/>
              </a:prstGeom>
              <a:blipFill>
                <a:blip r:embed="rId6"/>
                <a:stretch>
                  <a:fillRect/>
                </a:stretch>
              </a:blipFill>
              <a:ln w="25400">
                <a:solidFill>
                  <a:srgbClr val="002060"/>
                </a:solidFill>
              </a:ln>
            </p:spPr>
            <p:txBody>
              <a:bodyPr/>
              <a:lstStyle/>
              <a:p>
                <a:r>
                  <a:rPr lang="en-US">
                    <a:noFill/>
                  </a:rPr>
                  <a:t> </a:t>
                </a:r>
              </a:p>
            </p:txBody>
          </p:sp>
        </mc:Fallback>
      </mc:AlternateContent>
      <p:sp>
        <p:nvSpPr>
          <p:cNvPr id="21" name="Rectangle 20">
            <a:extLst>
              <a:ext uri="{FF2B5EF4-FFF2-40B4-BE49-F238E27FC236}">
                <a16:creationId xmlns:a16="http://schemas.microsoft.com/office/drawing/2014/main" id="{ABC3C0A9-5576-9BA9-C7C0-15E8BEE22F06}"/>
              </a:ext>
            </a:extLst>
          </p:cNvPr>
          <p:cNvSpPr/>
          <p:nvPr/>
        </p:nvSpPr>
        <p:spPr>
          <a:xfrm>
            <a:off x="10375188" y="6026337"/>
            <a:ext cx="640080" cy="334411"/>
          </a:xfrm>
          <a:prstGeom prst="rect">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9</a:t>
            </a:r>
            <a:endParaRPr lang="en-US" sz="2000" dirty="0">
              <a:solidFill>
                <a:schemeClr val="bg1"/>
              </a:solidFill>
            </a:endParaRPr>
          </a:p>
        </p:txBody>
      </p:sp>
      <p:sp>
        <p:nvSpPr>
          <p:cNvPr id="22" name="Rectangle 21">
            <a:extLst>
              <a:ext uri="{FF2B5EF4-FFF2-40B4-BE49-F238E27FC236}">
                <a16:creationId xmlns:a16="http://schemas.microsoft.com/office/drawing/2014/main" id="{3357B2A9-9B5A-F44E-8045-1671B74D4C6E}"/>
              </a:ext>
            </a:extLst>
          </p:cNvPr>
          <p:cNvSpPr/>
          <p:nvPr/>
        </p:nvSpPr>
        <p:spPr>
          <a:xfrm>
            <a:off x="11015142" y="6026337"/>
            <a:ext cx="640080" cy="334411"/>
          </a:xfrm>
          <a:prstGeom prst="rect">
            <a:avLst/>
          </a:prstGeom>
          <a:noFill/>
          <a:ln w="25400">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grpSp>
        <p:nvGrpSpPr>
          <p:cNvPr id="23" name="Group 22">
            <a:extLst>
              <a:ext uri="{FF2B5EF4-FFF2-40B4-BE49-F238E27FC236}">
                <a16:creationId xmlns:a16="http://schemas.microsoft.com/office/drawing/2014/main" id="{153BF673-BCEB-246E-3DB1-6F7FA278E16F}"/>
              </a:ext>
            </a:extLst>
          </p:cNvPr>
          <p:cNvGrpSpPr/>
          <p:nvPr/>
        </p:nvGrpSpPr>
        <p:grpSpPr>
          <a:xfrm>
            <a:off x="5251363" y="6496125"/>
            <a:ext cx="6403859" cy="274320"/>
            <a:chOff x="5146686" y="6461096"/>
            <a:chExt cx="6485074" cy="274320"/>
          </a:xfrm>
        </p:grpSpPr>
        <p:cxnSp>
          <p:nvCxnSpPr>
            <p:cNvPr id="24" name="Straight Arrow Connector 23">
              <a:extLst>
                <a:ext uri="{FF2B5EF4-FFF2-40B4-BE49-F238E27FC236}">
                  <a16:creationId xmlns:a16="http://schemas.microsoft.com/office/drawing/2014/main" id="{5FA318B5-54FC-E185-67C1-43484CCEAE86}"/>
                </a:ext>
              </a:extLst>
            </p:cNvPr>
            <p:cNvCxnSpPr>
              <a:cxnSpLocks/>
            </p:cNvCxnSpPr>
            <p:nvPr/>
          </p:nvCxnSpPr>
          <p:spPr>
            <a:xfrm>
              <a:off x="5146686" y="6592633"/>
              <a:ext cx="6485074" cy="0"/>
            </a:xfrm>
            <a:prstGeom prst="straightConnector1">
              <a:avLst/>
            </a:prstGeom>
            <a:ln w="38100">
              <a:solidFill>
                <a:srgbClr val="0070C0"/>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9CBEE06-6199-F6D9-940B-18C18F4BDE9F}"/>
                    </a:ext>
                  </a:extLst>
                </p:cNvPr>
                <p:cNvSpPr txBox="1"/>
                <p:nvPr/>
              </p:nvSpPr>
              <p:spPr>
                <a:xfrm>
                  <a:off x="7715629" y="6461096"/>
                  <a:ext cx="1347188" cy="274320"/>
                </a:xfrm>
                <a:prstGeom prst="rect">
                  <a:avLst/>
                </a:prstGeom>
                <a:solidFill>
                  <a:schemeClr val="accent2">
                    <a:lumMod val="60000"/>
                    <a:lumOff val="40000"/>
                  </a:schemeClr>
                </a:solidFill>
              </p:spPr>
              <p:txBody>
                <a:bodyPr wrap="square" rtlCol="0" anchor="ctr">
                  <a:noAutofit/>
                </a:bodyPr>
                <a:lstStyle/>
                <a:p>
                  <a:pPr algn="ctr"/>
                  <a14:m>
                    <m:oMath xmlns:m="http://schemas.openxmlformats.org/officeDocument/2006/math">
                      <m:r>
                        <m:rPr>
                          <m:sty m:val="p"/>
                        </m:rPr>
                        <a:rPr lang="en-US" b="0" i="0" smtClean="0">
                          <a:latin typeface="Cambria Math" panose="02040503050406030204" pitchFamily="18" charset="0"/>
                        </a:rPr>
                        <m:t>N</m:t>
                      </m:r>
                    </m:oMath>
                  </a14:m>
                  <a:r>
                    <a:rPr lang="en-US" dirty="0"/>
                    <a:t>: capacity</a:t>
                  </a:r>
                </a:p>
              </p:txBody>
            </p:sp>
          </mc:Choice>
          <mc:Fallback xmlns="">
            <p:sp>
              <p:nvSpPr>
                <p:cNvPr id="25" name="TextBox 24">
                  <a:extLst>
                    <a:ext uri="{FF2B5EF4-FFF2-40B4-BE49-F238E27FC236}">
                      <a16:creationId xmlns:a16="http://schemas.microsoft.com/office/drawing/2014/main" id="{39CBEE06-6199-F6D9-940B-18C18F4BDE9F}"/>
                    </a:ext>
                  </a:extLst>
                </p:cNvPr>
                <p:cNvSpPr txBox="1">
                  <a:spLocks noRot="1" noChangeAspect="1" noMove="1" noResize="1" noEditPoints="1" noAdjustHandles="1" noChangeArrowheads="1" noChangeShapeType="1" noTextEdit="1"/>
                </p:cNvSpPr>
                <p:nvPr/>
              </p:nvSpPr>
              <p:spPr>
                <a:xfrm>
                  <a:off x="7715629" y="6461096"/>
                  <a:ext cx="1347188" cy="274320"/>
                </a:xfrm>
                <a:prstGeom prst="rect">
                  <a:avLst/>
                </a:prstGeom>
                <a:blipFill>
                  <a:blip r:embed="rId7"/>
                  <a:stretch>
                    <a:fillRect t="-26087" b="-47826"/>
                  </a:stretch>
                </a:blipFill>
              </p:spPr>
              <p:txBody>
                <a:bodyPr/>
                <a:lstStyle/>
                <a:p>
                  <a:r>
                    <a:rPr lang="en-US">
                      <a:noFill/>
                    </a:rPr>
                    <a:t> </a:t>
                  </a:r>
                </a:p>
              </p:txBody>
            </p:sp>
          </mc:Fallback>
        </mc:AlternateContent>
      </p:grpSp>
      <p:sp>
        <p:nvSpPr>
          <p:cNvPr id="36" name="Oval 35">
            <a:extLst>
              <a:ext uri="{FF2B5EF4-FFF2-40B4-BE49-F238E27FC236}">
                <a16:creationId xmlns:a16="http://schemas.microsoft.com/office/drawing/2014/main" id="{43B1B4AE-C11A-0C46-56A3-95136F2F6334}"/>
              </a:ext>
            </a:extLst>
          </p:cNvPr>
          <p:cNvSpPr/>
          <p:nvPr/>
        </p:nvSpPr>
        <p:spPr>
          <a:xfrm>
            <a:off x="5559423" y="5319969"/>
            <a:ext cx="686481" cy="510043"/>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1-2</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v0</a:t>
            </a:r>
          </a:p>
        </p:txBody>
      </p:sp>
      <p:cxnSp>
        <p:nvCxnSpPr>
          <p:cNvPr id="40" name="Straight Connector 39">
            <a:extLst>
              <a:ext uri="{FF2B5EF4-FFF2-40B4-BE49-F238E27FC236}">
                <a16:creationId xmlns:a16="http://schemas.microsoft.com/office/drawing/2014/main" id="{18BF2A91-444E-00B3-EB2B-B8932B24C4A4}"/>
              </a:ext>
            </a:extLst>
          </p:cNvPr>
          <p:cNvCxnSpPr>
            <a:cxnSpLocks/>
            <a:stCxn id="36" idx="2"/>
            <a:endCxn id="36" idx="6"/>
          </p:cNvCxnSpPr>
          <p:nvPr/>
        </p:nvCxnSpPr>
        <p:spPr>
          <a:xfrm>
            <a:off x="5559423" y="5574991"/>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C5E4092-DEA3-7CBB-9C3D-FE32E4479F89}"/>
              </a:ext>
            </a:extLst>
          </p:cNvPr>
          <p:cNvCxnSpPr>
            <a:cxnSpLocks/>
            <a:stCxn id="36" idx="3"/>
            <a:endCxn id="13" idx="0"/>
          </p:cNvCxnSpPr>
          <p:nvPr/>
        </p:nvCxnSpPr>
        <p:spPr>
          <a:xfrm flipH="1">
            <a:off x="5575612" y="5755318"/>
            <a:ext cx="84344" cy="27101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CAE2EEC-6C86-AFED-7D62-9AAECC8AF7F7}"/>
              </a:ext>
            </a:extLst>
          </p:cNvPr>
          <p:cNvCxnSpPr>
            <a:cxnSpLocks/>
            <a:stCxn id="36" idx="5"/>
            <a:endCxn id="14" idx="0"/>
          </p:cNvCxnSpPr>
          <p:nvPr/>
        </p:nvCxnSpPr>
        <p:spPr>
          <a:xfrm>
            <a:off x="6145371" y="5755318"/>
            <a:ext cx="70193" cy="27101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16B7ACE2-DE03-AE26-56A5-176BC8C5AF89}"/>
              </a:ext>
            </a:extLst>
          </p:cNvPr>
          <p:cNvSpPr/>
          <p:nvPr/>
        </p:nvSpPr>
        <p:spPr>
          <a:xfrm>
            <a:off x="6840112" y="5319969"/>
            <a:ext cx="686481" cy="510043"/>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3-4</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v0</a:t>
            </a:r>
          </a:p>
        </p:txBody>
      </p:sp>
      <p:cxnSp>
        <p:nvCxnSpPr>
          <p:cNvPr id="55" name="Straight Connector 54">
            <a:extLst>
              <a:ext uri="{FF2B5EF4-FFF2-40B4-BE49-F238E27FC236}">
                <a16:creationId xmlns:a16="http://schemas.microsoft.com/office/drawing/2014/main" id="{7BB6561F-C688-CC63-C67B-D37BB24EC68B}"/>
              </a:ext>
            </a:extLst>
          </p:cNvPr>
          <p:cNvCxnSpPr>
            <a:cxnSpLocks/>
            <a:stCxn id="54" idx="2"/>
            <a:endCxn id="54" idx="6"/>
          </p:cNvCxnSpPr>
          <p:nvPr/>
        </p:nvCxnSpPr>
        <p:spPr>
          <a:xfrm>
            <a:off x="6840112" y="5574991"/>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04DF764-8815-6115-D3FE-CA440FC6A87D}"/>
              </a:ext>
            </a:extLst>
          </p:cNvPr>
          <p:cNvCxnSpPr>
            <a:cxnSpLocks/>
            <a:stCxn id="54" idx="3"/>
            <a:endCxn id="15" idx="0"/>
          </p:cNvCxnSpPr>
          <p:nvPr/>
        </p:nvCxnSpPr>
        <p:spPr>
          <a:xfrm flipH="1">
            <a:off x="6855516" y="5755318"/>
            <a:ext cx="85129" cy="27101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082CBED-C695-75FE-C9B7-B9011EB2FBB3}"/>
              </a:ext>
            </a:extLst>
          </p:cNvPr>
          <p:cNvCxnSpPr>
            <a:cxnSpLocks/>
            <a:stCxn id="54" idx="5"/>
            <a:endCxn id="16" idx="0"/>
          </p:cNvCxnSpPr>
          <p:nvPr/>
        </p:nvCxnSpPr>
        <p:spPr>
          <a:xfrm>
            <a:off x="7426060" y="5755318"/>
            <a:ext cx="69408" cy="27101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826D0AF0-2DB0-EF32-1CB3-1C36B4BC0BB5}"/>
              </a:ext>
            </a:extLst>
          </p:cNvPr>
          <p:cNvSpPr/>
          <p:nvPr/>
        </p:nvSpPr>
        <p:spPr>
          <a:xfrm>
            <a:off x="8124998" y="5319969"/>
            <a:ext cx="686481" cy="510043"/>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5-6</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v0</a:t>
            </a:r>
          </a:p>
        </p:txBody>
      </p:sp>
      <p:cxnSp>
        <p:nvCxnSpPr>
          <p:cNvPr id="61" name="Straight Connector 60">
            <a:extLst>
              <a:ext uri="{FF2B5EF4-FFF2-40B4-BE49-F238E27FC236}">
                <a16:creationId xmlns:a16="http://schemas.microsoft.com/office/drawing/2014/main" id="{375DA87A-2392-E16B-C1D1-B810F2AC23E9}"/>
              </a:ext>
            </a:extLst>
          </p:cNvPr>
          <p:cNvCxnSpPr>
            <a:cxnSpLocks/>
            <a:stCxn id="60" idx="2"/>
            <a:endCxn id="60" idx="6"/>
          </p:cNvCxnSpPr>
          <p:nvPr/>
        </p:nvCxnSpPr>
        <p:spPr>
          <a:xfrm>
            <a:off x="8124998" y="5574991"/>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01FBF95-F40C-B0DA-3A3D-DD4FE9F0B95A}"/>
              </a:ext>
            </a:extLst>
          </p:cNvPr>
          <p:cNvCxnSpPr>
            <a:cxnSpLocks/>
            <a:stCxn id="60" idx="3"/>
            <a:endCxn id="17" idx="0"/>
          </p:cNvCxnSpPr>
          <p:nvPr/>
        </p:nvCxnSpPr>
        <p:spPr>
          <a:xfrm flipH="1">
            <a:off x="8135420" y="5755318"/>
            <a:ext cx="90111" cy="27101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3F9B3D2-D0A9-6120-EFD5-77CBEDE5EF0D}"/>
              </a:ext>
            </a:extLst>
          </p:cNvPr>
          <p:cNvCxnSpPr>
            <a:cxnSpLocks/>
            <a:stCxn id="60" idx="5"/>
            <a:endCxn id="18" idx="0"/>
          </p:cNvCxnSpPr>
          <p:nvPr/>
        </p:nvCxnSpPr>
        <p:spPr>
          <a:xfrm>
            <a:off x="8710946" y="5755318"/>
            <a:ext cx="64426" cy="27101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CA94FDE9-8B71-4873-0DE4-EBF8DFA55CA0}"/>
              </a:ext>
            </a:extLst>
          </p:cNvPr>
          <p:cNvSpPr/>
          <p:nvPr/>
        </p:nvSpPr>
        <p:spPr>
          <a:xfrm>
            <a:off x="9391995" y="5319969"/>
            <a:ext cx="686481" cy="510043"/>
          </a:xfrm>
          <a:prstGeom prst="ellipse">
            <a:avLst/>
          </a:prstGeom>
          <a:noFill/>
          <a:ln w="25400">
            <a:solidFill>
              <a:srgbClr val="00206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60000"/>
                    <a:lumOff val="40000"/>
                  </a:schemeClr>
                </a:solidFill>
              </a:rPr>
              <a:t>7-8</a:t>
            </a:r>
            <a:r>
              <a:rPr lang="en-US" dirty="0">
                <a:solidFill>
                  <a:schemeClr val="bg1">
                    <a:lumMod val="50000"/>
                  </a:schemeClr>
                </a:solidFill>
              </a:rPr>
              <a:t>  </a:t>
            </a:r>
            <a:r>
              <a:rPr lang="en-US" sz="1600" dirty="0">
                <a:solidFill>
                  <a:schemeClr val="bg1">
                    <a:lumMod val="75000"/>
                  </a:schemeClr>
                </a:solidFill>
                <a:latin typeface="Fira Code Retina" pitchFamily="49" charset="0"/>
                <a:ea typeface="Fira Code Retina" pitchFamily="49" charset="0"/>
                <a:cs typeface="Fira Code Retina" pitchFamily="49" charset="0"/>
              </a:rPr>
              <a:t>v0</a:t>
            </a:r>
          </a:p>
        </p:txBody>
      </p:sp>
      <p:cxnSp>
        <p:nvCxnSpPr>
          <p:cNvPr id="67" name="Straight Arrow Connector 66">
            <a:extLst>
              <a:ext uri="{FF2B5EF4-FFF2-40B4-BE49-F238E27FC236}">
                <a16:creationId xmlns:a16="http://schemas.microsoft.com/office/drawing/2014/main" id="{62ECA50B-5CB4-179F-DE8F-4B1C15AE84A1}"/>
              </a:ext>
            </a:extLst>
          </p:cNvPr>
          <p:cNvCxnSpPr>
            <a:cxnSpLocks/>
            <a:stCxn id="66" idx="3"/>
            <a:endCxn id="19" idx="0"/>
          </p:cNvCxnSpPr>
          <p:nvPr/>
        </p:nvCxnSpPr>
        <p:spPr>
          <a:xfrm flipH="1">
            <a:off x="9415324" y="5755318"/>
            <a:ext cx="77204" cy="271019"/>
          </a:xfrm>
          <a:prstGeom prst="straightConnector1">
            <a:avLst/>
          </a:prstGeom>
          <a:ln w="25400">
            <a:solidFill>
              <a:schemeClr val="accent1">
                <a:lumMod val="75000"/>
                <a:alpha val="3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12EE43F-E64C-FF20-17A4-9EC0432EEC79}"/>
              </a:ext>
            </a:extLst>
          </p:cNvPr>
          <p:cNvCxnSpPr>
            <a:cxnSpLocks/>
            <a:stCxn id="66" idx="5"/>
            <a:endCxn id="20" idx="0"/>
          </p:cNvCxnSpPr>
          <p:nvPr/>
        </p:nvCxnSpPr>
        <p:spPr>
          <a:xfrm>
            <a:off x="9977943" y="5755318"/>
            <a:ext cx="77333" cy="271019"/>
          </a:xfrm>
          <a:prstGeom prst="straightConnector1">
            <a:avLst/>
          </a:prstGeom>
          <a:ln w="25400">
            <a:solidFill>
              <a:schemeClr val="accent1">
                <a:lumMod val="75000"/>
                <a:alpha val="3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C1ED567-33D1-49F6-FEB8-4E3AA84B4F7D}"/>
              </a:ext>
            </a:extLst>
          </p:cNvPr>
          <p:cNvCxnSpPr>
            <a:cxnSpLocks/>
            <a:stCxn id="66" idx="2"/>
            <a:endCxn id="66" idx="6"/>
          </p:cNvCxnSpPr>
          <p:nvPr/>
        </p:nvCxnSpPr>
        <p:spPr>
          <a:xfrm>
            <a:off x="9391995" y="5574991"/>
            <a:ext cx="686481" cy="0"/>
          </a:xfrm>
          <a:prstGeom prst="line">
            <a:avLst/>
          </a:prstGeom>
          <a:ln w="19050">
            <a:solidFill>
              <a:srgbClr val="002060">
                <a:alpha val="30000"/>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B7C0E35-A54C-8445-ED32-31F8F1684D5A}"/>
              </a:ext>
            </a:extLst>
          </p:cNvPr>
          <p:cNvCxnSpPr>
            <a:cxnSpLocks/>
          </p:cNvCxnSpPr>
          <p:nvPr/>
        </p:nvCxnSpPr>
        <p:spPr>
          <a:xfrm>
            <a:off x="6219546" y="4878751"/>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F49879C0-6ED1-9A88-ACDB-8E4E8DE24851}"/>
              </a:ext>
            </a:extLst>
          </p:cNvPr>
          <p:cNvCxnSpPr>
            <a:cxnSpLocks/>
            <a:stCxn id="74" idx="3"/>
            <a:endCxn id="36" idx="0"/>
          </p:cNvCxnSpPr>
          <p:nvPr/>
        </p:nvCxnSpPr>
        <p:spPr>
          <a:xfrm flipH="1">
            <a:off x="5902664" y="5059079"/>
            <a:ext cx="417415" cy="26089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A46F62B-A3C9-2705-DFBD-60CA544FF9F9}"/>
              </a:ext>
            </a:extLst>
          </p:cNvPr>
          <p:cNvCxnSpPr>
            <a:cxnSpLocks/>
            <a:stCxn id="74" idx="5"/>
            <a:endCxn id="54" idx="0"/>
          </p:cNvCxnSpPr>
          <p:nvPr/>
        </p:nvCxnSpPr>
        <p:spPr>
          <a:xfrm>
            <a:off x="6805494" y="5059079"/>
            <a:ext cx="377859" cy="26089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2B19DF6B-F50A-CAD3-C525-5224587B34DB}"/>
              </a:ext>
            </a:extLst>
          </p:cNvPr>
          <p:cNvSpPr/>
          <p:nvPr/>
        </p:nvSpPr>
        <p:spPr>
          <a:xfrm>
            <a:off x="8726893" y="4623730"/>
            <a:ext cx="686481" cy="510043"/>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5-8</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v0</a:t>
            </a:r>
          </a:p>
        </p:txBody>
      </p:sp>
      <p:cxnSp>
        <p:nvCxnSpPr>
          <p:cNvPr id="81" name="Straight Connector 80">
            <a:extLst>
              <a:ext uri="{FF2B5EF4-FFF2-40B4-BE49-F238E27FC236}">
                <a16:creationId xmlns:a16="http://schemas.microsoft.com/office/drawing/2014/main" id="{F94BA94E-F5BF-1EB0-7701-2FEDC0FE4F73}"/>
              </a:ext>
            </a:extLst>
          </p:cNvPr>
          <p:cNvCxnSpPr>
            <a:cxnSpLocks/>
            <a:stCxn id="80" idx="2"/>
            <a:endCxn id="80" idx="6"/>
          </p:cNvCxnSpPr>
          <p:nvPr/>
        </p:nvCxnSpPr>
        <p:spPr>
          <a:xfrm>
            <a:off x="8726893" y="4878752"/>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7B622DE-F976-75CD-21AB-782F4B9CC008}"/>
              </a:ext>
            </a:extLst>
          </p:cNvPr>
          <p:cNvCxnSpPr>
            <a:cxnSpLocks/>
            <a:stCxn id="80" idx="3"/>
            <a:endCxn id="60" idx="0"/>
          </p:cNvCxnSpPr>
          <p:nvPr/>
        </p:nvCxnSpPr>
        <p:spPr>
          <a:xfrm flipH="1">
            <a:off x="8468239" y="5059079"/>
            <a:ext cx="359187" cy="26089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43B10DA-6143-6B1B-FE3C-9776F2C4322D}"/>
              </a:ext>
            </a:extLst>
          </p:cNvPr>
          <p:cNvCxnSpPr>
            <a:cxnSpLocks/>
            <a:stCxn id="80" idx="5"/>
            <a:endCxn id="66" idx="0"/>
          </p:cNvCxnSpPr>
          <p:nvPr/>
        </p:nvCxnSpPr>
        <p:spPr>
          <a:xfrm>
            <a:off x="9312841" y="5059079"/>
            <a:ext cx="422395" cy="26089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A5B2211-D9DC-F6AE-E06A-1FB871EC2C3F}"/>
              </a:ext>
            </a:extLst>
          </p:cNvPr>
          <p:cNvCxnSpPr>
            <a:cxnSpLocks/>
          </p:cNvCxnSpPr>
          <p:nvPr/>
        </p:nvCxnSpPr>
        <p:spPr>
          <a:xfrm>
            <a:off x="7487193" y="4213629"/>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F93DB94-8BD6-0932-0CAE-3B8B58F77322}"/>
              </a:ext>
            </a:extLst>
          </p:cNvPr>
          <p:cNvCxnSpPr>
            <a:cxnSpLocks/>
            <a:stCxn id="87" idx="3"/>
            <a:endCxn id="74" idx="0"/>
          </p:cNvCxnSpPr>
          <p:nvPr/>
        </p:nvCxnSpPr>
        <p:spPr>
          <a:xfrm flipH="1">
            <a:off x="6562787" y="4393957"/>
            <a:ext cx="1024939" cy="229773"/>
          </a:xfrm>
          <a:prstGeom prst="straightConnector1">
            <a:avLst/>
          </a:prstGeom>
          <a:ln w="25400">
            <a:solidFill>
              <a:srgbClr val="2F5597"/>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3D381CE-D253-DF8E-5287-071D5C7A14FE}"/>
              </a:ext>
            </a:extLst>
          </p:cNvPr>
          <p:cNvCxnSpPr>
            <a:cxnSpLocks/>
            <a:stCxn id="87" idx="5"/>
            <a:endCxn id="80" idx="0"/>
          </p:cNvCxnSpPr>
          <p:nvPr/>
        </p:nvCxnSpPr>
        <p:spPr>
          <a:xfrm>
            <a:off x="8073141" y="4393957"/>
            <a:ext cx="996993" cy="229773"/>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3E8E87B-EA4B-BAE7-B458-364CA94A513E}"/>
              </a:ext>
            </a:extLst>
          </p:cNvPr>
          <p:cNvCxnSpPr>
            <a:cxnSpLocks/>
            <a:stCxn id="74" idx="3"/>
            <a:endCxn id="14" idx="0"/>
          </p:cNvCxnSpPr>
          <p:nvPr/>
        </p:nvCxnSpPr>
        <p:spPr>
          <a:xfrm flipH="1">
            <a:off x="6215564" y="5059079"/>
            <a:ext cx="104515" cy="967258"/>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B1AF7ED-F3B3-F846-ADBF-F48ABE340CA1}"/>
              </a:ext>
            </a:extLst>
          </p:cNvPr>
          <p:cNvCxnSpPr>
            <a:cxnSpLocks/>
          </p:cNvCxnSpPr>
          <p:nvPr/>
        </p:nvCxnSpPr>
        <p:spPr>
          <a:xfrm>
            <a:off x="6219546" y="4878751"/>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B967602-CFA6-CA16-1027-5CD13233DA52}"/>
              </a:ext>
            </a:extLst>
          </p:cNvPr>
          <p:cNvCxnSpPr>
            <a:cxnSpLocks/>
          </p:cNvCxnSpPr>
          <p:nvPr/>
        </p:nvCxnSpPr>
        <p:spPr>
          <a:xfrm>
            <a:off x="7487193" y="4213629"/>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F47519-4F04-F2B8-A9B5-1AC5422FD50D}"/>
              </a:ext>
            </a:extLst>
          </p:cNvPr>
          <p:cNvCxnSpPr>
            <a:cxnSpLocks/>
          </p:cNvCxnSpPr>
          <p:nvPr/>
        </p:nvCxnSpPr>
        <p:spPr>
          <a:xfrm>
            <a:off x="6219546" y="4878751"/>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74584E6-C405-1579-0E37-36ECD18E3782}"/>
              </a:ext>
            </a:extLst>
          </p:cNvPr>
          <p:cNvCxnSpPr>
            <a:cxnSpLocks/>
            <a:stCxn id="69" idx="5"/>
            <a:endCxn id="15" idx="0"/>
          </p:cNvCxnSpPr>
          <p:nvPr/>
        </p:nvCxnSpPr>
        <p:spPr>
          <a:xfrm>
            <a:off x="6805494" y="5059079"/>
            <a:ext cx="50022" cy="967258"/>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C939832-F764-C9A5-B05D-DF528C8C89BA}"/>
              </a:ext>
            </a:extLst>
          </p:cNvPr>
          <p:cNvCxnSpPr>
            <a:cxnSpLocks/>
          </p:cNvCxnSpPr>
          <p:nvPr/>
        </p:nvCxnSpPr>
        <p:spPr>
          <a:xfrm>
            <a:off x="7487193" y="4213629"/>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C7B808F0-BD92-1A9C-9E33-066F13B5EE89}"/>
                  </a:ext>
                </a:extLst>
              </p:cNvPr>
              <p:cNvSpPr>
                <a:spLocks noGrp="1"/>
              </p:cNvSpPr>
              <p:nvPr>
                <p:ph sz="half" idx="1"/>
              </p:nvPr>
            </p:nvSpPr>
            <p:spPr>
              <a:xfrm>
                <a:off x="4487240" y="943596"/>
                <a:ext cx="5945140" cy="2083190"/>
              </a:xfrm>
              <a:solidFill>
                <a:schemeClr val="bg1">
                  <a:lumMod val="85000"/>
                </a:schemeClr>
              </a:solidFill>
            </p:spPr>
            <p:txBody>
              <a:bodyPr anchor="t">
                <a:normAutofit/>
              </a:bodyPr>
              <a:lstStyle/>
              <a:p>
                <a:r>
                  <a:rPr lang="en-US" sz="2000" dirty="0">
                    <a:solidFill>
                      <a:schemeClr val="tx1"/>
                    </a:solidFill>
                  </a:rPr>
                  <a:t>Updates propagate up the tree</a:t>
                </a:r>
              </a:p>
              <a:p>
                <a14:m>
                  <m:oMath xmlns:m="http://schemas.openxmlformats.org/officeDocument/2006/math">
                    <m:r>
                      <m:rPr>
                        <m:sty m:val="p"/>
                      </m:rPr>
                      <a:rPr lang="en-US" sz="2000" b="0" i="0" smtClean="0">
                        <a:solidFill>
                          <a:srgbClr val="FF0000"/>
                        </a:solidFill>
                        <a:latin typeface="Cambria Math" panose="02040503050406030204" pitchFamily="18" charset="0"/>
                      </a:rPr>
                      <m:t>O</m:t>
                    </m:r>
                    <m:d>
                      <m:dPr>
                        <m:ctrlPr>
                          <a:rPr lang="en-US" sz="2000" b="0" i="1" smtClean="0">
                            <a:solidFill>
                              <a:srgbClr val="FF0000"/>
                            </a:solidFill>
                            <a:latin typeface="Cambria Math" panose="02040503050406030204" pitchFamily="18" charset="0"/>
                          </a:rPr>
                        </m:ctrlPr>
                      </m:dPr>
                      <m:e>
                        <m:r>
                          <m:rPr>
                            <m:sty m:val="p"/>
                          </m:rPr>
                          <a:rPr lang="en-US" sz="2000" b="0" i="0" smtClean="0">
                            <a:solidFill>
                              <a:srgbClr val="FF0000"/>
                            </a:solidFill>
                            <a:latin typeface="Cambria Math" panose="02040503050406030204" pitchFamily="18" charset="0"/>
                          </a:rPr>
                          <m:t>D</m:t>
                        </m:r>
                        <m:r>
                          <a:rPr lang="en-US" sz="2000" b="1">
                            <a:solidFill>
                              <a:srgbClr val="C00000"/>
                            </a:solidFill>
                            <a:latin typeface="Cambria Math" panose="02040503050406030204" pitchFamily="18" charset="0"/>
                          </a:rPr>
                          <m:t>⋅</m:t>
                        </m:r>
                        <m:func>
                          <m:funcPr>
                            <m:ctrlPr>
                              <a:rPr lang="en-US" sz="2000" b="0" i="1" smtClean="0">
                                <a:solidFill>
                                  <a:srgbClr val="FF0000"/>
                                </a:solidFill>
                                <a:latin typeface="Cambria Math" panose="02040503050406030204" pitchFamily="18" charset="0"/>
                              </a:rPr>
                            </m:ctrlPr>
                          </m:funcPr>
                          <m:fName>
                            <m:r>
                              <m:rPr>
                                <m:sty m:val="p"/>
                              </m:rPr>
                              <a:rPr lang="en-US" sz="2000" b="0" i="0" smtClean="0">
                                <a:solidFill>
                                  <a:srgbClr val="FF0000"/>
                                </a:solidFill>
                                <a:latin typeface="Cambria Math" panose="02040503050406030204" pitchFamily="18" charset="0"/>
                              </a:rPr>
                              <m:t>log</m:t>
                            </m:r>
                          </m:fName>
                          <m:e>
                            <m:r>
                              <m:rPr>
                                <m:sty m:val="p"/>
                              </m:rPr>
                              <a:rPr lang="en-US" sz="2000" b="0" i="0" smtClean="0">
                                <a:solidFill>
                                  <a:srgbClr val="FF0000"/>
                                </a:solidFill>
                                <a:latin typeface="Cambria Math" panose="02040503050406030204" pitchFamily="18" charset="0"/>
                              </a:rPr>
                              <m:t>N</m:t>
                            </m:r>
                          </m:e>
                        </m:func>
                      </m:e>
                    </m:d>
                  </m:oMath>
                </a14:m>
                <a:r>
                  <a:rPr lang="en-US" sz="2000" dirty="0">
                    <a:solidFill>
                      <a:srgbClr val="FF0000"/>
                    </a:solidFill>
                  </a:rPr>
                  <a:t> space for deletions (</a:t>
                </a:r>
                <a14:m>
                  <m:oMath xmlns:m="http://schemas.openxmlformats.org/officeDocument/2006/math">
                    <m:r>
                      <m:rPr>
                        <m:sty m:val="p"/>
                      </m:rPr>
                      <a:rPr lang="en-US" sz="2000" b="0" i="0" smtClean="0">
                        <a:solidFill>
                          <a:srgbClr val="FF0000"/>
                        </a:solidFill>
                        <a:latin typeface="Cambria Math" panose="02040503050406030204" pitchFamily="18" charset="0"/>
                      </a:rPr>
                      <m:t>D</m:t>
                    </m:r>
                  </m:oMath>
                </a14:m>
                <a:r>
                  <a:rPr lang="en-US" sz="2000" dirty="0">
                    <a:solidFill>
                      <a:srgbClr val="FF0000"/>
                    </a:solidFill>
                  </a:rPr>
                  <a:t>: total deletions)</a:t>
                </a:r>
              </a:p>
              <a:p>
                <a:pPr lvl="1"/>
                <a:r>
                  <a:rPr lang="en-US" sz="1600" dirty="0"/>
                  <a:t>Always write </a:t>
                </a:r>
                <a14:m>
                  <m:oMath xmlns:m="http://schemas.openxmlformats.org/officeDocument/2006/math">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log</m:t>
                        </m:r>
                      </m:fName>
                      <m:e>
                        <m:r>
                          <m:rPr>
                            <m:sty m:val="p"/>
                          </m:rPr>
                          <a:rPr lang="en-US" sz="1600" b="0" i="0" smtClean="0">
                            <a:latin typeface="Cambria Math" panose="02040503050406030204" pitchFamily="18" charset="0"/>
                          </a:rPr>
                          <m:t>N</m:t>
                        </m:r>
                      </m:e>
                    </m:func>
                  </m:oMath>
                </a14:m>
                <a:r>
                  <a:rPr lang="en-US" sz="1600" dirty="0"/>
                  <a:t> nodes to stay forward private</a:t>
                </a:r>
                <a:endParaRPr lang="en-US" sz="1600" dirty="0">
                  <a:solidFill>
                    <a:schemeClr val="tx1"/>
                  </a:solidFill>
                </a:endParaRPr>
              </a:p>
              <a:p>
                <a:r>
                  <a:rPr lang="en-US" sz="2000" dirty="0">
                    <a:solidFill>
                      <a:schemeClr val="tx1"/>
                    </a:solidFill>
                  </a:rPr>
                  <a:t>Number of valid nodes remains </a:t>
                </a:r>
                <a14:m>
                  <m:oMath xmlns:m="http://schemas.openxmlformats.org/officeDocument/2006/math">
                    <m:r>
                      <m:rPr>
                        <m:sty m:val="p"/>
                      </m:rPr>
                      <a:rPr lang="en-US" sz="2000" b="0" i="0" smtClean="0">
                        <a:solidFill>
                          <a:schemeClr val="tx1"/>
                        </a:solidFill>
                        <a:latin typeface="Cambria Math" panose="02040503050406030204" pitchFamily="18" charset="0"/>
                      </a:rPr>
                      <m:t>O</m:t>
                    </m:r>
                    <m:d>
                      <m:dPr>
                        <m:ctrlPr>
                          <a:rPr lang="en-US" sz="2000" b="0" i="1" smtClean="0">
                            <a:solidFill>
                              <a:schemeClr val="tx1"/>
                            </a:solidFill>
                            <a:latin typeface="Cambria Math" panose="02040503050406030204" pitchFamily="18" charset="0"/>
                          </a:rPr>
                        </m:ctrlPr>
                      </m:dPr>
                      <m:e>
                        <m:r>
                          <m:rPr>
                            <m:sty m:val="p"/>
                          </m:rPr>
                          <a:rPr lang="en-US" sz="2000" b="0" i="0" smtClean="0">
                            <a:solidFill>
                              <a:schemeClr val="tx1"/>
                            </a:solidFill>
                            <a:latin typeface="Cambria Math" panose="02040503050406030204" pitchFamily="18" charset="0"/>
                          </a:rPr>
                          <m:t>r</m:t>
                        </m:r>
                      </m:e>
                    </m:d>
                  </m:oMath>
                </a14:m>
                <a:r>
                  <a:rPr lang="en-US" sz="2000" dirty="0">
                    <a:solidFill>
                      <a:schemeClr val="tx1"/>
                    </a:solidFill>
                  </a:rPr>
                  <a:t>…</a:t>
                </a:r>
              </a:p>
            </p:txBody>
          </p:sp>
        </mc:Choice>
        <mc:Fallback xmlns="">
          <p:sp>
            <p:nvSpPr>
              <p:cNvPr id="85" name="Content Placeholder 2">
                <a:extLst>
                  <a:ext uri="{FF2B5EF4-FFF2-40B4-BE49-F238E27FC236}">
                    <a16:creationId xmlns:a16="http://schemas.microsoft.com/office/drawing/2014/main" id="{C7B808F0-BD92-1A9C-9E33-066F13B5EE89}"/>
                  </a:ext>
                </a:extLst>
              </p:cNvPr>
              <p:cNvSpPr>
                <a:spLocks noGrp="1" noRot="1" noChangeAspect="1" noMove="1" noResize="1" noEditPoints="1" noAdjustHandles="1" noChangeArrowheads="1" noChangeShapeType="1" noTextEdit="1"/>
              </p:cNvSpPr>
              <p:nvPr>
                <p:ph sz="half" idx="1"/>
              </p:nvPr>
            </p:nvSpPr>
            <p:spPr>
              <a:xfrm>
                <a:off x="4487240" y="943596"/>
                <a:ext cx="5945140" cy="2083190"/>
              </a:xfrm>
              <a:blipFill>
                <a:blip r:embed="rId8"/>
                <a:stretch>
                  <a:fillRect l="-853" t="-3636"/>
                </a:stretch>
              </a:blipFill>
            </p:spPr>
            <p:txBody>
              <a:bodyPr/>
              <a:lstStyle/>
              <a:p>
                <a:r>
                  <a:rPr lang="en-US">
                    <a:noFill/>
                  </a:rPr>
                  <a:t> </a:t>
                </a:r>
              </a:p>
            </p:txBody>
          </p:sp>
        </mc:Fallback>
      </mc:AlternateContent>
      <p:pic>
        <p:nvPicPr>
          <p:cNvPr id="111" name="Graphic 110" descr="Magnifying glass with solid fill">
            <a:extLst>
              <a:ext uri="{FF2B5EF4-FFF2-40B4-BE49-F238E27FC236}">
                <a16:creationId xmlns:a16="http://schemas.microsoft.com/office/drawing/2014/main" id="{AD39C5E7-818F-1583-DF31-4B45DA13416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48052" y="3834448"/>
            <a:ext cx="953056" cy="953056"/>
          </a:xfrm>
          <a:prstGeom prst="rect">
            <a:avLst/>
          </a:prstGeom>
        </p:spPr>
      </p:pic>
      <p:cxnSp>
        <p:nvCxnSpPr>
          <p:cNvPr id="122" name="Straight Arrow Connector 121">
            <a:extLst>
              <a:ext uri="{FF2B5EF4-FFF2-40B4-BE49-F238E27FC236}">
                <a16:creationId xmlns:a16="http://schemas.microsoft.com/office/drawing/2014/main" id="{4476FEE6-8AE3-8E88-F2B1-34A289821E9A}"/>
              </a:ext>
            </a:extLst>
          </p:cNvPr>
          <p:cNvCxnSpPr>
            <a:cxnSpLocks/>
          </p:cNvCxnSpPr>
          <p:nvPr/>
        </p:nvCxnSpPr>
        <p:spPr>
          <a:xfrm flipH="1">
            <a:off x="7998251" y="5538025"/>
            <a:ext cx="67879" cy="359200"/>
          </a:xfrm>
          <a:prstGeom prst="straightConnector1">
            <a:avLst/>
          </a:prstGeom>
          <a:ln w="44450">
            <a:solidFill>
              <a:srgbClr val="00B0F0"/>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C6E7DDC-EC1B-89C1-52E6-4B4876F05106}"/>
              </a:ext>
            </a:extLst>
          </p:cNvPr>
          <p:cNvCxnSpPr>
            <a:cxnSpLocks/>
          </p:cNvCxnSpPr>
          <p:nvPr/>
        </p:nvCxnSpPr>
        <p:spPr>
          <a:xfrm>
            <a:off x="8353804" y="4370659"/>
            <a:ext cx="506430" cy="101852"/>
          </a:xfrm>
          <a:prstGeom prst="straightConnector1">
            <a:avLst/>
          </a:prstGeom>
          <a:ln w="44450">
            <a:solidFill>
              <a:srgbClr val="00B0F0"/>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684F8734-FED1-7927-976D-9A5F0E4D8817}"/>
              </a:ext>
            </a:extLst>
          </p:cNvPr>
          <p:cNvCxnSpPr>
            <a:cxnSpLocks/>
          </p:cNvCxnSpPr>
          <p:nvPr/>
        </p:nvCxnSpPr>
        <p:spPr>
          <a:xfrm flipH="1">
            <a:off x="6803492" y="4362758"/>
            <a:ext cx="502920" cy="100584"/>
          </a:xfrm>
          <a:prstGeom prst="straightConnector1">
            <a:avLst/>
          </a:prstGeom>
          <a:ln w="44450">
            <a:solidFill>
              <a:srgbClr val="00B0F0"/>
            </a:solidFill>
            <a:tailEnd type="arrow" w="sm" len="med"/>
          </a:ln>
        </p:spPr>
        <p:style>
          <a:lnRef idx="1">
            <a:schemeClr val="accent1"/>
          </a:lnRef>
          <a:fillRef idx="0">
            <a:schemeClr val="accent1"/>
          </a:fillRef>
          <a:effectRef idx="0">
            <a:schemeClr val="accent1"/>
          </a:effectRef>
          <a:fontRef idx="minor">
            <a:schemeClr val="tx1"/>
          </a:fontRef>
        </p:style>
      </p:cxnSp>
      <p:pic>
        <p:nvPicPr>
          <p:cNvPr id="120" name="Graphic 119" descr="Magnifying glass with solid fill">
            <a:extLst>
              <a:ext uri="{FF2B5EF4-FFF2-40B4-BE49-F238E27FC236}">
                <a16:creationId xmlns:a16="http://schemas.microsoft.com/office/drawing/2014/main" id="{96BC3FC0-0170-9136-E696-6120B8DBF2F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75916" y="4496116"/>
            <a:ext cx="953056" cy="953056"/>
          </a:xfrm>
          <a:prstGeom prst="rect">
            <a:avLst/>
          </a:prstGeom>
        </p:spPr>
      </p:pic>
      <p:pic>
        <p:nvPicPr>
          <p:cNvPr id="121" name="Graphic 120" descr="Magnifying glass with solid fill">
            <a:extLst>
              <a:ext uri="{FF2B5EF4-FFF2-40B4-BE49-F238E27FC236}">
                <a16:creationId xmlns:a16="http://schemas.microsoft.com/office/drawing/2014/main" id="{C79F9E04-7FE6-1518-EFAE-8B6CFB0176C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82914" y="4497366"/>
            <a:ext cx="953056" cy="953056"/>
          </a:xfrm>
          <a:prstGeom prst="rect">
            <a:avLst/>
          </a:prstGeom>
        </p:spPr>
      </p:pic>
      <p:cxnSp>
        <p:nvCxnSpPr>
          <p:cNvPr id="135" name="Straight Arrow Connector 134">
            <a:extLst>
              <a:ext uri="{FF2B5EF4-FFF2-40B4-BE49-F238E27FC236}">
                <a16:creationId xmlns:a16="http://schemas.microsoft.com/office/drawing/2014/main" id="{538937B1-349A-FC0A-D87F-CFF54E4A2074}"/>
              </a:ext>
            </a:extLst>
          </p:cNvPr>
          <p:cNvCxnSpPr>
            <a:cxnSpLocks/>
          </p:cNvCxnSpPr>
          <p:nvPr/>
        </p:nvCxnSpPr>
        <p:spPr>
          <a:xfrm flipH="1">
            <a:off x="8444629" y="5005808"/>
            <a:ext cx="263341" cy="213628"/>
          </a:xfrm>
          <a:prstGeom prst="straightConnector1">
            <a:avLst/>
          </a:prstGeom>
          <a:ln w="44450">
            <a:solidFill>
              <a:srgbClr val="00B0F0"/>
            </a:solidFill>
            <a:tailEnd type="arrow" w="sm" len="med"/>
          </a:ln>
        </p:spPr>
        <p:style>
          <a:lnRef idx="1">
            <a:schemeClr val="accent1"/>
          </a:lnRef>
          <a:fillRef idx="0">
            <a:schemeClr val="accent1"/>
          </a:fillRef>
          <a:effectRef idx="0">
            <a:schemeClr val="accent1"/>
          </a:effectRef>
          <a:fontRef idx="minor">
            <a:schemeClr val="tx1"/>
          </a:fontRef>
        </p:style>
      </p:cxnSp>
      <p:pic>
        <p:nvPicPr>
          <p:cNvPr id="137" name="Graphic 136" descr="Magnifying glass with solid fill">
            <a:extLst>
              <a:ext uri="{FF2B5EF4-FFF2-40B4-BE49-F238E27FC236}">
                <a16:creationId xmlns:a16="http://schemas.microsoft.com/office/drawing/2014/main" id="{76B72AC7-A2F5-EE9E-5E2E-CE126B0D45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8490" y="5195831"/>
            <a:ext cx="953056" cy="953056"/>
          </a:xfrm>
          <a:prstGeom prst="rect">
            <a:avLst/>
          </a:prstGeom>
        </p:spPr>
      </p:pic>
      <mc:AlternateContent xmlns:mc="http://schemas.openxmlformats.org/markup-compatibility/2006" xmlns:a14="http://schemas.microsoft.com/office/drawing/2010/main">
        <mc:Choice Requires="a14">
          <p:sp>
            <p:nvSpPr>
              <p:cNvPr id="151" name="Content Placeholder 2">
                <a:extLst>
                  <a:ext uri="{FF2B5EF4-FFF2-40B4-BE49-F238E27FC236}">
                    <a16:creationId xmlns:a16="http://schemas.microsoft.com/office/drawing/2014/main" id="{AF66B336-47B5-6A5F-8584-2DC1894DDCFE}"/>
                  </a:ext>
                </a:extLst>
              </p:cNvPr>
              <p:cNvSpPr txBox="1">
                <a:spLocks/>
              </p:cNvSpPr>
              <p:nvPr/>
            </p:nvSpPr>
            <p:spPr>
              <a:xfrm>
                <a:off x="5513564" y="2480056"/>
                <a:ext cx="3945937" cy="472242"/>
              </a:xfrm>
              <a:prstGeom prst="rect">
                <a:avLst/>
              </a:prstGeom>
              <a:solidFill>
                <a:schemeClr val="accent5">
                  <a:lumMod val="40000"/>
                  <a:lumOff val="60000"/>
                </a:schemeClr>
              </a:solidFill>
              <a:ln w="1270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200" b="1" dirty="0">
                    <a:solidFill>
                      <a:schemeClr val="tx1"/>
                    </a:solidFill>
                  </a:rPr>
                  <a:t>Search Time </a:t>
                </a:r>
                <a14:m>
                  <m:oMath xmlns:m="http://schemas.openxmlformats.org/officeDocument/2006/math">
                    <m:r>
                      <a:rPr lang="en-US" sz="2200" b="1" i="0" smtClean="0">
                        <a:solidFill>
                          <a:schemeClr val="tx1"/>
                        </a:solidFill>
                        <a:latin typeface="Cambria Math" panose="02040503050406030204" pitchFamily="18" charset="0"/>
                      </a:rPr>
                      <m:t>=</m:t>
                    </m:r>
                    <m:r>
                      <a:rPr lang="en-US" sz="2200" b="1" i="0" smtClean="0">
                        <a:solidFill>
                          <a:schemeClr val="tx1"/>
                        </a:solidFill>
                        <a:latin typeface="Cambria Math" panose="02040503050406030204" pitchFamily="18" charset="0"/>
                      </a:rPr>
                      <m:t>𝐎</m:t>
                    </m:r>
                    <m:d>
                      <m:dPr>
                        <m:ctrlPr>
                          <a:rPr lang="en-US" sz="2200" b="1" i="1" smtClean="0">
                            <a:solidFill>
                              <a:schemeClr val="tx1"/>
                            </a:solidFill>
                            <a:latin typeface="Cambria Math" panose="02040503050406030204" pitchFamily="18" charset="0"/>
                          </a:rPr>
                        </m:ctrlPr>
                      </m:dPr>
                      <m:e>
                        <m:r>
                          <a:rPr lang="en-US" sz="2200" b="1" i="0" smtClean="0">
                            <a:solidFill>
                              <a:schemeClr val="tx1"/>
                            </a:solidFill>
                            <a:latin typeface="Cambria Math" panose="02040503050406030204" pitchFamily="18" charset="0"/>
                          </a:rPr>
                          <m:t>𝐫</m:t>
                        </m:r>
                        <m:r>
                          <a:rPr lang="en-US" sz="2200" b="1" i="0" smtClean="0">
                            <a:solidFill>
                              <a:schemeClr val="tx1"/>
                            </a:solidFill>
                            <a:latin typeface="Cambria Math" panose="02040503050406030204" pitchFamily="18" charset="0"/>
                          </a:rPr>
                          <m:t>+</m:t>
                        </m:r>
                        <m:func>
                          <m:funcPr>
                            <m:ctrlPr>
                              <a:rPr lang="en-US" sz="2200" b="1" i="1" smtClean="0">
                                <a:solidFill>
                                  <a:schemeClr val="tx1"/>
                                </a:solidFill>
                                <a:latin typeface="Cambria Math" panose="02040503050406030204" pitchFamily="18" charset="0"/>
                              </a:rPr>
                            </m:ctrlPr>
                          </m:funcPr>
                          <m:fName>
                            <m:r>
                              <a:rPr lang="en-US" sz="2200" b="1" i="0" smtClean="0">
                                <a:solidFill>
                                  <a:schemeClr val="tx1"/>
                                </a:solidFill>
                                <a:latin typeface="Cambria Math" panose="02040503050406030204" pitchFamily="18" charset="0"/>
                              </a:rPr>
                              <m:t>𝐥𝐨𝐠</m:t>
                            </m:r>
                          </m:fName>
                          <m:e>
                            <m:r>
                              <a:rPr lang="en-US" sz="2200" b="1" i="0" smtClean="0">
                                <a:solidFill>
                                  <a:schemeClr val="tx1"/>
                                </a:solidFill>
                                <a:latin typeface="Cambria Math" panose="02040503050406030204" pitchFamily="18" charset="0"/>
                              </a:rPr>
                              <m:t>𝐢</m:t>
                            </m:r>
                          </m:e>
                        </m:func>
                      </m:e>
                    </m:d>
                  </m:oMath>
                </a14:m>
                <a:endParaRPr lang="en-US" sz="2200" b="1" dirty="0">
                  <a:solidFill>
                    <a:schemeClr val="tx1"/>
                  </a:solidFill>
                </a:endParaRPr>
              </a:p>
            </p:txBody>
          </p:sp>
        </mc:Choice>
        <mc:Fallback xmlns="">
          <p:sp>
            <p:nvSpPr>
              <p:cNvPr id="151" name="Content Placeholder 2">
                <a:extLst>
                  <a:ext uri="{FF2B5EF4-FFF2-40B4-BE49-F238E27FC236}">
                    <a16:creationId xmlns:a16="http://schemas.microsoft.com/office/drawing/2014/main" id="{AF66B336-47B5-6A5F-8584-2DC1894DDCFE}"/>
                  </a:ext>
                </a:extLst>
              </p:cNvPr>
              <p:cNvSpPr txBox="1">
                <a:spLocks noRot="1" noChangeAspect="1" noMove="1" noResize="1" noEditPoints="1" noAdjustHandles="1" noChangeArrowheads="1" noChangeShapeType="1" noTextEdit="1"/>
              </p:cNvSpPr>
              <p:nvPr/>
            </p:nvSpPr>
            <p:spPr>
              <a:xfrm>
                <a:off x="5513564" y="2480056"/>
                <a:ext cx="3945937" cy="472242"/>
              </a:xfrm>
              <a:prstGeom prst="rect">
                <a:avLst/>
              </a:prstGeom>
              <a:blipFill>
                <a:blip r:embed="rId11"/>
                <a:stretch>
                  <a:fillRect t="-5128" b="-17949"/>
                </a:stretch>
              </a:blipFill>
              <a:ln w="12700">
                <a:solidFill>
                  <a:schemeClr val="tx1"/>
                </a:solidFill>
              </a:ln>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57D38C0B-305F-8B89-26D5-B1AF4720A1BA}"/>
              </a:ext>
            </a:extLst>
          </p:cNvPr>
          <p:cNvGrpSpPr/>
          <p:nvPr/>
        </p:nvGrpSpPr>
        <p:grpSpPr>
          <a:xfrm>
            <a:off x="1227002" y="854106"/>
            <a:ext cx="2969160" cy="400110"/>
            <a:chOff x="1294460" y="1965572"/>
            <a:chExt cx="3575408" cy="400110"/>
          </a:xfrm>
        </p:grpSpPr>
        <p:cxnSp>
          <p:nvCxnSpPr>
            <p:cNvPr id="12" name="Straight Arrow Connector 11">
              <a:extLst>
                <a:ext uri="{FF2B5EF4-FFF2-40B4-BE49-F238E27FC236}">
                  <a16:creationId xmlns:a16="http://schemas.microsoft.com/office/drawing/2014/main" id="{2005BBB5-6D2D-F423-4AA8-FF6466C2BF3C}"/>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364CD1C-4E2C-E9BE-CAC0-53E5FCD992FD}"/>
                </a:ext>
              </a:extLst>
            </p:cNvPr>
            <p:cNvSpPr txBox="1"/>
            <p:nvPr/>
          </p:nvSpPr>
          <p:spPr>
            <a:xfrm>
              <a:off x="2413481" y="1965572"/>
              <a:ext cx="2390398" cy="400110"/>
            </a:xfrm>
            <a:prstGeom prst="rect">
              <a:avLst/>
            </a:prstGeom>
            <a:noFill/>
          </p:spPr>
          <p:txBody>
            <a:bodyPr wrap="none" rtlCol="0" anchor="ctr">
              <a:spAutoFit/>
            </a:bodyPr>
            <a:lstStyle/>
            <a:p>
              <a:pPr algn="r"/>
              <a:r>
                <a:rPr lang="en-US" sz="2000" b="1" dirty="0">
                  <a:solidFill>
                    <a:srgbClr val="00B050"/>
                  </a:solidFill>
                </a:rPr>
                <a:t>Insert</a:t>
              </a:r>
              <a:r>
                <a:rPr lang="en-US" sz="2000" b="1" dirty="0"/>
                <a:t>(</a:t>
              </a:r>
              <a:r>
                <a:rPr lang="en-US" b="1" dirty="0">
                  <a:latin typeface="Fira Code Retina" pitchFamily="49" charset="0"/>
                  <a:ea typeface="Fira Code Retina" pitchFamily="49" charset="0"/>
                  <a:cs typeface="Fira Code Retina" pitchFamily="49" charset="0"/>
                </a:rPr>
                <a:t>Key1, Val1</a:t>
              </a:r>
              <a:r>
                <a:rPr lang="en-US" sz="2000" b="1" dirty="0"/>
                <a:t>)</a:t>
              </a:r>
            </a:p>
          </p:txBody>
        </p:sp>
      </p:grpSp>
      <p:grpSp>
        <p:nvGrpSpPr>
          <p:cNvPr id="42" name="Group 41">
            <a:extLst>
              <a:ext uri="{FF2B5EF4-FFF2-40B4-BE49-F238E27FC236}">
                <a16:creationId xmlns:a16="http://schemas.microsoft.com/office/drawing/2014/main" id="{2F1E0F4A-DCDE-66C4-3F59-608BE80E5B2F}"/>
              </a:ext>
            </a:extLst>
          </p:cNvPr>
          <p:cNvGrpSpPr/>
          <p:nvPr/>
        </p:nvGrpSpPr>
        <p:grpSpPr>
          <a:xfrm>
            <a:off x="263591" y="216256"/>
            <a:ext cx="11906019" cy="2239347"/>
            <a:chOff x="263591" y="216256"/>
            <a:chExt cx="11906019" cy="2239347"/>
          </a:xfrm>
        </p:grpSpPr>
        <p:grpSp>
          <p:nvGrpSpPr>
            <p:cNvPr id="43" name="Group 42">
              <a:extLst>
                <a:ext uri="{FF2B5EF4-FFF2-40B4-BE49-F238E27FC236}">
                  <a16:creationId xmlns:a16="http://schemas.microsoft.com/office/drawing/2014/main" id="{E9404D46-772D-C095-2971-4952915BB0D5}"/>
                </a:ext>
              </a:extLst>
            </p:cNvPr>
            <p:cNvGrpSpPr/>
            <p:nvPr/>
          </p:nvGrpSpPr>
          <p:grpSpPr>
            <a:xfrm>
              <a:off x="10661269" y="216256"/>
              <a:ext cx="1508341" cy="1925743"/>
              <a:chOff x="10661269" y="216256"/>
              <a:chExt cx="1508341" cy="1925743"/>
            </a:xfrm>
          </p:grpSpPr>
          <p:sp>
            <p:nvSpPr>
              <p:cNvPr id="73" name="TextBox 72">
                <a:extLst>
                  <a:ext uri="{FF2B5EF4-FFF2-40B4-BE49-F238E27FC236}">
                    <a16:creationId xmlns:a16="http://schemas.microsoft.com/office/drawing/2014/main" id="{3DFB7EB1-5E83-30F7-DC08-30034E4245A9}"/>
                  </a:ext>
                </a:extLst>
              </p:cNvPr>
              <p:cNvSpPr txBox="1"/>
              <p:nvPr/>
            </p:nvSpPr>
            <p:spPr>
              <a:xfrm>
                <a:off x="10734278" y="1434113"/>
                <a:ext cx="1266392" cy="707886"/>
              </a:xfrm>
              <a:prstGeom prst="rect">
                <a:avLst/>
              </a:prstGeom>
              <a:noFill/>
            </p:spPr>
            <p:txBody>
              <a:bodyPr wrap="square" rtlCol="0" anchor="ctr">
                <a:spAutoFit/>
              </a:bodyPr>
              <a:lstStyle/>
              <a:p>
                <a:pPr algn="ctr" defTabSz="457200"/>
                <a:r>
                  <a:rPr lang="en-US" sz="2000" b="1" dirty="0">
                    <a:solidFill>
                      <a:prstClr val="black"/>
                    </a:solidFill>
                    <a:ea typeface="ＭＳ Ｐゴシック" charset="0"/>
                  </a:rPr>
                  <a:t>Untrusted</a:t>
                </a:r>
              </a:p>
              <a:p>
                <a:pPr algn="ctr" defTabSz="457200"/>
                <a:r>
                  <a:rPr lang="en-US" sz="2000" b="1" dirty="0">
                    <a:solidFill>
                      <a:prstClr val="black"/>
                    </a:solidFill>
                    <a:ea typeface="ＭＳ Ｐゴシック" charset="0"/>
                  </a:rPr>
                  <a:t>Cloud</a:t>
                </a:r>
              </a:p>
            </p:txBody>
          </p:sp>
          <p:pic>
            <p:nvPicPr>
              <p:cNvPr id="78" name="Picture 77">
                <a:extLst>
                  <a:ext uri="{FF2B5EF4-FFF2-40B4-BE49-F238E27FC236}">
                    <a16:creationId xmlns:a16="http://schemas.microsoft.com/office/drawing/2014/main" id="{5564EFD1-E3BB-EFE3-6D09-5957C0585B0C}"/>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0824871" y="265078"/>
                <a:ext cx="1344739" cy="1178005"/>
              </a:xfrm>
              <a:prstGeom prst="rect">
                <a:avLst/>
              </a:prstGeom>
            </p:spPr>
          </p:pic>
          <p:pic>
            <p:nvPicPr>
              <p:cNvPr id="93" name="Picture 3" descr="D:\Personal Study\Research\paper_formats\research images\evil.png">
                <a:extLst>
                  <a:ext uri="{FF2B5EF4-FFF2-40B4-BE49-F238E27FC236}">
                    <a16:creationId xmlns:a16="http://schemas.microsoft.com/office/drawing/2014/main" id="{2F08B62E-86CF-B44B-77F3-F26F1133DE9A}"/>
                  </a:ext>
                </a:extLst>
              </p:cNvPr>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10661269" y="845437"/>
                <a:ext cx="506178" cy="506178"/>
              </a:xfrm>
              <a:prstGeom prst="rect">
                <a:avLst/>
              </a:prstGeom>
              <a:noFill/>
              <a:extLst>
                <a:ext uri="{909E8E84-426E-40dd-AFC4-6F175D3DCCD1}">
                  <a14:hiddenFill xmlns="" xmlns:a14="http://schemas.microsoft.com/office/drawing/2010/main">
                    <a:solidFill>
                      <a:srgbClr val="FFFFFF"/>
                    </a:solidFill>
                  </a14:hiddenFill>
                </a:ext>
              </a:extLst>
            </p:spPr>
          </p:pic>
          <p:sp>
            <p:nvSpPr>
              <p:cNvPr id="94" name="CustomShape 17">
                <a:extLst>
                  <a:ext uri="{FF2B5EF4-FFF2-40B4-BE49-F238E27FC236}">
                    <a16:creationId xmlns:a16="http://schemas.microsoft.com/office/drawing/2014/main" id="{55E89675-E636-D72E-014D-1F368A4D2191}"/>
                  </a:ext>
                </a:extLst>
              </p:cNvPr>
              <p:cNvSpPr/>
              <p:nvPr/>
            </p:nvSpPr>
            <p:spPr>
              <a:xfrm>
                <a:off x="10727330" y="216256"/>
                <a:ext cx="361926" cy="666526"/>
              </a:xfrm>
              <a:prstGeom prst="rect">
                <a:avLst/>
              </a:prstGeom>
              <a:noFill/>
              <a:ln>
                <a:noFill/>
              </a:ln>
            </p:spPr>
            <p:txBody>
              <a:bodyPr wrap="none" lIns="90000" tIns="45000" rIns="90000" bIns="45000" anchor="ctr"/>
              <a:lstStyle/>
              <a:p>
                <a:pPr algn="ctr" defTabSz="457200"/>
                <a:r>
                  <a:rPr lang="en-US" sz="6000" b="1" dirty="0">
                    <a:solidFill>
                      <a:srgbClr val="C00000"/>
                    </a:solidFill>
                    <a:ea typeface="宋体"/>
                  </a:rPr>
                  <a:t>?</a:t>
                </a:r>
                <a:endParaRPr sz="6000" dirty="0">
                  <a:solidFill>
                    <a:prstClr val="black"/>
                  </a:solidFill>
                  <a:ea typeface="ＭＳ Ｐゴシック" charset="0"/>
                </a:endParaRPr>
              </a:p>
            </p:txBody>
          </p:sp>
        </p:grpSp>
        <p:grpSp>
          <p:nvGrpSpPr>
            <p:cNvPr id="45" name="Group 44">
              <a:extLst>
                <a:ext uri="{FF2B5EF4-FFF2-40B4-BE49-F238E27FC236}">
                  <a16:creationId xmlns:a16="http://schemas.microsoft.com/office/drawing/2014/main" id="{AAD5ADC3-C88D-0739-A276-F1ADDE44F365}"/>
                </a:ext>
              </a:extLst>
            </p:cNvPr>
            <p:cNvGrpSpPr/>
            <p:nvPr/>
          </p:nvGrpSpPr>
          <p:grpSpPr>
            <a:xfrm>
              <a:off x="263591" y="973237"/>
              <a:ext cx="799450" cy="1482366"/>
              <a:chOff x="263591" y="973237"/>
              <a:chExt cx="799450" cy="1482366"/>
            </a:xfrm>
          </p:grpSpPr>
          <p:pic>
            <p:nvPicPr>
              <p:cNvPr id="46" name="Picture 45">
                <a:extLst>
                  <a:ext uri="{FF2B5EF4-FFF2-40B4-BE49-F238E27FC236}">
                    <a16:creationId xmlns:a16="http://schemas.microsoft.com/office/drawing/2014/main" id="{B18D7772-5E4C-1D57-42EF-4401AB378DA6}"/>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429254" y="973237"/>
                <a:ext cx="468124" cy="748455"/>
              </a:xfrm>
              <a:prstGeom prst="rect">
                <a:avLst/>
              </a:prstGeom>
            </p:spPr>
          </p:pic>
          <p:sp>
            <p:nvSpPr>
              <p:cNvPr id="47" name="TextBox 46">
                <a:extLst>
                  <a:ext uri="{FF2B5EF4-FFF2-40B4-BE49-F238E27FC236}">
                    <a16:creationId xmlns:a16="http://schemas.microsoft.com/office/drawing/2014/main" id="{F04E9847-6CDF-A5B8-33F5-F4B6CF4C9D14}"/>
                  </a:ext>
                </a:extLst>
              </p:cNvPr>
              <p:cNvSpPr txBox="1"/>
              <p:nvPr/>
            </p:nvSpPr>
            <p:spPr>
              <a:xfrm>
                <a:off x="263591" y="1686100"/>
                <a:ext cx="799450" cy="400110"/>
              </a:xfrm>
              <a:prstGeom prst="rect">
                <a:avLst/>
              </a:prstGeom>
              <a:noFill/>
            </p:spPr>
            <p:txBody>
              <a:bodyPr wrap="none" rtlCol="0" anchor="ctr">
                <a:spAutoFit/>
              </a:bodyPr>
              <a:lstStyle/>
              <a:p>
                <a:pPr algn="ctr"/>
                <a:r>
                  <a:rPr lang="en-US" sz="2000" b="1" dirty="0"/>
                  <a:t>Client</a:t>
                </a:r>
              </a:p>
            </p:txBody>
          </p:sp>
          <p:pic>
            <p:nvPicPr>
              <p:cNvPr id="65" name="Graphic 64" descr="Key with solid fill">
                <a:extLst>
                  <a:ext uri="{FF2B5EF4-FFF2-40B4-BE49-F238E27FC236}">
                    <a16:creationId xmlns:a16="http://schemas.microsoft.com/office/drawing/2014/main" id="{F38F2335-DF6C-A6F0-42EE-CEC3AB4B79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5455" y="1899882"/>
                <a:ext cx="555721" cy="555721"/>
              </a:xfrm>
              <a:prstGeom prst="rect">
                <a:avLst/>
              </a:prstGeom>
            </p:spPr>
          </p:pic>
        </p:grpSp>
      </p:grpSp>
      <p:grpSp>
        <p:nvGrpSpPr>
          <p:cNvPr id="95" name="Group 94">
            <a:extLst>
              <a:ext uri="{FF2B5EF4-FFF2-40B4-BE49-F238E27FC236}">
                <a16:creationId xmlns:a16="http://schemas.microsoft.com/office/drawing/2014/main" id="{F7E4CCDF-D61B-FC09-CEF5-586C6BAC6CC8}"/>
              </a:ext>
            </a:extLst>
          </p:cNvPr>
          <p:cNvGrpSpPr/>
          <p:nvPr/>
        </p:nvGrpSpPr>
        <p:grpSpPr>
          <a:xfrm>
            <a:off x="1227002" y="1300760"/>
            <a:ext cx="2969160" cy="400110"/>
            <a:chOff x="1294460" y="2001432"/>
            <a:chExt cx="3575408" cy="400110"/>
          </a:xfrm>
        </p:grpSpPr>
        <p:cxnSp>
          <p:nvCxnSpPr>
            <p:cNvPr id="102" name="Straight Arrow Connector 101">
              <a:extLst>
                <a:ext uri="{FF2B5EF4-FFF2-40B4-BE49-F238E27FC236}">
                  <a16:creationId xmlns:a16="http://schemas.microsoft.com/office/drawing/2014/main" id="{8EA57114-6B6F-19EF-D5A8-ACA6639461D6}"/>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01A9DCD8-2186-B936-7EFD-8353430ED5EC}"/>
                </a:ext>
              </a:extLst>
            </p:cNvPr>
            <p:cNvSpPr txBox="1"/>
            <p:nvPr/>
          </p:nvSpPr>
          <p:spPr>
            <a:xfrm>
              <a:off x="1925404" y="2001432"/>
              <a:ext cx="2878475" cy="400110"/>
            </a:xfrm>
            <a:prstGeom prst="rect">
              <a:avLst/>
            </a:prstGeom>
            <a:noFill/>
          </p:spPr>
          <p:txBody>
            <a:bodyPr wrap="none" rtlCol="0" anchor="ctr">
              <a:spAutoFit/>
            </a:bodyPr>
            <a:lstStyle/>
            <a:p>
              <a:pPr algn="r"/>
              <a:r>
                <a:rPr lang="en-US" sz="2000" b="1" dirty="0">
                  <a:solidFill>
                    <a:srgbClr val="00B050"/>
                  </a:solidFill>
                </a:rPr>
                <a:t>Insert</a:t>
              </a:r>
              <a:r>
                <a:rPr lang="en-US" sz="2000" b="1" dirty="0"/>
                <a:t>(</a:t>
              </a:r>
              <a:r>
                <a:rPr lang="en-US" b="1" dirty="0">
                  <a:latin typeface="Fira Code Retina" pitchFamily="49" charset="0"/>
                  <a:ea typeface="Fira Code Retina" pitchFamily="49" charset="0"/>
                  <a:cs typeface="Fira Code Retina" pitchFamily="49" charset="0"/>
                </a:rPr>
                <a:t>Key1, Val2</a:t>
              </a:r>
              <a:r>
                <a:rPr lang="en-US" sz="2000" b="1" dirty="0"/>
                <a:t>)</a:t>
              </a:r>
            </a:p>
          </p:txBody>
        </p:sp>
      </p:grpSp>
      <p:grpSp>
        <p:nvGrpSpPr>
          <p:cNvPr id="26" name="Group 25">
            <a:extLst>
              <a:ext uri="{FF2B5EF4-FFF2-40B4-BE49-F238E27FC236}">
                <a16:creationId xmlns:a16="http://schemas.microsoft.com/office/drawing/2014/main" id="{15D0A42B-520C-49CB-A5B2-C8DDB918DC92}"/>
              </a:ext>
            </a:extLst>
          </p:cNvPr>
          <p:cNvGrpSpPr/>
          <p:nvPr/>
        </p:nvGrpSpPr>
        <p:grpSpPr>
          <a:xfrm>
            <a:off x="1227002" y="1747414"/>
            <a:ext cx="2969160" cy="400110"/>
            <a:chOff x="1294460" y="2001432"/>
            <a:chExt cx="3575408" cy="400110"/>
          </a:xfrm>
        </p:grpSpPr>
        <p:cxnSp>
          <p:nvCxnSpPr>
            <p:cNvPr id="27" name="Straight Arrow Connector 26">
              <a:extLst>
                <a:ext uri="{FF2B5EF4-FFF2-40B4-BE49-F238E27FC236}">
                  <a16:creationId xmlns:a16="http://schemas.microsoft.com/office/drawing/2014/main" id="{0A915322-C775-4305-C70B-21ACCF2C9334}"/>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1FB232D-668C-FF18-57F8-6FE3323DF2DC}"/>
                </a:ext>
              </a:extLst>
            </p:cNvPr>
            <p:cNvSpPr txBox="1"/>
            <p:nvPr/>
          </p:nvSpPr>
          <p:spPr>
            <a:xfrm>
              <a:off x="1925404" y="2001432"/>
              <a:ext cx="2878475" cy="400110"/>
            </a:xfrm>
            <a:prstGeom prst="rect">
              <a:avLst/>
            </a:prstGeom>
            <a:noFill/>
          </p:spPr>
          <p:txBody>
            <a:bodyPr wrap="none" rtlCol="0" anchor="ctr">
              <a:spAutoFit/>
            </a:bodyPr>
            <a:lstStyle/>
            <a:p>
              <a:pPr algn="r"/>
              <a:r>
                <a:rPr lang="en-US" sz="2000" b="1" dirty="0">
                  <a:solidFill>
                    <a:srgbClr val="00B050"/>
                  </a:solidFill>
                </a:rPr>
                <a:t>Insert</a:t>
              </a:r>
              <a:r>
                <a:rPr lang="en-US" sz="2000" b="1" dirty="0"/>
                <a:t>(</a:t>
              </a:r>
              <a:r>
                <a:rPr lang="en-US" b="1" dirty="0">
                  <a:latin typeface="Fira Code Retina" pitchFamily="49" charset="0"/>
                  <a:ea typeface="Fira Code Retina" pitchFamily="49" charset="0"/>
                  <a:cs typeface="Fira Code Retina" pitchFamily="49" charset="0"/>
                </a:rPr>
                <a:t>Key1, Val3</a:t>
              </a:r>
              <a:r>
                <a:rPr lang="en-US" sz="2000" b="1" dirty="0"/>
                <a:t>)</a:t>
              </a:r>
            </a:p>
          </p:txBody>
        </p:sp>
      </p:grpSp>
      <p:grpSp>
        <p:nvGrpSpPr>
          <p:cNvPr id="29" name="Group 28">
            <a:extLst>
              <a:ext uri="{FF2B5EF4-FFF2-40B4-BE49-F238E27FC236}">
                <a16:creationId xmlns:a16="http://schemas.microsoft.com/office/drawing/2014/main" id="{31BD6850-349C-05CD-9047-7694E9B47D0A}"/>
              </a:ext>
            </a:extLst>
          </p:cNvPr>
          <p:cNvGrpSpPr/>
          <p:nvPr/>
        </p:nvGrpSpPr>
        <p:grpSpPr>
          <a:xfrm>
            <a:off x="1227002" y="2194068"/>
            <a:ext cx="2969160" cy="400110"/>
            <a:chOff x="1294460" y="2001432"/>
            <a:chExt cx="3575408" cy="400110"/>
          </a:xfrm>
        </p:grpSpPr>
        <p:cxnSp>
          <p:nvCxnSpPr>
            <p:cNvPr id="30" name="Straight Arrow Connector 29">
              <a:extLst>
                <a:ext uri="{FF2B5EF4-FFF2-40B4-BE49-F238E27FC236}">
                  <a16:creationId xmlns:a16="http://schemas.microsoft.com/office/drawing/2014/main" id="{0354BF84-7150-D51B-740B-1C6555532D80}"/>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7FA1622-B86A-6B0C-20E2-561E41B07DBE}"/>
                </a:ext>
              </a:extLst>
            </p:cNvPr>
            <p:cNvSpPr txBox="1"/>
            <p:nvPr/>
          </p:nvSpPr>
          <p:spPr>
            <a:xfrm>
              <a:off x="1925404" y="2001432"/>
              <a:ext cx="2878475" cy="400110"/>
            </a:xfrm>
            <a:prstGeom prst="rect">
              <a:avLst/>
            </a:prstGeom>
            <a:noFill/>
          </p:spPr>
          <p:txBody>
            <a:bodyPr wrap="none" rtlCol="0" anchor="ctr">
              <a:spAutoFit/>
            </a:bodyPr>
            <a:lstStyle/>
            <a:p>
              <a:pPr algn="r"/>
              <a:r>
                <a:rPr lang="en-US" sz="2000" b="1" dirty="0">
                  <a:solidFill>
                    <a:srgbClr val="00B050"/>
                  </a:solidFill>
                </a:rPr>
                <a:t>Insert</a:t>
              </a:r>
              <a:r>
                <a:rPr lang="en-US" sz="2000" b="1" dirty="0"/>
                <a:t>(</a:t>
              </a:r>
              <a:r>
                <a:rPr lang="en-US" b="1" dirty="0">
                  <a:latin typeface="Fira Code Retina" pitchFamily="49" charset="0"/>
                  <a:ea typeface="Fira Code Retina" pitchFamily="49" charset="0"/>
                  <a:cs typeface="Fira Code Retina" pitchFamily="49" charset="0"/>
                </a:rPr>
                <a:t>Key1, Val4</a:t>
              </a:r>
              <a:r>
                <a:rPr lang="en-US" sz="2000" b="1" dirty="0"/>
                <a:t>)</a:t>
              </a:r>
            </a:p>
          </p:txBody>
        </p:sp>
      </p:grpSp>
      <p:grpSp>
        <p:nvGrpSpPr>
          <p:cNvPr id="32" name="Group 31">
            <a:extLst>
              <a:ext uri="{FF2B5EF4-FFF2-40B4-BE49-F238E27FC236}">
                <a16:creationId xmlns:a16="http://schemas.microsoft.com/office/drawing/2014/main" id="{554701A2-642D-B6C3-5115-35B0B74ACA2F}"/>
              </a:ext>
            </a:extLst>
          </p:cNvPr>
          <p:cNvGrpSpPr/>
          <p:nvPr/>
        </p:nvGrpSpPr>
        <p:grpSpPr>
          <a:xfrm>
            <a:off x="1227002" y="2640724"/>
            <a:ext cx="2969160" cy="400110"/>
            <a:chOff x="1294460" y="2001432"/>
            <a:chExt cx="3575408" cy="400110"/>
          </a:xfrm>
        </p:grpSpPr>
        <p:cxnSp>
          <p:nvCxnSpPr>
            <p:cNvPr id="33" name="Straight Arrow Connector 32">
              <a:extLst>
                <a:ext uri="{FF2B5EF4-FFF2-40B4-BE49-F238E27FC236}">
                  <a16:creationId xmlns:a16="http://schemas.microsoft.com/office/drawing/2014/main" id="{B226F0AB-09C8-90B3-E966-D41B18E7B235}"/>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B503D10-61A1-9E65-677C-1313A2ED4867}"/>
                </a:ext>
              </a:extLst>
            </p:cNvPr>
            <p:cNvSpPr txBox="1"/>
            <p:nvPr/>
          </p:nvSpPr>
          <p:spPr>
            <a:xfrm>
              <a:off x="1925404" y="2001432"/>
              <a:ext cx="2878475" cy="400110"/>
            </a:xfrm>
            <a:prstGeom prst="rect">
              <a:avLst/>
            </a:prstGeom>
            <a:noFill/>
          </p:spPr>
          <p:txBody>
            <a:bodyPr wrap="none" rtlCol="0" anchor="ctr">
              <a:spAutoFit/>
            </a:bodyPr>
            <a:lstStyle/>
            <a:p>
              <a:pPr algn="r"/>
              <a:r>
                <a:rPr lang="en-US" sz="2000" b="1" dirty="0">
                  <a:solidFill>
                    <a:srgbClr val="00B050"/>
                  </a:solidFill>
                </a:rPr>
                <a:t>Insert</a:t>
              </a:r>
              <a:r>
                <a:rPr lang="en-US" sz="2000" b="1" dirty="0"/>
                <a:t>(</a:t>
              </a:r>
              <a:r>
                <a:rPr lang="en-US" b="1" dirty="0">
                  <a:latin typeface="Fira Code Retina" pitchFamily="49" charset="0"/>
                  <a:ea typeface="Fira Code Retina" pitchFamily="49" charset="0"/>
                  <a:cs typeface="Fira Code Retina" pitchFamily="49" charset="0"/>
                </a:rPr>
                <a:t>Key1, Val5</a:t>
              </a:r>
              <a:r>
                <a:rPr lang="en-US" sz="2000" b="1" dirty="0"/>
                <a:t>)</a:t>
              </a:r>
            </a:p>
          </p:txBody>
        </p:sp>
      </p:grpSp>
      <p:grpSp>
        <p:nvGrpSpPr>
          <p:cNvPr id="35" name="Group 34">
            <a:extLst>
              <a:ext uri="{FF2B5EF4-FFF2-40B4-BE49-F238E27FC236}">
                <a16:creationId xmlns:a16="http://schemas.microsoft.com/office/drawing/2014/main" id="{BB7F72AD-167B-6449-3729-C05D51203012}"/>
              </a:ext>
            </a:extLst>
          </p:cNvPr>
          <p:cNvGrpSpPr/>
          <p:nvPr/>
        </p:nvGrpSpPr>
        <p:grpSpPr>
          <a:xfrm>
            <a:off x="1227002" y="3242603"/>
            <a:ext cx="2969160" cy="400110"/>
            <a:chOff x="1294460" y="2001432"/>
            <a:chExt cx="3575408" cy="400110"/>
          </a:xfrm>
        </p:grpSpPr>
        <p:cxnSp>
          <p:nvCxnSpPr>
            <p:cNvPr id="96" name="Straight Arrow Connector 95">
              <a:extLst>
                <a:ext uri="{FF2B5EF4-FFF2-40B4-BE49-F238E27FC236}">
                  <a16:creationId xmlns:a16="http://schemas.microsoft.com/office/drawing/2014/main" id="{166AA788-6DCB-FF3F-6657-4419EF20B82E}"/>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D9757BAC-71A2-0E2A-8B34-A5731C07DA76}"/>
                </a:ext>
              </a:extLst>
            </p:cNvPr>
            <p:cNvSpPr txBox="1"/>
            <p:nvPr/>
          </p:nvSpPr>
          <p:spPr>
            <a:xfrm>
              <a:off x="1830898" y="2001432"/>
              <a:ext cx="2972981" cy="400110"/>
            </a:xfrm>
            <a:prstGeom prst="rect">
              <a:avLst/>
            </a:prstGeom>
            <a:noFill/>
          </p:spPr>
          <p:txBody>
            <a:bodyPr wrap="none" rtlCol="0" anchor="ctr">
              <a:spAutoFit/>
            </a:bodyPr>
            <a:lstStyle/>
            <a:p>
              <a:pPr algn="r"/>
              <a:r>
                <a:rPr lang="en-US" sz="2000" b="1" dirty="0">
                  <a:solidFill>
                    <a:srgbClr val="FF0000"/>
                  </a:solidFill>
                </a:rPr>
                <a:t>Delete</a:t>
              </a:r>
              <a:r>
                <a:rPr lang="en-US" sz="2000" b="1" dirty="0"/>
                <a:t>(</a:t>
              </a:r>
              <a:r>
                <a:rPr lang="en-US" b="1" dirty="0">
                  <a:latin typeface="Fira Code Retina" pitchFamily="49" charset="0"/>
                  <a:ea typeface="Fira Code Retina" pitchFamily="49" charset="0"/>
                  <a:cs typeface="Fira Code Retina" pitchFamily="49" charset="0"/>
                </a:rPr>
                <a:t>Key1, Val1</a:t>
              </a:r>
              <a:r>
                <a:rPr lang="en-US" sz="2000" b="1" dirty="0"/>
                <a:t>)</a:t>
              </a:r>
            </a:p>
          </p:txBody>
        </p:sp>
      </p:grpSp>
      <p:grpSp>
        <p:nvGrpSpPr>
          <p:cNvPr id="98" name="Group 97">
            <a:extLst>
              <a:ext uri="{FF2B5EF4-FFF2-40B4-BE49-F238E27FC236}">
                <a16:creationId xmlns:a16="http://schemas.microsoft.com/office/drawing/2014/main" id="{4F68D220-B8AF-F43C-6B45-CCA98B1CB1FB}"/>
              </a:ext>
            </a:extLst>
          </p:cNvPr>
          <p:cNvGrpSpPr/>
          <p:nvPr/>
        </p:nvGrpSpPr>
        <p:grpSpPr>
          <a:xfrm>
            <a:off x="1227002" y="3652522"/>
            <a:ext cx="2969160" cy="400110"/>
            <a:chOff x="1294460" y="2001432"/>
            <a:chExt cx="3575408" cy="400110"/>
          </a:xfrm>
        </p:grpSpPr>
        <p:cxnSp>
          <p:nvCxnSpPr>
            <p:cNvPr id="99" name="Straight Arrow Connector 98">
              <a:extLst>
                <a:ext uri="{FF2B5EF4-FFF2-40B4-BE49-F238E27FC236}">
                  <a16:creationId xmlns:a16="http://schemas.microsoft.com/office/drawing/2014/main" id="{FDB58326-187E-6535-7715-8E56528CEE4D}"/>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82F27075-FAB2-B181-D635-9C8C443431F7}"/>
                </a:ext>
              </a:extLst>
            </p:cNvPr>
            <p:cNvSpPr txBox="1"/>
            <p:nvPr/>
          </p:nvSpPr>
          <p:spPr>
            <a:xfrm>
              <a:off x="1830898" y="2001432"/>
              <a:ext cx="2972981" cy="400110"/>
            </a:xfrm>
            <a:prstGeom prst="rect">
              <a:avLst/>
            </a:prstGeom>
            <a:noFill/>
          </p:spPr>
          <p:txBody>
            <a:bodyPr wrap="none" rtlCol="0" anchor="ctr">
              <a:spAutoFit/>
            </a:bodyPr>
            <a:lstStyle/>
            <a:p>
              <a:pPr algn="r"/>
              <a:r>
                <a:rPr lang="en-US" sz="2000" b="1" dirty="0">
                  <a:solidFill>
                    <a:srgbClr val="FF0000"/>
                  </a:solidFill>
                </a:rPr>
                <a:t>Delete</a:t>
              </a:r>
              <a:r>
                <a:rPr lang="en-US" sz="2000" b="1" dirty="0"/>
                <a:t>(</a:t>
              </a:r>
              <a:r>
                <a:rPr lang="en-US" b="1" dirty="0">
                  <a:latin typeface="Fira Code Retina" pitchFamily="49" charset="0"/>
                  <a:ea typeface="Fira Code Retina" pitchFamily="49" charset="0"/>
                  <a:cs typeface="Fira Code Retina" pitchFamily="49" charset="0"/>
                </a:rPr>
                <a:t>Key1, Val4</a:t>
              </a:r>
              <a:r>
                <a:rPr lang="en-US" sz="2000" b="1" dirty="0"/>
                <a:t>)</a:t>
              </a:r>
            </a:p>
          </p:txBody>
        </p:sp>
      </p:grpSp>
      <p:grpSp>
        <p:nvGrpSpPr>
          <p:cNvPr id="101" name="Group 100">
            <a:extLst>
              <a:ext uri="{FF2B5EF4-FFF2-40B4-BE49-F238E27FC236}">
                <a16:creationId xmlns:a16="http://schemas.microsoft.com/office/drawing/2014/main" id="{80CCE543-F38E-74B7-DF18-7DBB20013BC3}"/>
              </a:ext>
            </a:extLst>
          </p:cNvPr>
          <p:cNvGrpSpPr/>
          <p:nvPr/>
        </p:nvGrpSpPr>
        <p:grpSpPr>
          <a:xfrm>
            <a:off x="1227002" y="4260482"/>
            <a:ext cx="2969160" cy="400110"/>
            <a:chOff x="1294460" y="2001432"/>
            <a:chExt cx="3575408" cy="400110"/>
          </a:xfrm>
        </p:grpSpPr>
        <p:cxnSp>
          <p:nvCxnSpPr>
            <p:cNvPr id="110" name="Straight Arrow Connector 109">
              <a:extLst>
                <a:ext uri="{FF2B5EF4-FFF2-40B4-BE49-F238E27FC236}">
                  <a16:creationId xmlns:a16="http://schemas.microsoft.com/office/drawing/2014/main" id="{42266E4C-06F5-ECE4-5BB3-5CA15D9B99A6}"/>
                </a:ext>
              </a:extLst>
            </p:cNvPr>
            <p:cNvCxnSpPr>
              <a:cxnSpLocks/>
            </p:cNvCxnSpPr>
            <p:nvPr/>
          </p:nvCxnSpPr>
          <p:spPr>
            <a:xfrm>
              <a:off x="1294460" y="2364701"/>
              <a:ext cx="3575408"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9257201A-8252-39DC-196C-82D6D57436F1}"/>
                </a:ext>
              </a:extLst>
            </p:cNvPr>
            <p:cNvSpPr txBox="1"/>
            <p:nvPr/>
          </p:nvSpPr>
          <p:spPr>
            <a:xfrm>
              <a:off x="2844772" y="2001432"/>
              <a:ext cx="1959107" cy="400110"/>
            </a:xfrm>
            <a:prstGeom prst="rect">
              <a:avLst/>
            </a:prstGeom>
            <a:noFill/>
          </p:spPr>
          <p:txBody>
            <a:bodyPr wrap="none" rtlCol="0" anchor="ctr">
              <a:spAutoFit/>
            </a:bodyPr>
            <a:lstStyle/>
            <a:p>
              <a:pPr algn="r"/>
              <a:r>
                <a:rPr lang="en-US" sz="2000" b="1" dirty="0"/>
                <a:t>Search(</a:t>
              </a:r>
              <a:r>
                <a:rPr lang="en-US" b="1" dirty="0">
                  <a:latin typeface="Fira Code Retina" pitchFamily="49" charset="0"/>
                  <a:ea typeface="Fira Code Retina" pitchFamily="49" charset="0"/>
                  <a:cs typeface="Fira Code Retina" pitchFamily="49" charset="0"/>
                </a:rPr>
                <a:t>Key1</a:t>
              </a:r>
              <a:r>
                <a:rPr lang="en-US" sz="2000" b="1" dirty="0"/>
                <a:t>)</a:t>
              </a:r>
            </a:p>
          </p:txBody>
        </p:sp>
      </p:grpSp>
      <p:grpSp>
        <p:nvGrpSpPr>
          <p:cNvPr id="148" name="Group 147">
            <a:extLst>
              <a:ext uri="{FF2B5EF4-FFF2-40B4-BE49-F238E27FC236}">
                <a16:creationId xmlns:a16="http://schemas.microsoft.com/office/drawing/2014/main" id="{F0469837-9A3B-25D8-2803-EFB677CDA4D8}"/>
              </a:ext>
            </a:extLst>
          </p:cNvPr>
          <p:cNvGrpSpPr/>
          <p:nvPr/>
        </p:nvGrpSpPr>
        <p:grpSpPr>
          <a:xfrm>
            <a:off x="6330483" y="5261387"/>
            <a:ext cx="426264" cy="502920"/>
            <a:chOff x="6246050" y="5215983"/>
            <a:chExt cx="426264" cy="502920"/>
          </a:xfrm>
        </p:grpSpPr>
        <p:cxnSp>
          <p:nvCxnSpPr>
            <p:cNvPr id="127" name="Straight Arrow Connector 126">
              <a:extLst>
                <a:ext uri="{FF2B5EF4-FFF2-40B4-BE49-F238E27FC236}">
                  <a16:creationId xmlns:a16="http://schemas.microsoft.com/office/drawing/2014/main" id="{67817B92-BD5B-3025-F94B-9109E46B3CC0}"/>
                </a:ext>
              </a:extLst>
            </p:cNvPr>
            <p:cNvCxnSpPr>
              <a:cxnSpLocks/>
            </p:cNvCxnSpPr>
            <p:nvPr/>
          </p:nvCxnSpPr>
          <p:spPr>
            <a:xfrm flipH="1">
              <a:off x="6246050" y="5217967"/>
              <a:ext cx="36576" cy="498951"/>
            </a:xfrm>
            <a:prstGeom prst="straightConnector1">
              <a:avLst/>
            </a:prstGeom>
            <a:ln w="44450">
              <a:solidFill>
                <a:srgbClr val="00B0F0"/>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26B4C204-624A-1CAC-B042-9F98385C10C6}"/>
                </a:ext>
              </a:extLst>
            </p:cNvPr>
            <p:cNvCxnSpPr>
              <a:cxnSpLocks/>
            </p:cNvCxnSpPr>
            <p:nvPr/>
          </p:nvCxnSpPr>
          <p:spPr>
            <a:xfrm>
              <a:off x="6635738" y="5215983"/>
              <a:ext cx="36576" cy="502920"/>
            </a:xfrm>
            <a:prstGeom prst="straightConnector1">
              <a:avLst/>
            </a:prstGeom>
            <a:ln w="44450">
              <a:solidFill>
                <a:srgbClr val="00B0F0"/>
              </a:solidFill>
              <a:tailEnd type="arrow" w="sm" len="med"/>
            </a:ln>
          </p:spPr>
          <p:style>
            <a:lnRef idx="1">
              <a:schemeClr val="accent1"/>
            </a:lnRef>
            <a:fillRef idx="0">
              <a:schemeClr val="accent1"/>
            </a:fillRef>
            <a:effectRef idx="0">
              <a:schemeClr val="accent1"/>
            </a:effectRef>
            <a:fontRef idx="minor">
              <a:schemeClr val="tx1"/>
            </a:fontRef>
          </p:style>
        </p:cxnSp>
      </p:grpSp>
      <p:cxnSp>
        <p:nvCxnSpPr>
          <p:cNvPr id="150" name="Straight Connector 149">
            <a:extLst>
              <a:ext uri="{FF2B5EF4-FFF2-40B4-BE49-F238E27FC236}">
                <a16:creationId xmlns:a16="http://schemas.microsoft.com/office/drawing/2014/main" id="{D3289A71-A797-6623-C08E-581E6AEAA9EE}"/>
              </a:ext>
            </a:extLst>
          </p:cNvPr>
          <p:cNvCxnSpPr>
            <a:cxnSpLocks/>
          </p:cNvCxnSpPr>
          <p:nvPr/>
        </p:nvCxnSpPr>
        <p:spPr>
          <a:xfrm>
            <a:off x="1184286" y="3232052"/>
            <a:ext cx="3011876" cy="0"/>
          </a:xfrm>
          <a:prstGeom prst="line">
            <a:avLst/>
          </a:prstGeom>
          <a:ln w="2222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423E912A-AC10-5FBB-027C-E49968236817}"/>
              </a:ext>
            </a:extLst>
          </p:cNvPr>
          <p:cNvCxnSpPr>
            <a:cxnSpLocks/>
          </p:cNvCxnSpPr>
          <p:nvPr/>
        </p:nvCxnSpPr>
        <p:spPr>
          <a:xfrm>
            <a:off x="1184286" y="4197260"/>
            <a:ext cx="3011876" cy="0"/>
          </a:xfrm>
          <a:prstGeom prst="line">
            <a:avLst/>
          </a:prstGeom>
          <a:ln w="2222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159" name="Oval Callout 158">
            <a:extLst>
              <a:ext uri="{FF2B5EF4-FFF2-40B4-BE49-F238E27FC236}">
                <a16:creationId xmlns:a16="http://schemas.microsoft.com/office/drawing/2014/main" id="{13D8873D-D2E7-4FA6-6157-F01DFA819055}"/>
              </a:ext>
            </a:extLst>
          </p:cNvPr>
          <p:cNvSpPr/>
          <p:nvPr/>
        </p:nvSpPr>
        <p:spPr>
          <a:xfrm>
            <a:off x="8710816" y="3263306"/>
            <a:ext cx="2378440" cy="819923"/>
          </a:xfrm>
          <a:prstGeom prst="wedgeEllipseCallout">
            <a:avLst>
              <a:gd name="adj1" fmla="val -3369"/>
              <a:gd name="adj2" fmla="val 188585"/>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latin typeface="Fira Code Retina" pitchFamily="49" charset="0"/>
                <a:ea typeface="Fira Code Retina" pitchFamily="49" charset="0"/>
                <a:cs typeface="Fira Code Retina" pitchFamily="49" charset="0"/>
              </a:rPr>
              <a:t>v0</a:t>
            </a:r>
            <a:r>
              <a:rPr lang="en-US" sz="1600" dirty="0">
                <a:solidFill>
                  <a:schemeClr val="tx1"/>
                </a:solidFill>
              </a:rPr>
              <a:t> nodes have known contents </a:t>
            </a:r>
            <a:r>
              <a:rPr lang="en-US" sz="1600" dirty="0">
                <a:solidFill>
                  <a:schemeClr val="tx1"/>
                </a:solidFill>
                <a:sym typeface="Wingdings" pitchFamily="2" charset="2"/>
              </a:rPr>
              <a:t> </a:t>
            </a:r>
            <a:r>
              <a:rPr lang="en-US" sz="1600" dirty="0">
                <a:solidFill>
                  <a:schemeClr val="tx1"/>
                </a:solidFill>
              </a:rPr>
              <a:t>never written</a:t>
            </a:r>
          </a:p>
        </p:txBody>
      </p:sp>
      <p:sp>
        <p:nvSpPr>
          <p:cNvPr id="161" name="Rectangle 160">
            <a:extLst>
              <a:ext uri="{FF2B5EF4-FFF2-40B4-BE49-F238E27FC236}">
                <a16:creationId xmlns:a16="http://schemas.microsoft.com/office/drawing/2014/main" id="{4990E4CC-D630-7340-2A0E-FFB35F93712D}"/>
              </a:ext>
            </a:extLst>
          </p:cNvPr>
          <p:cNvSpPr/>
          <p:nvPr/>
        </p:nvSpPr>
        <p:spPr>
          <a:xfrm>
            <a:off x="536778" y="5346837"/>
            <a:ext cx="3489185" cy="12811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27432" rtlCol="0" anchor="t"/>
          <a:lstStyle/>
          <a:p>
            <a:pPr marL="342900" indent="-342900">
              <a:buFont typeface="Arial" panose="020B0604020202020204" pitchFamily="34" charset="0"/>
              <a:buChar char="•"/>
            </a:pPr>
            <a:r>
              <a:rPr lang="en-US" sz="2000" dirty="0">
                <a:solidFill>
                  <a:schemeClr val="tx1"/>
                </a:solidFill>
              </a:rPr>
              <a:t>Binary tree on top of entries to avoid deleted regions</a:t>
            </a:r>
          </a:p>
          <a:p>
            <a:pPr marL="342900" indent="-342900">
              <a:buFont typeface="Arial" panose="020B0604020202020204" pitchFamily="34" charset="0"/>
              <a:buChar char="•"/>
            </a:pPr>
            <a:r>
              <a:rPr lang="en-US" sz="2000" dirty="0">
                <a:solidFill>
                  <a:schemeClr val="tx1"/>
                </a:solidFill>
                <a:latin typeface="Fira Code Retina" pitchFamily="49" charset="0"/>
                <a:ea typeface="Fira Code Retina" pitchFamily="49" charset="0"/>
                <a:cs typeface="Fira Code Retina" pitchFamily="49" charset="0"/>
              </a:rPr>
              <a:t>vi</a:t>
            </a:r>
            <a:r>
              <a:rPr lang="en-US" sz="2000" dirty="0">
                <a:solidFill>
                  <a:schemeClr val="tx1"/>
                </a:solidFill>
                <a:ea typeface="Fira Code Retina" pitchFamily="49" charset="0"/>
                <a:cs typeface="Fira Code Retina" pitchFamily="49" charset="0"/>
              </a:rPr>
              <a:t>: node version, increased when pointers change</a:t>
            </a:r>
            <a:endParaRPr lang="en-US" sz="2000" dirty="0">
              <a:solidFill>
                <a:schemeClr val="tx1"/>
              </a:solidFill>
            </a:endParaRPr>
          </a:p>
        </p:txBody>
      </p:sp>
      <p:sp>
        <p:nvSpPr>
          <p:cNvPr id="156" name="TextBox 155">
            <a:extLst>
              <a:ext uri="{FF2B5EF4-FFF2-40B4-BE49-F238E27FC236}">
                <a16:creationId xmlns:a16="http://schemas.microsoft.com/office/drawing/2014/main" id="{73D847AC-0859-91A8-0999-E1D9B534CFD6}"/>
              </a:ext>
            </a:extLst>
          </p:cNvPr>
          <p:cNvSpPr txBox="1"/>
          <p:nvPr/>
        </p:nvSpPr>
        <p:spPr>
          <a:xfrm>
            <a:off x="1068590" y="3318715"/>
            <a:ext cx="3184339" cy="815323"/>
          </a:xfrm>
          <a:prstGeom prst="rect">
            <a:avLst/>
          </a:prstGeom>
          <a:solidFill>
            <a:schemeClr val="bg1">
              <a:alpha val="55000"/>
            </a:schemeClr>
          </a:solidFill>
        </p:spPr>
        <p:txBody>
          <a:bodyPr wrap="square" rtlCol="0" anchor="ctr">
            <a:noAutofit/>
          </a:bodyPr>
          <a:lstStyle/>
          <a:p>
            <a:pPr algn="ctr"/>
            <a:endParaRPr lang="en-US" dirty="0"/>
          </a:p>
        </p:txBody>
      </p:sp>
      <p:sp>
        <p:nvSpPr>
          <p:cNvPr id="155" name="TextBox 154">
            <a:extLst>
              <a:ext uri="{FF2B5EF4-FFF2-40B4-BE49-F238E27FC236}">
                <a16:creationId xmlns:a16="http://schemas.microsoft.com/office/drawing/2014/main" id="{F8DE5F02-B296-A0AA-A838-35A0CCA95374}"/>
              </a:ext>
            </a:extLst>
          </p:cNvPr>
          <p:cNvSpPr txBox="1"/>
          <p:nvPr/>
        </p:nvSpPr>
        <p:spPr>
          <a:xfrm>
            <a:off x="1074012" y="882782"/>
            <a:ext cx="3184339" cy="2286050"/>
          </a:xfrm>
          <a:prstGeom prst="rect">
            <a:avLst/>
          </a:prstGeom>
          <a:solidFill>
            <a:schemeClr val="bg1">
              <a:alpha val="55000"/>
            </a:schemeClr>
          </a:solidFill>
        </p:spPr>
        <p:txBody>
          <a:bodyPr wrap="square" rtlCol="0" anchor="ctr">
            <a:noAutofit/>
          </a:bodyPr>
          <a:lstStyle/>
          <a:p>
            <a:pPr algn="ctr"/>
            <a:endParaRPr lang="en-US" dirty="0"/>
          </a:p>
        </p:txBody>
      </p:sp>
      <p:sp>
        <p:nvSpPr>
          <p:cNvPr id="163" name="TextBox 162">
            <a:extLst>
              <a:ext uri="{FF2B5EF4-FFF2-40B4-BE49-F238E27FC236}">
                <a16:creationId xmlns:a16="http://schemas.microsoft.com/office/drawing/2014/main" id="{9405311B-76E0-F71B-4C9A-5F3454FA277F}"/>
              </a:ext>
            </a:extLst>
          </p:cNvPr>
          <p:cNvSpPr txBox="1"/>
          <p:nvPr/>
        </p:nvSpPr>
        <p:spPr>
          <a:xfrm>
            <a:off x="4433510" y="6024265"/>
            <a:ext cx="817853" cy="338554"/>
          </a:xfrm>
          <a:prstGeom prst="rect">
            <a:avLst/>
          </a:prstGeom>
          <a:noFill/>
        </p:spPr>
        <p:txBody>
          <a:bodyPr wrap="none" rtlCol="0" anchor="ctr">
            <a:spAutoFit/>
          </a:bodyPr>
          <a:lstStyle/>
          <a:p>
            <a:pPr algn="ctr"/>
            <a:r>
              <a:rPr lang="en-US" sz="1600" b="1" dirty="0">
                <a:latin typeface="Fira Code Retina" pitchFamily="49" charset="0"/>
                <a:ea typeface="Fira Code Retina" pitchFamily="49" charset="0"/>
                <a:cs typeface="Fira Code Retina" pitchFamily="49" charset="0"/>
              </a:rPr>
              <a:t>Key1:</a:t>
            </a:r>
            <a:endParaRPr lang="en-US" sz="1600" dirty="0"/>
          </a:p>
        </p:txBody>
      </p:sp>
      <p:grpSp>
        <p:nvGrpSpPr>
          <p:cNvPr id="273" name="Group 272">
            <a:extLst>
              <a:ext uri="{FF2B5EF4-FFF2-40B4-BE49-F238E27FC236}">
                <a16:creationId xmlns:a16="http://schemas.microsoft.com/office/drawing/2014/main" id="{D45A6D7F-E424-9005-03D3-F1EC1658259F}"/>
              </a:ext>
            </a:extLst>
          </p:cNvPr>
          <p:cNvGrpSpPr/>
          <p:nvPr/>
        </p:nvGrpSpPr>
        <p:grpSpPr>
          <a:xfrm>
            <a:off x="1227002" y="4740198"/>
            <a:ext cx="2202538" cy="301525"/>
            <a:chOff x="1227002" y="4740198"/>
            <a:chExt cx="2202538" cy="301525"/>
          </a:xfrm>
        </p:grpSpPr>
        <p:sp>
          <p:nvSpPr>
            <p:cNvPr id="270" name="Rectangle 269">
              <a:extLst>
                <a:ext uri="{FF2B5EF4-FFF2-40B4-BE49-F238E27FC236}">
                  <a16:creationId xmlns:a16="http://schemas.microsoft.com/office/drawing/2014/main" id="{CD870094-3604-93CC-16F8-BCED9A2F4A34}"/>
                </a:ext>
              </a:extLst>
            </p:cNvPr>
            <p:cNvSpPr/>
            <p:nvPr/>
          </p:nvSpPr>
          <p:spPr>
            <a:xfrm>
              <a:off x="1227002" y="4740198"/>
              <a:ext cx="689721" cy="301525"/>
            </a:xfrm>
            <a:prstGeom prst="rect">
              <a:avLst/>
            </a:prstGeom>
            <a:solidFill>
              <a:srgbClr val="00B05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Fira Code Retina" pitchFamily="49" charset="0"/>
                  <a:ea typeface="Fira Code Retina" pitchFamily="49" charset="0"/>
                  <a:cs typeface="Fira Code Retina" pitchFamily="49" charset="0"/>
                </a:rPr>
                <a:t>Val2</a:t>
              </a:r>
            </a:p>
          </p:txBody>
        </p:sp>
        <p:sp>
          <p:nvSpPr>
            <p:cNvPr id="271" name="Rectangle 270">
              <a:extLst>
                <a:ext uri="{FF2B5EF4-FFF2-40B4-BE49-F238E27FC236}">
                  <a16:creationId xmlns:a16="http://schemas.microsoft.com/office/drawing/2014/main" id="{55D5E3FD-D7A1-90FC-F54D-C02670722F49}"/>
                </a:ext>
              </a:extLst>
            </p:cNvPr>
            <p:cNvSpPr/>
            <p:nvPr/>
          </p:nvSpPr>
          <p:spPr>
            <a:xfrm>
              <a:off x="1983411" y="4740198"/>
              <a:ext cx="689721" cy="301525"/>
            </a:xfrm>
            <a:prstGeom prst="rect">
              <a:avLst/>
            </a:prstGeom>
            <a:solidFill>
              <a:srgbClr val="00B05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Fira Code Retina" pitchFamily="49" charset="0"/>
                  <a:ea typeface="Fira Code Retina" pitchFamily="49" charset="0"/>
                  <a:cs typeface="Fira Code Retina" pitchFamily="49" charset="0"/>
                </a:rPr>
                <a:t>Val2</a:t>
              </a:r>
            </a:p>
          </p:txBody>
        </p:sp>
        <p:sp>
          <p:nvSpPr>
            <p:cNvPr id="272" name="Rectangle 271">
              <a:extLst>
                <a:ext uri="{FF2B5EF4-FFF2-40B4-BE49-F238E27FC236}">
                  <a16:creationId xmlns:a16="http://schemas.microsoft.com/office/drawing/2014/main" id="{60F2AFDE-990E-F00F-91D4-013866D2C183}"/>
                </a:ext>
              </a:extLst>
            </p:cNvPr>
            <p:cNvSpPr/>
            <p:nvPr/>
          </p:nvSpPr>
          <p:spPr>
            <a:xfrm>
              <a:off x="2739819" y="4740198"/>
              <a:ext cx="689721" cy="301525"/>
            </a:xfrm>
            <a:prstGeom prst="rect">
              <a:avLst/>
            </a:prstGeom>
            <a:solidFill>
              <a:srgbClr val="00B05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Fira Code Retina" pitchFamily="49" charset="0"/>
                  <a:ea typeface="Fira Code Retina" pitchFamily="49" charset="0"/>
                  <a:cs typeface="Fira Code Retina" pitchFamily="49" charset="0"/>
                </a:rPr>
                <a:t>Val2</a:t>
              </a:r>
            </a:p>
          </p:txBody>
        </p:sp>
      </p:grpSp>
      <p:grpSp>
        <p:nvGrpSpPr>
          <p:cNvPr id="149" name="Group 148">
            <a:extLst>
              <a:ext uri="{FF2B5EF4-FFF2-40B4-BE49-F238E27FC236}">
                <a16:creationId xmlns:a16="http://schemas.microsoft.com/office/drawing/2014/main" id="{BE8FD014-D227-4295-EAEF-68F9709C9948}"/>
              </a:ext>
            </a:extLst>
          </p:cNvPr>
          <p:cNvGrpSpPr/>
          <p:nvPr/>
        </p:nvGrpSpPr>
        <p:grpSpPr>
          <a:xfrm>
            <a:off x="5826874" y="5825063"/>
            <a:ext cx="1601207" cy="953056"/>
            <a:chOff x="5760613" y="5682940"/>
            <a:chExt cx="1601207" cy="953056"/>
          </a:xfrm>
        </p:grpSpPr>
        <p:pic>
          <p:nvPicPr>
            <p:cNvPr id="132" name="Graphic 131" descr="Magnifying glass with solid fill">
              <a:extLst>
                <a:ext uri="{FF2B5EF4-FFF2-40B4-BE49-F238E27FC236}">
                  <a16:creationId xmlns:a16="http://schemas.microsoft.com/office/drawing/2014/main" id="{9C1D9441-2A16-E770-B9F9-B4A4708205B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60613" y="5682940"/>
              <a:ext cx="953056" cy="953056"/>
            </a:xfrm>
            <a:prstGeom prst="rect">
              <a:avLst/>
            </a:prstGeom>
          </p:spPr>
        </p:pic>
        <p:pic>
          <p:nvPicPr>
            <p:cNvPr id="133" name="Graphic 132" descr="Magnifying glass with solid fill">
              <a:extLst>
                <a:ext uri="{FF2B5EF4-FFF2-40B4-BE49-F238E27FC236}">
                  <a16:creationId xmlns:a16="http://schemas.microsoft.com/office/drawing/2014/main" id="{46112399-8FE7-4BDC-DC4F-50A1907408C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08764" y="5682940"/>
              <a:ext cx="953056" cy="953056"/>
            </a:xfrm>
            <a:prstGeom prst="rect">
              <a:avLst/>
            </a:prstGeom>
          </p:spPr>
        </p:pic>
      </p:grpSp>
      <p:pic>
        <p:nvPicPr>
          <p:cNvPr id="141" name="Graphic 140" descr="Magnifying glass with solid fill">
            <a:extLst>
              <a:ext uri="{FF2B5EF4-FFF2-40B4-BE49-F238E27FC236}">
                <a16:creationId xmlns:a16="http://schemas.microsoft.com/office/drawing/2014/main" id="{CE75AC90-4900-4FBF-6B24-8A8E0B0C4F5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54914" y="5811512"/>
            <a:ext cx="953056" cy="953056"/>
          </a:xfrm>
          <a:prstGeom prst="rect">
            <a:avLst/>
          </a:prstGeom>
        </p:spPr>
      </p:pic>
      <p:graphicFrame>
        <p:nvGraphicFramePr>
          <p:cNvPr id="275" name="Table 2">
            <a:extLst>
              <a:ext uri="{FF2B5EF4-FFF2-40B4-BE49-F238E27FC236}">
                <a16:creationId xmlns:a16="http://schemas.microsoft.com/office/drawing/2014/main" id="{ABCE40D9-2437-C77B-FBF6-EC0E4380703E}"/>
              </a:ext>
            </a:extLst>
          </p:cNvPr>
          <p:cNvGraphicFramePr>
            <a:graphicFrameLocks noGrp="1"/>
          </p:cNvGraphicFramePr>
          <p:nvPr/>
        </p:nvGraphicFramePr>
        <p:xfrm>
          <a:off x="10432380" y="4984375"/>
          <a:ext cx="1558740" cy="724924"/>
        </p:xfrm>
        <a:graphic>
          <a:graphicData uri="http://schemas.openxmlformats.org/drawingml/2006/table">
            <a:tbl>
              <a:tblPr bandRow="1">
                <a:tableStyleId>{5C22544A-7EE6-4342-B048-85BDC9FD1C3A}</a:tableStyleId>
              </a:tblPr>
              <a:tblGrid>
                <a:gridCol w="779370">
                  <a:extLst>
                    <a:ext uri="{9D8B030D-6E8A-4147-A177-3AD203B41FA5}">
                      <a16:colId xmlns:a16="http://schemas.microsoft.com/office/drawing/2014/main" val="1416362989"/>
                    </a:ext>
                  </a:extLst>
                </a:gridCol>
                <a:gridCol w="779370">
                  <a:extLst>
                    <a:ext uri="{9D8B030D-6E8A-4147-A177-3AD203B41FA5}">
                      <a16:colId xmlns:a16="http://schemas.microsoft.com/office/drawing/2014/main" val="563673045"/>
                    </a:ext>
                  </a:extLst>
                </a:gridCol>
              </a:tblGrid>
              <a:tr h="362462">
                <a:tc>
                  <a:txBody>
                    <a:bodyPr/>
                    <a:lstStyle/>
                    <a:p>
                      <a:pPr algn="ctr"/>
                      <a:r>
                        <a:rPr lang="en-US" sz="1400" dirty="0">
                          <a:latin typeface="Fira Code Retina" pitchFamily="49" charset="0"/>
                          <a:ea typeface="Fira Code Retina" pitchFamily="49" charset="0"/>
                          <a:cs typeface="Fira Code Retina" pitchFamily="49" charset="0"/>
                        </a:rPr>
                        <a:t>Dummy</a:t>
                      </a:r>
                    </a:p>
                  </a:txBody>
                  <a:tcPr anchor="ctr">
                    <a:lnL w="12700" cap="flat" cmpd="sng" algn="ctr">
                      <a:solidFill>
                        <a:srgbClr val="AB7C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B7CAA"/>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400" dirty="0">
                          <a:latin typeface="Fira Code Retina" pitchFamily="49" charset="0"/>
                          <a:ea typeface="Fira Code Retina" pitchFamily="49" charset="0"/>
                          <a:cs typeface="Fira Code Retina" pitchFamily="49" charset="0"/>
                        </a:rPr>
                        <a:t>K1V2</a:t>
                      </a:r>
                    </a:p>
                  </a:txBody>
                  <a:tcPr anchor="ctr">
                    <a:lnL w="12700" cap="flat" cmpd="sng" algn="ctr">
                      <a:noFill/>
                      <a:prstDash val="solid"/>
                      <a:round/>
                      <a:headEnd type="none" w="med" len="med"/>
                      <a:tailEnd type="none" w="med" len="med"/>
                    </a:lnL>
                    <a:lnR w="12700" cap="flat" cmpd="sng" algn="ctr">
                      <a:solidFill>
                        <a:srgbClr val="AB7CAA"/>
                      </a:solidFill>
                      <a:prstDash val="solid"/>
                      <a:round/>
                      <a:headEnd type="none" w="med" len="med"/>
                      <a:tailEnd type="none" w="med" len="med"/>
                    </a:lnR>
                    <a:lnT w="12700" cap="flat" cmpd="sng" algn="ctr">
                      <a:solidFill>
                        <a:srgbClr val="AB7CAA"/>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4243081940"/>
                  </a:ext>
                </a:extLst>
              </a:tr>
              <a:tr h="362462">
                <a:tc>
                  <a:txBody>
                    <a:bodyPr/>
                    <a:lstStyle/>
                    <a:p>
                      <a:pPr algn="ctr"/>
                      <a:r>
                        <a:rPr lang="en-US" sz="1400" dirty="0">
                          <a:latin typeface="Fira Code Retina" pitchFamily="49" charset="0"/>
                          <a:ea typeface="Fira Code Retina" pitchFamily="49" charset="0"/>
                          <a:cs typeface="Fira Code Retina" pitchFamily="49" charset="0"/>
                        </a:rPr>
                        <a:t>…</a:t>
                      </a:r>
                    </a:p>
                  </a:txBody>
                  <a:tcPr anchor="ctr">
                    <a:lnL w="12700" cap="flat" cmpd="sng" algn="ctr">
                      <a:solidFill>
                        <a:srgbClr val="AB7CAA"/>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tc>
                  <a:txBody>
                    <a:bodyPr/>
                    <a:lstStyle/>
                    <a:p>
                      <a:pPr algn="ctr"/>
                      <a:r>
                        <a:rPr lang="en-US" sz="1400" dirty="0">
                          <a:latin typeface="Fira Code Retina" pitchFamily="49" charset="0"/>
                          <a:ea typeface="Fira Code Retina" pitchFamily="49" charset="0"/>
                          <a:cs typeface="Fira Code Retina" pitchFamily="49" charset="0"/>
                        </a:rPr>
                        <a:t>…</a:t>
                      </a:r>
                    </a:p>
                  </a:txBody>
                  <a:tcPr anchor="ctr">
                    <a:lnL w="12700" cap="flat" cmpd="sng" algn="ctr">
                      <a:noFill/>
                      <a:prstDash val="solid"/>
                      <a:round/>
                      <a:headEnd type="none" w="med" len="med"/>
                      <a:tailEnd type="none" w="med" len="med"/>
                    </a:lnL>
                    <a:lnR w="12700" cap="flat" cmpd="sng" algn="ctr">
                      <a:solidFill>
                        <a:srgbClr val="AB7CAA"/>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rgbClr val="AB7CAA"/>
                      </a:solidFill>
                      <a:prstDash val="solid"/>
                      <a:round/>
                      <a:headEnd type="none" w="med" len="med"/>
                      <a:tailEnd type="none" w="med" len="med"/>
                    </a:lnB>
                    <a:lnTlToBr w="12700" cmpd="sng">
                      <a:noFill/>
                      <a:prstDash val="solid"/>
                    </a:lnTlToBr>
                    <a:lnBlToTr w="12700" cmpd="sng">
                      <a:noFill/>
                      <a:prstDash val="solid"/>
                    </a:lnBlToTr>
                    <a:pattFill prst="smGrid">
                      <a:fgClr>
                        <a:schemeClr val="bg1">
                          <a:lumMod val="75000"/>
                        </a:schemeClr>
                      </a:fgClr>
                      <a:bgClr>
                        <a:schemeClr val="bg1">
                          <a:lumMod val="95000"/>
                        </a:schemeClr>
                      </a:bgClr>
                    </a:pattFill>
                  </a:tcPr>
                </a:tc>
                <a:extLst>
                  <a:ext uri="{0D108BD9-81ED-4DB2-BD59-A6C34878D82A}">
                    <a16:rowId xmlns:a16="http://schemas.microsoft.com/office/drawing/2014/main" val="2177301965"/>
                  </a:ext>
                </a:extLst>
              </a:tr>
            </a:tbl>
          </a:graphicData>
        </a:graphic>
      </p:graphicFrame>
    </p:spTree>
    <p:custDataLst>
      <p:tags r:id="rId1"/>
    </p:custDataLst>
    <p:extLst>
      <p:ext uri="{BB962C8B-B14F-4D97-AF65-F5344CB8AC3E}">
        <p14:creationId xmlns:p14="http://schemas.microsoft.com/office/powerpoint/2010/main" val="289423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fade">
                                      <p:cBhvr>
                                        <p:cTn id="28" dur="500"/>
                                        <p:tgtEl>
                                          <p:spTgt spid="1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76"/>
                                        </p:tgtEl>
                                        <p:attrNameLst>
                                          <p:attrName>style.visibility</p:attrName>
                                        </p:attrNameLst>
                                      </p:cBhvr>
                                      <p:to>
                                        <p:strVal val="visible"/>
                                      </p:to>
                                    </p:set>
                                    <p:animEffect transition="in" filter="fade">
                                      <p:cBhvr>
                                        <p:cTn id="44" dur="500"/>
                                        <p:tgtEl>
                                          <p:spTgt spid="276"/>
                                        </p:tgtEl>
                                      </p:cBhvr>
                                    </p:animEffect>
                                  </p:childTnLst>
                                </p:cTn>
                              </p:par>
                              <p:par>
                                <p:cTn id="45" presetID="10" presetClass="entr" presetSubtype="0" fill="hold" nodeType="withEffect">
                                  <p:stCondLst>
                                    <p:cond delay="0"/>
                                  </p:stCondLst>
                                  <p:childTnLst>
                                    <p:set>
                                      <p:cBhvr>
                                        <p:cTn id="46" dur="1" fill="hold">
                                          <p:stCondLst>
                                            <p:cond delay="0"/>
                                          </p:stCondLst>
                                        </p:cTn>
                                        <p:tgtEl>
                                          <p:spTgt spid="275"/>
                                        </p:tgtEl>
                                        <p:attrNameLst>
                                          <p:attrName>style.visibility</p:attrName>
                                        </p:attrNameLst>
                                      </p:cBhvr>
                                      <p:to>
                                        <p:strVal val="visible"/>
                                      </p:to>
                                    </p:set>
                                    <p:animEffect transition="in" filter="fade">
                                      <p:cBhvr>
                                        <p:cTn id="47" dur="500"/>
                                        <p:tgtEl>
                                          <p:spTgt spid="27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par>
                          <p:cTn id="53" fill="hold">
                            <p:stCondLst>
                              <p:cond delay="500"/>
                            </p:stCondLst>
                            <p:childTnLst>
                              <p:par>
                                <p:cTn id="54" presetID="1" presetClass="emph" presetSubtype="2" fill="hold" grpId="1" nodeType="afterEffect">
                                  <p:stCondLst>
                                    <p:cond delay="0"/>
                                  </p:stCondLst>
                                  <p:childTnLst>
                                    <p:animClr clrSpc="rgb" dir="cw">
                                      <p:cBhvr>
                                        <p:cTn id="55" dur="500" fill="hold"/>
                                        <p:tgtEl>
                                          <p:spTgt spid="13"/>
                                        </p:tgtEl>
                                        <p:attrNameLst>
                                          <p:attrName>fillcolor</p:attrName>
                                        </p:attrNameLst>
                                      </p:cBhvr>
                                      <p:to>
                                        <a:srgbClr val="3CA642"/>
                                      </p:to>
                                    </p:animClr>
                                    <p:set>
                                      <p:cBhvr>
                                        <p:cTn id="56" dur="500" fill="hold"/>
                                        <p:tgtEl>
                                          <p:spTgt spid="13"/>
                                        </p:tgtEl>
                                        <p:attrNameLst>
                                          <p:attrName>fill.type</p:attrName>
                                        </p:attrNameLst>
                                      </p:cBhvr>
                                      <p:to>
                                        <p:strVal val="solid"/>
                                      </p:to>
                                    </p:set>
                                    <p:set>
                                      <p:cBhvr>
                                        <p:cTn id="57" dur="500" fill="hold"/>
                                        <p:tgtEl>
                                          <p:spTgt spid="13"/>
                                        </p:tgtEl>
                                        <p:attrNameLst>
                                          <p:attrName>fill.on</p:attrName>
                                        </p:attrNameLst>
                                      </p:cBhvr>
                                      <p:to>
                                        <p:strVal val="true"/>
                                      </p:to>
                                    </p:se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par>
                                <p:cTn id="65" presetID="10"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10" presetClass="entr" presetSubtype="0"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61"/>
                                        </p:tgtEl>
                                        <p:attrNameLst>
                                          <p:attrName>style.visibility</p:attrName>
                                        </p:attrNameLst>
                                      </p:cBhvr>
                                      <p:to>
                                        <p:strVal val="visible"/>
                                      </p:to>
                                    </p:set>
                                    <p:animEffect transition="in" filter="fade">
                                      <p:cBhvr>
                                        <p:cTn id="73" dur="500"/>
                                        <p:tgtEl>
                                          <p:spTgt spid="16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95"/>
                                        </p:tgtEl>
                                        <p:attrNameLst>
                                          <p:attrName>style.visibility</p:attrName>
                                        </p:attrNameLst>
                                      </p:cBhvr>
                                      <p:to>
                                        <p:strVal val="visible"/>
                                      </p:to>
                                    </p:set>
                                    <p:animEffect transition="in" filter="fade">
                                      <p:cBhvr>
                                        <p:cTn id="78" dur="500"/>
                                        <p:tgtEl>
                                          <p:spTgt spid="95"/>
                                        </p:tgtEl>
                                      </p:cBhvr>
                                    </p:animEffect>
                                  </p:childTnLst>
                                </p:cTn>
                              </p:par>
                            </p:childTnLst>
                          </p:cTn>
                        </p:par>
                        <p:par>
                          <p:cTn id="79" fill="hold">
                            <p:stCondLst>
                              <p:cond delay="500"/>
                            </p:stCondLst>
                            <p:childTnLst>
                              <p:par>
                                <p:cTn id="80" presetID="1" presetClass="emph" presetSubtype="2" fill="hold" nodeType="afterEffect">
                                  <p:stCondLst>
                                    <p:cond delay="0"/>
                                  </p:stCondLst>
                                  <p:childTnLst>
                                    <p:animClr clrSpc="rgb" dir="cw">
                                      <p:cBhvr>
                                        <p:cTn id="81" dur="500" fill="hold"/>
                                        <p:tgtEl>
                                          <p:spTgt spid="14"/>
                                        </p:tgtEl>
                                        <p:attrNameLst>
                                          <p:attrName>fillcolor</p:attrName>
                                        </p:attrNameLst>
                                      </p:cBhvr>
                                      <p:to>
                                        <a:srgbClr val="3CA642"/>
                                      </p:to>
                                    </p:animClr>
                                    <p:set>
                                      <p:cBhvr>
                                        <p:cTn id="82" dur="500" fill="hold"/>
                                        <p:tgtEl>
                                          <p:spTgt spid="14"/>
                                        </p:tgtEl>
                                        <p:attrNameLst>
                                          <p:attrName>fill.type</p:attrName>
                                        </p:attrNameLst>
                                      </p:cBhvr>
                                      <p:to>
                                        <p:strVal val="solid"/>
                                      </p:to>
                                    </p:set>
                                    <p:set>
                                      <p:cBhvr>
                                        <p:cTn id="83" dur="500" fill="hold"/>
                                        <p:tgtEl>
                                          <p:spTgt spid="14"/>
                                        </p:tgtEl>
                                        <p:attrNameLst>
                                          <p:attrName>fill.on</p:attrName>
                                        </p:attrNameLst>
                                      </p:cBhvr>
                                      <p:to>
                                        <p:strVal val="true"/>
                                      </p:to>
                                    </p:set>
                                  </p:childTnLst>
                                </p:cTn>
                              </p:par>
                            </p:childTnLst>
                          </p:cTn>
                        </p:par>
                        <p:par>
                          <p:cTn id="84" fill="hold">
                            <p:stCondLst>
                              <p:cond delay="1000"/>
                            </p:stCondLst>
                            <p:childTnLst>
                              <p:par>
                                <p:cTn id="85" presetID="10" presetClass="entr" presetSubtype="0" fill="hold" nodeType="after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childTnLst>
                          </p:cTn>
                        </p:par>
                        <p:par>
                          <p:cTn id="88" fill="hold">
                            <p:stCondLst>
                              <p:cond delay="1500"/>
                            </p:stCondLst>
                            <p:childTnLst>
                              <p:par>
                                <p:cTn id="89" presetID="1" presetClass="emph" presetSubtype="2" fill="hold" nodeType="afterEffect">
                                  <p:stCondLst>
                                    <p:cond delay="0"/>
                                  </p:stCondLst>
                                  <p:childTnLst>
                                    <p:animClr clrSpc="rgb" dir="cw">
                                      <p:cBhvr>
                                        <p:cTn id="90" dur="500" fill="hold"/>
                                        <p:tgtEl>
                                          <p:spTgt spid="15"/>
                                        </p:tgtEl>
                                        <p:attrNameLst>
                                          <p:attrName>fillcolor</p:attrName>
                                        </p:attrNameLst>
                                      </p:cBhvr>
                                      <p:to>
                                        <a:srgbClr val="3CA642"/>
                                      </p:to>
                                    </p:animClr>
                                    <p:set>
                                      <p:cBhvr>
                                        <p:cTn id="91" dur="500" fill="hold"/>
                                        <p:tgtEl>
                                          <p:spTgt spid="15"/>
                                        </p:tgtEl>
                                        <p:attrNameLst>
                                          <p:attrName>fill.type</p:attrName>
                                        </p:attrNameLst>
                                      </p:cBhvr>
                                      <p:to>
                                        <p:strVal val="solid"/>
                                      </p:to>
                                    </p:set>
                                    <p:set>
                                      <p:cBhvr>
                                        <p:cTn id="92" dur="500" fill="hold"/>
                                        <p:tgtEl>
                                          <p:spTgt spid="15"/>
                                        </p:tgtEl>
                                        <p:attrNameLst>
                                          <p:attrName>fill.on</p:attrName>
                                        </p:attrNameLst>
                                      </p:cBhvr>
                                      <p:to>
                                        <p:strVal val="true"/>
                                      </p:to>
                                    </p:set>
                                  </p:childTnLst>
                                </p:cTn>
                              </p:par>
                            </p:childTnLst>
                          </p:cTn>
                        </p:par>
                        <p:par>
                          <p:cTn id="93" fill="hold">
                            <p:stCondLst>
                              <p:cond delay="2000"/>
                            </p:stCondLst>
                            <p:childTnLst>
                              <p:par>
                                <p:cTn id="94" presetID="10" presetClass="entr" presetSubtype="0" fill="hold" nodeType="after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fade">
                                      <p:cBhvr>
                                        <p:cTn id="96" dur="500"/>
                                        <p:tgtEl>
                                          <p:spTgt spid="5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500"/>
                                        <p:tgtEl>
                                          <p:spTgt spid="54"/>
                                        </p:tgtEl>
                                      </p:cBhvr>
                                    </p:animEffect>
                                  </p:childTnLst>
                                </p:cTn>
                              </p:par>
                              <p:par>
                                <p:cTn id="100" presetID="10" presetClass="entr" presetSubtype="0" fill="hold" nodeType="withEffect">
                                  <p:stCondLst>
                                    <p:cond delay="0"/>
                                  </p:stCondLst>
                                  <p:childTnLst>
                                    <p:set>
                                      <p:cBhvr>
                                        <p:cTn id="101" dur="1" fill="hold">
                                          <p:stCondLst>
                                            <p:cond delay="0"/>
                                          </p:stCondLst>
                                        </p:cTn>
                                        <p:tgtEl>
                                          <p:spTgt spid="57"/>
                                        </p:tgtEl>
                                        <p:attrNameLst>
                                          <p:attrName>style.visibility</p:attrName>
                                        </p:attrNameLst>
                                      </p:cBhvr>
                                      <p:to>
                                        <p:strVal val="visible"/>
                                      </p:to>
                                    </p:set>
                                    <p:animEffect transition="in" filter="fade">
                                      <p:cBhvr>
                                        <p:cTn id="102" dur="500"/>
                                        <p:tgtEl>
                                          <p:spTgt spid="57"/>
                                        </p:tgtEl>
                                      </p:cBhvr>
                                    </p:animEffect>
                                  </p:childTnLst>
                                </p:cTn>
                              </p:par>
                              <p:par>
                                <p:cTn id="103" presetID="10" presetClass="entr" presetSubtype="0" fill="hold" nodeType="with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fade">
                                      <p:cBhvr>
                                        <p:cTn id="105" dur="500"/>
                                        <p:tgtEl>
                                          <p:spTgt spid="56"/>
                                        </p:tgtEl>
                                      </p:cBhvr>
                                    </p:animEffect>
                                  </p:childTnLst>
                                </p:cTn>
                              </p:par>
                            </p:childTnLst>
                          </p:cTn>
                        </p:par>
                        <p:par>
                          <p:cTn id="106" fill="hold">
                            <p:stCondLst>
                              <p:cond delay="2500"/>
                            </p:stCondLst>
                            <p:childTnLst>
                              <p:par>
                                <p:cTn id="107" presetID="10" presetClass="entr" presetSubtype="0" fill="hold" nodeType="after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fade">
                                      <p:cBhvr>
                                        <p:cTn id="109" dur="500"/>
                                        <p:tgtEl>
                                          <p:spTgt spid="77"/>
                                        </p:tgtEl>
                                      </p:cBhvr>
                                    </p:animEffect>
                                  </p:childTnLst>
                                </p:cTn>
                              </p:par>
                              <p:par>
                                <p:cTn id="110" presetID="10" presetClass="entr" presetSubtype="0" fill="hold" nodeType="withEffect">
                                  <p:stCondLst>
                                    <p:cond delay="0"/>
                                  </p:stCondLst>
                                  <p:childTnLst>
                                    <p:set>
                                      <p:cBhvr>
                                        <p:cTn id="111" dur="1" fill="hold">
                                          <p:stCondLst>
                                            <p:cond delay="0"/>
                                          </p:stCondLst>
                                        </p:cTn>
                                        <p:tgtEl>
                                          <p:spTgt spid="76"/>
                                        </p:tgtEl>
                                        <p:attrNameLst>
                                          <p:attrName>style.visibility</p:attrName>
                                        </p:attrNameLst>
                                      </p:cBhvr>
                                      <p:to>
                                        <p:strVal val="visible"/>
                                      </p:to>
                                    </p:set>
                                    <p:animEffect transition="in" filter="fade">
                                      <p:cBhvr>
                                        <p:cTn id="112" dur="500"/>
                                        <p:tgtEl>
                                          <p:spTgt spid="7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4"/>
                                        </p:tgtEl>
                                        <p:attrNameLst>
                                          <p:attrName>style.visibility</p:attrName>
                                        </p:attrNameLst>
                                      </p:cBhvr>
                                      <p:to>
                                        <p:strVal val="visible"/>
                                      </p:to>
                                    </p:set>
                                    <p:animEffect transition="in" filter="fade">
                                      <p:cBhvr>
                                        <p:cTn id="115" dur="500"/>
                                        <p:tgtEl>
                                          <p:spTgt spid="74"/>
                                        </p:tgtEl>
                                      </p:cBhvr>
                                    </p:animEffect>
                                  </p:childTnLst>
                                </p:cTn>
                              </p:par>
                              <p:par>
                                <p:cTn id="116" presetID="10" presetClass="entr" presetSubtype="0" fill="hold" nodeType="withEffect">
                                  <p:stCondLst>
                                    <p:cond delay="0"/>
                                  </p:stCondLst>
                                  <p:childTnLst>
                                    <p:set>
                                      <p:cBhvr>
                                        <p:cTn id="117" dur="1" fill="hold">
                                          <p:stCondLst>
                                            <p:cond delay="0"/>
                                          </p:stCondLst>
                                        </p:cTn>
                                        <p:tgtEl>
                                          <p:spTgt spid="75"/>
                                        </p:tgtEl>
                                        <p:attrNameLst>
                                          <p:attrName>style.visibility</p:attrName>
                                        </p:attrNameLst>
                                      </p:cBhvr>
                                      <p:to>
                                        <p:strVal val="visible"/>
                                      </p:to>
                                    </p:set>
                                    <p:animEffect transition="in" filter="fade">
                                      <p:cBhvr>
                                        <p:cTn id="118" dur="500"/>
                                        <p:tgtEl>
                                          <p:spTgt spid="75"/>
                                        </p:tgtEl>
                                      </p:cBhvr>
                                    </p:animEffect>
                                  </p:childTnLst>
                                </p:cTn>
                              </p:par>
                            </p:childTnLst>
                          </p:cTn>
                        </p:par>
                        <p:par>
                          <p:cTn id="119" fill="hold">
                            <p:stCondLst>
                              <p:cond delay="3000"/>
                            </p:stCondLst>
                            <p:childTnLst>
                              <p:par>
                                <p:cTn id="120" presetID="10" presetClass="entr" presetSubtype="0" fill="hold" nodeType="afterEffect">
                                  <p:stCondLst>
                                    <p:cond delay="0"/>
                                  </p:stCondLst>
                                  <p:childTnLst>
                                    <p:set>
                                      <p:cBhvr>
                                        <p:cTn id="121" dur="1" fill="hold">
                                          <p:stCondLst>
                                            <p:cond delay="0"/>
                                          </p:stCondLst>
                                        </p:cTn>
                                        <p:tgtEl>
                                          <p:spTgt spid="29"/>
                                        </p:tgtEl>
                                        <p:attrNameLst>
                                          <p:attrName>style.visibility</p:attrName>
                                        </p:attrNameLst>
                                      </p:cBhvr>
                                      <p:to>
                                        <p:strVal val="visible"/>
                                      </p:to>
                                    </p:set>
                                    <p:animEffect transition="in" filter="fade">
                                      <p:cBhvr>
                                        <p:cTn id="122" dur="500"/>
                                        <p:tgtEl>
                                          <p:spTgt spid="29"/>
                                        </p:tgtEl>
                                      </p:cBhvr>
                                    </p:animEffect>
                                  </p:childTnLst>
                                </p:cTn>
                              </p:par>
                            </p:childTnLst>
                          </p:cTn>
                        </p:par>
                        <p:par>
                          <p:cTn id="123" fill="hold">
                            <p:stCondLst>
                              <p:cond delay="3500"/>
                            </p:stCondLst>
                            <p:childTnLst>
                              <p:par>
                                <p:cTn id="124" presetID="1" presetClass="emph" presetSubtype="2" fill="hold" nodeType="afterEffect">
                                  <p:stCondLst>
                                    <p:cond delay="0"/>
                                  </p:stCondLst>
                                  <p:childTnLst>
                                    <p:animClr clrSpc="rgb" dir="cw">
                                      <p:cBhvr>
                                        <p:cTn id="125" dur="500" fill="hold"/>
                                        <p:tgtEl>
                                          <p:spTgt spid="16"/>
                                        </p:tgtEl>
                                        <p:attrNameLst>
                                          <p:attrName>fillcolor</p:attrName>
                                        </p:attrNameLst>
                                      </p:cBhvr>
                                      <p:to>
                                        <a:srgbClr val="3CA642"/>
                                      </p:to>
                                    </p:animClr>
                                    <p:set>
                                      <p:cBhvr>
                                        <p:cTn id="126" dur="500" fill="hold"/>
                                        <p:tgtEl>
                                          <p:spTgt spid="16"/>
                                        </p:tgtEl>
                                        <p:attrNameLst>
                                          <p:attrName>fill.type</p:attrName>
                                        </p:attrNameLst>
                                      </p:cBhvr>
                                      <p:to>
                                        <p:strVal val="solid"/>
                                      </p:to>
                                    </p:set>
                                    <p:set>
                                      <p:cBhvr>
                                        <p:cTn id="127" dur="500" fill="hold"/>
                                        <p:tgtEl>
                                          <p:spTgt spid="16"/>
                                        </p:tgtEl>
                                        <p:attrNameLst>
                                          <p:attrName>fill.on</p:attrName>
                                        </p:attrNameLst>
                                      </p:cBhvr>
                                      <p:to>
                                        <p:strVal val="true"/>
                                      </p:to>
                                    </p:set>
                                  </p:childTnLst>
                                </p:cTn>
                              </p:par>
                            </p:childTnLst>
                          </p:cTn>
                        </p:par>
                        <p:par>
                          <p:cTn id="128" fill="hold">
                            <p:stCondLst>
                              <p:cond delay="4000"/>
                            </p:stCondLst>
                            <p:childTnLst>
                              <p:par>
                                <p:cTn id="129" presetID="10" presetClass="entr" presetSubtype="0" fill="hold" nodeType="afterEffect">
                                  <p:stCondLst>
                                    <p:cond delay="0"/>
                                  </p:stCondLst>
                                  <p:childTnLst>
                                    <p:set>
                                      <p:cBhvr>
                                        <p:cTn id="130" dur="1" fill="hold">
                                          <p:stCondLst>
                                            <p:cond delay="0"/>
                                          </p:stCondLst>
                                        </p:cTn>
                                        <p:tgtEl>
                                          <p:spTgt spid="32"/>
                                        </p:tgtEl>
                                        <p:attrNameLst>
                                          <p:attrName>style.visibility</p:attrName>
                                        </p:attrNameLst>
                                      </p:cBhvr>
                                      <p:to>
                                        <p:strVal val="visible"/>
                                      </p:to>
                                    </p:set>
                                    <p:animEffect transition="in" filter="fade">
                                      <p:cBhvr>
                                        <p:cTn id="131" dur="500"/>
                                        <p:tgtEl>
                                          <p:spTgt spid="32"/>
                                        </p:tgtEl>
                                      </p:cBhvr>
                                    </p:animEffect>
                                  </p:childTnLst>
                                </p:cTn>
                              </p:par>
                            </p:childTnLst>
                          </p:cTn>
                        </p:par>
                        <p:par>
                          <p:cTn id="132" fill="hold">
                            <p:stCondLst>
                              <p:cond delay="4500"/>
                            </p:stCondLst>
                            <p:childTnLst>
                              <p:par>
                                <p:cTn id="133" presetID="1" presetClass="emph" presetSubtype="2" fill="hold" nodeType="afterEffect">
                                  <p:stCondLst>
                                    <p:cond delay="0"/>
                                  </p:stCondLst>
                                  <p:childTnLst>
                                    <p:animClr clrSpc="rgb" dir="cw">
                                      <p:cBhvr>
                                        <p:cTn id="134" dur="500" fill="hold"/>
                                        <p:tgtEl>
                                          <p:spTgt spid="17"/>
                                        </p:tgtEl>
                                        <p:attrNameLst>
                                          <p:attrName>fillcolor</p:attrName>
                                        </p:attrNameLst>
                                      </p:cBhvr>
                                      <p:to>
                                        <a:srgbClr val="3CA642"/>
                                      </p:to>
                                    </p:animClr>
                                    <p:set>
                                      <p:cBhvr>
                                        <p:cTn id="135" dur="500" fill="hold"/>
                                        <p:tgtEl>
                                          <p:spTgt spid="17"/>
                                        </p:tgtEl>
                                        <p:attrNameLst>
                                          <p:attrName>fill.type</p:attrName>
                                        </p:attrNameLst>
                                      </p:cBhvr>
                                      <p:to>
                                        <p:strVal val="solid"/>
                                      </p:to>
                                    </p:set>
                                    <p:set>
                                      <p:cBhvr>
                                        <p:cTn id="136" dur="500" fill="hold"/>
                                        <p:tgtEl>
                                          <p:spTgt spid="17"/>
                                        </p:tgtEl>
                                        <p:attrNameLst>
                                          <p:attrName>fill.on</p:attrName>
                                        </p:attrNameLst>
                                      </p:cBhvr>
                                      <p:to>
                                        <p:strVal val="true"/>
                                      </p:to>
                                    </p:set>
                                  </p:childTnLst>
                                </p:cTn>
                              </p:par>
                            </p:childTnLst>
                          </p:cTn>
                        </p:par>
                        <p:par>
                          <p:cTn id="137" fill="hold">
                            <p:stCondLst>
                              <p:cond delay="5000"/>
                            </p:stCondLst>
                            <p:childTnLst>
                              <p:par>
                                <p:cTn id="138" presetID="10" presetClass="entr" presetSubtype="0" fill="hold" grpId="0" nodeType="afterEffect">
                                  <p:stCondLst>
                                    <p:cond delay="0"/>
                                  </p:stCondLst>
                                  <p:childTnLst>
                                    <p:set>
                                      <p:cBhvr>
                                        <p:cTn id="139" dur="1" fill="hold">
                                          <p:stCondLst>
                                            <p:cond delay="0"/>
                                          </p:stCondLst>
                                        </p:cTn>
                                        <p:tgtEl>
                                          <p:spTgt spid="60"/>
                                        </p:tgtEl>
                                        <p:attrNameLst>
                                          <p:attrName>style.visibility</p:attrName>
                                        </p:attrNameLst>
                                      </p:cBhvr>
                                      <p:to>
                                        <p:strVal val="visible"/>
                                      </p:to>
                                    </p:set>
                                    <p:animEffect transition="in" filter="fade">
                                      <p:cBhvr>
                                        <p:cTn id="140" dur="500"/>
                                        <p:tgtEl>
                                          <p:spTgt spid="60"/>
                                        </p:tgtEl>
                                      </p:cBhvr>
                                    </p:animEffect>
                                  </p:childTnLst>
                                </p:cTn>
                              </p:par>
                              <p:par>
                                <p:cTn id="141" presetID="10" presetClass="entr" presetSubtype="0" fill="hold" nodeType="withEffect">
                                  <p:stCondLst>
                                    <p:cond delay="0"/>
                                  </p:stCondLst>
                                  <p:childTnLst>
                                    <p:set>
                                      <p:cBhvr>
                                        <p:cTn id="142" dur="1" fill="hold">
                                          <p:stCondLst>
                                            <p:cond delay="0"/>
                                          </p:stCondLst>
                                        </p:cTn>
                                        <p:tgtEl>
                                          <p:spTgt spid="61"/>
                                        </p:tgtEl>
                                        <p:attrNameLst>
                                          <p:attrName>style.visibility</p:attrName>
                                        </p:attrNameLst>
                                      </p:cBhvr>
                                      <p:to>
                                        <p:strVal val="visible"/>
                                      </p:to>
                                    </p:set>
                                    <p:animEffect transition="in" filter="fade">
                                      <p:cBhvr>
                                        <p:cTn id="143" dur="500"/>
                                        <p:tgtEl>
                                          <p:spTgt spid="61"/>
                                        </p:tgtEl>
                                      </p:cBhvr>
                                    </p:animEffect>
                                  </p:childTnLst>
                                </p:cTn>
                              </p:par>
                              <p:par>
                                <p:cTn id="144" presetID="10" presetClass="entr" presetSubtype="0" fill="hold" nodeType="withEffect">
                                  <p:stCondLst>
                                    <p:cond delay="0"/>
                                  </p:stCondLst>
                                  <p:childTnLst>
                                    <p:set>
                                      <p:cBhvr>
                                        <p:cTn id="145" dur="1" fill="hold">
                                          <p:stCondLst>
                                            <p:cond delay="0"/>
                                          </p:stCondLst>
                                        </p:cTn>
                                        <p:tgtEl>
                                          <p:spTgt spid="62"/>
                                        </p:tgtEl>
                                        <p:attrNameLst>
                                          <p:attrName>style.visibility</p:attrName>
                                        </p:attrNameLst>
                                      </p:cBhvr>
                                      <p:to>
                                        <p:strVal val="visible"/>
                                      </p:to>
                                    </p:set>
                                    <p:animEffect transition="in" filter="fade">
                                      <p:cBhvr>
                                        <p:cTn id="146" dur="500"/>
                                        <p:tgtEl>
                                          <p:spTgt spid="62"/>
                                        </p:tgtEl>
                                      </p:cBhvr>
                                    </p:animEffect>
                                  </p:childTnLst>
                                </p:cTn>
                              </p:par>
                              <p:par>
                                <p:cTn id="147" presetID="10"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animEffect transition="in" filter="fade">
                                      <p:cBhvr>
                                        <p:cTn id="149" dur="500"/>
                                        <p:tgtEl>
                                          <p:spTgt spid="63"/>
                                        </p:tgtEl>
                                      </p:cBhvr>
                                    </p:animEffect>
                                  </p:childTnLst>
                                </p:cTn>
                              </p:par>
                            </p:childTnLst>
                          </p:cTn>
                        </p:par>
                        <p:par>
                          <p:cTn id="150" fill="hold">
                            <p:stCondLst>
                              <p:cond delay="5500"/>
                            </p:stCondLst>
                            <p:childTnLst>
                              <p:par>
                                <p:cTn id="151" presetID="10" presetClass="entr" presetSubtype="0" fill="hold" grpId="0" nodeType="afterEffect">
                                  <p:stCondLst>
                                    <p:cond delay="0"/>
                                  </p:stCondLst>
                                  <p:childTnLst>
                                    <p:set>
                                      <p:cBhvr>
                                        <p:cTn id="152" dur="1" fill="hold">
                                          <p:stCondLst>
                                            <p:cond delay="0"/>
                                          </p:stCondLst>
                                        </p:cTn>
                                        <p:tgtEl>
                                          <p:spTgt spid="80"/>
                                        </p:tgtEl>
                                        <p:attrNameLst>
                                          <p:attrName>style.visibility</p:attrName>
                                        </p:attrNameLst>
                                      </p:cBhvr>
                                      <p:to>
                                        <p:strVal val="visible"/>
                                      </p:to>
                                    </p:set>
                                    <p:animEffect transition="in" filter="fade">
                                      <p:cBhvr>
                                        <p:cTn id="153" dur="500"/>
                                        <p:tgtEl>
                                          <p:spTgt spid="80"/>
                                        </p:tgtEl>
                                      </p:cBhvr>
                                    </p:animEffect>
                                  </p:childTnLst>
                                </p:cTn>
                              </p:par>
                              <p:par>
                                <p:cTn id="154" presetID="10" presetClass="entr" presetSubtype="0" fill="hold" nodeType="withEffect">
                                  <p:stCondLst>
                                    <p:cond delay="0"/>
                                  </p:stCondLst>
                                  <p:childTnLst>
                                    <p:set>
                                      <p:cBhvr>
                                        <p:cTn id="155" dur="1" fill="hold">
                                          <p:stCondLst>
                                            <p:cond delay="0"/>
                                          </p:stCondLst>
                                        </p:cTn>
                                        <p:tgtEl>
                                          <p:spTgt spid="81"/>
                                        </p:tgtEl>
                                        <p:attrNameLst>
                                          <p:attrName>style.visibility</p:attrName>
                                        </p:attrNameLst>
                                      </p:cBhvr>
                                      <p:to>
                                        <p:strVal val="visible"/>
                                      </p:to>
                                    </p:set>
                                    <p:animEffect transition="in" filter="fade">
                                      <p:cBhvr>
                                        <p:cTn id="156" dur="500"/>
                                        <p:tgtEl>
                                          <p:spTgt spid="81"/>
                                        </p:tgtEl>
                                      </p:cBhvr>
                                    </p:animEffect>
                                  </p:childTnLst>
                                </p:cTn>
                              </p:par>
                              <p:par>
                                <p:cTn id="157" presetID="10" presetClass="entr" presetSubtype="0" fill="hold" nodeType="withEffect">
                                  <p:stCondLst>
                                    <p:cond delay="0"/>
                                  </p:stCondLst>
                                  <p:childTnLst>
                                    <p:set>
                                      <p:cBhvr>
                                        <p:cTn id="158" dur="1" fill="hold">
                                          <p:stCondLst>
                                            <p:cond delay="0"/>
                                          </p:stCondLst>
                                        </p:cTn>
                                        <p:tgtEl>
                                          <p:spTgt spid="82"/>
                                        </p:tgtEl>
                                        <p:attrNameLst>
                                          <p:attrName>style.visibility</p:attrName>
                                        </p:attrNameLst>
                                      </p:cBhvr>
                                      <p:to>
                                        <p:strVal val="visible"/>
                                      </p:to>
                                    </p:set>
                                    <p:animEffect transition="in" filter="fade">
                                      <p:cBhvr>
                                        <p:cTn id="159" dur="500"/>
                                        <p:tgtEl>
                                          <p:spTgt spid="82"/>
                                        </p:tgtEl>
                                      </p:cBhvr>
                                    </p:animEffect>
                                  </p:childTnLst>
                                </p:cTn>
                              </p:par>
                              <p:par>
                                <p:cTn id="160" presetID="10" presetClass="entr" presetSubtype="0" fill="hold" nodeType="withEffect">
                                  <p:stCondLst>
                                    <p:cond delay="0"/>
                                  </p:stCondLst>
                                  <p:childTnLst>
                                    <p:set>
                                      <p:cBhvr>
                                        <p:cTn id="161" dur="1" fill="hold">
                                          <p:stCondLst>
                                            <p:cond delay="0"/>
                                          </p:stCondLst>
                                        </p:cTn>
                                        <p:tgtEl>
                                          <p:spTgt spid="83"/>
                                        </p:tgtEl>
                                        <p:attrNameLst>
                                          <p:attrName>style.visibility</p:attrName>
                                        </p:attrNameLst>
                                      </p:cBhvr>
                                      <p:to>
                                        <p:strVal val="visible"/>
                                      </p:to>
                                    </p:set>
                                    <p:animEffect transition="in" filter="fade">
                                      <p:cBhvr>
                                        <p:cTn id="162" dur="500"/>
                                        <p:tgtEl>
                                          <p:spTgt spid="83"/>
                                        </p:tgtEl>
                                      </p:cBhvr>
                                    </p:animEffect>
                                  </p:childTnLst>
                                </p:cTn>
                              </p:par>
                            </p:childTnLst>
                          </p:cTn>
                        </p:par>
                        <p:par>
                          <p:cTn id="163" fill="hold">
                            <p:stCondLst>
                              <p:cond delay="6000"/>
                            </p:stCondLst>
                            <p:childTnLst>
                              <p:par>
                                <p:cTn id="164" presetID="10" presetClass="entr" presetSubtype="0" fill="hold" grpId="0" nodeType="afterEffect">
                                  <p:stCondLst>
                                    <p:cond delay="0"/>
                                  </p:stCondLst>
                                  <p:childTnLst>
                                    <p:set>
                                      <p:cBhvr>
                                        <p:cTn id="165" dur="1" fill="hold">
                                          <p:stCondLst>
                                            <p:cond delay="0"/>
                                          </p:stCondLst>
                                        </p:cTn>
                                        <p:tgtEl>
                                          <p:spTgt spid="87"/>
                                        </p:tgtEl>
                                        <p:attrNameLst>
                                          <p:attrName>style.visibility</p:attrName>
                                        </p:attrNameLst>
                                      </p:cBhvr>
                                      <p:to>
                                        <p:strVal val="visible"/>
                                      </p:to>
                                    </p:set>
                                    <p:animEffect transition="in" filter="fade">
                                      <p:cBhvr>
                                        <p:cTn id="166" dur="500"/>
                                        <p:tgtEl>
                                          <p:spTgt spid="87"/>
                                        </p:tgtEl>
                                      </p:cBhvr>
                                    </p:animEffect>
                                  </p:childTnLst>
                                </p:cTn>
                              </p:par>
                              <p:par>
                                <p:cTn id="167" presetID="10" presetClass="entr" presetSubtype="0" fill="hold" nodeType="withEffect">
                                  <p:stCondLst>
                                    <p:cond delay="0"/>
                                  </p:stCondLst>
                                  <p:childTnLst>
                                    <p:set>
                                      <p:cBhvr>
                                        <p:cTn id="168" dur="1" fill="hold">
                                          <p:stCondLst>
                                            <p:cond delay="0"/>
                                          </p:stCondLst>
                                        </p:cTn>
                                        <p:tgtEl>
                                          <p:spTgt spid="88"/>
                                        </p:tgtEl>
                                        <p:attrNameLst>
                                          <p:attrName>style.visibility</p:attrName>
                                        </p:attrNameLst>
                                      </p:cBhvr>
                                      <p:to>
                                        <p:strVal val="visible"/>
                                      </p:to>
                                    </p:set>
                                    <p:animEffect transition="in" filter="fade">
                                      <p:cBhvr>
                                        <p:cTn id="169" dur="500"/>
                                        <p:tgtEl>
                                          <p:spTgt spid="88"/>
                                        </p:tgtEl>
                                      </p:cBhvr>
                                    </p:animEffect>
                                  </p:childTnLst>
                                </p:cTn>
                              </p:par>
                              <p:par>
                                <p:cTn id="170" presetID="10" presetClass="entr" presetSubtype="0" fill="hold" nodeType="withEffect">
                                  <p:stCondLst>
                                    <p:cond delay="0"/>
                                  </p:stCondLst>
                                  <p:childTnLst>
                                    <p:set>
                                      <p:cBhvr>
                                        <p:cTn id="171" dur="1" fill="hold">
                                          <p:stCondLst>
                                            <p:cond delay="0"/>
                                          </p:stCondLst>
                                        </p:cTn>
                                        <p:tgtEl>
                                          <p:spTgt spid="89"/>
                                        </p:tgtEl>
                                        <p:attrNameLst>
                                          <p:attrName>style.visibility</p:attrName>
                                        </p:attrNameLst>
                                      </p:cBhvr>
                                      <p:to>
                                        <p:strVal val="visible"/>
                                      </p:to>
                                    </p:set>
                                    <p:animEffect transition="in" filter="fade">
                                      <p:cBhvr>
                                        <p:cTn id="172" dur="500"/>
                                        <p:tgtEl>
                                          <p:spTgt spid="89"/>
                                        </p:tgtEl>
                                      </p:cBhvr>
                                    </p:animEffect>
                                  </p:childTnLst>
                                </p:cTn>
                              </p:par>
                              <p:par>
                                <p:cTn id="173" presetID="10" presetClass="entr" presetSubtype="0" fill="hold" nodeType="withEffect">
                                  <p:stCondLst>
                                    <p:cond delay="0"/>
                                  </p:stCondLst>
                                  <p:childTnLst>
                                    <p:set>
                                      <p:cBhvr>
                                        <p:cTn id="174" dur="1" fill="hold">
                                          <p:stCondLst>
                                            <p:cond delay="0"/>
                                          </p:stCondLst>
                                        </p:cTn>
                                        <p:tgtEl>
                                          <p:spTgt spid="90"/>
                                        </p:tgtEl>
                                        <p:attrNameLst>
                                          <p:attrName>style.visibility</p:attrName>
                                        </p:attrNameLst>
                                      </p:cBhvr>
                                      <p:to>
                                        <p:strVal val="visible"/>
                                      </p:to>
                                    </p:set>
                                    <p:animEffect transition="in" filter="fade">
                                      <p:cBhvr>
                                        <p:cTn id="175" dur="500"/>
                                        <p:tgtEl>
                                          <p:spTgt spid="90"/>
                                        </p:tgtEl>
                                      </p:cBhvr>
                                    </p:animEffect>
                                  </p:childTnLst>
                                </p:cTn>
                              </p:par>
                            </p:childTnLst>
                          </p:cTn>
                        </p:par>
                        <p:par>
                          <p:cTn id="176" fill="hold">
                            <p:stCondLst>
                              <p:cond delay="6500"/>
                            </p:stCondLst>
                            <p:childTnLst>
                              <p:par>
                                <p:cTn id="177" presetID="10" presetClass="entr" presetSubtype="0" fill="hold" grpId="0" nodeType="afterEffect">
                                  <p:stCondLst>
                                    <p:cond delay="0"/>
                                  </p:stCondLst>
                                  <p:childTnLst>
                                    <p:set>
                                      <p:cBhvr>
                                        <p:cTn id="178" dur="1" fill="hold">
                                          <p:stCondLst>
                                            <p:cond delay="0"/>
                                          </p:stCondLst>
                                        </p:cTn>
                                        <p:tgtEl>
                                          <p:spTgt spid="66"/>
                                        </p:tgtEl>
                                        <p:attrNameLst>
                                          <p:attrName>style.visibility</p:attrName>
                                        </p:attrNameLst>
                                      </p:cBhvr>
                                      <p:to>
                                        <p:strVal val="visible"/>
                                      </p:to>
                                    </p:set>
                                    <p:animEffect transition="in" filter="fade">
                                      <p:cBhvr>
                                        <p:cTn id="179" dur="500"/>
                                        <p:tgtEl>
                                          <p:spTgt spid="66"/>
                                        </p:tgtEl>
                                      </p:cBhvr>
                                    </p:animEffect>
                                  </p:childTnLst>
                                </p:cTn>
                              </p:par>
                              <p:par>
                                <p:cTn id="180" presetID="10" presetClass="entr" presetSubtype="0" fill="hold" nodeType="withEffect">
                                  <p:stCondLst>
                                    <p:cond delay="0"/>
                                  </p:stCondLst>
                                  <p:childTnLst>
                                    <p:set>
                                      <p:cBhvr>
                                        <p:cTn id="181" dur="1" fill="hold">
                                          <p:stCondLst>
                                            <p:cond delay="0"/>
                                          </p:stCondLst>
                                        </p:cTn>
                                        <p:tgtEl>
                                          <p:spTgt spid="71"/>
                                        </p:tgtEl>
                                        <p:attrNameLst>
                                          <p:attrName>style.visibility</p:attrName>
                                        </p:attrNameLst>
                                      </p:cBhvr>
                                      <p:to>
                                        <p:strVal val="visible"/>
                                      </p:to>
                                    </p:set>
                                    <p:animEffect transition="in" filter="fade">
                                      <p:cBhvr>
                                        <p:cTn id="182" dur="500"/>
                                        <p:tgtEl>
                                          <p:spTgt spid="71"/>
                                        </p:tgtEl>
                                      </p:cBhvr>
                                    </p:animEffect>
                                  </p:childTnLst>
                                </p:cTn>
                              </p:par>
                              <p:par>
                                <p:cTn id="183" presetID="10" presetClass="entr" presetSubtype="0" fill="hold" nodeType="withEffect">
                                  <p:stCondLst>
                                    <p:cond delay="0"/>
                                  </p:stCondLst>
                                  <p:childTnLst>
                                    <p:set>
                                      <p:cBhvr>
                                        <p:cTn id="184" dur="1" fill="hold">
                                          <p:stCondLst>
                                            <p:cond delay="0"/>
                                          </p:stCondLst>
                                        </p:cTn>
                                        <p:tgtEl>
                                          <p:spTgt spid="67"/>
                                        </p:tgtEl>
                                        <p:attrNameLst>
                                          <p:attrName>style.visibility</p:attrName>
                                        </p:attrNameLst>
                                      </p:cBhvr>
                                      <p:to>
                                        <p:strVal val="visible"/>
                                      </p:to>
                                    </p:set>
                                    <p:animEffect transition="in" filter="fade">
                                      <p:cBhvr>
                                        <p:cTn id="185" dur="500"/>
                                        <p:tgtEl>
                                          <p:spTgt spid="67"/>
                                        </p:tgtEl>
                                      </p:cBhvr>
                                    </p:animEffect>
                                  </p:childTnLst>
                                </p:cTn>
                              </p:par>
                              <p:par>
                                <p:cTn id="186" presetID="10" presetClass="entr" presetSubtype="0" fill="hold" nodeType="withEffect">
                                  <p:stCondLst>
                                    <p:cond delay="0"/>
                                  </p:stCondLst>
                                  <p:childTnLst>
                                    <p:set>
                                      <p:cBhvr>
                                        <p:cTn id="187" dur="1" fill="hold">
                                          <p:stCondLst>
                                            <p:cond delay="0"/>
                                          </p:stCondLst>
                                        </p:cTn>
                                        <p:tgtEl>
                                          <p:spTgt spid="68"/>
                                        </p:tgtEl>
                                        <p:attrNameLst>
                                          <p:attrName>style.visibility</p:attrName>
                                        </p:attrNameLst>
                                      </p:cBhvr>
                                      <p:to>
                                        <p:strVal val="visible"/>
                                      </p:to>
                                    </p:set>
                                    <p:animEffect transition="in" filter="fade">
                                      <p:cBhvr>
                                        <p:cTn id="188" dur="500"/>
                                        <p:tgtEl>
                                          <p:spTgt spid="68"/>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159"/>
                                        </p:tgtEl>
                                        <p:attrNameLst>
                                          <p:attrName>style.visibility</p:attrName>
                                        </p:attrNameLst>
                                      </p:cBhvr>
                                      <p:to>
                                        <p:strVal val="visible"/>
                                      </p:to>
                                    </p:set>
                                    <p:animEffect transition="in" filter="fade">
                                      <p:cBhvr>
                                        <p:cTn id="193" dur="500"/>
                                        <p:tgtEl>
                                          <p:spTgt spid="159"/>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nodeType="clickEffect">
                                  <p:stCondLst>
                                    <p:cond delay="0"/>
                                  </p:stCondLst>
                                  <p:childTnLst>
                                    <p:set>
                                      <p:cBhvr>
                                        <p:cTn id="197" dur="1" fill="hold">
                                          <p:stCondLst>
                                            <p:cond delay="0"/>
                                          </p:stCondLst>
                                        </p:cTn>
                                        <p:tgtEl>
                                          <p:spTgt spid="35"/>
                                        </p:tgtEl>
                                        <p:attrNameLst>
                                          <p:attrName>style.visibility</p:attrName>
                                        </p:attrNameLst>
                                      </p:cBhvr>
                                      <p:to>
                                        <p:strVal val="visible"/>
                                      </p:to>
                                    </p:set>
                                    <p:animEffect transition="in" filter="fade">
                                      <p:cBhvr>
                                        <p:cTn id="198" dur="500"/>
                                        <p:tgtEl>
                                          <p:spTgt spid="35"/>
                                        </p:tgtEl>
                                      </p:cBhvr>
                                    </p:animEffect>
                                  </p:childTnLst>
                                </p:cTn>
                              </p:par>
                              <p:par>
                                <p:cTn id="199" presetID="10" presetClass="entr" presetSubtype="0" fill="hold" nodeType="withEffect">
                                  <p:stCondLst>
                                    <p:cond delay="0"/>
                                  </p:stCondLst>
                                  <p:childTnLst>
                                    <p:set>
                                      <p:cBhvr>
                                        <p:cTn id="200" dur="1" fill="hold">
                                          <p:stCondLst>
                                            <p:cond delay="0"/>
                                          </p:stCondLst>
                                        </p:cTn>
                                        <p:tgtEl>
                                          <p:spTgt spid="150"/>
                                        </p:tgtEl>
                                        <p:attrNameLst>
                                          <p:attrName>style.visibility</p:attrName>
                                        </p:attrNameLst>
                                      </p:cBhvr>
                                      <p:to>
                                        <p:strVal val="visible"/>
                                      </p:to>
                                    </p:set>
                                    <p:animEffect transition="in" filter="fade">
                                      <p:cBhvr>
                                        <p:cTn id="201" dur="500"/>
                                        <p:tgtEl>
                                          <p:spTgt spid="150"/>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55"/>
                                        </p:tgtEl>
                                        <p:attrNameLst>
                                          <p:attrName>style.visibility</p:attrName>
                                        </p:attrNameLst>
                                      </p:cBhvr>
                                      <p:to>
                                        <p:strVal val="visible"/>
                                      </p:to>
                                    </p:set>
                                    <p:animEffect transition="in" filter="fade">
                                      <p:cBhvr>
                                        <p:cTn id="204" dur="10"/>
                                        <p:tgtEl>
                                          <p:spTgt spid="155"/>
                                        </p:tgtEl>
                                      </p:cBhvr>
                                    </p:animEffect>
                                  </p:childTnLst>
                                </p:cTn>
                              </p:par>
                              <p:par>
                                <p:cTn id="205" presetID="9" presetClass="emph" presetSubtype="0" grpId="1" nodeType="withEffect">
                                  <p:stCondLst>
                                    <p:cond delay="0"/>
                                  </p:stCondLst>
                                  <p:childTnLst>
                                    <p:set>
                                      <p:cBhvr>
                                        <p:cTn id="206" dur="indefinite"/>
                                        <p:tgtEl>
                                          <p:spTgt spid="159"/>
                                        </p:tgtEl>
                                        <p:attrNameLst>
                                          <p:attrName>style.opacity</p:attrName>
                                        </p:attrNameLst>
                                      </p:cBhvr>
                                      <p:to>
                                        <p:strVal val="0.5"/>
                                      </p:to>
                                    </p:set>
                                    <p:animEffect filter="image" prLst="opacity: 0.5">
                                      <p:cBhvr rctx="IE">
                                        <p:cTn id="207" dur="indefinite"/>
                                        <p:tgtEl>
                                          <p:spTgt spid="159"/>
                                        </p:tgtEl>
                                      </p:cBhvr>
                                    </p:animEffect>
                                  </p:childTnLst>
                                </p:cTn>
                              </p:par>
                            </p:childTnLst>
                          </p:cTn>
                        </p:par>
                      </p:childTnLst>
                    </p:cTn>
                  </p:par>
                  <p:par>
                    <p:cTn id="208" fill="hold">
                      <p:stCondLst>
                        <p:cond delay="indefinite"/>
                      </p:stCondLst>
                      <p:childTnLst>
                        <p:par>
                          <p:cTn id="209" fill="hold">
                            <p:stCondLst>
                              <p:cond delay="0"/>
                            </p:stCondLst>
                            <p:childTnLst>
                              <p:par>
                                <p:cTn id="210" presetID="1" presetClass="emph" presetSubtype="2" fill="hold" nodeType="clickEffect">
                                  <p:stCondLst>
                                    <p:cond delay="0"/>
                                  </p:stCondLst>
                                  <p:childTnLst>
                                    <p:animClr clrSpc="rgb" dir="cw">
                                      <p:cBhvr>
                                        <p:cTn id="211" dur="500" fill="hold"/>
                                        <p:tgtEl>
                                          <p:spTgt spid="36"/>
                                        </p:tgtEl>
                                        <p:attrNameLst>
                                          <p:attrName>fillcolor</p:attrName>
                                        </p:attrNameLst>
                                      </p:cBhvr>
                                      <p:to>
                                        <a:srgbClr val="FF0000"/>
                                      </p:to>
                                    </p:animClr>
                                    <p:set>
                                      <p:cBhvr>
                                        <p:cTn id="212" dur="500" fill="hold"/>
                                        <p:tgtEl>
                                          <p:spTgt spid="36"/>
                                        </p:tgtEl>
                                        <p:attrNameLst>
                                          <p:attrName>fill.type</p:attrName>
                                        </p:attrNameLst>
                                      </p:cBhvr>
                                      <p:to>
                                        <p:strVal val="solid"/>
                                      </p:to>
                                    </p:set>
                                    <p:set>
                                      <p:cBhvr>
                                        <p:cTn id="213" dur="500" fill="hold"/>
                                        <p:tgtEl>
                                          <p:spTgt spid="36"/>
                                        </p:tgtEl>
                                        <p:attrNameLst>
                                          <p:attrName>fill.on</p:attrName>
                                        </p:attrNameLst>
                                      </p:cBhvr>
                                      <p:to>
                                        <p:strVal val="true"/>
                                      </p:to>
                                    </p:set>
                                  </p:childTnLst>
                                </p:cTn>
                              </p:par>
                              <p:par>
                                <p:cTn id="214" presetID="24" presetClass="emph" presetSubtype="0" fill="hold" nodeType="withEffect">
                                  <p:stCondLst>
                                    <p:cond delay="0"/>
                                  </p:stCondLst>
                                  <p:childTnLst>
                                    <p:animClr clrSpc="hsl" dir="cw">
                                      <p:cBhvr override="childStyle">
                                        <p:cTn id="215" dur="500" fill="hold"/>
                                        <p:tgtEl>
                                          <p:spTgt spid="13"/>
                                        </p:tgtEl>
                                        <p:attrNameLst>
                                          <p:attrName>style.color</p:attrName>
                                        </p:attrNameLst>
                                      </p:cBhvr>
                                      <p:by>
                                        <p:hsl h="0" s="-12549" l="-25098"/>
                                      </p:by>
                                    </p:animClr>
                                    <p:animClr clrSpc="hsl" dir="cw">
                                      <p:cBhvr>
                                        <p:cTn id="216" dur="500" fill="hold"/>
                                        <p:tgtEl>
                                          <p:spTgt spid="13"/>
                                        </p:tgtEl>
                                        <p:attrNameLst>
                                          <p:attrName>fillcolor</p:attrName>
                                        </p:attrNameLst>
                                      </p:cBhvr>
                                      <p:by>
                                        <p:hsl h="0" s="-12549" l="-25098"/>
                                      </p:by>
                                    </p:animClr>
                                    <p:animClr clrSpc="hsl" dir="cw">
                                      <p:cBhvr>
                                        <p:cTn id="217" dur="500" fill="hold"/>
                                        <p:tgtEl>
                                          <p:spTgt spid="13"/>
                                        </p:tgtEl>
                                        <p:attrNameLst>
                                          <p:attrName>stroke.color</p:attrName>
                                        </p:attrNameLst>
                                      </p:cBhvr>
                                      <p:by>
                                        <p:hsl h="0" s="-12549" l="-25098"/>
                                      </p:by>
                                    </p:animClr>
                                    <p:set>
                                      <p:cBhvr>
                                        <p:cTn id="218" dur="500" fill="hold"/>
                                        <p:tgtEl>
                                          <p:spTgt spid="13"/>
                                        </p:tgtEl>
                                        <p:attrNameLst>
                                          <p:attrName>fill.type</p:attrName>
                                        </p:attrNameLst>
                                      </p:cBhvr>
                                      <p:to>
                                        <p:strVal val="solid"/>
                                      </p:to>
                                    </p:set>
                                  </p:childTnLst>
                                </p:cTn>
                              </p:par>
                              <p:par>
                                <p:cTn id="219" presetID="24" presetClass="emph" presetSubtype="0" fill="hold" grpId="1" nodeType="withEffect">
                                  <p:stCondLst>
                                    <p:cond delay="0"/>
                                  </p:stCondLst>
                                  <p:childTnLst>
                                    <p:animClr clrSpc="hsl" dir="cw">
                                      <p:cBhvr override="childStyle">
                                        <p:cTn id="220" dur="500" fill="hold"/>
                                        <p:tgtEl>
                                          <p:spTgt spid="14"/>
                                        </p:tgtEl>
                                        <p:attrNameLst>
                                          <p:attrName>style.color</p:attrName>
                                        </p:attrNameLst>
                                      </p:cBhvr>
                                      <p:by>
                                        <p:hsl h="0" s="-12549" l="-25098"/>
                                      </p:by>
                                    </p:animClr>
                                    <p:animClr clrSpc="hsl" dir="cw">
                                      <p:cBhvr>
                                        <p:cTn id="221" dur="500" fill="hold"/>
                                        <p:tgtEl>
                                          <p:spTgt spid="14"/>
                                        </p:tgtEl>
                                        <p:attrNameLst>
                                          <p:attrName>fillcolor</p:attrName>
                                        </p:attrNameLst>
                                      </p:cBhvr>
                                      <p:by>
                                        <p:hsl h="0" s="-12549" l="-25098"/>
                                      </p:by>
                                    </p:animClr>
                                    <p:animClr clrSpc="hsl" dir="cw">
                                      <p:cBhvr>
                                        <p:cTn id="222" dur="500" fill="hold"/>
                                        <p:tgtEl>
                                          <p:spTgt spid="14"/>
                                        </p:tgtEl>
                                        <p:attrNameLst>
                                          <p:attrName>stroke.color</p:attrName>
                                        </p:attrNameLst>
                                      </p:cBhvr>
                                      <p:by>
                                        <p:hsl h="0" s="-12549" l="-25098"/>
                                      </p:by>
                                    </p:animClr>
                                    <p:set>
                                      <p:cBhvr>
                                        <p:cTn id="223" dur="500" fill="hold"/>
                                        <p:tgtEl>
                                          <p:spTgt spid="14"/>
                                        </p:tgtEl>
                                        <p:attrNameLst>
                                          <p:attrName>fill.type</p:attrName>
                                        </p:attrNameLst>
                                      </p:cBhvr>
                                      <p:to>
                                        <p:strVal val="solid"/>
                                      </p:to>
                                    </p:set>
                                  </p:childTnLst>
                                </p:cTn>
                              </p:par>
                              <p:par>
                                <p:cTn id="224" presetID="9" presetClass="emph" presetSubtype="0" nodeType="withEffect">
                                  <p:stCondLst>
                                    <p:cond delay="0"/>
                                  </p:stCondLst>
                                  <p:childTnLst>
                                    <p:set>
                                      <p:cBhvr>
                                        <p:cTn id="225" dur="indefinite"/>
                                        <p:tgtEl>
                                          <p:spTgt spid="53"/>
                                        </p:tgtEl>
                                        <p:attrNameLst>
                                          <p:attrName>style.opacity</p:attrName>
                                        </p:attrNameLst>
                                      </p:cBhvr>
                                      <p:to>
                                        <p:strVal val="0.25"/>
                                      </p:to>
                                    </p:set>
                                    <p:animEffect filter="image" prLst="opacity: 0.25">
                                      <p:cBhvr rctx="IE">
                                        <p:cTn id="226" dur="indefinite"/>
                                        <p:tgtEl>
                                          <p:spTgt spid="53"/>
                                        </p:tgtEl>
                                      </p:cBhvr>
                                    </p:animEffect>
                                  </p:childTnLst>
                                </p:cTn>
                              </p:par>
                              <p:par>
                                <p:cTn id="227" presetID="9" presetClass="emph" presetSubtype="0" nodeType="withEffect">
                                  <p:stCondLst>
                                    <p:cond delay="0"/>
                                  </p:stCondLst>
                                  <p:childTnLst>
                                    <p:set>
                                      <p:cBhvr>
                                        <p:cTn id="228" dur="indefinite"/>
                                        <p:tgtEl>
                                          <p:spTgt spid="51"/>
                                        </p:tgtEl>
                                        <p:attrNameLst>
                                          <p:attrName>style.opacity</p:attrName>
                                        </p:attrNameLst>
                                      </p:cBhvr>
                                      <p:to>
                                        <p:strVal val="0.25"/>
                                      </p:to>
                                    </p:set>
                                    <p:animEffect filter="image" prLst="opacity: 0.25">
                                      <p:cBhvr rctx="IE">
                                        <p:cTn id="229" dur="indefinite"/>
                                        <p:tgtEl>
                                          <p:spTgt spid="51"/>
                                        </p:tgtEl>
                                      </p:cBhvr>
                                    </p:animEffect>
                                  </p:childTnLst>
                                </p:cTn>
                              </p:par>
                              <p:par>
                                <p:cTn id="230" presetID="9" presetClass="emph" presetSubtype="0" nodeType="withEffect">
                                  <p:stCondLst>
                                    <p:cond delay="0"/>
                                  </p:stCondLst>
                                  <p:childTnLst>
                                    <p:set>
                                      <p:cBhvr>
                                        <p:cTn id="231" dur="indefinite"/>
                                        <p:tgtEl>
                                          <p:spTgt spid="40"/>
                                        </p:tgtEl>
                                        <p:attrNameLst>
                                          <p:attrName>style.opacity</p:attrName>
                                        </p:attrNameLst>
                                      </p:cBhvr>
                                      <p:to>
                                        <p:strVal val="0.15"/>
                                      </p:to>
                                    </p:set>
                                    <p:animEffect filter="image" prLst="opacity: 0.15">
                                      <p:cBhvr rctx="IE">
                                        <p:cTn id="232" dur="indefinite"/>
                                        <p:tgtEl>
                                          <p:spTgt spid="40"/>
                                        </p:tgtEl>
                                      </p:cBhvr>
                                    </p:animEffect>
                                  </p:childTnLst>
                                </p:cTn>
                              </p:par>
                              <p:par>
                                <p:cTn id="233" presetID="9" presetClass="emph" presetSubtype="0" grpId="1" nodeType="withEffect">
                                  <p:stCondLst>
                                    <p:cond delay="0"/>
                                  </p:stCondLst>
                                  <p:childTnLst>
                                    <p:set>
                                      <p:cBhvr>
                                        <p:cTn id="234" dur="indefinite"/>
                                        <p:tgtEl>
                                          <p:spTgt spid="36"/>
                                        </p:tgtEl>
                                        <p:attrNameLst>
                                          <p:attrName>style.opacity</p:attrName>
                                        </p:attrNameLst>
                                      </p:cBhvr>
                                      <p:to>
                                        <p:strVal val="0.15"/>
                                      </p:to>
                                    </p:set>
                                    <p:animEffect filter="image" prLst="opacity: 0.15">
                                      <p:cBhvr rctx="IE">
                                        <p:cTn id="235" dur="indefinite"/>
                                        <p:tgtEl>
                                          <p:spTgt spid="36"/>
                                        </p:tgtEl>
                                      </p:cBhvr>
                                    </p:animEffect>
                                  </p:childTnLst>
                                </p:cTn>
                              </p:par>
                              <p:par>
                                <p:cTn id="236" presetID="7" presetClass="emph" presetSubtype="2" fill="hold" nodeType="withEffect">
                                  <p:stCondLst>
                                    <p:cond delay="0"/>
                                  </p:stCondLst>
                                  <p:childTnLst>
                                    <p:animClr clrSpc="rgb" dir="cw">
                                      <p:cBhvr>
                                        <p:cTn id="237" dur="500" fill="hold"/>
                                        <p:tgtEl>
                                          <p:spTgt spid="76"/>
                                        </p:tgtEl>
                                        <p:attrNameLst>
                                          <p:attrName>stroke.color</p:attrName>
                                        </p:attrNameLst>
                                      </p:cBhvr>
                                      <p:to>
                                        <a:srgbClr val="FF0000"/>
                                      </p:to>
                                    </p:animClr>
                                    <p:set>
                                      <p:cBhvr>
                                        <p:cTn id="238" dur="500" fill="hold"/>
                                        <p:tgtEl>
                                          <p:spTgt spid="76"/>
                                        </p:tgtEl>
                                        <p:attrNameLst>
                                          <p:attrName>stroke.on</p:attrName>
                                        </p:attrNameLst>
                                      </p:cBhvr>
                                      <p:to>
                                        <p:strVal val="true"/>
                                      </p:to>
                                    </p:se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0" nodeType="clickEffect">
                                  <p:stCondLst>
                                    <p:cond delay="0"/>
                                  </p:stCondLst>
                                  <p:childTnLst>
                                    <p:set>
                                      <p:cBhvr>
                                        <p:cTn id="242" dur="1" fill="hold">
                                          <p:stCondLst>
                                            <p:cond delay="0"/>
                                          </p:stCondLst>
                                        </p:cTn>
                                        <p:tgtEl>
                                          <p:spTgt spid="38"/>
                                        </p:tgtEl>
                                        <p:attrNameLst>
                                          <p:attrName>style.visibility</p:attrName>
                                        </p:attrNameLst>
                                      </p:cBhvr>
                                      <p:to>
                                        <p:strVal val="visible"/>
                                      </p:to>
                                    </p:set>
                                    <p:animEffect transition="in" filter="fade">
                                      <p:cBhvr>
                                        <p:cTn id="243" dur="500"/>
                                        <p:tgtEl>
                                          <p:spTgt spid="38"/>
                                        </p:tgtEl>
                                      </p:cBhvr>
                                    </p:animEffect>
                                  </p:childTnLst>
                                </p:cTn>
                              </p:par>
                              <p:par>
                                <p:cTn id="244" presetID="10" presetClass="entr" presetSubtype="0" fill="hold" nodeType="withEffect">
                                  <p:stCondLst>
                                    <p:cond delay="0"/>
                                  </p:stCondLst>
                                  <p:childTnLst>
                                    <p:set>
                                      <p:cBhvr>
                                        <p:cTn id="245" dur="1" fill="hold">
                                          <p:stCondLst>
                                            <p:cond delay="0"/>
                                          </p:stCondLst>
                                        </p:cTn>
                                        <p:tgtEl>
                                          <p:spTgt spid="39"/>
                                        </p:tgtEl>
                                        <p:attrNameLst>
                                          <p:attrName>style.visibility</p:attrName>
                                        </p:attrNameLst>
                                      </p:cBhvr>
                                      <p:to>
                                        <p:strVal val="visible"/>
                                      </p:to>
                                    </p:set>
                                    <p:animEffect transition="in" filter="fade">
                                      <p:cBhvr>
                                        <p:cTn id="246" dur="500"/>
                                        <p:tgtEl>
                                          <p:spTgt spid="39"/>
                                        </p:tgtEl>
                                      </p:cBhvr>
                                    </p:animEffect>
                                  </p:childTnLst>
                                </p:cTn>
                              </p:par>
                              <p:par>
                                <p:cTn id="247" presetID="9" presetClass="emph" presetSubtype="0" nodeType="withEffect">
                                  <p:stCondLst>
                                    <p:cond delay="0"/>
                                  </p:stCondLst>
                                  <p:childTnLst>
                                    <p:set>
                                      <p:cBhvr>
                                        <p:cTn id="248" dur="indefinite"/>
                                        <p:tgtEl>
                                          <p:spTgt spid="76"/>
                                        </p:tgtEl>
                                        <p:attrNameLst>
                                          <p:attrName>style.opacity</p:attrName>
                                        </p:attrNameLst>
                                      </p:cBhvr>
                                      <p:to>
                                        <p:strVal val="0.15"/>
                                      </p:to>
                                    </p:set>
                                    <p:animEffect filter="image" prLst="opacity: 0.15">
                                      <p:cBhvr rctx="IE">
                                        <p:cTn id="249" dur="indefinite"/>
                                        <p:tgtEl>
                                          <p:spTgt spid="76"/>
                                        </p:tgtEl>
                                      </p:cBhvr>
                                    </p:animEffect>
                                  </p:childTnLst>
                                </p:cTn>
                              </p:par>
                              <p:par>
                                <p:cTn id="250" presetID="10" presetClass="entr" presetSubtype="0" fill="hold" nodeType="withEffect">
                                  <p:stCondLst>
                                    <p:cond delay="0"/>
                                  </p:stCondLst>
                                  <p:childTnLst>
                                    <p:set>
                                      <p:cBhvr>
                                        <p:cTn id="251" dur="1" fill="hold">
                                          <p:stCondLst>
                                            <p:cond delay="0"/>
                                          </p:stCondLst>
                                        </p:cTn>
                                        <p:tgtEl>
                                          <p:spTgt spid="10"/>
                                        </p:tgtEl>
                                        <p:attrNameLst>
                                          <p:attrName>style.visibility</p:attrName>
                                        </p:attrNameLst>
                                      </p:cBhvr>
                                      <p:to>
                                        <p:strVal val="visible"/>
                                      </p:to>
                                    </p:set>
                                    <p:animEffect transition="in" filter="fade">
                                      <p:cBhvr>
                                        <p:cTn id="252" dur="500"/>
                                        <p:tgtEl>
                                          <p:spTgt spid="10"/>
                                        </p:tgtEl>
                                      </p:cBhvr>
                                    </p:animEffect>
                                  </p:childTnLst>
                                </p:cTn>
                              </p:par>
                              <p:par>
                                <p:cTn id="253" presetID="30" presetClass="emph" presetSubtype="0" fill="hold" grpId="2" nodeType="withEffect">
                                  <p:stCondLst>
                                    <p:cond delay="0"/>
                                  </p:stCondLst>
                                  <p:childTnLst>
                                    <p:animClr clrSpc="hsl" dir="cw">
                                      <p:cBhvr override="childStyle">
                                        <p:cTn id="254" dur="500" fill="hold"/>
                                        <p:tgtEl>
                                          <p:spTgt spid="14"/>
                                        </p:tgtEl>
                                        <p:attrNameLst>
                                          <p:attrName>style.color</p:attrName>
                                        </p:attrNameLst>
                                      </p:cBhvr>
                                      <p:by>
                                        <p:hsl h="0" s="12549" l="25098"/>
                                      </p:by>
                                    </p:animClr>
                                    <p:animClr clrSpc="hsl" dir="cw">
                                      <p:cBhvr>
                                        <p:cTn id="255" dur="500" fill="hold"/>
                                        <p:tgtEl>
                                          <p:spTgt spid="14"/>
                                        </p:tgtEl>
                                        <p:attrNameLst>
                                          <p:attrName>fillcolor</p:attrName>
                                        </p:attrNameLst>
                                      </p:cBhvr>
                                      <p:by>
                                        <p:hsl h="0" s="12549" l="25098"/>
                                      </p:by>
                                    </p:animClr>
                                    <p:animClr clrSpc="hsl" dir="cw">
                                      <p:cBhvr>
                                        <p:cTn id="256" dur="500" fill="hold"/>
                                        <p:tgtEl>
                                          <p:spTgt spid="14"/>
                                        </p:tgtEl>
                                        <p:attrNameLst>
                                          <p:attrName>stroke.color</p:attrName>
                                        </p:attrNameLst>
                                      </p:cBhvr>
                                      <p:by>
                                        <p:hsl h="0" s="12549" l="25098"/>
                                      </p:by>
                                    </p:animClr>
                                    <p:set>
                                      <p:cBhvr>
                                        <p:cTn id="257" dur="500" fill="hold"/>
                                        <p:tgtEl>
                                          <p:spTgt spid="14"/>
                                        </p:tgtEl>
                                        <p:attrNameLst>
                                          <p:attrName>fill.type</p:attrName>
                                        </p:attrNameLst>
                                      </p:cBhvr>
                                      <p:to>
                                        <p:strVal val="solid"/>
                                      </p:to>
                                    </p:set>
                                  </p:childTnLst>
                                </p:cTn>
                              </p:par>
                              <p:par>
                                <p:cTn id="258" presetID="7" presetClass="emph" presetSubtype="2" fill="hold" nodeType="withEffect">
                                  <p:stCondLst>
                                    <p:cond delay="0"/>
                                  </p:stCondLst>
                                  <p:childTnLst>
                                    <p:animClr clrSpc="rgb" dir="cw">
                                      <p:cBhvr>
                                        <p:cTn id="259" dur="500" fill="hold"/>
                                        <p:tgtEl>
                                          <p:spTgt spid="89"/>
                                        </p:tgtEl>
                                        <p:attrNameLst>
                                          <p:attrName>stroke.color</p:attrName>
                                        </p:attrNameLst>
                                      </p:cBhvr>
                                      <p:to>
                                        <a:srgbClr val="FF0000"/>
                                      </p:to>
                                    </p:animClr>
                                    <p:set>
                                      <p:cBhvr>
                                        <p:cTn id="260" dur="500" fill="hold"/>
                                        <p:tgtEl>
                                          <p:spTgt spid="89"/>
                                        </p:tgtEl>
                                        <p:attrNameLst>
                                          <p:attrName>stroke.on</p:attrName>
                                        </p:attrNameLst>
                                      </p:cBhvr>
                                      <p:to>
                                        <p:strVal val="true"/>
                                      </p:to>
                                    </p:se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grpId="0" nodeType="clickEffect">
                                  <p:stCondLst>
                                    <p:cond delay="0"/>
                                  </p:stCondLst>
                                  <p:childTnLst>
                                    <p:set>
                                      <p:cBhvr>
                                        <p:cTn id="264" dur="1" fill="hold">
                                          <p:stCondLst>
                                            <p:cond delay="0"/>
                                          </p:stCondLst>
                                        </p:cTn>
                                        <p:tgtEl>
                                          <p:spTgt spid="50"/>
                                        </p:tgtEl>
                                        <p:attrNameLst>
                                          <p:attrName>style.visibility</p:attrName>
                                        </p:attrNameLst>
                                      </p:cBhvr>
                                      <p:to>
                                        <p:strVal val="visible"/>
                                      </p:to>
                                    </p:set>
                                    <p:animEffect transition="in" filter="fade">
                                      <p:cBhvr>
                                        <p:cTn id="265" dur="500"/>
                                        <p:tgtEl>
                                          <p:spTgt spid="50"/>
                                        </p:tgtEl>
                                      </p:cBhvr>
                                    </p:animEffect>
                                  </p:childTnLst>
                                </p:cTn>
                              </p:par>
                              <p:par>
                                <p:cTn id="266" presetID="10" presetClass="entr" presetSubtype="0" fill="hold" nodeType="withEffect">
                                  <p:stCondLst>
                                    <p:cond delay="0"/>
                                  </p:stCondLst>
                                  <p:childTnLst>
                                    <p:set>
                                      <p:cBhvr>
                                        <p:cTn id="267" dur="1" fill="hold">
                                          <p:stCondLst>
                                            <p:cond delay="0"/>
                                          </p:stCondLst>
                                        </p:cTn>
                                        <p:tgtEl>
                                          <p:spTgt spid="52"/>
                                        </p:tgtEl>
                                        <p:attrNameLst>
                                          <p:attrName>style.visibility</p:attrName>
                                        </p:attrNameLst>
                                      </p:cBhvr>
                                      <p:to>
                                        <p:strVal val="visible"/>
                                      </p:to>
                                    </p:set>
                                    <p:animEffect transition="in" filter="fade">
                                      <p:cBhvr>
                                        <p:cTn id="268" dur="500"/>
                                        <p:tgtEl>
                                          <p:spTgt spid="52"/>
                                        </p:tgtEl>
                                      </p:cBhvr>
                                    </p:animEffect>
                                  </p:childTnLst>
                                </p:cTn>
                              </p:par>
                              <p:par>
                                <p:cTn id="269" presetID="7" presetClass="emph" presetSubtype="2" fill="hold" nodeType="withEffect">
                                  <p:stCondLst>
                                    <p:cond delay="0"/>
                                  </p:stCondLst>
                                  <p:childTnLst>
                                    <p:animClr clrSpc="rgb" dir="cw">
                                      <p:cBhvr>
                                        <p:cTn id="270" dur="500" fill="hold"/>
                                        <p:tgtEl>
                                          <p:spTgt spid="89"/>
                                        </p:tgtEl>
                                        <p:attrNameLst>
                                          <p:attrName>stroke.color</p:attrName>
                                        </p:attrNameLst>
                                      </p:cBhvr>
                                      <p:to>
                                        <a:srgbClr val="2F5597"/>
                                      </p:to>
                                    </p:animClr>
                                    <p:set>
                                      <p:cBhvr>
                                        <p:cTn id="271" dur="500" fill="hold"/>
                                        <p:tgtEl>
                                          <p:spTgt spid="89"/>
                                        </p:tgtEl>
                                        <p:attrNameLst>
                                          <p:attrName>stroke.on</p:attrName>
                                        </p:attrNameLst>
                                      </p:cBhvr>
                                      <p:to>
                                        <p:strVal val="true"/>
                                      </p:to>
                                    </p:set>
                                  </p:childTnLst>
                                </p:cTn>
                              </p:par>
                            </p:childTnLst>
                          </p:cTn>
                        </p:par>
                        <p:par>
                          <p:cTn id="272" fill="hold">
                            <p:stCondLst>
                              <p:cond delay="500"/>
                            </p:stCondLst>
                            <p:childTnLst>
                              <p:par>
                                <p:cTn id="273" presetID="10" presetClass="entr" presetSubtype="0" fill="hold" grpId="0" nodeType="afterEffect">
                                  <p:stCondLst>
                                    <p:cond delay="0"/>
                                  </p:stCondLst>
                                  <p:childTnLst>
                                    <p:set>
                                      <p:cBhvr>
                                        <p:cTn id="274" dur="1" fill="hold">
                                          <p:stCondLst>
                                            <p:cond delay="0"/>
                                          </p:stCondLst>
                                        </p:cTn>
                                        <p:tgtEl>
                                          <p:spTgt spid="85">
                                            <p:bg/>
                                          </p:spTgt>
                                        </p:tgtEl>
                                        <p:attrNameLst>
                                          <p:attrName>style.visibility</p:attrName>
                                        </p:attrNameLst>
                                      </p:cBhvr>
                                      <p:to>
                                        <p:strVal val="visible"/>
                                      </p:to>
                                    </p:set>
                                    <p:animEffect transition="in" filter="fade">
                                      <p:cBhvr>
                                        <p:cTn id="275" dur="500"/>
                                        <p:tgtEl>
                                          <p:spTgt spid="85">
                                            <p:bg/>
                                          </p:spTgt>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85">
                                            <p:txEl>
                                              <p:pRg st="0" end="0"/>
                                            </p:txEl>
                                          </p:spTgt>
                                        </p:tgtEl>
                                        <p:attrNameLst>
                                          <p:attrName>style.visibility</p:attrName>
                                        </p:attrNameLst>
                                      </p:cBhvr>
                                      <p:to>
                                        <p:strVal val="visible"/>
                                      </p:to>
                                    </p:set>
                                    <p:animEffect transition="in" filter="fade">
                                      <p:cBhvr>
                                        <p:cTn id="278" dur="500"/>
                                        <p:tgtEl>
                                          <p:spTgt spid="85">
                                            <p:txEl>
                                              <p:pRg st="0" end="0"/>
                                            </p:txEl>
                                          </p:spTgt>
                                        </p:tgtEl>
                                      </p:cBhvr>
                                    </p:animEffect>
                                  </p:childTnLst>
                                </p:cTn>
                              </p:par>
                            </p:childTnLst>
                          </p:cTn>
                        </p:par>
                      </p:childTnLst>
                    </p:cTn>
                  </p:par>
                  <p:par>
                    <p:cTn id="279" fill="hold">
                      <p:stCondLst>
                        <p:cond delay="indefinite"/>
                      </p:stCondLst>
                      <p:childTnLst>
                        <p:par>
                          <p:cTn id="280" fill="hold">
                            <p:stCondLst>
                              <p:cond delay="0"/>
                            </p:stCondLst>
                            <p:childTnLst>
                              <p:par>
                                <p:cTn id="281" presetID="10" presetClass="entr" presetSubtype="0" fill="hold" grpId="0" nodeType="clickEffect">
                                  <p:stCondLst>
                                    <p:cond delay="0"/>
                                  </p:stCondLst>
                                  <p:childTnLst>
                                    <p:set>
                                      <p:cBhvr>
                                        <p:cTn id="282" dur="1" fill="hold">
                                          <p:stCondLst>
                                            <p:cond delay="0"/>
                                          </p:stCondLst>
                                        </p:cTn>
                                        <p:tgtEl>
                                          <p:spTgt spid="85">
                                            <p:txEl>
                                              <p:pRg st="1" end="1"/>
                                            </p:txEl>
                                          </p:spTgt>
                                        </p:tgtEl>
                                        <p:attrNameLst>
                                          <p:attrName>style.visibility</p:attrName>
                                        </p:attrNameLst>
                                      </p:cBhvr>
                                      <p:to>
                                        <p:strVal val="visible"/>
                                      </p:to>
                                    </p:set>
                                    <p:animEffect transition="in" filter="fade">
                                      <p:cBhvr>
                                        <p:cTn id="283" dur="500"/>
                                        <p:tgtEl>
                                          <p:spTgt spid="85">
                                            <p:txEl>
                                              <p:pRg st="1" end="1"/>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85">
                                            <p:txEl>
                                              <p:pRg st="2" end="2"/>
                                            </p:txEl>
                                          </p:spTgt>
                                        </p:tgtEl>
                                        <p:attrNameLst>
                                          <p:attrName>style.visibility</p:attrName>
                                        </p:attrNameLst>
                                      </p:cBhvr>
                                      <p:to>
                                        <p:strVal val="visible"/>
                                      </p:to>
                                    </p:set>
                                    <p:animEffect transition="in" filter="fade">
                                      <p:cBhvr>
                                        <p:cTn id="286" dur="500"/>
                                        <p:tgtEl>
                                          <p:spTgt spid="85">
                                            <p:txEl>
                                              <p:pRg st="2" end="2"/>
                                            </p:txEl>
                                          </p:spTgt>
                                        </p:tgtEl>
                                      </p:cBhvr>
                                    </p:animEffect>
                                  </p:childTnLst>
                                </p:cTn>
                              </p:par>
                            </p:childTnLst>
                          </p:cTn>
                        </p:par>
                        <p:par>
                          <p:cTn id="287" fill="hold">
                            <p:stCondLst>
                              <p:cond delay="500"/>
                            </p:stCondLst>
                            <p:childTnLst>
                              <p:par>
                                <p:cTn id="288" presetID="10" presetClass="entr" presetSubtype="0" fill="hold" grpId="0" nodeType="afterEffect">
                                  <p:stCondLst>
                                    <p:cond delay="0"/>
                                  </p:stCondLst>
                                  <p:childTnLst>
                                    <p:set>
                                      <p:cBhvr>
                                        <p:cTn id="289" dur="1" fill="hold">
                                          <p:stCondLst>
                                            <p:cond delay="0"/>
                                          </p:stCondLst>
                                        </p:cTn>
                                        <p:tgtEl>
                                          <p:spTgt spid="85">
                                            <p:txEl>
                                              <p:pRg st="3" end="3"/>
                                            </p:txEl>
                                          </p:spTgt>
                                        </p:tgtEl>
                                        <p:attrNameLst>
                                          <p:attrName>style.visibility</p:attrName>
                                        </p:attrNameLst>
                                      </p:cBhvr>
                                      <p:to>
                                        <p:strVal val="visible"/>
                                      </p:to>
                                    </p:set>
                                    <p:animEffect transition="in" filter="fade">
                                      <p:cBhvr>
                                        <p:cTn id="290" dur="500"/>
                                        <p:tgtEl>
                                          <p:spTgt spid="85">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10" presetClass="entr" presetSubtype="0" fill="hold" nodeType="clickEffect">
                                  <p:stCondLst>
                                    <p:cond delay="0"/>
                                  </p:stCondLst>
                                  <p:childTnLst>
                                    <p:set>
                                      <p:cBhvr>
                                        <p:cTn id="294" dur="1" fill="hold">
                                          <p:stCondLst>
                                            <p:cond delay="0"/>
                                          </p:stCondLst>
                                        </p:cTn>
                                        <p:tgtEl>
                                          <p:spTgt spid="98"/>
                                        </p:tgtEl>
                                        <p:attrNameLst>
                                          <p:attrName>style.visibility</p:attrName>
                                        </p:attrNameLst>
                                      </p:cBhvr>
                                      <p:to>
                                        <p:strVal val="visible"/>
                                      </p:to>
                                    </p:set>
                                    <p:animEffect transition="in" filter="fade">
                                      <p:cBhvr>
                                        <p:cTn id="295" dur="500"/>
                                        <p:tgtEl>
                                          <p:spTgt spid="98"/>
                                        </p:tgtEl>
                                      </p:cBhvr>
                                    </p:animEffect>
                                  </p:childTnLst>
                                </p:cTn>
                              </p:par>
                            </p:childTnLst>
                          </p:cTn>
                        </p:par>
                      </p:childTnLst>
                    </p:cTn>
                  </p:par>
                  <p:par>
                    <p:cTn id="296" fill="hold">
                      <p:stCondLst>
                        <p:cond delay="indefinite"/>
                      </p:stCondLst>
                      <p:childTnLst>
                        <p:par>
                          <p:cTn id="297" fill="hold">
                            <p:stCondLst>
                              <p:cond delay="0"/>
                            </p:stCondLst>
                            <p:childTnLst>
                              <p:par>
                                <p:cTn id="298" presetID="1" presetClass="emph" presetSubtype="2" fill="hold" nodeType="clickEffect">
                                  <p:stCondLst>
                                    <p:cond delay="0"/>
                                  </p:stCondLst>
                                  <p:childTnLst>
                                    <p:animClr clrSpc="rgb" dir="cw">
                                      <p:cBhvr>
                                        <p:cTn id="299" dur="500" fill="hold"/>
                                        <p:tgtEl>
                                          <p:spTgt spid="54"/>
                                        </p:tgtEl>
                                        <p:attrNameLst>
                                          <p:attrName>fillcolor</p:attrName>
                                        </p:attrNameLst>
                                      </p:cBhvr>
                                      <p:to>
                                        <a:srgbClr val="FF0000"/>
                                      </p:to>
                                    </p:animClr>
                                    <p:set>
                                      <p:cBhvr>
                                        <p:cTn id="300" dur="500" fill="hold"/>
                                        <p:tgtEl>
                                          <p:spTgt spid="54"/>
                                        </p:tgtEl>
                                        <p:attrNameLst>
                                          <p:attrName>fill.type</p:attrName>
                                        </p:attrNameLst>
                                      </p:cBhvr>
                                      <p:to>
                                        <p:strVal val="solid"/>
                                      </p:to>
                                    </p:set>
                                    <p:set>
                                      <p:cBhvr>
                                        <p:cTn id="301" dur="500" fill="hold"/>
                                        <p:tgtEl>
                                          <p:spTgt spid="54"/>
                                        </p:tgtEl>
                                        <p:attrNameLst>
                                          <p:attrName>fill.on</p:attrName>
                                        </p:attrNameLst>
                                      </p:cBhvr>
                                      <p:to>
                                        <p:strVal val="true"/>
                                      </p:to>
                                    </p:set>
                                  </p:childTnLst>
                                </p:cTn>
                              </p:par>
                              <p:par>
                                <p:cTn id="302" presetID="24" presetClass="emph" presetSubtype="0" fill="hold" grpId="1" nodeType="withEffect">
                                  <p:stCondLst>
                                    <p:cond delay="0"/>
                                  </p:stCondLst>
                                  <p:childTnLst>
                                    <p:animClr clrSpc="hsl" dir="cw">
                                      <p:cBhvr override="childStyle">
                                        <p:cTn id="303" dur="500" fill="hold"/>
                                        <p:tgtEl>
                                          <p:spTgt spid="15"/>
                                        </p:tgtEl>
                                        <p:attrNameLst>
                                          <p:attrName>style.color</p:attrName>
                                        </p:attrNameLst>
                                      </p:cBhvr>
                                      <p:by>
                                        <p:hsl h="0" s="-12549" l="-25098"/>
                                      </p:by>
                                    </p:animClr>
                                    <p:animClr clrSpc="hsl" dir="cw">
                                      <p:cBhvr>
                                        <p:cTn id="304" dur="500" fill="hold"/>
                                        <p:tgtEl>
                                          <p:spTgt spid="15"/>
                                        </p:tgtEl>
                                        <p:attrNameLst>
                                          <p:attrName>fillcolor</p:attrName>
                                        </p:attrNameLst>
                                      </p:cBhvr>
                                      <p:by>
                                        <p:hsl h="0" s="-12549" l="-25098"/>
                                      </p:by>
                                    </p:animClr>
                                    <p:animClr clrSpc="hsl" dir="cw">
                                      <p:cBhvr>
                                        <p:cTn id="305" dur="500" fill="hold"/>
                                        <p:tgtEl>
                                          <p:spTgt spid="15"/>
                                        </p:tgtEl>
                                        <p:attrNameLst>
                                          <p:attrName>stroke.color</p:attrName>
                                        </p:attrNameLst>
                                      </p:cBhvr>
                                      <p:by>
                                        <p:hsl h="0" s="-12549" l="-25098"/>
                                      </p:by>
                                    </p:animClr>
                                    <p:set>
                                      <p:cBhvr>
                                        <p:cTn id="306" dur="500" fill="hold"/>
                                        <p:tgtEl>
                                          <p:spTgt spid="15"/>
                                        </p:tgtEl>
                                        <p:attrNameLst>
                                          <p:attrName>fill.type</p:attrName>
                                        </p:attrNameLst>
                                      </p:cBhvr>
                                      <p:to>
                                        <p:strVal val="solid"/>
                                      </p:to>
                                    </p:set>
                                  </p:childTnLst>
                                </p:cTn>
                              </p:par>
                              <p:par>
                                <p:cTn id="307" presetID="24" presetClass="emph" presetSubtype="0" fill="hold" grpId="1" nodeType="withEffect">
                                  <p:stCondLst>
                                    <p:cond delay="0"/>
                                  </p:stCondLst>
                                  <p:childTnLst>
                                    <p:animClr clrSpc="hsl" dir="cw">
                                      <p:cBhvr override="childStyle">
                                        <p:cTn id="308" dur="500" fill="hold"/>
                                        <p:tgtEl>
                                          <p:spTgt spid="16"/>
                                        </p:tgtEl>
                                        <p:attrNameLst>
                                          <p:attrName>style.color</p:attrName>
                                        </p:attrNameLst>
                                      </p:cBhvr>
                                      <p:by>
                                        <p:hsl h="0" s="-12549" l="-25098"/>
                                      </p:by>
                                    </p:animClr>
                                    <p:animClr clrSpc="hsl" dir="cw">
                                      <p:cBhvr>
                                        <p:cTn id="309" dur="500" fill="hold"/>
                                        <p:tgtEl>
                                          <p:spTgt spid="16"/>
                                        </p:tgtEl>
                                        <p:attrNameLst>
                                          <p:attrName>fillcolor</p:attrName>
                                        </p:attrNameLst>
                                      </p:cBhvr>
                                      <p:by>
                                        <p:hsl h="0" s="-12549" l="-25098"/>
                                      </p:by>
                                    </p:animClr>
                                    <p:animClr clrSpc="hsl" dir="cw">
                                      <p:cBhvr>
                                        <p:cTn id="310" dur="500" fill="hold"/>
                                        <p:tgtEl>
                                          <p:spTgt spid="16"/>
                                        </p:tgtEl>
                                        <p:attrNameLst>
                                          <p:attrName>stroke.color</p:attrName>
                                        </p:attrNameLst>
                                      </p:cBhvr>
                                      <p:by>
                                        <p:hsl h="0" s="-12549" l="-25098"/>
                                      </p:by>
                                    </p:animClr>
                                    <p:set>
                                      <p:cBhvr>
                                        <p:cTn id="311" dur="500" fill="hold"/>
                                        <p:tgtEl>
                                          <p:spTgt spid="16"/>
                                        </p:tgtEl>
                                        <p:attrNameLst>
                                          <p:attrName>fill.type</p:attrName>
                                        </p:attrNameLst>
                                      </p:cBhvr>
                                      <p:to>
                                        <p:strVal val="solid"/>
                                      </p:to>
                                    </p:set>
                                  </p:childTnLst>
                                </p:cTn>
                              </p:par>
                              <p:par>
                                <p:cTn id="312" presetID="9" presetClass="emph" presetSubtype="0" nodeType="withEffect">
                                  <p:stCondLst>
                                    <p:cond delay="0"/>
                                  </p:stCondLst>
                                  <p:childTnLst>
                                    <p:set>
                                      <p:cBhvr>
                                        <p:cTn id="313" dur="indefinite"/>
                                        <p:tgtEl>
                                          <p:spTgt spid="57"/>
                                        </p:tgtEl>
                                        <p:attrNameLst>
                                          <p:attrName>style.opacity</p:attrName>
                                        </p:attrNameLst>
                                      </p:cBhvr>
                                      <p:to>
                                        <p:strVal val="0.25"/>
                                      </p:to>
                                    </p:set>
                                    <p:animEffect filter="image" prLst="opacity: 0.25">
                                      <p:cBhvr rctx="IE">
                                        <p:cTn id="314" dur="indefinite"/>
                                        <p:tgtEl>
                                          <p:spTgt spid="57"/>
                                        </p:tgtEl>
                                      </p:cBhvr>
                                    </p:animEffect>
                                  </p:childTnLst>
                                </p:cTn>
                              </p:par>
                              <p:par>
                                <p:cTn id="315" presetID="9" presetClass="emph" presetSubtype="0" nodeType="withEffect">
                                  <p:stCondLst>
                                    <p:cond delay="0"/>
                                  </p:stCondLst>
                                  <p:childTnLst>
                                    <p:set>
                                      <p:cBhvr>
                                        <p:cTn id="316" dur="indefinite"/>
                                        <p:tgtEl>
                                          <p:spTgt spid="56"/>
                                        </p:tgtEl>
                                        <p:attrNameLst>
                                          <p:attrName>style.opacity</p:attrName>
                                        </p:attrNameLst>
                                      </p:cBhvr>
                                      <p:to>
                                        <p:strVal val="0.25"/>
                                      </p:to>
                                    </p:set>
                                    <p:animEffect filter="image" prLst="opacity: 0.25">
                                      <p:cBhvr rctx="IE">
                                        <p:cTn id="317" dur="indefinite"/>
                                        <p:tgtEl>
                                          <p:spTgt spid="56"/>
                                        </p:tgtEl>
                                      </p:cBhvr>
                                    </p:animEffect>
                                  </p:childTnLst>
                                </p:cTn>
                              </p:par>
                              <p:par>
                                <p:cTn id="318" presetID="9" presetClass="emph" presetSubtype="0" nodeType="withEffect">
                                  <p:stCondLst>
                                    <p:cond delay="0"/>
                                  </p:stCondLst>
                                  <p:childTnLst>
                                    <p:set>
                                      <p:cBhvr>
                                        <p:cTn id="319" dur="indefinite"/>
                                        <p:tgtEl>
                                          <p:spTgt spid="55"/>
                                        </p:tgtEl>
                                        <p:attrNameLst>
                                          <p:attrName>style.opacity</p:attrName>
                                        </p:attrNameLst>
                                      </p:cBhvr>
                                      <p:to>
                                        <p:strVal val="0.15"/>
                                      </p:to>
                                    </p:set>
                                    <p:animEffect filter="image" prLst="opacity: 0.15">
                                      <p:cBhvr rctx="IE">
                                        <p:cTn id="320" dur="indefinite"/>
                                        <p:tgtEl>
                                          <p:spTgt spid="55"/>
                                        </p:tgtEl>
                                      </p:cBhvr>
                                    </p:animEffect>
                                  </p:childTnLst>
                                </p:cTn>
                              </p:par>
                              <p:par>
                                <p:cTn id="321" presetID="9" presetClass="emph" presetSubtype="0" grpId="1" nodeType="withEffect">
                                  <p:stCondLst>
                                    <p:cond delay="0"/>
                                  </p:stCondLst>
                                  <p:childTnLst>
                                    <p:set>
                                      <p:cBhvr>
                                        <p:cTn id="322" dur="indefinite"/>
                                        <p:tgtEl>
                                          <p:spTgt spid="54"/>
                                        </p:tgtEl>
                                        <p:attrNameLst>
                                          <p:attrName>style.opacity</p:attrName>
                                        </p:attrNameLst>
                                      </p:cBhvr>
                                      <p:to>
                                        <p:strVal val="0.15"/>
                                      </p:to>
                                    </p:set>
                                    <p:animEffect filter="image" prLst="opacity: 0.15">
                                      <p:cBhvr rctx="IE">
                                        <p:cTn id="323" dur="indefinite"/>
                                        <p:tgtEl>
                                          <p:spTgt spid="54"/>
                                        </p:tgtEl>
                                      </p:cBhvr>
                                    </p:animEffect>
                                  </p:childTnLst>
                                </p:cTn>
                              </p:par>
                              <p:par>
                                <p:cTn id="324" presetID="7" presetClass="emph" presetSubtype="2" fill="hold" nodeType="withEffect">
                                  <p:stCondLst>
                                    <p:cond delay="0"/>
                                  </p:stCondLst>
                                  <p:childTnLst>
                                    <p:animClr clrSpc="rgb" dir="cw">
                                      <p:cBhvr>
                                        <p:cTn id="325" dur="500" fill="hold"/>
                                        <p:tgtEl>
                                          <p:spTgt spid="77"/>
                                        </p:tgtEl>
                                        <p:attrNameLst>
                                          <p:attrName>stroke.color</p:attrName>
                                        </p:attrNameLst>
                                      </p:cBhvr>
                                      <p:to>
                                        <a:srgbClr val="FF0000"/>
                                      </p:to>
                                    </p:animClr>
                                    <p:set>
                                      <p:cBhvr>
                                        <p:cTn id="326" dur="500" fill="hold"/>
                                        <p:tgtEl>
                                          <p:spTgt spid="77"/>
                                        </p:tgtEl>
                                        <p:attrNameLst>
                                          <p:attrName>stroke.on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10" presetClass="entr" presetSubtype="0" fill="hold" grpId="0" nodeType="clickEffect">
                                  <p:stCondLst>
                                    <p:cond delay="0"/>
                                  </p:stCondLst>
                                  <p:childTnLst>
                                    <p:set>
                                      <p:cBhvr>
                                        <p:cTn id="330" dur="1" fill="hold">
                                          <p:stCondLst>
                                            <p:cond delay="0"/>
                                          </p:stCondLst>
                                        </p:cTn>
                                        <p:tgtEl>
                                          <p:spTgt spid="69"/>
                                        </p:tgtEl>
                                        <p:attrNameLst>
                                          <p:attrName>style.visibility</p:attrName>
                                        </p:attrNameLst>
                                      </p:cBhvr>
                                      <p:to>
                                        <p:strVal val="visible"/>
                                      </p:to>
                                    </p:set>
                                    <p:animEffect transition="in" filter="fade">
                                      <p:cBhvr>
                                        <p:cTn id="331" dur="500"/>
                                        <p:tgtEl>
                                          <p:spTgt spid="69"/>
                                        </p:tgtEl>
                                      </p:cBhvr>
                                    </p:animEffect>
                                  </p:childTnLst>
                                </p:cTn>
                              </p:par>
                              <p:par>
                                <p:cTn id="332" presetID="10" presetClass="entr" presetSubtype="0" fill="hold" nodeType="withEffect">
                                  <p:stCondLst>
                                    <p:cond delay="0"/>
                                  </p:stCondLst>
                                  <p:childTnLst>
                                    <p:set>
                                      <p:cBhvr>
                                        <p:cTn id="333" dur="1" fill="hold">
                                          <p:stCondLst>
                                            <p:cond delay="0"/>
                                          </p:stCondLst>
                                        </p:cTn>
                                        <p:tgtEl>
                                          <p:spTgt spid="70"/>
                                        </p:tgtEl>
                                        <p:attrNameLst>
                                          <p:attrName>style.visibility</p:attrName>
                                        </p:attrNameLst>
                                      </p:cBhvr>
                                      <p:to>
                                        <p:strVal val="visible"/>
                                      </p:to>
                                    </p:set>
                                    <p:animEffect transition="in" filter="fade">
                                      <p:cBhvr>
                                        <p:cTn id="334" dur="500"/>
                                        <p:tgtEl>
                                          <p:spTgt spid="70"/>
                                        </p:tgtEl>
                                      </p:cBhvr>
                                    </p:animEffect>
                                  </p:childTnLst>
                                </p:cTn>
                              </p:par>
                              <p:par>
                                <p:cTn id="335" presetID="9" presetClass="emph" presetSubtype="0" nodeType="withEffect">
                                  <p:stCondLst>
                                    <p:cond delay="0"/>
                                  </p:stCondLst>
                                  <p:childTnLst>
                                    <p:set>
                                      <p:cBhvr>
                                        <p:cTn id="336" dur="indefinite"/>
                                        <p:tgtEl>
                                          <p:spTgt spid="77"/>
                                        </p:tgtEl>
                                        <p:attrNameLst>
                                          <p:attrName>style.opacity</p:attrName>
                                        </p:attrNameLst>
                                      </p:cBhvr>
                                      <p:to>
                                        <p:strVal val="0.15"/>
                                      </p:to>
                                    </p:set>
                                    <p:animEffect filter="image" prLst="opacity: 0.15">
                                      <p:cBhvr rctx="IE">
                                        <p:cTn id="337" dur="indefinite"/>
                                        <p:tgtEl>
                                          <p:spTgt spid="77"/>
                                        </p:tgtEl>
                                      </p:cBhvr>
                                    </p:animEffect>
                                  </p:childTnLst>
                                </p:cTn>
                              </p:par>
                              <p:par>
                                <p:cTn id="338" presetID="10" presetClass="entr" presetSubtype="0" fill="hold" nodeType="withEffect">
                                  <p:stCondLst>
                                    <p:cond delay="0"/>
                                  </p:stCondLst>
                                  <p:childTnLst>
                                    <p:set>
                                      <p:cBhvr>
                                        <p:cTn id="339" dur="1" fill="hold">
                                          <p:stCondLst>
                                            <p:cond delay="0"/>
                                          </p:stCondLst>
                                        </p:cTn>
                                        <p:tgtEl>
                                          <p:spTgt spid="72"/>
                                        </p:tgtEl>
                                        <p:attrNameLst>
                                          <p:attrName>style.visibility</p:attrName>
                                        </p:attrNameLst>
                                      </p:cBhvr>
                                      <p:to>
                                        <p:strVal val="visible"/>
                                      </p:to>
                                    </p:set>
                                    <p:animEffect transition="in" filter="fade">
                                      <p:cBhvr>
                                        <p:cTn id="340" dur="500"/>
                                        <p:tgtEl>
                                          <p:spTgt spid="72"/>
                                        </p:tgtEl>
                                      </p:cBhvr>
                                    </p:animEffect>
                                  </p:childTnLst>
                                </p:cTn>
                              </p:par>
                              <p:par>
                                <p:cTn id="341" presetID="30" presetClass="emph" presetSubtype="0" fill="hold" grpId="2" nodeType="withEffect">
                                  <p:stCondLst>
                                    <p:cond delay="0"/>
                                  </p:stCondLst>
                                  <p:childTnLst>
                                    <p:animClr clrSpc="hsl" dir="cw">
                                      <p:cBhvr override="childStyle">
                                        <p:cTn id="342" dur="500" fill="hold"/>
                                        <p:tgtEl>
                                          <p:spTgt spid="15"/>
                                        </p:tgtEl>
                                        <p:attrNameLst>
                                          <p:attrName>style.color</p:attrName>
                                        </p:attrNameLst>
                                      </p:cBhvr>
                                      <p:by>
                                        <p:hsl h="0" s="12549" l="25098"/>
                                      </p:by>
                                    </p:animClr>
                                    <p:animClr clrSpc="hsl" dir="cw">
                                      <p:cBhvr>
                                        <p:cTn id="343" dur="500" fill="hold"/>
                                        <p:tgtEl>
                                          <p:spTgt spid="15"/>
                                        </p:tgtEl>
                                        <p:attrNameLst>
                                          <p:attrName>fillcolor</p:attrName>
                                        </p:attrNameLst>
                                      </p:cBhvr>
                                      <p:by>
                                        <p:hsl h="0" s="12549" l="25098"/>
                                      </p:by>
                                    </p:animClr>
                                    <p:animClr clrSpc="hsl" dir="cw">
                                      <p:cBhvr>
                                        <p:cTn id="344" dur="500" fill="hold"/>
                                        <p:tgtEl>
                                          <p:spTgt spid="15"/>
                                        </p:tgtEl>
                                        <p:attrNameLst>
                                          <p:attrName>stroke.color</p:attrName>
                                        </p:attrNameLst>
                                      </p:cBhvr>
                                      <p:by>
                                        <p:hsl h="0" s="12549" l="25098"/>
                                      </p:by>
                                    </p:animClr>
                                    <p:set>
                                      <p:cBhvr>
                                        <p:cTn id="345" dur="500" fill="hold"/>
                                        <p:tgtEl>
                                          <p:spTgt spid="15"/>
                                        </p:tgtEl>
                                        <p:attrNameLst>
                                          <p:attrName>fill.type</p:attrName>
                                        </p:attrNameLst>
                                      </p:cBhvr>
                                      <p:to>
                                        <p:strVal val="solid"/>
                                      </p:to>
                                    </p:set>
                                  </p:childTnLst>
                                </p:cTn>
                              </p:par>
                              <p:par>
                                <p:cTn id="346" presetID="7" presetClass="emph" presetSubtype="2" fill="hold" nodeType="withEffect">
                                  <p:stCondLst>
                                    <p:cond delay="0"/>
                                  </p:stCondLst>
                                  <p:childTnLst>
                                    <p:animClr clrSpc="rgb" dir="cw">
                                      <p:cBhvr>
                                        <p:cTn id="347" dur="500" fill="hold"/>
                                        <p:tgtEl>
                                          <p:spTgt spid="89"/>
                                        </p:tgtEl>
                                        <p:attrNameLst>
                                          <p:attrName>stroke.color</p:attrName>
                                        </p:attrNameLst>
                                      </p:cBhvr>
                                      <p:to>
                                        <a:srgbClr val="FF0000"/>
                                      </p:to>
                                    </p:animClr>
                                    <p:set>
                                      <p:cBhvr>
                                        <p:cTn id="348" dur="500" fill="hold"/>
                                        <p:tgtEl>
                                          <p:spTgt spid="89"/>
                                        </p:tgtEl>
                                        <p:attrNameLst>
                                          <p:attrName>stroke.on</p:attrName>
                                        </p:attrNameLst>
                                      </p:cBhvr>
                                      <p:to>
                                        <p:strVal val="true"/>
                                      </p:to>
                                    </p:set>
                                  </p:childTnLst>
                                </p:cTn>
                              </p:par>
                            </p:childTnLst>
                          </p:cTn>
                        </p:par>
                        <p:par>
                          <p:cTn id="349" fill="hold">
                            <p:stCondLst>
                              <p:cond delay="500"/>
                            </p:stCondLst>
                            <p:childTnLst>
                              <p:par>
                                <p:cTn id="350" presetID="10" presetClass="entr" presetSubtype="0" fill="hold" grpId="0" nodeType="afterEffect">
                                  <p:stCondLst>
                                    <p:cond delay="0"/>
                                  </p:stCondLst>
                                  <p:childTnLst>
                                    <p:set>
                                      <p:cBhvr>
                                        <p:cTn id="351" dur="1" fill="hold">
                                          <p:stCondLst>
                                            <p:cond delay="0"/>
                                          </p:stCondLst>
                                        </p:cTn>
                                        <p:tgtEl>
                                          <p:spTgt spid="79"/>
                                        </p:tgtEl>
                                        <p:attrNameLst>
                                          <p:attrName>style.visibility</p:attrName>
                                        </p:attrNameLst>
                                      </p:cBhvr>
                                      <p:to>
                                        <p:strVal val="visible"/>
                                      </p:to>
                                    </p:set>
                                    <p:animEffect transition="in" filter="fade">
                                      <p:cBhvr>
                                        <p:cTn id="352" dur="500"/>
                                        <p:tgtEl>
                                          <p:spTgt spid="79"/>
                                        </p:tgtEl>
                                      </p:cBhvr>
                                    </p:animEffect>
                                  </p:childTnLst>
                                </p:cTn>
                              </p:par>
                              <p:par>
                                <p:cTn id="353" presetID="10" presetClass="entr" presetSubtype="0" fill="hold" nodeType="withEffect">
                                  <p:stCondLst>
                                    <p:cond delay="0"/>
                                  </p:stCondLst>
                                  <p:childTnLst>
                                    <p:set>
                                      <p:cBhvr>
                                        <p:cTn id="354" dur="1" fill="hold">
                                          <p:stCondLst>
                                            <p:cond delay="0"/>
                                          </p:stCondLst>
                                        </p:cTn>
                                        <p:tgtEl>
                                          <p:spTgt spid="84"/>
                                        </p:tgtEl>
                                        <p:attrNameLst>
                                          <p:attrName>style.visibility</p:attrName>
                                        </p:attrNameLst>
                                      </p:cBhvr>
                                      <p:to>
                                        <p:strVal val="visible"/>
                                      </p:to>
                                    </p:set>
                                    <p:animEffect transition="in" filter="fade">
                                      <p:cBhvr>
                                        <p:cTn id="355" dur="500"/>
                                        <p:tgtEl>
                                          <p:spTgt spid="84"/>
                                        </p:tgtEl>
                                      </p:cBhvr>
                                    </p:animEffect>
                                  </p:childTnLst>
                                </p:cTn>
                              </p:par>
                              <p:par>
                                <p:cTn id="356" presetID="7" presetClass="emph" presetSubtype="2" fill="hold" nodeType="withEffect">
                                  <p:stCondLst>
                                    <p:cond delay="0"/>
                                  </p:stCondLst>
                                  <p:childTnLst>
                                    <p:animClr clrSpc="rgb" dir="cw">
                                      <p:cBhvr>
                                        <p:cTn id="357" dur="500" fill="hold"/>
                                        <p:tgtEl>
                                          <p:spTgt spid="89"/>
                                        </p:tgtEl>
                                        <p:attrNameLst>
                                          <p:attrName>stroke.color</p:attrName>
                                        </p:attrNameLst>
                                      </p:cBhvr>
                                      <p:to>
                                        <a:srgbClr val="2F5597"/>
                                      </p:to>
                                    </p:animClr>
                                    <p:set>
                                      <p:cBhvr>
                                        <p:cTn id="358" dur="500" fill="hold"/>
                                        <p:tgtEl>
                                          <p:spTgt spid="89"/>
                                        </p:tgtEl>
                                        <p:attrNameLst>
                                          <p:attrName>stroke.on</p:attrName>
                                        </p:attrNameLst>
                                      </p:cBhvr>
                                      <p:to>
                                        <p:strVal val="true"/>
                                      </p:to>
                                    </p:set>
                                  </p:childTnLst>
                                </p:cTn>
                              </p:par>
                            </p:childTnLst>
                          </p:cTn>
                        </p:par>
                      </p:childTnLst>
                    </p:cTn>
                  </p:par>
                  <p:par>
                    <p:cTn id="359" fill="hold">
                      <p:stCondLst>
                        <p:cond delay="indefinite"/>
                      </p:stCondLst>
                      <p:childTnLst>
                        <p:par>
                          <p:cTn id="360" fill="hold">
                            <p:stCondLst>
                              <p:cond delay="0"/>
                            </p:stCondLst>
                            <p:childTnLst>
                              <p:par>
                                <p:cTn id="361" presetID="10" presetClass="entr" presetSubtype="0" fill="hold" nodeType="clickEffect">
                                  <p:stCondLst>
                                    <p:cond delay="0"/>
                                  </p:stCondLst>
                                  <p:childTnLst>
                                    <p:set>
                                      <p:cBhvr>
                                        <p:cTn id="362" dur="1" fill="hold">
                                          <p:stCondLst>
                                            <p:cond delay="0"/>
                                          </p:stCondLst>
                                        </p:cTn>
                                        <p:tgtEl>
                                          <p:spTgt spid="101"/>
                                        </p:tgtEl>
                                        <p:attrNameLst>
                                          <p:attrName>style.visibility</p:attrName>
                                        </p:attrNameLst>
                                      </p:cBhvr>
                                      <p:to>
                                        <p:strVal val="visible"/>
                                      </p:to>
                                    </p:set>
                                    <p:animEffect transition="in" filter="fade">
                                      <p:cBhvr>
                                        <p:cTn id="363" dur="500"/>
                                        <p:tgtEl>
                                          <p:spTgt spid="101"/>
                                        </p:tgtEl>
                                      </p:cBhvr>
                                    </p:animEffect>
                                  </p:childTnLst>
                                </p:cTn>
                              </p:par>
                              <p:par>
                                <p:cTn id="364" presetID="10" presetClass="entr" presetSubtype="0" fill="hold" nodeType="withEffect">
                                  <p:stCondLst>
                                    <p:cond delay="0"/>
                                  </p:stCondLst>
                                  <p:childTnLst>
                                    <p:set>
                                      <p:cBhvr>
                                        <p:cTn id="365" dur="1" fill="hold">
                                          <p:stCondLst>
                                            <p:cond delay="0"/>
                                          </p:stCondLst>
                                        </p:cTn>
                                        <p:tgtEl>
                                          <p:spTgt spid="153"/>
                                        </p:tgtEl>
                                        <p:attrNameLst>
                                          <p:attrName>style.visibility</p:attrName>
                                        </p:attrNameLst>
                                      </p:cBhvr>
                                      <p:to>
                                        <p:strVal val="visible"/>
                                      </p:to>
                                    </p:set>
                                    <p:animEffect transition="in" filter="fade">
                                      <p:cBhvr>
                                        <p:cTn id="366" dur="500"/>
                                        <p:tgtEl>
                                          <p:spTgt spid="153"/>
                                        </p:tgtEl>
                                      </p:cBhvr>
                                    </p:animEffect>
                                  </p:childTnLst>
                                </p:cTn>
                              </p:par>
                              <p:par>
                                <p:cTn id="367" presetID="10" presetClass="entr" presetSubtype="0" fill="hold" grpId="0" nodeType="withEffect">
                                  <p:stCondLst>
                                    <p:cond delay="0"/>
                                  </p:stCondLst>
                                  <p:childTnLst>
                                    <p:set>
                                      <p:cBhvr>
                                        <p:cTn id="368" dur="1" fill="hold">
                                          <p:stCondLst>
                                            <p:cond delay="0"/>
                                          </p:stCondLst>
                                        </p:cTn>
                                        <p:tgtEl>
                                          <p:spTgt spid="156"/>
                                        </p:tgtEl>
                                        <p:attrNameLst>
                                          <p:attrName>style.visibility</p:attrName>
                                        </p:attrNameLst>
                                      </p:cBhvr>
                                      <p:to>
                                        <p:strVal val="visible"/>
                                      </p:to>
                                    </p:set>
                                    <p:animEffect transition="in" filter="fade">
                                      <p:cBhvr>
                                        <p:cTn id="369" dur="10"/>
                                        <p:tgtEl>
                                          <p:spTgt spid="156"/>
                                        </p:tgtEl>
                                      </p:cBhvr>
                                    </p:animEffect>
                                  </p:childTnLst>
                                </p:cTn>
                              </p:par>
                              <p:par>
                                <p:cTn id="370" presetID="9" presetClass="emph" presetSubtype="0" grpId="1" nodeType="withEffect">
                                  <p:stCondLst>
                                    <p:cond delay="0"/>
                                  </p:stCondLst>
                                  <p:childTnLst>
                                    <p:set>
                                      <p:cBhvr>
                                        <p:cTn id="371" dur="indefinite"/>
                                        <p:tgtEl>
                                          <p:spTgt spid="161"/>
                                        </p:tgtEl>
                                        <p:attrNameLst>
                                          <p:attrName>style.opacity</p:attrName>
                                        </p:attrNameLst>
                                      </p:cBhvr>
                                      <p:to>
                                        <p:strVal val="0.5"/>
                                      </p:to>
                                    </p:set>
                                    <p:animEffect filter="image" prLst="opacity: 0.5">
                                      <p:cBhvr rctx="IE">
                                        <p:cTn id="372" dur="indefinite"/>
                                        <p:tgtEl>
                                          <p:spTgt spid="161"/>
                                        </p:tgtEl>
                                      </p:cBhvr>
                                    </p:animEffect>
                                  </p:childTnLst>
                                </p:cTn>
                              </p:par>
                              <p:par>
                                <p:cTn id="373" presetID="9" presetClass="emph" presetSubtype="0" nodeType="withEffect">
                                  <p:stCondLst>
                                    <p:cond delay="0"/>
                                  </p:stCondLst>
                                  <p:childTnLst>
                                    <p:set>
                                      <p:cBhvr>
                                        <p:cTn id="374" dur="indefinite"/>
                                        <p:tgtEl>
                                          <p:spTgt spid="275"/>
                                        </p:tgtEl>
                                        <p:attrNameLst>
                                          <p:attrName>style.opacity</p:attrName>
                                        </p:attrNameLst>
                                      </p:cBhvr>
                                      <p:to>
                                        <p:strVal val="0.5"/>
                                      </p:to>
                                    </p:set>
                                    <p:animEffect filter="image" prLst="opacity: 0.5">
                                      <p:cBhvr rctx="IE">
                                        <p:cTn id="375" dur="indefinite"/>
                                        <p:tgtEl>
                                          <p:spTgt spid="275"/>
                                        </p:tgtEl>
                                      </p:cBhvr>
                                    </p:animEffect>
                                  </p:childTnLst>
                                </p:cTn>
                              </p:par>
                              <p:par>
                                <p:cTn id="376" presetID="9" presetClass="emph" presetSubtype="0" grpId="1" nodeType="withEffect">
                                  <p:stCondLst>
                                    <p:cond delay="0"/>
                                  </p:stCondLst>
                                  <p:childTnLst>
                                    <p:set>
                                      <p:cBhvr>
                                        <p:cTn id="377" dur="indefinite"/>
                                        <p:tgtEl>
                                          <p:spTgt spid="276"/>
                                        </p:tgtEl>
                                        <p:attrNameLst>
                                          <p:attrName>style.opacity</p:attrName>
                                        </p:attrNameLst>
                                      </p:cBhvr>
                                      <p:to>
                                        <p:strVal val="0.5"/>
                                      </p:to>
                                    </p:set>
                                    <p:animEffect filter="image" prLst="opacity: 0.5">
                                      <p:cBhvr rctx="IE">
                                        <p:cTn id="378" dur="indefinite"/>
                                        <p:tgtEl>
                                          <p:spTgt spid="276"/>
                                        </p:tgtEl>
                                      </p:cBhvr>
                                    </p:animEffect>
                                  </p:childTnLst>
                                </p:cTn>
                              </p:par>
                            </p:childTnLst>
                          </p:cTn>
                        </p:par>
                        <p:par>
                          <p:cTn id="379" fill="hold">
                            <p:stCondLst>
                              <p:cond delay="500"/>
                            </p:stCondLst>
                            <p:childTnLst>
                              <p:par>
                                <p:cTn id="380" presetID="10" presetClass="entr" presetSubtype="0" fill="hold" nodeType="afterEffect">
                                  <p:stCondLst>
                                    <p:cond delay="0"/>
                                  </p:stCondLst>
                                  <p:childTnLst>
                                    <p:set>
                                      <p:cBhvr>
                                        <p:cTn id="381" dur="1" fill="hold">
                                          <p:stCondLst>
                                            <p:cond delay="0"/>
                                          </p:stCondLst>
                                        </p:cTn>
                                        <p:tgtEl>
                                          <p:spTgt spid="111"/>
                                        </p:tgtEl>
                                        <p:attrNameLst>
                                          <p:attrName>style.visibility</p:attrName>
                                        </p:attrNameLst>
                                      </p:cBhvr>
                                      <p:to>
                                        <p:strVal val="visible"/>
                                      </p:to>
                                    </p:set>
                                    <p:animEffect transition="in" filter="fade">
                                      <p:cBhvr>
                                        <p:cTn id="382" dur="500"/>
                                        <p:tgtEl>
                                          <p:spTgt spid="111"/>
                                        </p:tgtEl>
                                      </p:cBhvr>
                                    </p:animEffect>
                                  </p:childTnLst>
                                </p:cTn>
                              </p:par>
                            </p:childTnLst>
                          </p:cTn>
                        </p:par>
                      </p:childTnLst>
                    </p:cTn>
                  </p:par>
                  <p:par>
                    <p:cTn id="383" fill="hold">
                      <p:stCondLst>
                        <p:cond delay="indefinite"/>
                      </p:stCondLst>
                      <p:childTnLst>
                        <p:par>
                          <p:cTn id="384" fill="hold">
                            <p:stCondLst>
                              <p:cond delay="0"/>
                            </p:stCondLst>
                            <p:childTnLst>
                              <p:par>
                                <p:cTn id="385" presetID="10" presetClass="entr" presetSubtype="0" fill="hold" nodeType="clickEffect">
                                  <p:stCondLst>
                                    <p:cond delay="0"/>
                                  </p:stCondLst>
                                  <p:childTnLst>
                                    <p:set>
                                      <p:cBhvr>
                                        <p:cTn id="386" dur="1" fill="hold">
                                          <p:stCondLst>
                                            <p:cond delay="0"/>
                                          </p:stCondLst>
                                        </p:cTn>
                                        <p:tgtEl>
                                          <p:spTgt spid="112"/>
                                        </p:tgtEl>
                                        <p:attrNameLst>
                                          <p:attrName>style.visibility</p:attrName>
                                        </p:attrNameLst>
                                      </p:cBhvr>
                                      <p:to>
                                        <p:strVal val="visible"/>
                                      </p:to>
                                    </p:set>
                                    <p:animEffect transition="in" filter="fade">
                                      <p:cBhvr>
                                        <p:cTn id="387" dur="500"/>
                                        <p:tgtEl>
                                          <p:spTgt spid="112"/>
                                        </p:tgtEl>
                                      </p:cBhvr>
                                    </p:animEffect>
                                  </p:childTnLst>
                                </p:cTn>
                              </p:par>
                              <p:par>
                                <p:cTn id="388" presetID="10" presetClass="entr" presetSubtype="0" fill="hold" nodeType="withEffect">
                                  <p:stCondLst>
                                    <p:cond delay="0"/>
                                  </p:stCondLst>
                                  <p:childTnLst>
                                    <p:set>
                                      <p:cBhvr>
                                        <p:cTn id="389" dur="1" fill="hold">
                                          <p:stCondLst>
                                            <p:cond delay="0"/>
                                          </p:stCondLst>
                                        </p:cTn>
                                        <p:tgtEl>
                                          <p:spTgt spid="115"/>
                                        </p:tgtEl>
                                        <p:attrNameLst>
                                          <p:attrName>style.visibility</p:attrName>
                                        </p:attrNameLst>
                                      </p:cBhvr>
                                      <p:to>
                                        <p:strVal val="visible"/>
                                      </p:to>
                                    </p:set>
                                    <p:animEffect transition="in" filter="fade">
                                      <p:cBhvr>
                                        <p:cTn id="390" dur="500"/>
                                        <p:tgtEl>
                                          <p:spTgt spid="115"/>
                                        </p:tgtEl>
                                      </p:cBhvr>
                                    </p:animEffect>
                                  </p:childTnLst>
                                </p:cTn>
                              </p:par>
                            </p:childTnLst>
                          </p:cTn>
                        </p:par>
                        <p:par>
                          <p:cTn id="391" fill="hold">
                            <p:stCondLst>
                              <p:cond delay="500"/>
                            </p:stCondLst>
                            <p:childTnLst>
                              <p:par>
                                <p:cTn id="392" presetID="10" presetClass="entr" presetSubtype="0" fill="hold" nodeType="afterEffect">
                                  <p:stCondLst>
                                    <p:cond delay="0"/>
                                  </p:stCondLst>
                                  <p:childTnLst>
                                    <p:set>
                                      <p:cBhvr>
                                        <p:cTn id="393" dur="1" fill="hold">
                                          <p:stCondLst>
                                            <p:cond delay="0"/>
                                          </p:stCondLst>
                                        </p:cTn>
                                        <p:tgtEl>
                                          <p:spTgt spid="121"/>
                                        </p:tgtEl>
                                        <p:attrNameLst>
                                          <p:attrName>style.visibility</p:attrName>
                                        </p:attrNameLst>
                                      </p:cBhvr>
                                      <p:to>
                                        <p:strVal val="visible"/>
                                      </p:to>
                                    </p:set>
                                    <p:animEffect transition="in" filter="fade">
                                      <p:cBhvr>
                                        <p:cTn id="394" dur="500"/>
                                        <p:tgtEl>
                                          <p:spTgt spid="121"/>
                                        </p:tgtEl>
                                      </p:cBhvr>
                                    </p:animEffect>
                                  </p:childTnLst>
                                </p:cTn>
                              </p:par>
                              <p:par>
                                <p:cTn id="395" presetID="10" presetClass="entr" presetSubtype="0" fill="hold" nodeType="withEffect">
                                  <p:stCondLst>
                                    <p:cond delay="0"/>
                                  </p:stCondLst>
                                  <p:childTnLst>
                                    <p:set>
                                      <p:cBhvr>
                                        <p:cTn id="396" dur="1" fill="hold">
                                          <p:stCondLst>
                                            <p:cond delay="0"/>
                                          </p:stCondLst>
                                        </p:cTn>
                                        <p:tgtEl>
                                          <p:spTgt spid="120"/>
                                        </p:tgtEl>
                                        <p:attrNameLst>
                                          <p:attrName>style.visibility</p:attrName>
                                        </p:attrNameLst>
                                      </p:cBhvr>
                                      <p:to>
                                        <p:strVal val="visible"/>
                                      </p:to>
                                    </p:set>
                                    <p:animEffect transition="in" filter="fade">
                                      <p:cBhvr>
                                        <p:cTn id="397" dur="500"/>
                                        <p:tgtEl>
                                          <p:spTgt spid="120"/>
                                        </p:tgtEl>
                                      </p:cBhvr>
                                    </p:animEffect>
                                  </p:childTnLst>
                                </p:cTn>
                              </p:par>
                            </p:childTnLst>
                          </p:cTn>
                        </p:par>
                      </p:childTnLst>
                    </p:cTn>
                  </p:par>
                  <p:par>
                    <p:cTn id="398" fill="hold">
                      <p:stCondLst>
                        <p:cond delay="indefinite"/>
                      </p:stCondLst>
                      <p:childTnLst>
                        <p:par>
                          <p:cTn id="399" fill="hold">
                            <p:stCondLst>
                              <p:cond delay="0"/>
                            </p:stCondLst>
                            <p:childTnLst>
                              <p:par>
                                <p:cTn id="400" presetID="10" presetClass="entr" presetSubtype="0" fill="hold" nodeType="clickEffect">
                                  <p:stCondLst>
                                    <p:cond delay="0"/>
                                  </p:stCondLst>
                                  <p:childTnLst>
                                    <p:set>
                                      <p:cBhvr>
                                        <p:cTn id="401" dur="1" fill="hold">
                                          <p:stCondLst>
                                            <p:cond delay="0"/>
                                          </p:stCondLst>
                                        </p:cTn>
                                        <p:tgtEl>
                                          <p:spTgt spid="148"/>
                                        </p:tgtEl>
                                        <p:attrNameLst>
                                          <p:attrName>style.visibility</p:attrName>
                                        </p:attrNameLst>
                                      </p:cBhvr>
                                      <p:to>
                                        <p:strVal val="visible"/>
                                      </p:to>
                                    </p:set>
                                    <p:animEffect transition="in" filter="fade">
                                      <p:cBhvr>
                                        <p:cTn id="402" dur="500"/>
                                        <p:tgtEl>
                                          <p:spTgt spid="148"/>
                                        </p:tgtEl>
                                      </p:cBhvr>
                                    </p:animEffect>
                                  </p:childTnLst>
                                </p:cTn>
                              </p:par>
                            </p:childTnLst>
                          </p:cTn>
                        </p:par>
                        <p:par>
                          <p:cTn id="403" fill="hold">
                            <p:stCondLst>
                              <p:cond delay="500"/>
                            </p:stCondLst>
                            <p:childTnLst>
                              <p:par>
                                <p:cTn id="404" presetID="10" presetClass="entr" presetSubtype="0" fill="hold" nodeType="afterEffect">
                                  <p:stCondLst>
                                    <p:cond delay="0"/>
                                  </p:stCondLst>
                                  <p:childTnLst>
                                    <p:set>
                                      <p:cBhvr>
                                        <p:cTn id="405" dur="1" fill="hold">
                                          <p:stCondLst>
                                            <p:cond delay="0"/>
                                          </p:stCondLst>
                                        </p:cTn>
                                        <p:tgtEl>
                                          <p:spTgt spid="149"/>
                                        </p:tgtEl>
                                        <p:attrNameLst>
                                          <p:attrName>style.visibility</p:attrName>
                                        </p:attrNameLst>
                                      </p:cBhvr>
                                      <p:to>
                                        <p:strVal val="visible"/>
                                      </p:to>
                                    </p:set>
                                    <p:animEffect transition="in" filter="fade">
                                      <p:cBhvr>
                                        <p:cTn id="406" dur="500"/>
                                        <p:tgtEl>
                                          <p:spTgt spid="149"/>
                                        </p:tgtEl>
                                      </p:cBhvr>
                                    </p:animEffect>
                                  </p:childTnLst>
                                </p:cTn>
                              </p:par>
                            </p:childTnLst>
                          </p:cTn>
                        </p:par>
                      </p:childTnLst>
                    </p:cTn>
                  </p:par>
                  <p:par>
                    <p:cTn id="407" fill="hold">
                      <p:stCondLst>
                        <p:cond delay="indefinite"/>
                      </p:stCondLst>
                      <p:childTnLst>
                        <p:par>
                          <p:cTn id="408" fill="hold">
                            <p:stCondLst>
                              <p:cond delay="0"/>
                            </p:stCondLst>
                            <p:childTnLst>
                              <p:par>
                                <p:cTn id="409" presetID="10" presetClass="entr" presetSubtype="0" fill="hold" nodeType="clickEffect">
                                  <p:stCondLst>
                                    <p:cond delay="0"/>
                                  </p:stCondLst>
                                  <p:childTnLst>
                                    <p:set>
                                      <p:cBhvr>
                                        <p:cTn id="410" dur="1" fill="hold">
                                          <p:stCondLst>
                                            <p:cond delay="0"/>
                                          </p:stCondLst>
                                        </p:cTn>
                                        <p:tgtEl>
                                          <p:spTgt spid="135"/>
                                        </p:tgtEl>
                                        <p:attrNameLst>
                                          <p:attrName>style.visibility</p:attrName>
                                        </p:attrNameLst>
                                      </p:cBhvr>
                                      <p:to>
                                        <p:strVal val="visible"/>
                                      </p:to>
                                    </p:set>
                                    <p:animEffect transition="in" filter="fade">
                                      <p:cBhvr>
                                        <p:cTn id="411" dur="500"/>
                                        <p:tgtEl>
                                          <p:spTgt spid="135"/>
                                        </p:tgtEl>
                                      </p:cBhvr>
                                    </p:animEffect>
                                  </p:childTnLst>
                                </p:cTn>
                              </p:par>
                            </p:childTnLst>
                          </p:cTn>
                        </p:par>
                        <p:par>
                          <p:cTn id="412" fill="hold">
                            <p:stCondLst>
                              <p:cond delay="500"/>
                            </p:stCondLst>
                            <p:childTnLst>
                              <p:par>
                                <p:cTn id="413" presetID="10" presetClass="entr" presetSubtype="0" fill="hold" nodeType="afterEffect">
                                  <p:stCondLst>
                                    <p:cond delay="0"/>
                                  </p:stCondLst>
                                  <p:childTnLst>
                                    <p:set>
                                      <p:cBhvr>
                                        <p:cTn id="414" dur="1" fill="hold">
                                          <p:stCondLst>
                                            <p:cond delay="0"/>
                                          </p:stCondLst>
                                        </p:cTn>
                                        <p:tgtEl>
                                          <p:spTgt spid="137"/>
                                        </p:tgtEl>
                                        <p:attrNameLst>
                                          <p:attrName>style.visibility</p:attrName>
                                        </p:attrNameLst>
                                      </p:cBhvr>
                                      <p:to>
                                        <p:strVal val="visible"/>
                                      </p:to>
                                    </p:set>
                                    <p:animEffect transition="in" filter="fade">
                                      <p:cBhvr>
                                        <p:cTn id="415" dur="500"/>
                                        <p:tgtEl>
                                          <p:spTgt spid="137"/>
                                        </p:tgtEl>
                                      </p:cBhvr>
                                    </p:animEffect>
                                  </p:childTnLst>
                                </p:cTn>
                              </p:par>
                            </p:childTnLst>
                          </p:cTn>
                        </p:par>
                        <p:par>
                          <p:cTn id="416" fill="hold">
                            <p:stCondLst>
                              <p:cond delay="1000"/>
                            </p:stCondLst>
                            <p:childTnLst>
                              <p:par>
                                <p:cTn id="417" presetID="10" presetClass="entr" presetSubtype="0" fill="hold" nodeType="afterEffect">
                                  <p:stCondLst>
                                    <p:cond delay="0"/>
                                  </p:stCondLst>
                                  <p:childTnLst>
                                    <p:set>
                                      <p:cBhvr>
                                        <p:cTn id="418" dur="1" fill="hold">
                                          <p:stCondLst>
                                            <p:cond delay="0"/>
                                          </p:stCondLst>
                                        </p:cTn>
                                        <p:tgtEl>
                                          <p:spTgt spid="122"/>
                                        </p:tgtEl>
                                        <p:attrNameLst>
                                          <p:attrName>style.visibility</p:attrName>
                                        </p:attrNameLst>
                                      </p:cBhvr>
                                      <p:to>
                                        <p:strVal val="visible"/>
                                      </p:to>
                                    </p:set>
                                    <p:animEffect transition="in" filter="fade">
                                      <p:cBhvr>
                                        <p:cTn id="419" dur="500"/>
                                        <p:tgtEl>
                                          <p:spTgt spid="122"/>
                                        </p:tgtEl>
                                      </p:cBhvr>
                                    </p:animEffect>
                                  </p:childTnLst>
                                </p:cTn>
                              </p:par>
                            </p:childTnLst>
                          </p:cTn>
                        </p:par>
                        <p:par>
                          <p:cTn id="420" fill="hold">
                            <p:stCondLst>
                              <p:cond delay="1500"/>
                            </p:stCondLst>
                            <p:childTnLst>
                              <p:par>
                                <p:cTn id="421" presetID="10" presetClass="entr" presetSubtype="0" fill="hold" nodeType="afterEffect">
                                  <p:stCondLst>
                                    <p:cond delay="0"/>
                                  </p:stCondLst>
                                  <p:childTnLst>
                                    <p:set>
                                      <p:cBhvr>
                                        <p:cTn id="422" dur="1" fill="hold">
                                          <p:stCondLst>
                                            <p:cond delay="0"/>
                                          </p:stCondLst>
                                        </p:cTn>
                                        <p:tgtEl>
                                          <p:spTgt spid="141"/>
                                        </p:tgtEl>
                                        <p:attrNameLst>
                                          <p:attrName>style.visibility</p:attrName>
                                        </p:attrNameLst>
                                      </p:cBhvr>
                                      <p:to>
                                        <p:strVal val="visible"/>
                                      </p:to>
                                    </p:set>
                                    <p:animEffect transition="in" filter="fade">
                                      <p:cBhvr>
                                        <p:cTn id="423" dur="500"/>
                                        <p:tgtEl>
                                          <p:spTgt spid="141"/>
                                        </p:tgtEl>
                                      </p:cBhvr>
                                    </p:animEffect>
                                  </p:childTnLst>
                                </p:cTn>
                              </p:par>
                            </p:childTnLst>
                          </p:cTn>
                        </p:par>
                        <p:par>
                          <p:cTn id="424" fill="hold">
                            <p:stCondLst>
                              <p:cond delay="2000"/>
                            </p:stCondLst>
                            <p:childTnLst>
                              <p:par>
                                <p:cTn id="425" presetID="10" presetClass="entr" presetSubtype="0" fill="hold" nodeType="afterEffect">
                                  <p:stCondLst>
                                    <p:cond delay="0"/>
                                  </p:stCondLst>
                                  <p:childTnLst>
                                    <p:set>
                                      <p:cBhvr>
                                        <p:cTn id="426" dur="1" fill="hold">
                                          <p:stCondLst>
                                            <p:cond delay="0"/>
                                          </p:stCondLst>
                                        </p:cTn>
                                        <p:tgtEl>
                                          <p:spTgt spid="273"/>
                                        </p:tgtEl>
                                        <p:attrNameLst>
                                          <p:attrName>style.visibility</p:attrName>
                                        </p:attrNameLst>
                                      </p:cBhvr>
                                      <p:to>
                                        <p:strVal val="visible"/>
                                      </p:to>
                                    </p:set>
                                    <p:animEffect transition="in" filter="fade">
                                      <p:cBhvr>
                                        <p:cTn id="427" dur="500"/>
                                        <p:tgtEl>
                                          <p:spTgt spid="273"/>
                                        </p:tgtEl>
                                      </p:cBhvr>
                                    </p:animEffect>
                                  </p:childTnLst>
                                </p:cTn>
                              </p:par>
                            </p:childTnLst>
                          </p:cTn>
                        </p:par>
                      </p:childTnLst>
                    </p:cTn>
                  </p:par>
                  <p:par>
                    <p:cTn id="428" fill="hold">
                      <p:stCondLst>
                        <p:cond delay="indefinite"/>
                      </p:stCondLst>
                      <p:childTnLst>
                        <p:par>
                          <p:cTn id="429" fill="hold">
                            <p:stCondLst>
                              <p:cond delay="0"/>
                            </p:stCondLst>
                            <p:childTnLst>
                              <p:par>
                                <p:cTn id="430" presetID="9" presetClass="entr" presetSubtype="0" fill="hold" grpId="0" nodeType="clickEffect">
                                  <p:stCondLst>
                                    <p:cond delay="0"/>
                                  </p:stCondLst>
                                  <p:childTnLst>
                                    <p:set>
                                      <p:cBhvr>
                                        <p:cTn id="431" dur="1" fill="hold">
                                          <p:stCondLst>
                                            <p:cond delay="0"/>
                                          </p:stCondLst>
                                        </p:cTn>
                                        <p:tgtEl>
                                          <p:spTgt spid="151">
                                            <p:bg/>
                                          </p:spTgt>
                                        </p:tgtEl>
                                        <p:attrNameLst>
                                          <p:attrName>style.visibility</p:attrName>
                                        </p:attrNameLst>
                                      </p:cBhvr>
                                      <p:to>
                                        <p:strVal val="visible"/>
                                      </p:to>
                                    </p:set>
                                    <p:animEffect transition="in" filter="dissolve">
                                      <p:cBhvr>
                                        <p:cTn id="432" dur="500"/>
                                        <p:tgtEl>
                                          <p:spTgt spid="151">
                                            <p:bg/>
                                          </p:spTgt>
                                        </p:tgtEl>
                                      </p:cBhvr>
                                    </p:animEffect>
                                  </p:childTnLst>
                                </p:cTn>
                              </p:par>
                              <p:par>
                                <p:cTn id="433" presetID="9" presetClass="entr" presetSubtype="0" fill="hold" grpId="0" nodeType="withEffect">
                                  <p:stCondLst>
                                    <p:cond delay="0"/>
                                  </p:stCondLst>
                                  <p:childTnLst>
                                    <p:set>
                                      <p:cBhvr>
                                        <p:cTn id="434" dur="1" fill="hold">
                                          <p:stCondLst>
                                            <p:cond delay="0"/>
                                          </p:stCondLst>
                                        </p:cTn>
                                        <p:tgtEl>
                                          <p:spTgt spid="151">
                                            <p:txEl>
                                              <p:pRg st="0" end="0"/>
                                            </p:txEl>
                                          </p:spTgt>
                                        </p:tgtEl>
                                        <p:attrNameLst>
                                          <p:attrName>style.visibility</p:attrName>
                                        </p:attrNameLst>
                                      </p:cBhvr>
                                      <p:to>
                                        <p:strVal val="visible"/>
                                      </p:to>
                                    </p:set>
                                    <p:animEffect transition="in" filter="dissolve">
                                      <p:cBhvr>
                                        <p:cTn id="435" dur="500"/>
                                        <p:tgtEl>
                                          <p:spTgt spid="1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animBg="1"/>
      <p:bldP spid="276" grpId="1" animBg="1"/>
      <p:bldP spid="14" grpId="0" animBg="1"/>
      <p:bldP spid="14" grpId="1" animBg="1"/>
      <p:bldP spid="14" grpId="2" animBg="1"/>
      <p:bldP spid="15" grpId="0" animBg="1"/>
      <p:bldP spid="15" grpId="1" animBg="1"/>
      <p:bldP spid="15" grpId="2" animBg="1"/>
      <p:bldP spid="17" grpId="0" animBg="1"/>
      <p:bldP spid="74" grpId="0" animBg="1"/>
      <p:bldP spid="87" grpId="0" animBg="1"/>
      <p:bldP spid="38" grpId="0" animBg="1"/>
      <p:bldP spid="50" grpId="0" animBg="1"/>
      <p:bldP spid="69" grpId="0" animBg="1"/>
      <p:bldP spid="79" grpId="0" animBg="1"/>
      <p:bldP spid="13" grpId="0" animBg="1"/>
      <p:bldP spid="13" grpId="1" animBg="1"/>
      <p:bldP spid="16" grpId="0" animBg="1"/>
      <p:bldP spid="16" grpId="1" animBg="1"/>
      <p:bldP spid="18" grpId="0" animBg="1"/>
      <p:bldP spid="19" grpId="0" animBg="1"/>
      <p:bldP spid="20" grpId="0" animBg="1"/>
      <p:bldP spid="21" grpId="0" animBg="1"/>
      <p:bldP spid="22" grpId="0" animBg="1"/>
      <p:bldP spid="36" grpId="0" animBg="1"/>
      <p:bldP spid="36" grpId="1" animBg="1"/>
      <p:bldP spid="54" grpId="0" animBg="1"/>
      <p:bldP spid="54" grpId="1" animBg="1"/>
      <p:bldP spid="60" grpId="0" animBg="1"/>
      <p:bldP spid="66" grpId="0" animBg="1"/>
      <p:bldP spid="80" grpId="0" animBg="1"/>
      <p:bldP spid="85" grpId="0" uiExpand="1" build="p" animBg="1"/>
      <p:bldP spid="151" grpId="0" uiExpand="1" build="p" animBg="1"/>
      <p:bldP spid="159" grpId="0" animBg="1"/>
      <p:bldP spid="159" grpId="1" animBg="1"/>
      <p:bldP spid="161" grpId="0" animBg="1"/>
      <p:bldP spid="161" grpId="1" animBg="1"/>
      <p:bldP spid="156" grpId="0" animBg="1"/>
      <p:bldP spid="155" grpId="0" animBg="1"/>
      <p:bldP spid="1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2">
            <a:extLst>
              <a:ext uri="{FF2B5EF4-FFF2-40B4-BE49-F238E27FC236}">
                <a16:creationId xmlns:a16="http://schemas.microsoft.com/office/drawing/2014/main" id="{CF2C9CFF-E40D-9F39-3777-D6D60433EBE0}"/>
              </a:ext>
            </a:extLst>
          </p:cNvPr>
          <p:cNvSpPr>
            <a:spLocks noGrp="1"/>
          </p:cNvSpPr>
          <p:nvPr>
            <p:ph sz="half" idx="1"/>
          </p:nvPr>
        </p:nvSpPr>
        <p:spPr>
          <a:xfrm>
            <a:off x="187499" y="2835435"/>
            <a:ext cx="8511783" cy="3049328"/>
          </a:xfrm>
          <a:solidFill>
            <a:schemeClr val="bg1">
              <a:lumMod val="85000"/>
            </a:schemeClr>
          </a:solidFill>
          <a:ln w="12700">
            <a:noFill/>
          </a:ln>
        </p:spPr>
        <p:txBody>
          <a:bodyPr>
            <a:noAutofit/>
          </a:bodyPr>
          <a:lstStyle/>
          <a:p>
            <a:pPr marL="0" indent="0">
              <a:buNone/>
            </a:pPr>
            <a:r>
              <a:rPr lang="en-US" sz="2400" b="1" dirty="0">
                <a:solidFill>
                  <a:schemeClr val="tx1"/>
                </a:solidFill>
              </a:rPr>
              <a:t>Encrypted Search Token:</a:t>
            </a:r>
            <a:r>
              <a:rPr lang="en-US" sz="2400" dirty="0">
                <a:solidFill>
                  <a:schemeClr val="tx1"/>
                </a:solidFill>
              </a:rPr>
              <a:t> points to the root</a:t>
            </a:r>
          </a:p>
          <a:p>
            <a:r>
              <a:rPr lang="en-US" sz="2000" dirty="0">
                <a:solidFill>
                  <a:schemeClr val="tx1"/>
                </a:solidFill>
              </a:rPr>
              <a:t>Hash (PRF) of encryption key and search query + root id + root version</a:t>
            </a:r>
            <a:endParaRPr lang="en-US" sz="2000" dirty="0">
              <a:solidFill>
                <a:prstClr val="black"/>
              </a:solidFill>
              <a:ea typeface="Fira Code Retina" pitchFamily="49" charset="0"/>
              <a:cs typeface="Fira Code Retina" pitchFamily="49" charset="0"/>
            </a:endParaRPr>
          </a:p>
          <a:p>
            <a:pPr marL="457200" lvl="1" indent="0">
              <a:buNone/>
            </a:pPr>
            <a:r>
              <a:rPr lang="en-US" sz="1600" dirty="0">
                <a:latin typeface="Fira Code Retina" pitchFamily="49" charset="0"/>
                <a:ea typeface="Fira Code Retina" pitchFamily="49" charset="0"/>
                <a:cs typeface="Fira Code Retina" pitchFamily="49" charset="0"/>
                <a:sym typeface="Wingdings" pitchFamily="2" charset="2"/>
              </a:rPr>
              <a:t> </a:t>
            </a:r>
            <a:r>
              <a:rPr lang="en-US" sz="1600" dirty="0">
                <a:latin typeface="Fira Code Retina" pitchFamily="49" charset="0"/>
                <a:ea typeface="Fira Code Retina" pitchFamily="49" charset="0"/>
                <a:cs typeface="Fira Code Retina" pitchFamily="49" charset="0"/>
              </a:rPr>
              <a:t>H(    , Key1), id=1-8, ver=2</a:t>
            </a:r>
          </a:p>
        </p:txBody>
      </p:sp>
      <p:pic>
        <p:nvPicPr>
          <p:cNvPr id="146" name="Graphic 145" descr="Key with solid fill">
            <a:extLst>
              <a:ext uri="{FF2B5EF4-FFF2-40B4-BE49-F238E27FC236}">
                <a16:creationId xmlns:a16="http://schemas.microsoft.com/office/drawing/2014/main" id="{DB5920A6-1482-88BB-3C80-FC00D5CDBC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11099" y="3514801"/>
            <a:ext cx="471857" cy="491309"/>
          </a:xfrm>
          <a:prstGeom prst="rect">
            <a:avLst/>
          </a:prstGeom>
        </p:spPr>
      </p:pic>
      <p:graphicFrame>
        <p:nvGraphicFramePr>
          <p:cNvPr id="163" name="Table 79">
            <a:extLst>
              <a:ext uri="{FF2B5EF4-FFF2-40B4-BE49-F238E27FC236}">
                <a16:creationId xmlns:a16="http://schemas.microsoft.com/office/drawing/2014/main" id="{6A82F300-A195-CCF6-05C1-887B0FC83E09}"/>
              </a:ext>
            </a:extLst>
          </p:cNvPr>
          <p:cNvGraphicFramePr>
            <a:graphicFrameLocks noGrp="1"/>
          </p:cNvGraphicFramePr>
          <p:nvPr/>
        </p:nvGraphicFramePr>
        <p:xfrm>
          <a:off x="5486008" y="1560167"/>
          <a:ext cx="4316126" cy="1206282"/>
        </p:xfrm>
        <a:graphic>
          <a:graphicData uri="http://schemas.openxmlformats.org/drawingml/2006/table">
            <a:tbl>
              <a:tblPr>
                <a:tableStyleId>{5C22544A-7EE6-4342-B048-85BDC9FD1C3A}</a:tableStyleId>
              </a:tblPr>
              <a:tblGrid>
                <a:gridCol w="2158063">
                  <a:extLst>
                    <a:ext uri="{9D8B030D-6E8A-4147-A177-3AD203B41FA5}">
                      <a16:colId xmlns:a16="http://schemas.microsoft.com/office/drawing/2014/main" val="3069966575"/>
                    </a:ext>
                  </a:extLst>
                </a:gridCol>
                <a:gridCol w="2158063">
                  <a:extLst>
                    <a:ext uri="{9D8B030D-6E8A-4147-A177-3AD203B41FA5}">
                      <a16:colId xmlns:a16="http://schemas.microsoft.com/office/drawing/2014/main" val="3201809017"/>
                    </a:ext>
                  </a:extLst>
                </a:gridCol>
              </a:tblGrid>
              <a:tr h="416419">
                <a:tc gridSpan="2">
                  <a:txBody>
                    <a:bodyPr/>
                    <a:lstStyle/>
                    <a:p>
                      <a:pPr marL="0" indent="0" algn="ctr">
                        <a:buNone/>
                      </a:pPr>
                      <a:r>
                        <a:rPr lang="en-US" sz="1600" b="0" dirty="0">
                          <a:solidFill>
                            <a:schemeClr val="tx1"/>
                          </a:solidFill>
                          <a:latin typeface="Fira Code Retina" pitchFamily="49" charset="0"/>
                          <a:ea typeface="Fira Code Retina" pitchFamily="49" charset="0"/>
                          <a:cs typeface="Fira Code Retina" pitchFamily="49" charset="0"/>
                        </a:rPr>
                        <a:t>@ H(H(   , Key1), id=1-4, ver=2)</a:t>
                      </a:r>
                    </a:p>
                  </a:txBody>
                  <a:tcPr anchor="ctr">
                    <a:solidFill>
                      <a:srgbClr val="E9EBF5"/>
                    </a:solidFill>
                  </a:tcPr>
                </a:tc>
                <a:tc hMerge="1">
                  <a:txBody>
                    <a:bodyPr/>
                    <a:lstStyle/>
                    <a:p>
                      <a:pPr algn="ctr"/>
                      <a:r>
                        <a:rPr lang="en-US" sz="1800" dirty="0">
                          <a:solidFill>
                            <a:schemeClr val="bg1">
                              <a:lumMod val="50000"/>
                            </a:schemeClr>
                          </a:solidFill>
                          <a:latin typeface="Fira Code Retina" pitchFamily="49" charset="0"/>
                          <a:ea typeface="Fira Code Retina" pitchFamily="49" charset="0"/>
                          <a:cs typeface="Fira Code Retina" pitchFamily="49" charset="0"/>
                        </a:rPr>
                        <a:t>v2</a:t>
                      </a:r>
                      <a:endParaRPr lang="en-US" dirty="0"/>
                    </a:p>
                  </a:txBody>
                  <a:tcPr/>
                </a:tc>
                <a:extLst>
                  <a:ext uri="{0D108BD9-81ED-4DB2-BD59-A6C34878D82A}">
                    <a16:rowId xmlns:a16="http://schemas.microsoft.com/office/drawing/2014/main" val="1834226328"/>
                  </a:ext>
                </a:extLst>
              </a:tr>
              <a:tr h="789863">
                <a:tc>
                  <a:txBody>
                    <a:bodyPr/>
                    <a:lstStyle/>
                    <a:p>
                      <a:r>
                        <a:rPr lang="en-US" sz="2000" b="0" dirty="0">
                          <a:solidFill>
                            <a:schemeClr val="tx1"/>
                          </a:solidFill>
                        </a:rPr>
                        <a:t>Left: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Fira Code Retina" pitchFamily="49" charset="0"/>
                          <a:ea typeface="Fira Code Retina" pitchFamily="49" charset="0"/>
                          <a:cs typeface="Fira Code Retina" pitchFamily="49" charset="0"/>
                        </a:rPr>
                        <a:t>id=2, ver=0</a:t>
                      </a:r>
                    </a:p>
                  </a:txBody>
                  <a:tcPr anchor="ctr">
                    <a:solidFill>
                      <a:srgbClr val="E9EBF5"/>
                    </a:solidFill>
                  </a:tcPr>
                </a:tc>
                <a:tc>
                  <a:txBody>
                    <a:bodyPr/>
                    <a:lstStyle/>
                    <a:p>
                      <a:r>
                        <a:rPr lang="en-US" sz="2000" b="0" dirty="0">
                          <a:solidFill>
                            <a:schemeClr val="tx1"/>
                          </a:solidFill>
                        </a:rPr>
                        <a:t>Right: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Fira Code Retina" pitchFamily="49" charset="0"/>
                          <a:ea typeface="Fira Code Retina" pitchFamily="49" charset="0"/>
                          <a:cs typeface="Fira Code Retina" pitchFamily="49" charset="0"/>
                        </a:rPr>
                        <a:t>id=3, ver=0</a:t>
                      </a:r>
                    </a:p>
                  </a:txBody>
                  <a:tcPr anchor="ctr">
                    <a:solidFill>
                      <a:srgbClr val="E9EBF5"/>
                    </a:solidFill>
                  </a:tcPr>
                </a:tc>
                <a:extLst>
                  <a:ext uri="{0D108BD9-81ED-4DB2-BD59-A6C34878D82A}">
                    <a16:rowId xmlns:a16="http://schemas.microsoft.com/office/drawing/2014/main" val="1708274327"/>
                  </a:ext>
                </a:extLst>
              </a:tr>
            </a:tbl>
          </a:graphicData>
        </a:graphic>
      </p:graphicFrame>
      <p:pic>
        <p:nvPicPr>
          <p:cNvPr id="164" name="Graphic 163" descr="Key with solid fill">
            <a:extLst>
              <a:ext uri="{FF2B5EF4-FFF2-40B4-BE49-F238E27FC236}">
                <a16:creationId xmlns:a16="http://schemas.microsoft.com/office/drawing/2014/main" id="{826684F3-C7FC-3347-6294-D2DFDC3A36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67166" y="1554609"/>
            <a:ext cx="402921" cy="402921"/>
          </a:xfrm>
          <a:prstGeom prst="rect">
            <a:avLst/>
          </a:prstGeom>
        </p:spPr>
      </p:pic>
      <p:sp>
        <p:nvSpPr>
          <p:cNvPr id="4" name="Slide Number Placeholder 3">
            <a:extLst>
              <a:ext uri="{FF2B5EF4-FFF2-40B4-BE49-F238E27FC236}">
                <a16:creationId xmlns:a16="http://schemas.microsoft.com/office/drawing/2014/main" id="{B3ECDC78-5C3F-AA4C-638D-C06C172A0A94}"/>
              </a:ext>
            </a:extLst>
          </p:cNvPr>
          <p:cNvSpPr>
            <a:spLocks noGrp="1"/>
          </p:cNvSpPr>
          <p:nvPr>
            <p:ph type="sldNum" sz="quarter" idx="12"/>
          </p:nvPr>
        </p:nvSpPr>
        <p:spPr/>
        <p:txBody>
          <a:bodyPr/>
          <a:lstStyle/>
          <a:p>
            <a:fld id="{BF7A32BC-2F7D-E345-A36E-5A774615C992}" type="slidenum">
              <a:rPr lang="en-US" smtClean="0"/>
              <a:t>7</a:t>
            </a:fld>
            <a:endParaRPr lang="en-US" dirty="0"/>
          </a:p>
        </p:txBody>
      </p:sp>
      <p:sp>
        <p:nvSpPr>
          <p:cNvPr id="5" name="Title 1">
            <a:extLst>
              <a:ext uri="{FF2B5EF4-FFF2-40B4-BE49-F238E27FC236}">
                <a16:creationId xmlns:a16="http://schemas.microsoft.com/office/drawing/2014/main" id="{A26C6499-9784-226A-4181-B6FECAC89A99}"/>
              </a:ext>
            </a:extLst>
          </p:cNvPr>
          <p:cNvSpPr>
            <a:spLocks noGrp="1"/>
          </p:cNvSpPr>
          <p:nvPr>
            <p:ph type="title" idx="4294967295"/>
          </p:nvPr>
        </p:nvSpPr>
        <p:spPr>
          <a:xfrm>
            <a:off x="0" y="1"/>
            <a:ext cx="12192000" cy="938676"/>
          </a:xfrm>
          <a:prstGeom prst="rect">
            <a:avLst/>
          </a:prstGeom>
        </p:spPr>
        <p:txBody>
          <a:bodyPr anchor="ctr">
            <a:normAutofit/>
          </a:bodyPr>
          <a:lstStyle/>
          <a:p>
            <a:r>
              <a:rPr lang="en-US" dirty="0"/>
              <a:t>Optimal Search Details</a:t>
            </a:r>
            <a:endParaRPr lang="en-US" sz="2200" dirty="0"/>
          </a:p>
        </p:txBody>
      </p:sp>
      <p:grpSp>
        <p:nvGrpSpPr>
          <p:cNvPr id="6" name="Group 5">
            <a:extLst>
              <a:ext uri="{FF2B5EF4-FFF2-40B4-BE49-F238E27FC236}">
                <a16:creationId xmlns:a16="http://schemas.microsoft.com/office/drawing/2014/main" id="{B3285AA5-AB30-4B9B-241E-EBFB15026536}"/>
              </a:ext>
            </a:extLst>
          </p:cNvPr>
          <p:cNvGrpSpPr/>
          <p:nvPr/>
        </p:nvGrpSpPr>
        <p:grpSpPr>
          <a:xfrm>
            <a:off x="263591" y="216256"/>
            <a:ext cx="11906019" cy="2239347"/>
            <a:chOff x="263591" y="216256"/>
            <a:chExt cx="11906019" cy="2239347"/>
          </a:xfrm>
        </p:grpSpPr>
        <p:grpSp>
          <p:nvGrpSpPr>
            <p:cNvPr id="7" name="Group 6">
              <a:extLst>
                <a:ext uri="{FF2B5EF4-FFF2-40B4-BE49-F238E27FC236}">
                  <a16:creationId xmlns:a16="http://schemas.microsoft.com/office/drawing/2014/main" id="{4A525565-D07E-7BA4-857F-5C4CED83439C}"/>
                </a:ext>
              </a:extLst>
            </p:cNvPr>
            <p:cNvGrpSpPr/>
            <p:nvPr/>
          </p:nvGrpSpPr>
          <p:grpSpPr>
            <a:xfrm>
              <a:off x="10661269" y="216256"/>
              <a:ext cx="1508341" cy="1925743"/>
              <a:chOff x="10661269" y="216256"/>
              <a:chExt cx="1508341" cy="1925743"/>
            </a:xfrm>
          </p:grpSpPr>
          <p:sp>
            <p:nvSpPr>
              <p:cNvPr id="14" name="TextBox 13">
                <a:extLst>
                  <a:ext uri="{FF2B5EF4-FFF2-40B4-BE49-F238E27FC236}">
                    <a16:creationId xmlns:a16="http://schemas.microsoft.com/office/drawing/2014/main" id="{55FDE88B-7891-4DFA-16A4-339405E873A7}"/>
                  </a:ext>
                </a:extLst>
              </p:cNvPr>
              <p:cNvSpPr txBox="1"/>
              <p:nvPr/>
            </p:nvSpPr>
            <p:spPr>
              <a:xfrm>
                <a:off x="10734278" y="1434113"/>
                <a:ext cx="1266392" cy="707886"/>
              </a:xfrm>
              <a:prstGeom prst="rect">
                <a:avLst/>
              </a:prstGeom>
              <a:noFill/>
            </p:spPr>
            <p:txBody>
              <a:bodyPr wrap="square" rtlCol="0" anchor="ctr">
                <a:spAutoFit/>
              </a:bodyPr>
              <a:lstStyle/>
              <a:p>
                <a:pPr algn="ctr" defTabSz="457200"/>
                <a:r>
                  <a:rPr lang="en-US" sz="2000" b="1" dirty="0">
                    <a:solidFill>
                      <a:prstClr val="black"/>
                    </a:solidFill>
                    <a:ea typeface="ＭＳ Ｐゴシック" charset="0"/>
                  </a:rPr>
                  <a:t>Untrusted</a:t>
                </a:r>
              </a:p>
              <a:p>
                <a:pPr algn="ctr" defTabSz="457200"/>
                <a:r>
                  <a:rPr lang="en-US" sz="2000" b="1" dirty="0">
                    <a:solidFill>
                      <a:prstClr val="black"/>
                    </a:solidFill>
                    <a:ea typeface="ＭＳ Ｐゴシック" charset="0"/>
                  </a:rPr>
                  <a:t>Cloud</a:t>
                </a:r>
              </a:p>
            </p:txBody>
          </p:sp>
          <p:pic>
            <p:nvPicPr>
              <p:cNvPr id="15" name="Picture 14">
                <a:extLst>
                  <a:ext uri="{FF2B5EF4-FFF2-40B4-BE49-F238E27FC236}">
                    <a16:creationId xmlns:a16="http://schemas.microsoft.com/office/drawing/2014/main" id="{5739A933-D397-0144-5BB7-71EAC9398DD4}"/>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0824871" y="265078"/>
                <a:ext cx="1344739" cy="1178005"/>
              </a:xfrm>
              <a:prstGeom prst="rect">
                <a:avLst/>
              </a:prstGeom>
            </p:spPr>
          </p:pic>
          <p:pic>
            <p:nvPicPr>
              <p:cNvPr id="16" name="Picture 3" descr="D:\Personal Study\Research\paper_formats\research images\evil.png">
                <a:extLst>
                  <a:ext uri="{FF2B5EF4-FFF2-40B4-BE49-F238E27FC236}">
                    <a16:creationId xmlns:a16="http://schemas.microsoft.com/office/drawing/2014/main" id="{66B472F0-4DAB-63C6-C3C4-10FCBC5FBA53}"/>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10661269" y="845437"/>
                <a:ext cx="506178" cy="506178"/>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CustomShape 17">
                <a:extLst>
                  <a:ext uri="{FF2B5EF4-FFF2-40B4-BE49-F238E27FC236}">
                    <a16:creationId xmlns:a16="http://schemas.microsoft.com/office/drawing/2014/main" id="{53D5C10C-A42F-3A60-4566-214C9DDF4D8B}"/>
                  </a:ext>
                </a:extLst>
              </p:cNvPr>
              <p:cNvSpPr/>
              <p:nvPr/>
            </p:nvSpPr>
            <p:spPr>
              <a:xfrm>
                <a:off x="10727330" y="216256"/>
                <a:ext cx="361926" cy="666526"/>
              </a:xfrm>
              <a:prstGeom prst="rect">
                <a:avLst/>
              </a:prstGeom>
              <a:noFill/>
              <a:ln>
                <a:noFill/>
              </a:ln>
            </p:spPr>
            <p:txBody>
              <a:bodyPr wrap="none" lIns="90000" tIns="45000" rIns="90000" bIns="45000" anchor="ctr"/>
              <a:lstStyle/>
              <a:p>
                <a:pPr algn="ctr" defTabSz="457200"/>
                <a:r>
                  <a:rPr lang="en-US" sz="6000" b="1" dirty="0">
                    <a:solidFill>
                      <a:srgbClr val="C00000"/>
                    </a:solidFill>
                    <a:ea typeface="宋体"/>
                  </a:rPr>
                  <a:t>?</a:t>
                </a:r>
                <a:endParaRPr sz="6000" dirty="0">
                  <a:solidFill>
                    <a:prstClr val="black"/>
                  </a:solidFill>
                  <a:ea typeface="ＭＳ Ｐゴシック" charset="0"/>
                </a:endParaRPr>
              </a:p>
            </p:txBody>
          </p:sp>
        </p:grpSp>
        <p:grpSp>
          <p:nvGrpSpPr>
            <p:cNvPr id="8" name="Group 7">
              <a:extLst>
                <a:ext uri="{FF2B5EF4-FFF2-40B4-BE49-F238E27FC236}">
                  <a16:creationId xmlns:a16="http://schemas.microsoft.com/office/drawing/2014/main" id="{D6ABE8E2-D141-17BC-4F75-B39894BACBE1}"/>
                </a:ext>
              </a:extLst>
            </p:cNvPr>
            <p:cNvGrpSpPr/>
            <p:nvPr/>
          </p:nvGrpSpPr>
          <p:grpSpPr>
            <a:xfrm>
              <a:off x="263591" y="973237"/>
              <a:ext cx="799450" cy="1482366"/>
              <a:chOff x="263591" y="973237"/>
              <a:chExt cx="799450" cy="1482366"/>
            </a:xfrm>
          </p:grpSpPr>
          <p:pic>
            <p:nvPicPr>
              <p:cNvPr id="9" name="Picture 8">
                <a:extLst>
                  <a:ext uri="{FF2B5EF4-FFF2-40B4-BE49-F238E27FC236}">
                    <a16:creationId xmlns:a16="http://schemas.microsoft.com/office/drawing/2014/main" id="{4862F871-210B-1903-A9D7-49683D495CFF}"/>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29254" y="973237"/>
                <a:ext cx="468124" cy="748455"/>
              </a:xfrm>
              <a:prstGeom prst="rect">
                <a:avLst/>
              </a:prstGeom>
            </p:spPr>
          </p:pic>
          <p:sp>
            <p:nvSpPr>
              <p:cNvPr id="10" name="TextBox 9">
                <a:extLst>
                  <a:ext uri="{FF2B5EF4-FFF2-40B4-BE49-F238E27FC236}">
                    <a16:creationId xmlns:a16="http://schemas.microsoft.com/office/drawing/2014/main" id="{72349E7C-6182-1452-7DE1-66C8B8E8A6DC}"/>
                  </a:ext>
                </a:extLst>
              </p:cNvPr>
              <p:cNvSpPr txBox="1"/>
              <p:nvPr/>
            </p:nvSpPr>
            <p:spPr>
              <a:xfrm>
                <a:off x="263591" y="1686100"/>
                <a:ext cx="799450" cy="400110"/>
              </a:xfrm>
              <a:prstGeom prst="rect">
                <a:avLst/>
              </a:prstGeom>
              <a:noFill/>
            </p:spPr>
            <p:txBody>
              <a:bodyPr wrap="none" rtlCol="0" anchor="ctr">
                <a:spAutoFit/>
              </a:bodyPr>
              <a:lstStyle/>
              <a:p>
                <a:pPr algn="ctr"/>
                <a:r>
                  <a:rPr lang="en-US" sz="2000" b="1" dirty="0"/>
                  <a:t>Client</a:t>
                </a:r>
              </a:p>
            </p:txBody>
          </p:sp>
          <p:pic>
            <p:nvPicPr>
              <p:cNvPr id="13" name="Graphic 12" descr="Key with solid fill">
                <a:extLst>
                  <a:ext uri="{FF2B5EF4-FFF2-40B4-BE49-F238E27FC236}">
                    <a16:creationId xmlns:a16="http://schemas.microsoft.com/office/drawing/2014/main" id="{350C9B65-90A5-49F6-D9CE-F672C706812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5455" y="1899882"/>
                <a:ext cx="555721" cy="555721"/>
              </a:xfrm>
              <a:prstGeom prst="rect">
                <a:avLst/>
              </a:prstGeom>
            </p:spPr>
          </p:pic>
        </p:grpSp>
      </p:grpSp>
      <p:grpSp>
        <p:nvGrpSpPr>
          <p:cNvPr id="137" name="Group 136">
            <a:extLst>
              <a:ext uri="{FF2B5EF4-FFF2-40B4-BE49-F238E27FC236}">
                <a16:creationId xmlns:a16="http://schemas.microsoft.com/office/drawing/2014/main" id="{C099BF98-DC59-4D95-37C8-D4D62E987ADF}"/>
              </a:ext>
            </a:extLst>
          </p:cNvPr>
          <p:cNvGrpSpPr/>
          <p:nvPr/>
        </p:nvGrpSpPr>
        <p:grpSpPr>
          <a:xfrm>
            <a:off x="7155954" y="4187216"/>
            <a:ext cx="4979864" cy="2404211"/>
            <a:chOff x="6990667" y="3958608"/>
            <a:chExt cx="4979864" cy="2404211"/>
          </a:xfrm>
        </p:grpSpPr>
        <p:sp>
          <p:nvSpPr>
            <p:cNvPr id="89" name="Oval 88">
              <a:extLst>
                <a:ext uri="{FF2B5EF4-FFF2-40B4-BE49-F238E27FC236}">
                  <a16:creationId xmlns:a16="http://schemas.microsoft.com/office/drawing/2014/main" id="{3D8910E4-70B2-4250-1DB4-0BB229FAEDA7}"/>
                </a:ext>
              </a:extLst>
            </p:cNvPr>
            <p:cNvSpPr/>
            <p:nvPr/>
          </p:nvSpPr>
          <p:spPr>
            <a:xfrm>
              <a:off x="10044350" y="3958608"/>
              <a:ext cx="686481" cy="510043"/>
            </a:xfrm>
            <a:prstGeom prst="ellipse">
              <a:avLst/>
            </a:prstGeom>
            <a:solidFill>
              <a:srgbClr val="FFC0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1-8</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v2</a:t>
              </a:r>
            </a:p>
          </p:txBody>
        </p:sp>
        <p:cxnSp>
          <p:nvCxnSpPr>
            <p:cNvPr id="90" name="Straight Connector 89">
              <a:extLst>
                <a:ext uri="{FF2B5EF4-FFF2-40B4-BE49-F238E27FC236}">
                  <a16:creationId xmlns:a16="http://schemas.microsoft.com/office/drawing/2014/main" id="{9E25BF77-AFC3-882B-4C90-8E14750377B5}"/>
                </a:ext>
              </a:extLst>
            </p:cNvPr>
            <p:cNvCxnSpPr>
              <a:cxnSpLocks/>
            </p:cNvCxnSpPr>
            <p:nvPr/>
          </p:nvCxnSpPr>
          <p:spPr>
            <a:xfrm>
              <a:off x="10044350" y="4213629"/>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26FBABBE-1B90-32A5-0A65-6B58C0FA5BA4}"/>
                </a:ext>
              </a:extLst>
            </p:cNvPr>
            <p:cNvSpPr/>
            <p:nvPr/>
          </p:nvSpPr>
          <p:spPr>
            <a:xfrm>
              <a:off x="8776703" y="4623730"/>
              <a:ext cx="686481" cy="510043"/>
            </a:xfrm>
            <a:prstGeom prst="ellipse">
              <a:avLst/>
            </a:prstGeom>
            <a:solidFill>
              <a:srgbClr val="FFC0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1-4</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v2</a:t>
              </a:r>
            </a:p>
          </p:txBody>
        </p:sp>
        <p:cxnSp>
          <p:nvCxnSpPr>
            <p:cNvPr id="93" name="Straight Connector 92">
              <a:extLst>
                <a:ext uri="{FF2B5EF4-FFF2-40B4-BE49-F238E27FC236}">
                  <a16:creationId xmlns:a16="http://schemas.microsoft.com/office/drawing/2014/main" id="{019B86A4-837A-4D95-90FD-92C8EE88B816}"/>
                </a:ext>
              </a:extLst>
            </p:cNvPr>
            <p:cNvCxnSpPr>
              <a:cxnSpLocks/>
            </p:cNvCxnSpPr>
            <p:nvPr/>
          </p:nvCxnSpPr>
          <p:spPr>
            <a:xfrm>
              <a:off x="8776703" y="4878751"/>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6E82B092-9D55-FE9F-F370-2287A5AB97EA}"/>
                </a:ext>
              </a:extLst>
            </p:cNvPr>
            <p:cNvSpPr/>
            <p:nvPr/>
          </p:nvSpPr>
          <p:spPr>
            <a:xfrm>
              <a:off x="8452681" y="6026337"/>
              <a:ext cx="640080" cy="334411"/>
            </a:xfrm>
            <a:prstGeom prst="rect">
              <a:avLst/>
            </a:prstGeom>
            <a:solidFill>
              <a:srgbClr val="3CA642"/>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2</a:t>
              </a:r>
              <a:endParaRPr lang="en-US" sz="2000" dirty="0">
                <a:solidFill>
                  <a:schemeClr val="bg1"/>
                </a:solidFill>
              </a:endParaRPr>
            </a:p>
          </p:txBody>
        </p:sp>
        <p:sp>
          <p:nvSpPr>
            <p:cNvPr id="95" name="Rectangle 94">
              <a:extLst>
                <a:ext uri="{FF2B5EF4-FFF2-40B4-BE49-F238E27FC236}">
                  <a16:creationId xmlns:a16="http://schemas.microsoft.com/office/drawing/2014/main" id="{B7FDC684-867E-EABB-E38E-F80DD9B89876}"/>
                </a:ext>
              </a:extLst>
            </p:cNvPr>
            <p:cNvSpPr/>
            <p:nvPr/>
          </p:nvSpPr>
          <p:spPr>
            <a:xfrm>
              <a:off x="9092633" y="6026337"/>
              <a:ext cx="640080" cy="334411"/>
            </a:xfrm>
            <a:prstGeom prst="rect">
              <a:avLst/>
            </a:prstGeom>
            <a:solidFill>
              <a:srgbClr val="3CA642"/>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3</a:t>
              </a:r>
              <a:endParaRPr lang="en-US" sz="2000" dirty="0">
                <a:solidFill>
                  <a:schemeClr val="bg1"/>
                </a:solidFill>
              </a:endParaRPr>
            </a:p>
          </p:txBody>
        </p:sp>
        <p:sp>
          <p:nvSpPr>
            <p:cNvPr id="96" name="Rectangle 95">
              <a:extLst>
                <a:ext uri="{FF2B5EF4-FFF2-40B4-BE49-F238E27FC236}">
                  <a16:creationId xmlns:a16="http://schemas.microsoft.com/office/drawing/2014/main" id="{DA8BBE0A-3F9D-2142-2654-727D1802AF6D}"/>
                </a:ext>
              </a:extLst>
            </p:cNvPr>
            <p:cNvSpPr/>
            <p:nvPr/>
          </p:nvSpPr>
          <p:spPr>
            <a:xfrm>
              <a:off x="10372537" y="6026337"/>
              <a:ext cx="640080" cy="334411"/>
            </a:xfrm>
            <a:prstGeom prst="rect">
              <a:avLst/>
            </a:prstGeom>
            <a:solidFill>
              <a:srgbClr val="3CA642"/>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5</a:t>
              </a:r>
              <a:endParaRPr lang="en-US" sz="2000" dirty="0">
                <a:solidFill>
                  <a:schemeClr val="bg1"/>
                </a:solidFill>
              </a:endParaRPr>
            </a:p>
          </p:txBody>
        </p:sp>
        <p:sp>
          <p:nvSpPr>
            <p:cNvPr id="97" name="Rectangle 96">
              <a:extLst>
                <a:ext uri="{FF2B5EF4-FFF2-40B4-BE49-F238E27FC236}">
                  <a16:creationId xmlns:a16="http://schemas.microsoft.com/office/drawing/2014/main" id="{93ABF039-2232-CE2F-610E-DAC654E3A921}"/>
                </a:ext>
              </a:extLst>
            </p:cNvPr>
            <p:cNvSpPr/>
            <p:nvPr/>
          </p:nvSpPr>
          <p:spPr>
            <a:xfrm>
              <a:off x="7812729" y="6026337"/>
              <a:ext cx="640080" cy="334411"/>
            </a:xfrm>
            <a:prstGeom prst="rect">
              <a:avLst/>
            </a:prstGeom>
            <a:solidFill>
              <a:srgbClr val="0040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1</a:t>
              </a:r>
              <a:endParaRPr lang="en-US" sz="2000" dirty="0">
                <a:solidFill>
                  <a:schemeClr val="bg1"/>
                </a:solidFill>
              </a:endParaRPr>
            </a:p>
          </p:txBody>
        </p:sp>
        <p:sp>
          <p:nvSpPr>
            <p:cNvPr id="98" name="Rectangle 97">
              <a:extLst>
                <a:ext uri="{FF2B5EF4-FFF2-40B4-BE49-F238E27FC236}">
                  <a16:creationId xmlns:a16="http://schemas.microsoft.com/office/drawing/2014/main" id="{F349BBCB-0AE7-35A2-00D6-E289226D04A8}"/>
                </a:ext>
              </a:extLst>
            </p:cNvPr>
            <p:cNvSpPr/>
            <p:nvPr/>
          </p:nvSpPr>
          <p:spPr>
            <a:xfrm>
              <a:off x="9732585" y="6026337"/>
              <a:ext cx="640080" cy="334411"/>
            </a:xfrm>
            <a:prstGeom prst="rect">
              <a:avLst/>
            </a:prstGeom>
            <a:solidFill>
              <a:srgbClr val="0040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4</a:t>
              </a:r>
              <a:endParaRPr lang="en-US" sz="2000" dirty="0">
                <a:solidFill>
                  <a:schemeClr val="bg1"/>
                </a:solidFill>
              </a:endParaRPr>
            </a:p>
          </p:txBody>
        </p:sp>
        <p:sp>
          <p:nvSpPr>
            <p:cNvPr id="99" name="Rectangle 98">
              <a:extLst>
                <a:ext uri="{FF2B5EF4-FFF2-40B4-BE49-F238E27FC236}">
                  <a16:creationId xmlns:a16="http://schemas.microsoft.com/office/drawing/2014/main" id="{AD7451CB-B94E-E5F4-6923-A934F92E2F6D}"/>
                </a:ext>
              </a:extLst>
            </p:cNvPr>
            <p:cNvSpPr/>
            <p:nvPr/>
          </p:nvSpPr>
          <p:spPr>
            <a:xfrm>
              <a:off x="11014247" y="6026337"/>
              <a:ext cx="640080" cy="334411"/>
            </a:xfrm>
            <a:prstGeom prst="rect">
              <a:avLst/>
            </a:prstGeom>
            <a:noFill/>
            <a:ln w="25400">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108" name="Oval 107">
              <a:extLst>
                <a:ext uri="{FF2B5EF4-FFF2-40B4-BE49-F238E27FC236}">
                  <a16:creationId xmlns:a16="http://schemas.microsoft.com/office/drawing/2014/main" id="{FFDADE02-3429-7D22-3E77-C58E187E4EA2}"/>
                </a:ext>
              </a:extLst>
            </p:cNvPr>
            <p:cNvSpPr/>
            <p:nvPr/>
          </p:nvSpPr>
          <p:spPr>
            <a:xfrm>
              <a:off x="10682155" y="5319969"/>
              <a:ext cx="686481" cy="510043"/>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5-6</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v0</a:t>
              </a:r>
            </a:p>
          </p:txBody>
        </p:sp>
        <p:cxnSp>
          <p:nvCxnSpPr>
            <p:cNvPr id="109" name="Straight Connector 108">
              <a:extLst>
                <a:ext uri="{FF2B5EF4-FFF2-40B4-BE49-F238E27FC236}">
                  <a16:creationId xmlns:a16="http://schemas.microsoft.com/office/drawing/2014/main" id="{8BD71097-C440-B5DC-ACA3-0F6999FA3CAB}"/>
                </a:ext>
              </a:extLst>
            </p:cNvPr>
            <p:cNvCxnSpPr>
              <a:cxnSpLocks/>
              <a:stCxn id="108" idx="2"/>
              <a:endCxn id="108" idx="6"/>
            </p:cNvCxnSpPr>
            <p:nvPr/>
          </p:nvCxnSpPr>
          <p:spPr>
            <a:xfrm>
              <a:off x="10682155" y="5574991"/>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43647D9F-B482-C87C-3208-A7354E9C59D3}"/>
                </a:ext>
              </a:extLst>
            </p:cNvPr>
            <p:cNvCxnSpPr>
              <a:cxnSpLocks/>
              <a:stCxn id="108" idx="3"/>
              <a:endCxn id="96" idx="0"/>
            </p:cNvCxnSpPr>
            <p:nvPr/>
          </p:nvCxnSpPr>
          <p:spPr>
            <a:xfrm flipH="1">
              <a:off x="10692577" y="5755318"/>
              <a:ext cx="90111" cy="27101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043FA384-79D5-1F36-2790-3CB33686FE71}"/>
                </a:ext>
              </a:extLst>
            </p:cNvPr>
            <p:cNvSpPr/>
            <p:nvPr/>
          </p:nvSpPr>
          <p:spPr>
            <a:xfrm>
              <a:off x="11284050" y="4623730"/>
              <a:ext cx="686481" cy="510043"/>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5-8</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v0</a:t>
              </a:r>
            </a:p>
          </p:txBody>
        </p:sp>
        <p:cxnSp>
          <p:nvCxnSpPr>
            <p:cNvPr id="114" name="Straight Connector 113">
              <a:extLst>
                <a:ext uri="{FF2B5EF4-FFF2-40B4-BE49-F238E27FC236}">
                  <a16:creationId xmlns:a16="http://schemas.microsoft.com/office/drawing/2014/main" id="{ED19918E-2C2F-C2A7-EE56-2330EA1C4BF6}"/>
                </a:ext>
              </a:extLst>
            </p:cNvPr>
            <p:cNvCxnSpPr>
              <a:cxnSpLocks/>
              <a:stCxn id="113" idx="2"/>
              <a:endCxn id="113" idx="6"/>
            </p:cNvCxnSpPr>
            <p:nvPr/>
          </p:nvCxnSpPr>
          <p:spPr>
            <a:xfrm>
              <a:off x="11284050" y="4878752"/>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C7C34B5-E040-E949-EF92-76DA9E284419}"/>
                </a:ext>
              </a:extLst>
            </p:cNvPr>
            <p:cNvCxnSpPr>
              <a:cxnSpLocks/>
              <a:stCxn id="113" idx="3"/>
              <a:endCxn id="108" idx="0"/>
            </p:cNvCxnSpPr>
            <p:nvPr/>
          </p:nvCxnSpPr>
          <p:spPr>
            <a:xfrm flipH="1">
              <a:off x="11025396" y="5059079"/>
              <a:ext cx="359187" cy="26089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A1AE210B-AC54-CBDB-8808-13DAC984BEB8}"/>
                </a:ext>
              </a:extLst>
            </p:cNvPr>
            <p:cNvCxnSpPr>
              <a:cxnSpLocks/>
              <a:stCxn id="89" idx="3"/>
              <a:endCxn id="92" idx="0"/>
            </p:cNvCxnSpPr>
            <p:nvPr/>
          </p:nvCxnSpPr>
          <p:spPr>
            <a:xfrm flipH="1">
              <a:off x="9119944" y="4393957"/>
              <a:ext cx="1024939" cy="229773"/>
            </a:xfrm>
            <a:prstGeom prst="straightConnector1">
              <a:avLst/>
            </a:prstGeom>
            <a:ln w="25400">
              <a:solidFill>
                <a:srgbClr val="2F5597"/>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D0A71593-2FCD-244E-C09E-19823818E06F}"/>
                </a:ext>
              </a:extLst>
            </p:cNvPr>
            <p:cNvCxnSpPr>
              <a:cxnSpLocks/>
              <a:stCxn id="89" idx="5"/>
              <a:endCxn id="113" idx="0"/>
            </p:cNvCxnSpPr>
            <p:nvPr/>
          </p:nvCxnSpPr>
          <p:spPr>
            <a:xfrm>
              <a:off x="10630298" y="4393957"/>
              <a:ext cx="996993" cy="229773"/>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34A927FA-851A-2F06-2CD4-F31518613997}"/>
                </a:ext>
              </a:extLst>
            </p:cNvPr>
            <p:cNvCxnSpPr>
              <a:cxnSpLocks/>
              <a:stCxn id="92" idx="3"/>
              <a:endCxn id="94" idx="0"/>
            </p:cNvCxnSpPr>
            <p:nvPr/>
          </p:nvCxnSpPr>
          <p:spPr>
            <a:xfrm flipH="1">
              <a:off x="8772721" y="5059079"/>
              <a:ext cx="104515" cy="967258"/>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89E20757-B960-54CA-63F3-C7A9A71B5426}"/>
                </a:ext>
              </a:extLst>
            </p:cNvPr>
            <p:cNvCxnSpPr>
              <a:cxnSpLocks/>
              <a:stCxn id="92" idx="5"/>
              <a:endCxn id="95" idx="0"/>
            </p:cNvCxnSpPr>
            <p:nvPr/>
          </p:nvCxnSpPr>
          <p:spPr>
            <a:xfrm>
              <a:off x="9362651" y="5059079"/>
              <a:ext cx="50022" cy="967258"/>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DA6D3D44-6B3D-140E-80B3-17CEF51D67EC}"/>
                </a:ext>
              </a:extLst>
            </p:cNvPr>
            <p:cNvSpPr txBox="1"/>
            <p:nvPr/>
          </p:nvSpPr>
          <p:spPr>
            <a:xfrm>
              <a:off x="6990667" y="6024265"/>
              <a:ext cx="817853" cy="338554"/>
            </a:xfrm>
            <a:prstGeom prst="rect">
              <a:avLst/>
            </a:prstGeom>
            <a:noFill/>
          </p:spPr>
          <p:txBody>
            <a:bodyPr wrap="none" rtlCol="0" anchor="ctr">
              <a:spAutoFit/>
            </a:bodyPr>
            <a:lstStyle/>
            <a:p>
              <a:pPr algn="ctr"/>
              <a:r>
                <a:rPr lang="en-US" sz="1600" b="1" dirty="0">
                  <a:latin typeface="Fira Code Retina" pitchFamily="49" charset="0"/>
                  <a:ea typeface="Fira Code Retina" pitchFamily="49" charset="0"/>
                  <a:cs typeface="Fira Code Retina" pitchFamily="49" charset="0"/>
                </a:rPr>
                <a:t>Key1:</a:t>
              </a:r>
              <a:endParaRPr lang="en-US" sz="1600" dirty="0"/>
            </a:p>
          </p:txBody>
        </p:sp>
      </p:grpSp>
      <p:cxnSp>
        <p:nvCxnSpPr>
          <p:cNvPr id="125" name="Straight Arrow Connector 124">
            <a:extLst>
              <a:ext uri="{FF2B5EF4-FFF2-40B4-BE49-F238E27FC236}">
                <a16:creationId xmlns:a16="http://schemas.microsoft.com/office/drawing/2014/main" id="{2E631128-C44A-5F26-51B4-33040134E7E5}"/>
              </a:ext>
            </a:extLst>
          </p:cNvPr>
          <p:cNvCxnSpPr>
            <a:cxnSpLocks/>
          </p:cNvCxnSpPr>
          <p:nvPr/>
        </p:nvCxnSpPr>
        <p:spPr>
          <a:xfrm flipH="1">
            <a:off x="9527938" y="4584372"/>
            <a:ext cx="502920" cy="100584"/>
          </a:xfrm>
          <a:prstGeom prst="straightConnector1">
            <a:avLst/>
          </a:prstGeom>
          <a:ln w="44450">
            <a:solidFill>
              <a:srgbClr val="00B0F0"/>
            </a:solidFill>
            <a:tailEnd type="arrow" w="sm" len="med"/>
          </a:ln>
        </p:spPr>
        <p:style>
          <a:lnRef idx="1">
            <a:schemeClr val="accent1"/>
          </a:lnRef>
          <a:fillRef idx="0">
            <a:schemeClr val="accent1"/>
          </a:fillRef>
          <a:effectRef idx="0">
            <a:schemeClr val="accent1"/>
          </a:effectRef>
          <a:fontRef idx="minor">
            <a:schemeClr val="tx1"/>
          </a:fontRef>
        </p:style>
      </p:cxnSp>
      <p:pic>
        <p:nvPicPr>
          <p:cNvPr id="135" name="Graphic 134" descr="Magnifying glass with solid fill">
            <a:extLst>
              <a:ext uri="{FF2B5EF4-FFF2-40B4-BE49-F238E27FC236}">
                <a16:creationId xmlns:a16="http://schemas.microsoft.com/office/drawing/2014/main" id="{B7A0CA31-A8F0-E684-94AD-6E76EE77FBC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169405" y="4057859"/>
            <a:ext cx="953056" cy="953056"/>
          </a:xfrm>
          <a:prstGeom prst="rect">
            <a:avLst/>
          </a:prstGeom>
        </p:spPr>
      </p:pic>
      <p:pic>
        <p:nvPicPr>
          <p:cNvPr id="136" name="Graphic 135" descr="Magnifying glass with solid fill">
            <a:extLst>
              <a:ext uri="{FF2B5EF4-FFF2-40B4-BE49-F238E27FC236}">
                <a16:creationId xmlns:a16="http://schemas.microsoft.com/office/drawing/2014/main" id="{9EED5598-87D3-3BC3-E146-692F5DC0393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902979" y="4728097"/>
            <a:ext cx="953056" cy="953056"/>
          </a:xfrm>
          <a:prstGeom prst="rect">
            <a:avLst/>
          </a:prstGeom>
        </p:spPr>
      </p:pic>
      <p:grpSp>
        <p:nvGrpSpPr>
          <p:cNvPr id="184" name="Group 183">
            <a:extLst>
              <a:ext uri="{FF2B5EF4-FFF2-40B4-BE49-F238E27FC236}">
                <a16:creationId xmlns:a16="http://schemas.microsoft.com/office/drawing/2014/main" id="{E1C7F9A1-7F17-1B29-2E88-FE9D8D6B84FE}"/>
              </a:ext>
            </a:extLst>
          </p:cNvPr>
          <p:cNvGrpSpPr/>
          <p:nvPr/>
        </p:nvGrpSpPr>
        <p:grpSpPr>
          <a:xfrm>
            <a:off x="1322529" y="824551"/>
            <a:ext cx="3104466" cy="1149273"/>
            <a:chOff x="1354337" y="1936781"/>
            <a:chExt cx="3104466" cy="1149273"/>
          </a:xfrm>
        </p:grpSpPr>
        <p:grpSp>
          <p:nvGrpSpPr>
            <p:cNvPr id="138" name="Group 137">
              <a:extLst>
                <a:ext uri="{FF2B5EF4-FFF2-40B4-BE49-F238E27FC236}">
                  <a16:creationId xmlns:a16="http://schemas.microsoft.com/office/drawing/2014/main" id="{BD58363B-F833-514E-A44A-BE096FADABC7}"/>
                </a:ext>
              </a:extLst>
            </p:cNvPr>
            <p:cNvGrpSpPr/>
            <p:nvPr/>
          </p:nvGrpSpPr>
          <p:grpSpPr>
            <a:xfrm>
              <a:off x="1354337" y="1936781"/>
              <a:ext cx="3104466" cy="400110"/>
              <a:chOff x="1427587" y="3000675"/>
              <a:chExt cx="3738341" cy="400110"/>
            </a:xfrm>
          </p:grpSpPr>
          <p:cxnSp>
            <p:nvCxnSpPr>
              <p:cNvPr id="139" name="Straight Arrow Connector 138">
                <a:extLst>
                  <a:ext uri="{FF2B5EF4-FFF2-40B4-BE49-F238E27FC236}">
                    <a16:creationId xmlns:a16="http://schemas.microsoft.com/office/drawing/2014/main" id="{327EE0F4-6733-3C9C-2C5C-AEB0F00C0D8B}"/>
                  </a:ext>
                </a:extLst>
              </p:cNvPr>
              <p:cNvCxnSpPr>
                <a:cxnSpLocks/>
              </p:cNvCxnSpPr>
              <p:nvPr/>
            </p:nvCxnSpPr>
            <p:spPr>
              <a:xfrm>
                <a:off x="1427587" y="3400785"/>
                <a:ext cx="3738341" cy="0"/>
              </a:xfrm>
              <a:prstGeom prst="straightConnector1">
                <a:avLst/>
              </a:prstGeom>
              <a:ln w="50800">
                <a:solidFill>
                  <a:schemeClr val="bg2">
                    <a:lumMod val="1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5F1EB9F2-1EC5-D61C-4693-1656234FDCA5}"/>
                  </a:ext>
                </a:extLst>
              </p:cNvPr>
              <p:cNvSpPr txBox="1"/>
              <p:nvPr/>
            </p:nvSpPr>
            <p:spPr>
              <a:xfrm>
                <a:off x="3206821" y="3000675"/>
                <a:ext cx="1959107" cy="400110"/>
              </a:xfrm>
              <a:prstGeom prst="rect">
                <a:avLst/>
              </a:prstGeom>
              <a:noFill/>
            </p:spPr>
            <p:txBody>
              <a:bodyPr wrap="none" rtlCol="0" anchor="ctr">
                <a:spAutoFit/>
              </a:bodyPr>
              <a:lstStyle/>
              <a:p>
                <a:pPr algn="r"/>
                <a:r>
                  <a:rPr lang="en-US" sz="2000" b="1" dirty="0"/>
                  <a:t>Search(</a:t>
                </a:r>
                <a:r>
                  <a:rPr lang="en-US" b="1" dirty="0">
                    <a:latin typeface="Fira Code Retina" pitchFamily="49" charset="0"/>
                    <a:ea typeface="Fira Code Retina" pitchFamily="49" charset="0"/>
                    <a:cs typeface="Fira Code Retina" pitchFamily="49" charset="0"/>
                  </a:rPr>
                  <a:t>Key1</a:t>
                </a:r>
                <a:r>
                  <a:rPr lang="en-US" sz="2000" b="1" dirty="0"/>
                  <a:t>)</a:t>
                </a:r>
              </a:p>
            </p:txBody>
          </p:sp>
        </p:grpSp>
        <p:grpSp>
          <p:nvGrpSpPr>
            <p:cNvPr id="144" name="Group 143">
              <a:extLst>
                <a:ext uri="{FF2B5EF4-FFF2-40B4-BE49-F238E27FC236}">
                  <a16:creationId xmlns:a16="http://schemas.microsoft.com/office/drawing/2014/main" id="{86A6C482-8335-27EA-2256-04A7396942B5}"/>
                </a:ext>
              </a:extLst>
            </p:cNvPr>
            <p:cNvGrpSpPr/>
            <p:nvPr/>
          </p:nvGrpSpPr>
          <p:grpSpPr>
            <a:xfrm>
              <a:off x="1728310" y="2447292"/>
              <a:ext cx="2449580" cy="638762"/>
              <a:chOff x="1728310" y="2447292"/>
              <a:chExt cx="2449580" cy="638762"/>
            </a:xfrm>
          </p:grpSpPr>
          <p:sp>
            <p:nvSpPr>
              <p:cNvPr id="141" name="TextBox 140">
                <a:extLst>
                  <a:ext uri="{FF2B5EF4-FFF2-40B4-BE49-F238E27FC236}">
                    <a16:creationId xmlns:a16="http://schemas.microsoft.com/office/drawing/2014/main" id="{E9E385BB-995C-C4DE-61AB-5A6A7835BC09}"/>
                  </a:ext>
                </a:extLst>
              </p:cNvPr>
              <p:cNvSpPr txBox="1"/>
              <p:nvPr/>
            </p:nvSpPr>
            <p:spPr>
              <a:xfrm>
                <a:off x="2478350" y="2459733"/>
                <a:ext cx="949501" cy="307777"/>
              </a:xfrm>
              <a:prstGeom prst="rect">
                <a:avLst/>
              </a:prstGeom>
              <a:solidFill>
                <a:schemeClr val="bg1">
                  <a:lumMod val="95000"/>
                </a:schemeClr>
              </a:solidFill>
              <a:ln w="19050">
                <a:solidFill>
                  <a:srgbClr val="AB7CAA"/>
                </a:solidFill>
              </a:ln>
            </p:spPr>
            <p:txBody>
              <a:bodyPr wrap="square" rtlCol="0" anchor="ctr">
                <a:spAutoFit/>
              </a:bodyPr>
              <a:lstStyle/>
              <a:p>
                <a:r>
                  <a:rPr lang="en-US" sz="1400" dirty="0">
                    <a:solidFill>
                      <a:schemeClr val="accent1">
                        <a:lumMod val="75000"/>
                      </a:schemeClr>
                    </a:solidFill>
                    <a:latin typeface="Fira Code Retina" pitchFamily="49" charset="0"/>
                    <a:ea typeface="Fira Code Retina" pitchFamily="49" charset="0"/>
                    <a:cs typeface="Fira Code Retina" pitchFamily="49" charset="0"/>
                  </a:rPr>
                  <a:t>Key1</a:t>
                </a:r>
                <a:endParaRPr lang="en-US" sz="1400" dirty="0">
                  <a:latin typeface="Fira Code Retina" pitchFamily="49" charset="0"/>
                  <a:ea typeface="Fira Code Retina" pitchFamily="49" charset="0"/>
                  <a:cs typeface="Fira Code Retina" pitchFamily="49" charset="0"/>
                </a:endParaRPr>
              </a:p>
            </p:txBody>
          </p:sp>
          <p:sp>
            <p:nvSpPr>
              <p:cNvPr id="142" name="TextBox 141">
                <a:extLst>
                  <a:ext uri="{FF2B5EF4-FFF2-40B4-BE49-F238E27FC236}">
                    <a16:creationId xmlns:a16="http://schemas.microsoft.com/office/drawing/2014/main" id="{E255F3F9-C7CB-6087-8AAE-23A95176FA12}"/>
                  </a:ext>
                </a:extLst>
              </p:cNvPr>
              <p:cNvSpPr txBox="1"/>
              <p:nvPr/>
            </p:nvSpPr>
            <p:spPr>
              <a:xfrm>
                <a:off x="1728310" y="2716722"/>
                <a:ext cx="2449580" cy="369332"/>
              </a:xfrm>
              <a:prstGeom prst="rect">
                <a:avLst/>
              </a:prstGeom>
              <a:noFill/>
            </p:spPr>
            <p:txBody>
              <a:bodyPr wrap="none" rtlCol="0" anchor="ctr">
                <a:spAutoFit/>
              </a:bodyPr>
              <a:lstStyle/>
              <a:p>
                <a:pPr algn="ctr"/>
                <a:r>
                  <a:rPr lang="en-US" b="1" dirty="0"/>
                  <a:t>Encrypted Search Token</a:t>
                </a:r>
              </a:p>
            </p:txBody>
          </p:sp>
          <p:pic>
            <p:nvPicPr>
              <p:cNvPr id="143" name="Graphic 142" descr="Lock with solid fill">
                <a:extLst>
                  <a:ext uri="{FF2B5EF4-FFF2-40B4-BE49-F238E27FC236}">
                    <a16:creationId xmlns:a16="http://schemas.microsoft.com/office/drawing/2014/main" id="{C22DA9CD-EA2F-A554-6A5E-4FF99F1298B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18205" y="2447292"/>
                <a:ext cx="329248" cy="329248"/>
              </a:xfrm>
              <a:prstGeom prst="rect">
                <a:avLst/>
              </a:prstGeom>
            </p:spPr>
          </p:pic>
        </p:grpSp>
      </p:grpSp>
      <p:graphicFrame>
        <p:nvGraphicFramePr>
          <p:cNvPr id="175" name="Table 79">
            <a:extLst>
              <a:ext uri="{FF2B5EF4-FFF2-40B4-BE49-F238E27FC236}">
                <a16:creationId xmlns:a16="http://schemas.microsoft.com/office/drawing/2014/main" id="{C1B689B5-9928-094F-9C1F-8CFC587E1538}"/>
              </a:ext>
            </a:extLst>
          </p:cNvPr>
          <p:cNvGraphicFramePr>
            <a:graphicFrameLocks noGrp="1"/>
          </p:cNvGraphicFramePr>
          <p:nvPr/>
        </p:nvGraphicFramePr>
        <p:xfrm>
          <a:off x="5481574" y="304699"/>
          <a:ext cx="4316126" cy="1206282"/>
        </p:xfrm>
        <a:graphic>
          <a:graphicData uri="http://schemas.openxmlformats.org/drawingml/2006/table">
            <a:tbl>
              <a:tblPr>
                <a:tableStyleId>{5C22544A-7EE6-4342-B048-85BDC9FD1C3A}</a:tableStyleId>
              </a:tblPr>
              <a:tblGrid>
                <a:gridCol w="2158063">
                  <a:extLst>
                    <a:ext uri="{9D8B030D-6E8A-4147-A177-3AD203B41FA5}">
                      <a16:colId xmlns:a16="http://schemas.microsoft.com/office/drawing/2014/main" val="3069966575"/>
                    </a:ext>
                  </a:extLst>
                </a:gridCol>
                <a:gridCol w="2158063">
                  <a:extLst>
                    <a:ext uri="{9D8B030D-6E8A-4147-A177-3AD203B41FA5}">
                      <a16:colId xmlns:a16="http://schemas.microsoft.com/office/drawing/2014/main" val="3201809017"/>
                    </a:ext>
                  </a:extLst>
                </a:gridCol>
              </a:tblGrid>
              <a:tr h="416419">
                <a:tc gridSpan="2">
                  <a:txBody>
                    <a:bodyPr/>
                    <a:lstStyle/>
                    <a:p>
                      <a:pPr marL="0" indent="0" algn="ctr">
                        <a:buNone/>
                      </a:pPr>
                      <a:r>
                        <a:rPr lang="en-US" sz="1600" b="0" dirty="0">
                          <a:solidFill>
                            <a:schemeClr val="tx1"/>
                          </a:solidFill>
                          <a:latin typeface="Fira Code Retina" pitchFamily="49" charset="0"/>
                          <a:ea typeface="Fira Code Retina" pitchFamily="49" charset="0"/>
                          <a:cs typeface="Fira Code Retina" pitchFamily="49" charset="0"/>
                        </a:rPr>
                        <a:t>@ H(H(   , Key1), id=1-8, ver=2)</a:t>
                      </a:r>
                    </a:p>
                  </a:txBody>
                  <a:tcPr anchor="ctr">
                    <a:solidFill>
                      <a:srgbClr val="E9EBF5"/>
                    </a:solidFill>
                  </a:tcPr>
                </a:tc>
                <a:tc hMerge="1">
                  <a:txBody>
                    <a:bodyPr/>
                    <a:lstStyle/>
                    <a:p>
                      <a:pPr algn="ctr"/>
                      <a:r>
                        <a:rPr lang="en-US" sz="1800" dirty="0">
                          <a:solidFill>
                            <a:schemeClr val="bg1">
                              <a:lumMod val="50000"/>
                            </a:schemeClr>
                          </a:solidFill>
                          <a:latin typeface="Fira Code Retina" pitchFamily="49" charset="0"/>
                          <a:ea typeface="Fira Code Retina" pitchFamily="49" charset="0"/>
                          <a:cs typeface="Fira Code Retina" pitchFamily="49" charset="0"/>
                        </a:rPr>
                        <a:t>v2</a:t>
                      </a:r>
                      <a:endParaRPr lang="en-US" dirty="0"/>
                    </a:p>
                  </a:txBody>
                  <a:tcPr/>
                </a:tc>
                <a:extLst>
                  <a:ext uri="{0D108BD9-81ED-4DB2-BD59-A6C34878D82A}">
                    <a16:rowId xmlns:a16="http://schemas.microsoft.com/office/drawing/2014/main" val="1834226328"/>
                  </a:ext>
                </a:extLst>
              </a:tr>
              <a:tr h="789863">
                <a:tc>
                  <a:txBody>
                    <a:bodyPr/>
                    <a:lstStyle/>
                    <a:p>
                      <a:r>
                        <a:rPr lang="en-US" sz="2000" b="0" dirty="0">
                          <a:solidFill>
                            <a:schemeClr val="tx1"/>
                          </a:solidFill>
                        </a:rPr>
                        <a:t>Left: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Fira Code Retina" pitchFamily="49" charset="0"/>
                          <a:ea typeface="Fira Code Retina" pitchFamily="49" charset="0"/>
                          <a:cs typeface="Fira Code Retina" pitchFamily="49" charset="0"/>
                        </a:rPr>
                        <a:t>id=1-4, ver=2</a:t>
                      </a:r>
                    </a:p>
                  </a:txBody>
                  <a:tcPr anchor="ctr">
                    <a:solidFill>
                      <a:srgbClr val="E9EBF5"/>
                    </a:solidFill>
                  </a:tcPr>
                </a:tc>
                <a:tc>
                  <a:txBody>
                    <a:bodyPr/>
                    <a:lstStyle/>
                    <a:p>
                      <a:r>
                        <a:rPr lang="en-US" sz="2000" b="0" dirty="0">
                          <a:solidFill>
                            <a:schemeClr val="tx1"/>
                          </a:solidFill>
                        </a:rPr>
                        <a:t>Right: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Fira Code Retina" pitchFamily="49" charset="0"/>
                          <a:ea typeface="Fira Code Retina" pitchFamily="49" charset="0"/>
                          <a:cs typeface="Fira Code Retina" pitchFamily="49" charset="0"/>
                        </a:rPr>
                        <a:t>id=5-8, ver=0</a:t>
                      </a:r>
                    </a:p>
                  </a:txBody>
                  <a:tcPr anchor="ctr">
                    <a:solidFill>
                      <a:srgbClr val="E9EBF5"/>
                    </a:solidFill>
                  </a:tcPr>
                </a:tc>
                <a:extLst>
                  <a:ext uri="{0D108BD9-81ED-4DB2-BD59-A6C34878D82A}">
                    <a16:rowId xmlns:a16="http://schemas.microsoft.com/office/drawing/2014/main" val="1708274327"/>
                  </a:ext>
                </a:extLst>
              </a:tr>
            </a:tbl>
          </a:graphicData>
        </a:graphic>
      </p:graphicFrame>
      <p:pic>
        <p:nvPicPr>
          <p:cNvPr id="176" name="Graphic 175" descr="Key with solid fill">
            <a:extLst>
              <a:ext uri="{FF2B5EF4-FFF2-40B4-BE49-F238E27FC236}">
                <a16:creationId xmlns:a16="http://schemas.microsoft.com/office/drawing/2014/main" id="{3866C1CD-FE2B-CED0-C35A-F2ECA89400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67167" y="304699"/>
            <a:ext cx="402921" cy="402921"/>
          </a:xfrm>
          <a:prstGeom prst="rect">
            <a:avLst/>
          </a:prstGeom>
        </p:spPr>
      </p:pic>
      <p:sp>
        <p:nvSpPr>
          <p:cNvPr id="181" name="Freeform 180">
            <a:extLst>
              <a:ext uri="{FF2B5EF4-FFF2-40B4-BE49-F238E27FC236}">
                <a16:creationId xmlns:a16="http://schemas.microsoft.com/office/drawing/2014/main" id="{E2288C59-2339-D0FE-3D16-805C5D9D7C1D}"/>
              </a:ext>
            </a:extLst>
          </p:cNvPr>
          <p:cNvSpPr/>
          <p:nvPr/>
        </p:nvSpPr>
        <p:spPr>
          <a:xfrm rot="3230078">
            <a:off x="8559920" y="1607254"/>
            <a:ext cx="3247463" cy="1496370"/>
          </a:xfrm>
          <a:custGeom>
            <a:avLst/>
            <a:gdLst>
              <a:gd name="connsiteX0" fmla="*/ 3286540 w 3286540"/>
              <a:gd name="connsiteY0" fmla="*/ 594550 h 594550"/>
              <a:gd name="connsiteX1" fmla="*/ 2054087 w 3286540"/>
              <a:gd name="connsiteY1" fmla="*/ 77716 h 594550"/>
              <a:gd name="connsiteX2" fmla="*/ 0 w 3286540"/>
              <a:gd name="connsiteY2" fmla="*/ 11455 h 594550"/>
              <a:gd name="connsiteX0" fmla="*/ 3235188 w 3235188"/>
              <a:gd name="connsiteY0" fmla="*/ 528289 h 528289"/>
              <a:gd name="connsiteX1" fmla="*/ 2054087 w 3235188"/>
              <a:gd name="connsiteY1" fmla="*/ 77716 h 528289"/>
              <a:gd name="connsiteX2" fmla="*/ 0 w 3235188"/>
              <a:gd name="connsiteY2" fmla="*/ 11455 h 528289"/>
              <a:gd name="connsiteX0" fmla="*/ 3235188 w 3235188"/>
              <a:gd name="connsiteY0" fmla="*/ 528289 h 528289"/>
              <a:gd name="connsiteX1" fmla="*/ 2054087 w 3235188"/>
              <a:gd name="connsiteY1" fmla="*/ 77716 h 528289"/>
              <a:gd name="connsiteX2" fmla="*/ 0 w 3235188"/>
              <a:gd name="connsiteY2" fmla="*/ 11455 h 528289"/>
            </a:gdLst>
            <a:ahLst/>
            <a:cxnLst>
              <a:cxn ang="0">
                <a:pos x="connsiteX0" y="connsiteY0"/>
              </a:cxn>
              <a:cxn ang="0">
                <a:pos x="connsiteX1" y="connsiteY1"/>
              </a:cxn>
              <a:cxn ang="0">
                <a:pos x="connsiteX2" y="connsiteY2"/>
              </a:cxn>
            </a:cxnLst>
            <a:rect l="l" t="t" r="r" b="b"/>
            <a:pathLst>
              <a:path w="3235188" h="528289">
                <a:moveTo>
                  <a:pt x="3235188" y="528289"/>
                </a:moveTo>
                <a:cubicBezTo>
                  <a:pt x="2802974" y="344967"/>
                  <a:pt x="2601844" y="174898"/>
                  <a:pt x="2054087" y="77716"/>
                </a:cubicBezTo>
                <a:cubicBezTo>
                  <a:pt x="1506330" y="-19466"/>
                  <a:pt x="753165" y="-4006"/>
                  <a:pt x="0" y="11455"/>
                </a:cubicBezTo>
              </a:path>
            </a:pathLst>
          </a:custGeom>
          <a:noFill/>
          <a:ln w="28575">
            <a:solidFill>
              <a:schemeClr val="bg2">
                <a:lumMod val="25000"/>
              </a:schemeClr>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Freeform 181">
            <a:extLst>
              <a:ext uri="{FF2B5EF4-FFF2-40B4-BE49-F238E27FC236}">
                <a16:creationId xmlns:a16="http://schemas.microsoft.com/office/drawing/2014/main" id="{5DE5AD14-8DD8-56FC-5BEF-6BDC8D2E34D5}"/>
              </a:ext>
            </a:extLst>
          </p:cNvPr>
          <p:cNvSpPr/>
          <p:nvPr/>
        </p:nvSpPr>
        <p:spPr>
          <a:xfrm rot="16200000" flipH="1" flipV="1">
            <a:off x="8483658" y="3619235"/>
            <a:ext cx="1979091" cy="371896"/>
          </a:xfrm>
          <a:custGeom>
            <a:avLst/>
            <a:gdLst>
              <a:gd name="connsiteX0" fmla="*/ 3286540 w 3286540"/>
              <a:gd name="connsiteY0" fmla="*/ 594550 h 594550"/>
              <a:gd name="connsiteX1" fmla="*/ 2054087 w 3286540"/>
              <a:gd name="connsiteY1" fmla="*/ 77716 h 594550"/>
              <a:gd name="connsiteX2" fmla="*/ 0 w 3286540"/>
              <a:gd name="connsiteY2" fmla="*/ 11455 h 594550"/>
              <a:gd name="connsiteX0" fmla="*/ 3235188 w 3235188"/>
              <a:gd name="connsiteY0" fmla="*/ 528289 h 528289"/>
              <a:gd name="connsiteX1" fmla="*/ 2054087 w 3235188"/>
              <a:gd name="connsiteY1" fmla="*/ 77716 h 528289"/>
              <a:gd name="connsiteX2" fmla="*/ 0 w 3235188"/>
              <a:gd name="connsiteY2" fmla="*/ 11455 h 528289"/>
              <a:gd name="connsiteX0" fmla="*/ 3235188 w 3235188"/>
              <a:gd name="connsiteY0" fmla="*/ 528289 h 528289"/>
              <a:gd name="connsiteX1" fmla="*/ 2054087 w 3235188"/>
              <a:gd name="connsiteY1" fmla="*/ 77716 h 528289"/>
              <a:gd name="connsiteX2" fmla="*/ 0 w 3235188"/>
              <a:gd name="connsiteY2" fmla="*/ 11455 h 528289"/>
            </a:gdLst>
            <a:ahLst/>
            <a:cxnLst>
              <a:cxn ang="0">
                <a:pos x="connsiteX0" y="connsiteY0"/>
              </a:cxn>
              <a:cxn ang="0">
                <a:pos x="connsiteX1" y="connsiteY1"/>
              </a:cxn>
              <a:cxn ang="0">
                <a:pos x="connsiteX2" y="connsiteY2"/>
              </a:cxn>
            </a:cxnLst>
            <a:rect l="l" t="t" r="r" b="b"/>
            <a:pathLst>
              <a:path w="3235188" h="528289">
                <a:moveTo>
                  <a:pt x="3235188" y="528289"/>
                </a:moveTo>
                <a:cubicBezTo>
                  <a:pt x="2802974" y="344967"/>
                  <a:pt x="2601844" y="174898"/>
                  <a:pt x="2054087" y="77716"/>
                </a:cubicBezTo>
                <a:cubicBezTo>
                  <a:pt x="1506330" y="-19466"/>
                  <a:pt x="753165" y="-4006"/>
                  <a:pt x="0" y="11455"/>
                </a:cubicBezTo>
              </a:path>
            </a:pathLst>
          </a:custGeom>
          <a:noFill/>
          <a:ln w="28575">
            <a:solidFill>
              <a:schemeClr val="bg2">
                <a:lumMod val="25000"/>
              </a:schemeClr>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D4342AA4-06EE-58DC-D815-79B6D5448876}"/>
                  </a:ext>
                </a:extLst>
              </p:cNvPr>
              <p:cNvSpPr txBox="1">
                <a:spLocks/>
              </p:cNvSpPr>
              <p:nvPr/>
            </p:nvSpPr>
            <p:spPr>
              <a:xfrm>
                <a:off x="263591" y="3982968"/>
                <a:ext cx="8361313" cy="1820632"/>
              </a:xfrm>
              <a:prstGeom prst="rect">
                <a:avLst/>
              </a:prstGeom>
              <a:solidFill>
                <a:schemeClr val="bg1">
                  <a:lumMod val="95000"/>
                </a:schemeClr>
              </a:solidFill>
              <a:ln w="12700">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defTabSz="457200">
                  <a:lnSpc>
                    <a:spcPct val="100000"/>
                  </a:lnSpc>
                  <a:spcBef>
                    <a:spcPts val="0"/>
                  </a:spcBef>
                  <a:buNone/>
                </a:pPr>
                <a:r>
                  <a:rPr lang="en-US" sz="2000" b="1" dirty="0">
                    <a:solidFill>
                      <a:prstClr val="black"/>
                    </a:solidFill>
                    <a:ea typeface="Fira Code Retina" pitchFamily="49" charset="0"/>
                    <a:cs typeface="Fira Code Retina" pitchFamily="49" charset="0"/>
                  </a:rPr>
                  <a:t>Client needs root id and version of each key</a:t>
                </a:r>
              </a:p>
              <a:p>
                <a:pPr marL="457200" lvl="1" indent="0" defTabSz="457200">
                  <a:lnSpc>
                    <a:spcPct val="100000"/>
                  </a:lnSpc>
                  <a:spcBef>
                    <a:spcPts val="0"/>
                  </a:spcBef>
                  <a:buFont typeface="Wingdings" pitchFamily="2" charset="2"/>
                  <a:buChar char="à"/>
                </a:pPr>
                <a:r>
                  <a:rPr lang="en-US" sz="1800" dirty="0">
                    <a:solidFill>
                      <a:prstClr val="black"/>
                    </a:solidFill>
                    <a:ea typeface="Fira Code Retina" pitchFamily="49" charset="0"/>
                    <a:cs typeface="Fira Code Retina" pitchFamily="49" charset="0"/>
                    <a:sym typeface="Wingdings" pitchFamily="2" charset="2"/>
                  </a:rPr>
                  <a:t> Stores per-key insertion and deletion counters</a:t>
                </a:r>
              </a:p>
              <a:p>
                <a:pPr marL="457200" lvl="1" indent="0" defTabSz="457200">
                  <a:lnSpc>
                    <a:spcPct val="100000"/>
                  </a:lnSpc>
                  <a:spcBef>
                    <a:spcPts val="0"/>
                  </a:spcBef>
                  <a:buFont typeface="Wingdings" pitchFamily="2" charset="2"/>
                  <a:buChar char="à"/>
                </a:pPr>
                <a:r>
                  <a:rPr lang="en-US" sz="1800" dirty="0">
                    <a:solidFill>
                      <a:prstClr val="black"/>
                    </a:solidFill>
                    <a:ea typeface="Fira Code Retina" pitchFamily="49" charset="0"/>
                    <a:cs typeface="Fira Code Retina" pitchFamily="49" charset="0"/>
                    <a:sym typeface="Wingdings" pitchFamily="2" charset="2"/>
                  </a:rPr>
                  <a:t> Can use Oblivious Encrypted Map (OMap)</a:t>
                </a:r>
                <a:r>
                  <a:rPr lang="en-US" sz="1500" dirty="0">
                    <a:solidFill>
                      <a:prstClr val="black"/>
                    </a:solidFill>
                  </a:rPr>
                  <a:t> </a:t>
                </a:r>
                <a:r>
                  <a:rPr lang="en-US" sz="1500" dirty="0">
                    <a:solidFill>
                      <a:prstClr val="white">
                        <a:lumMod val="65000"/>
                      </a:prstClr>
                    </a:solidFill>
                  </a:rPr>
                  <a:t>[WNLCSSH14]</a:t>
                </a:r>
                <a:r>
                  <a:rPr lang="en-US" sz="1500" dirty="0">
                    <a:solidFill>
                      <a:prstClr val="black"/>
                    </a:solidFill>
                    <a:ea typeface="Fira Code Retina" pitchFamily="49" charset="0"/>
                    <a:cs typeface="Fira Code Retina" pitchFamily="49" charset="0"/>
                    <a:sym typeface="Wingdings" pitchFamily="2" charset="2"/>
                  </a:rPr>
                  <a:t> </a:t>
                </a:r>
                <a:r>
                  <a:rPr lang="en-US" sz="1800" dirty="0">
                    <a:solidFill>
                      <a:prstClr val="black"/>
                    </a:solidFill>
                    <a:ea typeface="Fira Code Retina" pitchFamily="49" charset="0"/>
                    <a:cs typeface="Fira Code Retina" pitchFamily="49" charset="0"/>
                    <a:sym typeface="Wingdings" pitchFamily="2" charset="2"/>
                  </a:rPr>
                  <a:t>for </a:t>
                </a:r>
                <a14:m>
                  <m:oMath xmlns:m="http://schemas.openxmlformats.org/officeDocument/2006/math">
                    <m:r>
                      <m:rPr>
                        <m:sty m:val="p"/>
                      </m:rPr>
                      <a:rPr lang="en-US" sz="1800" b="0" i="0" smtClean="0">
                        <a:solidFill>
                          <a:prstClr val="black"/>
                        </a:solidFill>
                        <a:latin typeface="Cambria Math" panose="02040503050406030204" pitchFamily="18" charset="0"/>
                        <a:ea typeface="Fira Code Retina" pitchFamily="49" charset="0"/>
                        <a:cs typeface="Fira Code Retina" pitchFamily="49" charset="0"/>
                        <a:sym typeface="Wingdings" pitchFamily="2" charset="2"/>
                      </a:rPr>
                      <m:t>O</m:t>
                    </m:r>
                    <m:d>
                      <m:dPr>
                        <m:ctrlPr>
                          <a:rPr lang="en-US" sz="1800" b="0" i="1" smtClean="0">
                            <a:solidFill>
                              <a:prstClr val="black"/>
                            </a:solidFill>
                            <a:latin typeface="Cambria Math" panose="02040503050406030204" pitchFamily="18" charset="0"/>
                            <a:ea typeface="Fira Code Retina" pitchFamily="49" charset="0"/>
                            <a:cs typeface="Fira Code Retina" pitchFamily="49" charset="0"/>
                            <a:sym typeface="Wingdings" pitchFamily="2" charset="2"/>
                          </a:rPr>
                        </m:ctrlPr>
                      </m:dPr>
                      <m:e>
                        <m:r>
                          <a:rPr lang="en-US" sz="1800" b="0" i="0" smtClean="0">
                            <a:solidFill>
                              <a:prstClr val="black"/>
                            </a:solidFill>
                            <a:latin typeface="Cambria Math" panose="02040503050406030204" pitchFamily="18" charset="0"/>
                            <a:ea typeface="Fira Code Retina" pitchFamily="49" charset="0"/>
                            <a:cs typeface="Fira Code Retina" pitchFamily="49" charset="0"/>
                            <a:sym typeface="Wingdings" pitchFamily="2" charset="2"/>
                          </a:rPr>
                          <m:t>1</m:t>
                        </m:r>
                      </m:e>
                    </m:d>
                  </m:oMath>
                </a14:m>
                <a:r>
                  <a:rPr lang="en-US" sz="1800" dirty="0">
                    <a:solidFill>
                      <a:prstClr val="black"/>
                    </a:solidFill>
                    <a:ea typeface="Fira Code Retina" pitchFamily="49" charset="0"/>
                    <a:cs typeface="Fira Code Retina" pitchFamily="49" charset="0"/>
                    <a:sym typeface="Wingdings" pitchFamily="2" charset="2"/>
                  </a:rPr>
                  <a:t> client storage</a:t>
                </a:r>
              </a:p>
              <a:p>
                <a:pPr marL="914400" lvl="2" indent="0" defTabSz="457200">
                  <a:lnSpc>
                    <a:spcPct val="100000"/>
                  </a:lnSpc>
                  <a:spcBef>
                    <a:spcPts val="0"/>
                  </a:spcBef>
                  <a:buFont typeface="Wingdings" pitchFamily="2" charset="2"/>
                  <a:buChar char="à"/>
                </a:pPr>
                <a:r>
                  <a:rPr lang="en-US" sz="1600" dirty="0">
                    <a:solidFill>
                      <a:prstClr val="black"/>
                    </a:solidFill>
                    <a:ea typeface="Fira Code Retina" pitchFamily="49" charset="0"/>
                    <a:cs typeface="Fira Code Retina" pitchFamily="49" charset="0"/>
                    <a:sym typeface="Wingdings" pitchFamily="2" charset="2"/>
                  </a:rPr>
                  <a:t> Hides op and args; adds </a:t>
                </a:r>
                <a14:m>
                  <m:oMath xmlns:m="http://schemas.openxmlformats.org/officeDocument/2006/math">
                    <m:r>
                      <m:rPr>
                        <m:sty m:val="p"/>
                      </m:rPr>
                      <a:rPr lang="en-US" sz="1600">
                        <a:solidFill>
                          <a:prstClr val="black"/>
                        </a:solidFill>
                        <a:latin typeface="Cambria Math" panose="02040503050406030204" pitchFamily="18" charset="0"/>
                        <a:ea typeface="Fira Code Retina" pitchFamily="49" charset="0"/>
                        <a:cs typeface="Fira Code Retina" pitchFamily="49" charset="0"/>
                        <a:sym typeface="Wingdings" pitchFamily="2" charset="2"/>
                      </a:rPr>
                      <m:t>O</m:t>
                    </m:r>
                    <m:d>
                      <m:dPr>
                        <m:ctrlPr>
                          <a:rPr lang="en-US" sz="1600" i="1">
                            <a:solidFill>
                              <a:prstClr val="black"/>
                            </a:solidFill>
                            <a:latin typeface="Cambria Math" panose="02040503050406030204" pitchFamily="18" charset="0"/>
                            <a:ea typeface="Fira Code Retina" pitchFamily="49" charset="0"/>
                            <a:cs typeface="Fira Code Retina" pitchFamily="49" charset="0"/>
                            <a:sym typeface="Wingdings" pitchFamily="2" charset="2"/>
                          </a:rPr>
                        </m:ctrlPr>
                      </m:dPr>
                      <m:e>
                        <m:func>
                          <m:funcPr>
                            <m:ctrlPr>
                              <a:rPr lang="en-US" sz="1600" i="1">
                                <a:solidFill>
                                  <a:prstClr val="black"/>
                                </a:solidFill>
                                <a:latin typeface="Cambria Math" panose="02040503050406030204" pitchFamily="18" charset="0"/>
                                <a:ea typeface="Fira Code Retina" pitchFamily="49" charset="0"/>
                                <a:cs typeface="Fira Code Retina" pitchFamily="49" charset="0"/>
                                <a:sym typeface="Wingdings" pitchFamily="2" charset="2"/>
                              </a:rPr>
                            </m:ctrlPr>
                          </m:funcPr>
                          <m:fName>
                            <m:sSup>
                              <m:sSupPr>
                                <m:ctrlPr>
                                  <a:rPr lang="en-US" sz="1600" i="1">
                                    <a:solidFill>
                                      <a:prstClr val="black"/>
                                    </a:solidFill>
                                    <a:latin typeface="Cambria Math" panose="02040503050406030204" pitchFamily="18" charset="0"/>
                                    <a:ea typeface="Fira Code Retina" pitchFamily="49" charset="0"/>
                                    <a:cs typeface="Fira Code Retina" pitchFamily="49" charset="0"/>
                                    <a:sym typeface="Wingdings" pitchFamily="2" charset="2"/>
                                  </a:rPr>
                                </m:ctrlPr>
                              </m:sSupPr>
                              <m:e>
                                <m:r>
                                  <m:rPr>
                                    <m:sty m:val="p"/>
                                  </m:rPr>
                                  <a:rPr lang="en-US" sz="1600">
                                    <a:solidFill>
                                      <a:prstClr val="black"/>
                                    </a:solidFill>
                                    <a:latin typeface="Cambria Math" panose="02040503050406030204" pitchFamily="18" charset="0"/>
                                    <a:ea typeface="Fira Code Retina" pitchFamily="49" charset="0"/>
                                    <a:cs typeface="Fira Code Retina" pitchFamily="49" charset="0"/>
                                    <a:sym typeface="Wingdings" pitchFamily="2" charset="2"/>
                                  </a:rPr>
                                  <m:t>log</m:t>
                                </m:r>
                              </m:e>
                              <m:sup>
                                <m:r>
                                  <a:rPr lang="en-US" sz="1600">
                                    <a:solidFill>
                                      <a:prstClr val="black"/>
                                    </a:solidFill>
                                    <a:latin typeface="Cambria Math" panose="02040503050406030204" pitchFamily="18" charset="0"/>
                                    <a:ea typeface="Fira Code Retina" pitchFamily="49" charset="0"/>
                                    <a:cs typeface="Fira Code Retina" pitchFamily="49" charset="0"/>
                                    <a:sym typeface="Wingdings" pitchFamily="2" charset="2"/>
                                  </a:rPr>
                                  <m:t>2</m:t>
                                </m:r>
                              </m:sup>
                            </m:sSup>
                          </m:fName>
                          <m:e>
                            <m:r>
                              <m:rPr>
                                <m:sty m:val="p"/>
                              </m:rPr>
                              <a:rPr lang="en-US" sz="1600">
                                <a:solidFill>
                                  <a:prstClr val="black"/>
                                </a:solidFill>
                                <a:latin typeface="Cambria Math" panose="02040503050406030204" pitchFamily="18" charset="0"/>
                                <a:ea typeface="Fira Code Retina" pitchFamily="49" charset="0"/>
                                <a:cs typeface="Fira Code Retina" pitchFamily="49" charset="0"/>
                                <a:sym typeface="Wingdings" pitchFamily="2" charset="2"/>
                              </a:rPr>
                              <m:t>N</m:t>
                            </m:r>
                          </m:e>
                        </m:func>
                      </m:e>
                    </m:d>
                  </m:oMath>
                </a14:m>
                <a:r>
                  <a:rPr lang="en-US" sz="1600" dirty="0">
                    <a:solidFill>
                      <a:prstClr val="black"/>
                    </a:solidFill>
                    <a:ea typeface="Fira Code Retina" pitchFamily="49" charset="0"/>
                    <a:cs typeface="Fira Code Retina" pitchFamily="49" charset="0"/>
                  </a:rPr>
                  <a:t> cost over </a:t>
                </a:r>
                <a14:m>
                  <m:oMath xmlns:m="http://schemas.openxmlformats.org/officeDocument/2006/math">
                    <m:func>
                      <m:funcPr>
                        <m:ctrlPr>
                          <a:rPr lang="en-US" sz="1600" b="0" i="1" smtClean="0">
                            <a:solidFill>
                              <a:prstClr val="black"/>
                            </a:solidFill>
                            <a:latin typeface="Cambria Math" panose="02040503050406030204" pitchFamily="18" charset="0"/>
                            <a:ea typeface="Fira Code Retina" pitchFamily="49" charset="0"/>
                            <a:cs typeface="Fira Code Retina" pitchFamily="49" charset="0"/>
                          </a:rPr>
                        </m:ctrlPr>
                      </m:funcPr>
                      <m:fName>
                        <m:r>
                          <m:rPr>
                            <m:sty m:val="p"/>
                          </m:rPr>
                          <a:rPr lang="en-US" sz="1600" b="0" i="0" smtClean="0">
                            <a:solidFill>
                              <a:prstClr val="black"/>
                            </a:solidFill>
                            <a:latin typeface="Cambria Math" panose="02040503050406030204" pitchFamily="18" charset="0"/>
                            <a:ea typeface="Fira Code Retina" pitchFamily="49" charset="0"/>
                            <a:cs typeface="Fira Code Retina" pitchFamily="49" charset="0"/>
                          </a:rPr>
                          <m:t>O</m:t>
                        </m:r>
                        <m:r>
                          <a:rPr lang="en-US" sz="1600" b="0" i="0" smtClean="0">
                            <a:solidFill>
                              <a:prstClr val="black"/>
                            </a:solidFill>
                            <a:latin typeface="Cambria Math" panose="02040503050406030204" pitchFamily="18" charset="0"/>
                            <a:ea typeface="Fira Code Retina" pitchFamily="49" charset="0"/>
                            <a:cs typeface="Fira Code Retina" pitchFamily="49" charset="0"/>
                          </a:rPr>
                          <m:t>(</m:t>
                        </m:r>
                        <m:r>
                          <m:rPr>
                            <m:sty m:val="p"/>
                          </m:rPr>
                          <a:rPr lang="en-US" sz="1600" b="0" i="0" smtClean="0">
                            <a:solidFill>
                              <a:prstClr val="black"/>
                            </a:solidFill>
                            <a:latin typeface="Cambria Math" panose="02040503050406030204" pitchFamily="18" charset="0"/>
                            <a:ea typeface="Fira Code Retina" pitchFamily="49" charset="0"/>
                            <a:cs typeface="Fira Code Retina" pitchFamily="49" charset="0"/>
                          </a:rPr>
                          <m:t>log</m:t>
                        </m:r>
                      </m:fName>
                      <m:e>
                        <m:r>
                          <m:rPr>
                            <m:sty m:val="p"/>
                          </m:rPr>
                          <a:rPr lang="en-US" sz="1600" b="0" i="0" smtClean="0">
                            <a:solidFill>
                              <a:prstClr val="black"/>
                            </a:solidFill>
                            <a:latin typeface="Cambria Math" panose="02040503050406030204" pitchFamily="18" charset="0"/>
                            <a:ea typeface="Fira Code Retina" pitchFamily="49" charset="0"/>
                            <a:cs typeface="Fira Code Retina" pitchFamily="49" charset="0"/>
                          </a:rPr>
                          <m:t>N</m:t>
                        </m:r>
                      </m:e>
                    </m:func>
                    <m:r>
                      <a:rPr lang="en-US" sz="1600" b="0" i="0" smtClean="0">
                        <a:solidFill>
                          <a:prstClr val="black"/>
                        </a:solidFill>
                        <a:latin typeface="Cambria Math" panose="02040503050406030204" pitchFamily="18" charset="0"/>
                        <a:ea typeface="Fira Code Retina" pitchFamily="49" charset="0"/>
                        <a:cs typeface="Fira Code Retina" pitchFamily="49" charset="0"/>
                      </a:rPr>
                      <m:t>)</m:t>
                    </m:r>
                  </m:oMath>
                </a14:m>
                <a:r>
                  <a:rPr lang="en-US" sz="1600" dirty="0">
                    <a:solidFill>
                      <a:prstClr val="black"/>
                    </a:solidFill>
                    <a:ea typeface="Fira Code Retina" pitchFamily="49" charset="0"/>
                    <a:cs typeface="Fira Code Retina" pitchFamily="49" charset="0"/>
                  </a:rPr>
                  <a:t> rounds</a:t>
                </a:r>
                <a:endParaRPr lang="en-US" sz="1600" dirty="0">
                  <a:latin typeface="Fira Code Retina" pitchFamily="49" charset="0"/>
                  <a:ea typeface="Fira Code Retina" pitchFamily="49" charset="0"/>
                  <a:cs typeface="Fira Code Retina" pitchFamily="49" charset="0"/>
                </a:endParaRPr>
              </a:p>
              <a:p>
                <a:pPr marL="0" indent="0" defTabSz="457200">
                  <a:lnSpc>
                    <a:spcPct val="100000"/>
                  </a:lnSpc>
                  <a:spcBef>
                    <a:spcPts val="0"/>
                  </a:spcBef>
                  <a:buNone/>
                </a:pPr>
                <a:r>
                  <a:rPr lang="en-US" sz="2000" b="1" dirty="0">
                    <a:solidFill>
                      <a:prstClr val="black"/>
                    </a:solidFill>
                    <a:ea typeface="Fira Code Retina" pitchFamily="49" charset="0"/>
                    <a:cs typeface="Fira Code Retina" pitchFamily="49" charset="0"/>
                  </a:rPr>
                  <a:t>Updates and Forward Privacy</a:t>
                </a:r>
              </a:p>
              <a:p>
                <a:pPr lvl="1" defTabSz="457200">
                  <a:lnSpc>
                    <a:spcPct val="100000"/>
                  </a:lnSpc>
                  <a:spcBef>
                    <a:spcPts val="0"/>
                  </a:spcBef>
                  <a:buFont typeface="Wingdings" pitchFamily="2" charset="2"/>
                  <a:buChar char="à"/>
                </a:pPr>
                <a:r>
                  <a:rPr lang="en-US" sz="1800" dirty="0">
                    <a:solidFill>
                      <a:prstClr val="black"/>
                    </a:solidFill>
                    <a:ea typeface="Fira Code Retina" pitchFamily="49" charset="0"/>
                    <a:cs typeface="Fira Code Retina" pitchFamily="49" charset="0"/>
                    <a:sym typeface="Wingdings" pitchFamily="2" charset="2"/>
                  </a:rPr>
                  <a:t> OMaps to store tree state across updates (value-leaf mappings, node contents)</a:t>
                </a:r>
              </a:p>
            </p:txBody>
          </p:sp>
        </mc:Choice>
        <mc:Fallback xmlns="">
          <p:sp>
            <p:nvSpPr>
              <p:cNvPr id="11" name="Content Placeholder 2">
                <a:extLst>
                  <a:ext uri="{FF2B5EF4-FFF2-40B4-BE49-F238E27FC236}">
                    <a16:creationId xmlns:a16="http://schemas.microsoft.com/office/drawing/2014/main" id="{D4342AA4-06EE-58DC-D815-79B6D5448876}"/>
                  </a:ext>
                </a:extLst>
              </p:cNvPr>
              <p:cNvSpPr txBox="1">
                <a:spLocks noRot="1" noChangeAspect="1" noMove="1" noResize="1" noEditPoints="1" noAdjustHandles="1" noChangeArrowheads="1" noChangeShapeType="1" noTextEdit="1"/>
              </p:cNvSpPr>
              <p:nvPr/>
            </p:nvSpPr>
            <p:spPr>
              <a:xfrm>
                <a:off x="263591" y="3982968"/>
                <a:ext cx="8361313" cy="1820632"/>
              </a:xfrm>
              <a:prstGeom prst="rect">
                <a:avLst/>
              </a:prstGeom>
              <a:blipFill>
                <a:blip r:embed="rId15"/>
                <a:stretch>
                  <a:fillRect l="-758" t="-1389" b="-2778"/>
                </a:stretch>
              </a:blipFill>
              <a:ln w="12700">
                <a:no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AF7B6283-528B-15C8-50F8-E65E7D78D424}"/>
              </a:ext>
            </a:extLst>
          </p:cNvPr>
          <p:cNvSpPr txBox="1">
            <a:spLocks/>
          </p:cNvSpPr>
          <p:nvPr/>
        </p:nvSpPr>
        <p:spPr>
          <a:xfrm>
            <a:off x="5481572" y="703403"/>
            <a:ext cx="4316127" cy="807569"/>
          </a:xfrm>
          <a:prstGeom prst="rect">
            <a:avLst/>
          </a:prstGeom>
          <a:solidFill>
            <a:schemeClr val="bg1"/>
          </a:solidFill>
          <a:ln w="1270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solidFill>
                <a:schemeClr val="tx1"/>
              </a:solidFill>
            </a:endParaRP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34C478D9-45D0-7A69-6CE0-F06103807356}"/>
                  </a:ext>
                </a:extLst>
              </p:cNvPr>
              <p:cNvSpPr txBox="1">
                <a:spLocks/>
              </p:cNvSpPr>
              <p:nvPr/>
            </p:nvSpPr>
            <p:spPr>
              <a:xfrm>
                <a:off x="720882" y="5938422"/>
                <a:ext cx="5864877" cy="845086"/>
              </a:xfrm>
              <a:prstGeom prst="rect">
                <a:avLst/>
              </a:prstGeom>
              <a:solidFill>
                <a:schemeClr val="accent5">
                  <a:lumMod val="40000"/>
                  <a:lumOff val="60000"/>
                </a:schemeClr>
              </a:solidFill>
              <a:ln w="1270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200" dirty="0">
                    <a:solidFill>
                      <a:schemeClr val="tx1"/>
                    </a:solidFill>
                  </a:rPr>
                  <a:t>More costly updates to get optimal search</a:t>
                </a:r>
              </a:p>
              <a:p>
                <a:pPr marL="0" indent="0" algn="ctr">
                  <a:buNone/>
                </a:pPr>
                <a14:m>
                  <m:oMath xmlns:m="http://schemas.openxmlformats.org/officeDocument/2006/math">
                    <m:r>
                      <m:rPr>
                        <m:sty m:val="p"/>
                      </m:rPr>
                      <a:rPr lang="en-US" sz="2200" b="0" i="0" smtClean="0">
                        <a:solidFill>
                          <a:srgbClr val="C00000"/>
                        </a:solidFill>
                        <a:latin typeface="Cambria Math" panose="02040503050406030204" pitchFamily="18" charset="0"/>
                      </a:rPr>
                      <m:t>O</m:t>
                    </m:r>
                    <m:r>
                      <a:rPr lang="en-US" sz="2200" b="0" i="0" smtClean="0">
                        <a:solidFill>
                          <a:srgbClr val="C00000"/>
                        </a:solidFill>
                        <a:latin typeface="Cambria Math" panose="02040503050406030204" pitchFamily="18" charset="0"/>
                      </a:rPr>
                      <m:t>(</m:t>
                    </m:r>
                    <m:r>
                      <m:rPr>
                        <m:sty m:val="p"/>
                      </m:rPr>
                      <a:rPr lang="en-US" sz="2200" b="0" i="0" smtClean="0">
                        <a:solidFill>
                          <a:srgbClr val="C00000"/>
                        </a:solidFill>
                        <a:latin typeface="Cambria Math" panose="02040503050406030204" pitchFamily="18" charset="0"/>
                      </a:rPr>
                      <m:t>N</m:t>
                    </m:r>
                    <m:r>
                      <a:rPr lang="en-US" sz="2200" b="0" i="0" smtClean="0">
                        <a:solidFill>
                          <a:srgbClr val="C00000"/>
                        </a:solidFill>
                        <a:latin typeface="Cambria Math" panose="02040503050406030204" pitchFamily="18" charset="0"/>
                      </a:rPr>
                      <m:t>+</m:t>
                    </m:r>
                    <m:r>
                      <m:rPr>
                        <m:sty m:val="p"/>
                      </m:rPr>
                      <a:rPr lang="en-US" sz="2200" b="0" i="0" smtClean="0">
                        <a:solidFill>
                          <a:srgbClr val="C00000"/>
                        </a:solidFill>
                        <a:latin typeface="Cambria Math" panose="02040503050406030204" pitchFamily="18" charset="0"/>
                      </a:rPr>
                      <m:t>D</m:t>
                    </m:r>
                    <m:r>
                      <a:rPr lang="en-US" sz="2200" b="1" smtClean="0">
                        <a:solidFill>
                          <a:srgbClr val="C00000"/>
                        </a:solidFill>
                        <a:latin typeface="Cambria Math" panose="02040503050406030204" pitchFamily="18" charset="0"/>
                      </a:rPr>
                      <m:t>⋅</m:t>
                    </m:r>
                    <m:func>
                      <m:funcPr>
                        <m:ctrlPr>
                          <a:rPr lang="en-US" sz="2200" b="0" i="1" smtClean="0">
                            <a:solidFill>
                              <a:srgbClr val="C00000"/>
                            </a:solidFill>
                            <a:latin typeface="Cambria Math" panose="02040503050406030204" pitchFamily="18" charset="0"/>
                          </a:rPr>
                        </m:ctrlPr>
                      </m:funcPr>
                      <m:fName>
                        <m:r>
                          <m:rPr>
                            <m:sty m:val="p"/>
                          </m:rPr>
                          <a:rPr lang="en-US" sz="2200" b="0" i="0" smtClean="0">
                            <a:solidFill>
                              <a:srgbClr val="C00000"/>
                            </a:solidFill>
                            <a:latin typeface="Cambria Math" panose="02040503050406030204" pitchFamily="18" charset="0"/>
                          </a:rPr>
                          <m:t>log</m:t>
                        </m:r>
                      </m:fName>
                      <m:e>
                        <m:r>
                          <m:rPr>
                            <m:sty m:val="p"/>
                          </m:rPr>
                          <a:rPr lang="en-US" sz="2200" b="0" i="0" smtClean="0">
                            <a:solidFill>
                              <a:srgbClr val="C00000"/>
                            </a:solidFill>
                            <a:latin typeface="Cambria Math" panose="02040503050406030204" pitchFamily="18" charset="0"/>
                          </a:rPr>
                          <m:t>N</m:t>
                        </m:r>
                      </m:e>
                    </m:func>
                    <m:r>
                      <a:rPr lang="en-US" sz="2200" b="0" i="0" smtClean="0">
                        <a:solidFill>
                          <a:srgbClr val="C00000"/>
                        </a:solidFill>
                        <a:latin typeface="Cambria Math" panose="02040503050406030204" pitchFamily="18" charset="0"/>
                      </a:rPr>
                      <m:t>)</m:t>
                    </m:r>
                  </m:oMath>
                </a14:m>
                <a:r>
                  <a:rPr lang="en-US" sz="2200" dirty="0">
                    <a:solidFill>
                      <a:srgbClr val="C00000"/>
                    </a:solidFill>
                  </a:rPr>
                  <a:t> Space</a:t>
                </a:r>
              </a:p>
            </p:txBody>
          </p:sp>
        </mc:Choice>
        <mc:Fallback xmlns="">
          <p:sp>
            <p:nvSpPr>
              <p:cNvPr id="21" name="Content Placeholder 2">
                <a:extLst>
                  <a:ext uri="{FF2B5EF4-FFF2-40B4-BE49-F238E27FC236}">
                    <a16:creationId xmlns:a16="http://schemas.microsoft.com/office/drawing/2014/main" id="{34C478D9-45D0-7A69-6CE0-F06103807356}"/>
                  </a:ext>
                </a:extLst>
              </p:cNvPr>
              <p:cNvSpPr txBox="1">
                <a:spLocks noRot="1" noChangeAspect="1" noMove="1" noResize="1" noEditPoints="1" noAdjustHandles="1" noChangeArrowheads="1" noChangeShapeType="1" noTextEdit="1"/>
              </p:cNvSpPr>
              <p:nvPr/>
            </p:nvSpPr>
            <p:spPr>
              <a:xfrm>
                <a:off x="720882" y="5938422"/>
                <a:ext cx="5864877" cy="845086"/>
              </a:xfrm>
              <a:prstGeom prst="rect">
                <a:avLst/>
              </a:prstGeom>
              <a:blipFill>
                <a:blip r:embed="rId18"/>
                <a:stretch>
                  <a:fillRect t="-7353" b="-13235"/>
                </a:stretch>
              </a:blipFill>
              <a:ln w="12700">
                <a:solidFill>
                  <a:schemeClr val="tx1"/>
                </a:solid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95587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500"/>
                                        <p:tgtEl>
                                          <p:spTgt spid="1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5">
                                            <p:bg/>
                                          </p:spTgt>
                                        </p:tgtEl>
                                        <p:attrNameLst>
                                          <p:attrName>style.visibility</p:attrName>
                                        </p:attrNameLst>
                                      </p:cBhvr>
                                      <p:to>
                                        <p:strVal val="visible"/>
                                      </p:to>
                                    </p:set>
                                    <p:animEffect transition="in" filter="fade">
                                      <p:cBhvr>
                                        <p:cTn id="12" dur="500"/>
                                        <p:tgtEl>
                                          <p:spTgt spid="145">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5">
                                            <p:txEl>
                                              <p:pRg st="0" end="0"/>
                                            </p:txEl>
                                          </p:spTgt>
                                        </p:tgtEl>
                                        <p:attrNameLst>
                                          <p:attrName>style.visibility</p:attrName>
                                        </p:attrNameLst>
                                      </p:cBhvr>
                                      <p:to>
                                        <p:strVal val="visible"/>
                                      </p:to>
                                    </p:set>
                                    <p:animEffect transition="in" filter="fade">
                                      <p:cBhvr>
                                        <p:cTn id="15" dur="500"/>
                                        <p:tgtEl>
                                          <p:spTgt spid="145">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5">
                                            <p:txEl>
                                              <p:pRg st="1" end="1"/>
                                            </p:txEl>
                                          </p:spTgt>
                                        </p:tgtEl>
                                        <p:attrNameLst>
                                          <p:attrName>style.visibility</p:attrName>
                                        </p:attrNameLst>
                                      </p:cBhvr>
                                      <p:to>
                                        <p:strVal val="visible"/>
                                      </p:to>
                                    </p:set>
                                    <p:animEffect transition="in" filter="fade">
                                      <p:cBhvr>
                                        <p:cTn id="18" dur="500"/>
                                        <p:tgtEl>
                                          <p:spTgt spid="145">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5">
                                            <p:txEl>
                                              <p:pRg st="2" end="2"/>
                                            </p:txEl>
                                          </p:spTgt>
                                        </p:tgtEl>
                                        <p:attrNameLst>
                                          <p:attrName>style.visibility</p:attrName>
                                        </p:attrNameLst>
                                      </p:cBhvr>
                                      <p:to>
                                        <p:strVal val="visible"/>
                                      </p:to>
                                    </p:set>
                                    <p:animEffect transition="in" filter="fade">
                                      <p:cBhvr>
                                        <p:cTn id="21" dur="500"/>
                                        <p:tgtEl>
                                          <p:spTgt spid="145">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46"/>
                                        </p:tgtEl>
                                        <p:attrNameLst>
                                          <p:attrName>style.visibility</p:attrName>
                                        </p:attrNameLst>
                                      </p:cBhvr>
                                      <p:to>
                                        <p:strVal val="visible"/>
                                      </p:to>
                                    </p:set>
                                    <p:animEffect transition="in" filter="fade">
                                      <p:cBhvr>
                                        <p:cTn id="24" dur="500"/>
                                        <p:tgtEl>
                                          <p:spTgt spid="14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5"/>
                                        </p:tgtEl>
                                        <p:attrNameLst>
                                          <p:attrName>style.visibility</p:attrName>
                                        </p:attrNameLst>
                                      </p:cBhvr>
                                      <p:to>
                                        <p:strVal val="visible"/>
                                      </p:to>
                                    </p:set>
                                    <p:animEffect transition="in" filter="fade">
                                      <p:cBhvr>
                                        <p:cTn id="29" dur="500"/>
                                        <p:tgtEl>
                                          <p:spTgt spid="135"/>
                                        </p:tgtEl>
                                      </p:cBhvr>
                                    </p:animEffect>
                                  </p:childTnLst>
                                </p:cTn>
                              </p:par>
                            </p:childTnLst>
                          </p:cTn>
                        </p:par>
                        <p:par>
                          <p:cTn id="30" fill="hold">
                            <p:stCondLst>
                              <p:cond delay="500"/>
                            </p:stCondLst>
                            <p:childTnLst>
                              <p:par>
                                <p:cTn id="31" presetID="22" presetClass="entr" presetSubtype="4" fill="hold" grpId="0" nodeType="afterEffect">
                                  <p:stCondLst>
                                    <p:cond delay="0"/>
                                  </p:stCondLst>
                                  <p:childTnLst>
                                    <p:set>
                                      <p:cBhvr>
                                        <p:cTn id="32" dur="1" fill="hold">
                                          <p:stCondLst>
                                            <p:cond delay="0"/>
                                          </p:stCondLst>
                                        </p:cTn>
                                        <p:tgtEl>
                                          <p:spTgt spid="181"/>
                                        </p:tgtEl>
                                        <p:attrNameLst>
                                          <p:attrName>style.visibility</p:attrName>
                                        </p:attrNameLst>
                                      </p:cBhvr>
                                      <p:to>
                                        <p:strVal val="visible"/>
                                      </p:to>
                                    </p:set>
                                    <p:animEffect transition="in" filter="wipe(down)">
                                      <p:cBhvr>
                                        <p:cTn id="33" dur="500"/>
                                        <p:tgtEl>
                                          <p:spTgt spid="181"/>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75"/>
                                        </p:tgtEl>
                                        <p:attrNameLst>
                                          <p:attrName>style.visibility</p:attrName>
                                        </p:attrNameLst>
                                      </p:cBhvr>
                                      <p:to>
                                        <p:strVal val="visible"/>
                                      </p:to>
                                    </p:set>
                                    <p:animEffect transition="in" filter="fade">
                                      <p:cBhvr>
                                        <p:cTn id="37" dur="500"/>
                                        <p:tgtEl>
                                          <p:spTgt spid="175"/>
                                        </p:tgtEl>
                                      </p:cBhvr>
                                    </p:animEffect>
                                  </p:childTnLst>
                                </p:cTn>
                              </p:par>
                              <p:par>
                                <p:cTn id="38" presetID="10" presetClass="entr" presetSubtype="0" fill="hold" nodeType="withEffect">
                                  <p:stCondLst>
                                    <p:cond delay="0"/>
                                  </p:stCondLst>
                                  <p:childTnLst>
                                    <p:set>
                                      <p:cBhvr>
                                        <p:cTn id="39" dur="1" fill="hold">
                                          <p:stCondLst>
                                            <p:cond delay="0"/>
                                          </p:stCondLst>
                                        </p:cTn>
                                        <p:tgtEl>
                                          <p:spTgt spid="176"/>
                                        </p:tgtEl>
                                        <p:attrNameLst>
                                          <p:attrName>style.visibility</p:attrName>
                                        </p:attrNameLst>
                                      </p:cBhvr>
                                      <p:to>
                                        <p:strVal val="visible"/>
                                      </p:to>
                                    </p:set>
                                    <p:animEffect transition="in" filter="fade">
                                      <p:cBhvr>
                                        <p:cTn id="40" dur="500"/>
                                        <p:tgtEl>
                                          <p:spTgt spid="17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0" nodeType="clickEffect">
                                  <p:stCondLst>
                                    <p:cond delay="0"/>
                                  </p:stCondLst>
                                  <p:childTnLst>
                                    <p:animEffect transition="out" filter="blinds(horizontal)">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125"/>
                                        </p:tgtEl>
                                        <p:attrNameLst>
                                          <p:attrName>style.visibility</p:attrName>
                                        </p:attrNameLst>
                                      </p:cBhvr>
                                      <p:to>
                                        <p:strVal val="visible"/>
                                      </p:to>
                                    </p:set>
                                    <p:animEffect transition="in" filter="fade">
                                      <p:cBhvr>
                                        <p:cTn id="49" dur="500"/>
                                        <p:tgtEl>
                                          <p:spTgt spid="125"/>
                                        </p:tgtEl>
                                      </p:cBhvr>
                                    </p:animEffect>
                                  </p:childTnLst>
                                </p:cTn>
                              </p:par>
                              <p:par>
                                <p:cTn id="50" presetID="10" presetClass="entr" presetSubtype="0" fill="hold" nodeType="withEffect">
                                  <p:stCondLst>
                                    <p:cond delay="0"/>
                                  </p:stCondLst>
                                  <p:childTnLst>
                                    <p:set>
                                      <p:cBhvr>
                                        <p:cTn id="51" dur="1" fill="hold">
                                          <p:stCondLst>
                                            <p:cond delay="0"/>
                                          </p:stCondLst>
                                        </p:cTn>
                                        <p:tgtEl>
                                          <p:spTgt spid="136"/>
                                        </p:tgtEl>
                                        <p:attrNameLst>
                                          <p:attrName>style.visibility</p:attrName>
                                        </p:attrNameLst>
                                      </p:cBhvr>
                                      <p:to>
                                        <p:strVal val="visible"/>
                                      </p:to>
                                    </p:set>
                                    <p:animEffect transition="in" filter="fade">
                                      <p:cBhvr>
                                        <p:cTn id="52" dur="500"/>
                                        <p:tgtEl>
                                          <p:spTgt spid="136"/>
                                        </p:tgtEl>
                                      </p:cBhvr>
                                    </p:animEffect>
                                  </p:childTnLst>
                                </p:cTn>
                              </p:par>
                            </p:childTnLst>
                          </p:cTn>
                        </p:par>
                        <p:par>
                          <p:cTn id="53" fill="hold">
                            <p:stCondLst>
                              <p:cond delay="1000"/>
                            </p:stCondLst>
                            <p:childTnLst>
                              <p:par>
                                <p:cTn id="54" presetID="22" presetClass="entr" presetSubtype="4" fill="hold" grpId="0" nodeType="afterEffect">
                                  <p:stCondLst>
                                    <p:cond delay="0"/>
                                  </p:stCondLst>
                                  <p:childTnLst>
                                    <p:set>
                                      <p:cBhvr>
                                        <p:cTn id="55" dur="1" fill="hold">
                                          <p:stCondLst>
                                            <p:cond delay="0"/>
                                          </p:stCondLst>
                                        </p:cTn>
                                        <p:tgtEl>
                                          <p:spTgt spid="182"/>
                                        </p:tgtEl>
                                        <p:attrNameLst>
                                          <p:attrName>style.visibility</p:attrName>
                                        </p:attrNameLst>
                                      </p:cBhvr>
                                      <p:to>
                                        <p:strVal val="visible"/>
                                      </p:to>
                                    </p:set>
                                    <p:animEffect transition="in" filter="wipe(down)">
                                      <p:cBhvr>
                                        <p:cTn id="56" dur="500"/>
                                        <p:tgtEl>
                                          <p:spTgt spid="182"/>
                                        </p:tgtEl>
                                      </p:cBhvr>
                                    </p:animEffect>
                                  </p:childTnLst>
                                </p:cTn>
                              </p:par>
                            </p:childTnLst>
                          </p:cTn>
                        </p:par>
                        <p:par>
                          <p:cTn id="57" fill="hold">
                            <p:stCondLst>
                              <p:cond delay="1500"/>
                            </p:stCondLst>
                            <p:childTnLst>
                              <p:par>
                                <p:cTn id="58" presetID="10" presetClass="entr" presetSubtype="0" fill="hold" nodeType="afterEffect">
                                  <p:stCondLst>
                                    <p:cond delay="0"/>
                                  </p:stCondLst>
                                  <p:childTnLst>
                                    <p:set>
                                      <p:cBhvr>
                                        <p:cTn id="59" dur="1" fill="hold">
                                          <p:stCondLst>
                                            <p:cond delay="0"/>
                                          </p:stCondLst>
                                        </p:cTn>
                                        <p:tgtEl>
                                          <p:spTgt spid="163"/>
                                        </p:tgtEl>
                                        <p:attrNameLst>
                                          <p:attrName>style.visibility</p:attrName>
                                        </p:attrNameLst>
                                      </p:cBhvr>
                                      <p:to>
                                        <p:strVal val="visible"/>
                                      </p:to>
                                    </p:set>
                                    <p:animEffect transition="in" filter="fade">
                                      <p:cBhvr>
                                        <p:cTn id="60" dur="500"/>
                                        <p:tgtEl>
                                          <p:spTgt spid="163"/>
                                        </p:tgtEl>
                                      </p:cBhvr>
                                    </p:animEffect>
                                  </p:childTnLst>
                                </p:cTn>
                              </p:par>
                              <p:par>
                                <p:cTn id="61" presetID="10" presetClass="entr" presetSubtype="0" fill="hold" nodeType="with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fade">
                                      <p:cBhvr>
                                        <p:cTn id="63" dur="500"/>
                                        <p:tgtEl>
                                          <p:spTgt spid="164"/>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mph" presetSubtype="0" grpId="1" nodeType="clickEffect">
                                  <p:stCondLst>
                                    <p:cond delay="0"/>
                                  </p:stCondLst>
                                  <p:childTnLst>
                                    <p:set>
                                      <p:cBhvr>
                                        <p:cTn id="67" dur="indefinite"/>
                                        <p:tgtEl>
                                          <p:spTgt spid="181"/>
                                        </p:tgtEl>
                                        <p:attrNameLst>
                                          <p:attrName>style.opacity</p:attrName>
                                        </p:attrNameLst>
                                      </p:cBhvr>
                                      <p:to>
                                        <p:strVal val="0.5"/>
                                      </p:to>
                                    </p:set>
                                    <p:animEffect filter="image" prLst="opacity: 0.5">
                                      <p:cBhvr rctx="IE">
                                        <p:cTn id="68" dur="indefinite"/>
                                        <p:tgtEl>
                                          <p:spTgt spid="181"/>
                                        </p:tgtEl>
                                      </p:cBhvr>
                                    </p:animEffect>
                                  </p:childTnLst>
                                </p:cTn>
                              </p:par>
                              <p:par>
                                <p:cTn id="69" presetID="9" presetClass="emph" presetSubtype="0" nodeType="withEffect">
                                  <p:stCondLst>
                                    <p:cond delay="0"/>
                                  </p:stCondLst>
                                  <p:childTnLst>
                                    <p:set>
                                      <p:cBhvr>
                                        <p:cTn id="70" dur="indefinite"/>
                                        <p:tgtEl>
                                          <p:spTgt spid="175"/>
                                        </p:tgtEl>
                                        <p:attrNameLst>
                                          <p:attrName>style.opacity</p:attrName>
                                        </p:attrNameLst>
                                      </p:cBhvr>
                                      <p:to>
                                        <p:strVal val="0.5"/>
                                      </p:to>
                                    </p:set>
                                    <p:animEffect filter="image" prLst="opacity: 0.5">
                                      <p:cBhvr rctx="IE">
                                        <p:cTn id="71" dur="indefinite"/>
                                        <p:tgtEl>
                                          <p:spTgt spid="175"/>
                                        </p:tgtEl>
                                      </p:cBhvr>
                                    </p:animEffect>
                                  </p:childTnLst>
                                </p:cTn>
                              </p:par>
                              <p:par>
                                <p:cTn id="72" presetID="9" presetClass="emph" presetSubtype="0" nodeType="withEffect">
                                  <p:stCondLst>
                                    <p:cond delay="0"/>
                                  </p:stCondLst>
                                  <p:childTnLst>
                                    <p:set>
                                      <p:cBhvr>
                                        <p:cTn id="73" dur="indefinite"/>
                                        <p:tgtEl>
                                          <p:spTgt spid="176"/>
                                        </p:tgtEl>
                                        <p:attrNameLst>
                                          <p:attrName>style.opacity</p:attrName>
                                        </p:attrNameLst>
                                      </p:cBhvr>
                                      <p:to>
                                        <p:strVal val="0.5"/>
                                      </p:to>
                                    </p:set>
                                    <p:animEffect filter="image" prLst="opacity: 0.5">
                                      <p:cBhvr rctx="IE">
                                        <p:cTn id="74" dur="indefinite"/>
                                        <p:tgtEl>
                                          <p:spTgt spid="176"/>
                                        </p:tgtEl>
                                      </p:cBhvr>
                                    </p:animEffect>
                                  </p:childTnLst>
                                </p:cTn>
                              </p:par>
                              <p:par>
                                <p:cTn id="75" presetID="9" presetClass="emph" presetSubtype="0" nodeType="withEffect">
                                  <p:stCondLst>
                                    <p:cond delay="0"/>
                                  </p:stCondLst>
                                  <p:childTnLst>
                                    <p:set>
                                      <p:cBhvr>
                                        <p:cTn id="76" dur="indefinite"/>
                                        <p:tgtEl>
                                          <p:spTgt spid="164"/>
                                        </p:tgtEl>
                                        <p:attrNameLst>
                                          <p:attrName>style.opacity</p:attrName>
                                        </p:attrNameLst>
                                      </p:cBhvr>
                                      <p:to>
                                        <p:strVal val="0.5"/>
                                      </p:to>
                                    </p:set>
                                    <p:animEffect filter="image" prLst="opacity: 0.5">
                                      <p:cBhvr rctx="IE">
                                        <p:cTn id="77" dur="indefinite"/>
                                        <p:tgtEl>
                                          <p:spTgt spid="164"/>
                                        </p:tgtEl>
                                      </p:cBhvr>
                                    </p:animEffect>
                                  </p:childTnLst>
                                </p:cTn>
                              </p:par>
                              <p:par>
                                <p:cTn id="78" presetID="9" presetClass="emph" presetSubtype="0" nodeType="withEffect">
                                  <p:stCondLst>
                                    <p:cond delay="0"/>
                                  </p:stCondLst>
                                  <p:childTnLst>
                                    <p:set>
                                      <p:cBhvr>
                                        <p:cTn id="79" dur="indefinite"/>
                                        <p:tgtEl>
                                          <p:spTgt spid="163"/>
                                        </p:tgtEl>
                                        <p:attrNameLst>
                                          <p:attrName>style.opacity</p:attrName>
                                        </p:attrNameLst>
                                      </p:cBhvr>
                                      <p:to>
                                        <p:strVal val="0.5"/>
                                      </p:to>
                                    </p:set>
                                    <p:animEffect filter="image" prLst="opacity: 0.5">
                                      <p:cBhvr rctx="IE">
                                        <p:cTn id="80" dur="indefinite"/>
                                        <p:tgtEl>
                                          <p:spTgt spid="163"/>
                                        </p:tgtEl>
                                      </p:cBhvr>
                                    </p:animEffect>
                                  </p:childTnLst>
                                </p:cTn>
                              </p:par>
                              <p:par>
                                <p:cTn id="81" presetID="9" presetClass="emph" presetSubtype="0" grpId="1" nodeType="withEffect">
                                  <p:stCondLst>
                                    <p:cond delay="0"/>
                                  </p:stCondLst>
                                  <p:childTnLst>
                                    <p:set>
                                      <p:cBhvr>
                                        <p:cTn id="82" dur="indefinite"/>
                                        <p:tgtEl>
                                          <p:spTgt spid="182"/>
                                        </p:tgtEl>
                                        <p:attrNameLst>
                                          <p:attrName>style.opacity</p:attrName>
                                        </p:attrNameLst>
                                      </p:cBhvr>
                                      <p:to>
                                        <p:strVal val="0.5"/>
                                      </p:to>
                                    </p:set>
                                    <p:animEffect filter="image" prLst="opacity: 0.5">
                                      <p:cBhvr rctx="IE">
                                        <p:cTn id="83" dur="indefinite"/>
                                        <p:tgtEl>
                                          <p:spTgt spid="182"/>
                                        </p:tgtEl>
                                      </p:cBhvr>
                                    </p:animEffect>
                                  </p:childTnLst>
                                </p:cTn>
                              </p:par>
                              <p:par>
                                <p:cTn id="84" presetID="9" presetClass="emph" presetSubtype="0" nodeType="withEffect">
                                  <p:stCondLst>
                                    <p:cond delay="0"/>
                                  </p:stCondLst>
                                  <p:childTnLst>
                                    <p:set>
                                      <p:cBhvr>
                                        <p:cTn id="85" dur="indefinite"/>
                                        <p:tgtEl>
                                          <p:spTgt spid="136"/>
                                        </p:tgtEl>
                                        <p:attrNameLst>
                                          <p:attrName>style.opacity</p:attrName>
                                        </p:attrNameLst>
                                      </p:cBhvr>
                                      <p:to>
                                        <p:strVal val="0.5"/>
                                      </p:to>
                                    </p:set>
                                    <p:animEffect filter="image" prLst="opacity: 0.5">
                                      <p:cBhvr rctx="IE">
                                        <p:cTn id="86" dur="indefinite"/>
                                        <p:tgtEl>
                                          <p:spTgt spid="136"/>
                                        </p:tgtEl>
                                      </p:cBhvr>
                                    </p:animEffect>
                                  </p:childTnLst>
                                </p:cTn>
                              </p:par>
                              <p:par>
                                <p:cTn id="87" presetID="9" presetClass="emph" presetSubtype="0" nodeType="withEffect">
                                  <p:stCondLst>
                                    <p:cond delay="0"/>
                                  </p:stCondLst>
                                  <p:childTnLst>
                                    <p:set>
                                      <p:cBhvr>
                                        <p:cTn id="88" dur="indefinite"/>
                                        <p:tgtEl>
                                          <p:spTgt spid="125"/>
                                        </p:tgtEl>
                                        <p:attrNameLst>
                                          <p:attrName>style.opacity</p:attrName>
                                        </p:attrNameLst>
                                      </p:cBhvr>
                                      <p:to>
                                        <p:strVal val="0.5"/>
                                      </p:to>
                                    </p:set>
                                    <p:animEffect filter="image" prLst="opacity: 0.5">
                                      <p:cBhvr rctx="IE">
                                        <p:cTn id="89" dur="indefinite"/>
                                        <p:tgtEl>
                                          <p:spTgt spid="125"/>
                                        </p:tgtEl>
                                      </p:cBhvr>
                                    </p:animEffect>
                                  </p:childTnLst>
                                </p:cTn>
                              </p:par>
                              <p:par>
                                <p:cTn id="90" presetID="9" presetClass="emph" presetSubtype="0" nodeType="withEffect">
                                  <p:stCondLst>
                                    <p:cond delay="0"/>
                                  </p:stCondLst>
                                  <p:childTnLst>
                                    <p:set>
                                      <p:cBhvr>
                                        <p:cTn id="91" dur="indefinite"/>
                                        <p:tgtEl>
                                          <p:spTgt spid="135"/>
                                        </p:tgtEl>
                                        <p:attrNameLst>
                                          <p:attrName>style.opacity</p:attrName>
                                        </p:attrNameLst>
                                      </p:cBhvr>
                                      <p:to>
                                        <p:strVal val="0.5"/>
                                      </p:to>
                                    </p:set>
                                    <p:animEffect filter="image" prLst="opacity: 0.5">
                                      <p:cBhvr rctx="IE">
                                        <p:cTn id="92" dur="indefinite"/>
                                        <p:tgtEl>
                                          <p:spTgt spid="135"/>
                                        </p:tgtEl>
                                      </p:cBhvr>
                                    </p:animEffect>
                                  </p:childTnLst>
                                </p:cTn>
                              </p:par>
                            </p:childTnLst>
                          </p:cTn>
                        </p:par>
                        <p:par>
                          <p:cTn id="93" fill="hold">
                            <p:stCondLst>
                              <p:cond delay="0"/>
                            </p:stCondLst>
                            <p:childTnLst>
                              <p:par>
                                <p:cTn id="94" presetID="10" presetClass="entr" presetSubtype="0" fill="hold" grpId="0" nodeType="afterEffect">
                                  <p:stCondLst>
                                    <p:cond delay="0"/>
                                  </p:stCondLst>
                                  <p:childTnLst>
                                    <p:set>
                                      <p:cBhvr>
                                        <p:cTn id="95" dur="1" fill="hold">
                                          <p:stCondLst>
                                            <p:cond delay="0"/>
                                          </p:stCondLst>
                                        </p:cTn>
                                        <p:tgtEl>
                                          <p:spTgt spid="11">
                                            <p:bg/>
                                          </p:spTgt>
                                        </p:tgtEl>
                                        <p:attrNameLst>
                                          <p:attrName>style.visibility</p:attrName>
                                        </p:attrNameLst>
                                      </p:cBhvr>
                                      <p:to>
                                        <p:strVal val="visible"/>
                                      </p:to>
                                    </p:set>
                                    <p:animEffect transition="in" filter="fade">
                                      <p:cBhvr>
                                        <p:cTn id="96" dur="500"/>
                                        <p:tgtEl>
                                          <p:spTgt spid="11">
                                            <p:bg/>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fade">
                                      <p:cBhvr>
                                        <p:cTn id="99" dur="500"/>
                                        <p:tgtEl>
                                          <p:spTgt spid="11">
                                            <p:txEl>
                                              <p:pRg st="0" end="0"/>
                                            </p:txEl>
                                          </p:spTgt>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
                                            <p:txEl>
                                              <p:pRg st="1" end="1"/>
                                            </p:txEl>
                                          </p:spTgt>
                                        </p:tgtEl>
                                        <p:attrNameLst>
                                          <p:attrName>style.visibility</p:attrName>
                                        </p:attrNameLst>
                                      </p:cBhvr>
                                      <p:to>
                                        <p:strVal val="visible"/>
                                      </p:to>
                                    </p:set>
                                    <p:animEffect transition="in" filter="fade">
                                      <p:cBhvr>
                                        <p:cTn id="102" dur="500"/>
                                        <p:tgtEl>
                                          <p:spTgt spid="11">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1">
                                            <p:txEl>
                                              <p:pRg st="2" end="2"/>
                                            </p:txEl>
                                          </p:spTgt>
                                        </p:tgtEl>
                                        <p:attrNameLst>
                                          <p:attrName>style.visibility</p:attrName>
                                        </p:attrNameLst>
                                      </p:cBhvr>
                                      <p:to>
                                        <p:strVal val="visible"/>
                                      </p:to>
                                    </p:set>
                                    <p:animEffect transition="in" filter="fade">
                                      <p:cBhvr>
                                        <p:cTn id="107" dur="500"/>
                                        <p:tgtEl>
                                          <p:spTgt spid="11">
                                            <p:txEl>
                                              <p:pRg st="2" end="2"/>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1">
                                            <p:txEl>
                                              <p:pRg st="3" end="3"/>
                                            </p:txEl>
                                          </p:spTgt>
                                        </p:tgtEl>
                                        <p:attrNameLst>
                                          <p:attrName>style.visibility</p:attrName>
                                        </p:attrNameLst>
                                      </p:cBhvr>
                                      <p:to>
                                        <p:strVal val="visible"/>
                                      </p:to>
                                    </p:set>
                                    <p:animEffect transition="in" filter="fade">
                                      <p:cBhvr>
                                        <p:cTn id="110" dur="500"/>
                                        <p:tgtEl>
                                          <p:spTgt spid="11">
                                            <p:txEl>
                                              <p:pRg st="3" end="3"/>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1">
                                            <p:txEl>
                                              <p:pRg st="4" end="4"/>
                                            </p:txEl>
                                          </p:spTgt>
                                        </p:tgtEl>
                                        <p:attrNameLst>
                                          <p:attrName>style.visibility</p:attrName>
                                        </p:attrNameLst>
                                      </p:cBhvr>
                                      <p:to>
                                        <p:strVal val="visible"/>
                                      </p:to>
                                    </p:set>
                                    <p:animEffect transition="in" filter="fade">
                                      <p:cBhvr>
                                        <p:cTn id="115" dur="500"/>
                                        <p:tgtEl>
                                          <p:spTgt spid="11">
                                            <p:txEl>
                                              <p:pRg st="4" end="4"/>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
                                            <p:txEl>
                                              <p:pRg st="5" end="5"/>
                                            </p:txEl>
                                          </p:spTgt>
                                        </p:tgtEl>
                                        <p:attrNameLst>
                                          <p:attrName>style.visibility</p:attrName>
                                        </p:attrNameLst>
                                      </p:cBhvr>
                                      <p:to>
                                        <p:strVal val="visible"/>
                                      </p:to>
                                    </p:set>
                                    <p:animEffect transition="in" filter="fade">
                                      <p:cBhvr>
                                        <p:cTn id="118" dur="500"/>
                                        <p:tgtEl>
                                          <p:spTgt spid="11">
                                            <p:txEl>
                                              <p:pRg st="5" end="5"/>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21">
                                            <p:bg/>
                                          </p:spTgt>
                                        </p:tgtEl>
                                        <p:attrNameLst>
                                          <p:attrName>style.visibility</p:attrName>
                                        </p:attrNameLst>
                                      </p:cBhvr>
                                      <p:to>
                                        <p:strVal val="visible"/>
                                      </p:to>
                                    </p:set>
                                    <p:animEffect transition="in" filter="dissolve">
                                      <p:cBhvr>
                                        <p:cTn id="123" dur="500"/>
                                        <p:tgtEl>
                                          <p:spTgt spid="21">
                                            <p:bg/>
                                          </p:spTgt>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21">
                                            <p:txEl>
                                              <p:pRg st="0" end="0"/>
                                            </p:txEl>
                                          </p:spTgt>
                                        </p:tgtEl>
                                        <p:attrNameLst>
                                          <p:attrName>style.visibility</p:attrName>
                                        </p:attrNameLst>
                                      </p:cBhvr>
                                      <p:to>
                                        <p:strVal val="visible"/>
                                      </p:to>
                                    </p:set>
                                    <p:animEffect transition="in" filter="dissolve">
                                      <p:cBhvr>
                                        <p:cTn id="126" dur="500"/>
                                        <p:tgtEl>
                                          <p:spTgt spid="21">
                                            <p:txEl>
                                              <p:pRg st="0" end="0"/>
                                            </p:txEl>
                                          </p:spTgt>
                                        </p:tgtEl>
                                      </p:cBhvr>
                                    </p:animEffect>
                                  </p:childTnLst>
                                </p:cTn>
                              </p:par>
                            </p:childTnLst>
                          </p:cTn>
                        </p:par>
                        <p:par>
                          <p:cTn id="127" fill="hold">
                            <p:stCondLst>
                              <p:cond delay="500"/>
                            </p:stCondLst>
                            <p:childTnLst>
                              <p:par>
                                <p:cTn id="128" presetID="10" presetClass="entr" presetSubtype="0" fill="hold" nodeType="afterEffect">
                                  <p:stCondLst>
                                    <p:cond delay="0"/>
                                  </p:stCondLst>
                                  <p:childTnLst>
                                    <p:set>
                                      <p:cBhvr>
                                        <p:cTn id="129" dur="1" fill="hold">
                                          <p:stCondLst>
                                            <p:cond delay="0"/>
                                          </p:stCondLst>
                                        </p:cTn>
                                        <p:tgtEl>
                                          <p:spTgt spid="21">
                                            <p:txEl>
                                              <p:pRg st="1" end="1"/>
                                            </p:txEl>
                                          </p:spTgt>
                                        </p:tgtEl>
                                        <p:attrNameLst>
                                          <p:attrName>style.visibility</p:attrName>
                                        </p:attrNameLst>
                                      </p:cBhvr>
                                      <p:to>
                                        <p:strVal val="visible"/>
                                      </p:to>
                                    </p:set>
                                    <p:animEffect transition="in" filter="fade">
                                      <p:cBhvr>
                                        <p:cTn id="130"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uiExpand="1" build="p" animBg="1"/>
      <p:bldP spid="181" grpId="0" animBg="1"/>
      <p:bldP spid="181" grpId="1" animBg="1"/>
      <p:bldP spid="182" grpId="0" animBg="1"/>
      <p:bldP spid="182" grpId="1" animBg="1"/>
      <p:bldP spid="11" grpId="0" uiExpand="1" build="p" animBg="1"/>
      <p:bldP spid="12" grpId="0" animBg="1"/>
      <p:bldP spid="21"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BB41615-D8A8-CA84-A900-583B43C57D59}"/>
                  </a:ext>
                </a:extLst>
              </p:cNvPr>
              <p:cNvSpPr>
                <a:spLocks noGrp="1"/>
              </p:cNvSpPr>
              <p:nvPr>
                <p:ph idx="1"/>
              </p:nvPr>
            </p:nvSpPr>
            <p:spPr/>
            <p:txBody>
              <a:bodyPr>
                <a:normAutofit/>
              </a:bodyPr>
              <a:lstStyle/>
              <a:p>
                <a:r>
                  <a:rPr lang="en-US" dirty="0"/>
                  <a:t>OSSE uses </a:t>
                </a:r>
                <a14:m>
                  <m:oMath xmlns:m="http://schemas.openxmlformats.org/officeDocument/2006/math">
                    <m:r>
                      <m:rPr>
                        <m:sty m:val="p"/>
                      </m:rPr>
                      <a:rPr lang="en-US" b="0" i="0" smtClean="0">
                        <a:solidFill>
                          <a:srgbClr val="FF0000"/>
                        </a:solidFill>
                        <a:latin typeface="Cambria Math" panose="02040503050406030204" pitchFamily="18" charset="0"/>
                      </a:rPr>
                      <m:t>O</m:t>
                    </m:r>
                    <m:r>
                      <a:rPr lang="en-US" b="0" i="0" smtClean="0">
                        <a:solidFill>
                          <a:srgbClr val="FF0000"/>
                        </a:solidFill>
                        <a:latin typeface="Cambria Math" panose="02040503050406030204" pitchFamily="18" charset="0"/>
                      </a:rPr>
                      <m:t>(</m:t>
                    </m:r>
                    <m:r>
                      <m:rPr>
                        <m:sty m:val="p"/>
                      </m:rPr>
                      <a:rPr lang="en-US" b="0" i="0" smtClean="0">
                        <a:solidFill>
                          <a:srgbClr val="FF0000"/>
                        </a:solidFill>
                        <a:latin typeface="Cambria Math" panose="02040503050406030204" pitchFamily="18" charset="0"/>
                      </a:rPr>
                      <m:t>N</m:t>
                    </m:r>
                    <m:r>
                      <a:rPr lang="en-US" b="0" i="0" smtClean="0">
                        <a:solidFill>
                          <a:srgbClr val="FF0000"/>
                        </a:solidFill>
                        <a:latin typeface="Cambria Math" panose="02040503050406030204" pitchFamily="18" charset="0"/>
                      </a:rPr>
                      <m:t>+</m:t>
                    </m:r>
                    <m:r>
                      <m:rPr>
                        <m:sty m:val="p"/>
                      </m:rPr>
                      <a:rPr lang="en-US" b="0" i="0" smtClean="0">
                        <a:solidFill>
                          <a:srgbClr val="FF0000"/>
                        </a:solidFill>
                        <a:latin typeface="Cambria Math" panose="02040503050406030204" pitchFamily="18" charset="0"/>
                      </a:rPr>
                      <m:t>D</m:t>
                    </m:r>
                    <m:func>
                      <m:funcPr>
                        <m:ctrlPr>
                          <a:rPr lang="en-US" b="0" i="1" smtClean="0">
                            <a:solidFill>
                              <a:srgbClr val="FF0000"/>
                            </a:solidFill>
                            <a:latin typeface="Cambria Math" panose="02040503050406030204" pitchFamily="18" charset="0"/>
                          </a:rPr>
                        </m:ctrlPr>
                      </m:funcPr>
                      <m:fName>
                        <m:r>
                          <a:rPr lang="en-US" b="1" smtClean="0">
                            <a:solidFill>
                              <a:srgbClr val="C00000"/>
                            </a:solidFill>
                            <a:latin typeface="Cambria Math" panose="02040503050406030204" pitchFamily="18" charset="0"/>
                          </a:rPr>
                          <m:t>⋅</m:t>
                        </m:r>
                        <m:r>
                          <m:rPr>
                            <m:sty m:val="p"/>
                          </m:rPr>
                          <a:rPr lang="en-US" b="0" i="0" smtClean="0">
                            <a:solidFill>
                              <a:srgbClr val="FF0000"/>
                            </a:solidFill>
                            <a:latin typeface="Cambria Math" panose="02040503050406030204" pitchFamily="18" charset="0"/>
                          </a:rPr>
                          <m:t>log</m:t>
                        </m:r>
                      </m:fName>
                      <m:e>
                        <m:r>
                          <m:rPr>
                            <m:sty m:val="p"/>
                          </m:rPr>
                          <a:rPr lang="en-US" b="0" i="0" smtClean="0">
                            <a:solidFill>
                              <a:srgbClr val="FF0000"/>
                            </a:solidFill>
                            <a:latin typeface="Cambria Math" panose="02040503050406030204" pitchFamily="18" charset="0"/>
                          </a:rPr>
                          <m:t>N</m:t>
                        </m:r>
                      </m:e>
                    </m:func>
                    <m:r>
                      <a:rPr lang="en-US" b="0" i="0" smtClean="0">
                        <a:solidFill>
                          <a:srgbClr val="FF0000"/>
                        </a:solidFill>
                        <a:latin typeface="Cambria Math" panose="02040503050406030204" pitchFamily="18" charset="0"/>
                      </a:rPr>
                      <m:t>)</m:t>
                    </m:r>
                  </m:oMath>
                </a14:m>
                <a:r>
                  <a:rPr lang="en-US" dirty="0"/>
                  <a:t> space</a:t>
                </a:r>
              </a:p>
              <a:p>
                <a:r>
                  <a:rPr lang="en-US" dirty="0">
                    <a:sym typeface="Wingdings" pitchFamily="2" charset="2"/>
                  </a:rPr>
                  <a:t>How to prevent delete propagation?</a:t>
                </a:r>
                <a:endParaRPr lang="en-US" dirty="0"/>
              </a:p>
              <a:p>
                <a:pPr lvl="1"/>
                <a:endParaRPr lang="en-US" dirty="0"/>
              </a:p>
              <a:p>
                <a:pPr marL="0" indent="0">
                  <a:buNone/>
                </a:pPr>
                <a:endParaRPr lang="en-US" dirty="0"/>
              </a:p>
              <a:p>
                <a:pPr marL="0" indent="0">
                  <a:buNone/>
                </a:pPr>
                <a:endParaRPr lang="en-US" dirty="0"/>
              </a:p>
              <a:p>
                <a:r>
                  <a:rPr lang="en-US" dirty="0"/>
                  <a:t>Idea: Don’t store children’s versions</a:t>
                </a:r>
              </a:p>
              <a:p>
                <a:r>
                  <a:rPr lang="en-US" dirty="0"/>
                  <a:t>Binary search for latest node version</a:t>
                </a:r>
              </a:p>
              <a:p>
                <a:r>
                  <a:rPr lang="en-US" dirty="0"/>
                  <a:t>Asymptotically and empirically faster</a:t>
                </a:r>
                <a:br>
                  <a:rPr lang="en-US" dirty="0"/>
                </a:br>
                <a:r>
                  <a:rPr lang="en-US" dirty="0"/>
                  <a:t>than previous State-of-the-Art!</a:t>
                </a:r>
              </a:p>
            </p:txBody>
          </p:sp>
        </mc:Choice>
        <mc:Fallback xmlns="">
          <p:sp>
            <p:nvSpPr>
              <p:cNvPr id="2" name="Content Placeholder 1">
                <a:extLst>
                  <a:ext uri="{FF2B5EF4-FFF2-40B4-BE49-F238E27FC236}">
                    <a16:creationId xmlns:a16="http://schemas.microsoft.com/office/drawing/2014/main" id="{3BB41615-D8A8-CA84-A900-583B43C57D59}"/>
                  </a:ext>
                </a:extLst>
              </p:cNvPr>
              <p:cNvSpPr>
                <a:spLocks noGrp="1" noRot="1" noChangeAspect="1" noMove="1" noResize="1" noEditPoints="1" noAdjustHandles="1" noChangeArrowheads="1" noChangeShapeType="1" noTextEdit="1"/>
              </p:cNvSpPr>
              <p:nvPr>
                <p:ph idx="1"/>
              </p:nvPr>
            </p:nvSpPr>
            <p:spPr>
              <a:blipFill>
                <a:blip r:embed="rId6"/>
                <a:stretch>
                  <a:fillRect l="-852" t="-1735"/>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91216899-79F1-4CA3-915D-CA6126EF496A}"/>
              </a:ext>
            </a:extLst>
          </p:cNvPr>
          <p:cNvSpPr>
            <a:spLocks noGrp="1"/>
          </p:cNvSpPr>
          <p:nvPr>
            <p:ph type="sldNum" sz="quarter" idx="12"/>
          </p:nvPr>
        </p:nvSpPr>
        <p:spPr/>
        <p:txBody>
          <a:bodyPr/>
          <a:lstStyle/>
          <a:p>
            <a:fld id="{BF7A32BC-2F7D-E345-A36E-5A774615C992}" type="slidenum">
              <a:rPr lang="en-US" smtClean="0"/>
              <a:t>8</a:t>
            </a:fld>
            <a:endParaRPr lang="en-US" dirty="0"/>
          </a:p>
        </p:txBody>
      </p:sp>
      <p:sp>
        <p:nvSpPr>
          <p:cNvPr id="4" name="Title 1">
            <a:extLst>
              <a:ext uri="{FF2B5EF4-FFF2-40B4-BE49-F238E27FC236}">
                <a16:creationId xmlns:a16="http://schemas.microsoft.com/office/drawing/2014/main" id="{44D39735-A8CF-1BF0-56CA-CF9225B062D8}"/>
              </a:ext>
            </a:extLst>
          </p:cNvPr>
          <p:cNvSpPr txBox="1">
            <a:spLocks/>
          </p:cNvSpPr>
          <p:nvPr/>
        </p:nvSpPr>
        <p:spPr>
          <a:xfrm>
            <a:off x="0" y="1"/>
            <a:ext cx="12192000" cy="938676"/>
          </a:xfrm>
          <a:prstGeom prst="rect">
            <a:avLst/>
          </a:prstGeom>
        </p:spPr>
        <p:txBody>
          <a:bodyPr anchor="ctr">
            <a:normAutofit/>
          </a:bodyPr>
          <a:lst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a:lstStyle>
          <a:p>
            <a:r>
              <a:rPr lang="en-US" dirty="0"/>
              <a:t>Second Scheme (LLSE)</a:t>
            </a:r>
            <a:endParaRPr lang="en-US" sz="2200" dirty="0"/>
          </a:p>
        </p:txBody>
      </p:sp>
      <p:grpSp>
        <p:nvGrpSpPr>
          <p:cNvPr id="59" name="Group 58">
            <a:extLst>
              <a:ext uri="{FF2B5EF4-FFF2-40B4-BE49-F238E27FC236}">
                <a16:creationId xmlns:a16="http://schemas.microsoft.com/office/drawing/2014/main" id="{7B291FE2-81C7-6F1C-0A81-C99506F1DE55}"/>
              </a:ext>
            </a:extLst>
          </p:cNvPr>
          <p:cNvGrpSpPr/>
          <p:nvPr/>
        </p:nvGrpSpPr>
        <p:grpSpPr>
          <a:xfrm>
            <a:off x="6720820" y="1116321"/>
            <a:ext cx="4979864" cy="2404211"/>
            <a:chOff x="7109021" y="1320347"/>
            <a:chExt cx="4979864" cy="2404211"/>
          </a:xfrm>
        </p:grpSpPr>
        <p:sp>
          <p:nvSpPr>
            <p:cNvPr id="27" name="Oval 26">
              <a:extLst>
                <a:ext uri="{FF2B5EF4-FFF2-40B4-BE49-F238E27FC236}">
                  <a16:creationId xmlns:a16="http://schemas.microsoft.com/office/drawing/2014/main" id="{52FD9F21-264A-B589-DC11-9BBE6B77B709}"/>
                </a:ext>
              </a:extLst>
            </p:cNvPr>
            <p:cNvSpPr/>
            <p:nvPr/>
          </p:nvSpPr>
          <p:spPr>
            <a:xfrm>
              <a:off x="10162704" y="1320347"/>
              <a:ext cx="686481" cy="510043"/>
            </a:xfrm>
            <a:prstGeom prst="ellipse">
              <a:avLst/>
            </a:prstGeom>
            <a:solidFill>
              <a:srgbClr val="FFC0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1-8</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v2</a:t>
              </a:r>
            </a:p>
          </p:txBody>
        </p:sp>
        <p:cxnSp>
          <p:nvCxnSpPr>
            <p:cNvPr id="28" name="Straight Connector 27">
              <a:extLst>
                <a:ext uri="{FF2B5EF4-FFF2-40B4-BE49-F238E27FC236}">
                  <a16:creationId xmlns:a16="http://schemas.microsoft.com/office/drawing/2014/main" id="{69A9852F-2624-B39E-B622-211BF7434A71}"/>
                </a:ext>
              </a:extLst>
            </p:cNvPr>
            <p:cNvCxnSpPr>
              <a:cxnSpLocks/>
            </p:cNvCxnSpPr>
            <p:nvPr/>
          </p:nvCxnSpPr>
          <p:spPr>
            <a:xfrm>
              <a:off x="10162704" y="1575368"/>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AD05BEA3-D679-3428-8A20-4ECAE5184A0A}"/>
                </a:ext>
              </a:extLst>
            </p:cNvPr>
            <p:cNvSpPr/>
            <p:nvPr/>
          </p:nvSpPr>
          <p:spPr>
            <a:xfrm>
              <a:off x="8895057" y="1985469"/>
              <a:ext cx="686481" cy="510043"/>
            </a:xfrm>
            <a:prstGeom prst="ellipse">
              <a:avLst/>
            </a:prstGeom>
            <a:solidFill>
              <a:srgbClr val="FFC0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1-4</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v2</a:t>
              </a:r>
            </a:p>
          </p:txBody>
        </p:sp>
        <p:cxnSp>
          <p:nvCxnSpPr>
            <p:cNvPr id="30" name="Straight Connector 29">
              <a:extLst>
                <a:ext uri="{FF2B5EF4-FFF2-40B4-BE49-F238E27FC236}">
                  <a16:creationId xmlns:a16="http://schemas.microsoft.com/office/drawing/2014/main" id="{CDE6B6A5-AD79-BEEE-63AF-35F01DA6F6AD}"/>
                </a:ext>
              </a:extLst>
            </p:cNvPr>
            <p:cNvCxnSpPr>
              <a:cxnSpLocks/>
            </p:cNvCxnSpPr>
            <p:nvPr/>
          </p:nvCxnSpPr>
          <p:spPr>
            <a:xfrm>
              <a:off x="8895057" y="2240490"/>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4CB7AC9-F278-4586-938F-0D6B68EA8187}"/>
                </a:ext>
              </a:extLst>
            </p:cNvPr>
            <p:cNvSpPr/>
            <p:nvPr/>
          </p:nvSpPr>
          <p:spPr>
            <a:xfrm>
              <a:off x="8571035" y="3388076"/>
              <a:ext cx="640080" cy="334411"/>
            </a:xfrm>
            <a:prstGeom prst="rect">
              <a:avLst/>
            </a:prstGeom>
            <a:solidFill>
              <a:srgbClr val="3CA642"/>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2</a:t>
              </a:r>
              <a:endParaRPr lang="en-US" sz="2000" dirty="0">
                <a:solidFill>
                  <a:schemeClr val="bg1"/>
                </a:solidFill>
              </a:endParaRPr>
            </a:p>
          </p:txBody>
        </p:sp>
        <p:sp>
          <p:nvSpPr>
            <p:cNvPr id="32" name="Rectangle 31">
              <a:extLst>
                <a:ext uri="{FF2B5EF4-FFF2-40B4-BE49-F238E27FC236}">
                  <a16:creationId xmlns:a16="http://schemas.microsoft.com/office/drawing/2014/main" id="{F8168BCD-A6A1-D0B4-B854-41B489C1A428}"/>
                </a:ext>
              </a:extLst>
            </p:cNvPr>
            <p:cNvSpPr/>
            <p:nvPr/>
          </p:nvSpPr>
          <p:spPr>
            <a:xfrm>
              <a:off x="9210987" y="3388076"/>
              <a:ext cx="640080" cy="334411"/>
            </a:xfrm>
            <a:prstGeom prst="rect">
              <a:avLst/>
            </a:prstGeom>
            <a:solidFill>
              <a:srgbClr val="3CA642"/>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3</a:t>
              </a:r>
              <a:endParaRPr lang="en-US" sz="2000" dirty="0">
                <a:solidFill>
                  <a:schemeClr val="bg1"/>
                </a:solidFill>
              </a:endParaRPr>
            </a:p>
          </p:txBody>
        </p:sp>
        <p:sp>
          <p:nvSpPr>
            <p:cNvPr id="41" name="Rectangle 40">
              <a:extLst>
                <a:ext uri="{FF2B5EF4-FFF2-40B4-BE49-F238E27FC236}">
                  <a16:creationId xmlns:a16="http://schemas.microsoft.com/office/drawing/2014/main" id="{5C3B4346-64A6-2523-0F2F-66DEDF9D0340}"/>
                </a:ext>
              </a:extLst>
            </p:cNvPr>
            <p:cNvSpPr/>
            <p:nvPr/>
          </p:nvSpPr>
          <p:spPr>
            <a:xfrm>
              <a:off x="10490891" y="3388076"/>
              <a:ext cx="640080" cy="334411"/>
            </a:xfrm>
            <a:prstGeom prst="rect">
              <a:avLst/>
            </a:prstGeom>
            <a:solidFill>
              <a:srgbClr val="3CA642"/>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5</a:t>
              </a:r>
              <a:endParaRPr lang="en-US" sz="2000" dirty="0">
                <a:solidFill>
                  <a:schemeClr val="bg1"/>
                </a:solidFill>
              </a:endParaRPr>
            </a:p>
          </p:txBody>
        </p:sp>
        <p:sp>
          <p:nvSpPr>
            <p:cNvPr id="42" name="Rectangle 41">
              <a:extLst>
                <a:ext uri="{FF2B5EF4-FFF2-40B4-BE49-F238E27FC236}">
                  <a16:creationId xmlns:a16="http://schemas.microsoft.com/office/drawing/2014/main" id="{848220F5-C849-3175-FFF5-5D94088CCAFA}"/>
                </a:ext>
              </a:extLst>
            </p:cNvPr>
            <p:cNvSpPr/>
            <p:nvPr/>
          </p:nvSpPr>
          <p:spPr>
            <a:xfrm>
              <a:off x="7931083" y="3388076"/>
              <a:ext cx="640080" cy="334411"/>
            </a:xfrm>
            <a:prstGeom prst="rect">
              <a:avLst/>
            </a:prstGeom>
            <a:solidFill>
              <a:srgbClr val="0040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1</a:t>
              </a:r>
              <a:endParaRPr lang="en-US" sz="2000" dirty="0">
                <a:solidFill>
                  <a:schemeClr val="bg1"/>
                </a:solidFill>
              </a:endParaRPr>
            </a:p>
          </p:txBody>
        </p:sp>
        <p:sp>
          <p:nvSpPr>
            <p:cNvPr id="43" name="Rectangle 42">
              <a:extLst>
                <a:ext uri="{FF2B5EF4-FFF2-40B4-BE49-F238E27FC236}">
                  <a16:creationId xmlns:a16="http://schemas.microsoft.com/office/drawing/2014/main" id="{F51416D3-9542-B6F6-A309-545E7F1B61D2}"/>
                </a:ext>
              </a:extLst>
            </p:cNvPr>
            <p:cNvSpPr/>
            <p:nvPr/>
          </p:nvSpPr>
          <p:spPr>
            <a:xfrm>
              <a:off x="9850939" y="3388076"/>
              <a:ext cx="640080" cy="334411"/>
            </a:xfrm>
            <a:prstGeom prst="rect">
              <a:avLst/>
            </a:prstGeom>
            <a:solidFill>
              <a:srgbClr val="0040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4</a:t>
              </a:r>
              <a:endParaRPr lang="en-US" sz="2000" dirty="0">
                <a:solidFill>
                  <a:schemeClr val="bg1"/>
                </a:solidFill>
              </a:endParaRPr>
            </a:p>
          </p:txBody>
        </p:sp>
        <p:sp>
          <p:nvSpPr>
            <p:cNvPr id="44" name="Rectangle 43">
              <a:extLst>
                <a:ext uri="{FF2B5EF4-FFF2-40B4-BE49-F238E27FC236}">
                  <a16:creationId xmlns:a16="http://schemas.microsoft.com/office/drawing/2014/main" id="{B01D97BE-CD35-2B1C-F4CF-821B584C90E7}"/>
                </a:ext>
              </a:extLst>
            </p:cNvPr>
            <p:cNvSpPr/>
            <p:nvPr/>
          </p:nvSpPr>
          <p:spPr>
            <a:xfrm>
              <a:off x="11132601" y="3388076"/>
              <a:ext cx="640080" cy="334411"/>
            </a:xfrm>
            <a:prstGeom prst="rect">
              <a:avLst/>
            </a:prstGeom>
            <a:noFill/>
            <a:ln w="25400">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45" name="Oval 44">
              <a:extLst>
                <a:ext uri="{FF2B5EF4-FFF2-40B4-BE49-F238E27FC236}">
                  <a16:creationId xmlns:a16="http://schemas.microsoft.com/office/drawing/2014/main" id="{AA4043EF-5FE0-55A5-1254-D83190668F18}"/>
                </a:ext>
              </a:extLst>
            </p:cNvPr>
            <p:cNvSpPr/>
            <p:nvPr/>
          </p:nvSpPr>
          <p:spPr>
            <a:xfrm>
              <a:off x="10800509" y="2681708"/>
              <a:ext cx="686481" cy="510043"/>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5-6</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v0</a:t>
              </a:r>
            </a:p>
          </p:txBody>
        </p:sp>
        <p:cxnSp>
          <p:nvCxnSpPr>
            <p:cNvPr id="46" name="Straight Connector 45">
              <a:extLst>
                <a:ext uri="{FF2B5EF4-FFF2-40B4-BE49-F238E27FC236}">
                  <a16:creationId xmlns:a16="http://schemas.microsoft.com/office/drawing/2014/main" id="{EF59E414-08DF-8D1C-4CE9-25D742B5CC20}"/>
                </a:ext>
              </a:extLst>
            </p:cNvPr>
            <p:cNvCxnSpPr>
              <a:cxnSpLocks/>
              <a:stCxn id="45" idx="2"/>
              <a:endCxn id="45" idx="6"/>
            </p:cNvCxnSpPr>
            <p:nvPr/>
          </p:nvCxnSpPr>
          <p:spPr>
            <a:xfrm>
              <a:off x="10800509" y="2936730"/>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1288F82-F9C8-FF41-749D-5C61D0BC4044}"/>
                </a:ext>
              </a:extLst>
            </p:cNvPr>
            <p:cNvCxnSpPr>
              <a:cxnSpLocks/>
              <a:stCxn id="45" idx="3"/>
              <a:endCxn id="41" idx="0"/>
            </p:cNvCxnSpPr>
            <p:nvPr/>
          </p:nvCxnSpPr>
          <p:spPr>
            <a:xfrm flipH="1">
              <a:off x="10810931" y="3117057"/>
              <a:ext cx="90111" cy="27101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80BB6B4-C2F5-E081-B595-A07A9E6BF0C1}"/>
                </a:ext>
              </a:extLst>
            </p:cNvPr>
            <p:cNvSpPr/>
            <p:nvPr/>
          </p:nvSpPr>
          <p:spPr>
            <a:xfrm>
              <a:off x="11402404" y="1985469"/>
              <a:ext cx="686481" cy="510043"/>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5-8</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v0</a:t>
              </a:r>
            </a:p>
          </p:txBody>
        </p:sp>
        <p:cxnSp>
          <p:nvCxnSpPr>
            <p:cNvPr id="49" name="Straight Connector 48">
              <a:extLst>
                <a:ext uri="{FF2B5EF4-FFF2-40B4-BE49-F238E27FC236}">
                  <a16:creationId xmlns:a16="http://schemas.microsoft.com/office/drawing/2014/main" id="{1C961E59-5B51-644E-902C-78E8A87DD873}"/>
                </a:ext>
              </a:extLst>
            </p:cNvPr>
            <p:cNvCxnSpPr>
              <a:cxnSpLocks/>
              <a:stCxn id="48" idx="2"/>
              <a:endCxn id="48" idx="6"/>
            </p:cNvCxnSpPr>
            <p:nvPr/>
          </p:nvCxnSpPr>
          <p:spPr>
            <a:xfrm>
              <a:off x="11402404" y="2240491"/>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721ED22-BDBA-98A5-F61E-ABB12A0E31FE}"/>
                </a:ext>
              </a:extLst>
            </p:cNvPr>
            <p:cNvCxnSpPr>
              <a:cxnSpLocks/>
              <a:stCxn id="48" idx="3"/>
              <a:endCxn id="45" idx="0"/>
            </p:cNvCxnSpPr>
            <p:nvPr/>
          </p:nvCxnSpPr>
          <p:spPr>
            <a:xfrm flipH="1">
              <a:off x="11143750" y="2420818"/>
              <a:ext cx="359187" cy="26089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9EFD33C-1997-C18E-BB14-6F82827AAAC1}"/>
                </a:ext>
              </a:extLst>
            </p:cNvPr>
            <p:cNvCxnSpPr>
              <a:cxnSpLocks/>
              <a:stCxn id="27" idx="3"/>
              <a:endCxn id="29" idx="0"/>
            </p:cNvCxnSpPr>
            <p:nvPr/>
          </p:nvCxnSpPr>
          <p:spPr>
            <a:xfrm flipH="1">
              <a:off x="9238298" y="1755696"/>
              <a:ext cx="1024939" cy="229773"/>
            </a:xfrm>
            <a:prstGeom prst="straightConnector1">
              <a:avLst/>
            </a:prstGeom>
            <a:ln w="25400">
              <a:solidFill>
                <a:srgbClr val="2F5597"/>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1F59193-6E11-11F8-FE5D-9D57D0AFC6ED}"/>
                </a:ext>
              </a:extLst>
            </p:cNvPr>
            <p:cNvCxnSpPr>
              <a:cxnSpLocks/>
              <a:stCxn id="27" idx="5"/>
              <a:endCxn id="48" idx="0"/>
            </p:cNvCxnSpPr>
            <p:nvPr/>
          </p:nvCxnSpPr>
          <p:spPr>
            <a:xfrm>
              <a:off x="10748652" y="1755696"/>
              <a:ext cx="996993" cy="229773"/>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BEA1643-9BFD-5EB7-00BA-8FD308DC128E}"/>
                </a:ext>
              </a:extLst>
            </p:cNvPr>
            <p:cNvCxnSpPr>
              <a:cxnSpLocks/>
              <a:stCxn id="29" idx="3"/>
              <a:endCxn id="31" idx="0"/>
            </p:cNvCxnSpPr>
            <p:nvPr/>
          </p:nvCxnSpPr>
          <p:spPr>
            <a:xfrm flipH="1">
              <a:off x="8891075" y="2420818"/>
              <a:ext cx="104515" cy="967258"/>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AD47215-F1C8-F0F2-BCC2-F1EA402C8CB3}"/>
                </a:ext>
              </a:extLst>
            </p:cNvPr>
            <p:cNvCxnSpPr>
              <a:cxnSpLocks/>
              <a:stCxn id="29" idx="5"/>
              <a:endCxn id="32" idx="0"/>
            </p:cNvCxnSpPr>
            <p:nvPr/>
          </p:nvCxnSpPr>
          <p:spPr>
            <a:xfrm>
              <a:off x="9481005" y="2420818"/>
              <a:ext cx="50022" cy="967258"/>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FC59481-0AD9-A968-3DA9-71E3697D4DF4}"/>
                </a:ext>
              </a:extLst>
            </p:cNvPr>
            <p:cNvSpPr txBox="1"/>
            <p:nvPr/>
          </p:nvSpPr>
          <p:spPr>
            <a:xfrm>
              <a:off x="7109021" y="3386004"/>
              <a:ext cx="817853" cy="338554"/>
            </a:xfrm>
            <a:prstGeom prst="rect">
              <a:avLst/>
            </a:prstGeom>
            <a:noFill/>
          </p:spPr>
          <p:txBody>
            <a:bodyPr wrap="none" rtlCol="0" anchor="ctr">
              <a:spAutoFit/>
            </a:bodyPr>
            <a:lstStyle/>
            <a:p>
              <a:pPr algn="ctr"/>
              <a:r>
                <a:rPr lang="en-US" sz="1600" b="1" dirty="0">
                  <a:latin typeface="Fira Code Retina" pitchFamily="49" charset="0"/>
                  <a:ea typeface="Fira Code Retina" pitchFamily="49" charset="0"/>
                  <a:cs typeface="Fira Code Retina" pitchFamily="49" charset="0"/>
                </a:rPr>
                <a:t>Key1:</a:t>
              </a:r>
              <a:endParaRPr lang="en-US" sz="1600" dirty="0"/>
            </a:p>
          </p:txBody>
        </p:sp>
      </p:grpSp>
      <p:grpSp>
        <p:nvGrpSpPr>
          <p:cNvPr id="60" name="Group 59">
            <a:extLst>
              <a:ext uri="{FF2B5EF4-FFF2-40B4-BE49-F238E27FC236}">
                <a16:creationId xmlns:a16="http://schemas.microsoft.com/office/drawing/2014/main" id="{2F1122B7-246E-A6BB-F62A-F7744CC8CA34}"/>
              </a:ext>
            </a:extLst>
          </p:cNvPr>
          <p:cNvGrpSpPr/>
          <p:nvPr/>
        </p:nvGrpSpPr>
        <p:grpSpPr>
          <a:xfrm>
            <a:off x="5934135" y="245688"/>
            <a:ext cx="5674589" cy="865516"/>
            <a:chOff x="6322336" y="449714"/>
            <a:chExt cx="5674589" cy="865516"/>
          </a:xfrm>
        </p:grpSpPr>
        <p:sp>
          <p:nvSpPr>
            <p:cNvPr id="56" name="TextBox 55">
              <a:extLst>
                <a:ext uri="{FF2B5EF4-FFF2-40B4-BE49-F238E27FC236}">
                  <a16:creationId xmlns:a16="http://schemas.microsoft.com/office/drawing/2014/main" id="{B4F3C176-1293-CAF8-E8A6-A5D84592AF44}"/>
                </a:ext>
              </a:extLst>
            </p:cNvPr>
            <p:cNvSpPr txBox="1"/>
            <p:nvPr/>
          </p:nvSpPr>
          <p:spPr>
            <a:xfrm rot="3192194">
              <a:off x="11247104" y="272958"/>
              <a:ext cx="327334" cy="1172309"/>
            </a:xfrm>
            <a:prstGeom prst="rect">
              <a:avLst/>
            </a:prstGeom>
            <a:noFill/>
          </p:spPr>
          <p:txBody>
            <a:bodyPr wrap="none" rtlCol="0">
              <a:spAutoFit/>
            </a:bodyPr>
            <a:lstStyle/>
            <a:p>
              <a:pPr>
                <a:lnSpc>
                  <a:spcPct val="50000"/>
                </a:lnSpc>
              </a:pPr>
              <a:r>
                <a:rPr lang="en-US" sz="4400" dirty="0">
                  <a:solidFill>
                    <a:srgbClr val="C00000"/>
                  </a:solidFill>
                </a:rPr>
                <a:t>.</a:t>
              </a:r>
            </a:p>
            <a:p>
              <a:pPr>
                <a:lnSpc>
                  <a:spcPct val="50000"/>
                </a:lnSpc>
              </a:pPr>
              <a:r>
                <a:rPr lang="en-US" sz="4400" dirty="0">
                  <a:solidFill>
                    <a:srgbClr val="C00000"/>
                  </a:solidFill>
                </a:rPr>
                <a:t>.</a:t>
              </a:r>
            </a:p>
            <a:p>
              <a:pPr>
                <a:lnSpc>
                  <a:spcPct val="50000"/>
                </a:lnSpc>
              </a:pPr>
              <a:r>
                <a:rPr lang="en-US" sz="4400" dirty="0">
                  <a:solidFill>
                    <a:srgbClr val="C00000"/>
                  </a:solidFill>
                </a:rPr>
                <a:t>.</a:t>
              </a:r>
            </a:p>
          </p:txBody>
        </p:sp>
        <mc:AlternateContent xmlns:mc="http://schemas.openxmlformats.org/markup-compatibility/2006" xmlns:a14="http://schemas.microsoft.com/office/drawing/2010/main">
          <mc:Choice Requires="a14">
            <p:sp>
              <p:nvSpPr>
                <p:cNvPr id="58" name="Oval Callout 57">
                  <a:extLst>
                    <a:ext uri="{FF2B5EF4-FFF2-40B4-BE49-F238E27FC236}">
                      <a16:creationId xmlns:a16="http://schemas.microsoft.com/office/drawing/2014/main" id="{8EC7567A-8586-4937-FBB1-4ED06A97091E}"/>
                    </a:ext>
                  </a:extLst>
                </p:cNvPr>
                <p:cNvSpPr/>
                <p:nvPr/>
              </p:nvSpPr>
              <p:spPr>
                <a:xfrm>
                  <a:off x="6322336" y="449714"/>
                  <a:ext cx="3500038" cy="865516"/>
                </a:xfrm>
                <a:prstGeom prst="wedgeEllipseCallout">
                  <a:avLst>
                    <a:gd name="adj1" fmla="val 79589"/>
                    <a:gd name="adj2" fmla="val 11855"/>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func>
                        <m:funcPr>
                          <m:ctrlPr>
                            <a:rPr lang="en-US" sz="2000" b="1" i="1" dirty="0" smtClean="0">
                              <a:solidFill>
                                <a:srgbClr val="C00000"/>
                              </a:solidFill>
                              <a:latin typeface="Cambria Math" panose="02040503050406030204" pitchFamily="18" charset="0"/>
                              <a:ea typeface="Fira Code Retina" pitchFamily="49" charset="0"/>
                              <a:cs typeface="Fira Code Retina" pitchFamily="49" charset="0"/>
                            </a:rPr>
                          </m:ctrlPr>
                        </m:funcPr>
                        <m:fName>
                          <m:r>
                            <a:rPr lang="en-US" sz="2000" b="1" i="0" dirty="0" smtClean="0">
                              <a:solidFill>
                                <a:srgbClr val="C00000"/>
                              </a:solidFill>
                              <a:latin typeface="Cambria Math" panose="02040503050406030204" pitchFamily="18" charset="0"/>
                              <a:ea typeface="Fira Code Retina" pitchFamily="49" charset="0"/>
                              <a:cs typeface="Fira Code Retina" pitchFamily="49" charset="0"/>
                            </a:rPr>
                            <m:t>𝐥𝐨𝐠</m:t>
                          </m:r>
                        </m:fName>
                        <m:e>
                          <m:r>
                            <a:rPr lang="en-US" sz="2000" b="1" i="0" dirty="0" smtClean="0">
                              <a:solidFill>
                                <a:srgbClr val="C00000"/>
                              </a:solidFill>
                              <a:latin typeface="Cambria Math" panose="02040503050406030204" pitchFamily="18" charset="0"/>
                              <a:ea typeface="Fira Code Retina" pitchFamily="49" charset="0"/>
                              <a:cs typeface="Fira Code Retina" pitchFamily="49" charset="0"/>
                            </a:rPr>
                            <m:t>𝐍</m:t>
                          </m:r>
                        </m:e>
                      </m:func>
                    </m:oMath>
                  </a14:m>
                  <a:r>
                    <a:rPr lang="en-US" sz="2000" b="1" dirty="0">
                      <a:solidFill>
                        <a:srgbClr val="C00000"/>
                      </a:solidFill>
                    </a:rPr>
                    <a:t> nodes updated per deletion!</a:t>
                  </a:r>
                </a:p>
              </p:txBody>
            </p:sp>
          </mc:Choice>
          <mc:Fallback xmlns="">
            <p:sp>
              <p:nvSpPr>
                <p:cNvPr id="58" name="Oval Callout 57">
                  <a:extLst>
                    <a:ext uri="{FF2B5EF4-FFF2-40B4-BE49-F238E27FC236}">
                      <a16:creationId xmlns:a16="http://schemas.microsoft.com/office/drawing/2014/main" id="{8EC7567A-8586-4937-FBB1-4ED06A97091E}"/>
                    </a:ext>
                  </a:extLst>
                </p:cNvPr>
                <p:cNvSpPr>
                  <a:spLocks noRot="1" noChangeAspect="1" noMove="1" noResize="1" noEditPoints="1" noAdjustHandles="1" noChangeArrowheads="1" noChangeShapeType="1" noTextEdit="1"/>
                </p:cNvSpPr>
                <p:nvPr/>
              </p:nvSpPr>
              <p:spPr>
                <a:xfrm>
                  <a:off x="6322336" y="449714"/>
                  <a:ext cx="3500038" cy="865516"/>
                </a:xfrm>
                <a:prstGeom prst="wedgeEllipseCallout">
                  <a:avLst>
                    <a:gd name="adj1" fmla="val 79589"/>
                    <a:gd name="adj2" fmla="val 11855"/>
                  </a:avLst>
                </a:prstGeom>
                <a:blipFill>
                  <a:blip r:embed="rId7"/>
                  <a:stretch>
                    <a:fillRect b="-1408"/>
                  </a:stretch>
                </a:blipFill>
                <a:ln>
                  <a:solidFill>
                    <a:schemeClr val="accent5">
                      <a:lumMod val="75000"/>
                    </a:schemeClr>
                  </a:solidFill>
                </a:ln>
              </p:spPr>
              <p:txBody>
                <a:bodyPr/>
                <a:lstStyle/>
                <a:p>
                  <a:r>
                    <a:rPr lang="en-US">
                      <a:noFill/>
                    </a:rPr>
                    <a:t> </a:t>
                  </a:r>
                </a:p>
              </p:txBody>
            </p:sp>
          </mc:Fallback>
        </mc:AlternateContent>
      </p:grpSp>
      <p:grpSp>
        <p:nvGrpSpPr>
          <p:cNvPr id="63" name="Group 62">
            <a:extLst>
              <a:ext uri="{FF2B5EF4-FFF2-40B4-BE49-F238E27FC236}">
                <a16:creationId xmlns:a16="http://schemas.microsoft.com/office/drawing/2014/main" id="{9B508FD4-110D-B568-C049-B552C48B0C28}"/>
              </a:ext>
            </a:extLst>
          </p:cNvPr>
          <p:cNvGrpSpPr/>
          <p:nvPr/>
        </p:nvGrpSpPr>
        <p:grpSpPr>
          <a:xfrm>
            <a:off x="6712308" y="4133460"/>
            <a:ext cx="4979864" cy="2404211"/>
            <a:chOff x="7109021" y="1320347"/>
            <a:chExt cx="4979864" cy="2404211"/>
          </a:xfrm>
        </p:grpSpPr>
        <p:sp>
          <p:nvSpPr>
            <p:cNvPr id="64" name="Oval 63">
              <a:extLst>
                <a:ext uri="{FF2B5EF4-FFF2-40B4-BE49-F238E27FC236}">
                  <a16:creationId xmlns:a16="http://schemas.microsoft.com/office/drawing/2014/main" id="{67B6412B-0C55-7DEE-94E8-58ABFE778DF1}"/>
                </a:ext>
              </a:extLst>
            </p:cNvPr>
            <p:cNvSpPr/>
            <p:nvPr/>
          </p:nvSpPr>
          <p:spPr>
            <a:xfrm>
              <a:off x="10162704" y="1320347"/>
              <a:ext cx="686481" cy="510043"/>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1-8</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v0</a:t>
              </a:r>
            </a:p>
          </p:txBody>
        </p:sp>
        <p:cxnSp>
          <p:nvCxnSpPr>
            <p:cNvPr id="65" name="Straight Connector 64">
              <a:extLst>
                <a:ext uri="{FF2B5EF4-FFF2-40B4-BE49-F238E27FC236}">
                  <a16:creationId xmlns:a16="http://schemas.microsoft.com/office/drawing/2014/main" id="{BB2A11F0-A8C5-B2EC-7D74-47C767680EE6}"/>
                </a:ext>
              </a:extLst>
            </p:cNvPr>
            <p:cNvCxnSpPr>
              <a:cxnSpLocks/>
            </p:cNvCxnSpPr>
            <p:nvPr/>
          </p:nvCxnSpPr>
          <p:spPr>
            <a:xfrm>
              <a:off x="10162704" y="1575368"/>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D98D7B9E-C0FA-ECA2-DE90-BBE846006578}"/>
                </a:ext>
              </a:extLst>
            </p:cNvPr>
            <p:cNvSpPr/>
            <p:nvPr/>
          </p:nvSpPr>
          <p:spPr>
            <a:xfrm>
              <a:off x="8895057" y="1985469"/>
              <a:ext cx="686481" cy="510043"/>
            </a:xfrm>
            <a:prstGeom prst="ellipse">
              <a:avLst/>
            </a:prstGeom>
            <a:solidFill>
              <a:srgbClr val="FFC0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1-4</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v2</a:t>
              </a:r>
            </a:p>
          </p:txBody>
        </p:sp>
        <p:cxnSp>
          <p:nvCxnSpPr>
            <p:cNvPr id="67" name="Straight Connector 66">
              <a:extLst>
                <a:ext uri="{FF2B5EF4-FFF2-40B4-BE49-F238E27FC236}">
                  <a16:creationId xmlns:a16="http://schemas.microsoft.com/office/drawing/2014/main" id="{DD0D6D27-C250-914F-F631-C53CB033EC8F}"/>
                </a:ext>
              </a:extLst>
            </p:cNvPr>
            <p:cNvCxnSpPr>
              <a:cxnSpLocks/>
            </p:cNvCxnSpPr>
            <p:nvPr/>
          </p:nvCxnSpPr>
          <p:spPr>
            <a:xfrm>
              <a:off x="8895057" y="2240490"/>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E3BB497-C635-2A03-6601-76E0188AD2AE}"/>
                </a:ext>
              </a:extLst>
            </p:cNvPr>
            <p:cNvSpPr/>
            <p:nvPr/>
          </p:nvSpPr>
          <p:spPr>
            <a:xfrm>
              <a:off x="8571035" y="3388076"/>
              <a:ext cx="640080" cy="334411"/>
            </a:xfrm>
            <a:prstGeom prst="rect">
              <a:avLst/>
            </a:prstGeom>
            <a:solidFill>
              <a:srgbClr val="3CA642"/>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2</a:t>
              </a:r>
              <a:endParaRPr lang="en-US" sz="2000" dirty="0">
                <a:solidFill>
                  <a:schemeClr val="bg1"/>
                </a:solidFill>
              </a:endParaRPr>
            </a:p>
          </p:txBody>
        </p:sp>
        <p:sp>
          <p:nvSpPr>
            <p:cNvPr id="69" name="Rectangle 68">
              <a:extLst>
                <a:ext uri="{FF2B5EF4-FFF2-40B4-BE49-F238E27FC236}">
                  <a16:creationId xmlns:a16="http://schemas.microsoft.com/office/drawing/2014/main" id="{1986B9D3-ADF3-EF98-A308-F2522D288ECC}"/>
                </a:ext>
              </a:extLst>
            </p:cNvPr>
            <p:cNvSpPr/>
            <p:nvPr/>
          </p:nvSpPr>
          <p:spPr>
            <a:xfrm>
              <a:off x="9210987" y="3388076"/>
              <a:ext cx="640080" cy="334411"/>
            </a:xfrm>
            <a:prstGeom prst="rect">
              <a:avLst/>
            </a:prstGeom>
            <a:solidFill>
              <a:srgbClr val="3CA642"/>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3</a:t>
              </a:r>
              <a:endParaRPr lang="en-US" sz="2000" dirty="0">
                <a:solidFill>
                  <a:schemeClr val="bg1"/>
                </a:solidFill>
              </a:endParaRPr>
            </a:p>
          </p:txBody>
        </p:sp>
        <p:sp>
          <p:nvSpPr>
            <p:cNvPr id="70" name="Rectangle 69">
              <a:extLst>
                <a:ext uri="{FF2B5EF4-FFF2-40B4-BE49-F238E27FC236}">
                  <a16:creationId xmlns:a16="http://schemas.microsoft.com/office/drawing/2014/main" id="{1AC79CCB-18AE-E01C-D54F-A16EDF0B3DCE}"/>
                </a:ext>
              </a:extLst>
            </p:cNvPr>
            <p:cNvSpPr/>
            <p:nvPr/>
          </p:nvSpPr>
          <p:spPr>
            <a:xfrm>
              <a:off x="10490891" y="3388076"/>
              <a:ext cx="640080" cy="334411"/>
            </a:xfrm>
            <a:prstGeom prst="rect">
              <a:avLst/>
            </a:prstGeom>
            <a:solidFill>
              <a:srgbClr val="3CA642"/>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5</a:t>
              </a:r>
              <a:endParaRPr lang="en-US" sz="2000" dirty="0">
                <a:solidFill>
                  <a:schemeClr val="bg1"/>
                </a:solidFill>
              </a:endParaRPr>
            </a:p>
          </p:txBody>
        </p:sp>
        <p:sp>
          <p:nvSpPr>
            <p:cNvPr id="71" name="Rectangle 70">
              <a:extLst>
                <a:ext uri="{FF2B5EF4-FFF2-40B4-BE49-F238E27FC236}">
                  <a16:creationId xmlns:a16="http://schemas.microsoft.com/office/drawing/2014/main" id="{48F7C9D0-C642-0AF5-D8B8-B4897BD731CC}"/>
                </a:ext>
              </a:extLst>
            </p:cNvPr>
            <p:cNvSpPr/>
            <p:nvPr/>
          </p:nvSpPr>
          <p:spPr>
            <a:xfrm>
              <a:off x="7931083" y="3388076"/>
              <a:ext cx="640080" cy="334411"/>
            </a:xfrm>
            <a:prstGeom prst="rect">
              <a:avLst/>
            </a:prstGeom>
            <a:solidFill>
              <a:srgbClr val="0040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1</a:t>
              </a:r>
              <a:endParaRPr lang="en-US" sz="2000" dirty="0">
                <a:solidFill>
                  <a:schemeClr val="bg1"/>
                </a:solidFill>
              </a:endParaRPr>
            </a:p>
          </p:txBody>
        </p:sp>
        <p:sp>
          <p:nvSpPr>
            <p:cNvPr id="72" name="Rectangle 71">
              <a:extLst>
                <a:ext uri="{FF2B5EF4-FFF2-40B4-BE49-F238E27FC236}">
                  <a16:creationId xmlns:a16="http://schemas.microsoft.com/office/drawing/2014/main" id="{113CBFDA-2247-B206-F2FC-08A392628D01}"/>
                </a:ext>
              </a:extLst>
            </p:cNvPr>
            <p:cNvSpPr/>
            <p:nvPr/>
          </p:nvSpPr>
          <p:spPr>
            <a:xfrm>
              <a:off x="9850939" y="3388076"/>
              <a:ext cx="640080" cy="334411"/>
            </a:xfrm>
            <a:prstGeom prst="rect">
              <a:avLst/>
            </a:prstGeom>
            <a:solidFill>
              <a:srgbClr val="004000"/>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ira Code Retina" pitchFamily="49" charset="0"/>
                  <a:ea typeface="Fira Code Retina" pitchFamily="49" charset="0"/>
                  <a:cs typeface="Fira Code Retina" pitchFamily="49" charset="0"/>
                </a:rPr>
                <a:t>4</a:t>
              </a:r>
              <a:endParaRPr lang="en-US" sz="2000" dirty="0">
                <a:solidFill>
                  <a:schemeClr val="bg1"/>
                </a:solidFill>
              </a:endParaRPr>
            </a:p>
          </p:txBody>
        </p:sp>
        <p:sp>
          <p:nvSpPr>
            <p:cNvPr id="73" name="Rectangle 72">
              <a:extLst>
                <a:ext uri="{FF2B5EF4-FFF2-40B4-BE49-F238E27FC236}">
                  <a16:creationId xmlns:a16="http://schemas.microsoft.com/office/drawing/2014/main" id="{A38B427D-C94D-549C-9415-2043BDCB9CCC}"/>
                </a:ext>
              </a:extLst>
            </p:cNvPr>
            <p:cNvSpPr/>
            <p:nvPr/>
          </p:nvSpPr>
          <p:spPr>
            <a:xfrm>
              <a:off x="11132601" y="3388076"/>
              <a:ext cx="640080" cy="334411"/>
            </a:xfrm>
            <a:prstGeom prst="rect">
              <a:avLst/>
            </a:prstGeom>
            <a:noFill/>
            <a:ln w="25400">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74" name="Oval 73">
              <a:extLst>
                <a:ext uri="{FF2B5EF4-FFF2-40B4-BE49-F238E27FC236}">
                  <a16:creationId xmlns:a16="http://schemas.microsoft.com/office/drawing/2014/main" id="{09E5568C-AA6E-9847-4ABB-55A9E80633AB}"/>
                </a:ext>
              </a:extLst>
            </p:cNvPr>
            <p:cNvSpPr/>
            <p:nvPr/>
          </p:nvSpPr>
          <p:spPr>
            <a:xfrm>
              <a:off x="10800509" y="2681708"/>
              <a:ext cx="686481" cy="510043"/>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5-6</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v0</a:t>
              </a:r>
            </a:p>
          </p:txBody>
        </p:sp>
        <p:cxnSp>
          <p:nvCxnSpPr>
            <p:cNvPr id="75" name="Straight Connector 74">
              <a:extLst>
                <a:ext uri="{FF2B5EF4-FFF2-40B4-BE49-F238E27FC236}">
                  <a16:creationId xmlns:a16="http://schemas.microsoft.com/office/drawing/2014/main" id="{2B98BDA2-BA71-590C-2D5F-7A322CF1940F}"/>
                </a:ext>
              </a:extLst>
            </p:cNvPr>
            <p:cNvCxnSpPr>
              <a:cxnSpLocks/>
              <a:stCxn id="74" idx="2"/>
              <a:endCxn id="74" idx="6"/>
            </p:cNvCxnSpPr>
            <p:nvPr/>
          </p:nvCxnSpPr>
          <p:spPr>
            <a:xfrm>
              <a:off x="10800509" y="2936730"/>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278A56E-4AEF-AFC9-4B21-C34B1EB11D42}"/>
                </a:ext>
              </a:extLst>
            </p:cNvPr>
            <p:cNvCxnSpPr>
              <a:cxnSpLocks/>
              <a:stCxn id="74" idx="3"/>
              <a:endCxn id="70" idx="0"/>
            </p:cNvCxnSpPr>
            <p:nvPr/>
          </p:nvCxnSpPr>
          <p:spPr>
            <a:xfrm flipH="1">
              <a:off x="10810931" y="3117057"/>
              <a:ext cx="90111" cy="27101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DE40609D-F107-0DD7-26CD-70F2FFF57D83}"/>
                </a:ext>
              </a:extLst>
            </p:cNvPr>
            <p:cNvSpPr/>
            <p:nvPr/>
          </p:nvSpPr>
          <p:spPr>
            <a:xfrm>
              <a:off x="11402404" y="1985469"/>
              <a:ext cx="686481" cy="510043"/>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5-8</a:t>
              </a:r>
              <a:r>
                <a:rPr lang="en-US" dirty="0">
                  <a:solidFill>
                    <a:schemeClr val="bg1">
                      <a:lumMod val="50000"/>
                    </a:schemeClr>
                  </a:solidFill>
                </a:rPr>
                <a:t>  </a:t>
              </a:r>
              <a:r>
                <a:rPr lang="en-US" sz="1600" dirty="0">
                  <a:solidFill>
                    <a:schemeClr val="bg1">
                      <a:lumMod val="50000"/>
                    </a:schemeClr>
                  </a:solidFill>
                  <a:latin typeface="Fira Code Retina" pitchFamily="49" charset="0"/>
                  <a:ea typeface="Fira Code Retina" pitchFamily="49" charset="0"/>
                  <a:cs typeface="Fira Code Retina" pitchFamily="49" charset="0"/>
                </a:rPr>
                <a:t>v0</a:t>
              </a:r>
            </a:p>
          </p:txBody>
        </p:sp>
        <p:cxnSp>
          <p:nvCxnSpPr>
            <p:cNvPr id="78" name="Straight Connector 77">
              <a:extLst>
                <a:ext uri="{FF2B5EF4-FFF2-40B4-BE49-F238E27FC236}">
                  <a16:creationId xmlns:a16="http://schemas.microsoft.com/office/drawing/2014/main" id="{F983E97B-7E7E-3183-720C-91307B41C937}"/>
                </a:ext>
              </a:extLst>
            </p:cNvPr>
            <p:cNvCxnSpPr>
              <a:cxnSpLocks/>
              <a:stCxn id="77" idx="2"/>
              <a:endCxn id="77" idx="6"/>
            </p:cNvCxnSpPr>
            <p:nvPr/>
          </p:nvCxnSpPr>
          <p:spPr>
            <a:xfrm>
              <a:off x="11402404" y="2240491"/>
              <a:ext cx="68648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4F94A9B-D2AD-177B-D041-1B5A70E4C85C}"/>
                </a:ext>
              </a:extLst>
            </p:cNvPr>
            <p:cNvCxnSpPr>
              <a:cxnSpLocks/>
              <a:stCxn id="77" idx="3"/>
              <a:endCxn id="74" idx="0"/>
            </p:cNvCxnSpPr>
            <p:nvPr/>
          </p:nvCxnSpPr>
          <p:spPr>
            <a:xfrm flipH="1">
              <a:off x="11143750" y="2420818"/>
              <a:ext cx="359187" cy="260890"/>
            </a:xfrm>
            <a:prstGeom prst="straightConnector1">
              <a:avLst/>
            </a:prstGeom>
            <a:ln w="254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A440A07-4145-E4AE-BAE1-3F3FEE46A5E8}"/>
                </a:ext>
              </a:extLst>
            </p:cNvPr>
            <p:cNvCxnSpPr>
              <a:cxnSpLocks/>
              <a:stCxn id="64" idx="3"/>
              <a:endCxn id="66" idx="0"/>
            </p:cNvCxnSpPr>
            <p:nvPr/>
          </p:nvCxnSpPr>
          <p:spPr>
            <a:xfrm flipH="1">
              <a:off x="9238298" y="1755696"/>
              <a:ext cx="1024939" cy="229773"/>
            </a:xfrm>
            <a:prstGeom prst="straightConnector1">
              <a:avLst/>
            </a:prstGeom>
            <a:ln w="25400">
              <a:solidFill>
                <a:srgbClr val="2F559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F7D2AC3-02D1-B0A9-7A56-A302DB3F4915}"/>
                </a:ext>
              </a:extLst>
            </p:cNvPr>
            <p:cNvCxnSpPr>
              <a:cxnSpLocks/>
              <a:stCxn id="64" idx="5"/>
              <a:endCxn id="77" idx="0"/>
            </p:cNvCxnSpPr>
            <p:nvPr/>
          </p:nvCxnSpPr>
          <p:spPr>
            <a:xfrm>
              <a:off x="10748652" y="1755696"/>
              <a:ext cx="996993" cy="229773"/>
            </a:xfrm>
            <a:prstGeom prst="straightConnector1">
              <a:avLst/>
            </a:prstGeom>
            <a:ln w="254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3D089C6-A928-15D4-785A-15F3677B863B}"/>
                </a:ext>
              </a:extLst>
            </p:cNvPr>
            <p:cNvCxnSpPr>
              <a:cxnSpLocks/>
              <a:stCxn id="66" idx="3"/>
              <a:endCxn id="68" idx="0"/>
            </p:cNvCxnSpPr>
            <p:nvPr/>
          </p:nvCxnSpPr>
          <p:spPr>
            <a:xfrm flipH="1">
              <a:off x="8891075" y="2420818"/>
              <a:ext cx="104515" cy="967258"/>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0FF7008-918A-AFF5-83FB-24536BC850D3}"/>
                </a:ext>
              </a:extLst>
            </p:cNvPr>
            <p:cNvCxnSpPr>
              <a:cxnSpLocks/>
              <a:stCxn id="66" idx="5"/>
              <a:endCxn id="69" idx="0"/>
            </p:cNvCxnSpPr>
            <p:nvPr/>
          </p:nvCxnSpPr>
          <p:spPr>
            <a:xfrm>
              <a:off x="9481005" y="2420818"/>
              <a:ext cx="50022" cy="967258"/>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53C39DAF-4D2A-544B-5D98-B0312FA10614}"/>
                </a:ext>
              </a:extLst>
            </p:cNvPr>
            <p:cNvSpPr txBox="1"/>
            <p:nvPr/>
          </p:nvSpPr>
          <p:spPr>
            <a:xfrm>
              <a:off x="7109021" y="3386004"/>
              <a:ext cx="817853" cy="338554"/>
            </a:xfrm>
            <a:prstGeom prst="rect">
              <a:avLst/>
            </a:prstGeom>
            <a:noFill/>
          </p:spPr>
          <p:txBody>
            <a:bodyPr wrap="none" rtlCol="0" anchor="ctr">
              <a:spAutoFit/>
            </a:bodyPr>
            <a:lstStyle/>
            <a:p>
              <a:pPr algn="ctr"/>
              <a:r>
                <a:rPr lang="en-US" sz="1600" b="1" dirty="0">
                  <a:latin typeface="Fira Code Retina" pitchFamily="49" charset="0"/>
                  <a:ea typeface="Fira Code Retina" pitchFamily="49" charset="0"/>
                  <a:cs typeface="Fira Code Retina" pitchFamily="49" charset="0"/>
                </a:rPr>
                <a:t>Key1:</a:t>
              </a:r>
              <a:endParaRPr lang="en-US" sz="1600" dirty="0"/>
            </a:p>
          </p:txBody>
        </p:sp>
      </p:grpSp>
      <mc:AlternateContent xmlns:mc="http://schemas.openxmlformats.org/markup-compatibility/2006" xmlns:a14="http://schemas.microsoft.com/office/drawing/2010/main">
        <mc:Choice Requires="a14">
          <p:sp>
            <p:nvSpPr>
              <p:cNvPr id="107" name="Content Placeholder 2">
                <a:extLst>
                  <a:ext uri="{FF2B5EF4-FFF2-40B4-BE49-F238E27FC236}">
                    <a16:creationId xmlns:a16="http://schemas.microsoft.com/office/drawing/2014/main" id="{49B923BC-11EE-2EF6-8E1C-159E9A7B506F}"/>
                  </a:ext>
                </a:extLst>
              </p:cNvPr>
              <p:cNvSpPr txBox="1">
                <a:spLocks/>
              </p:cNvSpPr>
              <p:nvPr/>
            </p:nvSpPr>
            <p:spPr>
              <a:xfrm>
                <a:off x="1439295" y="5308625"/>
                <a:ext cx="3420628" cy="1369983"/>
              </a:xfrm>
              <a:prstGeom prst="rect">
                <a:avLst/>
              </a:prstGeom>
              <a:solidFill>
                <a:schemeClr val="accent5">
                  <a:lumMod val="40000"/>
                  <a:lumOff val="60000"/>
                </a:schemeClr>
              </a:solidFill>
              <a:ln w="1270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sz="2200" b="1" i="0" smtClean="0">
                        <a:solidFill>
                          <a:schemeClr val="tx1"/>
                        </a:solidFill>
                        <a:latin typeface="Cambria Math" panose="02040503050406030204" pitchFamily="18" charset="0"/>
                      </a:rPr>
                      <m:t>𝐎</m:t>
                    </m:r>
                    <m:r>
                      <a:rPr lang="en-US" sz="2200" b="1" i="0" smtClean="0">
                        <a:solidFill>
                          <a:schemeClr val="tx1"/>
                        </a:solidFill>
                        <a:latin typeface="Cambria Math" panose="02040503050406030204" pitchFamily="18" charset="0"/>
                      </a:rPr>
                      <m:t>(</m:t>
                    </m:r>
                    <m:func>
                      <m:funcPr>
                        <m:ctrlPr>
                          <a:rPr lang="en-US" sz="2200" b="1" i="1" smtClean="0">
                            <a:solidFill>
                              <a:schemeClr val="tx1"/>
                            </a:solidFill>
                            <a:latin typeface="Cambria Math" panose="02040503050406030204" pitchFamily="18" charset="0"/>
                          </a:rPr>
                        </m:ctrlPr>
                      </m:funcPr>
                      <m:fName>
                        <m:r>
                          <a:rPr lang="en-US" sz="2200" b="1" i="0" smtClean="0">
                            <a:solidFill>
                              <a:schemeClr val="tx1"/>
                            </a:solidFill>
                            <a:latin typeface="Cambria Math" panose="02040503050406030204" pitchFamily="18" charset="0"/>
                          </a:rPr>
                          <m:t>𝐥𝐨𝐠</m:t>
                        </m:r>
                      </m:fName>
                      <m:e>
                        <m:r>
                          <a:rPr lang="en-US" sz="2200" b="1" i="0" smtClean="0">
                            <a:solidFill>
                              <a:schemeClr val="tx1"/>
                            </a:solidFill>
                            <a:latin typeface="Cambria Math" panose="02040503050406030204" pitchFamily="18" charset="0"/>
                          </a:rPr>
                          <m:t>𝐍</m:t>
                        </m:r>
                      </m:e>
                    </m:func>
                    <m:r>
                      <a:rPr lang="en-US" sz="2200" b="1" i="0" smtClean="0">
                        <a:solidFill>
                          <a:schemeClr val="tx1"/>
                        </a:solidFill>
                        <a:latin typeface="Cambria Math" panose="02040503050406030204" pitchFamily="18" charset="0"/>
                      </a:rPr>
                      <m:t>)</m:t>
                    </m:r>
                  </m:oMath>
                </a14:m>
                <a:r>
                  <a:rPr lang="en-US" sz="2200" b="1" dirty="0">
                    <a:solidFill>
                      <a:schemeClr val="tx1"/>
                    </a:solidFill>
                  </a:rPr>
                  <a:t> Deletion Speedup</a:t>
                </a:r>
              </a:p>
              <a:p>
                <a:pPr marL="0" indent="0">
                  <a:buFont typeface="Arial" panose="020B0604020202020204" pitchFamily="34" charset="0"/>
                  <a:buNone/>
                </a:pPr>
                <a14:m>
                  <m:oMath xmlns:m="http://schemas.openxmlformats.org/officeDocument/2006/math">
                    <m:r>
                      <a:rPr lang="en-US" sz="2200" b="1" i="0" smtClean="0">
                        <a:solidFill>
                          <a:schemeClr val="tx1"/>
                        </a:solidFill>
                        <a:latin typeface="Cambria Math" panose="02040503050406030204" pitchFamily="18" charset="0"/>
                      </a:rPr>
                      <m:t>𝐎</m:t>
                    </m:r>
                    <m:r>
                      <a:rPr lang="en-US" sz="2200" b="1" i="0" smtClean="0">
                        <a:solidFill>
                          <a:schemeClr val="tx1"/>
                        </a:solidFill>
                        <a:latin typeface="Cambria Math" panose="02040503050406030204" pitchFamily="18" charset="0"/>
                      </a:rPr>
                      <m:t>(</m:t>
                    </m:r>
                    <m:r>
                      <a:rPr lang="en-US" sz="2200" b="1" i="0" smtClean="0">
                        <a:solidFill>
                          <a:schemeClr val="tx1"/>
                        </a:solidFill>
                        <a:latin typeface="Cambria Math" panose="02040503050406030204" pitchFamily="18" charset="0"/>
                      </a:rPr>
                      <m:t>𝐍</m:t>
                    </m:r>
                    <m:r>
                      <a:rPr lang="en-US" sz="2200" b="1" i="0" smtClean="0">
                        <a:solidFill>
                          <a:schemeClr val="tx1"/>
                        </a:solidFill>
                        <a:latin typeface="Cambria Math" panose="02040503050406030204" pitchFamily="18" charset="0"/>
                      </a:rPr>
                      <m:t>)</m:t>
                    </m:r>
                  </m:oMath>
                </a14:m>
                <a:r>
                  <a:rPr lang="en-US" sz="2200" b="1" dirty="0">
                    <a:solidFill>
                      <a:schemeClr val="tx1"/>
                    </a:solidFill>
                  </a:rPr>
                  <a:t> Space</a:t>
                </a:r>
              </a:p>
              <a:p>
                <a:pPr marL="0" indent="0">
                  <a:buFont typeface="Arial" panose="020B0604020202020204" pitchFamily="34" charset="0"/>
                  <a:buNone/>
                </a:pPr>
                <a14:m>
                  <m:oMath xmlns:m="http://schemas.openxmlformats.org/officeDocument/2006/math">
                    <m:r>
                      <a:rPr lang="en-US" sz="2200" b="1" i="0" smtClean="0">
                        <a:solidFill>
                          <a:schemeClr val="tx1"/>
                        </a:solidFill>
                        <a:latin typeface="Cambria Math" panose="02040503050406030204" pitchFamily="18" charset="0"/>
                      </a:rPr>
                      <m:t>𝐎</m:t>
                    </m:r>
                    <m:r>
                      <a:rPr lang="en-US" sz="2200" b="1" i="0" smtClean="0">
                        <a:solidFill>
                          <a:schemeClr val="tx1"/>
                        </a:solidFill>
                        <a:latin typeface="Cambria Math" panose="02040503050406030204" pitchFamily="18" charset="0"/>
                      </a:rPr>
                      <m:t>(</m:t>
                    </m:r>
                    <m:r>
                      <a:rPr lang="en-US" sz="2200" b="1" i="0" smtClean="0">
                        <a:solidFill>
                          <a:schemeClr val="tx1"/>
                        </a:solidFill>
                        <a:latin typeface="Cambria Math" panose="02040503050406030204" pitchFamily="18" charset="0"/>
                      </a:rPr>
                      <m:t>𝐫</m:t>
                    </m:r>
                    <m:r>
                      <a:rPr lang="en-US" sz="2200" b="1" i="0" smtClean="0">
                        <a:solidFill>
                          <a:schemeClr val="tx1"/>
                        </a:solidFill>
                        <a:latin typeface="Cambria Math" panose="02040503050406030204" pitchFamily="18" charset="0"/>
                      </a:rPr>
                      <m:t>⋅</m:t>
                    </m:r>
                    <m:func>
                      <m:funcPr>
                        <m:ctrlPr>
                          <a:rPr lang="en-US" sz="2200" b="1" i="1" smtClean="0">
                            <a:solidFill>
                              <a:schemeClr val="tx1"/>
                            </a:solidFill>
                            <a:latin typeface="Cambria Math" panose="02040503050406030204" pitchFamily="18" charset="0"/>
                          </a:rPr>
                        </m:ctrlPr>
                      </m:funcPr>
                      <m:fName>
                        <m:r>
                          <a:rPr lang="en-US" sz="2200" b="1" i="0" smtClean="0">
                            <a:solidFill>
                              <a:schemeClr val="tx1"/>
                            </a:solidFill>
                            <a:latin typeface="Cambria Math" panose="02040503050406030204" pitchFamily="18" charset="0"/>
                          </a:rPr>
                          <m:t>𝐥𝐨𝐠</m:t>
                        </m:r>
                      </m:fName>
                      <m:e>
                        <m:func>
                          <m:funcPr>
                            <m:ctrlPr>
                              <a:rPr lang="en-US" sz="2200" b="1" i="1" smtClean="0">
                                <a:solidFill>
                                  <a:schemeClr val="tx1"/>
                                </a:solidFill>
                                <a:latin typeface="Cambria Math" panose="02040503050406030204" pitchFamily="18" charset="0"/>
                              </a:rPr>
                            </m:ctrlPr>
                          </m:funcPr>
                          <m:fName>
                            <m:r>
                              <a:rPr lang="en-US" sz="2200" b="1" i="0" smtClean="0">
                                <a:solidFill>
                                  <a:schemeClr val="tx1"/>
                                </a:solidFill>
                                <a:latin typeface="Cambria Math" panose="02040503050406030204" pitchFamily="18" charset="0"/>
                              </a:rPr>
                              <m:t>𝐥𝐨𝐠</m:t>
                            </m:r>
                          </m:fName>
                          <m:e>
                            <m:r>
                              <a:rPr lang="en-US" sz="2200" b="1" i="0" smtClean="0">
                                <a:solidFill>
                                  <a:schemeClr val="tx1"/>
                                </a:solidFill>
                                <a:latin typeface="Cambria Math" panose="02040503050406030204" pitchFamily="18" charset="0"/>
                              </a:rPr>
                              <m:t>𝐍</m:t>
                            </m:r>
                          </m:e>
                        </m:func>
                      </m:e>
                    </m:func>
                    <m:r>
                      <a:rPr lang="en-US" sz="2200" b="1" i="0" smtClean="0">
                        <a:solidFill>
                          <a:schemeClr val="tx1"/>
                        </a:solidFill>
                        <a:latin typeface="Cambria Math" panose="02040503050406030204" pitchFamily="18" charset="0"/>
                      </a:rPr>
                      <m:t>)</m:t>
                    </m:r>
                  </m:oMath>
                </a14:m>
                <a:r>
                  <a:rPr lang="en-US" sz="2200" b="1" dirty="0">
                    <a:solidFill>
                      <a:schemeClr val="tx1"/>
                    </a:solidFill>
                  </a:rPr>
                  <a:t> Search</a:t>
                </a:r>
              </a:p>
            </p:txBody>
          </p:sp>
        </mc:Choice>
        <mc:Fallback xmlns="">
          <p:sp>
            <p:nvSpPr>
              <p:cNvPr id="107" name="Content Placeholder 2">
                <a:extLst>
                  <a:ext uri="{FF2B5EF4-FFF2-40B4-BE49-F238E27FC236}">
                    <a16:creationId xmlns:a16="http://schemas.microsoft.com/office/drawing/2014/main" id="{49B923BC-11EE-2EF6-8E1C-159E9A7B506F}"/>
                  </a:ext>
                </a:extLst>
              </p:cNvPr>
              <p:cNvSpPr txBox="1">
                <a:spLocks noRot="1" noChangeAspect="1" noMove="1" noResize="1" noEditPoints="1" noAdjustHandles="1" noChangeArrowheads="1" noChangeShapeType="1" noTextEdit="1"/>
              </p:cNvSpPr>
              <p:nvPr/>
            </p:nvSpPr>
            <p:spPr>
              <a:xfrm>
                <a:off x="1439295" y="5308625"/>
                <a:ext cx="3420628" cy="1369983"/>
              </a:xfrm>
              <a:prstGeom prst="rect">
                <a:avLst/>
              </a:prstGeom>
              <a:blipFill>
                <a:blip r:embed="rId8"/>
                <a:stretch>
                  <a:fillRect t="-909" r="-735" b="-4545"/>
                </a:stretch>
              </a:blipFill>
              <a:ln w="12700">
                <a:solidFill>
                  <a:schemeClr val="tx1"/>
                </a:solidFill>
              </a:ln>
            </p:spPr>
            <p:txBody>
              <a:bodyPr/>
              <a:lstStyle/>
              <a:p>
                <a:r>
                  <a:rPr lang="en-US">
                    <a:noFill/>
                  </a:rPr>
                  <a:t> </a:t>
                </a:r>
              </a:p>
            </p:txBody>
          </p:sp>
        </mc:Fallback>
      </mc:AlternateContent>
      <p:grpSp>
        <p:nvGrpSpPr>
          <p:cNvPr id="112" name="Group 111">
            <a:extLst>
              <a:ext uri="{FF2B5EF4-FFF2-40B4-BE49-F238E27FC236}">
                <a16:creationId xmlns:a16="http://schemas.microsoft.com/office/drawing/2014/main" id="{5AF9D5D4-3C28-532E-7C31-F3F71114E4C7}"/>
              </a:ext>
            </a:extLst>
          </p:cNvPr>
          <p:cNvGrpSpPr/>
          <p:nvPr/>
        </p:nvGrpSpPr>
        <p:grpSpPr>
          <a:xfrm>
            <a:off x="166971" y="3028727"/>
            <a:ext cx="11907087" cy="887472"/>
            <a:chOff x="166971" y="3028727"/>
            <a:chExt cx="11907087" cy="887472"/>
          </a:xfrm>
        </p:grpSpPr>
        <p:cxnSp>
          <p:nvCxnSpPr>
            <p:cNvPr id="108" name="Straight Connector 107">
              <a:extLst>
                <a:ext uri="{FF2B5EF4-FFF2-40B4-BE49-F238E27FC236}">
                  <a16:creationId xmlns:a16="http://schemas.microsoft.com/office/drawing/2014/main" id="{3ED8DEC1-2720-474C-BBC5-62D21B0198C7}"/>
                </a:ext>
              </a:extLst>
            </p:cNvPr>
            <p:cNvCxnSpPr>
              <a:cxnSpLocks/>
            </p:cNvCxnSpPr>
            <p:nvPr/>
          </p:nvCxnSpPr>
          <p:spPr>
            <a:xfrm>
              <a:off x="6196263" y="3916199"/>
              <a:ext cx="5877795" cy="0"/>
            </a:xfrm>
            <a:prstGeom prst="line">
              <a:avLst/>
            </a:prstGeom>
            <a:ln w="2222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CA802371-02AE-656D-27AF-2CF6FD15AA5D}"/>
                </a:ext>
              </a:extLst>
            </p:cNvPr>
            <p:cNvCxnSpPr>
              <a:cxnSpLocks/>
            </p:cNvCxnSpPr>
            <p:nvPr/>
          </p:nvCxnSpPr>
          <p:spPr>
            <a:xfrm>
              <a:off x="166971" y="3028727"/>
              <a:ext cx="6008373" cy="0"/>
            </a:xfrm>
            <a:prstGeom prst="line">
              <a:avLst/>
            </a:prstGeom>
            <a:ln w="2222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3326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fade">
                                      <p:cBhvr>
                                        <p:cTn id="11" dur="500"/>
                                        <p:tgtEl>
                                          <p:spTgt spid="6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2"/>
                                        </p:tgtEl>
                                        <p:attrNameLst>
                                          <p:attrName>style.visibility</p:attrName>
                                        </p:attrNameLst>
                                      </p:cBhvr>
                                      <p:to>
                                        <p:strVal val="visible"/>
                                      </p:to>
                                    </p:set>
                                    <p:animEffect transition="in" filter="fade">
                                      <p:cBhvr>
                                        <p:cTn id="19" dur="500"/>
                                        <p:tgtEl>
                                          <p:spTgt spid="11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500"/>
                                        <p:tgtEl>
                                          <p:spTgt spid="6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500"/>
                                        <p:tgtEl>
                                          <p:spTgt spid="2">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500"/>
                                        <p:tgtEl>
                                          <p:spTgt spid="2">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7"/>
                                        </p:tgtEl>
                                        <p:attrNameLst>
                                          <p:attrName>style.visibility</p:attrName>
                                        </p:attrNameLst>
                                      </p:cBhvr>
                                      <p:to>
                                        <p:strVal val="visible"/>
                                      </p:to>
                                    </p:set>
                                    <p:animEffect transition="in" filter="fade">
                                      <p:cBhvr>
                                        <p:cTn id="36"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B41615-D8A8-CA84-A900-583B43C57D59}"/>
              </a:ext>
            </a:extLst>
          </p:cNvPr>
          <p:cNvSpPr>
            <a:spLocks noGrp="1"/>
          </p:cNvSpPr>
          <p:nvPr>
            <p:ph idx="1"/>
          </p:nvPr>
        </p:nvSpPr>
        <p:spPr/>
        <p:txBody>
          <a:bodyPr>
            <a:normAutofit/>
          </a:bodyPr>
          <a:lstStyle/>
          <a:p>
            <a:pPr marL="342900" indent="-342900"/>
            <a:r>
              <a:rPr lang="en-US" dirty="0">
                <a:cs typeface="Calibri" panose="020F0502020204030204" pitchFamily="34" charset="0"/>
              </a:rPr>
              <a:t>Implemented in C++, using OpenSSL for crypto, AES-NI enabled</a:t>
            </a:r>
          </a:p>
          <a:p>
            <a:pPr marL="800100" lvl="1" indent="-342900"/>
            <a:r>
              <a:rPr lang="en-US" dirty="0">
                <a:cs typeface="Calibri" panose="020F0502020204030204" pitchFamily="34" charset="0"/>
              </a:rPr>
              <a:t>Open-source: </a:t>
            </a:r>
            <a:r>
              <a:rPr lang="en-GB" dirty="0">
                <a:cs typeface="Calibri" panose="020F0502020204030204" pitchFamily="34" charset="0"/>
                <a:hlinkClick r:id="rId4"/>
              </a:rPr>
              <a:t>github.com/jgharehchamani/OS-SSE</a:t>
            </a:r>
            <a:endParaRPr lang="en-GB" dirty="0">
              <a:cs typeface="Calibri" panose="020F0502020204030204" pitchFamily="34" charset="0"/>
            </a:endParaRPr>
          </a:p>
          <a:p>
            <a:pPr marL="0" indent="0">
              <a:buNone/>
            </a:pPr>
            <a:endParaRPr lang="en-US" dirty="0">
              <a:cs typeface="Calibri" panose="020F0502020204030204" pitchFamily="34" charset="0"/>
            </a:endParaRPr>
          </a:p>
          <a:p>
            <a:pPr marL="0" indent="0">
              <a:buNone/>
            </a:pPr>
            <a:endParaRPr lang="en-US" dirty="0">
              <a:cs typeface="Calibri" panose="020F0502020204030204" pitchFamily="34" charset="0"/>
            </a:endParaRPr>
          </a:p>
          <a:p>
            <a:pPr marL="342900" indent="-342900"/>
            <a:r>
              <a:rPr lang="en-US" dirty="0">
                <a:cs typeface="Calibri" panose="020F0502020204030204" pitchFamily="34" charset="0"/>
              </a:rPr>
              <a:t>compared with the best scheme with cancellation records (SDD) and previous SotA quasi-optimal scheme (QOS)</a:t>
            </a:r>
            <a:r>
              <a:rPr lang="en-US" sz="1500" dirty="0">
                <a:cs typeface="Calibri" panose="020F0502020204030204" pitchFamily="34" charset="0"/>
              </a:rPr>
              <a:t> </a:t>
            </a:r>
            <a:r>
              <a:rPr lang="en-US" sz="1500" dirty="0">
                <a:solidFill>
                  <a:schemeClr val="bg1">
                    <a:lumMod val="50000"/>
                  </a:schemeClr>
                </a:solidFill>
                <a:cs typeface="Calibri" panose="020F0502020204030204" pitchFamily="34" charset="0"/>
              </a:rPr>
              <a:t>[DGPP20]</a:t>
            </a:r>
            <a:endParaRPr lang="en-US" dirty="0">
              <a:cs typeface="Calibri" panose="020F0502020204030204" pitchFamily="34" charset="0"/>
            </a:endParaRPr>
          </a:p>
          <a:p>
            <a:pPr marL="342900" indent="-342900"/>
            <a:r>
              <a:rPr lang="en-US" dirty="0">
                <a:cs typeface="Calibri" panose="020F0502020204030204" pitchFamily="34" charset="0"/>
              </a:rPr>
              <a:t>Hardware setup</a:t>
            </a:r>
            <a:r>
              <a:rPr lang="en-GB" dirty="0">
                <a:cs typeface="Calibri" panose="020F0502020204030204" pitchFamily="34" charset="0"/>
              </a:rPr>
              <a:t>: 8-core Intel Xeon E-2174G 3.8Ghz, 128GB RAM, Ubuntu 16.04 LTS</a:t>
            </a:r>
          </a:p>
          <a:p>
            <a:pPr marL="342900" indent="-342900"/>
            <a:r>
              <a:rPr lang="en-GB" dirty="0">
                <a:cs typeface="Calibri" panose="020F0502020204030204" pitchFamily="34" charset="0"/>
              </a:rPr>
              <a:t>Experiments ran on a single machine</a:t>
            </a:r>
          </a:p>
          <a:p>
            <a:pPr marL="342900" indent="-342900"/>
            <a:r>
              <a:rPr lang="en-GB" dirty="0">
                <a:cs typeface="Calibri" panose="020F0502020204030204" pitchFamily="34" charset="0"/>
              </a:rPr>
              <a:t>Several optimizations compatible with privacy and leakage profile</a:t>
            </a:r>
          </a:p>
        </p:txBody>
      </p:sp>
      <p:sp>
        <p:nvSpPr>
          <p:cNvPr id="3" name="Slide Number Placeholder 2">
            <a:extLst>
              <a:ext uri="{FF2B5EF4-FFF2-40B4-BE49-F238E27FC236}">
                <a16:creationId xmlns:a16="http://schemas.microsoft.com/office/drawing/2014/main" id="{91216899-79F1-4CA3-915D-CA6126EF496A}"/>
              </a:ext>
            </a:extLst>
          </p:cNvPr>
          <p:cNvSpPr>
            <a:spLocks noGrp="1"/>
          </p:cNvSpPr>
          <p:nvPr>
            <p:ph type="sldNum" sz="quarter" idx="12"/>
          </p:nvPr>
        </p:nvSpPr>
        <p:spPr/>
        <p:txBody>
          <a:bodyPr/>
          <a:lstStyle/>
          <a:p>
            <a:fld id="{BF7A32BC-2F7D-E345-A36E-5A774615C992}" type="slidenum">
              <a:rPr lang="en-US" smtClean="0"/>
              <a:t>9</a:t>
            </a:fld>
            <a:endParaRPr lang="en-US" dirty="0"/>
          </a:p>
        </p:txBody>
      </p:sp>
      <p:sp>
        <p:nvSpPr>
          <p:cNvPr id="4" name="Title 1">
            <a:extLst>
              <a:ext uri="{FF2B5EF4-FFF2-40B4-BE49-F238E27FC236}">
                <a16:creationId xmlns:a16="http://schemas.microsoft.com/office/drawing/2014/main" id="{44D39735-A8CF-1BF0-56CA-CF9225B062D8}"/>
              </a:ext>
            </a:extLst>
          </p:cNvPr>
          <p:cNvSpPr txBox="1">
            <a:spLocks/>
          </p:cNvSpPr>
          <p:nvPr/>
        </p:nvSpPr>
        <p:spPr>
          <a:xfrm>
            <a:off x="0" y="1"/>
            <a:ext cx="12192000" cy="938676"/>
          </a:xfrm>
          <a:prstGeom prst="rect">
            <a:avLst/>
          </a:prstGeom>
        </p:spPr>
        <p:txBody>
          <a:bodyPr anchor="ctr">
            <a:normAutofit/>
          </a:bodyPr>
          <a:lst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a:lstStyle>
          <a:p>
            <a:r>
              <a:rPr lang="en-US" dirty="0"/>
              <a:t>Experiments</a:t>
            </a:r>
            <a:endParaRPr lang="en-US" sz="2200" dirty="0"/>
          </a:p>
        </p:txBody>
      </p:sp>
      <p:pic>
        <p:nvPicPr>
          <p:cNvPr id="7" name="Picture 6">
            <a:extLst>
              <a:ext uri="{FF2B5EF4-FFF2-40B4-BE49-F238E27FC236}">
                <a16:creationId xmlns:a16="http://schemas.microsoft.com/office/drawing/2014/main" id="{4A21BB4E-BC85-87E0-7594-020538A6943C}"/>
              </a:ext>
            </a:extLst>
          </p:cNvPr>
          <p:cNvPicPr>
            <a:picLocks noChangeAspect="1"/>
          </p:cNvPicPr>
          <p:nvPr/>
        </p:nvPicPr>
        <p:blipFill>
          <a:blip r:embed="rId5"/>
          <a:stretch>
            <a:fillRect/>
          </a:stretch>
        </p:blipFill>
        <p:spPr>
          <a:xfrm>
            <a:off x="9721248" y="319314"/>
            <a:ext cx="2423885" cy="2423886"/>
          </a:xfrm>
          <a:prstGeom prst="rect">
            <a:avLst/>
          </a:prstGeom>
        </p:spPr>
      </p:pic>
    </p:spTree>
    <p:custDataLst>
      <p:tags r:id="rId1"/>
    </p:custDataLst>
    <p:extLst>
      <p:ext uri="{BB962C8B-B14F-4D97-AF65-F5344CB8AC3E}">
        <p14:creationId xmlns:p14="http://schemas.microsoft.com/office/powerpoint/2010/main" val="35769339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0.5|8.9|9.8|13.4|1.4|1.7|5.7|2.9|2.1"/>
</p:tagLst>
</file>

<file path=ppt/tags/tag10.xml><?xml version="1.0" encoding="utf-8"?>
<p:tagLst xmlns:a="http://schemas.openxmlformats.org/drawingml/2006/main" xmlns:r="http://schemas.openxmlformats.org/officeDocument/2006/relationships" xmlns:p="http://schemas.openxmlformats.org/presentationml/2006/main">
  <p:tag name="TIMING" val="|15.8"/>
</p:tagLst>
</file>

<file path=ppt/tags/tag2.xml><?xml version="1.0" encoding="utf-8"?>
<p:tagLst xmlns:a="http://schemas.openxmlformats.org/drawingml/2006/main" xmlns:r="http://schemas.openxmlformats.org/officeDocument/2006/relationships" xmlns:p="http://schemas.openxmlformats.org/presentationml/2006/main">
  <p:tag name="TIMING" val="|10.4|14.1|15.7|4.8|4.5|7|3.5|6.4|3|9.1|6.3|3.9|2.4|13.9|8.6|6.7"/>
</p:tagLst>
</file>

<file path=ppt/tags/tag3.xml><?xml version="1.0" encoding="utf-8"?>
<p:tagLst xmlns:a="http://schemas.openxmlformats.org/drawingml/2006/main" xmlns:r="http://schemas.openxmlformats.org/officeDocument/2006/relationships" xmlns:p="http://schemas.openxmlformats.org/presentationml/2006/main">
  <p:tag name="TIMING" val="|6.4|7|5.1|15.2|3.5|11.6|6.4"/>
</p:tagLst>
</file>

<file path=ppt/tags/tag4.xml><?xml version="1.0" encoding="utf-8"?>
<p:tagLst xmlns:a="http://schemas.openxmlformats.org/drawingml/2006/main" xmlns:r="http://schemas.openxmlformats.org/officeDocument/2006/relationships" xmlns:p="http://schemas.openxmlformats.org/presentationml/2006/main">
  <p:tag name="TIMING" val="|5.9|3.9|18.9|2.7|5.2|5.1|4.6|4.1|21.8"/>
</p:tagLst>
</file>

<file path=ppt/tags/tag5.xml><?xml version="1.0" encoding="utf-8"?>
<p:tagLst xmlns:a="http://schemas.openxmlformats.org/drawingml/2006/main" xmlns:r="http://schemas.openxmlformats.org/officeDocument/2006/relationships" xmlns:p="http://schemas.openxmlformats.org/presentationml/2006/main">
  <p:tag name="TIMING" val="|7.8|12.7|10.1|27.2|10.3|10.5|5.2|17.4|8.8|17.4|4.9|1.7|6.8|4.9|9.7|7.2|16.1"/>
</p:tagLst>
</file>

<file path=ppt/tags/tag6.xml><?xml version="1.0" encoding="utf-8"?>
<p:tagLst xmlns:a="http://schemas.openxmlformats.org/drawingml/2006/main" xmlns:r="http://schemas.openxmlformats.org/officeDocument/2006/relationships" xmlns:p="http://schemas.openxmlformats.org/presentationml/2006/main">
  <p:tag name="TIMING" val="|4.8|13.4|13.1|10.1|6.7|9.4|18|10.9"/>
</p:tagLst>
</file>

<file path=ppt/tags/tag7.xml><?xml version="1.0" encoding="utf-8"?>
<p:tagLst xmlns:a="http://schemas.openxmlformats.org/drawingml/2006/main" xmlns:r="http://schemas.openxmlformats.org/officeDocument/2006/relationships" xmlns:p="http://schemas.openxmlformats.org/presentationml/2006/main">
  <p:tag name="TIMING" val="|4.4|9.7|9.7|4.9"/>
</p:tagLst>
</file>

<file path=ppt/tags/tag8.xml><?xml version="1.0" encoding="utf-8"?>
<p:tagLst xmlns:a="http://schemas.openxmlformats.org/drawingml/2006/main" xmlns:r="http://schemas.openxmlformats.org/officeDocument/2006/relationships" xmlns:p="http://schemas.openxmlformats.org/presentationml/2006/main">
  <p:tag name="TIMING" val="|0.8"/>
</p:tagLst>
</file>

<file path=ppt/tags/tag9.xml><?xml version="1.0" encoding="utf-8"?>
<p:tagLst xmlns:a="http://schemas.openxmlformats.org/drawingml/2006/main" xmlns:r="http://schemas.openxmlformats.org/officeDocument/2006/relationships" xmlns:p="http://schemas.openxmlformats.org/presentationml/2006/main">
  <p:tag name="TIMING" val="|14.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10962</TotalTime>
  <Words>5017</Words>
  <Application>Microsoft Macintosh PowerPoint</Application>
  <PresentationFormat>Widescreen</PresentationFormat>
  <Paragraphs>795</Paragraphs>
  <Slides>17</Slides>
  <Notes>17</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Fira Code Retina</vt:lpstr>
      <vt:lpstr>Wingdings</vt:lpstr>
      <vt:lpstr>Office Theme</vt:lpstr>
      <vt:lpstr>Dynamic Searchable Encryption with Optimal Search in the Presence of Deletions</vt:lpstr>
      <vt:lpstr>Encrypted Search</vt:lpstr>
      <vt:lpstr>Dynamic Searchable Encryption (DSE) [LSDHJ10] [SPS14] [BMO17]</vt:lpstr>
      <vt:lpstr>DSE Update Leakage</vt:lpstr>
      <vt:lpstr>Prior Work: Sub-Optimal Search</vt:lpstr>
      <vt:lpstr>Achieving Optimal Search with Deletions (OSSE)</vt:lpstr>
      <vt:lpstr>Optimal Search Details</vt:lpstr>
      <vt:lpstr>PowerPoint Presentation</vt:lpstr>
      <vt:lpstr>PowerPoint Presentation</vt:lpstr>
      <vt:lpstr>PowerPoint Presentation</vt:lpstr>
      <vt:lpstr>PowerPoint Presentation</vt:lpstr>
      <vt:lpstr>PowerPoint Presentation</vt:lpstr>
      <vt:lpstr>PowerPoint Presentation</vt:lpstr>
      <vt:lpstr>Backup Slides…</vt:lpstr>
      <vt:lpstr>Achieving Optimal Search with Deletions (In Depth)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 Karbas</dc:creator>
  <cp:lastModifiedBy>Amin Karbas</cp:lastModifiedBy>
  <cp:revision>6</cp:revision>
  <dcterms:created xsi:type="dcterms:W3CDTF">2022-07-28T00:33:47Z</dcterms:created>
  <dcterms:modified xsi:type="dcterms:W3CDTF">2022-08-26T21:21:12Z</dcterms:modified>
</cp:coreProperties>
</file>