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70" r:id="rId6"/>
    <p:sldId id="271" r:id="rId7"/>
    <p:sldId id="260" r:id="rId8"/>
    <p:sldId id="273" r:id="rId9"/>
    <p:sldId id="272" r:id="rId10"/>
    <p:sldId id="274" r:id="rId11"/>
    <p:sldId id="261" r:id="rId12"/>
    <p:sldId id="275" r:id="rId13"/>
    <p:sldId id="262" r:id="rId14"/>
    <p:sldId id="276" r:id="rId15"/>
    <p:sldId id="269" r:id="rId16"/>
    <p:sldId id="277" r:id="rId17"/>
    <p:sldId id="278" r:id="rId18"/>
    <p:sldId id="279" r:id="rId19"/>
    <p:sldId id="280" r:id="rId20"/>
    <p:sldId id="263" r:id="rId21"/>
    <p:sldId id="290" r:id="rId22"/>
    <p:sldId id="291" r:id="rId23"/>
    <p:sldId id="264" r:id="rId24"/>
    <p:sldId id="281" r:id="rId25"/>
    <p:sldId id="282" r:id="rId26"/>
    <p:sldId id="284" r:id="rId27"/>
    <p:sldId id="283" r:id="rId28"/>
    <p:sldId id="265" r:id="rId29"/>
    <p:sldId id="286" r:id="rId30"/>
    <p:sldId id="287" r:id="rId31"/>
    <p:sldId id="288" r:id="rId32"/>
    <p:sldId id="289" r:id="rId33"/>
    <p:sldId id="268" r:id="rId34"/>
    <p:sldId id="285" r:id="rId3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86506" autoAdjust="0"/>
  </p:normalViewPr>
  <p:slideViewPr>
    <p:cSldViewPr>
      <p:cViewPr varScale="1">
        <p:scale>
          <a:sx n="101" d="100"/>
          <a:sy n="101" d="100"/>
        </p:scale>
        <p:origin x="72" y="3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3419675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24</a:t>
            </a:fld>
            <a:endParaRPr lang="en-IN" dirty="0"/>
          </a:p>
        </p:txBody>
      </p:sp>
    </p:spTree>
    <p:extLst>
      <p:ext uri="{BB962C8B-B14F-4D97-AF65-F5344CB8AC3E}">
        <p14:creationId xmlns:p14="http://schemas.microsoft.com/office/powerpoint/2010/main" val="383005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326000"/>
            <a:ext cx="8610600" cy="1938992"/>
          </a:xfrm>
          <a:prstGeom prst="rect">
            <a:avLst/>
          </a:prstGeom>
          <a:noFill/>
        </p:spPr>
        <p:txBody>
          <a:bodyPr wrap="square" rtlCol="0">
            <a:spAutoFit/>
          </a:bodyPr>
          <a:lstStyle/>
          <a:p>
            <a:r>
              <a:rPr lang="en-US" sz="2400" dirty="0" smtClean="0"/>
              <a:t>STUDENT NAME: M.AKASH</a:t>
            </a:r>
          </a:p>
          <a:p>
            <a:r>
              <a:rPr lang="en-US" sz="2400" dirty="0" smtClean="0"/>
              <a:t>REGISTER NO: 312219807</a:t>
            </a:r>
          </a:p>
          <a:p>
            <a:r>
              <a:rPr lang="en-US" sz="2400" dirty="0" smtClean="0"/>
              <a:t>DEPARTMENT: B.COM GENERAL</a:t>
            </a:r>
          </a:p>
          <a:p>
            <a:r>
              <a:rPr lang="en-US" sz="2400" dirty="0" smtClean="0"/>
              <a:t>COLLEGE: PERI COLLEGE OF ARTS &amp; SCIENCE</a:t>
            </a:r>
          </a:p>
          <a:p>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 y="0"/>
            <a:ext cx="12115800" cy="6858000"/>
          </a:xfrm>
        </p:spPr>
        <p:txBody>
          <a:bodyPr/>
          <a:lstStyle/>
          <a:p>
            <a:r>
              <a:rPr lang="en-US" b="1" dirty="0">
                <a:latin typeface="Berlin Sans FB Demi" panose="020E0802020502020306" pitchFamily="34" charset="0"/>
              </a:rPr>
              <a:t>Tools and Excel Features Used</a:t>
            </a:r>
            <a:r>
              <a:rPr lang="en-US" b="1" dirty="0" smtClean="0"/>
              <a:t>:</a:t>
            </a:r>
          </a:p>
          <a:p>
            <a:endParaRPr lang="en-US" b="1" dirty="0"/>
          </a:p>
          <a:p>
            <a:pPr marL="285750" indent="-285750">
              <a:buFont typeface="Arial" panose="020B0604020202020204" pitchFamily="34" charset="0"/>
              <a:buChar char="•"/>
            </a:pPr>
            <a:r>
              <a:rPr lang="en-US" b="1" dirty="0">
                <a:latin typeface="Berlin Sans FB Demi" panose="020E0802020502020306" pitchFamily="34" charset="0"/>
              </a:rPr>
              <a:t>PivotTables</a:t>
            </a:r>
            <a:r>
              <a:rPr lang="en-US" dirty="0"/>
              <a:t> </a:t>
            </a:r>
            <a:r>
              <a:rPr lang="en-US" dirty="0">
                <a:latin typeface="Berlin Sans FB Demi" panose="020E0802020502020306" pitchFamily="34" charset="0"/>
              </a:rPr>
              <a:t>for summarizing and categorizing data</a:t>
            </a:r>
            <a:r>
              <a:rPr lang="en-US" dirty="0" smtClean="0">
                <a:latin typeface="Berlin Sans FB Demi" panose="020E0802020502020306" pitchFamily="34" charset="0"/>
              </a:rPr>
              <a:t>.</a:t>
            </a:r>
          </a:p>
          <a:p>
            <a:pPr marL="285750" indent="-285750">
              <a:buFont typeface="Arial" panose="020B0604020202020204" pitchFamily="34" charset="0"/>
              <a:buChar char="•"/>
            </a:pPr>
            <a:endParaRPr lang="en-US" dirty="0">
              <a:latin typeface="Berlin Sans FB Demi" panose="020E0802020502020306" pitchFamily="34" charset="0"/>
            </a:endParaRPr>
          </a:p>
          <a:p>
            <a:pPr marL="285750" indent="-285750">
              <a:buFont typeface="Arial" panose="020B0604020202020204" pitchFamily="34" charset="0"/>
              <a:buChar char="•"/>
            </a:pPr>
            <a:r>
              <a:rPr lang="en-US" b="1" dirty="0">
                <a:latin typeface="Berlin Sans FB Demi" panose="020E0802020502020306" pitchFamily="34" charset="0"/>
              </a:rPr>
              <a:t>Charts and Graphs</a:t>
            </a:r>
            <a:r>
              <a:rPr lang="en-US" dirty="0">
                <a:latin typeface="Berlin Sans FB Demi" panose="020E0802020502020306" pitchFamily="34" charset="0"/>
              </a:rPr>
              <a:t> for visualizing trends</a:t>
            </a:r>
            <a:r>
              <a:rPr lang="en-US" dirty="0" smtClean="0">
                <a:latin typeface="Berlin Sans FB Demi" panose="020E0802020502020306" pitchFamily="34" charset="0"/>
              </a:rPr>
              <a:t>.</a:t>
            </a:r>
          </a:p>
          <a:p>
            <a:pPr marL="285750" indent="-285750">
              <a:buFont typeface="Arial" panose="020B0604020202020204" pitchFamily="34" charset="0"/>
              <a:buChar char="•"/>
            </a:pPr>
            <a:endParaRPr lang="en-US" dirty="0">
              <a:latin typeface="Berlin Sans FB Demi" panose="020E0802020502020306" pitchFamily="34" charset="0"/>
            </a:endParaRPr>
          </a:p>
          <a:p>
            <a:pPr marL="285750" indent="-285750">
              <a:buFont typeface="Arial" panose="020B0604020202020204" pitchFamily="34" charset="0"/>
              <a:buChar char="•"/>
            </a:pPr>
            <a:r>
              <a:rPr lang="en-US" b="1" dirty="0">
                <a:latin typeface="Berlin Sans FB Demi" panose="020E0802020502020306" pitchFamily="34" charset="0"/>
              </a:rPr>
              <a:t>Conditional Formatting</a:t>
            </a:r>
            <a:r>
              <a:rPr lang="en-US" dirty="0">
                <a:latin typeface="Berlin Sans FB Demi" panose="020E0802020502020306" pitchFamily="34" charset="0"/>
              </a:rPr>
              <a:t> to highlight performance thresholds</a:t>
            </a:r>
            <a:r>
              <a:rPr lang="en-US" dirty="0" smtClean="0">
                <a:latin typeface="Berlin Sans FB Demi" panose="020E0802020502020306" pitchFamily="34" charset="0"/>
              </a:rPr>
              <a:t>.</a:t>
            </a:r>
          </a:p>
          <a:p>
            <a:pPr marL="285750" indent="-285750">
              <a:buFont typeface="Arial" panose="020B0604020202020204" pitchFamily="34" charset="0"/>
              <a:buChar char="•"/>
            </a:pPr>
            <a:endParaRPr lang="en-US" dirty="0">
              <a:latin typeface="Berlin Sans FB Demi" panose="020E0802020502020306" pitchFamily="34" charset="0"/>
            </a:endParaRPr>
          </a:p>
          <a:p>
            <a:pPr marL="285750" indent="-285750">
              <a:buFont typeface="Arial" panose="020B0604020202020204" pitchFamily="34" charset="0"/>
              <a:buChar char="•"/>
            </a:pPr>
            <a:r>
              <a:rPr lang="en-US" b="1" dirty="0">
                <a:latin typeface="Berlin Sans FB Demi" panose="020E0802020502020306" pitchFamily="34" charset="0"/>
              </a:rPr>
              <a:t>Data Validation</a:t>
            </a:r>
            <a:r>
              <a:rPr lang="en-US" dirty="0">
                <a:latin typeface="Berlin Sans FB Demi" panose="020E0802020502020306" pitchFamily="34" charset="0"/>
              </a:rPr>
              <a:t> to ensure accurate data entry</a:t>
            </a:r>
            <a:r>
              <a:rPr lang="en-US" dirty="0" smtClean="0">
                <a:latin typeface="Berlin Sans FB Demi" panose="020E0802020502020306" pitchFamily="34" charset="0"/>
              </a:rPr>
              <a:t>.</a:t>
            </a:r>
          </a:p>
          <a:p>
            <a:pPr marL="285750" indent="-285750">
              <a:buFont typeface="Arial" panose="020B0604020202020204" pitchFamily="34" charset="0"/>
              <a:buChar char="•"/>
            </a:pPr>
            <a:endParaRPr lang="en-US" dirty="0">
              <a:latin typeface="Berlin Sans FB Demi" panose="020E0802020502020306" pitchFamily="34" charset="0"/>
            </a:endParaRPr>
          </a:p>
          <a:p>
            <a:pPr marL="285750" indent="-285750">
              <a:buFont typeface="Arial" panose="020B0604020202020204" pitchFamily="34" charset="0"/>
              <a:buChar char="•"/>
            </a:pPr>
            <a:r>
              <a:rPr lang="en-US" b="1" dirty="0">
                <a:latin typeface="Berlin Sans FB Demi" panose="020E0802020502020306" pitchFamily="34" charset="0"/>
              </a:rPr>
              <a:t>Formulas (SUM, AVERAGE, IF, VLOOKUP)</a:t>
            </a:r>
            <a:r>
              <a:rPr lang="en-US" dirty="0">
                <a:latin typeface="Berlin Sans FB Demi" panose="020E0802020502020306" pitchFamily="34" charset="0"/>
              </a:rPr>
              <a:t> for basic to advanced calculations</a:t>
            </a:r>
            <a:r>
              <a:rPr lang="en-US" dirty="0" smtClean="0">
                <a:latin typeface="Berlin Sans FB Demi" panose="020E0802020502020306" pitchFamily="34" charset="0"/>
              </a:rPr>
              <a:t>.</a:t>
            </a:r>
          </a:p>
          <a:p>
            <a:pPr marL="285750" indent="-285750">
              <a:buFont typeface="Arial" panose="020B0604020202020204" pitchFamily="34" charset="0"/>
              <a:buChar char="•"/>
            </a:pPr>
            <a:endParaRPr lang="en-US" dirty="0">
              <a:latin typeface="Berlin Sans FB Demi" panose="020E0802020502020306" pitchFamily="34" charset="0"/>
            </a:endParaRPr>
          </a:p>
          <a:p>
            <a:pPr marL="285750" indent="-285750">
              <a:buFont typeface="Arial" panose="020B0604020202020204" pitchFamily="34" charset="0"/>
              <a:buChar char="•"/>
            </a:pPr>
            <a:r>
              <a:rPr lang="en-US" b="1" dirty="0">
                <a:latin typeface="Berlin Sans FB Demi" panose="020E0802020502020306" pitchFamily="34" charset="0"/>
              </a:rPr>
              <a:t>Dashboards</a:t>
            </a:r>
            <a:r>
              <a:rPr lang="en-US" dirty="0">
                <a:latin typeface="Berlin Sans FB Demi" panose="020E0802020502020306" pitchFamily="34" charset="0"/>
              </a:rPr>
              <a:t> for real-time performance tracking</a:t>
            </a:r>
            <a:r>
              <a:rPr lang="en-US" dirty="0" smtClean="0">
                <a:latin typeface="Berlin Sans FB Demi" panose="020E0802020502020306" pitchFamily="34" charset="0"/>
              </a:rPr>
              <a:t>.</a:t>
            </a:r>
          </a:p>
          <a:p>
            <a:pPr marL="285750" indent="-285750">
              <a:buFont typeface="Arial" panose="020B0604020202020204" pitchFamily="34" charset="0"/>
              <a:buChar char="•"/>
            </a:pPr>
            <a:endParaRPr lang="en-US" dirty="0" smtClean="0">
              <a:latin typeface="Berlin Sans FB Demi" panose="020E0802020502020306" pitchFamily="34" charset="0"/>
            </a:endParaRPr>
          </a:p>
          <a:p>
            <a:pPr marL="285750" indent="-285750">
              <a:buFont typeface="Arial" panose="020B0604020202020204" pitchFamily="34" charset="0"/>
              <a:buChar char="•"/>
            </a:pPr>
            <a:endParaRPr lang="en-US" dirty="0"/>
          </a:p>
          <a:p>
            <a:r>
              <a:rPr lang="en-US" b="1" dirty="0">
                <a:latin typeface="Berlin Sans FB Demi" panose="020E0802020502020306" pitchFamily="34" charset="0"/>
              </a:rPr>
              <a:t>Expected Outcomes</a:t>
            </a:r>
            <a:r>
              <a:rPr lang="en-US" b="1" dirty="0" smtClean="0"/>
              <a:t>:</a:t>
            </a:r>
            <a:endParaRPr lang="en-US" b="1" dirty="0"/>
          </a:p>
          <a:p>
            <a:endParaRPr lang="en-US" dirty="0" smtClean="0">
              <a:latin typeface="Berlin Sans FB" panose="020E0602020502020306" pitchFamily="34" charset="0"/>
            </a:endParaRPr>
          </a:p>
          <a:p>
            <a:pPr marL="285750" indent="-285750">
              <a:buFont typeface="Arial" panose="020B0604020202020204" pitchFamily="34" charset="0"/>
              <a:buChar char="•"/>
            </a:pPr>
            <a:r>
              <a:rPr lang="en-US" dirty="0" smtClean="0">
                <a:latin typeface="Berlin Sans FB" panose="020E0602020502020306" pitchFamily="34" charset="0"/>
              </a:rPr>
              <a:t>A clear </a:t>
            </a:r>
            <a:r>
              <a:rPr lang="en-US" dirty="0">
                <a:latin typeface="Berlin Sans FB" panose="020E0602020502020306" pitchFamily="34" charset="0"/>
              </a:rPr>
              <a:t>understanding of employee performance trends across various metrics</a:t>
            </a:r>
            <a:r>
              <a:rPr lang="en-US" dirty="0" smtClean="0">
                <a:latin typeface="Berlin Sans FB" panose="020E0602020502020306" pitchFamily="34" charset="0"/>
              </a:rPr>
              <a:t>.</a:t>
            </a:r>
          </a:p>
          <a:p>
            <a:pPr marL="285750" indent="-285750">
              <a:buFont typeface="Arial" panose="020B0604020202020204" pitchFamily="34" charset="0"/>
              <a:buChar char="•"/>
            </a:pPr>
            <a:endParaRPr lang="en-US" dirty="0">
              <a:latin typeface="Berlin Sans FB" panose="020E0602020502020306" pitchFamily="34" charset="0"/>
            </a:endParaRPr>
          </a:p>
          <a:p>
            <a:pPr marL="285750" indent="-285750">
              <a:buFont typeface="Arial" panose="020B0604020202020204" pitchFamily="34" charset="0"/>
              <a:buChar char="•"/>
            </a:pPr>
            <a:r>
              <a:rPr lang="en-US" dirty="0">
                <a:latin typeface="Berlin Sans FB" panose="020E0602020502020306" pitchFamily="34" charset="0"/>
              </a:rPr>
              <a:t>Identification of high-performing employees and those who need development</a:t>
            </a:r>
            <a:r>
              <a:rPr lang="en-US" dirty="0" smtClean="0">
                <a:latin typeface="Berlin Sans FB" panose="020E0602020502020306" pitchFamily="34" charset="0"/>
              </a:rPr>
              <a:t>.</a:t>
            </a:r>
          </a:p>
          <a:p>
            <a:pPr marL="285750" indent="-285750">
              <a:buFont typeface="Arial" panose="020B0604020202020204" pitchFamily="34" charset="0"/>
              <a:buChar char="•"/>
            </a:pPr>
            <a:endParaRPr lang="en-US" dirty="0">
              <a:latin typeface="Berlin Sans FB" panose="020E0602020502020306" pitchFamily="34" charset="0"/>
            </a:endParaRPr>
          </a:p>
          <a:p>
            <a:pPr marL="285750" indent="-285750">
              <a:buFont typeface="Arial" panose="020B0604020202020204" pitchFamily="34" charset="0"/>
              <a:buChar char="•"/>
            </a:pPr>
            <a:r>
              <a:rPr lang="en-US" dirty="0">
                <a:latin typeface="Berlin Sans FB" panose="020E0602020502020306" pitchFamily="34" charset="0"/>
              </a:rPr>
              <a:t>Data-driven recommendations for promotions, training, and organizational improvements.</a:t>
            </a:r>
          </a:p>
          <a:p>
            <a:pPr marL="285750" indent="-285750">
              <a:buFont typeface="Arial" panose="020B0604020202020204" pitchFamily="34" charset="0"/>
              <a:buChar char="•"/>
            </a:pPr>
            <a:endParaRPr lang="en-IN" dirty="0"/>
          </a:p>
        </p:txBody>
      </p:sp>
      <p:grpSp>
        <p:nvGrpSpPr>
          <p:cNvPr id="4" name="object 2"/>
          <p:cNvGrpSpPr/>
          <p:nvPr/>
        </p:nvGrpSpPr>
        <p:grpSpPr>
          <a:xfrm>
            <a:off x="8915400" y="26670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7"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33208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
        <p:nvSpPr>
          <p:cNvPr id="7" name="Rectangle 6"/>
          <p:cNvSpPr/>
          <p:nvPr/>
        </p:nvSpPr>
        <p:spPr>
          <a:xfrm>
            <a:off x="-12192" y="1981200"/>
            <a:ext cx="9296400" cy="3970318"/>
          </a:xfrm>
          <a:prstGeom prst="rect">
            <a:avLst/>
          </a:prstGeom>
        </p:spPr>
        <p:txBody>
          <a:bodyPr wrap="square">
            <a:spAutoFit/>
          </a:bodyPr>
          <a:lstStyle/>
          <a:p>
            <a:pPr marL="285750" indent="-285750">
              <a:buFont typeface="Wingdings" panose="05000000000000000000" pitchFamily="2" charset="2"/>
              <a:buChar char="v"/>
            </a:pPr>
            <a:r>
              <a:rPr lang="en-US" b="1" dirty="0">
                <a:solidFill>
                  <a:srgbClr val="0D0D0D"/>
                </a:solidFill>
                <a:latin typeface="Berlin Sans FB Demi" panose="020E0802020502020306" pitchFamily="34" charset="0"/>
              </a:rPr>
              <a:t>Human Resources (HR) Professionals</a:t>
            </a:r>
            <a:r>
              <a:rPr lang="en-US" b="1" dirty="0" smtClean="0">
                <a:solidFill>
                  <a:srgbClr val="0D0D0D"/>
                </a:solidFill>
                <a:latin typeface="Berlin Sans FB Demi" panose="020E0802020502020306" pitchFamily="34" charset="0"/>
              </a:rPr>
              <a:t>:</a:t>
            </a:r>
          </a:p>
          <a:p>
            <a:pPr lvl="1"/>
            <a:r>
              <a:rPr lang="en-US" dirty="0" smtClean="0">
                <a:solidFill>
                  <a:srgbClr val="0D0D0D"/>
                </a:solidFill>
                <a:latin typeface="Berlin Sans FB" panose="020E0602020502020306" pitchFamily="34" charset="0"/>
              </a:rPr>
              <a:t>Use </a:t>
            </a:r>
            <a:r>
              <a:rPr lang="en-US" dirty="0">
                <a:solidFill>
                  <a:srgbClr val="0D0D0D"/>
                </a:solidFill>
                <a:latin typeface="Berlin Sans FB" panose="020E0602020502020306" pitchFamily="34" charset="0"/>
              </a:rPr>
              <a:t>the system to track employee performance, identify training needs, and make informed decisions on promotions, performance improvement plans, and employee retention</a:t>
            </a:r>
            <a:r>
              <a:rPr lang="en-US" dirty="0" smtClean="0">
                <a:solidFill>
                  <a:srgbClr val="0D0D0D"/>
                </a:solidFill>
                <a:latin typeface="Berlin Sans FB" panose="020E0602020502020306" pitchFamily="34" charset="0"/>
              </a:rPr>
              <a:t>.</a:t>
            </a:r>
          </a:p>
          <a:p>
            <a:pPr lvl="1"/>
            <a:endParaRPr lang="en-US" dirty="0">
              <a:solidFill>
                <a:srgbClr val="0D0D0D"/>
              </a:solidFill>
              <a:latin typeface="Berlin Sans FB Demi" panose="020E0802020502020306" pitchFamily="34" charset="0"/>
            </a:endParaRPr>
          </a:p>
          <a:p>
            <a:pPr marL="285750" indent="-285750">
              <a:buFont typeface="Wingdings" panose="05000000000000000000" pitchFamily="2" charset="2"/>
              <a:buChar char="v"/>
            </a:pPr>
            <a:r>
              <a:rPr lang="en-US" b="1" dirty="0">
                <a:solidFill>
                  <a:srgbClr val="0D0D0D"/>
                </a:solidFill>
                <a:latin typeface="Berlin Sans FB Demi" panose="020E0802020502020306" pitchFamily="34" charset="0"/>
              </a:rPr>
              <a:t>Managers and Team Leaders:</a:t>
            </a:r>
          </a:p>
          <a:p>
            <a:pPr lvl="1"/>
            <a:r>
              <a:rPr lang="en-US" dirty="0">
                <a:solidFill>
                  <a:srgbClr val="0D0D0D"/>
                </a:solidFill>
                <a:latin typeface="Berlin Sans FB" panose="020E0602020502020306" pitchFamily="34" charset="0"/>
              </a:rPr>
              <a:t>Utilize the system to monitor individual and team performance, provide constructive feedback, and identify top performers or those needing support. They can also use the insights for performance reviews and goal-setting</a:t>
            </a:r>
            <a:r>
              <a:rPr lang="en-US" dirty="0" smtClean="0">
                <a:solidFill>
                  <a:srgbClr val="0D0D0D"/>
                </a:solidFill>
                <a:latin typeface="Berlin Sans FB" panose="020E0602020502020306" pitchFamily="34" charset="0"/>
              </a:rPr>
              <a:t>.</a:t>
            </a:r>
          </a:p>
          <a:p>
            <a:pPr lvl="1"/>
            <a:endParaRPr lang="en-US" dirty="0">
              <a:solidFill>
                <a:srgbClr val="0D0D0D"/>
              </a:solidFill>
              <a:latin typeface="ui-sans-serif"/>
            </a:endParaRPr>
          </a:p>
          <a:p>
            <a:pPr marL="285750" indent="-285750">
              <a:buFont typeface="Wingdings" panose="05000000000000000000" pitchFamily="2" charset="2"/>
              <a:buChar char="v"/>
            </a:pPr>
            <a:r>
              <a:rPr lang="en-US" b="1" dirty="0">
                <a:solidFill>
                  <a:srgbClr val="0D0D0D"/>
                </a:solidFill>
                <a:latin typeface="Berlin Sans FB Demi" panose="020E0802020502020306" pitchFamily="34" charset="0"/>
              </a:rPr>
              <a:t>Executives and Senior Management:</a:t>
            </a:r>
            <a:endParaRPr lang="en-US" dirty="0">
              <a:solidFill>
                <a:srgbClr val="0D0D0D"/>
              </a:solidFill>
              <a:latin typeface="Berlin Sans FB Demi" panose="020E0802020502020306" pitchFamily="34" charset="0"/>
            </a:endParaRPr>
          </a:p>
          <a:p>
            <a:pPr lvl="1"/>
            <a:r>
              <a:rPr lang="en-US" dirty="0">
                <a:solidFill>
                  <a:srgbClr val="0D0D0D"/>
                </a:solidFill>
                <a:latin typeface="Berlin Sans FB" panose="020E0602020502020306" pitchFamily="34" charset="0"/>
              </a:rPr>
              <a:t>Access high-level reports and dashboards to analyze overall workforce productivity, make strategic decisions regarding resource allocation, and assess organizational performance against goals</a:t>
            </a:r>
            <a:r>
              <a:rPr lang="en-US" dirty="0" smtClean="0">
                <a:solidFill>
                  <a:srgbClr val="0D0D0D"/>
                </a:solidFill>
                <a:latin typeface="Berlin Sans FB" panose="020E0602020502020306" pitchFamily="34" charset="0"/>
              </a:rPr>
              <a:t>.</a:t>
            </a:r>
          </a:p>
          <a:p>
            <a:pPr lvl="1"/>
            <a:endParaRPr lang="en-US" dirty="0">
              <a:solidFill>
                <a:srgbClr val="0D0D0D"/>
              </a:solidFill>
              <a:latin typeface="ui-sans-serif"/>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28600"/>
            <a:ext cx="11887200" cy="5632311"/>
          </a:xfrm>
          <a:prstGeom prst="rect">
            <a:avLst/>
          </a:prstGeom>
        </p:spPr>
        <p:txBody>
          <a:bodyPr wrap="square">
            <a:spAutoFit/>
          </a:bodyPr>
          <a:lstStyle/>
          <a:p>
            <a:pPr marL="285750" indent="-285750">
              <a:buFont typeface="Wingdings" panose="05000000000000000000" pitchFamily="2" charset="2"/>
              <a:buChar char="v"/>
            </a:pPr>
            <a:r>
              <a:rPr lang="en-US" b="1" dirty="0">
                <a:latin typeface="Berlin Sans FB Demi" panose="020E0802020502020306" pitchFamily="34" charset="0"/>
              </a:rPr>
              <a:t>Employees (Indirect End Users):</a:t>
            </a:r>
            <a:endParaRPr lang="en-US" dirty="0">
              <a:latin typeface="Berlin Sans FB Demi" panose="020E0802020502020306" pitchFamily="34" charset="0"/>
            </a:endParaRPr>
          </a:p>
          <a:p>
            <a:pPr lvl="1"/>
            <a:r>
              <a:rPr lang="en-US" dirty="0">
                <a:latin typeface="Berlin Sans FB" panose="020E0602020502020306" pitchFamily="34" charset="0"/>
              </a:rPr>
              <a:t>Though not direct users of the system, employees benefit from the fair and transparent feedback system. It helps them understand performance expectations and areas for personal development</a:t>
            </a:r>
            <a:r>
              <a:rPr lang="en-US" dirty="0" smtClean="0">
                <a:latin typeface="Berlin Sans FB" panose="020E0602020502020306" pitchFamily="34" charset="0"/>
              </a:rPr>
              <a:t>.</a:t>
            </a:r>
          </a:p>
          <a:p>
            <a:pPr marL="742950" lvl="1" indent="-285750">
              <a:buFont typeface="+mj-lt"/>
              <a:buAutoNum type="arabicPeriod"/>
            </a:pPr>
            <a:endParaRPr lang="en-US" dirty="0">
              <a:latin typeface="Berlin Sans FB" panose="020E0602020502020306" pitchFamily="34" charset="0"/>
            </a:endParaRPr>
          </a:p>
          <a:p>
            <a:pPr marL="742950" lvl="1" indent="-285750">
              <a:buFont typeface="+mj-lt"/>
              <a:buAutoNum type="arabicPeriod"/>
            </a:pPr>
            <a:endParaRPr lang="en-US" dirty="0"/>
          </a:p>
          <a:p>
            <a:pPr marL="285750" indent="-285750">
              <a:buFont typeface="Wingdings" panose="05000000000000000000" pitchFamily="2" charset="2"/>
              <a:buChar char="v"/>
            </a:pPr>
            <a:r>
              <a:rPr lang="en-US" b="1" dirty="0">
                <a:latin typeface="Berlin Sans FB Demi" panose="020E0802020502020306" pitchFamily="34" charset="0"/>
              </a:rPr>
              <a:t>Performance Review Committees:</a:t>
            </a:r>
            <a:endParaRPr lang="en-US" dirty="0">
              <a:latin typeface="Berlin Sans FB Demi" panose="020E0802020502020306" pitchFamily="34" charset="0"/>
            </a:endParaRPr>
          </a:p>
          <a:p>
            <a:pPr lvl="1"/>
            <a:r>
              <a:rPr lang="en-US" dirty="0">
                <a:latin typeface="Berlin Sans FB" panose="020E0602020502020306" pitchFamily="34" charset="0"/>
              </a:rPr>
              <a:t>Use the performance data to ensure objective and data-driven evaluations, helping in decisions related to compensation adjustments, promotions, and organizational development strategies.</a:t>
            </a:r>
          </a:p>
          <a:p>
            <a:endParaRPr lang="en-US" b="1" dirty="0">
              <a:solidFill>
                <a:srgbClr val="0D0D0D"/>
              </a:solidFill>
              <a:latin typeface="Berlin Sans FB" panose="020E0602020502020306" pitchFamily="34" charset="0"/>
            </a:endParaRPr>
          </a:p>
          <a:p>
            <a:endParaRPr lang="en-US" dirty="0" smtClean="0">
              <a:solidFill>
                <a:srgbClr val="0D0D0D"/>
              </a:solidFill>
              <a:latin typeface="ui-sans-serif"/>
            </a:endParaRPr>
          </a:p>
          <a:p>
            <a:endParaRPr lang="en-US" dirty="0">
              <a:solidFill>
                <a:srgbClr val="0D0D0D"/>
              </a:solidFill>
              <a:latin typeface="ui-sans-serif"/>
            </a:endParaRPr>
          </a:p>
          <a:p>
            <a:endParaRPr lang="en-US" dirty="0" smtClean="0">
              <a:solidFill>
                <a:srgbClr val="0D0D0D"/>
              </a:solidFill>
              <a:latin typeface="ui-sans-serif"/>
            </a:endParaRPr>
          </a:p>
          <a:p>
            <a:endParaRPr lang="en-US" dirty="0">
              <a:solidFill>
                <a:srgbClr val="0D0D0D"/>
              </a:solidFill>
              <a:latin typeface="ui-sans-serif"/>
            </a:endParaRPr>
          </a:p>
          <a:p>
            <a:endParaRPr lang="en-US" dirty="0" smtClean="0">
              <a:solidFill>
                <a:srgbClr val="0D0D0D"/>
              </a:solidFill>
              <a:latin typeface="ui-sans-serif"/>
            </a:endParaRPr>
          </a:p>
          <a:p>
            <a:endParaRPr lang="en-US" dirty="0">
              <a:solidFill>
                <a:srgbClr val="0D0D0D"/>
              </a:solidFill>
              <a:latin typeface="ui-sans-serif"/>
            </a:endParaRPr>
          </a:p>
          <a:p>
            <a:endParaRPr lang="en-US" dirty="0" smtClean="0">
              <a:solidFill>
                <a:srgbClr val="0D0D0D"/>
              </a:solidFill>
              <a:latin typeface="ui-sans-serif"/>
            </a:endParaRPr>
          </a:p>
          <a:p>
            <a:endParaRPr lang="en-US" dirty="0">
              <a:solidFill>
                <a:srgbClr val="0D0D0D"/>
              </a:solidFill>
              <a:latin typeface="ui-sans-serif"/>
            </a:endParaRPr>
          </a:p>
          <a:p>
            <a:endParaRPr lang="en-US" dirty="0" smtClean="0">
              <a:solidFill>
                <a:srgbClr val="0D0D0D"/>
              </a:solidFill>
              <a:latin typeface="ui-sans-serif"/>
            </a:endParaRPr>
          </a:p>
          <a:p>
            <a:r>
              <a:rPr lang="en-US" dirty="0">
                <a:solidFill>
                  <a:srgbClr val="0D0D0D"/>
                </a:solidFill>
                <a:latin typeface="ui-sans-serif"/>
              </a:rPr>
              <a:t/>
            </a:r>
            <a:br>
              <a:rPr lang="en-US" dirty="0">
                <a:solidFill>
                  <a:srgbClr val="0D0D0D"/>
                </a:solidFill>
                <a:latin typeface="ui-sans-serif"/>
              </a:rPr>
            </a:br>
            <a:endParaRPr lang="en-IN" dirty="0"/>
          </a:p>
        </p:txBody>
      </p:sp>
      <p:grpSp>
        <p:nvGrpSpPr>
          <p:cNvPr id="9" name="object 2"/>
          <p:cNvGrpSpPr/>
          <p:nvPr/>
        </p:nvGrpSpPr>
        <p:grpSpPr>
          <a:xfrm>
            <a:off x="8684729" y="2667000"/>
            <a:ext cx="3533775" cy="3810000"/>
            <a:chOff x="8658225" y="2647950"/>
            <a:chExt cx="3533775" cy="3810000"/>
          </a:xfrm>
        </p:grpSpPr>
        <p:sp>
          <p:nvSpPr>
            <p:cNvPr id="1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12"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93688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
        <p:nvSpPr>
          <p:cNvPr id="8" name="Rectangle 7"/>
          <p:cNvSpPr/>
          <p:nvPr/>
        </p:nvSpPr>
        <p:spPr>
          <a:xfrm>
            <a:off x="152400" y="2209800"/>
            <a:ext cx="8610600" cy="5078313"/>
          </a:xfrm>
          <a:prstGeom prst="rect">
            <a:avLst/>
          </a:prstGeom>
        </p:spPr>
        <p:txBody>
          <a:bodyPr wrap="square">
            <a:spAutoFit/>
          </a:bodyPr>
          <a:lstStyle/>
          <a:p>
            <a:r>
              <a:rPr lang="en-US" dirty="0">
                <a:solidFill>
                  <a:srgbClr val="0D0D0D"/>
                </a:solidFill>
                <a:latin typeface="Berlin Sans FB" panose="020E0602020502020306" pitchFamily="34" charset="0"/>
              </a:rPr>
              <a:t>Our solution is a comprehensive Excel-based system designed to track, evaluate, and visualize employee performance using key performance indicators (KPIs). The system consolidates performance data into one centralized platform, automates performance scoring through weighted KPIs, and generates visual reports that provide actionable insights. It is customizable, scalable, and easy to integrate into existing workflows without the need for expensive software</a:t>
            </a:r>
            <a:r>
              <a:rPr lang="en-US" dirty="0" smtClean="0">
                <a:solidFill>
                  <a:srgbClr val="0D0D0D"/>
                </a:solidFill>
                <a:latin typeface="Berlin Sans FB" panose="020E0602020502020306" pitchFamily="34" charset="0"/>
              </a:rPr>
              <a:t>.</a:t>
            </a:r>
          </a:p>
          <a:p>
            <a:endParaRPr lang="en-US" dirty="0">
              <a:solidFill>
                <a:srgbClr val="0D0D0D"/>
              </a:solidFill>
              <a:latin typeface="Berlin Sans FB" panose="020E0602020502020306" pitchFamily="34" charset="0"/>
            </a:endParaRPr>
          </a:p>
          <a:p>
            <a:r>
              <a:rPr lang="en-US" dirty="0">
                <a:solidFill>
                  <a:srgbClr val="0D0D0D"/>
                </a:solidFill>
                <a:latin typeface="Berlin Sans FB Demi" panose="020E0802020502020306" pitchFamily="34" charset="0"/>
              </a:rPr>
              <a:t>Key features include:</a:t>
            </a:r>
          </a:p>
          <a:p>
            <a:pPr>
              <a:buFont typeface="Arial" panose="020B0604020202020204" pitchFamily="34" charset="0"/>
              <a:buChar char="•"/>
            </a:pPr>
            <a:r>
              <a:rPr lang="en-US" b="1" dirty="0" smtClean="0">
                <a:solidFill>
                  <a:srgbClr val="0D0D0D"/>
                </a:solidFill>
                <a:latin typeface="Berlin Sans FB Demi" panose="020E0802020502020306" pitchFamily="34" charset="0"/>
              </a:rPr>
              <a:t> Centralized </a:t>
            </a:r>
            <a:r>
              <a:rPr lang="en-US" b="1" dirty="0">
                <a:solidFill>
                  <a:srgbClr val="0D0D0D"/>
                </a:solidFill>
                <a:latin typeface="Berlin Sans FB Demi" panose="020E0802020502020306" pitchFamily="34" charset="0"/>
              </a:rPr>
              <a:t>Data Collection:</a:t>
            </a:r>
            <a:r>
              <a:rPr lang="en-US" dirty="0">
                <a:solidFill>
                  <a:srgbClr val="0D0D0D"/>
                </a:solidFill>
                <a:latin typeface="Berlin Sans FB" panose="020E0602020502020306" pitchFamily="34" charset="0"/>
              </a:rPr>
              <a:t> Combines performance data from various sources (e.g., attendance, task completion, sales, customer feedback) into one platform</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smtClean="0">
                <a:solidFill>
                  <a:srgbClr val="0D0D0D"/>
                </a:solidFill>
                <a:latin typeface="Berlin Sans FB Demi" panose="020E0802020502020306" pitchFamily="34" charset="0"/>
              </a:rPr>
              <a:t> Automated </a:t>
            </a:r>
            <a:r>
              <a:rPr lang="en-US" b="1" dirty="0">
                <a:solidFill>
                  <a:srgbClr val="0D0D0D"/>
                </a:solidFill>
                <a:latin typeface="Berlin Sans FB Demi" panose="020E0802020502020306" pitchFamily="34" charset="0"/>
              </a:rPr>
              <a:t>Performance Scoring:</a:t>
            </a:r>
            <a:r>
              <a:rPr lang="en-US" dirty="0">
                <a:solidFill>
                  <a:srgbClr val="0D0D0D"/>
                </a:solidFill>
                <a:latin typeface="ui-sans-serif"/>
              </a:rPr>
              <a:t> </a:t>
            </a:r>
            <a:r>
              <a:rPr lang="en-US" dirty="0">
                <a:solidFill>
                  <a:srgbClr val="0D0D0D"/>
                </a:solidFill>
                <a:latin typeface="Berlin Sans FB" panose="020E0602020502020306" pitchFamily="34" charset="0"/>
              </a:rPr>
              <a:t>Uses weighted KPIs to objectively calculate employee performance scores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Demi" panose="020E0802020502020306" pitchFamily="34" charset="0"/>
            </a:endParaRPr>
          </a:p>
          <a:p>
            <a:pPr>
              <a:buFont typeface="Arial" panose="020B0604020202020204" pitchFamily="34" charset="0"/>
              <a:buChar char="•"/>
            </a:pPr>
            <a:r>
              <a:rPr lang="en-US" b="1" dirty="0" smtClean="0">
                <a:solidFill>
                  <a:srgbClr val="0D0D0D"/>
                </a:solidFill>
                <a:latin typeface="Berlin Sans FB Demi" panose="020E0802020502020306" pitchFamily="34" charset="0"/>
              </a:rPr>
              <a:t> Data </a:t>
            </a:r>
            <a:r>
              <a:rPr lang="en-US" b="1" dirty="0">
                <a:solidFill>
                  <a:srgbClr val="0D0D0D"/>
                </a:solidFill>
                <a:latin typeface="Berlin Sans FB Demi" panose="020E0802020502020306" pitchFamily="34" charset="0"/>
              </a:rPr>
              <a:t>Visualization:</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Offers charts, graphs, and dashboards for tracking individual and team performance over time</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ui-sans-serif"/>
            </a:endParaRPr>
          </a:p>
          <a:p>
            <a:pPr>
              <a:buFont typeface="Arial" panose="020B0604020202020204" pitchFamily="34" charset="0"/>
              <a:buChar char="•"/>
            </a:pPr>
            <a:endParaRPr lang="en-US" dirty="0">
              <a:solidFill>
                <a:srgbClr val="0D0D0D"/>
              </a:solidFill>
              <a:latin typeface="ui-sans-serif"/>
            </a:endParaRPr>
          </a:p>
        </p:txBody>
      </p:sp>
      <p:grpSp>
        <p:nvGrpSpPr>
          <p:cNvPr id="10" name="object 2"/>
          <p:cNvGrpSpPr/>
          <p:nvPr/>
        </p:nvGrpSpPr>
        <p:grpSpPr>
          <a:xfrm>
            <a:off x="8915400" y="3138487"/>
            <a:ext cx="3581401" cy="3429000"/>
            <a:chOff x="8658225" y="2647950"/>
            <a:chExt cx="3533775" cy="3810000"/>
          </a:xfrm>
        </p:grpSpPr>
        <p:sp>
          <p:nvSpPr>
            <p:cNvPr id="1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13" name="object 5"/>
            <p:cNvPicPr/>
            <p:nvPr/>
          </p:nvPicPr>
          <p:blipFill>
            <a:blip r:embed="rId3" cstate="print"/>
            <a:stretch>
              <a:fillRect/>
            </a:stretch>
          </p:blipFill>
          <p:spPr>
            <a:xfrm>
              <a:off x="8658225" y="2647950"/>
              <a:ext cx="3533775" cy="3810000"/>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453895"/>
            <a:ext cx="11734800" cy="6370975"/>
          </a:xfrm>
        </p:spPr>
        <p:txBody>
          <a:bodyPr/>
          <a:lstStyle/>
          <a:p>
            <a:r>
              <a:rPr lang="en-US" b="1" dirty="0">
                <a:latin typeface="Berlin Sans FB Demi" panose="020E0802020502020306" pitchFamily="34" charset="0"/>
              </a:rPr>
              <a:t>Customizable KPIs:</a:t>
            </a:r>
            <a:r>
              <a:rPr lang="en-US" dirty="0">
                <a:latin typeface="Berlin Sans FB Demi" panose="020E0802020502020306" pitchFamily="34" charset="0"/>
              </a:rPr>
              <a:t> </a:t>
            </a:r>
            <a:r>
              <a:rPr lang="en-US" dirty="0">
                <a:latin typeface="Berlin Sans FB" panose="020E0602020502020306" pitchFamily="34" charset="0"/>
              </a:rPr>
              <a:t>Tailor metrics to suit different departments, roles, or organizational goals</a:t>
            </a:r>
            <a:r>
              <a:rPr lang="en-US" dirty="0" smtClean="0">
                <a:latin typeface="Berlin Sans FB" panose="020E0602020502020306" pitchFamily="34" charset="0"/>
              </a:rPr>
              <a:t>.</a:t>
            </a:r>
          </a:p>
          <a:p>
            <a:endParaRPr lang="en-US" dirty="0">
              <a:latin typeface="Berlin Sans FB" panose="020E0602020502020306" pitchFamily="34" charset="0"/>
            </a:endParaRPr>
          </a:p>
          <a:p>
            <a:r>
              <a:rPr lang="en-US" b="1" dirty="0">
                <a:latin typeface="Berlin Sans FB Demi" panose="020E0802020502020306" pitchFamily="34" charset="0"/>
              </a:rPr>
              <a:t>Performance Tracking Over Time:</a:t>
            </a:r>
            <a:r>
              <a:rPr lang="en-US" dirty="0">
                <a:latin typeface="Berlin Sans FB" panose="020E0602020502020306" pitchFamily="34" charset="0"/>
              </a:rPr>
              <a:t> Allows trend analysis to identify patterns in performance improvement or decline</a:t>
            </a:r>
            <a:r>
              <a:rPr lang="en-US" dirty="0" smtClean="0">
                <a:latin typeface="Berlin Sans FB" panose="020E0602020502020306" pitchFamily="34" charset="0"/>
              </a:rPr>
              <a:t>.</a:t>
            </a:r>
          </a:p>
          <a:p>
            <a:endParaRPr lang="en-US" dirty="0" smtClean="0">
              <a:latin typeface="Berlin Sans FB" panose="020E0602020502020306" pitchFamily="34" charset="0"/>
            </a:endParaRPr>
          </a:p>
          <a:p>
            <a:endParaRPr lang="en-US" dirty="0">
              <a:latin typeface="Berlin Sans FB" panose="020E0602020502020306" pitchFamily="34" charset="0"/>
            </a:endParaRPr>
          </a:p>
          <a:p>
            <a:r>
              <a:rPr lang="en-US" b="1" dirty="0">
                <a:latin typeface="Berlin Sans FB Demi" panose="020E0802020502020306" pitchFamily="34" charset="0"/>
              </a:rPr>
              <a:t>Value Proposition</a:t>
            </a:r>
            <a:r>
              <a:rPr lang="en-US" b="1" dirty="0" smtClean="0">
                <a:latin typeface="Berlin Sans FB Demi" panose="020E0802020502020306" pitchFamily="34" charset="0"/>
              </a:rPr>
              <a:t>:</a:t>
            </a:r>
          </a:p>
          <a:p>
            <a:endParaRPr lang="en-US" b="1" dirty="0">
              <a:latin typeface="Berlin Sans FB" panose="020E0602020502020306" pitchFamily="34" charset="0"/>
            </a:endParaRPr>
          </a:p>
          <a:p>
            <a:r>
              <a:rPr lang="en-US" b="1" dirty="0">
                <a:latin typeface="Berlin Sans FB Demi" panose="020E0802020502020306" pitchFamily="34" charset="0"/>
              </a:rPr>
              <a:t>Objective and Data-Driven Evaluations:</a:t>
            </a:r>
            <a:endParaRPr lang="en-US" dirty="0">
              <a:latin typeface="Berlin Sans FB Demi" panose="020E0802020502020306" pitchFamily="34" charset="0"/>
            </a:endParaRPr>
          </a:p>
          <a:p>
            <a:pPr lvl="1"/>
            <a:r>
              <a:rPr lang="en-US" dirty="0">
                <a:latin typeface="Berlin Sans FB" panose="020E0602020502020306" pitchFamily="34" charset="0"/>
              </a:rPr>
              <a:t>Reduces the subjectivity of traditional performance reviews by providing quantitative performance metrics, ensuring fairness and transparency across the organization</a:t>
            </a:r>
            <a:r>
              <a:rPr lang="en-US" dirty="0" smtClean="0">
                <a:latin typeface="Berlin Sans FB" panose="020E0602020502020306" pitchFamily="34" charset="0"/>
              </a:rPr>
              <a:t>.</a:t>
            </a:r>
          </a:p>
          <a:p>
            <a:pPr lvl="1"/>
            <a:endParaRPr lang="en-US" dirty="0">
              <a:latin typeface="Berlin Sans FB" panose="020E0602020502020306" pitchFamily="34" charset="0"/>
            </a:endParaRPr>
          </a:p>
          <a:p>
            <a:r>
              <a:rPr lang="en-US" b="1" dirty="0">
                <a:latin typeface="Berlin Sans FB Demi" panose="020E0802020502020306" pitchFamily="34" charset="0"/>
              </a:rPr>
              <a:t>Improved Decision-Making:</a:t>
            </a:r>
            <a:endParaRPr lang="en-US" dirty="0">
              <a:latin typeface="Berlin Sans FB Demi" panose="020E0802020502020306" pitchFamily="34" charset="0"/>
            </a:endParaRPr>
          </a:p>
          <a:p>
            <a:pPr lvl="1"/>
            <a:r>
              <a:rPr lang="en-US" dirty="0">
                <a:latin typeface="Berlin Sans FB" panose="020E0602020502020306" pitchFamily="34" charset="0"/>
              </a:rPr>
              <a:t>Provides managers and HR teams with actionable insights for making informed decisions on promotions, training needs, and addressing underperformance</a:t>
            </a:r>
            <a:r>
              <a:rPr lang="en-US" dirty="0" smtClean="0">
                <a:latin typeface="Berlin Sans FB" panose="020E0602020502020306" pitchFamily="34" charset="0"/>
              </a:rPr>
              <a:t>.</a:t>
            </a:r>
          </a:p>
          <a:p>
            <a:pPr lvl="1"/>
            <a:endParaRPr lang="en-US" dirty="0">
              <a:latin typeface="Berlin Sans FB Demi" panose="020E0802020502020306" pitchFamily="34" charset="0"/>
            </a:endParaRPr>
          </a:p>
          <a:p>
            <a:r>
              <a:rPr lang="en-US" b="1" dirty="0">
                <a:latin typeface="Berlin Sans FB Demi" panose="020E0802020502020306" pitchFamily="34" charset="0"/>
              </a:rPr>
              <a:t>Time Efficiency and Cost Savings:</a:t>
            </a:r>
            <a:endParaRPr lang="en-US" dirty="0">
              <a:latin typeface="Berlin Sans FB Demi" panose="020E0802020502020306" pitchFamily="34" charset="0"/>
            </a:endParaRPr>
          </a:p>
          <a:p>
            <a:pPr lvl="1"/>
            <a:r>
              <a:rPr lang="en-US" dirty="0">
                <a:latin typeface="Berlin Sans FB" panose="020E0602020502020306" pitchFamily="34" charset="0"/>
              </a:rPr>
              <a:t>Automates manual processes like performance calculations and report generation, reducing the time and resources spent on performance evaluations. As an Excel-based solution, it eliminates the need for expensive third-party software</a:t>
            </a:r>
            <a:r>
              <a:rPr lang="en-US" dirty="0" smtClean="0">
                <a:latin typeface="Berlin Sans FB" panose="020E0602020502020306" pitchFamily="34" charset="0"/>
              </a:rPr>
              <a:t>.</a:t>
            </a:r>
          </a:p>
          <a:p>
            <a:pPr lvl="1"/>
            <a:endParaRPr lang="en-US" dirty="0">
              <a:latin typeface="Berlin Sans FB Demi" panose="020E0802020502020306" pitchFamily="34" charset="0"/>
            </a:endParaRPr>
          </a:p>
          <a:p>
            <a:r>
              <a:rPr lang="en-US" b="1" dirty="0">
                <a:latin typeface="Berlin Sans FB Demi" panose="020E0802020502020306" pitchFamily="34" charset="0"/>
              </a:rPr>
              <a:t>Enhanced Employee Development:</a:t>
            </a:r>
            <a:endParaRPr lang="en-US" dirty="0">
              <a:latin typeface="Berlin Sans FB Demi" panose="020E0802020502020306" pitchFamily="34" charset="0"/>
            </a:endParaRPr>
          </a:p>
          <a:p>
            <a:pPr lvl="1"/>
            <a:r>
              <a:rPr lang="en-US" dirty="0">
                <a:latin typeface="Berlin Sans FB" panose="020E0602020502020306" pitchFamily="34" charset="0"/>
              </a:rPr>
              <a:t>Helps identify skill gaps and areas for improvement, allowing for targeted training programs that foster employee growth and productivity</a:t>
            </a:r>
            <a:r>
              <a:rPr lang="en-US" dirty="0" smtClean="0">
                <a:latin typeface="Berlin Sans FB" panose="020E0602020502020306" pitchFamily="34" charset="0"/>
              </a:rPr>
              <a:t>.</a:t>
            </a:r>
          </a:p>
          <a:p>
            <a:pPr lvl="1"/>
            <a:endParaRPr lang="en-US" dirty="0">
              <a:latin typeface="Berlin Sans FB" panose="020E0602020502020306" pitchFamily="34" charset="0"/>
            </a:endParaRPr>
          </a:p>
        </p:txBody>
      </p:sp>
    </p:spTree>
    <p:extLst>
      <p:ext uri="{BB962C8B-B14F-4D97-AF65-F5344CB8AC3E}">
        <p14:creationId xmlns:p14="http://schemas.microsoft.com/office/powerpoint/2010/main" val="145999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28600" y="1676400"/>
            <a:ext cx="9906000" cy="4524315"/>
          </a:xfrm>
          <a:prstGeom prst="rect">
            <a:avLst/>
          </a:prstGeom>
        </p:spPr>
        <p:txBody>
          <a:bodyPr wrap="square">
            <a:spAutoFit/>
          </a:bodyPr>
          <a:lstStyle/>
          <a:p>
            <a:r>
              <a:rPr lang="en-US" dirty="0">
                <a:solidFill>
                  <a:srgbClr val="0D0D0D"/>
                </a:solidFill>
                <a:latin typeface="Berlin Sans FB" panose="020E0602020502020306" pitchFamily="34" charset="0"/>
              </a:rPr>
              <a:t>The dataset used in the </a:t>
            </a:r>
            <a:r>
              <a:rPr lang="en-US" b="1" dirty="0">
                <a:solidFill>
                  <a:srgbClr val="0D0D0D"/>
                </a:solidFill>
                <a:latin typeface="Berlin Sans FB" panose="020E0602020502020306" pitchFamily="34" charset="0"/>
              </a:rPr>
              <a:t>Employee Performance Analysis System</a:t>
            </a:r>
            <a:r>
              <a:rPr lang="en-US" dirty="0">
                <a:solidFill>
                  <a:srgbClr val="0D0D0D"/>
                </a:solidFill>
                <a:latin typeface="Berlin Sans FB" panose="020E0602020502020306" pitchFamily="34" charset="0"/>
              </a:rPr>
              <a:t> contains various metrics that help evaluate employee performance across multiple dimensions. These metrics are derived from various performance-related KPIs and are structured to provide a comprehensive overview of each employee’s performance. Below is a description of the key data fields in the dataset</a:t>
            </a:r>
            <a:r>
              <a:rPr lang="en-US" dirty="0" smtClean="0">
                <a:solidFill>
                  <a:srgbClr val="0D0D0D"/>
                </a:solidFill>
                <a:latin typeface="Berlin Sans FB" panose="020E0602020502020306" pitchFamily="34" charset="0"/>
              </a:rPr>
              <a:t>:</a:t>
            </a:r>
          </a:p>
          <a:p>
            <a:endParaRPr lang="en-US" dirty="0">
              <a:solidFill>
                <a:srgbClr val="0D0D0D"/>
              </a:solidFill>
              <a:latin typeface="ui-sans-serif"/>
            </a:endParaRPr>
          </a:p>
          <a:p>
            <a:pPr marL="342900" indent="-342900">
              <a:buAutoNum type="arabicPeriod"/>
            </a:pPr>
            <a:r>
              <a:rPr lang="en-US" b="1" dirty="0" smtClean="0">
                <a:solidFill>
                  <a:srgbClr val="0D0D0D"/>
                </a:solidFill>
                <a:latin typeface="Berlin Sans FB Demi" panose="020E0802020502020306" pitchFamily="34" charset="0"/>
              </a:rPr>
              <a:t>Employee </a:t>
            </a:r>
            <a:r>
              <a:rPr lang="en-US" b="1" dirty="0">
                <a:solidFill>
                  <a:srgbClr val="0D0D0D"/>
                </a:solidFill>
                <a:latin typeface="Berlin Sans FB Demi" panose="020E0802020502020306" pitchFamily="34" charset="0"/>
              </a:rPr>
              <a:t>Information</a:t>
            </a:r>
            <a:r>
              <a:rPr lang="en-US" b="1" dirty="0" smtClean="0">
                <a:solidFill>
                  <a:srgbClr val="0D0D0D"/>
                </a:solidFill>
                <a:latin typeface="Berlin Sans FB Demi" panose="020E0802020502020306" pitchFamily="34" charset="0"/>
              </a:rPr>
              <a:t>:</a:t>
            </a:r>
          </a:p>
          <a:p>
            <a:pPr marL="342900" indent="-342900">
              <a:buAutoNum type="arabicPeriod"/>
            </a:pPr>
            <a:endParaRPr lang="en-US" b="1" dirty="0">
              <a:solidFill>
                <a:srgbClr val="0D0D0D"/>
              </a:solidFill>
              <a:latin typeface="ui-sans-serif"/>
            </a:endParaRPr>
          </a:p>
          <a:p>
            <a:pPr>
              <a:buFont typeface="Arial" panose="020B0604020202020204" pitchFamily="34" charset="0"/>
              <a:buChar char="•"/>
            </a:pPr>
            <a:r>
              <a:rPr lang="en-US" b="1" dirty="0">
                <a:solidFill>
                  <a:srgbClr val="0D0D0D"/>
                </a:solidFill>
                <a:latin typeface="Berlin Sans FB Demi" panose="020E0802020502020306" pitchFamily="34" charset="0"/>
              </a:rPr>
              <a:t>Employee ID:</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A unique identifier for each employee</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Demi" panose="020E08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Employee Name:</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The full name of the employee</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Department:</a:t>
            </a:r>
            <a:r>
              <a:rPr lang="en-US" dirty="0">
                <a:solidFill>
                  <a:srgbClr val="0D0D0D"/>
                </a:solidFill>
                <a:latin typeface="Berlin Sans FB" panose="020E0602020502020306" pitchFamily="34" charset="0"/>
              </a:rPr>
              <a:t> The department or team the employee belongs to (e.g., Sales, HR, IT</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Position/Job Title:</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The role of the employee within the company</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Demi" panose="020E08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Date of Hire:</a:t>
            </a:r>
            <a:r>
              <a:rPr lang="en-US" dirty="0">
                <a:solidFill>
                  <a:srgbClr val="0D0D0D"/>
                </a:solidFill>
                <a:latin typeface="Berlin Sans FB" panose="020E0602020502020306" pitchFamily="34" charset="0"/>
              </a:rPr>
              <a:t> The date the employee started working for the company.</a:t>
            </a:r>
            <a:endParaRPr lang="en-US" b="0" i="0" dirty="0">
              <a:solidFill>
                <a:srgbClr val="0D0D0D"/>
              </a:solidFill>
              <a:effectLst/>
              <a:latin typeface="Berlin Sans FB" panose="020E0602020502020306" pitchFamily="34" charset="0"/>
            </a:endParaRPr>
          </a:p>
        </p:txBody>
      </p:sp>
      <p:grpSp>
        <p:nvGrpSpPr>
          <p:cNvPr id="4" name="object 2"/>
          <p:cNvGrpSpPr/>
          <p:nvPr/>
        </p:nvGrpSpPr>
        <p:grpSpPr>
          <a:xfrm>
            <a:off x="8915400" y="3138487"/>
            <a:ext cx="3581401" cy="3429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7"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 y="0"/>
            <a:ext cx="12115800" cy="6924973"/>
          </a:xfrm>
        </p:spPr>
        <p:txBody>
          <a:bodyPr/>
          <a:lstStyle/>
          <a:p>
            <a:r>
              <a:rPr lang="en-US" b="1" dirty="0"/>
              <a:t>2</a:t>
            </a:r>
            <a:r>
              <a:rPr lang="en-US" b="1" dirty="0">
                <a:latin typeface="Berlin Sans FB Demi" panose="020E0802020502020306" pitchFamily="34" charset="0"/>
              </a:rPr>
              <a:t>. Key Performance Indicators (KPIs</a:t>
            </a:r>
            <a:r>
              <a:rPr lang="en-US" b="1" dirty="0" smtClean="0">
                <a:latin typeface="Berlin Sans FB Demi" panose="020E0802020502020306" pitchFamily="34" charset="0"/>
              </a:rPr>
              <a:t>):</a:t>
            </a:r>
            <a:endParaRPr lang="en-US" b="1" dirty="0">
              <a:latin typeface="Berlin Sans FB Demi" panose="020E0802020502020306" pitchFamily="34" charset="0"/>
            </a:endParaRPr>
          </a:p>
          <a:p>
            <a:r>
              <a:rPr lang="en-US" dirty="0">
                <a:latin typeface="Berlin Sans FB" panose="020E0602020502020306" pitchFamily="34" charset="0"/>
              </a:rPr>
              <a:t>These KPIs represent the measurable factors for assessing employee performance. The specific KPIs may vary depending on the company’s priorities</a:t>
            </a:r>
            <a:r>
              <a:rPr lang="en-US" dirty="0" smtClean="0">
                <a:latin typeface="Berlin Sans FB" panose="020E0602020502020306" pitchFamily="34" charset="0"/>
              </a:rPr>
              <a:t>.</a:t>
            </a:r>
          </a:p>
          <a:p>
            <a:endParaRPr lang="en-US" dirty="0">
              <a:latin typeface="Berlin Sans FB" panose="020E0602020502020306" pitchFamily="34" charset="0"/>
            </a:endParaRPr>
          </a:p>
          <a:p>
            <a:r>
              <a:rPr lang="en-US" b="1" dirty="0">
                <a:latin typeface="Berlin Sans FB Demi" panose="020E0802020502020306" pitchFamily="34" charset="0"/>
              </a:rPr>
              <a:t>Attendance (%):</a:t>
            </a:r>
            <a:r>
              <a:rPr lang="en-US" dirty="0">
                <a:latin typeface="Berlin Sans FB" panose="020E0602020502020306" pitchFamily="34" charset="0"/>
              </a:rPr>
              <a:t> The percentage of days present (e.g., 98%).</a:t>
            </a:r>
          </a:p>
          <a:p>
            <a:pPr lvl="1"/>
            <a:r>
              <a:rPr lang="en-US" b="1" dirty="0">
                <a:latin typeface="Berlin Sans FB Demi" panose="020E0802020502020306" pitchFamily="34" charset="0"/>
              </a:rPr>
              <a:t>Data Type:</a:t>
            </a:r>
            <a:r>
              <a:rPr lang="en-US" dirty="0">
                <a:latin typeface="Berlin Sans FB" panose="020E0602020502020306" pitchFamily="34" charset="0"/>
              </a:rPr>
              <a:t> Percentage</a:t>
            </a:r>
          </a:p>
          <a:p>
            <a:pPr lvl="1"/>
            <a:r>
              <a:rPr lang="en-US" b="1" dirty="0">
                <a:latin typeface="Berlin Sans FB Demi" panose="020E0802020502020306" pitchFamily="34" charset="0"/>
              </a:rPr>
              <a:t>Source:</a:t>
            </a:r>
            <a:r>
              <a:rPr lang="en-US" dirty="0">
                <a:latin typeface="Berlin Sans FB" panose="020E0602020502020306" pitchFamily="34" charset="0"/>
              </a:rPr>
              <a:t> Attendance records (e.g., HR systems</a:t>
            </a:r>
            <a:r>
              <a:rPr lang="en-US" dirty="0" smtClean="0">
                <a:latin typeface="Berlin Sans FB" panose="020E0602020502020306" pitchFamily="34" charset="0"/>
              </a:rPr>
              <a:t>)</a:t>
            </a:r>
          </a:p>
          <a:p>
            <a:pPr lvl="1"/>
            <a:endParaRPr lang="en-US" dirty="0">
              <a:latin typeface="Berlin Sans FB" panose="020E0602020502020306" pitchFamily="34" charset="0"/>
            </a:endParaRPr>
          </a:p>
          <a:p>
            <a:r>
              <a:rPr lang="en-US" b="1" dirty="0">
                <a:latin typeface="Berlin Sans FB Demi" panose="020E0802020502020306" pitchFamily="34" charset="0"/>
              </a:rPr>
              <a:t>Task/Project Completion Rate (%):</a:t>
            </a:r>
            <a:r>
              <a:rPr lang="en-US" dirty="0">
                <a:latin typeface="Berlin Sans FB Demi" panose="020E0802020502020306" pitchFamily="34" charset="0"/>
              </a:rPr>
              <a:t> </a:t>
            </a:r>
            <a:r>
              <a:rPr lang="en-US" dirty="0">
                <a:latin typeface="Berlin Sans FB" panose="020E0602020502020306" pitchFamily="34" charset="0"/>
              </a:rPr>
              <a:t>The percentage of tasks or projects successfully completed within deadlines.</a:t>
            </a:r>
          </a:p>
          <a:p>
            <a:pPr lvl="1"/>
            <a:r>
              <a:rPr lang="en-US" b="1" dirty="0">
                <a:latin typeface="Berlin Sans FB Demi" panose="020E0802020502020306" pitchFamily="34" charset="0"/>
              </a:rPr>
              <a:t>Data Type</a:t>
            </a:r>
            <a:r>
              <a:rPr lang="en-US" b="1" dirty="0">
                <a:latin typeface="Berlin Sans FB" panose="020E0602020502020306" pitchFamily="34" charset="0"/>
              </a:rPr>
              <a:t>:</a:t>
            </a:r>
            <a:r>
              <a:rPr lang="en-US" dirty="0">
                <a:latin typeface="Berlin Sans FB" panose="020E0602020502020306" pitchFamily="34" charset="0"/>
              </a:rPr>
              <a:t> Percentage</a:t>
            </a:r>
          </a:p>
          <a:p>
            <a:pPr lvl="1"/>
            <a:r>
              <a:rPr lang="en-US" b="1" dirty="0">
                <a:latin typeface="Berlin Sans FB Demi" panose="020E0802020502020306" pitchFamily="34" charset="0"/>
              </a:rPr>
              <a:t>Source:</a:t>
            </a:r>
            <a:r>
              <a:rPr lang="en-US" dirty="0">
                <a:latin typeface="Berlin Sans FB" panose="020E0602020502020306" pitchFamily="34" charset="0"/>
              </a:rPr>
              <a:t> Task management tools (e.g., Asana, Jira</a:t>
            </a:r>
            <a:r>
              <a:rPr lang="en-US" dirty="0" smtClean="0">
                <a:latin typeface="Berlin Sans FB" panose="020E0602020502020306" pitchFamily="34" charset="0"/>
              </a:rPr>
              <a:t>)</a:t>
            </a:r>
          </a:p>
          <a:p>
            <a:pPr lvl="1"/>
            <a:endParaRPr lang="en-US" dirty="0">
              <a:latin typeface="Berlin Sans FB" panose="020E0602020502020306" pitchFamily="34" charset="0"/>
            </a:endParaRPr>
          </a:p>
          <a:p>
            <a:r>
              <a:rPr lang="en-US" b="1" dirty="0">
                <a:latin typeface="Berlin Sans FB Demi" panose="020E0802020502020306" pitchFamily="34" charset="0"/>
              </a:rPr>
              <a:t>Sales/Revenue Generated (if applicable):</a:t>
            </a:r>
            <a:r>
              <a:rPr lang="en-US" dirty="0">
                <a:latin typeface="Berlin Sans FB" panose="020E0602020502020306" pitchFamily="34" charset="0"/>
              </a:rPr>
              <a:t> The total revenue or sales an employee has contributed to during a specific period.</a:t>
            </a:r>
          </a:p>
          <a:p>
            <a:pPr lvl="1"/>
            <a:r>
              <a:rPr lang="en-US" b="1" dirty="0" smtClean="0">
                <a:latin typeface="Berlin Sans FB Demi" panose="020E0802020502020306" pitchFamily="34" charset="0"/>
              </a:rPr>
              <a:t>Data Type:</a:t>
            </a:r>
            <a:r>
              <a:rPr lang="en-US" dirty="0">
                <a:latin typeface="Berlin Sans FB" panose="020E0602020502020306" pitchFamily="34" charset="0"/>
              </a:rPr>
              <a:t> Currency (e.g., $50,000)</a:t>
            </a:r>
          </a:p>
          <a:p>
            <a:pPr lvl="1"/>
            <a:r>
              <a:rPr lang="en-US" b="1" dirty="0" smtClean="0">
                <a:latin typeface="Berlin Sans FB Demi" panose="020E0802020502020306" pitchFamily="34" charset="0"/>
              </a:rPr>
              <a:t>Source</a:t>
            </a:r>
            <a:r>
              <a:rPr lang="en-US" b="1" dirty="0">
                <a:latin typeface="Berlin Sans FB Demi" panose="020E0802020502020306" pitchFamily="34" charset="0"/>
              </a:rPr>
              <a:t>:</a:t>
            </a:r>
            <a:r>
              <a:rPr lang="en-US" dirty="0">
                <a:latin typeface="Berlin Sans FB" panose="020E0602020502020306" pitchFamily="34" charset="0"/>
              </a:rPr>
              <a:t> Sales reports (e.g., CRM systems</a:t>
            </a:r>
            <a:r>
              <a:rPr lang="en-US" dirty="0" smtClean="0">
                <a:latin typeface="Berlin Sans FB" panose="020E0602020502020306" pitchFamily="34" charset="0"/>
              </a:rPr>
              <a:t>)</a:t>
            </a:r>
          </a:p>
          <a:p>
            <a:pPr lvl="1"/>
            <a:endParaRPr lang="en-US" dirty="0">
              <a:latin typeface="Berlin Sans FB Demi" panose="020E0802020502020306" pitchFamily="34" charset="0"/>
            </a:endParaRPr>
          </a:p>
          <a:p>
            <a:r>
              <a:rPr lang="en-US" b="1" dirty="0">
                <a:latin typeface="Berlin Sans FB Demi" panose="020E0802020502020306" pitchFamily="34" charset="0"/>
              </a:rPr>
              <a:t>Customer Feedback/Rating (if applicable):</a:t>
            </a:r>
            <a:r>
              <a:rPr lang="en-US" dirty="0">
                <a:latin typeface="Berlin Sans FB" panose="020E0602020502020306" pitchFamily="34" charset="0"/>
              </a:rPr>
              <a:t> The average customer satisfaction score or rating received by the employee.</a:t>
            </a:r>
          </a:p>
          <a:p>
            <a:pPr lvl="1"/>
            <a:r>
              <a:rPr lang="en-US" b="1" dirty="0">
                <a:latin typeface="Berlin Sans FB Demi" panose="020E0802020502020306" pitchFamily="34" charset="0"/>
              </a:rPr>
              <a:t>Data Type:</a:t>
            </a:r>
            <a:r>
              <a:rPr lang="en-US" dirty="0">
                <a:latin typeface="Berlin Sans FB" panose="020E0602020502020306" pitchFamily="34" charset="0"/>
              </a:rPr>
              <a:t> Numeric scale (e.g., 4.5/5)</a:t>
            </a:r>
          </a:p>
          <a:p>
            <a:pPr lvl="1"/>
            <a:r>
              <a:rPr lang="en-US" b="1" dirty="0">
                <a:latin typeface="Berlin Sans FB Demi" panose="020E0802020502020306" pitchFamily="34" charset="0"/>
              </a:rPr>
              <a:t>Source:</a:t>
            </a:r>
            <a:r>
              <a:rPr lang="en-US" dirty="0">
                <a:latin typeface="Berlin Sans FB" panose="020E0602020502020306" pitchFamily="34" charset="0"/>
              </a:rPr>
              <a:t> Customer feedback surveys or NPS (Net Promoter Score</a:t>
            </a:r>
            <a:r>
              <a:rPr lang="en-US" dirty="0" smtClean="0">
                <a:latin typeface="Berlin Sans FB" panose="020E0602020502020306" pitchFamily="34" charset="0"/>
              </a:rPr>
              <a:t>)</a:t>
            </a:r>
          </a:p>
          <a:p>
            <a:pPr lvl="1"/>
            <a:endParaRPr lang="en-US" dirty="0">
              <a:latin typeface="Berlin Sans FB Demi" panose="020E0802020502020306" pitchFamily="34" charset="0"/>
            </a:endParaRPr>
          </a:p>
          <a:p>
            <a:r>
              <a:rPr lang="en-US" b="1" dirty="0">
                <a:latin typeface="Berlin Sans FB Demi" panose="020E0802020502020306" pitchFamily="34" charset="0"/>
              </a:rPr>
              <a:t>Quality of Work (%):</a:t>
            </a:r>
            <a:r>
              <a:rPr lang="en-US" dirty="0">
                <a:latin typeface="Berlin Sans FB" panose="020E0602020502020306" pitchFamily="34" charset="0"/>
              </a:rPr>
              <a:t> A qualitative measure of the employee's work, often based on managerial evaluations or quality assurance reports.</a:t>
            </a:r>
          </a:p>
          <a:p>
            <a:pPr lvl="1"/>
            <a:r>
              <a:rPr lang="en-US" b="1" dirty="0">
                <a:latin typeface="Berlin Sans FB Demi" panose="020E0802020502020306" pitchFamily="34" charset="0"/>
              </a:rPr>
              <a:t>Data Type:</a:t>
            </a:r>
            <a:r>
              <a:rPr lang="en-US" dirty="0">
                <a:latin typeface="Berlin Sans FB" panose="020E0602020502020306" pitchFamily="34" charset="0"/>
              </a:rPr>
              <a:t> Percentage</a:t>
            </a:r>
          </a:p>
          <a:p>
            <a:pPr lvl="1"/>
            <a:r>
              <a:rPr lang="en-US" b="1" dirty="0">
                <a:latin typeface="Berlin Sans FB Demi" panose="020E0802020502020306" pitchFamily="34" charset="0"/>
              </a:rPr>
              <a:t>Source:</a:t>
            </a:r>
            <a:r>
              <a:rPr lang="en-US" dirty="0">
                <a:latin typeface="Berlin Sans FB" panose="020E0602020502020306" pitchFamily="34" charset="0"/>
              </a:rPr>
              <a:t> Manager or QA </a:t>
            </a:r>
            <a:r>
              <a:rPr lang="en-US" dirty="0" smtClean="0">
                <a:latin typeface="Berlin Sans FB" panose="020E0602020502020306" pitchFamily="34" charset="0"/>
              </a:rPr>
              <a:t>evaluations</a:t>
            </a:r>
          </a:p>
          <a:p>
            <a:pPr lvl="1"/>
            <a:endParaRPr lang="en-US" dirty="0"/>
          </a:p>
        </p:txBody>
      </p:sp>
    </p:spTree>
    <p:extLst>
      <p:ext uri="{BB962C8B-B14F-4D97-AF65-F5344CB8AC3E}">
        <p14:creationId xmlns:p14="http://schemas.microsoft.com/office/powerpoint/2010/main" val="5673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52400"/>
            <a:ext cx="10287000" cy="7017306"/>
          </a:xfrm>
          <a:prstGeom prst="rect">
            <a:avLst/>
          </a:prstGeom>
        </p:spPr>
        <p:txBody>
          <a:bodyPr wrap="square">
            <a:spAutoFit/>
          </a:bodyPr>
          <a:lstStyle/>
          <a:p>
            <a:pPr>
              <a:buFont typeface="Arial" panose="020B0604020202020204" pitchFamily="34" charset="0"/>
              <a:buChar char="•"/>
            </a:pPr>
            <a:endParaRPr lang="en-US" dirty="0">
              <a:solidFill>
                <a:srgbClr val="0D0D0D"/>
              </a:solidFill>
              <a:latin typeface="ui-sans-serif"/>
            </a:endParaRPr>
          </a:p>
          <a:p>
            <a:pPr lvl="1"/>
            <a:endParaRPr lang="en-US" dirty="0">
              <a:solidFill>
                <a:srgbClr val="0D0D0D"/>
              </a:solidFill>
              <a:latin typeface="ui-sans-serif"/>
            </a:endParaRPr>
          </a:p>
          <a:p>
            <a:pPr>
              <a:buFont typeface="Arial" panose="020B0604020202020204" pitchFamily="34" charset="0"/>
              <a:buChar char="•"/>
            </a:pPr>
            <a:r>
              <a:rPr lang="en-US" b="1" dirty="0">
                <a:solidFill>
                  <a:srgbClr val="0D0D0D"/>
                </a:solidFill>
                <a:latin typeface="Berlin Sans FB Demi" panose="020E0802020502020306" pitchFamily="34" charset="0"/>
              </a:rPr>
              <a:t>Efficiency Rating (%):</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A measure of how efficiently an employee completes their tasks (e.g., time taken vs. expected time</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Data Type:</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Percentage</a:t>
            </a: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Source:</a:t>
            </a:r>
            <a:r>
              <a:rPr lang="en-US" dirty="0">
                <a:solidFill>
                  <a:srgbClr val="0D0D0D"/>
                </a:solidFill>
                <a:latin typeface="Berlin Sans FB" panose="020E0602020502020306" pitchFamily="34" charset="0"/>
              </a:rPr>
              <a:t> Time-tracking </a:t>
            </a:r>
            <a:r>
              <a:rPr lang="en-US" dirty="0" smtClean="0">
                <a:solidFill>
                  <a:srgbClr val="0D0D0D"/>
                </a:solidFill>
                <a:latin typeface="Berlin Sans FB" panose="020E0602020502020306" pitchFamily="34" charset="0"/>
              </a:rPr>
              <a:t>software</a:t>
            </a:r>
          </a:p>
          <a:p>
            <a:pPr marL="742950" lvl="1" indent="-285750">
              <a:buFont typeface="Arial" panose="020B0604020202020204" pitchFamily="34" charset="0"/>
              <a:buChar char="•"/>
            </a:pP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endParaRPr lang="en-US" dirty="0">
              <a:solidFill>
                <a:srgbClr val="0D0D0D"/>
              </a:solidFill>
              <a:latin typeface="Berlin Sans FB Demi" panose="020E0802020502020306" pitchFamily="34" charset="0"/>
            </a:endParaRPr>
          </a:p>
          <a:p>
            <a:r>
              <a:rPr lang="en-US" b="1" dirty="0">
                <a:solidFill>
                  <a:srgbClr val="0D0D0D"/>
                </a:solidFill>
                <a:latin typeface="Berlin Sans FB Demi" panose="020E0802020502020306" pitchFamily="34" charset="0"/>
              </a:rPr>
              <a:t>3. Performance Scores (Calculated Fields):</a:t>
            </a:r>
          </a:p>
          <a:p>
            <a:r>
              <a:rPr lang="en-US" dirty="0">
                <a:solidFill>
                  <a:srgbClr val="0D0D0D"/>
                </a:solidFill>
                <a:latin typeface="Berlin Sans FB" panose="020E0602020502020306" pitchFamily="34" charset="0"/>
              </a:rPr>
              <a:t>These fields are calculated based on the KPI data, often using a weighted formula to provide a comprehensive performance score for each employee</a:t>
            </a:r>
            <a:r>
              <a:rPr lang="en-US" dirty="0" smtClean="0">
                <a:solidFill>
                  <a:srgbClr val="0D0D0D"/>
                </a:solidFill>
                <a:latin typeface="Berlin Sans FB" panose="020E0602020502020306" pitchFamily="34" charset="0"/>
              </a:rPr>
              <a:t>.</a:t>
            </a:r>
          </a:p>
          <a:p>
            <a:endParaRPr lang="en-US" dirty="0">
              <a:solidFill>
                <a:srgbClr val="0D0D0D"/>
              </a:solidFill>
              <a:latin typeface="Berlin Sans FB Demi" panose="020E08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Overall Performance Score:</a:t>
            </a:r>
            <a:r>
              <a:rPr lang="en-US" dirty="0">
                <a:solidFill>
                  <a:srgbClr val="0D0D0D"/>
                </a:solidFill>
                <a:latin typeface="Berlin Sans FB Demi" panose="020E0802020502020306" pitchFamily="34" charset="0"/>
              </a:rPr>
              <a:t> A weighted average score based on all KPIs (e.g., 85%). This is calculated using a custom formula.</a:t>
            </a: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Data Type:</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Percentage</a:t>
            </a: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Source:</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Calculated in Excel using KPI </a:t>
            </a:r>
            <a:r>
              <a:rPr lang="en-US" dirty="0" smtClean="0">
                <a:solidFill>
                  <a:srgbClr val="0D0D0D"/>
                </a:solidFill>
                <a:latin typeface="Berlin Sans FB" panose="020E0602020502020306" pitchFamily="34" charset="0"/>
              </a:rPr>
              <a:t>weights</a:t>
            </a:r>
          </a:p>
          <a:p>
            <a:pPr marL="742950" lvl="1" indent="-285750">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KPI Weight:</a:t>
            </a:r>
            <a:r>
              <a:rPr lang="en-US" dirty="0">
                <a:solidFill>
                  <a:srgbClr val="0D0D0D"/>
                </a:solidFill>
                <a:latin typeface="Berlin Sans FB Demi" panose="020E0802020502020306" pitchFamily="34" charset="0"/>
              </a:rPr>
              <a:t> The specific weight assigned to each KPI in the overall performance score calculation. For example:</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Attendance: 10%</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Task Completion Rate: 25%</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Sales: 30%</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Customer Feedback: 15%</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Quality of Work: 20%</a:t>
            </a:r>
            <a:endParaRPr lang="en-US" b="0" i="0" dirty="0">
              <a:solidFill>
                <a:srgbClr val="0D0D0D"/>
              </a:solidFill>
              <a:effectLst/>
              <a:latin typeface="Berlin Sans FB" panose="020E0602020502020306" pitchFamily="34" charset="0"/>
            </a:endParaRPr>
          </a:p>
        </p:txBody>
      </p:sp>
      <p:grpSp>
        <p:nvGrpSpPr>
          <p:cNvPr id="5" name="object 2"/>
          <p:cNvGrpSpPr/>
          <p:nvPr/>
        </p:nvGrpSpPr>
        <p:grpSpPr>
          <a:xfrm>
            <a:off x="8640416" y="1641753"/>
            <a:ext cx="3581401" cy="3429000"/>
            <a:chOff x="8658225" y="2647950"/>
            <a:chExt cx="3533775" cy="3810000"/>
          </a:xfrm>
        </p:grpSpPr>
        <p:sp>
          <p:nvSpPr>
            <p:cNvPr id="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8"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81842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10363200" cy="7017306"/>
          </a:xfrm>
          <a:prstGeom prst="rect">
            <a:avLst/>
          </a:prstGeom>
        </p:spPr>
        <p:txBody>
          <a:bodyPr wrap="square">
            <a:spAutoFit/>
          </a:bodyPr>
          <a:lstStyle/>
          <a:p>
            <a:pPr>
              <a:buFont typeface="Arial" panose="020B0604020202020204" pitchFamily="34" charset="0"/>
              <a:buChar char="•"/>
            </a:pPr>
            <a:endParaRPr lang="en-US" dirty="0">
              <a:solidFill>
                <a:srgbClr val="0D0D0D"/>
              </a:solidFill>
              <a:latin typeface="ui-sans-serif"/>
            </a:endParaRPr>
          </a:p>
          <a:p>
            <a:pPr lvl="1"/>
            <a:endParaRPr lang="en-US" dirty="0">
              <a:solidFill>
                <a:srgbClr val="0D0D0D"/>
              </a:solidFill>
              <a:latin typeface="ui-sans-serif"/>
            </a:endParaRPr>
          </a:p>
          <a:p>
            <a:r>
              <a:rPr lang="en-US" b="1" dirty="0">
                <a:solidFill>
                  <a:srgbClr val="0D0D0D"/>
                </a:solidFill>
                <a:latin typeface="Berlin Sans FB" panose="020E0602020502020306" pitchFamily="34" charset="0"/>
              </a:rPr>
              <a:t>4. </a:t>
            </a:r>
            <a:r>
              <a:rPr lang="en-US" b="1" dirty="0">
                <a:solidFill>
                  <a:srgbClr val="0D0D0D"/>
                </a:solidFill>
                <a:latin typeface="Berlin Sans FB Demi" panose="020E0802020502020306" pitchFamily="34" charset="0"/>
              </a:rPr>
              <a:t>Performance History (Optional):</a:t>
            </a:r>
          </a:p>
          <a:p>
            <a:r>
              <a:rPr lang="en-US" dirty="0">
                <a:solidFill>
                  <a:srgbClr val="0D0D0D"/>
                </a:solidFill>
                <a:latin typeface="Berlin Sans FB" panose="020E0602020502020306" pitchFamily="34" charset="0"/>
              </a:rPr>
              <a:t>Historical data on employee performance to track progress or trends over time</a:t>
            </a:r>
            <a:r>
              <a:rPr lang="en-US" dirty="0" smtClean="0">
                <a:solidFill>
                  <a:srgbClr val="0D0D0D"/>
                </a:solidFill>
                <a:latin typeface="Berlin Sans FB" panose="020E0602020502020306" pitchFamily="34" charset="0"/>
              </a:rPr>
              <a:t>.</a:t>
            </a:r>
          </a:p>
          <a:p>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Month/Quarter/Year:</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The time period for the recorded performance data</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Demi" panose="020E08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Historical KPI Values:</a:t>
            </a:r>
            <a:r>
              <a:rPr lang="en-US" dirty="0">
                <a:solidFill>
                  <a:srgbClr val="0D0D0D"/>
                </a:solidFill>
                <a:latin typeface="Berlin Sans FB" panose="020E0602020502020306" pitchFamily="34" charset="0"/>
              </a:rPr>
              <a:t> Previous values for each KPI (e.g., last month's task completion rate</a:t>
            </a:r>
            <a:r>
              <a:rPr lang="en-US" dirty="0" smtClean="0">
                <a:solidFill>
                  <a:srgbClr val="0D0D0D"/>
                </a:solidFill>
                <a:latin typeface="Berlin Sans FB" panose="020E0602020502020306" pitchFamily="34" charset="0"/>
              </a:rPr>
              <a:t>).</a:t>
            </a:r>
          </a:p>
          <a:p>
            <a:endParaRPr lang="en-US" dirty="0">
              <a:solidFill>
                <a:srgbClr val="0D0D0D"/>
              </a:solidFill>
              <a:latin typeface="Berlin Sans FB" panose="020E0602020502020306" pitchFamily="34" charset="0"/>
            </a:endParaRPr>
          </a:p>
          <a:p>
            <a:endParaRPr lang="en-US" dirty="0">
              <a:solidFill>
                <a:srgbClr val="0D0D0D"/>
              </a:solidFill>
              <a:latin typeface="Berlin Sans FB" panose="020E0602020502020306" pitchFamily="34" charset="0"/>
            </a:endParaRPr>
          </a:p>
          <a:p>
            <a:r>
              <a:rPr lang="en-US" b="1" dirty="0">
                <a:solidFill>
                  <a:srgbClr val="0D0D0D"/>
                </a:solidFill>
                <a:latin typeface="Berlin Sans FB" panose="020E0602020502020306" pitchFamily="34" charset="0"/>
              </a:rPr>
              <a:t>5</a:t>
            </a:r>
            <a:r>
              <a:rPr lang="en-US" b="1" dirty="0">
                <a:solidFill>
                  <a:srgbClr val="0D0D0D"/>
                </a:solidFill>
                <a:latin typeface="Berlin Sans FB Demi" panose="020E0802020502020306" pitchFamily="34" charset="0"/>
              </a:rPr>
              <a:t>. Additional Attributes (Optional):</a:t>
            </a:r>
          </a:p>
          <a:p>
            <a:r>
              <a:rPr lang="en-US" dirty="0">
                <a:solidFill>
                  <a:srgbClr val="0D0D0D"/>
                </a:solidFill>
                <a:latin typeface="Berlin Sans FB" panose="020E0602020502020306" pitchFamily="34" charset="0"/>
              </a:rPr>
              <a:t>These fields may be included to provide further context for the analysis</a:t>
            </a:r>
            <a:r>
              <a:rPr lang="en-US" dirty="0" smtClean="0">
                <a:solidFill>
                  <a:srgbClr val="0D0D0D"/>
                </a:solidFill>
                <a:latin typeface="Berlin Sans FB" panose="020E0602020502020306" pitchFamily="34" charset="0"/>
              </a:rPr>
              <a:t>:</a:t>
            </a:r>
          </a:p>
          <a:p>
            <a:endParaRPr lang="en-US" dirty="0">
              <a:solidFill>
                <a:srgbClr val="0D0D0D"/>
              </a:solidFill>
              <a:latin typeface="Berlin Sans FB Demi" panose="020E08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Training Completed:</a:t>
            </a:r>
            <a:r>
              <a:rPr lang="en-US" dirty="0">
                <a:solidFill>
                  <a:srgbClr val="0D0D0D"/>
                </a:solidFill>
                <a:latin typeface="Berlin Sans FB" panose="020E0602020502020306" pitchFamily="34" charset="0"/>
              </a:rPr>
              <a:t> Tracks the number of training or certifications completed by the employee</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Data Type:</a:t>
            </a:r>
            <a:r>
              <a:rPr lang="en-US" dirty="0">
                <a:solidFill>
                  <a:srgbClr val="0D0D0D"/>
                </a:solidFill>
                <a:latin typeface="Berlin Sans FB" panose="020E0602020502020306" pitchFamily="34" charset="0"/>
              </a:rPr>
              <a:t> Numeric (e.g., number of courses)</a:t>
            </a: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Source:</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HR or Learning &amp; Development </a:t>
            </a:r>
            <a:r>
              <a:rPr lang="en-US" dirty="0" smtClean="0">
                <a:solidFill>
                  <a:srgbClr val="0D0D0D"/>
                </a:solidFill>
                <a:latin typeface="Berlin Sans FB" panose="020E0602020502020306" pitchFamily="34" charset="0"/>
              </a:rPr>
              <a:t>platforms</a:t>
            </a:r>
          </a:p>
          <a:p>
            <a:pPr marL="742950" lvl="1" indent="-285750">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Promotions/Salary Increases:</a:t>
            </a:r>
            <a:r>
              <a:rPr lang="en-US" dirty="0">
                <a:solidFill>
                  <a:srgbClr val="0D0D0D"/>
                </a:solidFill>
                <a:latin typeface="Berlin Sans FB" panose="020E0602020502020306" pitchFamily="34" charset="0"/>
              </a:rPr>
              <a:t> Tracks any career advancements or salary adjustments for the employee</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Data Type:</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Date/Amount</a:t>
            </a: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Source</a:t>
            </a:r>
            <a:r>
              <a:rPr lang="en-US" b="1" dirty="0">
                <a:solidFill>
                  <a:srgbClr val="0D0D0D"/>
                </a:solidFill>
                <a:latin typeface="Berlin Sans FB" panose="020E0602020502020306" pitchFamily="34" charset="0"/>
              </a:rPr>
              <a:t>:</a:t>
            </a:r>
            <a:r>
              <a:rPr lang="en-US" dirty="0">
                <a:solidFill>
                  <a:srgbClr val="0D0D0D"/>
                </a:solidFill>
                <a:latin typeface="Berlin Sans FB" panose="020E0602020502020306" pitchFamily="34" charset="0"/>
              </a:rPr>
              <a:t> HR </a:t>
            </a:r>
            <a:r>
              <a:rPr lang="en-US" dirty="0" smtClean="0">
                <a:solidFill>
                  <a:srgbClr val="0D0D0D"/>
                </a:solidFill>
                <a:latin typeface="Berlin Sans FB" panose="020E0602020502020306" pitchFamily="34" charset="0"/>
              </a:rPr>
              <a:t>records</a:t>
            </a:r>
          </a:p>
          <a:p>
            <a:pPr marL="742950" lvl="1" indent="-285750">
              <a:buFont typeface="Arial" panose="020B0604020202020204" pitchFamily="34" charset="0"/>
              <a:buChar char="•"/>
            </a:pPr>
            <a:endParaRPr lang="en-US" b="0" i="0" dirty="0">
              <a:solidFill>
                <a:srgbClr val="0D0D0D"/>
              </a:solidFill>
              <a:effectLst/>
              <a:latin typeface="Berlin Sans FB" panose="020E0602020502020306" pitchFamily="34" charset="0"/>
            </a:endParaRPr>
          </a:p>
          <a:p>
            <a:pPr marL="742950" lvl="1" indent="-285750">
              <a:buFont typeface="Arial" panose="020B0604020202020204" pitchFamily="34" charset="0"/>
              <a:buChar char="•"/>
            </a:pPr>
            <a:endParaRPr lang="en-US" dirty="0" smtClean="0">
              <a:solidFill>
                <a:srgbClr val="0D0D0D"/>
              </a:solidFill>
              <a:latin typeface="Berlin Sans FB" panose="020E0602020502020306" pitchFamily="34" charset="0"/>
            </a:endParaRPr>
          </a:p>
          <a:p>
            <a:pPr marL="742950" lvl="1" indent="-285750">
              <a:buFont typeface="Arial" panose="020B0604020202020204" pitchFamily="34" charset="0"/>
              <a:buChar char="•"/>
            </a:pPr>
            <a:endParaRPr lang="en-US" b="0" i="0" dirty="0">
              <a:solidFill>
                <a:srgbClr val="0D0D0D"/>
              </a:solidFill>
              <a:effectLst/>
              <a:latin typeface="Berlin Sans FB" panose="020E0602020502020306" pitchFamily="34" charset="0"/>
            </a:endParaRPr>
          </a:p>
        </p:txBody>
      </p:sp>
    </p:spTree>
    <p:extLst>
      <p:ext uri="{BB962C8B-B14F-4D97-AF65-F5344CB8AC3E}">
        <p14:creationId xmlns:p14="http://schemas.microsoft.com/office/powerpoint/2010/main" val="4186388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Sample Dataset Structure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87587189"/>
              </p:ext>
            </p:extLst>
          </p:nvPr>
        </p:nvGraphicFramePr>
        <p:xfrm>
          <a:off x="685800" y="1676400"/>
          <a:ext cx="7844667" cy="3383280"/>
        </p:xfrm>
        <a:graphic>
          <a:graphicData uri="http://schemas.openxmlformats.org/drawingml/2006/table">
            <a:tbl>
              <a:tblPr/>
              <a:tblGrid>
                <a:gridCol w="762000">
                  <a:extLst>
                    <a:ext uri="{9D8B030D-6E8A-4147-A177-3AD203B41FA5}">
                      <a16:colId xmlns:a16="http://schemas.microsoft.com/office/drawing/2014/main" val="4184782910"/>
                    </a:ext>
                  </a:extLst>
                </a:gridCol>
                <a:gridCol w="914400">
                  <a:extLst>
                    <a:ext uri="{9D8B030D-6E8A-4147-A177-3AD203B41FA5}">
                      <a16:colId xmlns:a16="http://schemas.microsoft.com/office/drawing/2014/main" val="4069704946"/>
                    </a:ext>
                  </a:extLst>
                </a:gridCol>
                <a:gridCol w="609600">
                  <a:extLst>
                    <a:ext uri="{9D8B030D-6E8A-4147-A177-3AD203B41FA5}">
                      <a16:colId xmlns:a16="http://schemas.microsoft.com/office/drawing/2014/main" val="3449784620"/>
                    </a:ext>
                  </a:extLst>
                </a:gridCol>
                <a:gridCol w="628172">
                  <a:extLst>
                    <a:ext uri="{9D8B030D-6E8A-4147-A177-3AD203B41FA5}">
                      <a16:colId xmlns:a16="http://schemas.microsoft.com/office/drawing/2014/main" val="2573813973"/>
                    </a:ext>
                  </a:extLst>
                </a:gridCol>
                <a:gridCol w="728543">
                  <a:extLst>
                    <a:ext uri="{9D8B030D-6E8A-4147-A177-3AD203B41FA5}">
                      <a16:colId xmlns:a16="http://schemas.microsoft.com/office/drawing/2014/main" val="2054645536"/>
                    </a:ext>
                  </a:extLst>
                </a:gridCol>
                <a:gridCol w="728543">
                  <a:extLst>
                    <a:ext uri="{9D8B030D-6E8A-4147-A177-3AD203B41FA5}">
                      <a16:colId xmlns:a16="http://schemas.microsoft.com/office/drawing/2014/main" val="2132929129"/>
                    </a:ext>
                  </a:extLst>
                </a:gridCol>
                <a:gridCol w="728543">
                  <a:extLst>
                    <a:ext uri="{9D8B030D-6E8A-4147-A177-3AD203B41FA5}">
                      <a16:colId xmlns:a16="http://schemas.microsoft.com/office/drawing/2014/main" val="2651480413"/>
                    </a:ext>
                  </a:extLst>
                </a:gridCol>
                <a:gridCol w="1287780">
                  <a:extLst>
                    <a:ext uri="{9D8B030D-6E8A-4147-A177-3AD203B41FA5}">
                      <a16:colId xmlns:a16="http://schemas.microsoft.com/office/drawing/2014/main" val="2117534951"/>
                    </a:ext>
                  </a:extLst>
                </a:gridCol>
                <a:gridCol w="728543">
                  <a:extLst>
                    <a:ext uri="{9D8B030D-6E8A-4147-A177-3AD203B41FA5}">
                      <a16:colId xmlns:a16="http://schemas.microsoft.com/office/drawing/2014/main" val="515506057"/>
                    </a:ext>
                  </a:extLst>
                </a:gridCol>
                <a:gridCol w="728543">
                  <a:extLst>
                    <a:ext uri="{9D8B030D-6E8A-4147-A177-3AD203B41FA5}">
                      <a16:colId xmlns:a16="http://schemas.microsoft.com/office/drawing/2014/main" val="1197666227"/>
                    </a:ext>
                  </a:extLst>
                </a:gridCol>
              </a:tblGrid>
              <a:tr h="0">
                <a:tc>
                  <a:txBody>
                    <a:bodyPr/>
                    <a:lstStyle/>
                    <a:p>
                      <a:pPr fontAlgn="b"/>
                      <a:r>
                        <a:rPr lang="en-IN" b="1" dirty="0">
                          <a:effectLst/>
                        </a:rPr>
                        <a:t>Employee ID</a:t>
                      </a:r>
                    </a:p>
                  </a:txBody>
                  <a:tcPr anchor="b">
                    <a:lnL w="9525" cap="flat" cmpd="sng" algn="ctr">
                      <a:solidFill>
                        <a:srgbClr val="A8354F"/>
                      </a:solidFill>
                      <a:prstDash val="solid"/>
                      <a:round/>
                      <a:headEnd type="none" w="med" len="med"/>
                      <a:tailEnd type="none" w="med" len="med"/>
                    </a:lnL>
                    <a:lnR w="9525" cap="flat" cmpd="sng" algn="ctr">
                      <a:solidFill>
                        <a:srgbClr val="F8364F"/>
                      </a:solidFill>
                      <a:prstDash val="solid"/>
                      <a:round/>
                      <a:headEnd type="none" w="med" len="med"/>
                      <a:tailEnd type="none" w="med" len="med"/>
                    </a:lnR>
                    <a:lnT w="9525" cap="flat" cmpd="sng" algn="ctr">
                      <a:solidFill>
                        <a:srgbClr val="A8354F"/>
                      </a:solidFill>
                      <a:prstDash val="solid"/>
                      <a:round/>
                      <a:headEnd type="none" w="med" len="med"/>
                      <a:tailEnd type="none" w="med" len="med"/>
                    </a:lnT>
                    <a:lnB w="12700" cap="flat" cmpd="sng" algn="ctr">
                      <a:solidFill>
                        <a:srgbClr val="38394F"/>
                      </a:solidFill>
                      <a:prstDash val="solid"/>
                      <a:round/>
                      <a:headEnd type="none" w="med" len="med"/>
                      <a:tailEnd type="none" w="med" len="med"/>
                    </a:lnB>
                    <a:solidFill>
                      <a:srgbClr val="FFFFFF"/>
                    </a:solidFill>
                  </a:tcPr>
                </a:tc>
                <a:tc>
                  <a:txBody>
                    <a:bodyPr/>
                    <a:lstStyle/>
                    <a:p>
                      <a:pPr fontAlgn="b"/>
                      <a:r>
                        <a:rPr lang="en-IN" b="1" dirty="0">
                          <a:effectLst/>
                        </a:rPr>
                        <a:t>Name</a:t>
                      </a:r>
                    </a:p>
                  </a:txBody>
                  <a:tcPr anchor="b">
                    <a:lnL w="9525" cap="flat" cmpd="sng" algn="ctr">
                      <a:solidFill>
                        <a:srgbClr val="F8364F"/>
                      </a:solidFill>
                      <a:prstDash val="solid"/>
                      <a:round/>
                      <a:headEnd type="none" w="med" len="med"/>
                      <a:tailEnd type="none" w="med" len="med"/>
                    </a:lnL>
                    <a:lnR w="9525" cap="flat" cmpd="sng" algn="ctr">
                      <a:solidFill>
                        <a:srgbClr val="B8344F"/>
                      </a:solidFill>
                      <a:prstDash val="solid"/>
                      <a:round/>
                      <a:headEnd type="none" w="med" len="med"/>
                      <a:tailEnd type="none" w="med" len="med"/>
                    </a:lnR>
                    <a:lnT w="9525" cap="flat" cmpd="sng" algn="ctr">
                      <a:solidFill>
                        <a:srgbClr val="F8364F"/>
                      </a:solidFill>
                      <a:prstDash val="solid"/>
                      <a:round/>
                      <a:headEnd type="none" w="med" len="med"/>
                      <a:tailEnd type="none" w="med" len="med"/>
                    </a:lnT>
                    <a:lnB w="12700" cap="flat" cmpd="sng" algn="ctr">
                      <a:solidFill>
                        <a:srgbClr val="883D4F"/>
                      </a:solidFill>
                      <a:prstDash val="solid"/>
                      <a:round/>
                      <a:headEnd type="none" w="med" len="med"/>
                      <a:tailEnd type="none" w="med" len="med"/>
                    </a:lnB>
                    <a:solidFill>
                      <a:srgbClr val="FFFFFF"/>
                    </a:solidFill>
                  </a:tcPr>
                </a:tc>
                <a:tc>
                  <a:txBody>
                    <a:bodyPr/>
                    <a:lstStyle/>
                    <a:p>
                      <a:pPr fontAlgn="b"/>
                      <a:r>
                        <a:rPr lang="en-IN" b="1" dirty="0" smtClean="0">
                          <a:effectLst/>
                        </a:rPr>
                        <a:t>Dept.</a:t>
                      </a:r>
                      <a:endParaRPr lang="en-IN" b="1" dirty="0">
                        <a:effectLst/>
                      </a:endParaRPr>
                    </a:p>
                  </a:txBody>
                  <a:tcPr anchor="b">
                    <a:lnL w="9525" cap="flat" cmpd="sng" algn="ctr">
                      <a:solidFill>
                        <a:srgbClr val="B8344F"/>
                      </a:solidFill>
                      <a:prstDash val="solid"/>
                      <a:round/>
                      <a:headEnd type="none" w="med" len="med"/>
                      <a:tailEnd type="none" w="med" len="med"/>
                    </a:lnL>
                    <a:lnR w="9525" cap="flat" cmpd="sng" algn="ctr">
                      <a:solidFill>
                        <a:srgbClr val="58374F"/>
                      </a:solidFill>
                      <a:prstDash val="solid"/>
                      <a:round/>
                      <a:headEnd type="none" w="med" len="med"/>
                      <a:tailEnd type="none" w="med" len="med"/>
                    </a:lnR>
                    <a:lnT w="9525" cap="flat" cmpd="sng" algn="ctr">
                      <a:solidFill>
                        <a:srgbClr val="B8344F"/>
                      </a:solidFill>
                      <a:prstDash val="solid"/>
                      <a:round/>
                      <a:headEnd type="none" w="med" len="med"/>
                      <a:tailEnd type="none" w="med" len="med"/>
                    </a:lnT>
                    <a:lnB w="12700" cap="flat" cmpd="sng" algn="ctr">
                      <a:solidFill>
                        <a:srgbClr val="283D4F"/>
                      </a:solidFill>
                      <a:prstDash val="solid"/>
                      <a:round/>
                      <a:headEnd type="none" w="med" len="med"/>
                      <a:tailEnd type="none" w="med" len="med"/>
                    </a:lnB>
                    <a:solidFill>
                      <a:srgbClr val="FFFFFF"/>
                    </a:solidFill>
                  </a:tcPr>
                </a:tc>
                <a:tc>
                  <a:txBody>
                    <a:bodyPr/>
                    <a:lstStyle/>
                    <a:p>
                      <a:pPr fontAlgn="b"/>
                      <a:r>
                        <a:rPr lang="en-IN" b="1">
                          <a:effectLst/>
                        </a:rPr>
                        <a:t>Task Completion (%)</a:t>
                      </a:r>
                    </a:p>
                  </a:txBody>
                  <a:tcPr anchor="b">
                    <a:lnL w="9525" cap="flat" cmpd="sng" algn="ctr">
                      <a:solidFill>
                        <a:srgbClr val="58374F"/>
                      </a:solidFill>
                      <a:prstDash val="solid"/>
                      <a:round/>
                      <a:headEnd type="none" w="med" len="med"/>
                      <a:tailEnd type="none" w="med" len="med"/>
                    </a:lnL>
                    <a:lnR w="9525" cap="flat" cmpd="sng" algn="ctr">
                      <a:solidFill>
                        <a:srgbClr val="88344F"/>
                      </a:solidFill>
                      <a:prstDash val="solid"/>
                      <a:round/>
                      <a:headEnd type="none" w="med" len="med"/>
                      <a:tailEnd type="none" w="med" len="med"/>
                    </a:lnR>
                    <a:lnT w="9525" cap="flat" cmpd="sng" algn="ctr">
                      <a:solidFill>
                        <a:srgbClr val="58374F"/>
                      </a:solidFill>
                      <a:prstDash val="solid"/>
                      <a:round/>
                      <a:headEnd type="none" w="med" len="med"/>
                      <a:tailEnd type="none" w="med" len="med"/>
                    </a:lnT>
                    <a:lnB w="12700" cap="flat" cmpd="sng" algn="ctr">
                      <a:solidFill>
                        <a:srgbClr val="083F4F"/>
                      </a:solidFill>
                      <a:prstDash val="solid"/>
                      <a:round/>
                      <a:headEnd type="none" w="med" len="med"/>
                      <a:tailEnd type="none" w="med" len="med"/>
                    </a:lnB>
                    <a:solidFill>
                      <a:srgbClr val="FFFFFF"/>
                    </a:solidFill>
                  </a:tcPr>
                </a:tc>
                <a:tc>
                  <a:txBody>
                    <a:bodyPr/>
                    <a:lstStyle/>
                    <a:p>
                      <a:pPr fontAlgn="b"/>
                      <a:r>
                        <a:rPr lang="en-IN" b="1" dirty="0">
                          <a:effectLst/>
                        </a:rPr>
                        <a:t>Sales ($)</a:t>
                      </a:r>
                    </a:p>
                  </a:txBody>
                  <a:tcPr anchor="b">
                    <a:lnL w="9525" cap="flat" cmpd="sng" algn="ctr">
                      <a:solidFill>
                        <a:srgbClr val="88344F"/>
                      </a:solidFill>
                      <a:prstDash val="solid"/>
                      <a:round/>
                      <a:headEnd type="none" w="med" len="med"/>
                      <a:tailEnd type="none" w="med" len="med"/>
                    </a:lnL>
                    <a:lnR w="9525" cap="flat" cmpd="sng" algn="ctr">
                      <a:solidFill>
                        <a:srgbClr val="88344F"/>
                      </a:solidFill>
                      <a:prstDash val="solid"/>
                      <a:round/>
                      <a:headEnd type="none" w="med" len="med"/>
                      <a:tailEnd type="none" w="med" len="med"/>
                    </a:lnR>
                    <a:lnT w="9525" cap="flat" cmpd="sng" algn="ctr">
                      <a:solidFill>
                        <a:srgbClr val="88344F"/>
                      </a:solidFill>
                      <a:prstDash val="solid"/>
                      <a:round/>
                      <a:headEnd type="none" w="med" len="med"/>
                      <a:tailEnd type="none" w="med" len="med"/>
                    </a:lnT>
                    <a:lnB w="12700" cap="flat" cmpd="sng" algn="ctr">
                      <a:solidFill>
                        <a:srgbClr val="38214F"/>
                      </a:solidFill>
                      <a:prstDash val="solid"/>
                      <a:round/>
                      <a:headEnd type="none" w="med" len="med"/>
                      <a:tailEnd type="none" w="med" len="med"/>
                    </a:lnB>
                    <a:solidFill>
                      <a:srgbClr val="FFFFFF"/>
                    </a:solidFill>
                  </a:tcPr>
                </a:tc>
                <a:tc>
                  <a:txBody>
                    <a:bodyPr/>
                    <a:lstStyle/>
                    <a:p>
                      <a:pPr fontAlgn="b"/>
                      <a:r>
                        <a:rPr lang="en-IN" b="1">
                          <a:effectLst/>
                        </a:rPr>
                        <a:t>Customer Feedback</a:t>
                      </a:r>
                    </a:p>
                  </a:txBody>
                  <a:tcPr anchor="b">
                    <a:lnL w="9525" cap="flat" cmpd="sng" algn="ctr">
                      <a:solidFill>
                        <a:srgbClr val="88344F"/>
                      </a:solidFill>
                      <a:prstDash val="solid"/>
                      <a:round/>
                      <a:headEnd type="none" w="med" len="med"/>
                      <a:tailEnd type="none" w="med" len="med"/>
                    </a:lnL>
                    <a:lnR w="9525" cap="flat" cmpd="sng" algn="ctr">
                      <a:solidFill>
                        <a:srgbClr val="88344F"/>
                      </a:solidFill>
                      <a:prstDash val="solid"/>
                      <a:round/>
                      <a:headEnd type="none" w="med" len="med"/>
                      <a:tailEnd type="none" w="med" len="med"/>
                    </a:lnR>
                    <a:lnT w="9525" cap="flat" cmpd="sng" algn="ctr">
                      <a:solidFill>
                        <a:srgbClr val="88344F"/>
                      </a:solidFill>
                      <a:prstDash val="solid"/>
                      <a:round/>
                      <a:headEnd type="none" w="med" len="med"/>
                      <a:tailEnd type="none" w="med" len="med"/>
                    </a:lnT>
                    <a:lnB w="12700" cap="flat" cmpd="sng" algn="ctr">
                      <a:solidFill>
                        <a:srgbClr val="18264F"/>
                      </a:solidFill>
                      <a:prstDash val="solid"/>
                      <a:round/>
                      <a:headEnd type="none" w="med" len="med"/>
                      <a:tailEnd type="none" w="med" len="med"/>
                    </a:lnB>
                    <a:solidFill>
                      <a:srgbClr val="FFFFFF"/>
                    </a:solidFill>
                  </a:tcPr>
                </a:tc>
                <a:tc>
                  <a:txBody>
                    <a:bodyPr/>
                    <a:lstStyle/>
                    <a:p>
                      <a:pPr fontAlgn="b"/>
                      <a:r>
                        <a:rPr lang="en-IN" b="1" dirty="0">
                          <a:effectLst/>
                        </a:rPr>
                        <a:t>Attendance (%)</a:t>
                      </a:r>
                    </a:p>
                  </a:txBody>
                  <a:tcPr anchor="b">
                    <a:lnL w="9525" cap="flat" cmpd="sng" algn="ctr">
                      <a:solidFill>
                        <a:srgbClr val="88344F"/>
                      </a:solidFill>
                      <a:prstDash val="solid"/>
                      <a:round/>
                      <a:headEnd type="none" w="med" len="med"/>
                      <a:tailEnd type="none" w="med" len="med"/>
                    </a:lnL>
                    <a:lnR w="9525" cap="flat" cmpd="sng" algn="ctr">
                      <a:solidFill>
                        <a:srgbClr val="E8374F"/>
                      </a:solidFill>
                      <a:prstDash val="solid"/>
                      <a:round/>
                      <a:headEnd type="none" w="med" len="med"/>
                      <a:tailEnd type="none" w="med" len="med"/>
                    </a:lnR>
                    <a:lnT w="9525" cap="flat" cmpd="sng" algn="ctr">
                      <a:solidFill>
                        <a:srgbClr val="88344F"/>
                      </a:solidFill>
                      <a:prstDash val="solid"/>
                      <a:round/>
                      <a:headEnd type="none" w="med" len="med"/>
                      <a:tailEnd type="none" w="med" len="med"/>
                    </a:lnT>
                    <a:lnB w="12700" cap="flat" cmpd="sng" algn="ctr">
                      <a:solidFill>
                        <a:srgbClr val="38214F"/>
                      </a:solidFill>
                      <a:prstDash val="solid"/>
                      <a:round/>
                      <a:headEnd type="none" w="med" len="med"/>
                      <a:tailEnd type="none" w="med" len="med"/>
                    </a:lnB>
                    <a:solidFill>
                      <a:srgbClr val="FFFFFF"/>
                    </a:solidFill>
                  </a:tcPr>
                </a:tc>
                <a:tc>
                  <a:txBody>
                    <a:bodyPr/>
                    <a:lstStyle/>
                    <a:p>
                      <a:pPr fontAlgn="b"/>
                      <a:r>
                        <a:rPr lang="en-IN" b="1" dirty="0">
                          <a:effectLst/>
                        </a:rPr>
                        <a:t>Quality (%)</a:t>
                      </a:r>
                    </a:p>
                  </a:txBody>
                  <a:tcPr anchor="b">
                    <a:lnL w="9525" cap="flat" cmpd="sng" algn="ctr">
                      <a:solidFill>
                        <a:srgbClr val="E8374F"/>
                      </a:solidFill>
                      <a:prstDash val="solid"/>
                      <a:round/>
                      <a:headEnd type="none" w="med" len="med"/>
                      <a:tailEnd type="none" w="med" len="med"/>
                    </a:lnL>
                    <a:lnR w="9525" cap="flat" cmpd="sng" algn="ctr">
                      <a:solidFill>
                        <a:srgbClr val="083C4F"/>
                      </a:solidFill>
                      <a:prstDash val="solid"/>
                      <a:round/>
                      <a:headEnd type="none" w="med" len="med"/>
                      <a:tailEnd type="none" w="med" len="med"/>
                    </a:lnR>
                    <a:lnT w="9525" cap="flat" cmpd="sng" algn="ctr">
                      <a:solidFill>
                        <a:srgbClr val="E8374F"/>
                      </a:solidFill>
                      <a:prstDash val="solid"/>
                      <a:round/>
                      <a:headEnd type="none" w="med" len="med"/>
                      <a:tailEnd type="none" w="med" len="med"/>
                    </a:lnT>
                    <a:lnB w="12700" cap="flat" cmpd="sng" algn="ctr">
                      <a:solidFill>
                        <a:srgbClr val="38214F"/>
                      </a:solidFill>
                      <a:prstDash val="solid"/>
                      <a:round/>
                      <a:headEnd type="none" w="med" len="med"/>
                      <a:tailEnd type="none" w="med" len="med"/>
                    </a:lnB>
                    <a:solidFill>
                      <a:srgbClr val="FFFFFF"/>
                    </a:solidFill>
                  </a:tcPr>
                </a:tc>
                <a:tc>
                  <a:txBody>
                    <a:bodyPr/>
                    <a:lstStyle/>
                    <a:p>
                      <a:pPr fontAlgn="b"/>
                      <a:r>
                        <a:rPr lang="en-IN" b="1" dirty="0">
                          <a:effectLst/>
                        </a:rPr>
                        <a:t>Overall Score (%)</a:t>
                      </a:r>
                    </a:p>
                  </a:txBody>
                  <a:tcPr anchor="b">
                    <a:lnL w="9525" cap="flat" cmpd="sng" algn="ctr">
                      <a:solidFill>
                        <a:srgbClr val="083C4F"/>
                      </a:solidFill>
                      <a:prstDash val="solid"/>
                      <a:round/>
                      <a:headEnd type="none" w="med" len="med"/>
                      <a:tailEnd type="none" w="med" len="med"/>
                    </a:lnL>
                    <a:lnR w="9525" cap="flat" cmpd="sng" algn="ctr">
                      <a:solidFill>
                        <a:srgbClr val="68394F"/>
                      </a:solidFill>
                      <a:prstDash val="solid"/>
                      <a:round/>
                      <a:headEnd type="none" w="med" len="med"/>
                      <a:tailEnd type="none" w="med" len="med"/>
                    </a:lnR>
                    <a:lnT w="9525" cap="flat" cmpd="sng" algn="ctr">
                      <a:solidFill>
                        <a:srgbClr val="083C4F"/>
                      </a:solidFill>
                      <a:prstDash val="solid"/>
                      <a:round/>
                      <a:headEnd type="none" w="med" len="med"/>
                      <a:tailEnd type="none" w="med" len="med"/>
                    </a:lnT>
                    <a:lnB w="12700" cap="flat" cmpd="sng" algn="ctr">
                      <a:solidFill>
                        <a:srgbClr val="E8224F"/>
                      </a:solidFill>
                      <a:prstDash val="solid"/>
                      <a:round/>
                      <a:headEnd type="none" w="med" len="med"/>
                      <a:tailEnd type="none" w="med" len="med"/>
                    </a:lnB>
                    <a:solidFill>
                      <a:srgbClr val="FFFFFF"/>
                    </a:solidFill>
                  </a:tcPr>
                </a:tc>
                <a:tc>
                  <a:txBody>
                    <a:bodyPr/>
                    <a:lstStyle/>
                    <a:p>
                      <a:pPr fontAlgn="b"/>
                      <a:r>
                        <a:rPr lang="en-IN" b="1" dirty="0">
                          <a:effectLst/>
                        </a:rPr>
                        <a:t>Date of Hire</a:t>
                      </a:r>
                    </a:p>
                  </a:txBody>
                  <a:tcPr anchor="b">
                    <a:lnL w="9525" cap="flat" cmpd="sng" algn="ctr">
                      <a:solidFill>
                        <a:srgbClr val="68394F"/>
                      </a:solidFill>
                      <a:prstDash val="solid"/>
                      <a:round/>
                      <a:headEnd type="none" w="med" len="med"/>
                      <a:tailEnd type="none" w="med" len="med"/>
                    </a:lnL>
                    <a:lnR w="9525" cap="flat" cmpd="sng" algn="ctr">
                      <a:solidFill>
                        <a:srgbClr val="68394F"/>
                      </a:solidFill>
                      <a:prstDash val="solid"/>
                      <a:round/>
                      <a:headEnd type="none" w="med" len="med"/>
                      <a:tailEnd type="none" w="med" len="med"/>
                    </a:lnR>
                    <a:lnT w="9525" cap="flat" cmpd="sng" algn="ctr">
                      <a:solidFill>
                        <a:srgbClr val="68394F"/>
                      </a:solidFill>
                      <a:prstDash val="solid"/>
                      <a:round/>
                      <a:headEnd type="none" w="med" len="med"/>
                      <a:tailEnd type="none" w="med" len="med"/>
                    </a:lnT>
                    <a:lnB w="12700" cap="flat" cmpd="sng" algn="ctr">
                      <a:solidFill>
                        <a:srgbClr val="58224F"/>
                      </a:solidFill>
                      <a:prstDash val="solid"/>
                      <a:round/>
                      <a:headEnd type="none" w="med" len="med"/>
                      <a:tailEnd type="none" w="med" len="med"/>
                    </a:lnB>
                    <a:solidFill>
                      <a:srgbClr val="FFFFFF"/>
                    </a:solidFill>
                  </a:tcPr>
                </a:tc>
                <a:extLst>
                  <a:ext uri="{0D108BD9-81ED-4DB2-BD59-A6C34878D82A}">
                    <a16:rowId xmlns:a16="http://schemas.microsoft.com/office/drawing/2014/main" val="2030637963"/>
                  </a:ext>
                </a:extLst>
              </a:tr>
              <a:tr h="0">
                <a:tc>
                  <a:txBody>
                    <a:bodyPr/>
                    <a:lstStyle/>
                    <a:p>
                      <a:pPr fontAlgn="base"/>
                      <a:r>
                        <a:rPr lang="en-IN">
                          <a:effectLst/>
                        </a:rPr>
                        <a:t>001</a:t>
                      </a:r>
                    </a:p>
                  </a:txBody>
                  <a:tcPr anchor="ctr">
                    <a:lnL w="9525" cap="flat" cmpd="sng" algn="ctr">
                      <a:solidFill>
                        <a:srgbClr val="38394F"/>
                      </a:solidFill>
                      <a:prstDash val="solid"/>
                      <a:round/>
                      <a:headEnd type="none" w="med" len="med"/>
                      <a:tailEnd type="none" w="med" len="med"/>
                    </a:lnL>
                    <a:lnR w="9525" cap="flat" cmpd="sng" algn="ctr">
                      <a:solidFill>
                        <a:srgbClr val="883D4F"/>
                      </a:solidFill>
                      <a:prstDash val="solid"/>
                      <a:round/>
                      <a:headEnd type="none" w="med" len="med"/>
                      <a:tailEnd type="none" w="med" len="med"/>
                    </a:lnR>
                    <a:lnT w="12700" cap="flat" cmpd="sng" algn="ctr">
                      <a:solidFill>
                        <a:srgbClr val="38394F"/>
                      </a:solidFill>
                      <a:prstDash val="solid"/>
                      <a:round/>
                      <a:headEnd type="none" w="med" len="med"/>
                      <a:tailEnd type="none" w="med" len="med"/>
                    </a:lnT>
                    <a:lnB w="12700" cap="flat" cmpd="sng" algn="ctr">
                      <a:solidFill>
                        <a:srgbClr val="18264F"/>
                      </a:solidFill>
                      <a:prstDash val="solid"/>
                      <a:round/>
                      <a:headEnd type="none" w="med" len="med"/>
                      <a:tailEnd type="none" w="med" len="med"/>
                    </a:lnB>
                    <a:solidFill>
                      <a:srgbClr val="FFFFFF"/>
                    </a:solidFill>
                  </a:tcPr>
                </a:tc>
                <a:tc>
                  <a:txBody>
                    <a:bodyPr/>
                    <a:lstStyle/>
                    <a:p>
                      <a:pPr fontAlgn="base"/>
                      <a:r>
                        <a:rPr lang="en-IN">
                          <a:effectLst/>
                        </a:rPr>
                        <a:t>John Doe</a:t>
                      </a:r>
                    </a:p>
                  </a:txBody>
                  <a:tcPr anchor="ctr">
                    <a:lnL w="9525" cap="flat" cmpd="sng" algn="ctr">
                      <a:solidFill>
                        <a:srgbClr val="883D4F"/>
                      </a:solidFill>
                      <a:prstDash val="solid"/>
                      <a:round/>
                      <a:headEnd type="none" w="med" len="med"/>
                      <a:tailEnd type="none" w="med" len="med"/>
                    </a:lnL>
                    <a:lnR w="9525" cap="flat" cmpd="sng" algn="ctr">
                      <a:solidFill>
                        <a:srgbClr val="283D4F"/>
                      </a:solidFill>
                      <a:prstDash val="solid"/>
                      <a:round/>
                      <a:headEnd type="none" w="med" len="med"/>
                      <a:tailEnd type="none" w="med" len="med"/>
                    </a:lnR>
                    <a:lnT w="12700" cap="flat" cmpd="sng" algn="ctr">
                      <a:solidFill>
                        <a:srgbClr val="883D4F"/>
                      </a:solidFill>
                      <a:prstDash val="solid"/>
                      <a:round/>
                      <a:headEnd type="none" w="med" len="med"/>
                      <a:tailEnd type="none" w="med" len="med"/>
                    </a:lnT>
                    <a:lnB w="12700" cap="flat" cmpd="sng" algn="ctr">
                      <a:solidFill>
                        <a:srgbClr val="98214F"/>
                      </a:solidFill>
                      <a:prstDash val="solid"/>
                      <a:round/>
                      <a:headEnd type="none" w="med" len="med"/>
                      <a:tailEnd type="none" w="med" len="med"/>
                    </a:lnB>
                    <a:solidFill>
                      <a:srgbClr val="FFFFFF"/>
                    </a:solidFill>
                  </a:tcPr>
                </a:tc>
                <a:tc>
                  <a:txBody>
                    <a:bodyPr/>
                    <a:lstStyle/>
                    <a:p>
                      <a:pPr fontAlgn="base"/>
                      <a:r>
                        <a:rPr lang="en-IN">
                          <a:effectLst/>
                        </a:rPr>
                        <a:t>Sales</a:t>
                      </a:r>
                    </a:p>
                  </a:txBody>
                  <a:tcPr anchor="ctr">
                    <a:lnL w="9525" cap="flat" cmpd="sng" algn="ctr">
                      <a:solidFill>
                        <a:srgbClr val="283D4F"/>
                      </a:solidFill>
                      <a:prstDash val="solid"/>
                      <a:round/>
                      <a:headEnd type="none" w="med" len="med"/>
                      <a:tailEnd type="none" w="med" len="med"/>
                    </a:lnL>
                    <a:lnR w="9525" cap="flat" cmpd="sng" algn="ctr">
                      <a:solidFill>
                        <a:srgbClr val="083F4F"/>
                      </a:solidFill>
                      <a:prstDash val="solid"/>
                      <a:round/>
                      <a:headEnd type="none" w="med" len="med"/>
                      <a:tailEnd type="none" w="med" len="med"/>
                    </a:lnR>
                    <a:lnT w="12700" cap="flat" cmpd="sng" algn="ctr">
                      <a:solidFill>
                        <a:srgbClr val="283D4F"/>
                      </a:solidFill>
                      <a:prstDash val="solid"/>
                      <a:round/>
                      <a:headEnd type="none" w="med" len="med"/>
                      <a:tailEnd type="none" w="med" len="med"/>
                    </a:lnT>
                    <a:lnB w="12700" cap="flat" cmpd="sng" algn="ctr">
                      <a:solidFill>
                        <a:srgbClr val="38214F"/>
                      </a:solidFill>
                      <a:prstDash val="solid"/>
                      <a:round/>
                      <a:headEnd type="none" w="med" len="med"/>
                      <a:tailEnd type="none" w="med" len="med"/>
                    </a:lnB>
                    <a:solidFill>
                      <a:srgbClr val="FFFFFF"/>
                    </a:solidFill>
                  </a:tcPr>
                </a:tc>
                <a:tc>
                  <a:txBody>
                    <a:bodyPr/>
                    <a:lstStyle/>
                    <a:p>
                      <a:pPr fontAlgn="base"/>
                      <a:r>
                        <a:rPr lang="en-IN">
                          <a:effectLst/>
                        </a:rPr>
                        <a:t>95</a:t>
                      </a:r>
                    </a:p>
                  </a:txBody>
                  <a:tcPr anchor="ctr">
                    <a:lnL w="9525" cap="flat" cmpd="sng" algn="ctr">
                      <a:solidFill>
                        <a:srgbClr val="083F4F"/>
                      </a:solidFill>
                      <a:prstDash val="solid"/>
                      <a:round/>
                      <a:headEnd type="none" w="med" len="med"/>
                      <a:tailEnd type="none" w="med" len="med"/>
                    </a:lnL>
                    <a:lnR w="9525" cap="flat" cmpd="sng" algn="ctr">
                      <a:solidFill>
                        <a:srgbClr val="38214F"/>
                      </a:solidFill>
                      <a:prstDash val="solid"/>
                      <a:round/>
                      <a:headEnd type="none" w="med" len="med"/>
                      <a:tailEnd type="none" w="med" len="med"/>
                    </a:lnR>
                    <a:lnT w="12700" cap="flat" cmpd="sng" algn="ctr">
                      <a:solidFill>
                        <a:srgbClr val="083F4F"/>
                      </a:solidFill>
                      <a:prstDash val="solid"/>
                      <a:round/>
                      <a:headEnd type="none" w="med" len="med"/>
                      <a:tailEnd type="none" w="med" len="med"/>
                    </a:lnT>
                    <a:lnB w="12700" cap="flat" cmpd="sng" algn="ctr">
                      <a:solidFill>
                        <a:srgbClr val="18264F"/>
                      </a:solidFill>
                      <a:prstDash val="solid"/>
                      <a:round/>
                      <a:headEnd type="none" w="med" len="med"/>
                      <a:tailEnd type="none" w="med" len="med"/>
                    </a:lnB>
                    <a:solidFill>
                      <a:srgbClr val="FFFFFF"/>
                    </a:solidFill>
                  </a:tcPr>
                </a:tc>
                <a:tc>
                  <a:txBody>
                    <a:bodyPr/>
                    <a:lstStyle/>
                    <a:p>
                      <a:pPr fontAlgn="base"/>
                      <a:r>
                        <a:rPr lang="en-IN">
                          <a:effectLst/>
                        </a:rPr>
                        <a:t>$50,000</a:t>
                      </a:r>
                    </a:p>
                  </a:txBody>
                  <a:tcPr anchor="ctr">
                    <a:lnL w="9525" cap="flat" cmpd="sng" algn="ctr">
                      <a:solidFill>
                        <a:srgbClr val="38214F"/>
                      </a:solidFill>
                      <a:prstDash val="solid"/>
                      <a:round/>
                      <a:headEnd type="none" w="med" len="med"/>
                      <a:tailEnd type="none" w="med" len="med"/>
                    </a:lnL>
                    <a:lnR w="9525" cap="flat" cmpd="sng" algn="ctr">
                      <a:solidFill>
                        <a:srgbClr val="18264F"/>
                      </a:solidFill>
                      <a:prstDash val="solid"/>
                      <a:round/>
                      <a:headEnd type="none" w="med" len="med"/>
                      <a:tailEnd type="none" w="med" len="med"/>
                    </a:lnR>
                    <a:lnT w="12700" cap="flat" cmpd="sng" algn="ctr">
                      <a:solidFill>
                        <a:srgbClr val="38214F"/>
                      </a:solidFill>
                      <a:prstDash val="solid"/>
                      <a:round/>
                      <a:headEnd type="none" w="med" len="med"/>
                      <a:tailEnd type="none" w="med" len="med"/>
                    </a:lnT>
                    <a:lnB w="12700" cap="flat" cmpd="sng" algn="ctr">
                      <a:solidFill>
                        <a:srgbClr val="98214F"/>
                      </a:solidFill>
                      <a:prstDash val="solid"/>
                      <a:round/>
                      <a:headEnd type="none" w="med" len="med"/>
                      <a:tailEnd type="none" w="med" len="med"/>
                    </a:lnB>
                    <a:solidFill>
                      <a:srgbClr val="FFFFFF"/>
                    </a:solidFill>
                  </a:tcPr>
                </a:tc>
                <a:tc>
                  <a:txBody>
                    <a:bodyPr/>
                    <a:lstStyle/>
                    <a:p>
                      <a:pPr fontAlgn="base"/>
                      <a:r>
                        <a:rPr lang="en-IN">
                          <a:effectLst/>
                        </a:rPr>
                        <a:t>4.5</a:t>
                      </a:r>
                    </a:p>
                  </a:txBody>
                  <a:tcPr anchor="ctr">
                    <a:lnL w="9525" cap="flat" cmpd="sng" algn="ctr">
                      <a:solidFill>
                        <a:srgbClr val="18264F"/>
                      </a:solidFill>
                      <a:prstDash val="solid"/>
                      <a:round/>
                      <a:headEnd type="none" w="med" len="med"/>
                      <a:tailEnd type="none" w="med" len="med"/>
                    </a:lnL>
                    <a:lnR w="9525" cap="flat" cmpd="sng" algn="ctr">
                      <a:solidFill>
                        <a:srgbClr val="38214F"/>
                      </a:solidFill>
                      <a:prstDash val="solid"/>
                      <a:round/>
                      <a:headEnd type="none" w="med" len="med"/>
                      <a:tailEnd type="none" w="med" len="med"/>
                    </a:lnR>
                    <a:lnT w="12700" cap="flat" cmpd="sng" algn="ctr">
                      <a:solidFill>
                        <a:srgbClr val="18264F"/>
                      </a:solidFill>
                      <a:prstDash val="solid"/>
                      <a:round/>
                      <a:headEnd type="none" w="med" len="med"/>
                      <a:tailEnd type="none" w="med" len="med"/>
                    </a:lnT>
                    <a:lnB w="12700" cap="flat" cmpd="sng" algn="ctr">
                      <a:solidFill>
                        <a:srgbClr val="98244F"/>
                      </a:solidFill>
                      <a:prstDash val="solid"/>
                      <a:round/>
                      <a:headEnd type="none" w="med" len="med"/>
                      <a:tailEnd type="none" w="med" len="med"/>
                    </a:lnB>
                    <a:solidFill>
                      <a:srgbClr val="FFFFFF"/>
                    </a:solidFill>
                  </a:tcPr>
                </a:tc>
                <a:tc>
                  <a:txBody>
                    <a:bodyPr/>
                    <a:lstStyle/>
                    <a:p>
                      <a:pPr fontAlgn="base"/>
                      <a:r>
                        <a:rPr lang="en-IN">
                          <a:effectLst/>
                        </a:rPr>
                        <a:t>98</a:t>
                      </a:r>
                    </a:p>
                  </a:txBody>
                  <a:tcPr anchor="ctr">
                    <a:lnL w="9525" cap="flat" cmpd="sng" algn="ctr">
                      <a:solidFill>
                        <a:srgbClr val="38214F"/>
                      </a:solidFill>
                      <a:prstDash val="solid"/>
                      <a:round/>
                      <a:headEnd type="none" w="med" len="med"/>
                      <a:tailEnd type="none" w="med" len="med"/>
                    </a:lnL>
                    <a:lnR w="9525" cap="flat" cmpd="sng" algn="ctr">
                      <a:solidFill>
                        <a:srgbClr val="38214F"/>
                      </a:solidFill>
                      <a:prstDash val="solid"/>
                      <a:round/>
                      <a:headEnd type="none" w="med" len="med"/>
                      <a:tailEnd type="none" w="med" len="med"/>
                    </a:lnR>
                    <a:lnT w="12700" cap="flat" cmpd="sng" algn="ctr">
                      <a:solidFill>
                        <a:srgbClr val="38214F"/>
                      </a:solidFill>
                      <a:prstDash val="solid"/>
                      <a:round/>
                      <a:headEnd type="none" w="med" len="med"/>
                      <a:tailEnd type="none" w="med" len="med"/>
                    </a:lnT>
                    <a:lnB w="12700" cap="flat" cmpd="sng" algn="ctr">
                      <a:solidFill>
                        <a:srgbClr val="28254F"/>
                      </a:solidFill>
                      <a:prstDash val="solid"/>
                      <a:round/>
                      <a:headEnd type="none" w="med" len="med"/>
                      <a:tailEnd type="none" w="med" len="med"/>
                    </a:lnB>
                    <a:solidFill>
                      <a:srgbClr val="FFFFFF"/>
                    </a:solidFill>
                  </a:tcPr>
                </a:tc>
                <a:tc>
                  <a:txBody>
                    <a:bodyPr/>
                    <a:lstStyle/>
                    <a:p>
                      <a:pPr fontAlgn="base"/>
                      <a:r>
                        <a:rPr lang="en-IN">
                          <a:effectLst/>
                        </a:rPr>
                        <a:t>90</a:t>
                      </a:r>
                    </a:p>
                  </a:txBody>
                  <a:tcPr anchor="ctr">
                    <a:lnL w="9525" cap="flat" cmpd="sng" algn="ctr">
                      <a:solidFill>
                        <a:srgbClr val="38214F"/>
                      </a:solidFill>
                      <a:prstDash val="solid"/>
                      <a:round/>
                      <a:headEnd type="none" w="med" len="med"/>
                      <a:tailEnd type="none" w="med" len="med"/>
                    </a:lnL>
                    <a:lnR w="9525" cap="flat" cmpd="sng" algn="ctr">
                      <a:solidFill>
                        <a:srgbClr val="E8224F"/>
                      </a:solidFill>
                      <a:prstDash val="solid"/>
                      <a:round/>
                      <a:headEnd type="none" w="med" len="med"/>
                      <a:tailEnd type="none" w="med" len="med"/>
                    </a:lnR>
                    <a:lnT w="12700" cap="flat" cmpd="sng" algn="ctr">
                      <a:solidFill>
                        <a:srgbClr val="38214F"/>
                      </a:solidFill>
                      <a:prstDash val="solid"/>
                      <a:round/>
                      <a:headEnd type="none" w="med" len="med"/>
                      <a:tailEnd type="none" w="med" len="med"/>
                    </a:lnT>
                    <a:lnB w="12700" cap="flat" cmpd="sng" algn="ctr">
                      <a:solidFill>
                        <a:srgbClr val="F8244F"/>
                      </a:solidFill>
                      <a:prstDash val="solid"/>
                      <a:round/>
                      <a:headEnd type="none" w="med" len="med"/>
                      <a:tailEnd type="none" w="med" len="med"/>
                    </a:lnB>
                    <a:solidFill>
                      <a:srgbClr val="FFFFFF"/>
                    </a:solidFill>
                  </a:tcPr>
                </a:tc>
                <a:tc>
                  <a:txBody>
                    <a:bodyPr/>
                    <a:lstStyle/>
                    <a:p>
                      <a:pPr fontAlgn="base"/>
                      <a:r>
                        <a:rPr lang="en-IN">
                          <a:effectLst/>
                        </a:rPr>
                        <a:t>88.5</a:t>
                      </a:r>
                    </a:p>
                  </a:txBody>
                  <a:tcPr anchor="ctr">
                    <a:lnL w="9525" cap="flat" cmpd="sng" algn="ctr">
                      <a:solidFill>
                        <a:srgbClr val="E8224F"/>
                      </a:solidFill>
                      <a:prstDash val="solid"/>
                      <a:round/>
                      <a:headEnd type="none" w="med" len="med"/>
                      <a:tailEnd type="none" w="med" len="med"/>
                    </a:lnL>
                    <a:lnR w="9525" cap="flat" cmpd="sng" algn="ctr">
                      <a:solidFill>
                        <a:srgbClr val="58224F"/>
                      </a:solidFill>
                      <a:prstDash val="solid"/>
                      <a:round/>
                      <a:headEnd type="none" w="med" len="med"/>
                      <a:tailEnd type="none" w="med" len="med"/>
                    </a:lnR>
                    <a:lnT w="12700" cap="flat" cmpd="sng" algn="ctr">
                      <a:solidFill>
                        <a:srgbClr val="E8224F"/>
                      </a:solidFill>
                      <a:prstDash val="solid"/>
                      <a:round/>
                      <a:headEnd type="none" w="med" len="med"/>
                      <a:tailEnd type="none" w="med" len="med"/>
                    </a:lnT>
                    <a:lnB w="12700" cap="flat" cmpd="sng" algn="ctr">
                      <a:solidFill>
                        <a:srgbClr val="A8264F"/>
                      </a:solidFill>
                      <a:prstDash val="solid"/>
                      <a:round/>
                      <a:headEnd type="none" w="med" len="med"/>
                      <a:tailEnd type="none" w="med" len="med"/>
                    </a:lnB>
                    <a:solidFill>
                      <a:srgbClr val="FFFFFF"/>
                    </a:solidFill>
                  </a:tcPr>
                </a:tc>
                <a:tc>
                  <a:txBody>
                    <a:bodyPr/>
                    <a:lstStyle/>
                    <a:p>
                      <a:pPr fontAlgn="base"/>
                      <a:r>
                        <a:rPr lang="en-IN" dirty="0">
                          <a:effectLst/>
                        </a:rPr>
                        <a:t>2018-06-01</a:t>
                      </a:r>
                    </a:p>
                  </a:txBody>
                  <a:tcPr anchor="ctr">
                    <a:lnL w="9525" cap="flat" cmpd="sng" algn="ctr">
                      <a:solidFill>
                        <a:srgbClr val="58224F"/>
                      </a:solidFill>
                      <a:prstDash val="solid"/>
                      <a:round/>
                      <a:headEnd type="none" w="med" len="med"/>
                      <a:tailEnd type="none" w="med" len="med"/>
                    </a:lnL>
                    <a:lnR w="9525" cap="flat" cmpd="sng" algn="ctr">
                      <a:solidFill>
                        <a:srgbClr val="58224F"/>
                      </a:solidFill>
                      <a:prstDash val="solid"/>
                      <a:round/>
                      <a:headEnd type="none" w="med" len="med"/>
                      <a:tailEnd type="none" w="med" len="med"/>
                    </a:lnR>
                    <a:lnT w="12700" cap="flat" cmpd="sng" algn="ctr">
                      <a:solidFill>
                        <a:srgbClr val="58224F"/>
                      </a:solidFill>
                      <a:prstDash val="solid"/>
                      <a:round/>
                      <a:headEnd type="none" w="med" len="med"/>
                      <a:tailEnd type="none" w="med" len="med"/>
                    </a:lnT>
                    <a:lnB w="12700" cap="flat" cmpd="sng" algn="ctr">
                      <a:solidFill>
                        <a:srgbClr val="98244F"/>
                      </a:solidFill>
                      <a:prstDash val="solid"/>
                      <a:round/>
                      <a:headEnd type="none" w="med" len="med"/>
                      <a:tailEnd type="none" w="med" len="med"/>
                    </a:lnB>
                    <a:solidFill>
                      <a:srgbClr val="FFFFFF"/>
                    </a:solidFill>
                  </a:tcPr>
                </a:tc>
                <a:extLst>
                  <a:ext uri="{0D108BD9-81ED-4DB2-BD59-A6C34878D82A}">
                    <a16:rowId xmlns:a16="http://schemas.microsoft.com/office/drawing/2014/main" val="2065141147"/>
                  </a:ext>
                </a:extLst>
              </a:tr>
              <a:tr h="0">
                <a:tc>
                  <a:txBody>
                    <a:bodyPr/>
                    <a:lstStyle/>
                    <a:p>
                      <a:pPr fontAlgn="base"/>
                      <a:r>
                        <a:rPr lang="en-IN">
                          <a:effectLst/>
                        </a:rPr>
                        <a:t>002</a:t>
                      </a:r>
                    </a:p>
                  </a:txBody>
                  <a:tcPr anchor="ctr">
                    <a:lnL w="9525" cap="flat" cmpd="sng" algn="ctr">
                      <a:solidFill>
                        <a:srgbClr val="18264F"/>
                      </a:solidFill>
                      <a:prstDash val="solid"/>
                      <a:round/>
                      <a:headEnd type="none" w="med" len="med"/>
                      <a:tailEnd type="none" w="med" len="med"/>
                    </a:lnL>
                    <a:lnR w="9525" cap="flat" cmpd="sng" algn="ctr">
                      <a:solidFill>
                        <a:srgbClr val="98214F"/>
                      </a:solidFill>
                      <a:prstDash val="solid"/>
                      <a:round/>
                      <a:headEnd type="none" w="med" len="med"/>
                      <a:tailEnd type="none" w="med" len="med"/>
                    </a:lnR>
                    <a:lnT w="12700" cap="flat" cmpd="sng" algn="ctr">
                      <a:solidFill>
                        <a:srgbClr val="18264F"/>
                      </a:solidFill>
                      <a:prstDash val="solid"/>
                      <a:round/>
                      <a:headEnd type="none" w="med" len="med"/>
                      <a:tailEnd type="none" w="med" len="med"/>
                    </a:lnT>
                    <a:lnB w="12700" cap="flat" cmpd="sng" algn="ctr">
                      <a:solidFill>
                        <a:srgbClr val="48264F"/>
                      </a:solidFill>
                      <a:prstDash val="solid"/>
                      <a:round/>
                      <a:headEnd type="none" w="med" len="med"/>
                      <a:tailEnd type="none" w="med" len="med"/>
                    </a:lnB>
                    <a:solidFill>
                      <a:srgbClr val="FFFFFF"/>
                    </a:solidFill>
                  </a:tcPr>
                </a:tc>
                <a:tc>
                  <a:txBody>
                    <a:bodyPr/>
                    <a:lstStyle/>
                    <a:p>
                      <a:pPr fontAlgn="base"/>
                      <a:r>
                        <a:rPr lang="en-IN">
                          <a:effectLst/>
                        </a:rPr>
                        <a:t>Jane Smith</a:t>
                      </a:r>
                    </a:p>
                  </a:txBody>
                  <a:tcPr anchor="ctr">
                    <a:lnL w="9525" cap="flat" cmpd="sng" algn="ctr">
                      <a:solidFill>
                        <a:srgbClr val="98214F"/>
                      </a:solidFill>
                      <a:prstDash val="solid"/>
                      <a:round/>
                      <a:headEnd type="none" w="med" len="med"/>
                      <a:tailEnd type="none" w="med" len="med"/>
                    </a:lnL>
                    <a:lnR w="9525" cap="flat" cmpd="sng" algn="ctr">
                      <a:solidFill>
                        <a:srgbClr val="38214F"/>
                      </a:solidFill>
                      <a:prstDash val="solid"/>
                      <a:round/>
                      <a:headEnd type="none" w="med" len="med"/>
                      <a:tailEnd type="none" w="med" len="med"/>
                    </a:lnR>
                    <a:lnT w="12700" cap="flat" cmpd="sng" algn="ctr">
                      <a:solidFill>
                        <a:srgbClr val="98214F"/>
                      </a:solidFill>
                      <a:prstDash val="solid"/>
                      <a:round/>
                      <a:headEnd type="none" w="med" len="med"/>
                      <a:tailEnd type="none" w="med" len="med"/>
                    </a:lnT>
                    <a:lnB w="12700" cap="flat" cmpd="sng" algn="ctr">
                      <a:solidFill>
                        <a:srgbClr val="D8234F"/>
                      </a:solidFill>
                      <a:prstDash val="solid"/>
                      <a:round/>
                      <a:headEnd type="none" w="med" len="med"/>
                      <a:tailEnd type="none" w="med" len="med"/>
                    </a:lnB>
                    <a:solidFill>
                      <a:srgbClr val="FFFFFF"/>
                    </a:solidFill>
                  </a:tcPr>
                </a:tc>
                <a:tc>
                  <a:txBody>
                    <a:bodyPr/>
                    <a:lstStyle/>
                    <a:p>
                      <a:pPr fontAlgn="base"/>
                      <a:r>
                        <a:rPr lang="en-IN">
                          <a:effectLst/>
                        </a:rPr>
                        <a:t>IT</a:t>
                      </a:r>
                    </a:p>
                  </a:txBody>
                  <a:tcPr anchor="ctr">
                    <a:lnL w="9525" cap="flat" cmpd="sng" algn="ctr">
                      <a:solidFill>
                        <a:srgbClr val="38214F"/>
                      </a:solidFill>
                      <a:prstDash val="solid"/>
                      <a:round/>
                      <a:headEnd type="none" w="med" len="med"/>
                      <a:tailEnd type="none" w="med" len="med"/>
                    </a:lnL>
                    <a:lnR w="9525" cap="flat" cmpd="sng" algn="ctr">
                      <a:solidFill>
                        <a:srgbClr val="18264F"/>
                      </a:solidFill>
                      <a:prstDash val="solid"/>
                      <a:round/>
                      <a:headEnd type="none" w="med" len="med"/>
                      <a:tailEnd type="none" w="med" len="med"/>
                    </a:lnR>
                    <a:lnT w="12700" cap="flat" cmpd="sng" algn="ctr">
                      <a:solidFill>
                        <a:srgbClr val="38214F"/>
                      </a:solidFill>
                      <a:prstDash val="solid"/>
                      <a:round/>
                      <a:headEnd type="none" w="med" len="med"/>
                      <a:tailEnd type="none" w="med" len="med"/>
                    </a:lnT>
                    <a:lnB w="12700" cap="flat" cmpd="sng" algn="ctr">
                      <a:solidFill>
                        <a:srgbClr val="78264F"/>
                      </a:solidFill>
                      <a:prstDash val="solid"/>
                      <a:round/>
                      <a:headEnd type="none" w="med" len="med"/>
                      <a:tailEnd type="none" w="med" len="med"/>
                    </a:lnB>
                    <a:solidFill>
                      <a:srgbClr val="FFFFFF"/>
                    </a:solidFill>
                  </a:tcPr>
                </a:tc>
                <a:tc>
                  <a:txBody>
                    <a:bodyPr/>
                    <a:lstStyle/>
                    <a:p>
                      <a:pPr fontAlgn="base"/>
                      <a:r>
                        <a:rPr lang="en-IN">
                          <a:effectLst/>
                        </a:rPr>
                        <a:t>85</a:t>
                      </a:r>
                    </a:p>
                  </a:txBody>
                  <a:tcPr anchor="ctr">
                    <a:lnL w="9525" cap="flat" cmpd="sng" algn="ctr">
                      <a:solidFill>
                        <a:srgbClr val="18264F"/>
                      </a:solidFill>
                      <a:prstDash val="solid"/>
                      <a:round/>
                      <a:headEnd type="none" w="med" len="med"/>
                      <a:tailEnd type="none" w="med" len="med"/>
                    </a:lnL>
                    <a:lnR w="9525" cap="flat" cmpd="sng" algn="ctr">
                      <a:solidFill>
                        <a:srgbClr val="98214F"/>
                      </a:solidFill>
                      <a:prstDash val="solid"/>
                      <a:round/>
                      <a:headEnd type="none" w="med" len="med"/>
                      <a:tailEnd type="none" w="med" len="med"/>
                    </a:lnR>
                    <a:lnT w="12700" cap="flat" cmpd="sng" algn="ctr">
                      <a:solidFill>
                        <a:srgbClr val="18264F"/>
                      </a:solidFill>
                      <a:prstDash val="solid"/>
                      <a:round/>
                      <a:headEnd type="none" w="med" len="med"/>
                      <a:tailEnd type="none" w="med" len="med"/>
                    </a:lnT>
                    <a:lnB w="12700" cap="flat" cmpd="sng" algn="ctr">
                      <a:solidFill>
                        <a:srgbClr val="78234F"/>
                      </a:solidFill>
                      <a:prstDash val="solid"/>
                      <a:round/>
                      <a:headEnd type="none" w="med" len="med"/>
                      <a:tailEnd type="none" w="med" len="med"/>
                    </a:lnB>
                    <a:solidFill>
                      <a:srgbClr val="FFFFFF"/>
                    </a:solidFill>
                  </a:tcPr>
                </a:tc>
                <a:tc>
                  <a:txBody>
                    <a:bodyPr/>
                    <a:lstStyle/>
                    <a:p>
                      <a:pPr fontAlgn="base"/>
                      <a:r>
                        <a:rPr lang="en-IN">
                          <a:effectLst/>
                        </a:rPr>
                        <a:t>N/A</a:t>
                      </a:r>
                    </a:p>
                  </a:txBody>
                  <a:tcPr anchor="ctr">
                    <a:lnL w="9525" cap="flat" cmpd="sng" algn="ctr">
                      <a:solidFill>
                        <a:srgbClr val="98214F"/>
                      </a:solidFill>
                      <a:prstDash val="solid"/>
                      <a:round/>
                      <a:headEnd type="none" w="med" len="med"/>
                      <a:tailEnd type="none" w="med" len="med"/>
                    </a:lnL>
                    <a:lnR w="9525" cap="flat" cmpd="sng" algn="ctr">
                      <a:solidFill>
                        <a:srgbClr val="98244F"/>
                      </a:solidFill>
                      <a:prstDash val="solid"/>
                      <a:round/>
                      <a:headEnd type="none" w="med" len="med"/>
                      <a:tailEnd type="none" w="med" len="med"/>
                    </a:lnR>
                    <a:lnT w="12700" cap="flat" cmpd="sng" algn="ctr">
                      <a:solidFill>
                        <a:srgbClr val="98214F"/>
                      </a:solidFill>
                      <a:prstDash val="solid"/>
                      <a:round/>
                      <a:headEnd type="none" w="med" len="med"/>
                      <a:tailEnd type="none" w="med" len="med"/>
                    </a:lnT>
                    <a:lnB w="12700" cap="flat" cmpd="sng" algn="ctr">
                      <a:solidFill>
                        <a:srgbClr val="48294F"/>
                      </a:solidFill>
                      <a:prstDash val="solid"/>
                      <a:round/>
                      <a:headEnd type="none" w="med" len="med"/>
                      <a:tailEnd type="none" w="med" len="med"/>
                    </a:lnB>
                    <a:solidFill>
                      <a:srgbClr val="FFFFFF"/>
                    </a:solidFill>
                  </a:tcPr>
                </a:tc>
                <a:tc>
                  <a:txBody>
                    <a:bodyPr/>
                    <a:lstStyle/>
                    <a:p>
                      <a:pPr fontAlgn="base"/>
                      <a:r>
                        <a:rPr lang="en-IN">
                          <a:effectLst/>
                        </a:rPr>
                        <a:t>N/A</a:t>
                      </a:r>
                    </a:p>
                  </a:txBody>
                  <a:tcPr anchor="ctr">
                    <a:lnL w="9525" cap="flat" cmpd="sng" algn="ctr">
                      <a:solidFill>
                        <a:srgbClr val="98244F"/>
                      </a:solidFill>
                      <a:prstDash val="solid"/>
                      <a:round/>
                      <a:headEnd type="none" w="med" len="med"/>
                      <a:tailEnd type="none" w="med" len="med"/>
                    </a:lnL>
                    <a:lnR w="9525" cap="flat" cmpd="sng" algn="ctr">
                      <a:solidFill>
                        <a:srgbClr val="28254F"/>
                      </a:solidFill>
                      <a:prstDash val="solid"/>
                      <a:round/>
                      <a:headEnd type="none" w="med" len="med"/>
                      <a:tailEnd type="none" w="med" len="med"/>
                    </a:lnR>
                    <a:lnT w="12700" cap="flat" cmpd="sng" algn="ctr">
                      <a:solidFill>
                        <a:srgbClr val="98244F"/>
                      </a:solidFill>
                      <a:prstDash val="solid"/>
                      <a:round/>
                      <a:headEnd type="none" w="med" len="med"/>
                      <a:tailEnd type="none" w="med" len="med"/>
                    </a:lnT>
                    <a:lnB w="12700" cap="flat" cmpd="sng" algn="ctr">
                      <a:solidFill>
                        <a:srgbClr val="382A4F"/>
                      </a:solidFill>
                      <a:prstDash val="solid"/>
                      <a:round/>
                      <a:headEnd type="none" w="med" len="med"/>
                      <a:tailEnd type="none" w="med" len="med"/>
                    </a:lnB>
                    <a:solidFill>
                      <a:srgbClr val="FFFFFF"/>
                    </a:solidFill>
                  </a:tcPr>
                </a:tc>
                <a:tc>
                  <a:txBody>
                    <a:bodyPr/>
                    <a:lstStyle/>
                    <a:p>
                      <a:pPr fontAlgn="base"/>
                      <a:r>
                        <a:rPr lang="en-IN">
                          <a:effectLst/>
                        </a:rPr>
                        <a:t>96</a:t>
                      </a:r>
                    </a:p>
                  </a:txBody>
                  <a:tcPr anchor="ctr">
                    <a:lnL w="9525" cap="flat" cmpd="sng" algn="ctr">
                      <a:solidFill>
                        <a:srgbClr val="28254F"/>
                      </a:solidFill>
                      <a:prstDash val="solid"/>
                      <a:round/>
                      <a:headEnd type="none" w="med" len="med"/>
                      <a:tailEnd type="none" w="med" len="med"/>
                    </a:lnL>
                    <a:lnR w="9525" cap="flat" cmpd="sng" algn="ctr">
                      <a:solidFill>
                        <a:srgbClr val="F8244F"/>
                      </a:solidFill>
                      <a:prstDash val="solid"/>
                      <a:round/>
                      <a:headEnd type="none" w="med" len="med"/>
                      <a:tailEnd type="none" w="med" len="med"/>
                    </a:lnR>
                    <a:lnT w="12700" cap="flat" cmpd="sng" algn="ctr">
                      <a:solidFill>
                        <a:srgbClr val="28254F"/>
                      </a:solidFill>
                      <a:prstDash val="solid"/>
                      <a:round/>
                      <a:headEnd type="none" w="med" len="med"/>
                      <a:tailEnd type="none" w="med" len="med"/>
                    </a:lnT>
                    <a:lnB w="12700" cap="flat" cmpd="sng" algn="ctr">
                      <a:solidFill>
                        <a:srgbClr val="182C4F"/>
                      </a:solidFill>
                      <a:prstDash val="solid"/>
                      <a:round/>
                      <a:headEnd type="none" w="med" len="med"/>
                      <a:tailEnd type="none" w="med" len="med"/>
                    </a:lnB>
                    <a:solidFill>
                      <a:srgbClr val="FFFFFF"/>
                    </a:solidFill>
                  </a:tcPr>
                </a:tc>
                <a:tc>
                  <a:txBody>
                    <a:bodyPr/>
                    <a:lstStyle/>
                    <a:p>
                      <a:pPr fontAlgn="base"/>
                      <a:r>
                        <a:rPr lang="en-IN">
                          <a:effectLst/>
                        </a:rPr>
                        <a:t>87</a:t>
                      </a:r>
                    </a:p>
                  </a:txBody>
                  <a:tcPr anchor="ctr">
                    <a:lnL w="9525" cap="flat" cmpd="sng" algn="ctr">
                      <a:solidFill>
                        <a:srgbClr val="F8244F"/>
                      </a:solidFill>
                      <a:prstDash val="solid"/>
                      <a:round/>
                      <a:headEnd type="none" w="med" len="med"/>
                      <a:tailEnd type="none" w="med" len="med"/>
                    </a:lnL>
                    <a:lnR w="9525" cap="flat" cmpd="sng" algn="ctr">
                      <a:solidFill>
                        <a:srgbClr val="A8264F"/>
                      </a:solidFill>
                      <a:prstDash val="solid"/>
                      <a:round/>
                      <a:headEnd type="none" w="med" len="med"/>
                      <a:tailEnd type="none" w="med" len="med"/>
                    </a:lnR>
                    <a:lnT w="12700" cap="flat" cmpd="sng" algn="ctr">
                      <a:solidFill>
                        <a:srgbClr val="F8244F"/>
                      </a:solidFill>
                      <a:prstDash val="solid"/>
                      <a:round/>
                      <a:headEnd type="none" w="med" len="med"/>
                      <a:tailEnd type="none" w="med" len="med"/>
                    </a:lnT>
                    <a:lnB w="12700" cap="flat" cmpd="sng" algn="ctr">
                      <a:solidFill>
                        <a:srgbClr val="F82A4F"/>
                      </a:solidFill>
                      <a:prstDash val="solid"/>
                      <a:round/>
                      <a:headEnd type="none" w="med" len="med"/>
                      <a:tailEnd type="none" w="med" len="med"/>
                    </a:lnB>
                    <a:solidFill>
                      <a:srgbClr val="FFFFFF"/>
                    </a:solidFill>
                  </a:tcPr>
                </a:tc>
                <a:tc>
                  <a:txBody>
                    <a:bodyPr/>
                    <a:lstStyle/>
                    <a:p>
                      <a:pPr fontAlgn="base"/>
                      <a:r>
                        <a:rPr lang="en-IN">
                          <a:effectLst/>
                        </a:rPr>
                        <a:t>82.2</a:t>
                      </a:r>
                    </a:p>
                  </a:txBody>
                  <a:tcPr anchor="ctr">
                    <a:lnL w="9525" cap="flat" cmpd="sng" algn="ctr">
                      <a:solidFill>
                        <a:srgbClr val="A8264F"/>
                      </a:solidFill>
                      <a:prstDash val="solid"/>
                      <a:round/>
                      <a:headEnd type="none" w="med" len="med"/>
                      <a:tailEnd type="none" w="med" len="med"/>
                    </a:lnL>
                    <a:lnR w="9525" cap="flat" cmpd="sng" algn="ctr">
                      <a:solidFill>
                        <a:srgbClr val="98244F"/>
                      </a:solidFill>
                      <a:prstDash val="solid"/>
                      <a:round/>
                      <a:headEnd type="none" w="med" len="med"/>
                      <a:tailEnd type="none" w="med" len="med"/>
                    </a:lnR>
                    <a:lnT w="12700" cap="flat" cmpd="sng" algn="ctr">
                      <a:solidFill>
                        <a:srgbClr val="A8264F"/>
                      </a:solidFill>
                      <a:prstDash val="solid"/>
                      <a:round/>
                      <a:headEnd type="none" w="med" len="med"/>
                      <a:tailEnd type="none" w="med" len="med"/>
                    </a:lnT>
                    <a:lnB w="12700" cap="flat" cmpd="sng" algn="ctr">
                      <a:solidFill>
                        <a:srgbClr val="282B4F"/>
                      </a:solidFill>
                      <a:prstDash val="solid"/>
                      <a:round/>
                      <a:headEnd type="none" w="med" len="med"/>
                      <a:tailEnd type="none" w="med" len="med"/>
                    </a:lnB>
                    <a:solidFill>
                      <a:srgbClr val="FFFFFF"/>
                    </a:solidFill>
                  </a:tcPr>
                </a:tc>
                <a:tc>
                  <a:txBody>
                    <a:bodyPr/>
                    <a:lstStyle/>
                    <a:p>
                      <a:pPr fontAlgn="base"/>
                      <a:r>
                        <a:rPr lang="en-IN">
                          <a:effectLst/>
                        </a:rPr>
                        <a:t>2020-01-15</a:t>
                      </a:r>
                    </a:p>
                  </a:txBody>
                  <a:tcPr anchor="ctr">
                    <a:lnL w="9525" cap="flat" cmpd="sng" algn="ctr">
                      <a:solidFill>
                        <a:srgbClr val="98244F"/>
                      </a:solidFill>
                      <a:prstDash val="solid"/>
                      <a:round/>
                      <a:headEnd type="none" w="med" len="med"/>
                      <a:tailEnd type="none" w="med" len="med"/>
                    </a:lnL>
                    <a:lnR w="9525" cap="flat" cmpd="sng" algn="ctr">
                      <a:solidFill>
                        <a:srgbClr val="98244F"/>
                      </a:solidFill>
                      <a:prstDash val="solid"/>
                      <a:round/>
                      <a:headEnd type="none" w="med" len="med"/>
                      <a:tailEnd type="none" w="med" len="med"/>
                    </a:lnR>
                    <a:lnT w="12700" cap="flat" cmpd="sng" algn="ctr">
                      <a:solidFill>
                        <a:srgbClr val="98244F"/>
                      </a:solidFill>
                      <a:prstDash val="solid"/>
                      <a:round/>
                      <a:headEnd type="none" w="med" len="med"/>
                      <a:tailEnd type="none" w="med" len="med"/>
                    </a:lnT>
                    <a:lnB w="12700" cap="flat" cmpd="sng" algn="ctr">
                      <a:solidFill>
                        <a:srgbClr val="98274F"/>
                      </a:solidFill>
                      <a:prstDash val="solid"/>
                      <a:round/>
                      <a:headEnd type="none" w="med" len="med"/>
                      <a:tailEnd type="none" w="med" len="med"/>
                    </a:lnB>
                    <a:solidFill>
                      <a:srgbClr val="FFFFFF"/>
                    </a:solidFill>
                  </a:tcPr>
                </a:tc>
                <a:extLst>
                  <a:ext uri="{0D108BD9-81ED-4DB2-BD59-A6C34878D82A}">
                    <a16:rowId xmlns:a16="http://schemas.microsoft.com/office/drawing/2014/main" val="2675046490"/>
                  </a:ext>
                </a:extLst>
              </a:tr>
              <a:tr h="0">
                <a:tc>
                  <a:txBody>
                    <a:bodyPr/>
                    <a:lstStyle/>
                    <a:p>
                      <a:pPr fontAlgn="base"/>
                      <a:r>
                        <a:rPr lang="en-IN">
                          <a:effectLst/>
                        </a:rPr>
                        <a:t>003</a:t>
                      </a:r>
                    </a:p>
                  </a:txBody>
                  <a:tcPr anchor="ctr">
                    <a:lnL w="9525" cap="flat" cmpd="sng" algn="ctr">
                      <a:solidFill>
                        <a:srgbClr val="48264F"/>
                      </a:solidFill>
                      <a:prstDash val="solid"/>
                      <a:round/>
                      <a:headEnd type="none" w="med" len="med"/>
                      <a:tailEnd type="none" w="med" len="med"/>
                    </a:lnL>
                    <a:lnR w="9525" cap="flat" cmpd="sng" algn="ctr">
                      <a:solidFill>
                        <a:srgbClr val="D8234F"/>
                      </a:solidFill>
                      <a:prstDash val="solid"/>
                      <a:round/>
                      <a:headEnd type="none" w="med" len="med"/>
                      <a:tailEnd type="none" w="med" len="med"/>
                    </a:lnR>
                    <a:lnT w="12700" cap="flat" cmpd="sng" algn="ctr">
                      <a:solidFill>
                        <a:srgbClr val="48264F"/>
                      </a:solidFill>
                      <a:prstDash val="solid"/>
                      <a:round/>
                      <a:headEnd type="none" w="med" len="med"/>
                      <a:tailEnd type="none" w="med" len="med"/>
                    </a:lnT>
                    <a:lnB w="9525" cap="flat" cmpd="sng" algn="ctr">
                      <a:solidFill>
                        <a:srgbClr val="48264F"/>
                      </a:solidFill>
                      <a:prstDash val="solid"/>
                      <a:round/>
                      <a:headEnd type="none" w="med" len="med"/>
                      <a:tailEnd type="none" w="med" len="med"/>
                    </a:lnB>
                    <a:solidFill>
                      <a:srgbClr val="FFFFFF"/>
                    </a:solidFill>
                  </a:tcPr>
                </a:tc>
                <a:tc>
                  <a:txBody>
                    <a:bodyPr/>
                    <a:lstStyle/>
                    <a:p>
                      <a:pPr fontAlgn="base"/>
                      <a:r>
                        <a:rPr lang="en-IN" dirty="0">
                          <a:effectLst/>
                        </a:rPr>
                        <a:t>Bob Lee</a:t>
                      </a:r>
                    </a:p>
                  </a:txBody>
                  <a:tcPr anchor="ctr">
                    <a:lnL w="9525" cap="flat" cmpd="sng" algn="ctr">
                      <a:solidFill>
                        <a:srgbClr val="D8234F"/>
                      </a:solidFill>
                      <a:prstDash val="solid"/>
                      <a:round/>
                      <a:headEnd type="none" w="med" len="med"/>
                      <a:tailEnd type="none" w="med" len="med"/>
                    </a:lnL>
                    <a:lnR w="9525" cap="flat" cmpd="sng" algn="ctr">
                      <a:solidFill>
                        <a:srgbClr val="78264F"/>
                      </a:solidFill>
                      <a:prstDash val="solid"/>
                      <a:round/>
                      <a:headEnd type="none" w="med" len="med"/>
                      <a:tailEnd type="none" w="med" len="med"/>
                    </a:lnR>
                    <a:lnT w="12700" cap="flat" cmpd="sng" algn="ctr">
                      <a:solidFill>
                        <a:srgbClr val="D8234F"/>
                      </a:solidFill>
                      <a:prstDash val="solid"/>
                      <a:round/>
                      <a:headEnd type="none" w="med" len="med"/>
                      <a:tailEnd type="none" w="med" len="med"/>
                    </a:lnT>
                    <a:lnB w="9525" cap="flat" cmpd="sng" algn="ctr">
                      <a:solidFill>
                        <a:srgbClr val="D8234F"/>
                      </a:solidFill>
                      <a:prstDash val="solid"/>
                      <a:round/>
                      <a:headEnd type="none" w="med" len="med"/>
                      <a:tailEnd type="none" w="med" len="med"/>
                    </a:lnB>
                    <a:solidFill>
                      <a:srgbClr val="FFFFFF"/>
                    </a:solidFill>
                  </a:tcPr>
                </a:tc>
                <a:tc>
                  <a:txBody>
                    <a:bodyPr/>
                    <a:lstStyle/>
                    <a:p>
                      <a:pPr fontAlgn="base"/>
                      <a:r>
                        <a:rPr lang="en-IN" dirty="0">
                          <a:effectLst/>
                        </a:rPr>
                        <a:t>HR</a:t>
                      </a:r>
                    </a:p>
                  </a:txBody>
                  <a:tcPr anchor="ctr">
                    <a:lnL w="9525" cap="flat" cmpd="sng" algn="ctr">
                      <a:solidFill>
                        <a:srgbClr val="78264F"/>
                      </a:solidFill>
                      <a:prstDash val="solid"/>
                      <a:round/>
                      <a:headEnd type="none" w="med" len="med"/>
                      <a:tailEnd type="none" w="med" len="med"/>
                    </a:lnL>
                    <a:lnR w="9525" cap="flat" cmpd="sng" algn="ctr">
                      <a:solidFill>
                        <a:srgbClr val="78234F"/>
                      </a:solidFill>
                      <a:prstDash val="solid"/>
                      <a:round/>
                      <a:headEnd type="none" w="med" len="med"/>
                      <a:tailEnd type="none" w="med" len="med"/>
                    </a:lnR>
                    <a:lnT w="12700" cap="flat" cmpd="sng" algn="ctr">
                      <a:solidFill>
                        <a:srgbClr val="78264F"/>
                      </a:solidFill>
                      <a:prstDash val="solid"/>
                      <a:round/>
                      <a:headEnd type="none" w="med" len="med"/>
                      <a:tailEnd type="none" w="med" len="med"/>
                    </a:lnT>
                    <a:lnB w="9525" cap="flat" cmpd="sng" algn="ctr">
                      <a:solidFill>
                        <a:srgbClr val="78264F"/>
                      </a:solidFill>
                      <a:prstDash val="solid"/>
                      <a:round/>
                      <a:headEnd type="none" w="med" len="med"/>
                      <a:tailEnd type="none" w="med" len="med"/>
                    </a:lnB>
                    <a:solidFill>
                      <a:srgbClr val="FFFFFF"/>
                    </a:solidFill>
                  </a:tcPr>
                </a:tc>
                <a:tc>
                  <a:txBody>
                    <a:bodyPr/>
                    <a:lstStyle/>
                    <a:p>
                      <a:pPr fontAlgn="base"/>
                      <a:r>
                        <a:rPr lang="en-IN">
                          <a:effectLst/>
                        </a:rPr>
                        <a:t>90</a:t>
                      </a:r>
                    </a:p>
                  </a:txBody>
                  <a:tcPr anchor="ctr">
                    <a:lnL w="9525" cap="flat" cmpd="sng" algn="ctr">
                      <a:solidFill>
                        <a:srgbClr val="78234F"/>
                      </a:solidFill>
                      <a:prstDash val="solid"/>
                      <a:round/>
                      <a:headEnd type="none" w="med" len="med"/>
                      <a:tailEnd type="none" w="med" len="med"/>
                    </a:lnL>
                    <a:lnR w="9525" cap="flat" cmpd="sng" algn="ctr">
                      <a:solidFill>
                        <a:srgbClr val="48294F"/>
                      </a:solidFill>
                      <a:prstDash val="solid"/>
                      <a:round/>
                      <a:headEnd type="none" w="med" len="med"/>
                      <a:tailEnd type="none" w="med" len="med"/>
                    </a:lnR>
                    <a:lnT w="12700" cap="flat" cmpd="sng" algn="ctr">
                      <a:solidFill>
                        <a:srgbClr val="78234F"/>
                      </a:solidFill>
                      <a:prstDash val="solid"/>
                      <a:round/>
                      <a:headEnd type="none" w="med" len="med"/>
                      <a:tailEnd type="none" w="med" len="med"/>
                    </a:lnT>
                    <a:lnB w="9525" cap="flat" cmpd="sng" algn="ctr">
                      <a:solidFill>
                        <a:srgbClr val="78234F"/>
                      </a:solidFill>
                      <a:prstDash val="solid"/>
                      <a:round/>
                      <a:headEnd type="none" w="med" len="med"/>
                      <a:tailEnd type="none" w="med" len="med"/>
                    </a:lnB>
                    <a:solidFill>
                      <a:srgbClr val="FFFFFF"/>
                    </a:solidFill>
                  </a:tcPr>
                </a:tc>
                <a:tc>
                  <a:txBody>
                    <a:bodyPr/>
                    <a:lstStyle/>
                    <a:p>
                      <a:pPr fontAlgn="base"/>
                      <a:r>
                        <a:rPr lang="en-IN">
                          <a:effectLst/>
                        </a:rPr>
                        <a:t>N/A</a:t>
                      </a:r>
                    </a:p>
                  </a:txBody>
                  <a:tcPr anchor="ctr">
                    <a:lnL w="9525" cap="flat" cmpd="sng" algn="ctr">
                      <a:solidFill>
                        <a:srgbClr val="48294F"/>
                      </a:solidFill>
                      <a:prstDash val="solid"/>
                      <a:round/>
                      <a:headEnd type="none" w="med" len="med"/>
                      <a:tailEnd type="none" w="med" len="med"/>
                    </a:lnL>
                    <a:lnR w="9525" cap="flat" cmpd="sng" algn="ctr">
                      <a:solidFill>
                        <a:srgbClr val="382A4F"/>
                      </a:solidFill>
                      <a:prstDash val="solid"/>
                      <a:round/>
                      <a:headEnd type="none" w="med" len="med"/>
                      <a:tailEnd type="none" w="med" len="med"/>
                    </a:lnR>
                    <a:lnT w="12700" cap="flat" cmpd="sng" algn="ctr">
                      <a:solidFill>
                        <a:srgbClr val="48294F"/>
                      </a:solidFill>
                      <a:prstDash val="solid"/>
                      <a:round/>
                      <a:headEnd type="none" w="med" len="med"/>
                      <a:tailEnd type="none" w="med" len="med"/>
                    </a:lnT>
                    <a:lnB w="9525" cap="flat" cmpd="sng" algn="ctr">
                      <a:solidFill>
                        <a:srgbClr val="48294F"/>
                      </a:solidFill>
                      <a:prstDash val="solid"/>
                      <a:round/>
                      <a:headEnd type="none" w="med" len="med"/>
                      <a:tailEnd type="none" w="med" len="med"/>
                    </a:lnB>
                    <a:solidFill>
                      <a:srgbClr val="FFFFFF"/>
                    </a:solidFill>
                  </a:tcPr>
                </a:tc>
                <a:tc>
                  <a:txBody>
                    <a:bodyPr/>
                    <a:lstStyle/>
                    <a:p>
                      <a:pPr fontAlgn="base"/>
                      <a:r>
                        <a:rPr lang="en-IN">
                          <a:effectLst/>
                        </a:rPr>
                        <a:t>N/A</a:t>
                      </a:r>
                    </a:p>
                  </a:txBody>
                  <a:tcPr anchor="ctr">
                    <a:lnL w="9525" cap="flat" cmpd="sng" algn="ctr">
                      <a:solidFill>
                        <a:srgbClr val="382A4F"/>
                      </a:solidFill>
                      <a:prstDash val="solid"/>
                      <a:round/>
                      <a:headEnd type="none" w="med" len="med"/>
                      <a:tailEnd type="none" w="med" len="med"/>
                    </a:lnL>
                    <a:lnR w="9525" cap="flat" cmpd="sng" algn="ctr">
                      <a:solidFill>
                        <a:srgbClr val="182C4F"/>
                      </a:solidFill>
                      <a:prstDash val="solid"/>
                      <a:round/>
                      <a:headEnd type="none" w="med" len="med"/>
                      <a:tailEnd type="none" w="med" len="med"/>
                    </a:lnR>
                    <a:lnT w="12700" cap="flat" cmpd="sng" algn="ctr">
                      <a:solidFill>
                        <a:srgbClr val="382A4F"/>
                      </a:solidFill>
                      <a:prstDash val="solid"/>
                      <a:round/>
                      <a:headEnd type="none" w="med" len="med"/>
                      <a:tailEnd type="none" w="med" len="med"/>
                    </a:lnT>
                    <a:lnB w="9525" cap="flat" cmpd="sng" algn="ctr">
                      <a:solidFill>
                        <a:srgbClr val="382A4F"/>
                      </a:solidFill>
                      <a:prstDash val="solid"/>
                      <a:round/>
                      <a:headEnd type="none" w="med" len="med"/>
                      <a:tailEnd type="none" w="med" len="med"/>
                    </a:lnB>
                    <a:solidFill>
                      <a:srgbClr val="FFFFFF"/>
                    </a:solidFill>
                  </a:tcPr>
                </a:tc>
                <a:tc>
                  <a:txBody>
                    <a:bodyPr/>
                    <a:lstStyle/>
                    <a:p>
                      <a:pPr fontAlgn="base"/>
                      <a:r>
                        <a:rPr lang="en-IN">
                          <a:effectLst/>
                        </a:rPr>
                        <a:t>100</a:t>
                      </a:r>
                    </a:p>
                  </a:txBody>
                  <a:tcPr anchor="ctr">
                    <a:lnL w="9525" cap="flat" cmpd="sng" algn="ctr">
                      <a:solidFill>
                        <a:srgbClr val="182C4F"/>
                      </a:solidFill>
                      <a:prstDash val="solid"/>
                      <a:round/>
                      <a:headEnd type="none" w="med" len="med"/>
                      <a:tailEnd type="none" w="med" len="med"/>
                    </a:lnL>
                    <a:lnR w="9525" cap="flat" cmpd="sng" algn="ctr">
                      <a:solidFill>
                        <a:srgbClr val="F82A4F"/>
                      </a:solidFill>
                      <a:prstDash val="solid"/>
                      <a:round/>
                      <a:headEnd type="none" w="med" len="med"/>
                      <a:tailEnd type="none" w="med" len="med"/>
                    </a:lnR>
                    <a:lnT w="12700" cap="flat" cmpd="sng" algn="ctr">
                      <a:solidFill>
                        <a:srgbClr val="182C4F"/>
                      </a:solidFill>
                      <a:prstDash val="solid"/>
                      <a:round/>
                      <a:headEnd type="none" w="med" len="med"/>
                      <a:tailEnd type="none" w="med" len="med"/>
                    </a:lnT>
                    <a:lnB w="9525" cap="flat" cmpd="sng" algn="ctr">
                      <a:solidFill>
                        <a:srgbClr val="182C4F"/>
                      </a:solidFill>
                      <a:prstDash val="solid"/>
                      <a:round/>
                      <a:headEnd type="none" w="med" len="med"/>
                      <a:tailEnd type="none" w="med" len="med"/>
                    </a:lnB>
                    <a:solidFill>
                      <a:srgbClr val="FFFFFF"/>
                    </a:solidFill>
                  </a:tcPr>
                </a:tc>
                <a:tc>
                  <a:txBody>
                    <a:bodyPr/>
                    <a:lstStyle/>
                    <a:p>
                      <a:pPr fontAlgn="base"/>
                      <a:r>
                        <a:rPr lang="en-IN">
                          <a:effectLst/>
                        </a:rPr>
                        <a:t>92</a:t>
                      </a:r>
                    </a:p>
                  </a:txBody>
                  <a:tcPr anchor="ctr">
                    <a:lnL w="9525" cap="flat" cmpd="sng" algn="ctr">
                      <a:solidFill>
                        <a:srgbClr val="F82A4F"/>
                      </a:solidFill>
                      <a:prstDash val="solid"/>
                      <a:round/>
                      <a:headEnd type="none" w="med" len="med"/>
                      <a:tailEnd type="none" w="med" len="med"/>
                    </a:lnL>
                    <a:lnR w="9525" cap="flat" cmpd="sng" algn="ctr">
                      <a:solidFill>
                        <a:srgbClr val="282B4F"/>
                      </a:solidFill>
                      <a:prstDash val="solid"/>
                      <a:round/>
                      <a:headEnd type="none" w="med" len="med"/>
                      <a:tailEnd type="none" w="med" len="med"/>
                    </a:lnR>
                    <a:lnT w="12700" cap="flat" cmpd="sng" algn="ctr">
                      <a:solidFill>
                        <a:srgbClr val="F82A4F"/>
                      </a:solidFill>
                      <a:prstDash val="solid"/>
                      <a:round/>
                      <a:headEnd type="none" w="med" len="med"/>
                      <a:tailEnd type="none" w="med" len="med"/>
                    </a:lnT>
                    <a:lnB w="9525" cap="flat" cmpd="sng" algn="ctr">
                      <a:solidFill>
                        <a:srgbClr val="F82A4F"/>
                      </a:solidFill>
                      <a:prstDash val="solid"/>
                      <a:round/>
                      <a:headEnd type="none" w="med" len="med"/>
                      <a:tailEnd type="none" w="med" len="med"/>
                    </a:lnB>
                    <a:solidFill>
                      <a:srgbClr val="FFFFFF"/>
                    </a:solidFill>
                  </a:tcPr>
                </a:tc>
                <a:tc>
                  <a:txBody>
                    <a:bodyPr/>
                    <a:lstStyle/>
                    <a:p>
                      <a:pPr fontAlgn="base"/>
                      <a:r>
                        <a:rPr lang="en-IN">
                          <a:effectLst/>
                        </a:rPr>
                        <a:t>90.6</a:t>
                      </a:r>
                    </a:p>
                  </a:txBody>
                  <a:tcPr anchor="ctr">
                    <a:lnL w="9525" cap="flat" cmpd="sng" algn="ctr">
                      <a:solidFill>
                        <a:srgbClr val="282B4F"/>
                      </a:solidFill>
                      <a:prstDash val="solid"/>
                      <a:round/>
                      <a:headEnd type="none" w="med" len="med"/>
                      <a:tailEnd type="none" w="med" len="med"/>
                    </a:lnL>
                    <a:lnR w="9525" cap="flat" cmpd="sng" algn="ctr">
                      <a:solidFill>
                        <a:srgbClr val="98274F"/>
                      </a:solidFill>
                      <a:prstDash val="solid"/>
                      <a:round/>
                      <a:headEnd type="none" w="med" len="med"/>
                      <a:tailEnd type="none" w="med" len="med"/>
                    </a:lnR>
                    <a:lnT w="12700" cap="flat" cmpd="sng" algn="ctr">
                      <a:solidFill>
                        <a:srgbClr val="282B4F"/>
                      </a:solidFill>
                      <a:prstDash val="solid"/>
                      <a:round/>
                      <a:headEnd type="none" w="med" len="med"/>
                      <a:tailEnd type="none" w="med" len="med"/>
                    </a:lnT>
                    <a:lnB w="9525" cap="flat" cmpd="sng" algn="ctr">
                      <a:solidFill>
                        <a:srgbClr val="282B4F"/>
                      </a:solidFill>
                      <a:prstDash val="solid"/>
                      <a:round/>
                      <a:headEnd type="none" w="med" len="med"/>
                      <a:tailEnd type="none" w="med" len="med"/>
                    </a:lnB>
                    <a:solidFill>
                      <a:srgbClr val="FFFFFF"/>
                    </a:solidFill>
                  </a:tcPr>
                </a:tc>
                <a:tc>
                  <a:txBody>
                    <a:bodyPr/>
                    <a:lstStyle/>
                    <a:p>
                      <a:pPr fontAlgn="base"/>
                      <a:r>
                        <a:rPr lang="en-IN" dirty="0">
                          <a:effectLst/>
                        </a:rPr>
                        <a:t>2019-09-10</a:t>
                      </a:r>
                    </a:p>
                  </a:txBody>
                  <a:tcPr anchor="ctr">
                    <a:lnL w="9525" cap="flat" cmpd="sng" algn="ctr">
                      <a:solidFill>
                        <a:srgbClr val="98274F"/>
                      </a:solidFill>
                      <a:prstDash val="solid"/>
                      <a:round/>
                      <a:headEnd type="none" w="med" len="med"/>
                      <a:tailEnd type="none" w="med" len="med"/>
                    </a:lnL>
                    <a:lnR w="9525" cap="flat" cmpd="sng" algn="ctr">
                      <a:solidFill>
                        <a:srgbClr val="98274F"/>
                      </a:solidFill>
                      <a:prstDash val="solid"/>
                      <a:round/>
                      <a:headEnd type="none" w="med" len="med"/>
                      <a:tailEnd type="none" w="med" len="med"/>
                    </a:lnR>
                    <a:lnT w="12700" cap="flat" cmpd="sng" algn="ctr">
                      <a:solidFill>
                        <a:srgbClr val="98274F"/>
                      </a:solidFill>
                      <a:prstDash val="solid"/>
                      <a:round/>
                      <a:headEnd type="none" w="med" len="med"/>
                      <a:tailEnd type="none" w="med" len="med"/>
                    </a:lnT>
                    <a:lnB w="9525" cap="flat" cmpd="sng" algn="ctr">
                      <a:solidFill>
                        <a:srgbClr val="98274F"/>
                      </a:solidFill>
                      <a:prstDash val="solid"/>
                      <a:round/>
                      <a:headEnd type="none" w="med" len="med"/>
                      <a:tailEnd type="none" w="med" len="med"/>
                    </a:lnB>
                    <a:solidFill>
                      <a:srgbClr val="FFFFFF"/>
                    </a:solidFill>
                  </a:tcPr>
                </a:tc>
                <a:extLst>
                  <a:ext uri="{0D108BD9-81ED-4DB2-BD59-A6C34878D82A}">
                    <a16:rowId xmlns:a16="http://schemas.microsoft.com/office/drawing/2014/main" val="3734868738"/>
                  </a:ext>
                </a:extLst>
              </a:tr>
            </a:tbl>
          </a:graphicData>
        </a:graphic>
      </p:graphicFrame>
    </p:spTree>
    <p:extLst>
      <p:ext uri="{BB962C8B-B14F-4D97-AF65-F5344CB8AC3E}">
        <p14:creationId xmlns:p14="http://schemas.microsoft.com/office/powerpoint/2010/main" val="286935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1391518" y="3733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0820400" y="13543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0639425" y="491013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20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33994" y="1828800"/>
            <a:ext cx="8534018" cy="3970318"/>
          </a:xfrm>
          <a:prstGeom prst="rect">
            <a:avLst/>
          </a:prstGeom>
          <a:noFill/>
        </p:spPr>
        <p:txBody>
          <a:bodyPr wrap="square" rtlCol="0">
            <a:spAutoFit/>
          </a:bodyPr>
          <a:lstStyle/>
          <a:p>
            <a:r>
              <a:rPr lang="en-US" b="1" dirty="0">
                <a:latin typeface="Berlin Sans FB Demi" panose="020E0802020502020306" pitchFamily="34" charset="0"/>
              </a:rPr>
              <a:t>1. Interactive Dashboards</a:t>
            </a:r>
          </a:p>
          <a:p>
            <a:r>
              <a:rPr lang="en-US" dirty="0">
                <a:latin typeface="Berlin Sans FB" panose="020E0602020502020306" pitchFamily="34" charset="0"/>
              </a:rPr>
              <a:t>Create visually appealing and interactive dashboards that allow users to drill down into specific data points. This could include:</a:t>
            </a:r>
          </a:p>
          <a:p>
            <a:pPr lvl="1"/>
            <a:r>
              <a:rPr lang="en-US" b="1" dirty="0">
                <a:latin typeface="Berlin Sans FB" panose="020E0602020502020306" pitchFamily="34" charset="0"/>
              </a:rPr>
              <a:t>Dynamic Charts</a:t>
            </a:r>
            <a:r>
              <a:rPr lang="en-US" dirty="0">
                <a:latin typeface="Berlin Sans FB" panose="020E0602020502020306" pitchFamily="34" charset="0"/>
              </a:rPr>
              <a:t>: Allow users to filter by department, time period, or performance metric to see real-time updates.</a:t>
            </a:r>
          </a:p>
          <a:p>
            <a:pPr lvl="1"/>
            <a:r>
              <a:rPr lang="en-US" b="1" dirty="0">
                <a:latin typeface="Berlin Sans FB" panose="020E0602020502020306" pitchFamily="34" charset="0"/>
              </a:rPr>
              <a:t>KPI Indicators</a:t>
            </a:r>
            <a:r>
              <a:rPr lang="en-US" dirty="0">
                <a:latin typeface="Berlin Sans FB" panose="020E0602020502020306" pitchFamily="34" charset="0"/>
              </a:rPr>
              <a:t>: Use color-coded indicators (green for on-target, red for below target) for quick visual assessment</a:t>
            </a:r>
            <a:r>
              <a:rPr lang="en-US" dirty="0" smtClean="0">
                <a:latin typeface="Berlin Sans FB" panose="020E0602020502020306" pitchFamily="34" charset="0"/>
              </a:rPr>
              <a:t>.</a:t>
            </a:r>
          </a:p>
          <a:p>
            <a:pPr lvl="1"/>
            <a:endParaRPr lang="en-US" dirty="0">
              <a:latin typeface="Berlin Sans FB" panose="020E0602020502020306" pitchFamily="34" charset="0"/>
            </a:endParaRPr>
          </a:p>
          <a:p>
            <a:pPr lvl="1"/>
            <a:endParaRPr lang="en-US" dirty="0">
              <a:latin typeface="Berlin Sans FB" panose="020E0602020502020306" pitchFamily="34" charset="0"/>
            </a:endParaRPr>
          </a:p>
          <a:p>
            <a:r>
              <a:rPr lang="en-US" b="1" dirty="0">
                <a:latin typeface="Berlin Sans FB Demi" panose="020E0802020502020306" pitchFamily="34" charset="0"/>
              </a:rPr>
              <a:t>2. Predictive Analytics</a:t>
            </a:r>
          </a:p>
          <a:p>
            <a:r>
              <a:rPr lang="en-US" dirty="0">
                <a:latin typeface="Berlin Sans FB" panose="020E0602020502020306" pitchFamily="34" charset="0"/>
              </a:rPr>
              <a:t>Implement predictive models that forecast future performance based on historical data. This can help in:</a:t>
            </a:r>
          </a:p>
          <a:p>
            <a:pPr lvl="1"/>
            <a:r>
              <a:rPr lang="en-US" dirty="0">
                <a:latin typeface="Berlin Sans FB" panose="020E0602020502020306" pitchFamily="34" charset="0"/>
              </a:rPr>
              <a:t>Identifying potential high performers early on.</a:t>
            </a:r>
          </a:p>
          <a:p>
            <a:pPr lvl="1"/>
            <a:r>
              <a:rPr lang="en-US" dirty="0">
                <a:latin typeface="Berlin Sans FB" panose="020E0602020502020306" pitchFamily="34" charset="0"/>
              </a:rPr>
              <a:t>Spotting trends that may require proactive management intervention.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76200"/>
            <a:ext cx="12039600" cy="9787295"/>
          </a:xfrm>
          <a:prstGeom prst="rect">
            <a:avLst/>
          </a:prstGeom>
        </p:spPr>
        <p:txBody>
          <a:bodyPr wrap="square">
            <a:spAutoFit/>
          </a:bodyPr>
          <a:lstStyle/>
          <a:p>
            <a:r>
              <a:rPr lang="en-US" b="1" dirty="0">
                <a:latin typeface="Berlin Sans FB Demi" panose="020E0802020502020306" pitchFamily="34" charset="0"/>
              </a:rPr>
              <a:t>3. Customized Reports</a:t>
            </a:r>
          </a:p>
          <a:p>
            <a:pPr>
              <a:buFont typeface="Arial" panose="020B0604020202020204" pitchFamily="34" charset="0"/>
              <a:buChar char="•"/>
            </a:pPr>
            <a:r>
              <a:rPr lang="en-US" dirty="0">
                <a:latin typeface="Berlin Sans FB" panose="020E0602020502020306" pitchFamily="34" charset="0"/>
              </a:rPr>
              <a:t>Offer tailored reports for different stakeholders (e.g., HR, department heads) that highlight relevant metrics, trends, and insights:</a:t>
            </a:r>
          </a:p>
          <a:p>
            <a:pPr marL="742950" lvl="1" indent="-285750">
              <a:buFont typeface="Arial" panose="020B0604020202020204" pitchFamily="34" charset="0"/>
              <a:buChar char="•"/>
            </a:pPr>
            <a:r>
              <a:rPr lang="en-US" b="1" dirty="0">
                <a:latin typeface="Berlin Sans FB" panose="020E0602020502020306" pitchFamily="34" charset="0"/>
              </a:rPr>
              <a:t>One-Page Summaries</a:t>
            </a:r>
            <a:r>
              <a:rPr lang="en-US" dirty="0">
                <a:latin typeface="Berlin Sans FB" panose="020E0602020502020306" pitchFamily="34" charset="0"/>
              </a:rPr>
              <a:t>: Quick insights for executives to understand overall performance at a glance.</a:t>
            </a:r>
          </a:p>
          <a:p>
            <a:pPr marL="742950" lvl="1" indent="-285750">
              <a:buFont typeface="Arial" panose="020B0604020202020204" pitchFamily="34" charset="0"/>
              <a:buChar char="•"/>
            </a:pPr>
            <a:r>
              <a:rPr lang="en-US" b="1" dirty="0">
                <a:latin typeface="Berlin Sans FB" panose="020E0602020502020306" pitchFamily="34" charset="0"/>
              </a:rPr>
              <a:t>Detailed Analysis</a:t>
            </a:r>
            <a:r>
              <a:rPr lang="en-US" dirty="0">
                <a:latin typeface="Berlin Sans FB" panose="020E0602020502020306" pitchFamily="34" charset="0"/>
              </a:rPr>
              <a:t>: In-depth reports for managers looking to address specific issues</a:t>
            </a:r>
            <a:r>
              <a:rPr lang="en-US" dirty="0" smtClean="0">
                <a:latin typeface="Berlin Sans FB" panose="020E0602020502020306" pitchFamily="34" charset="0"/>
              </a:rPr>
              <a:t>.</a:t>
            </a:r>
          </a:p>
          <a:p>
            <a:pPr marL="742950" lvl="1" indent="-285750">
              <a:buFont typeface="Arial" panose="020B0604020202020204" pitchFamily="34" charset="0"/>
              <a:buChar char="•"/>
            </a:pPr>
            <a:endParaRPr lang="en-US" dirty="0" smtClean="0">
              <a:latin typeface="Berlin Sans FB" panose="020E0602020502020306" pitchFamily="34" charset="0"/>
            </a:endParaRPr>
          </a:p>
          <a:p>
            <a:pPr marL="742950" lvl="1" indent="-285750">
              <a:buFont typeface="Arial" panose="020B0604020202020204" pitchFamily="34" charset="0"/>
              <a:buChar char="•"/>
            </a:pPr>
            <a:endParaRPr lang="en-US" dirty="0">
              <a:latin typeface="Berlin Sans FB" panose="020E0602020502020306" pitchFamily="34" charset="0"/>
            </a:endParaRPr>
          </a:p>
          <a:p>
            <a:r>
              <a:rPr lang="en-US" b="1" dirty="0">
                <a:latin typeface="Berlin Sans FB Demi" panose="020E0802020502020306" pitchFamily="34" charset="0"/>
              </a:rPr>
              <a:t>4. Automated Alerts and Notifications</a:t>
            </a:r>
          </a:p>
          <a:p>
            <a:pPr>
              <a:buFont typeface="Arial" panose="020B0604020202020204" pitchFamily="34" charset="0"/>
              <a:buChar char="•"/>
            </a:pPr>
            <a:r>
              <a:rPr lang="en-US" dirty="0">
                <a:latin typeface="Berlin Sans FB" panose="020E0602020502020306" pitchFamily="34" charset="0"/>
              </a:rPr>
              <a:t>Set up automated alerts for key performance thresholds:</a:t>
            </a:r>
          </a:p>
          <a:p>
            <a:pPr marL="742950" lvl="1" indent="-285750">
              <a:buFont typeface="Arial" panose="020B0604020202020204" pitchFamily="34" charset="0"/>
              <a:buChar char="•"/>
            </a:pPr>
            <a:r>
              <a:rPr lang="en-US" dirty="0">
                <a:latin typeface="Berlin Sans FB" panose="020E0602020502020306" pitchFamily="34" charset="0"/>
              </a:rPr>
              <a:t>Notifications for managers when an employee's performance drops below a certain level.</a:t>
            </a:r>
          </a:p>
          <a:p>
            <a:pPr marL="742950" lvl="1" indent="-285750">
              <a:buFont typeface="Arial" panose="020B0604020202020204" pitchFamily="34" charset="0"/>
              <a:buChar char="•"/>
            </a:pPr>
            <a:r>
              <a:rPr lang="en-US" dirty="0">
                <a:latin typeface="Berlin Sans FB" panose="020E0602020502020306" pitchFamily="34" charset="0"/>
              </a:rPr>
              <a:t>Alerts when targets are met or exceeded, prompting recognition or rewards</a:t>
            </a:r>
            <a:r>
              <a:rPr lang="en-US" dirty="0" smtClean="0">
                <a:latin typeface="Berlin Sans FB" panose="020E0602020502020306" pitchFamily="34" charset="0"/>
              </a:rPr>
              <a:t>.</a:t>
            </a:r>
          </a:p>
          <a:p>
            <a:pPr marL="742950" lvl="1" indent="-285750">
              <a:buFont typeface="Arial" panose="020B0604020202020204" pitchFamily="34" charset="0"/>
              <a:buChar char="•"/>
            </a:pPr>
            <a:endParaRPr lang="en-US" dirty="0" smtClean="0">
              <a:latin typeface="Berlin Sans FB" panose="020E0602020502020306" pitchFamily="34" charset="0"/>
            </a:endParaRPr>
          </a:p>
          <a:p>
            <a:pPr marL="742950" lvl="1" indent="-285750">
              <a:buFont typeface="Arial" panose="020B0604020202020204" pitchFamily="34" charset="0"/>
              <a:buChar char="•"/>
            </a:pPr>
            <a:endParaRPr lang="en-US" dirty="0">
              <a:latin typeface="Berlin Sans FB" panose="020E0602020502020306" pitchFamily="34" charset="0"/>
            </a:endParaRPr>
          </a:p>
          <a:p>
            <a:r>
              <a:rPr lang="en-US" b="1" dirty="0">
                <a:latin typeface="Berlin Sans FB Demi" panose="020E0802020502020306" pitchFamily="34" charset="0"/>
              </a:rPr>
              <a:t>5. Employee Development Insights</a:t>
            </a:r>
          </a:p>
          <a:p>
            <a:r>
              <a:rPr lang="en-US" dirty="0">
                <a:latin typeface="Berlin Sans FB" panose="020E0602020502020306" pitchFamily="34" charset="0"/>
              </a:rPr>
              <a:t>Integrate feedback and development tracking:</a:t>
            </a:r>
          </a:p>
          <a:p>
            <a:pPr lvl="1"/>
            <a:r>
              <a:rPr lang="en-US" dirty="0">
                <a:latin typeface="Berlin Sans FB" panose="020E0602020502020306" pitchFamily="34" charset="0"/>
              </a:rPr>
              <a:t>Show correlations between training and performance improvements, highlighting effective training programs.</a:t>
            </a:r>
          </a:p>
          <a:p>
            <a:pPr lvl="1"/>
            <a:r>
              <a:rPr lang="en-US" dirty="0">
                <a:latin typeface="Berlin Sans FB" panose="020E0602020502020306" pitchFamily="34" charset="0"/>
              </a:rPr>
              <a:t>Recommendations for individual development plans based on performance data</a:t>
            </a:r>
            <a:r>
              <a:rPr lang="en-US" dirty="0" smtClean="0">
                <a:latin typeface="Berlin Sans FB" panose="020E0602020502020306" pitchFamily="34" charset="0"/>
              </a:rPr>
              <a:t>.</a:t>
            </a:r>
          </a:p>
          <a:p>
            <a:pPr lvl="1"/>
            <a:endParaRPr lang="en-US" dirty="0" smtClean="0">
              <a:latin typeface="Berlin Sans FB" panose="020E0602020502020306" pitchFamily="34" charset="0"/>
            </a:endParaRPr>
          </a:p>
          <a:p>
            <a:pPr lvl="1"/>
            <a:endParaRPr lang="en-US" dirty="0">
              <a:latin typeface="Berlin Sans FB" panose="020E0602020502020306" pitchFamily="34" charset="0"/>
            </a:endParaRPr>
          </a:p>
          <a:p>
            <a:r>
              <a:rPr lang="en-US" b="1" dirty="0">
                <a:latin typeface="Berlin Sans FB Demi" panose="020E0802020502020306" pitchFamily="34" charset="0"/>
              </a:rPr>
              <a:t>6. Engagement Metrics</a:t>
            </a:r>
          </a:p>
          <a:p>
            <a:r>
              <a:rPr lang="en-US" dirty="0">
                <a:latin typeface="Berlin Sans FB" panose="020E0602020502020306" pitchFamily="34" charset="0"/>
              </a:rPr>
              <a:t>Incorporate employee engagement metrics into the analysis to provide a holistic view of performance:</a:t>
            </a:r>
          </a:p>
          <a:p>
            <a:pPr lvl="1"/>
            <a:r>
              <a:rPr lang="en-US" dirty="0">
                <a:latin typeface="Berlin Sans FB" panose="020E0602020502020306" pitchFamily="34" charset="0"/>
              </a:rPr>
              <a:t>Analyze the impact of employee satisfaction on performance outcomes.</a:t>
            </a:r>
          </a:p>
          <a:p>
            <a:pPr lvl="1"/>
            <a:r>
              <a:rPr lang="en-US" dirty="0">
                <a:latin typeface="Berlin Sans FB" panose="020E0602020502020306" pitchFamily="34" charset="0"/>
              </a:rPr>
              <a:t>Offer insights into how team dynamics might affect individual performance.</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959962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 y="152400"/>
            <a:ext cx="9734550" cy="5078313"/>
          </a:xfrm>
          <a:prstGeom prst="rect">
            <a:avLst/>
          </a:prstGeom>
        </p:spPr>
        <p:txBody>
          <a:bodyPr wrap="square">
            <a:spAutoFit/>
          </a:bodyPr>
          <a:lstStyle/>
          <a:p>
            <a:r>
              <a:rPr lang="en-US" b="1" dirty="0">
                <a:latin typeface="Berlin Sans FB Demi" panose="020E0802020502020306" pitchFamily="34" charset="0"/>
              </a:rPr>
              <a:t>7. Gamification Elements</a:t>
            </a:r>
          </a:p>
          <a:p>
            <a:pPr>
              <a:buFont typeface="Arial" panose="020B0604020202020204" pitchFamily="34" charset="0"/>
              <a:buChar char="•"/>
            </a:pPr>
            <a:r>
              <a:rPr lang="en-US" dirty="0">
                <a:latin typeface="Berlin Sans FB" panose="020E0602020502020306" pitchFamily="34" charset="0"/>
              </a:rPr>
              <a:t>Introduce gamification to the performance tracking system:</a:t>
            </a:r>
          </a:p>
          <a:p>
            <a:pPr marL="742950" lvl="1" indent="-285750">
              <a:buFont typeface="Arial" panose="020B0604020202020204" pitchFamily="34" charset="0"/>
              <a:buChar char="•"/>
            </a:pPr>
            <a:r>
              <a:rPr lang="en-US" dirty="0">
                <a:latin typeface="Berlin Sans FB" panose="020E0602020502020306" pitchFamily="34" charset="0"/>
              </a:rPr>
              <a:t>Leaderboards showcasing top performers.</a:t>
            </a:r>
          </a:p>
          <a:p>
            <a:pPr marL="742950" lvl="1" indent="-285750">
              <a:buFont typeface="Arial" panose="020B0604020202020204" pitchFamily="34" charset="0"/>
              <a:buChar char="•"/>
            </a:pPr>
            <a:r>
              <a:rPr lang="en-US" dirty="0">
                <a:latin typeface="Berlin Sans FB" panose="020E0602020502020306" pitchFamily="34" charset="0"/>
              </a:rPr>
              <a:t>Achievement badges for meeting or exceeding targets, fostering a healthy competitive spirit</a:t>
            </a:r>
            <a:r>
              <a:rPr lang="en-US" dirty="0" smtClean="0">
                <a:latin typeface="Berlin Sans FB" panose="020E0602020502020306" pitchFamily="34" charset="0"/>
              </a:rPr>
              <a:t>.</a:t>
            </a:r>
          </a:p>
          <a:p>
            <a:pPr marL="742950" lvl="1" indent="-285750">
              <a:buFont typeface="Arial" panose="020B0604020202020204" pitchFamily="34" charset="0"/>
              <a:buChar char="•"/>
            </a:pPr>
            <a:endParaRPr lang="en-US" dirty="0">
              <a:latin typeface="Berlin Sans FB" panose="020E0602020502020306" pitchFamily="34" charset="0"/>
            </a:endParaRPr>
          </a:p>
          <a:p>
            <a:pPr marL="742950" lvl="1" indent="-285750">
              <a:buFont typeface="Arial" panose="020B0604020202020204" pitchFamily="34" charset="0"/>
              <a:buChar char="•"/>
            </a:pPr>
            <a:endParaRPr lang="en-US" dirty="0">
              <a:latin typeface="Berlin Sans FB Demi" panose="020E0802020502020306" pitchFamily="34" charset="0"/>
            </a:endParaRPr>
          </a:p>
          <a:p>
            <a:r>
              <a:rPr lang="en-US" b="1" dirty="0">
                <a:latin typeface="Berlin Sans FB Demi" panose="020E0802020502020306" pitchFamily="34" charset="0"/>
              </a:rPr>
              <a:t>8. Visual Storytelling</a:t>
            </a:r>
          </a:p>
          <a:p>
            <a:pPr>
              <a:buFont typeface="Arial" panose="020B0604020202020204" pitchFamily="34" charset="0"/>
              <a:buChar char="•"/>
            </a:pPr>
            <a:r>
              <a:rPr lang="en-US" dirty="0">
                <a:latin typeface="Berlin Sans FB" panose="020E0602020502020306" pitchFamily="34" charset="0"/>
              </a:rPr>
              <a:t>Use compelling visuals to tell the story of performance:</a:t>
            </a:r>
          </a:p>
          <a:p>
            <a:pPr marL="742950" lvl="1" indent="-285750">
              <a:buFont typeface="Arial" panose="020B0604020202020204" pitchFamily="34" charset="0"/>
              <a:buChar char="•"/>
            </a:pPr>
            <a:r>
              <a:rPr lang="en-US" dirty="0">
                <a:latin typeface="Berlin Sans FB" panose="020E0602020502020306" pitchFamily="34" charset="0"/>
              </a:rPr>
              <a:t>Infographics that summarize key findings and trends.</a:t>
            </a:r>
          </a:p>
          <a:p>
            <a:pPr marL="742950" lvl="1" indent="-285750">
              <a:buFont typeface="Arial" panose="020B0604020202020204" pitchFamily="34" charset="0"/>
              <a:buChar char="•"/>
            </a:pPr>
            <a:r>
              <a:rPr lang="en-US" dirty="0">
                <a:latin typeface="Berlin Sans FB" panose="020E0602020502020306" pitchFamily="34" charset="0"/>
              </a:rPr>
              <a:t>Storyboards that outline how performance has changed over time, making the data relatable and easy to understand</a:t>
            </a:r>
            <a:r>
              <a:rPr lang="en-US" dirty="0" smtClean="0">
                <a:latin typeface="Berlin Sans FB" panose="020E0602020502020306" pitchFamily="34" charset="0"/>
              </a:rPr>
              <a:t>.</a:t>
            </a:r>
          </a:p>
          <a:p>
            <a:pPr marL="742950" lvl="1" indent="-285750">
              <a:buFont typeface="Arial" panose="020B0604020202020204" pitchFamily="34" charset="0"/>
              <a:buChar char="•"/>
            </a:pPr>
            <a:endParaRPr lang="en-US" dirty="0">
              <a:latin typeface="Berlin Sans FB" panose="020E0602020502020306" pitchFamily="34" charset="0"/>
            </a:endParaRPr>
          </a:p>
          <a:p>
            <a:pPr marL="742950" lvl="1" indent="-285750">
              <a:buFont typeface="Arial" panose="020B0604020202020204" pitchFamily="34" charset="0"/>
              <a:buChar char="•"/>
            </a:pPr>
            <a:endParaRPr lang="en-US" dirty="0">
              <a:latin typeface="Berlin Sans FB" panose="020E0602020502020306" pitchFamily="34" charset="0"/>
            </a:endParaRPr>
          </a:p>
          <a:p>
            <a:r>
              <a:rPr lang="en-US" b="1" dirty="0">
                <a:latin typeface="Berlin Sans FB Demi" panose="020E0802020502020306" pitchFamily="34" charset="0"/>
              </a:rPr>
              <a:t>Conclusion</a:t>
            </a:r>
          </a:p>
          <a:p>
            <a:r>
              <a:rPr lang="en-US" dirty="0">
                <a:latin typeface="Berlin Sans FB" panose="020E0602020502020306" pitchFamily="34" charset="0"/>
              </a:rPr>
              <a:t>By integrating these elements, your employee performance analysis solution can stand out, providing not just data but actionable insights that engage stakeholders and drive performance improvements. These enhancements not only showcase the "WOW" factor but also empower decision-makers with the tools they need to foster a high-performing culture within the organization</a:t>
            </a:r>
          </a:p>
        </p:txBody>
      </p:sp>
      <p:grpSp>
        <p:nvGrpSpPr>
          <p:cNvPr id="6" name="object 2"/>
          <p:cNvGrpSpPr/>
          <p:nvPr/>
        </p:nvGrpSpPr>
        <p:grpSpPr>
          <a:xfrm>
            <a:off x="8915400" y="3200400"/>
            <a:ext cx="3581401" cy="3429000"/>
            <a:chOff x="8658225" y="2647950"/>
            <a:chExt cx="3533775" cy="3810000"/>
          </a:xfrm>
        </p:grpSpPr>
        <p:sp>
          <p:nvSpPr>
            <p:cNvPr id="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9"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3994265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23</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Rectangle 1"/>
          <p:cNvSpPr/>
          <p:nvPr/>
        </p:nvSpPr>
        <p:spPr>
          <a:xfrm>
            <a:off x="0" y="1755061"/>
            <a:ext cx="12192000" cy="4801314"/>
          </a:xfrm>
          <a:prstGeom prst="rect">
            <a:avLst/>
          </a:prstGeom>
        </p:spPr>
        <p:txBody>
          <a:bodyPr wrap="square">
            <a:spAutoFit/>
          </a:bodyPr>
          <a:lstStyle/>
          <a:p>
            <a:r>
              <a:rPr lang="en-US" dirty="0">
                <a:solidFill>
                  <a:srgbClr val="0D0D0D"/>
                </a:solidFill>
                <a:latin typeface="Berlin Sans FB" panose="020E0602020502020306" pitchFamily="34" charset="0"/>
              </a:rPr>
              <a:t>Modeling in this context refers to the design and calculation of employee performance scores based on multiple Key Performance Indicators (KPIs). The aim is to create a performance evaluation system that provides a weighted, data-driven score to assess employees objectively. Below is a step-by-step guide to building the performance model in Excel</a:t>
            </a:r>
            <a:r>
              <a:rPr lang="en-US" dirty="0" smtClean="0">
                <a:solidFill>
                  <a:srgbClr val="0D0D0D"/>
                </a:solidFill>
                <a:latin typeface="Berlin Sans FB" panose="020E0602020502020306" pitchFamily="34" charset="0"/>
              </a:rPr>
              <a:t>.</a:t>
            </a:r>
          </a:p>
          <a:p>
            <a:endParaRPr lang="en-US" dirty="0">
              <a:solidFill>
                <a:srgbClr val="0D0D0D"/>
              </a:solidFill>
              <a:latin typeface="Berlin Sans FB" panose="020E0602020502020306" pitchFamily="34" charset="0"/>
            </a:endParaRPr>
          </a:p>
          <a:p>
            <a:r>
              <a:rPr lang="en-US" b="1" dirty="0">
                <a:solidFill>
                  <a:srgbClr val="0D0D0D"/>
                </a:solidFill>
                <a:latin typeface="Berlin Sans FB Demi" panose="020E0802020502020306" pitchFamily="34" charset="0"/>
              </a:rPr>
              <a:t>1. Define KPIs and Weights:</a:t>
            </a:r>
          </a:p>
          <a:p>
            <a:pPr>
              <a:buFont typeface="Arial" panose="020B0604020202020204" pitchFamily="34" charset="0"/>
              <a:buChar char="•"/>
            </a:pPr>
            <a:r>
              <a:rPr lang="en-US" dirty="0">
                <a:solidFill>
                  <a:srgbClr val="0D0D0D"/>
                </a:solidFill>
                <a:latin typeface="Berlin Sans FB" panose="020E0602020502020306" pitchFamily="34" charset="0"/>
              </a:rPr>
              <a:t>First, establish the KPIs that are critical to your organization’s goals (e.g., attendance, task completion rate, sales, customer feedback</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Assign a weight to each KPI based on its importance to the overall performance. The sum of the weights should be 100</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ui-sans-serif"/>
            </a:endParaRPr>
          </a:p>
          <a:p>
            <a:r>
              <a:rPr lang="en-US" dirty="0">
                <a:solidFill>
                  <a:srgbClr val="0D0D0D"/>
                </a:solidFill>
                <a:latin typeface="Berlin Sans FB Demi" panose="020E0802020502020306" pitchFamily="34" charset="0"/>
              </a:rPr>
              <a:t>For example:</a:t>
            </a:r>
          </a:p>
          <a:p>
            <a:pPr>
              <a:buFont typeface="Arial" panose="020B0604020202020204" pitchFamily="34" charset="0"/>
              <a:buChar char="•"/>
            </a:pPr>
            <a:r>
              <a:rPr lang="en-US" b="1" dirty="0">
                <a:solidFill>
                  <a:srgbClr val="0D0D0D"/>
                </a:solidFill>
                <a:latin typeface="Berlin Sans FB Demi" panose="020E0802020502020306" pitchFamily="34" charset="0"/>
              </a:rPr>
              <a:t>Attendance:</a:t>
            </a:r>
            <a:r>
              <a:rPr lang="en-US" dirty="0">
                <a:solidFill>
                  <a:srgbClr val="0D0D0D"/>
                </a:solidFill>
                <a:latin typeface="Berlin Sans FB" panose="020E0602020502020306" pitchFamily="34" charset="0"/>
              </a:rPr>
              <a:t> </a:t>
            </a:r>
            <a:r>
              <a:rPr lang="en-US" dirty="0" smtClean="0">
                <a:solidFill>
                  <a:srgbClr val="0D0D0D"/>
                </a:solidFill>
                <a:latin typeface="Berlin Sans FB" panose="020E0602020502020306" pitchFamily="34" charset="0"/>
              </a:rPr>
              <a:t> 10</a:t>
            </a:r>
            <a:r>
              <a:rPr lang="en-US" dirty="0">
                <a:solidFill>
                  <a:srgbClr val="0D0D0D"/>
                </a:solidFill>
                <a:latin typeface="Berlin Sans FB" panose="020E0602020502020306" pitchFamily="34" charset="0"/>
              </a:rPr>
              <a:t>%</a:t>
            </a:r>
          </a:p>
          <a:p>
            <a:pPr>
              <a:buFont typeface="Arial" panose="020B0604020202020204" pitchFamily="34" charset="0"/>
              <a:buChar char="•"/>
            </a:pPr>
            <a:r>
              <a:rPr lang="en-US" b="1" dirty="0">
                <a:solidFill>
                  <a:srgbClr val="0D0D0D"/>
                </a:solidFill>
                <a:latin typeface="Berlin Sans FB Demi" panose="020E0802020502020306" pitchFamily="34" charset="0"/>
              </a:rPr>
              <a:t>Task Completion Rate:</a:t>
            </a:r>
            <a:r>
              <a:rPr lang="en-US" dirty="0">
                <a:solidFill>
                  <a:srgbClr val="0D0D0D"/>
                </a:solidFill>
                <a:latin typeface="Berlin Sans FB Demi" panose="020E0802020502020306" pitchFamily="34" charset="0"/>
              </a:rPr>
              <a:t> </a:t>
            </a:r>
            <a:r>
              <a:rPr lang="en-US" dirty="0" smtClean="0">
                <a:solidFill>
                  <a:srgbClr val="0D0D0D"/>
                </a:solidFill>
                <a:latin typeface="Berlin Sans FB Demi" panose="020E0802020502020306" pitchFamily="34" charset="0"/>
              </a:rPr>
              <a:t> </a:t>
            </a:r>
            <a:r>
              <a:rPr lang="en-US" dirty="0" smtClean="0">
                <a:solidFill>
                  <a:srgbClr val="0D0D0D"/>
                </a:solidFill>
                <a:latin typeface="Berlin Sans FB" panose="020E0602020502020306" pitchFamily="34" charset="0"/>
              </a:rPr>
              <a:t>25</a:t>
            </a:r>
            <a:r>
              <a:rPr lang="en-US" dirty="0">
                <a:solidFill>
                  <a:srgbClr val="0D0D0D"/>
                </a:solidFill>
                <a:latin typeface="Berlin Sans FB" panose="020E0602020502020306" pitchFamily="34" charset="0"/>
              </a:rPr>
              <a:t>%</a:t>
            </a:r>
          </a:p>
          <a:p>
            <a:pPr>
              <a:buFont typeface="Arial" panose="020B0604020202020204" pitchFamily="34" charset="0"/>
              <a:buChar char="•"/>
            </a:pPr>
            <a:r>
              <a:rPr lang="en-US" b="1" dirty="0">
                <a:solidFill>
                  <a:srgbClr val="0D0D0D"/>
                </a:solidFill>
                <a:latin typeface="Berlin Sans FB Demi" panose="020E0802020502020306" pitchFamily="34" charset="0"/>
              </a:rPr>
              <a:t>Sales Revenue:</a:t>
            </a:r>
            <a:r>
              <a:rPr lang="en-US" dirty="0">
                <a:solidFill>
                  <a:srgbClr val="0D0D0D"/>
                </a:solidFill>
                <a:latin typeface="Berlin Sans FB Demi" panose="020E0802020502020306" pitchFamily="34" charset="0"/>
              </a:rPr>
              <a:t> </a:t>
            </a:r>
            <a:r>
              <a:rPr lang="en-US" dirty="0" smtClean="0">
                <a:solidFill>
                  <a:srgbClr val="0D0D0D"/>
                </a:solidFill>
                <a:latin typeface="Berlin Sans FB Demi" panose="020E0802020502020306" pitchFamily="34" charset="0"/>
              </a:rPr>
              <a:t> </a:t>
            </a:r>
            <a:r>
              <a:rPr lang="en-US" dirty="0" smtClean="0">
                <a:solidFill>
                  <a:srgbClr val="0D0D0D"/>
                </a:solidFill>
                <a:latin typeface="Berlin Sans FB" panose="020E0602020502020306" pitchFamily="34" charset="0"/>
              </a:rPr>
              <a:t>30</a:t>
            </a:r>
            <a:r>
              <a:rPr lang="en-US" dirty="0">
                <a:solidFill>
                  <a:srgbClr val="0D0D0D"/>
                </a:solidFill>
                <a:latin typeface="Berlin Sans FB" panose="020E0602020502020306" pitchFamily="34" charset="0"/>
              </a:rPr>
              <a:t>%</a:t>
            </a:r>
          </a:p>
          <a:p>
            <a:pPr>
              <a:buFont typeface="Arial" panose="020B0604020202020204" pitchFamily="34" charset="0"/>
              <a:buChar char="•"/>
            </a:pPr>
            <a:r>
              <a:rPr lang="en-US" b="1" dirty="0">
                <a:solidFill>
                  <a:srgbClr val="0D0D0D"/>
                </a:solidFill>
                <a:latin typeface="Berlin Sans FB Demi" panose="020E0802020502020306" pitchFamily="34" charset="0"/>
              </a:rPr>
              <a:t>Customer Feedback:</a:t>
            </a:r>
            <a:r>
              <a:rPr lang="en-US" dirty="0">
                <a:solidFill>
                  <a:srgbClr val="0D0D0D"/>
                </a:solidFill>
                <a:latin typeface="Berlin Sans FB Demi" panose="020E0802020502020306" pitchFamily="34" charset="0"/>
              </a:rPr>
              <a:t> </a:t>
            </a:r>
            <a:r>
              <a:rPr lang="en-US" dirty="0" smtClean="0">
                <a:solidFill>
                  <a:srgbClr val="0D0D0D"/>
                </a:solidFill>
                <a:latin typeface="Berlin Sans FB Demi" panose="020E0802020502020306" pitchFamily="34" charset="0"/>
              </a:rPr>
              <a:t> </a:t>
            </a:r>
            <a:r>
              <a:rPr lang="en-US" dirty="0" smtClean="0">
                <a:solidFill>
                  <a:srgbClr val="0D0D0D"/>
                </a:solidFill>
                <a:latin typeface="Berlin Sans FB" panose="020E0602020502020306" pitchFamily="34" charset="0"/>
              </a:rPr>
              <a:t>15</a:t>
            </a:r>
            <a:r>
              <a:rPr lang="en-US" dirty="0">
                <a:solidFill>
                  <a:srgbClr val="0D0D0D"/>
                </a:solidFill>
                <a:latin typeface="Berlin Sans FB" panose="020E0602020502020306" pitchFamily="34" charset="0"/>
              </a:rPr>
              <a:t>%</a:t>
            </a:r>
          </a:p>
          <a:p>
            <a:pPr>
              <a:buFont typeface="Arial" panose="020B0604020202020204" pitchFamily="34" charset="0"/>
              <a:buChar char="•"/>
            </a:pPr>
            <a:r>
              <a:rPr lang="en-US" b="1" dirty="0">
                <a:solidFill>
                  <a:srgbClr val="0D0D0D"/>
                </a:solidFill>
                <a:latin typeface="Berlin Sans FB Demi" panose="020E0802020502020306" pitchFamily="34" charset="0"/>
              </a:rPr>
              <a:t>Quality of Work:</a:t>
            </a:r>
            <a:r>
              <a:rPr lang="en-US" dirty="0">
                <a:solidFill>
                  <a:srgbClr val="0D0D0D"/>
                </a:solidFill>
                <a:latin typeface="Berlin Sans FB Demi" panose="020E0802020502020306" pitchFamily="34" charset="0"/>
              </a:rPr>
              <a:t> </a:t>
            </a:r>
            <a:r>
              <a:rPr lang="en-US" dirty="0" smtClean="0">
                <a:solidFill>
                  <a:srgbClr val="0D0D0D"/>
                </a:solidFill>
                <a:latin typeface="Berlin Sans FB Demi" panose="020E0802020502020306" pitchFamily="34" charset="0"/>
              </a:rPr>
              <a:t> </a:t>
            </a:r>
            <a:r>
              <a:rPr lang="en-US" dirty="0" smtClean="0">
                <a:solidFill>
                  <a:srgbClr val="0D0D0D"/>
                </a:solidFill>
                <a:latin typeface="Berlin Sans FB" panose="020E0602020502020306" pitchFamily="34" charset="0"/>
              </a:rPr>
              <a:t>20</a:t>
            </a:r>
            <a:r>
              <a:rPr lang="en-US" dirty="0">
                <a:solidFill>
                  <a:srgbClr val="0D0D0D"/>
                </a:solidFill>
                <a:latin typeface="Berlin Sans FB" panose="020E0602020502020306" pitchFamily="34" charset="0"/>
              </a:rPr>
              <a:t>%</a:t>
            </a:r>
          </a:p>
          <a:p>
            <a:r>
              <a:rPr lang="en-US" b="1" dirty="0">
                <a:solidFill>
                  <a:srgbClr val="0D0D0D"/>
                </a:solidFill>
                <a:latin typeface="Berlin Sans FB Demi" panose="020E0802020502020306" pitchFamily="34" charset="0"/>
              </a:rPr>
              <a:t>This ensures that each KPI c</a:t>
            </a:r>
            <a:r>
              <a:rPr lang="en-US" dirty="0">
                <a:solidFill>
                  <a:srgbClr val="0D0D0D"/>
                </a:solidFill>
                <a:latin typeface="Berlin Sans FB Demi" panose="020E0802020502020306" pitchFamily="34" charset="0"/>
              </a:rPr>
              <a:t>ontributes to the final performance score in proportion to its significance.</a:t>
            </a:r>
            <a:endParaRPr lang="en-US" b="0" i="0" dirty="0">
              <a:solidFill>
                <a:srgbClr val="0D0D0D"/>
              </a:solidFill>
              <a:effectLst/>
              <a:latin typeface="Berlin Sans FB Demi" panose="020E0802020502020306"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0972800" cy="6740307"/>
          </a:xfrm>
          <a:prstGeom prst="rect">
            <a:avLst/>
          </a:prstGeom>
        </p:spPr>
        <p:txBody>
          <a:bodyPr wrap="square">
            <a:spAutoFit/>
          </a:bodyPr>
          <a:lstStyle/>
          <a:p>
            <a:r>
              <a:rPr lang="en-US" b="1" dirty="0">
                <a:solidFill>
                  <a:srgbClr val="0D0D0D"/>
                </a:solidFill>
                <a:latin typeface="Berlin Sans FB Demi" panose="020E0802020502020306" pitchFamily="34" charset="0"/>
              </a:rPr>
              <a:t>2. Data Normalization </a:t>
            </a:r>
          </a:p>
          <a:p>
            <a:pPr>
              <a:buFont typeface="Arial" panose="020B0604020202020204" pitchFamily="34" charset="0"/>
              <a:buChar char="•"/>
            </a:pPr>
            <a:r>
              <a:rPr lang="en-US" dirty="0">
                <a:solidFill>
                  <a:srgbClr val="0D0D0D"/>
                </a:solidFill>
                <a:latin typeface="Berlin Sans FB" panose="020E0602020502020306" pitchFamily="34" charset="0"/>
              </a:rPr>
              <a:t>Different KPIs may be measured on different scales. For example, attendance might be a percentage, customer feedback might be a score out of 5, and sales might be in dollar amounts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To ensure consistency, you may need to</a:t>
            </a:r>
            <a:r>
              <a:rPr lang="en-US" dirty="0">
                <a:solidFill>
                  <a:srgbClr val="0D0D0D"/>
                </a:solidFill>
                <a:latin typeface="Berlin Sans FB Demi" panose="020E0802020502020306" pitchFamily="34" charset="0"/>
              </a:rPr>
              <a:t> </a:t>
            </a:r>
            <a:r>
              <a:rPr lang="en-US" b="1" dirty="0">
                <a:solidFill>
                  <a:srgbClr val="0D0D0D"/>
                </a:solidFill>
                <a:latin typeface="Berlin Sans FB Demi" panose="020E0802020502020306" pitchFamily="34" charset="0"/>
              </a:rPr>
              <a:t>normalize</a:t>
            </a:r>
            <a:r>
              <a:rPr lang="en-US" dirty="0">
                <a:solidFill>
                  <a:srgbClr val="0D0D0D"/>
                </a:solidFill>
                <a:latin typeface="Berlin Sans FB" panose="020E0602020502020306" pitchFamily="34" charset="0"/>
              </a:rPr>
              <a:t> the data. This can be done by converting each KPI into a percentage or a 0-100 scale</a:t>
            </a:r>
            <a:r>
              <a:rPr lang="en-US" dirty="0" smtClean="0">
                <a:solidFill>
                  <a:srgbClr val="0D0D0D"/>
                </a:solidFill>
                <a:latin typeface="Berlin Sans FB" panose="020E0602020502020306" pitchFamily="34" charset="0"/>
              </a:rPr>
              <a:t>.</a:t>
            </a:r>
          </a:p>
          <a:p>
            <a:endParaRPr lang="en-US" b="0" i="0" dirty="0" smtClean="0">
              <a:solidFill>
                <a:srgbClr val="0D0D0D"/>
              </a:solidFill>
              <a:effectLst/>
              <a:latin typeface="Berlin Sans FB" panose="020E0602020502020306" pitchFamily="34" charset="0"/>
            </a:endParaRPr>
          </a:p>
          <a:p>
            <a:endParaRPr lang="en-US" b="0" i="0" dirty="0">
              <a:solidFill>
                <a:srgbClr val="0D0D0D"/>
              </a:solidFill>
              <a:effectLst/>
              <a:latin typeface="Berlin Sans FB" panose="020E0602020502020306" pitchFamily="34" charset="0"/>
            </a:endParaRPr>
          </a:p>
          <a:p>
            <a:r>
              <a:rPr lang="en-US" b="1" dirty="0">
                <a:latin typeface="Berlin Sans FB Demi" panose="020E0802020502020306" pitchFamily="34" charset="0"/>
              </a:rPr>
              <a:t>3. KPI Scores Calculation:</a:t>
            </a:r>
          </a:p>
          <a:p>
            <a:r>
              <a:rPr lang="en-US" dirty="0">
                <a:latin typeface="Berlin Sans FB" panose="020E0602020502020306" pitchFamily="34" charset="0"/>
              </a:rPr>
              <a:t>For each employee, calculate individual KPI scores. For most KPIs, these are simply the values provided (e.g., attendance %, task completion </a:t>
            </a:r>
            <a:r>
              <a:rPr lang="en-US" dirty="0" smtClean="0">
                <a:latin typeface="Berlin Sans FB" panose="020E0602020502020306" pitchFamily="34" charset="0"/>
              </a:rPr>
              <a:t>%).</a:t>
            </a:r>
          </a:p>
          <a:p>
            <a:endParaRPr lang="en-US" dirty="0">
              <a:latin typeface="Berlin Sans FB" panose="020E0602020502020306" pitchFamily="34" charset="0"/>
            </a:endParaRPr>
          </a:p>
          <a:p>
            <a:r>
              <a:rPr lang="en-US" dirty="0">
                <a:latin typeface="Berlin Sans FB" panose="020E0602020502020306" pitchFamily="34" charset="0"/>
              </a:rPr>
              <a:t>If needed, calculate the KPI as a percentage or scale for easier comparison (e.g., rescaling customer feedback scores</a:t>
            </a:r>
            <a:r>
              <a:rPr lang="en-US" dirty="0" smtClean="0">
                <a:latin typeface="Berlin Sans FB" panose="020E0602020502020306" pitchFamily="34" charset="0"/>
              </a:rPr>
              <a:t>).</a:t>
            </a:r>
          </a:p>
          <a:p>
            <a:endParaRPr lang="en-US" dirty="0">
              <a:latin typeface="Berlin Sans FB" panose="020E0602020502020306" pitchFamily="34" charset="0"/>
            </a:endParaRPr>
          </a:p>
          <a:p>
            <a:r>
              <a:rPr lang="en-US" dirty="0">
                <a:latin typeface="Berlin Sans FB" panose="020E0602020502020306" pitchFamily="34" charset="0"/>
              </a:rPr>
              <a:t>Example:</a:t>
            </a:r>
          </a:p>
          <a:p>
            <a:r>
              <a:rPr lang="en-US" dirty="0">
                <a:latin typeface="Berlin Sans FB" panose="020E0602020502020306" pitchFamily="34" charset="0"/>
              </a:rPr>
              <a:t>Employee John Doe has the following KPI values:</a:t>
            </a:r>
          </a:p>
          <a:p>
            <a:pPr lvl="1"/>
            <a:r>
              <a:rPr lang="en-US" b="1" dirty="0">
                <a:latin typeface="Berlin Sans FB Demi" panose="020E0802020502020306" pitchFamily="34" charset="0"/>
              </a:rPr>
              <a:t>Attendance:</a:t>
            </a:r>
            <a:r>
              <a:rPr lang="en-US" dirty="0">
                <a:latin typeface="Berlin Sans FB Demi" panose="020E0802020502020306" pitchFamily="34" charset="0"/>
              </a:rPr>
              <a:t> </a:t>
            </a:r>
            <a:r>
              <a:rPr lang="en-US" dirty="0">
                <a:latin typeface="Berlin Sans FB" panose="020E0602020502020306" pitchFamily="34" charset="0"/>
              </a:rPr>
              <a:t>98%</a:t>
            </a:r>
          </a:p>
          <a:p>
            <a:pPr lvl="1"/>
            <a:r>
              <a:rPr lang="en-US" b="1" dirty="0">
                <a:latin typeface="Berlin Sans FB Demi" panose="020E0802020502020306" pitchFamily="34" charset="0"/>
              </a:rPr>
              <a:t>Task Completion Rate:</a:t>
            </a:r>
            <a:r>
              <a:rPr lang="en-US" dirty="0">
                <a:latin typeface="Berlin Sans FB" panose="020E0602020502020306" pitchFamily="34" charset="0"/>
              </a:rPr>
              <a:t> 90%</a:t>
            </a:r>
          </a:p>
          <a:p>
            <a:pPr lvl="1"/>
            <a:r>
              <a:rPr lang="en-US" b="1" dirty="0">
                <a:latin typeface="Berlin Sans FB Demi" panose="020E0802020502020306" pitchFamily="34" charset="0"/>
              </a:rPr>
              <a:t>Sales Revenue:</a:t>
            </a:r>
            <a:r>
              <a:rPr lang="en-US" dirty="0">
                <a:latin typeface="Berlin Sans FB Demi" panose="020E0802020502020306" pitchFamily="34" charset="0"/>
              </a:rPr>
              <a:t> </a:t>
            </a:r>
            <a:r>
              <a:rPr lang="en-US" dirty="0">
                <a:latin typeface="Berlin Sans FB" panose="020E0602020502020306" pitchFamily="34" charset="0"/>
              </a:rPr>
              <a:t>$50,000</a:t>
            </a:r>
          </a:p>
          <a:p>
            <a:pPr lvl="1"/>
            <a:r>
              <a:rPr lang="en-US" b="1" dirty="0">
                <a:latin typeface="Berlin Sans FB Demi" panose="020E0802020502020306" pitchFamily="34" charset="0"/>
              </a:rPr>
              <a:t>Customer Feedback:</a:t>
            </a:r>
            <a:r>
              <a:rPr lang="en-US" dirty="0">
                <a:latin typeface="Berlin Sans FB" panose="020E0602020502020306" pitchFamily="34" charset="0"/>
              </a:rPr>
              <a:t> 4.5 out of 5</a:t>
            </a:r>
          </a:p>
          <a:p>
            <a:pPr lvl="1"/>
            <a:r>
              <a:rPr lang="en-US" b="1" dirty="0">
                <a:latin typeface="Berlin Sans FB Demi" panose="020E0802020502020306" pitchFamily="34" charset="0"/>
              </a:rPr>
              <a:t>Quality of Work:</a:t>
            </a:r>
            <a:r>
              <a:rPr lang="en-US" dirty="0">
                <a:latin typeface="Berlin Sans FB" panose="020E0602020502020306" pitchFamily="34" charset="0"/>
              </a:rPr>
              <a:t> 85%</a:t>
            </a:r>
          </a:p>
          <a:p>
            <a:r>
              <a:rPr lang="en-US" dirty="0"/>
              <a:t/>
            </a:r>
            <a:br>
              <a:rPr lang="en-US" dirty="0"/>
            </a:br>
            <a:endParaRPr lang="en-US" b="0" i="0" dirty="0">
              <a:solidFill>
                <a:srgbClr val="0D0D0D"/>
              </a:solidFill>
              <a:effectLst/>
              <a:latin typeface="Berlin Sans FB" panose="020E0602020502020306" pitchFamily="34" charset="0"/>
            </a:endParaRPr>
          </a:p>
        </p:txBody>
      </p:sp>
    </p:spTree>
    <p:extLst>
      <p:ext uri="{BB962C8B-B14F-4D97-AF65-F5344CB8AC3E}">
        <p14:creationId xmlns:p14="http://schemas.microsoft.com/office/powerpoint/2010/main" val="910058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8586966"/>
          </a:xfrm>
        </p:spPr>
        <p:txBody>
          <a:bodyPr/>
          <a:lstStyle/>
          <a:p>
            <a:r>
              <a:rPr lang="en-US" b="1" dirty="0">
                <a:latin typeface="Berlin Sans FB Demi" panose="020E0802020502020306" pitchFamily="34" charset="0"/>
              </a:rPr>
              <a:t>4. Apply Weights to KPIs:</a:t>
            </a:r>
          </a:p>
          <a:p>
            <a:r>
              <a:rPr lang="en-US" dirty="0">
                <a:latin typeface="Berlin Sans FB" panose="020E0602020502020306" pitchFamily="34" charset="0"/>
              </a:rPr>
              <a:t>Multiply each KPI value by its assigned weight to get the weighted contribution of that KPI to the overall performance score</a:t>
            </a:r>
            <a:r>
              <a:rPr lang="en-US" dirty="0" smtClean="0">
                <a:latin typeface="Berlin Sans FB" panose="020E0602020502020306" pitchFamily="34" charset="0"/>
              </a:rPr>
              <a:t>.</a:t>
            </a:r>
          </a:p>
          <a:p>
            <a:endParaRPr lang="en-US" dirty="0">
              <a:latin typeface="Berlin Sans FB" panose="020E0602020502020306" pitchFamily="34" charset="0"/>
            </a:endParaRPr>
          </a:p>
          <a:p>
            <a:r>
              <a:rPr lang="en-IN" b="1" dirty="0">
                <a:latin typeface="Berlin Sans FB Demi" panose="020E0802020502020306" pitchFamily="34" charset="0"/>
              </a:rPr>
              <a:t>Formula Example (Weighted Score</a:t>
            </a:r>
            <a:r>
              <a:rPr lang="en-IN" b="1" dirty="0" smtClean="0">
                <a:latin typeface="Berlin Sans FB Demi" panose="020E0802020502020306" pitchFamily="34" charset="0"/>
              </a:rPr>
              <a:t>):</a:t>
            </a:r>
          </a:p>
          <a:p>
            <a:endParaRPr lang="en-IN" b="1" dirty="0" smtClean="0"/>
          </a:p>
          <a:p>
            <a:r>
              <a:rPr lang="en-US" dirty="0">
                <a:latin typeface="Berlin Sans FB" panose="020E0602020502020306" pitchFamily="34" charset="0"/>
              </a:rPr>
              <a:t>= (Attendance * Weight) + (Task Completion * Weight) + (Sales * Weight) + (Customer Feedback * Weight) + (Quality * Weight</a:t>
            </a:r>
            <a:r>
              <a:rPr lang="en-US" dirty="0" smtClean="0">
                <a:latin typeface="Berlin Sans FB" panose="020E0602020502020306" pitchFamily="34" charset="0"/>
              </a:rPr>
              <a:t>)</a:t>
            </a:r>
          </a:p>
          <a:p>
            <a:endParaRPr lang="en-US" dirty="0">
              <a:latin typeface="Berlin Sans FB" panose="020E0602020502020306" pitchFamily="34" charset="0"/>
            </a:endParaRPr>
          </a:p>
          <a:p>
            <a:endParaRPr lang="en-US" dirty="0">
              <a:latin typeface="Berlin Sans FB" panose="020E0602020502020306" pitchFamily="34" charset="0"/>
            </a:endParaRPr>
          </a:p>
          <a:p>
            <a:r>
              <a:rPr lang="en-IN" dirty="0">
                <a:latin typeface="Berlin Sans FB Demi" panose="020E0802020502020306" pitchFamily="34" charset="0"/>
              </a:rPr>
              <a:t>For John Doe</a:t>
            </a:r>
            <a:r>
              <a:rPr lang="en-IN" dirty="0" smtClean="0">
                <a:latin typeface="Berlin Sans FB Demi" panose="020E0802020502020306" pitchFamily="34" charset="0"/>
              </a:rPr>
              <a:t>:</a:t>
            </a:r>
          </a:p>
          <a:p>
            <a:endParaRPr lang="en-IN" dirty="0" smtClean="0">
              <a:latin typeface="Berlin Sans FB" panose="020E0602020502020306" pitchFamily="34" charset="0"/>
            </a:endParaRPr>
          </a:p>
          <a:p>
            <a:r>
              <a:rPr lang="en-US" dirty="0">
                <a:latin typeface="Berlin Sans FB" panose="020E0602020502020306" pitchFamily="34" charset="0"/>
              </a:rPr>
              <a:t>= (98% * 0.10) + (90% * 0.25) + (85% * 0.20) + (Sales Score * 0.30) + (4.5/5 * 100% * 0.15)</a:t>
            </a:r>
          </a:p>
          <a:p>
            <a:endParaRPr lang="en-US" dirty="0" smtClean="0">
              <a:latin typeface="Berlin Sans FB Demi" panose="020E0802020502020306" pitchFamily="34" charset="0"/>
            </a:endParaRPr>
          </a:p>
          <a:p>
            <a:endParaRPr lang="en-US" dirty="0">
              <a:latin typeface="Berlin Sans FB" panose="020E0602020502020306" pitchFamily="34" charset="0"/>
            </a:endParaRPr>
          </a:p>
          <a:p>
            <a:r>
              <a:rPr lang="en-US" dirty="0">
                <a:latin typeface="Berlin Sans FB" panose="020E0602020502020306" pitchFamily="34" charset="0"/>
              </a:rPr>
              <a:t>You can include Sales as a normalized value or as raw data if consistent across all employees</a:t>
            </a:r>
            <a:r>
              <a:rPr lang="en-US" dirty="0"/>
              <a:t>.</a:t>
            </a:r>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smtClean="0">
              <a:latin typeface="Berlin Sans FB" panose="020E0602020502020306" pitchFamily="34" charset="0"/>
            </a:endParaRPr>
          </a:p>
          <a:p>
            <a:r>
              <a:rPr lang="en-US" b="1" dirty="0">
                <a:latin typeface="Berlin Sans FB Demi" panose="020E0802020502020306" pitchFamily="34" charset="0"/>
              </a:rPr>
              <a:t>5. Final Performance Score</a:t>
            </a:r>
            <a:r>
              <a:rPr lang="en-US" b="1" dirty="0" smtClean="0">
                <a:latin typeface="Berlin Sans FB Demi" panose="020E0802020502020306" pitchFamily="34" charset="0"/>
              </a:rPr>
              <a:t>:</a:t>
            </a:r>
            <a:endParaRPr lang="en-US" b="1" dirty="0">
              <a:latin typeface="Berlin Sans FB Demi" panose="020E0802020502020306" pitchFamily="34" charset="0"/>
            </a:endParaRPr>
          </a:p>
          <a:p>
            <a:r>
              <a:rPr lang="en-US" dirty="0">
                <a:latin typeface="Berlin Sans FB" panose="020E0602020502020306" pitchFamily="34" charset="0"/>
              </a:rPr>
              <a:t>Sum the weighted KPI values to get the final </a:t>
            </a:r>
            <a:r>
              <a:rPr lang="en-US" b="1" dirty="0">
                <a:latin typeface="Berlin Sans FB" panose="020E0602020502020306" pitchFamily="34" charset="0"/>
              </a:rPr>
              <a:t>Overall Performance Score</a:t>
            </a:r>
            <a:r>
              <a:rPr lang="en-US" dirty="0">
                <a:latin typeface="Berlin Sans FB" panose="020E0602020502020306" pitchFamily="34" charset="0"/>
              </a:rPr>
              <a:t> for each employee. The score will be between 0 and 100, providing a quantifiable measure of performance.</a:t>
            </a:r>
          </a:p>
          <a:p>
            <a:r>
              <a:rPr lang="en-US" dirty="0">
                <a:latin typeface="Berlin Sans FB" panose="020E0602020502020306" pitchFamily="34" charset="0"/>
              </a:rPr>
              <a:t>For example, if John Doe’s total score comes out to </a:t>
            </a:r>
            <a:r>
              <a:rPr lang="en-US" b="1" dirty="0">
                <a:latin typeface="Berlin Sans FB" panose="020E0602020502020306" pitchFamily="34" charset="0"/>
              </a:rPr>
              <a:t>90%</a:t>
            </a:r>
            <a:r>
              <a:rPr lang="en-US" dirty="0">
                <a:latin typeface="Berlin Sans FB" panose="020E0602020502020306" pitchFamily="34" charset="0"/>
              </a:rPr>
              <a:t>, this would be his overall performance score.</a:t>
            </a:r>
          </a:p>
          <a:p>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a:latin typeface="Berlin Sans FB" panose="020E0602020502020306" pitchFamily="34" charset="0"/>
            </a:endParaRPr>
          </a:p>
          <a:p>
            <a:endParaRPr lang="en-IN" dirty="0">
              <a:latin typeface="Berlin Sans FB" panose="020E0602020502020306" pitchFamily="34" charset="0"/>
            </a:endParaRPr>
          </a:p>
        </p:txBody>
      </p:sp>
    </p:spTree>
    <p:extLst>
      <p:ext uri="{BB962C8B-B14F-4D97-AF65-F5344CB8AC3E}">
        <p14:creationId xmlns:p14="http://schemas.microsoft.com/office/powerpoint/2010/main" val="262602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17693"/>
            <a:ext cx="11887200" cy="8402300"/>
          </a:xfrm>
          <a:prstGeom prst="rect">
            <a:avLst/>
          </a:prstGeom>
        </p:spPr>
        <p:txBody>
          <a:bodyPr wrap="square">
            <a:spAutoFit/>
          </a:bodyPr>
          <a:lstStyle/>
          <a:p>
            <a:r>
              <a:rPr lang="en-US" b="1" dirty="0">
                <a:solidFill>
                  <a:srgbClr val="0D0D0D"/>
                </a:solidFill>
                <a:latin typeface="Berlin Sans FB Demi" panose="020E0802020502020306" pitchFamily="34" charset="0"/>
              </a:rPr>
              <a:t>6. Performance Ranking and Visualization:</a:t>
            </a:r>
          </a:p>
          <a:p>
            <a:pPr>
              <a:buFont typeface="Arial" panose="020B0604020202020204" pitchFamily="34" charset="0"/>
              <a:buChar char="•"/>
            </a:pPr>
            <a:r>
              <a:rPr lang="en-US" dirty="0">
                <a:solidFill>
                  <a:srgbClr val="0D0D0D"/>
                </a:solidFill>
                <a:latin typeface="Berlin Sans FB" panose="020E0602020502020306" pitchFamily="34" charset="0"/>
              </a:rPr>
              <a:t>Once you have the final performance score for all employees, you can rank them or group them into performance categories (e.g., high performers, average performers, low performers).</a:t>
            </a:r>
          </a:p>
          <a:p>
            <a:pPr>
              <a:buFont typeface="Arial" panose="020B0604020202020204" pitchFamily="34" charset="0"/>
              <a:buChar char="•"/>
            </a:pPr>
            <a:r>
              <a:rPr lang="en-US" dirty="0">
                <a:solidFill>
                  <a:srgbClr val="0D0D0D"/>
                </a:solidFill>
                <a:latin typeface="Berlin Sans FB" panose="020E0602020502020306" pitchFamily="34" charset="0"/>
              </a:rPr>
              <a:t>Use Excel’s visualization tools to create charts and graphs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Bar Charts:</a:t>
            </a:r>
            <a:r>
              <a:rPr lang="en-US" dirty="0">
                <a:solidFill>
                  <a:srgbClr val="0D0D0D"/>
                </a:solidFill>
                <a:latin typeface="Berlin Sans FB" panose="020E0602020502020306" pitchFamily="34" charset="0"/>
              </a:rPr>
              <a:t> Compare performance scores across employees.</a:t>
            </a: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Line Charts:</a:t>
            </a:r>
            <a:r>
              <a:rPr lang="en-US" dirty="0">
                <a:solidFill>
                  <a:srgbClr val="0D0D0D"/>
                </a:solidFill>
                <a:latin typeface="Berlin Sans FB" panose="020E0602020502020306" pitchFamily="34" charset="0"/>
              </a:rPr>
              <a:t> Show performance trends over time.</a:t>
            </a: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Pie Charts:</a:t>
            </a:r>
            <a:r>
              <a:rPr lang="en-US" dirty="0">
                <a:solidFill>
                  <a:srgbClr val="0D0D0D"/>
                </a:solidFill>
                <a:latin typeface="Berlin Sans FB" panose="020E0602020502020306" pitchFamily="34" charset="0"/>
              </a:rPr>
              <a:t> Visualize the contribution of different KPIs to the overall score</a:t>
            </a:r>
            <a:r>
              <a:rPr lang="en-US" dirty="0" smtClean="0">
                <a:solidFill>
                  <a:srgbClr val="0D0D0D"/>
                </a:solidFill>
                <a:latin typeface="Berlin Sans FB" panose="020E0602020502020306" pitchFamily="34" charset="0"/>
              </a:rPr>
              <a:t>.</a:t>
            </a:r>
          </a:p>
          <a:p>
            <a:pPr marL="742950" lvl="1" indent="-285750">
              <a:buFont typeface="Arial" panose="020B0604020202020204" pitchFamily="34" charset="0"/>
              <a:buChar char="•"/>
            </a:pP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endParaRPr lang="en-US" dirty="0">
              <a:solidFill>
                <a:srgbClr val="0D0D0D"/>
              </a:solidFill>
              <a:latin typeface="Berlin Sans FB" panose="020E0602020502020306" pitchFamily="34" charset="0"/>
            </a:endParaRPr>
          </a:p>
          <a:p>
            <a:r>
              <a:rPr lang="en-US" b="1" dirty="0">
                <a:solidFill>
                  <a:srgbClr val="0D0D0D"/>
                </a:solidFill>
                <a:latin typeface="Berlin Sans FB Demi" panose="020E0802020502020306" pitchFamily="34" charset="0"/>
              </a:rPr>
              <a:t>7. Trend Analysis:</a:t>
            </a:r>
          </a:p>
          <a:p>
            <a:pPr>
              <a:buFont typeface="Arial" panose="020B0604020202020204" pitchFamily="34" charset="0"/>
              <a:buChar char="•"/>
            </a:pPr>
            <a:r>
              <a:rPr lang="en-US" dirty="0">
                <a:solidFill>
                  <a:srgbClr val="0D0D0D"/>
                </a:solidFill>
                <a:latin typeface="Berlin Sans FB" panose="020E0602020502020306" pitchFamily="34" charset="0"/>
              </a:rPr>
              <a:t>Incorporate historical performance data (if available) to track performance trends over time. This helps in identifying improvements or declines in performance</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b="0" i="0" dirty="0">
              <a:solidFill>
                <a:srgbClr val="0D0D0D"/>
              </a:solidFill>
              <a:effectLst/>
              <a:latin typeface="Berlin Sans FB" panose="020E0602020502020306" pitchFamily="34" charset="0"/>
            </a:endParaRPr>
          </a:p>
          <a:p>
            <a:pPr>
              <a:buFont typeface="Arial" panose="020B0604020202020204" pitchFamily="34" charset="0"/>
              <a:buChar char="•"/>
            </a:pPr>
            <a:r>
              <a:rPr lang="en-US" dirty="0" smtClean="0">
                <a:solidFill>
                  <a:srgbClr val="0D0D0D"/>
                </a:solidFill>
                <a:latin typeface="Berlin Sans FB" panose="020E0602020502020306" pitchFamily="34" charset="0"/>
              </a:rPr>
              <a:t>For example</a:t>
            </a:r>
          </a:p>
          <a:p>
            <a:pPr lvl="8">
              <a:buFont typeface="Arial" panose="020B0604020202020204" pitchFamily="34" charset="0"/>
              <a:buChar char="•"/>
            </a:pPr>
            <a:endParaRPr lang="en-US" dirty="0" smtClean="0">
              <a:solidFill>
                <a:srgbClr val="0D0D0D"/>
              </a:solidFill>
              <a:latin typeface="Berlin Sans FB" panose="020E0602020502020306" pitchFamily="34" charset="0"/>
            </a:endParaRPr>
          </a:p>
          <a:p>
            <a:endParaRPr lang="en-US" dirty="0" smtClean="0">
              <a:solidFill>
                <a:srgbClr val="0D0D0D"/>
              </a:solidFill>
              <a:latin typeface="Berlin Sans FB" panose="020E0602020502020306" pitchFamily="34" charset="0"/>
            </a:endParaRPr>
          </a:p>
          <a:p>
            <a:pPr>
              <a:buFont typeface="Arial" panose="020B0604020202020204" pitchFamily="34" charset="0"/>
              <a:buChar char="•"/>
            </a:pPr>
            <a:endParaRPr lang="en-US" b="0" i="0" dirty="0">
              <a:solidFill>
                <a:srgbClr val="0D0D0D"/>
              </a:solidFill>
              <a:effectLst/>
              <a:latin typeface="ui-sans-serif"/>
            </a:endParaRPr>
          </a:p>
          <a:p>
            <a:pPr>
              <a:buFont typeface="Arial" panose="020B0604020202020204" pitchFamily="34" charset="0"/>
              <a:buChar char="•"/>
            </a:pPr>
            <a:endParaRPr lang="en-US" dirty="0" smtClean="0">
              <a:solidFill>
                <a:srgbClr val="0D0D0D"/>
              </a:solidFill>
              <a:latin typeface="ui-sans-serif"/>
            </a:endParaRPr>
          </a:p>
          <a:p>
            <a:pPr>
              <a:buFont typeface="Arial" panose="020B0604020202020204" pitchFamily="34" charset="0"/>
              <a:buChar char="•"/>
            </a:pPr>
            <a:endParaRPr lang="en-US" b="0" i="0" dirty="0">
              <a:solidFill>
                <a:srgbClr val="0D0D0D"/>
              </a:solidFill>
              <a:effectLst/>
              <a:latin typeface="ui-sans-serif"/>
            </a:endParaRPr>
          </a:p>
          <a:p>
            <a:pPr>
              <a:buFont typeface="Arial" panose="020B0604020202020204" pitchFamily="34" charset="0"/>
              <a:buChar char="•"/>
            </a:pPr>
            <a:endParaRPr lang="en-US" dirty="0" smtClean="0">
              <a:solidFill>
                <a:srgbClr val="0D0D0D"/>
              </a:solidFill>
              <a:latin typeface="ui-sans-serif"/>
            </a:endParaRPr>
          </a:p>
          <a:p>
            <a:pPr>
              <a:buFont typeface="Arial" panose="020B0604020202020204" pitchFamily="34" charset="0"/>
              <a:buChar char="•"/>
            </a:pPr>
            <a:endParaRPr lang="en-US" b="0" i="0" dirty="0">
              <a:solidFill>
                <a:srgbClr val="0D0D0D"/>
              </a:solidFill>
              <a:effectLst/>
              <a:latin typeface="ui-sans-serif"/>
            </a:endParaRPr>
          </a:p>
          <a:p>
            <a:pPr>
              <a:buFont typeface="Arial" panose="020B0604020202020204" pitchFamily="34" charset="0"/>
              <a:buChar char="•"/>
            </a:pPr>
            <a:endParaRPr lang="en-US" dirty="0" smtClean="0">
              <a:solidFill>
                <a:srgbClr val="0D0D0D"/>
              </a:solidFill>
              <a:latin typeface="ui-sans-serif"/>
            </a:endParaRPr>
          </a:p>
          <a:p>
            <a:pPr>
              <a:buFont typeface="Arial" panose="020B0604020202020204" pitchFamily="34" charset="0"/>
              <a:buChar char="•"/>
            </a:pPr>
            <a:endParaRPr lang="en-US" b="0" i="0" dirty="0">
              <a:solidFill>
                <a:srgbClr val="0D0D0D"/>
              </a:solidFill>
              <a:effectLst/>
              <a:latin typeface="ui-sans-serif"/>
            </a:endParaRPr>
          </a:p>
          <a:p>
            <a:pPr>
              <a:buFont typeface="Arial" panose="020B0604020202020204" pitchFamily="34" charset="0"/>
              <a:buChar char="•"/>
            </a:pPr>
            <a:endParaRPr lang="en-US" dirty="0" smtClean="0">
              <a:solidFill>
                <a:srgbClr val="0D0D0D"/>
              </a:solidFill>
              <a:latin typeface="ui-sans-serif"/>
            </a:endParaRPr>
          </a:p>
          <a:p>
            <a:pPr>
              <a:buFont typeface="Arial" panose="020B0604020202020204" pitchFamily="34" charset="0"/>
              <a:buChar char="•"/>
            </a:pPr>
            <a:endParaRPr lang="en-US" b="0" i="0" dirty="0">
              <a:solidFill>
                <a:srgbClr val="0D0D0D"/>
              </a:solidFill>
              <a:effectLst/>
              <a:latin typeface="ui-sans-serif"/>
            </a:endParaRPr>
          </a:p>
          <a:p>
            <a:pPr>
              <a:buFont typeface="Arial" panose="020B0604020202020204" pitchFamily="34" charset="0"/>
              <a:buChar char="•"/>
            </a:pPr>
            <a:endParaRPr lang="en-US" dirty="0" smtClean="0">
              <a:solidFill>
                <a:srgbClr val="0D0D0D"/>
              </a:solidFill>
              <a:latin typeface="ui-sans-serif"/>
            </a:endParaRPr>
          </a:p>
          <a:p>
            <a:pPr>
              <a:buFont typeface="Arial" panose="020B0604020202020204" pitchFamily="34" charset="0"/>
              <a:buChar char="•"/>
            </a:pPr>
            <a:endParaRPr lang="en-US" b="0" i="0" dirty="0">
              <a:solidFill>
                <a:srgbClr val="0D0D0D"/>
              </a:solidFill>
              <a:effectLst/>
              <a:latin typeface="ui-sans-serif"/>
            </a:endParaRPr>
          </a:p>
          <a:p>
            <a:pPr>
              <a:buFont typeface="Arial" panose="020B0604020202020204" pitchFamily="34" charset="0"/>
              <a:buChar char="•"/>
            </a:pPr>
            <a:endParaRPr lang="en-US" dirty="0" smtClean="0">
              <a:solidFill>
                <a:srgbClr val="0D0D0D"/>
              </a:solidFill>
              <a:latin typeface="ui-sans-serif"/>
            </a:endParaRPr>
          </a:p>
        </p:txBody>
      </p:sp>
      <p:graphicFrame>
        <p:nvGraphicFramePr>
          <p:cNvPr id="5" name="Table 4"/>
          <p:cNvGraphicFramePr>
            <a:graphicFrameLocks noGrp="1"/>
          </p:cNvGraphicFramePr>
          <p:nvPr>
            <p:extLst>
              <p:ext uri="{D42A27DB-BD31-4B8C-83A1-F6EECF244321}">
                <p14:modId xmlns:p14="http://schemas.microsoft.com/office/powerpoint/2010/main" val="298309427"/>
              </p:ext>
            </p:extLst>
          </p:nvPr>
        </p:nvGraphicFramePr>
        <p:xfrm>
          <a:off x="1676400" y="4419600"/>
          <a:ext cx="6819900" cy="1737360"/>
        </p:xfrm>
        <a:graphic>
          <a:graphicData uri="http://schemas.openxmlformats.org/drawingml/2006/table">
            <a:tbl>
              <a:tblPr/>
              <a:tblGrid>
                <a:gridCol w="1704975">
                  <a:extLst>
                    <a:ext uri="{9D8B030D-6E8A-4147-A177-3AD203B41FA5}">
                      <a16:colId xmlns:a16="http://schemas.microsoft.com/office/drawing/2014/main" val="156398787"/>
                    </a:ext>
                  </a:extLst>
                </a:gridCol>
                <a:gridCol w="1704975">
                  <a:extLst>
                    <a:ext uri="{9D8B030D-6E8A-4147-A177-3AD203B41FA5}">
                      <a16:colId xmlns:a16="http://schemas.microsoft.com/office/drawing/2014/main" val="3217460008"/>
                    </a:ext>
                  </a:extLst>
                </a:gridCol>
                <a:gridCol w="1704975">
                  <a:extLst>
                    <a:ext uri="{9D8B030D-6E8A-4147-A177-3AD203B41FA5}">
                      <a16:colId xmlns:a16="http://schemas.microsoft.com/office/drawing/2014/main" val="1132978012"/>
                    </a:ext>
                  </a:extLst>
                </a:gridCol>
                <a:gridCol w="1704975">
                  <a:extLst>
                    <a:ext uri="{9D8B030D-6E8A-4147-A177-3AD203B41FA5}">
                      <a16:colId xmlns:a16="http://schemas.microsoft.com/office/drawing/2014/main" val="386855356"/>
                    </a:ext>
                  </a:extLst>
                </a:gridCol>
              </a:tblGrid>
              <a:tr h="563880">
                <a:tc>
                  <a:txBody>
                    <a:bodyPr/>
                    <a:lstStyle/>
                    <a:p>
                      <a:pPr fontAlgn="b"/>
                      <a:r>
                        <a:rPr lang="en-IN" b="1" dirty="0">
                          <a:effectLst/>
                        </a:rPr>
                        <a:t>Employee ID</a:t>
                      </a:r>
                    </a:p>
                  </a:txBody>
                  <a:tcPr anchor="b">
                    <a:lnL w="9525" cap="flat" cmpd="sng" algn="ctr">
                      <a:solidFill>
                        <a:srgbClr val="8059BE"/>
                      </a:solidFill>
                      <a:prstDash val="solid"/>
                      <a:round/>
                      <a:headEnd type="none" w="med" len="med"/>
                      <a:tailEnd type="none" w="med" len="med"/>
                    </a:lnL>
                    <a:lnR w="9525" cap="flat" cmpd="sng" algn="ctr">
                      <a:solidFill>
                        <a:srgbClr val="8056BE"/>
                      </a:solidFill>
                      <a:prstDash val="solid"/>
                      <a:round/>
                      <a:headEnd type="none" w="med" len="med"/>
                      <a:tailEnd type="none" w="med" len="med"/>
                    </a:lnR>
                    <a:lnT w="9525" cap="flat" cmpd="sng" algn="ctr">
                      <a:solidFill>
                        <a:srgbClr val="8059BE"/>
                      </a:solidFill>
                      <a:prstDash val="solid"/>
                      <a:round/>
                      <a:headEnd type="none" w="med" len="med"/>
                      <a:tailEnd type="none" w="med" len="med"/>
                    </a:lnT>
                    <a:lnB w="12700" cap="flat" cmpd="sng" algn="ctr">
                      <a:solidFill>
                        <a:srgbClr val="1057BE"/>
                      </a:solidFill>
                      <a:prstDash val="solid"/>
                      <a:round/>
                      <a:headEnd type="none" w="med" len="med"/>
                      <a:tailEnd type="none" w="med" len="med"/>
                    </a:lnB>
                    <a:solidFill>
                      <a:srgbClr val="FFFFFF"/>
                    </a:solidFill>
                  </a:tcPr>
                </a:tc>
                <a:tc>
                  <a:txBody>
                    <a:bodyPr/>
                    <a:lstStyle/>
                    <a:p>
                      <a:pPr fontAlgn="b"/>
                      <a:r>
                        <a:rPr lang="en-IN" b="1" dirty="0">
                          <a:effectLst/>
                        </a:rPr>
                        <a:t>Employee Name</a:t>
                      </a:r>
                    </a:p>
                  </a:txBody>
                  <a:tcPr anchor="b">
                    <a:lnL w="9525" cap="flat" cmpd="sng" algn="ctr">
                      <a:solidFill>
                        <a:srgbClr val="8056BE"/>
                      </a:solidFill>
                      <a:prstDash val="solid"/>
                      <a:round/>
                      <a:headEnd type="none" w="med" len="med"/>
                      <a:tailEnd type="none" w="med" len="med"/>
                    </a:lnL>
                    <a:lnR w="9525" cap="flat" cmpd="sng" algn="ctr">
                      <a:solidFill>
                        <a:srgbClr val="B059BE"/>
                      </a:solidFill>
                      <a:prstDash val="solid"/>
                      <a:round/>
                      <a:headEnd type="none" w="med" len="med"/>
                      <a:tailEnd type="none" w="med" len="med"/>
                    </a:lnR>
                    <a:lnT w="9525" cap="flat" cmpd="sng" algn="ctr">
                      <a:solidFill>
                        <a:srgbClr val="8056BE"/>
                      </a:solidFill>
                      <a:prstDash val="solid"/>
                      <a:round/>
                      <a:headEnd type="none" w="med" len="med"/>
                      <a:tailEnd type="none" w="med" len="med"/>
                    </a:lnT>
                    <a:lnB w="12700" cap="flat" cmpd="sng" algn="ctr">
                      <a:solidFill>
                        <a:srgbClr val="E059BE"/>
                      </a:solidFill>
                      <a:prstDash val="solid"/>
                      <a:round/>
                      <a:headEnd type="none" w="med" len="med"/>
                      <a:tailEnd type="none" w="med" len="med"/>
                    </a:lnB>
                    <a:solidFill>
                      <a:srgbClr val="FFFFFF"/>
                    </a:solidFill>
                  </a:tcPr>
                </a:tc>
                <a:tc>
                  <a:txBody>
                    <a:bodyPr/>
                    <a:lstStyle/>
                    <a:p>
                      <a:pPr fontAlgn="b"/>
                      <a:r>
                        <a:rPr lang="en-IN" b="1">
                          <a:effectLst/>
                        </a:rPr>
                        <a:t>Month</a:t>
                      </a:r>
                    </a:p>
                  </a:txBody>
                  <a:tcPr anchor="b">
                    <a:lnL w="9525" cap="flat" cmpd="sng" algn="ctr">
                      <a:solidFill>
                        <a:srgbClr val="B059BE"/>
                      </a:solidFill>
                      <a:prstDash val="solid"/>
                      <a:round/>
                      <a:headEnd type="none" w="med" len="med"/>
                      <a:tailEnd type="none" w="med" len="med"/>
                    </a:lnL>
                    <a:lnR w="9525" cap="flat" cmpd="sng" algn="ctr">
                      <a:solidFill>
                        <a:srgbClr val="E056BE"/>
                      </a:solidFill>
                      <a:prstDash val="solid"/>
                      <a:round/>
                      <a:headEnd type="none" w="med" len="med"/>
                      <a:tailEnd type="none" w="med" len="med"/>
                    </a:lnR>
                    <a:lnT w="9525" cap="flat" cmpd="sng" algn="ctr">
                      <a:solidFill>
                        <a:srgbClr val="B059BE"/>
                      </a:solidFill>
                      <a:prstDash val="solid"/>
                      <a:round/>
                      <a:headEnd type="none" w="med" len="med"/>
                      <a:tailEnd type="none" w="med" len="med"/>
                    </a:lnT>
                    <a:lnB w="12700" cap="flat" cmpd="sng" algn="ctr">
                      <a:solidFill>
                        <a:srgbClr val="F05BBE"/>
                      </a:solidFill>
                      <a:prstDash val="solid"/>
                      <a:round/>
                      <a:headEnd type="none" w="med" len="med"/>
                      <a:tailEnd type="none" w="med" len="med"/>
                    </a:lnB>
                    <a:solidFill>
                      <a:srgbClr val="FFFFFF"/>
                    </a:solidFill>
                  </a:tcPr>
                </a:tc>
                <a:tc>
                  <a:txBody>
                    <a:bodyPr/>
                    <a:lstStyle/>
                    <a:p>
                      <a:pPr fontAlgn="b"/>
                      <a:r>
                        <a:rPr lang="en-IN" b="1">
                          <a:effectLst/>
                        </a:rPr>
                        <a:t>Overall Score</a:t>
                      </a:r>
                    </a:p>
                  </a:txBody>
                  <a:tcPr anchor="b">
                    <a:lnL w="9525" cap="flat" cmpd="sng" algn="ctr">
                      <a:solidFill>
                        <a:srgbClr val="E056BE"/>
                      </a:solidFill>
                      <a:prstDash val="solid"/>
                      <a:round/>
                      <a:headEnd type="none" w="med" len="med"/>
                      <a:tailEnd type="none" w="med" len="med"/>
                    </a:lnL>
                    <a:lnR w="9525" cap="flat" cmpd="sng" algn="ctr">
                      <a:solidFill>
                        <a:srgbClr val="E056BE"/>
                      </a:solidFill>
                      <a:prstDash val="solid"/>
                      <a:round/>
                      <a:headEnd type="none" w="med" len="med"/>
                      <a:tailEnd type="none" w="med" len="med"/>
                    </a:lnR>
                    <a:lnT w="9525" cap="flat" cmpd="sng" algn="ctr">
                      <a:solidFill>
                        <a:srgbClr val="E056BE"/>
                      </a:solidFill>
                      <a:prstDash val="solid"/>
                      <a:round/>
                      <a:headEnd type="none" w="med" len="med"/>
                      <a:tailEnd type="none" w="med" len="med"/>
                    </a:lnT>
                    <a:lnB w="12700" cap="flat" cmpd="sng" algn="ctr">
                      <a:solidFill>
                        <a:srgbClr val="2059BE"/>
                      </a:solidFill>
                      <a:prstDash val="solid"/>
                      <a:round/>
                      <a:headEnd type="none" w="med" len="med"/>
                      <a:tailEnd type="none" w="med" len="med"/>
                    </a:lnB>
                    <a:solidFill>
                      <a:srgbClr val="FFFFFF"/>
                    </a:solidFill>
                  </a:tcPr>
                </a:tc>
                <a:extLst>
                  <a:ext uri="{0D108BD9-81ED-4DB2-BD59-A6C34878D82A}">
                    <a16:rowId xmlns:a16="http://schemas.microsoft.com/office/drawing/2014/main" val="2840640119"/>
                  </a:ext>
                </a:extLst>
              </a:tr>
              <a:tr h="0">
                <a:tc>
                  <a:txBody>
                    <a:bodyPr/>
                    <a:lstStyle/>
                    <a:p>
                      <a:pPr fontAlgn="base"/>
                      <a:r>
                        <a:rPr lang="en-IN">
                          <a:effectLst/>
                        </a:rPr>
                        <a:t>001</a:t>
                      </a:r>
                    </a:p>
                  </a:txBody>
                  <a:tcPr anchor="ctr">
                    <a:lnL w="9525" cap="flat" cmpd="sng" algn="ctr">
                      <a:solidFill>
                        <a:srgbClr val="1057BE"/>
                      </a:solidFill>
                      <a:prstDash val="solid"/>
                      <a:round/>
                      <a:headEnd type="none" w="med" len="med"/>
                      <a:tailEnd type="none" w="med" len="med"/>
                    </a:lnL>
                    <a:lnR w="9525" cap="flat" cmpd="sng" algn="ctr">
                      <a:solidFill>
                        <a:srgbClr val="E059BE"/>
                      </a:solidFill>
                      <a:prstDash val="solid"/>
                      <a:round/>
                      <a:headEnd type="none" w="med" len="med"/>
                      <a:tailEnd type="none" w="med" len="med"/>
                    </a:lnR>
                    <a:lnT w="12700" cap="flat" cmpd="sng" algn="ctr">
                      <a:solidFill>
                        <a:srgbClr val="1057BE"/>
                      </a:solidFill>
                      <a:prstDash val="solid"/>
                      <a:round/>
                      <a:headEnd type="none" w="med" len="med"/>
                      <a:tailEnd type="none" w="med" len="med"/>
                    </a:lnT>
                    <a:lnB w="12700" cap="flat" cmpd="sng" algn="ctr">
                      <a:solidFill>
                        <a:srgbClr val="905BBE"/>
                      </a:solidFill>
                      <a:prstDash val="solid"/>
                      <a:round/>
                      <a:headEnd type="none" w="med" len="med"/>
                      <a:tailEnd type="none" w="med" len="med"/>
                    </a:lnB>
                    <a:solidFill>
                      <a:srgbClr val="FFFFFF"/>
                    </a:solidFill>
                  </a:tcPr>
                </a:tc>
                <a:tc>
                  <a:txBody>
                    <a:bodyPr/>
                    <a:lstStyle/>
                    <a:p>
                      <a:pPr fontAlgn="base"/>
                      <a:r>
                        <a:rPr lang="en-IN" dirty="0">
                          <a:effectLst/>
                        </a:rPr>
                        <a:t>John Doe</a:t>
                      </a:r>
                    </a:p>
                  </a:txBody>
                  <a:tcPr anchor="ctr">
                    <a:lnL w="9525" cap="flat" cmpd="sng" algn="ctr">
                      <a:solidFill>
                        <a:srgbClr val="E059BE"/>
                      </a:solidFill>
                      <a:prstDash val="solid"/>
                      <a:round/>
                      <a:headEnd type="none" w="med" len="med"/>
                      <a:tailEnd type="none" w="med" len="med"/>
                    </a:lnL>
                    <a:lnR w="9525" cap="flat" cmpd="sng" algn="ctr">
                      <a:solidFill>
                        <a:srgbClr val="F05BBE"/>
                      </a:solidFill>
                      <a:prstDash val="solid"/>
                      <a:round/>
                      <a:headEnd type="none" w="med" len="med"/>
                      <a:tailEnd type="none" w="med" len="med"/>
                    </a:lnR>
                    <a:lnT w="12700" cap="flat" cmpd="sng" algn="ctr">
                      <a:solidFill>
                        <a:srgbClr val="E059BE"/>
                      </a:solidFill>
                      <a:prstDash val="solid"/>
                      <a:round/>
                      <a:headEnd type="none" w="med" len="med"/>
                      <a:tailEnd type="none" w="med" len="med"/>
                    </a:lnT>
                    <a:lnB w="12700" cap="flat" cmpd="sng" algn="ctr">
                      <a:solidFill>
                        <a:srgbClr val="0058BE"/>
                      </a:solidFill>
                      <a:prstDash val="solid"/>
                      <a:round/>
                      <a:headEnd type="none" w="med" len="med"/>
                      <a:tailEnd type="none" w="med" len="med"/>
                    </a:lnB>
                    <a:solidFill>
                      <a:srgbClr val="FFFFFF"/>
                    </a:solidFill>
                  </a:tcPr>
                </a:tc>
                <a:tc>
                  <a:txBody>
                    <a:bodyPr/>
                    <a:lstStyle/>
                    <a:p>
                      <a:pPr fontAlgn="base"/>
                      <a:r>
                        <a:rPr lang="en-IN">
                          <a:effectLst/>
                        </a:rPr>
                        <a:t>January</a:t>
                      </a:r>
                    </a:p>
                  </a:txBody>
                  <a:tcPr anchor="ctr">
                    <a:lnL w="9525" cap="flat" cmpd="sng" algn="ctr">
                      <a:solidFill>
                        <a:srgbClr val="F05BBE"/>
                      </a:solidFill>
                      <a:prstDash val="solid"/>
                      <a:round/>
                      <a:headEnd type="none" w="med" len="med"/>
                      <a:tailEnd type="none" w="med" len="med"/>
                    </a:lnL>
                    <a:lnR w="9525" cap="flat" cmpd="sng" algn="ctr">
                      <a:solidFill>
                        <a:srgbClr val="2059BE"/>
                      </a:solidFill>
                      <a:prstDash val="solid"/>
                      <a:round/>
                      <a:headEnd type="none" w="med" len="med"/>
                      <a:tailEnd type="none" w="med" len="med"/>
                    </a:lnR>
                    <a:lnT w="12700" cap="flat" cmpd="sng" algn="ctr">
                      <a:solidFill>
                        <a:srgbClr val="F05BBE"/>
                      </a:solidFill>
                      <a:prstDash val="solid"/>
                      <a:round/>
                      <a:headEnd type="none" w="med" len="med"/>
                      <a:tailEnd type="none" w="med" len="med"/>
                    </a:lnT>
                    <a:lnB w="12700" cap="flat" cmpd="sng" algn="ctr">
                      <a:solidFill>
                        <a:srgbClr val="8056BE"/>
                      </a:solidFill>
                      <a:prstDash val="solid"/>
                      <a:round/>
                      <a:headEnd type="none" w="med" len="med"/>
                      <a:tailEnd type="none" w="med" len="med"/>
                    </a:lnB>
                    <a:solidFill>
                      <a:srgbClr val="FFFFFF"/>
                    </a:solidFill>
                  </a:tcPr>
                </a:tc>
                <a:tc>
                  <a:txBody>
                    <a:bodyPr/>
                    <a:lstStyle/>
                    <a:p>
                      <a:pPr fontAlgn="base"/>
                      <a:r>
                        <a:rPr lang="en-IN">
                          <a:effectLst/>
                        </a:rPr>
                        <a:t>85%</a:t>
                      </a:r>
                    </a:p>
                  </a:txBody>
                  <a:tcPr anchor="ctr">
                    <a:lnL w="9525" cap="flat" cmpd="sng" algn="ctr">
                      <a:solidFill>
                        <a:srgbClr val="2059BE"/>
                      </a:solidFill>
                      <a:prstDash val="solid"/>
                      <a:round/>
                      <a:headEnd type="none" w="med" len="med"/>
                      <a:tailEnd type="none" w="med" len="med"/>
                    </a:lnL>
                    <a:lnR w="9525" cap="flat" cmpd="sng" algn="ctr">
                      <a:solidFill>
                        <a:srgbClr val="2059BE"/>
                      </a:solidFill>
                      <a:prstDash val="solid"/>
                      <a:round/>
                      <a:headEnd type="none" w="med" len="med"/>
                      <a:tailEnd type="none" w="med" len="med"/>
                    </a:lnR>
                    <a:lnT w="12700" cap="flat" cmpd="sng" algn="ctr">
                      <a:solidFill>
                        <a:srgbClr val="2059BE"/>
                      </a:solidFill>
                      <a:prstDash val="solid"/>
                      <a:round/>
                      <a:headEnd type="none" w="med" len="med"/>
                      <a:tailEnd type="none" w="med" len="med"/>
                    </a:lnT>
                    <a:lnB w="12700" cap="flat" cmpd="sng" algn="ctr">
                      <a:solidFill>
                        <a:srgbClr val="005BBE"/>
                      </a:solidFill>
                      <a:prstDash val="solid"/>
                      <a:round/>
                      <a:headEnd type="none" w="med" len="med"/>
                      <a:tailEnd type="none" w="med" len="med"/>
                    </a:lnB>
                    <a:solidFill>
                      <a:srgbClr val="FFFFFF"/>
                    </a:solidFill>
                  </a:tcPr>
                </a:tc>
                <a:extLst>
                  <a:ext uri="{0D108BD9-81ED-4DB2-BD59-A6C34878D82A}">
                    <a16:rowId xmlns:a16="http://schemas.microsoft.com/office/drawing/2014/main" val="2126576501"/>
                  </a:ext>
                </a:extLst>
              </a:tr>
              <a:tr h="0">
                <a:tc>
                  <a:txBody>
                    <a:bodyPr/>
                    <a:lstStyle/>
                    <a:p>
                      <a:pPr fontAlgn="base"/>
                      <a:r>
                        <a:rPr lang="en-IN">
                          <a:effectLst/>
                        </a:rPr>
                        <a:t>001</a:t>
                      </a:r>
                    </a:p>
                  </a:txBody>
                  <a:tcPr anchor="ctr">
                    <a:lnL w="9525" cap="flat" cmpd="sng" algn="ctr">
                      <a:solidFill>
                        <a:srgbClr val="905BBE"/>
                      </a:solidFill>
                      <a:prstDash val="solid"/>
                      <a:round/>
                      <a:headEnd type="none" w="med" len="med"/>
                      <a:tailEnd type="none" w="med" len="med"/>
                    </a:lnL>
                    <a:lnR w="9525" cap="flat" cmpd="sng" algn="ctr">
                      <a:solidFill>
                        <a:srgbClr val="0058BE"/>
                      </a:solidFill>
                      <a:prstDash val="solid"/>
                      <a:round/>
                      <a:headEnd type="none" w="med" len="med"/>
                      <a:tailEnd type="none" w="med" len="med"/>
                    </a:lnR>
                    <a:lnT w="12700" cap="flat" cmpd="sng" algn="ctr">
                      <a:solidFill>
                        <a:srgbClr val="905BBE"/>
                      </a:solidFill>
                      <a:prstDash val="solid"/>
                      <a:round/>
                      <a:headEnd type="none" w="med" len="med"/>
                      <a:tailEnd type="none" w="med" len="med"/>
                    </a:lnT>
                    <a:lnB w="12700" cap="flat" cmpd="sng" algn="ctr">
                      <a:solidFill>
                        <a:srgbClr val="B05CBE"/>
                      </a:solidFill>
                      <a:prstDash val="solid"/>
                      <a:round/>
                      <a:headEnd type="none" w="med" len="med"/>
                      <a:tailEnd type="none" w="med" len="med"/>
                    </a:lnB>
                    <a:solidFill>
                      <a:srgbClr val="FFFFFF"/>
                    </a:solidFill>
                  </a:tcPr>
                </a:tc>
                <a:tc>
                  <a:txBody>
                    <a:bodyPr/>
                    <a:lstStyle/>
                    <a:p>
                      <a:pPr fontAlgn="base"/>
                      <a:r>
                        <a:rPr lang="en-IN">
                          <a:effectLst/>
                        </a:rPr>
                        <a:t>John Doe</a:t>
                      </a:r>
                    </a:p>
                  </a:txBody>
                  <a:tcPr anchor="ctr">
                    <a:lnL w="9525" cap="flat" cmpd="sng" algn="ctr">
                      <a:solidFill>
                        <a:srgbClr val="0058BE"/>
                      </a:solidFill>
                      <a:prstDash val="solid"/>
                      <a:round/>
                      <a:headEnd type="none" w="med" len="med"/>
                      <a:tailEnd type="none" w="med" len="med"/>
                    </a:lnL>
                    <a:lnR w="9525" cap="flat" cmpd="sng" algn="ctr">
                      <a:solidFill>
                        <a:srgbClr val="8056BE"/>
                      </a:solidFill>
                      <a:prstDash val="solid"/>
                      <a:round/>
                      <a:headEnd type="none" w="med" len="med"/>
                      <a:tailEnd type="none" w="med" len="med"/>
                    </a:lnR>
                    <a:lnT w="12700" cap="flat" cmpd="sng" algn="ctr">
                      <a:solidFill>
                        <a:srgbClr val="0058BE"/>
                      </a:solidFill>
                      <a:prstDash val="solid"/>
                      <a:round/>
                      <a:headEnd type="none" w="med" len="med"/>
                      <a:tailEnd type="none" w="med" len="med"/>
                    </a:lnT>
                    <a:lnB w="12700" cap="flat" cmpd="sng" algn="ctr">
                      <a:solidFill>
                        <a:srgbClr val="7060BE"/>
                      </a:solidFill>
                      <a:prstDash val="solid"/>
                      <a:round/>
                      <a:headEnd type="none" w="med" len="med"/>
                      <a:tailEnd type="none" w="med" len="med"/>
                    </a:lnB>
                    <a:solidFill>
                      <a:srgbClr val="FFFFFF"/>
                    </a:solidFill>
                  </a:tcPr>
                </a:tc>
                <a:tc>
                  <a:txBody>
                    <a:bodyPr/>
                    <a:lstStyle/>
                    <a:p>
                      <a:pPr fontAlgn="base"/>
                      <a:r>
                        <a:rPr lang="en-IN">
                          <a:effectLst/>
                        </a:rPr>
                        <a:t>February</a:t>
                      </a:r>
                    </a:p>
                  </a:txBody>
                  <a:tcPr anchor="ctr">
                    <a:lnL w="9525" cap="flat" cmpd="sng" algn="ctr">
                      <a:solidFill>
                        <a:srgbClr val="8056BE"/>
                      </a:solidFill>
                      <a:prstDash val="solid"/>
                      <a:round/>
                      <a:headEnd type="none" w="med" len="med"/>
                      <a:tailEnd type="none" w="med" len="med"/>
                    </a:lnL>
                    <a:lnR w="9525" cap="flat" cmpd="sng" algn="ctr">
                      <a:solidFill>
                        <a:srgbClr val="005BBE"/>
                      </a:solidFill>
                      <a:prstDash val="solid"/>
                      <a:round/>
                      <a:headEnd type="none" w="med" len="med"/>
                      <a:tailEnd type="none" w="med" len="med"/>
                    </a:lnR>
                    <a:lnT w="12700" cap="flat" cmpd="sng" algn="ctr">
                      <a:solidFill>
                        <a:srgbClr val="8056BE"/>
                      </a:solidFill>
                      <a:prstDash val="solid"/>
                      <a:round/>
                      <a:headEnd type="none" w="med" len="med"/>
                      <a:tailEnd type="none" w="med" len="med"/>
                    </a:lnT>
                    <a:lnB w="12700" cap="flat" cmpd="sng" algn="ctr">
                      <a:solidFill>
                        <a:srgbClr val="B05FBE"/>
                      </a:solidFill>
                      <a:prstDash val="solid"/>
                      <a:round/>
                      <a:headEnd type="none" w="med" len="med"/>
                      <a:tailEnd type="none" w="med" len="med"/>
                    </a:lnB>
                    <a:solidFill>
                      <a:srgbClr val="FFFFFF"/>
                    </a:solidFill>
                  </a:tcPr>
                </a:tc>
                <a:tc>
                  <a:txBody>
                    <a:bodyPr/>
                    <a:lstStyle/>
                    <a:p>
                      <a:pPr fontAlgn="base"/>
                      <a:r>
                        <a:rPr lang="en-IN">
                          <a:effectLst/>
                        </a:rPr>
                        <a:t>90%</a:t>
                      </a:r>
                    </a:p>
                  </a:txBody>
                  <a:tcPr anchor="ctr">
                    <a:lnL w="9525" cap="flat" cmpd="sng" algn="ctr">
                      <a:solidFill>
                        <a:srgbClr val="005BBE"/>
                      </a:solidFill>
                      <a:prstDash val="solid"/>
                      <a:round/>
                      <a:headEnd type="none" w="med" len="med"/>
                      <a:tailEnd type="none" w="med" len="med"/>
                    </a:lnL>
                    <a:lnR w="9525" cap="flat" cmpd="sng" algn="ctr">
                      <a:solidFill>
                        <a:srgbClr val="005BBE"/>
                      </a:solidFill>
                      <a:prstDash val="solid"/>
                      <a:round/>
                      <a:headEnd type="none" w="med" len="med"/>
                      <a:tailEnd type="none" w="med" len="med"/>
                    </a:lnR>
                    <a:lnT w="12700" cap="flat" cmpd="sng" algn="ctr">
                      <a:solidFill>
                        <a:srgbClr val="005BBE"/>
                      </a:solidFill>
                      <a:prstDash val="solid"/>
                      <a:round/>
                      <a:headEnd type="none" w="med" len="med"/>
                      <a:tailEnd type="none" w="med" len="med"/>
                    </a:lnT>
                    <a:lnB w="12700" cap="flat" cmpd="sng" algn="ctr">
                      <a:solidFill>
                        <a:srgbClr val="105DBE"/>
                      </a:solidFill>
                      <a:prstDash val="solid"/>
                      <a:round/>
                      <a:headEnd type="none" w="med" len="med"/>
                      <a:tailEnd type="none" w="med" len="med"/>
                    </a:lnB>
                    <a:solidFill>
                      <a:srgbClr val="FFFFFF"/>
                    </a:solidFill>
                  </a:tcPr>
                </a:tc>
                <a:extLst>
                  <a:ext uri="{0D108BD9-81ED-4DB2-BD59-A6C34878D82A}">
                    <a16:rowId xmlns:a16="http://schemas.microsoft.com/office/drawing/2014/main" val="3043010472"/>
                  </a:ext>
                </a:extLst>
              </a:tr>
              <a:tr h="0">
                <a:tc>
                  <a:txBody>
                    <a:bodyPr/>
                    <a:lstStyle/>
                    <a:p>
                      <a:pPr fontAlgn="base"/>
                      <a:r>
                        <a:rPr lang="en-IN">
                          <a:effectLst/>
                        </a:rPr>
                        <a:t>001</a:t>
                      </a:r>
                    </a:p>
                  </a:txBody>
                  <a:tcPr anchor="ctr">
                    <a:lnL w="9525" cap="flat" cmpd="sng" algn="ctr">
                      <a:solidFill>
                        <a:srgbClr val="B05CBE"/>
                      </a:solidFill>
                      <a:prstDash val="solid"/>
                      <a:round/>
                      <a:headEnd type="none" w="med" len="med"/>
                      <a:tailEnd type="none" w="med" len="med"/>
                    </a:lnL>
                    <a:lnR w="9525" cap="flat" cmpd="sng" algn="ctr">
                      <a:solidFill>
                        <a:srgbClr val="7060BE"/>
                      </a:solidFill>
                      <a:prstDash val="solid"/>
                      <a:round/>
                      <a:headEnd type="none" w="med" len="med"/>
                      <a:tailEnd type="none" w="med" len="med"/>
                    </a:lnR>
                    <a:lnT w="12700" cap="flat" cmpd="sng" algn="ctr">
                      <a:solidFill>
                        <a:srgbClr val="B05CBE"/>
                      </a:solidFill>
                      <a:prstDash val="solid"/>
                      <a:round/>
                      <a:headEnd type="none" w="med" len="med"/>
                      <a:tailEnd type="none" w="med" len="med"/>
                    </a:lnT>
                    <a:lnB w="9525" cap="flat" cmpd="sng" algn="ctr">
                      <a:solidFill>
                        <a:srgbClr val="B05CBE"/>
                      </a:solidFill>
                      <a:prstDash val="solid"/>
                      <a:round/>
                      <a:headEnd type="none" w="med" len="med"/>
                      <a:tailEnd type="none" w="med" len="med"/>
                    </a:lnB>
                    <a:solidFill>
                      <a:srgbClr val="FFFFFF"/>
                    </a:solidFill>
                  </a:tcPr>
                </a:tc>
                <a:tc>
                  <a:txBody>
                    <a:bodyPr/>
                    <a:lstStyle/>
                    <a:p>
                      <a:pPr fontAlgn="base"/>
                      <a:r>
                        <a:rPr lang="en-IN">
                          <a:effectLst/>
                        </a:rPr>
                        <a:t>John Doe</a:t>
                      </a:r>
                    </a:p>
                  </a:txBody>
                  <a:tcPr anchor="ctr">
                    <a:lnL w="9525" cap="flat" cmpd="sng" algn="ctr">
                      <a:solidFill>
                        <a:srgbClr val="7060BE"/>
                      </a:solidFill>
                      <a:prstDash val="solid"/>
                      <a:round/>
                      <a:headEnd type="none" w="med" len="med"/>
                      <a:tailEnd type="none" w="med" len="med"/>
                    </a:lnL>
                    <a:lnR w="9525" cap="flat" cmpd="sng" algn="ctr">
                      <a:solidFill>
                        <a:srgbClr val="B05FBE"/>
                      </a:solidFill>
                      <a:prstDash val="solid"/>
                      <a:round/>
                      <a:headEnd type="none" w="med" len="med"/>
                      <a:tailEnd type="none" w="med" len="med"/>
                    </a:lnR>
                    <a:lnT w="12700" cap="flat" cmpd="sng" algn="ctr">
                      <a:solidFill>
                        <a:srgbClr val="7060BE"/>
                      </a:solidFill>
                      <a:prstDash val="solid"/>
                      <a:round/>
                      <a:headEnd type="none" w="med" len="med"/>
                      <a:tailEnd type="none" w="med" len="med"/>
                    </a:lnT>
                    <a:lnB w="9525" cap="flat" cmpd="sng" algn="ctr">
                      <a:solidFill>
                        <a:srgbClr val="7060BE"/>
                      </a:solidFill>
                      <a:prstDash val="solid"/>
                      <a:round/>
                      <a:headEnd type="none" w="med" len="med"/>
                      <a:tailEnd type="none" w="med" len="med"/>
                    </a:lnB>
                    <a:solidFill>
                      <a:srgbClr val="FFFFFF"/>
                    </a:solidFill>
                  </a:tcPr>
                </a:tc>
                <a:tc>
                  <a:txBody>
                    <a:bodyPr/>
                    <a:lstStyle/>
                    <a:p>
                      <a:pPr fontAlgn="base"/>
                      <a:r>
                        <a:rPr lang="en-IN">
                          <a:effectLst/>
                        </a:rPr>
                        <a:t>March</a:t>
                      </a:r>
                    </a:p>
                  </a:txBody>
                  <a:tcPr anchor="ctr">
                    <a:lnL w="9525" cap="flat" cmpd="sng" algn="ctr">
                      <a:solidFill>
                        <a:srgbClr val="B05FBE"/>
                      </a:solidFill>
                      <a:prstDash val="solid"/>
                      <a:round/>
                      <a:headEnd type="none" w="med" len="med"/>
                      <a:tailEnd type="none" w="med" len="med"/>
                    </a:lnL>
                    <a:lnR w="9525" cap="flat" cmpd="sng" algn="ctr">
                      <a:solidFill>
                        <a:srgbClr val="105DBE"/>
                      </a:solidFill>
                      <a:prstDash val="solid"/>
                      <a:round/>
                      <a:headEnd type="none" w="med" len="med"/>
                      <a:tailEnd type="none" w="med" len="med"/>
                    </a:lnR>
                    <a:lnT w="12700" cap="flat" cmpd="sng" algn="ctr">
                      <a:solidFill>
                        <a:srgbClr val="B05FBE"/>
                      </a:solidFill>
                      <a:prstDash val="solid"/>
                      <a:round/>
                      <a:headEnd type="none" w="med" len="med"/>
                      <a:tailEnd type="none" w="med" len="med"/>
                    </a:lnT>
                    <a:lnB w="9525" cap="flat" cmpd="sng" algn="ctr">
                      <a:solidFill>
                        <a:srgbClr val="B05FBE"/>
                      </a:solidFill>
                      <a:prstDash val="solid"/>
                      <a:round/>
                      <a:headEnd type="none" w="med" len="med"/>
                      <a:tailEnd type="none" w="med" len="med"/>
                    </a:lnB>
                    <a:solidFill>
                      <a:srgbClr val="FFFFFF"/>
                    </a:solidFill>
                  </a:tcPr>
                </a:tc>
                <a:tc>
                  <a:txBody>
                    <a:bodyPr/>
                    <a:lstStyle/>
                    <a:p>
                      <a:pPr fontAlgn="base"/>
                      <a:r>
                        <a:rPr lang="en-IN" dirty="0">
                          <a:effectLst/>
                        </a:rPr>
                        <a:t>88%</a:t>
                      </a:r>
                    </a:p>
                  </a:txBody>
                  <a:tcPr anchor="ctr">
                    <a:lnL w="9525" cap="flat" cmpd="sng" algn="ctr">
                      <a:solidFill>
                        <a:srgbClr val="105DBE"/>
                      </a:solidFill>
                      <a:prstDash val="solid"/>
                      <a:round/>
                      <a:headEnd type="none" w="med" len="med"/>
                      <a:tailEnd type="none" w="med" len="med"/>
                    </a:lnL>
                    <a:lnR w="9525" cap="flat" cmpd="sng" algn="ctr">
                      <a:solidFill>
                        <a:srgbClr val="105DBE"/>
                      </a:solidFill>
                      <a:prstDash val="solid"/>
                      <a:round/>
                      <a:headEnd type="none" w="med" len="med"/>
                      <a:tailEnd type="none" w="med" len="med"/>
                    </a:lnR>
                    <a:lnT w="12700" cap="flat" cmpd="sng" algn="ctr">
                      <a:solidFill>
                        <a:srgbClr val="105DBE"/>
                      </a:solidFill>
                      <a:prstDash val="solid"/>
                      <a:round/>
                      <a:headEnd type="none" w="med" len="med"/>
                      <a:tailEnd type="none" w="med" len="med"/>
                    </a:lnT>
                    <a:lnB w="9525" cap="flat" cmpd="sng" algn="ctr">
                      <a:solidFill>
                        <a:srgbClr val="105DBE"/>
                      </a:solidFill>
                      <a:prstDash val="solid"/>
                      <a:round/>
                      <a:headEnd type="none" w="med" len="med"/>
                      <a:tailEnd type="none" w="med" len="med"/>
                    </a:lnB>
                    <a:solidFill>
                      <a:srgbClr val="FFFFFF"/>
                    </a:solidFill>
                  </a:tcPr>
                </a:tc>
                <a:extLst>
                  <a:ext uri="{0D108BD9-81ED-4DB2-BD59-A6C34878D82A}">
                    <a16:rowId xmlns:a16="http://schemas.microsoft.com/office/drawing/2014/main" val="2862477651"/>
                  </a:ext>
                </a:extLst>
              </a:tr>
            </a:tbl>
          </a:graphicData>
        </a:graphic>
      </p:graphicFrame>
    </p:spTree>
    <p:extLst>
      <p:ext uri="{BB962C8B-B14F-4D97-AF65-F5344CB8AC3E}">
        <p14:creationId xmlns:p14="http://schemas.microsoft.com/office/powerpoint/2010/main" val="3186276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idx="1"/>
          </p:nvPr>
        </p:nvSpPr>
        <p:spPr>
          <a:xfrm>
            <a:off x="0" y="0"/>
            <a:ext cx="12192000" cy="9694962"/>
          </a:xfrm>
        </p:spPr>
        <p:txBody>
          <a:bodyPr/>
          <a:lstStyle/>
          <a:p>
            <a:r>
              <a:rPr lang="en-US" dirty="0" smtClean="0">
                <a:latin typeface="Berlin Sans FB Demi" panose="020E0802020502020306" pitchFamily="34" charset="0"/>
              </a:rPr>
              <a:t>  8. Modeling with “ What-If” Scenarios: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latin typeface="Berlin Sans FB" panose="020E0602020502020306" pitchFamily="34" charset="0"/>
              </a:rPr>
              <a:t>Use </a:t>
            </a:r>
            <a:r>
              <a:rPr lang="en-US" dirty="0">
                <a:latin typeface="Berlin Sans FB" panose="020E0602020502020306" pitchFamily="34" charset="0"/>
              </a:rPr>
              <a:t>Excel’s </a:t>
            </a:r>
            <a:r>
              <a:rPr lang="en-US" b="1" dirty="0">
                <a:latin typeface="Berlin Sans FB Demi" panose="020E0802020502020306" pitchFamily="34" charset="0"/>
              </a:rPr>
              <a:t>What-If Analysis</a:t>
            </a:r>
            <a:r>
              <a:rPr lang="en-US" dirty="0">
                <a:latin typeface="Berlin Sans FB Demi" panose="020E0802020502020306" pitchFamily="34" charset="0"/>
              </a:rPr>
              <a:t> </a:t>
            </a:r>
            <a:r>
              <a:rPr lang="en-US" dirty="0">
                <a:latin typeface="Berlin Sans FB" panose="020E0602020502020306" pitchFamily="34" charset="0"/>
              </a:rPr>
              <a:t>(e.g., Data Tables, Goal Seek) to model different scenarios. For example, you can predict how an employee’s performance will change if a particular KPI improves</a:t>
            </a:r>
            <a:r>
              <a:rPr lang="en-US" dirty="0" smtClean="0">
                <a:latin typeface="Berlin Sans FB" panose="020E0602020502020306" pitchFamily="34" charset="0"/>
              </a:rPr>
              <a:t>.</a:t>
            </a:r>
          </a:p>
          <a:p>
            <a:pPr marL="285750" indent="-285750">
              <a:buFont typeface="Wingdings" panose="05000000000000000000" pitchFamily="2" charset="2"/>
              <a:buChar char="v"/>
            </a:pPr>
            <a:endParaRPr lang="en-US" dirty="0">
              <a:latin typeface="Berlin Sans FB" panose="020E0602020502020306" pitchFamily="34" charset="0"/>
            </a:endParaRPr>
          </a:p>
          <a:p>
            <a:pPr marL="285750" indent="-285750">
              <a:buFont typeface="Wingdings" panose="05000000000000000000" pitchFamily="2" charset="2"/>
              <a:buChar char="v"/>
            </a:pPr>
            <a:r>
              <a:rPr lang="en-US" dirty="0">
                <a:latin typeface="Berlin Sans FB" panose="020E0602020502020306" pitchFamily="34" charset="0"/>
              </a:rPr>
              <a:t>This allows management to simulate the impact of performance improvements (e.g., increasing sales or customer feedback</a:t>
            </a:r>
            <a:r>
              <a:rPr lang="en-US" dirty="0" smtClean="0">
                <a:latin typeface="Berlin Sans FB" panose="020E0602020502020306" pitchFamily="34" charset="0"/>
              </a:rPr>
              <a:t>).</a:t>
            </a:r>
          </a:p>
          <a:p>
            <a:pPr marL="285750" indent="-285750">
              <a:buFont typeface="Wingdings" panose="05000000000000000000" pitchFamily="2" charset="2"/>
              <a:buChar char="v"/>
            </a:pPr>
            <a:endParaRPr lang="en-US" dirty="0">
              <a:latin typeface="Berlin Sans FB" panose="020E0602020502020306" pitchFamily="34" charset="0"/>
            </a:endParaRPr>
          </a:p>
          <a:p>
            <a:pPr marL="285750" indent="-285750">
              <a:buFont typeface="Wingdings" panose="05000000000000000000" pitchFamily="2" charset="2"/>
              <a:buChar char="v"/>
            </a:pPr>
            <a:r>
              <a:rPr lang="en-US" b="1" dirty="0">
                <a:latin typeface="Berlin Sans FB Demi" panose="020E0802020502020306" pitchFamily="34" charset="0"/>
              </a:rPr>
              <a:t>Example Using Goal Seek:</a:t>
            </a:r>
            <a:endParaRPr lang="en-US" dirty="0">
              <a:latin typeface="Berlin Sans FB Demi" panose="020E0802020502020306" pitchFamily="34" charset="0"/>
            </a:endParaRPr>
          </a:p>
          <a:p>
            <a:r>
              <a:rPr lang="en-US" dirty="0">
                <a:latin typeface="Berlin Sans FB" panose="020E0602020502020306" pitchFamily="34" charset="0"/>
              </a:rPr>
              <a:t>You can set a target overall performance score (e.g., 95%) and use Goal Seek to determine how much a specific KPI (e.g., sales) needs to increase to reach that target</a:t>
            </a:r>
            <a:r>
              <a:rPr lang="en-US" dirty="0" smtClean="0">
                <a:latin typeface="Berlin Sans FB" panose="020E0602020502020306" pitchFamily="34" charset="0"/>
              </a:rPr>
              <a:t>.</a:t>
            </a:r>
          </a:p>
          <a:p>
            <a:pPr lvl="2"/>
            <a:endParaRPr lang="en-US" dirty="0" smtClean="0">
              <a:latin typeface="Berlin Sans FB" panose="020E0602020502020306" pitchFamily="34" charset="0"/>
            </a:endParaRPr>
          </a:p>
          <a:p>
            <a:pPr lvl="2"/>
            <a:endParaRPr lang="en-US" dirty="0">
              <a:latin typeface="Berlin Sans FB" panose="020E0602020502020306" pitchFamily="34" charset="0"/>
            </a:endParaRPr>
          </a:p>
          <a:p>
            <a:pPr lvl="2"/>
            <a:r>
              <a:rPr lang="en-US" dirty="0" smtClean="0">
                <a:latin typeface="Berlin Sans FB Demi" panose="020E0802020502020306" pitchFamily="34" charset="0"/>
              </a:rPr>
              <a:t>Sample formula for Excel</a:t>
            </a:r>
          </a:p>
          <a:p>
            <a:endParaRPr lang="en-US" dirty="0">
              <a:latin typeface="Berlin Sans FB" panose="020E0602020502020306" pitchFamily="34" charset="0"/>
            </a:endParaRPr>
          </a:p>
          <a:p>
            <a:r>
              <a:rPr lang="en-US" dirty="0">
                <a:latin typeface="Berlin Sans FB Demi" panose="020E0802020502020306" pitchFamily="34" charset="0"/>
              </a:rPr>
              <a:t>Assume</a:t>
            </a:r>
            <a:r>
              <a:rPr lang="en-US" dirty="0" smtClean="0">
                <a:latin typeface="Berlin Sans FB Demi" panose="020E0802020502020306" pitchFamily="34" charset="0"/>
              </a:rPr>
              <a:t>:</a:t>
            </a:r>
          </a:p>
          <a:p>
            <a:endParaRPr lang="en-US" dirty="0"/>
          </a:p>
          <a:p>
            <a:pPr marL="285750" indent="-285750">
              <a:buFont typeface="Wingdings" panose="05000000000000000000" pitchFamily="2" charset="2"/>
              <a:buChar char="ü"/>
            </a:pPr>
            <a:r>
              <a:rPr lang="en-US" b="1" dirty="0">
                <a:latin typeface="Berlin Sans FB Demi" panose="020E0802020502020306" pitchFamily="34" charset="0"/>
              </a:rPr>
              <a:t>Attendance (A2):</a:t>
            </a:r>
            <a:r>
              <a:rPr lang="en-US" dirty="0">
                <a:latin typeface="Berlin Sans FB Demi" panose="020E0802020502020306" pitchFamily="34" charset="0"/>
              </a:rPr>
              <a:t> 98%</a:t>
            </a:r>
          </a:p>
          <a:p>
            <a:pPr marL="285750" indent="-285750">
              <a:buFont typeface="Wingdings" panose="05000000000000000000" pitchFamily="2" charset="2"/>
              <a:buChar char="ü"/>
            </a:pPr>
            <a:r>
              <a:rPr lang="en-US" b="1" dirty="0">
                <a:latin typeface="Berlin Sans FB Demi" panose="020E0802020502020306" pitchFamily="34" charset="0"/>
              </a:rPr>
              <a:t>Task Completion Rate (B2):</a:t>
            </a:r>
            <a:r>
              <a:rPr lang="en-US" dirty="0">
                <a:latin typeface="Berlin Sans FB Demi" panose="020E0802020502020306" pitchFamily="34" charset="0"/>
              </a:rPr>
              <a:t> 90%</a:t>
            </a:r>
          </a:p>
          <a:p>
            <a:pPr marL="285750" indent="-285750">
              <a:buFont typeface="Wingdings" panose="05000000000000000000" pitchFamily="2" charset="2"/>
              <a:buChar char="ü"/>
            </a:pPr>
            <a:r>
              <a:rPr lang="en-US" b="1" dirty="0">
                <a:latin typeface="Berlin Sans FB Demi" panose="020E0802020502020306" pitchFamily="34" charset="0"/>
              </a:rPr>
              <a:t>Sales Revenue (C2):</a:t>
            </a:r>
            <a:r>
              <a:rPr lang="en-US" dirty="0">
                <a:latin typeface="Berlin Sans FB Demi" panose="020E0802020502020306" pitchFamily="34" charset="0"/>
              </a:rPr>
              <a:t> $50,000</a:t>
            </a:r>
          </a:p>
          <a:p>
            <a:pPr marL="285750" indent="-285750">
              <a:buFont typeface="Wingdings" panose="05000000000000000000" pitchFamily="2" charset="2"/>
              <a:buChar char="ü"/>
            </a:pPr>
            <a:r>
              <a:rPr lang="en-US" b="1" dirty="0">
                <a:latin typeface="Berlin Sans FB Demi" panose="020E0802020502020306" pitchFamily="34" charset="0"/>
              </a:rPr>
              <a:t>Customer Feedback (D2):</a:t>
            </a:r>
            <a:r>
              <a:rPr lang="en-US" dirty="0">
                <a:latin typeface="Berlin Sans FB Demi" panose="020E0802020502020306" pitchFamily="34" charset="0"/>
              </a:rPr>
              <a:t> 4.5 (out of 5)</a:t>
            </a:r>
          </a:p>
          <a:p>
            <a:pPr marL="285750" indent="-285750">
              <a:buFont typeface="Wingdings" panose="05000000000000000000" pitchFamily="2" charset="2"/>
              <a:buChar char="ü"/>
            </a:pPr>
            <a:r>
              <a:rPr lang="en-US" b="1" dirty="0">
                <a:latin typeface="Berlin Sans FB Demi" panose="020E0802020502020306" pitchFamily="34" charset="0"/>
              </a:rPr>
              <a:t>Quality of Work (E2):</a:t>
            </a:r>
            <a:r>
              <a:rPr lang="en-US" dirty="0">
                <a:latin typeface="Berlin Sans FB Demi" panose="020E0802020502020306" pitchFamily="34" charset="0"/>
              </a:rPr>
              <a:t> 85%</a:t>
            </a:r>
          </a:p>
          <a:p>
            <a:pPr marL="285750" indent="-285750">
              <a:buFont typeface="Wingdings" panose="05000000000000000000" pitchFamily="2" charset="2"/>
              <a:buChar char="ü"/>
            </a:pPr>
            <a:r>
              <a:rPr lang="en-US" dirty="0">
                <a:latin typeface="Berlin Sans FB Demi" panose="020E0802020502020306" pitchFamily="34" charset="0"/>
              </a:rPr>
              <a:t>And the weights for each KPI:</a:t>
            </a:r>
          </a:p>
          <a:p>
            <a:pPr marL="285750" indent="-285750">
              <a:buFont typeface="Wingdings" panose="05000000000000000000" pitchFamily="2" charset="2"/>
              <a:buChar char="ü"/>
            </a:pPr>
            <a:r>
              <a:rPr lang="en-US" dirty="0">
                <a:latin typeface="Berlin Sans FB Demi" panose="020E0802020502020306" pitchFamily="34" charset="0"/>
              </a:rPr>
              <a:t>Attendance = 10%, Task Completion = 25%, Sales = 30%, Customer Feedback = 15%, Quality of Work = 20%.</a:t>
            </a:r>
          </a:p>
          <a:p>
            <a:pPr marL="285750" indent="-285750">
              <a:buFont typeface="Wingdings" panose="05000000000000000000" pitchFamily="2" charset="2"/>
              <a:buChar char="ü"/>
            </a:pPr>
            <a:endParaRPr lang="en-US" dirty="0" smtClean="0">
              <a:latin typeface="Berlin Sans FB" panose="020E0602020502020306" pitchFamily="34" charset="0"/>
            </a:endParaRPr>
          </a:p>
          <a:p>
            <a:pPr marL="285750" indent="-285750">
              <a:buFont typeface="Wingdings" panose="05000000000000000000" pitchFamily="2" charset="2"/>
              <a:buChar char="ü"/>
            </a:pPr>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a:latin typeface="Berlin Sans FB" panose="020E0602020502020306" pitchFamily="34" charset="0"/>
            </a:endParaRPr>
          </a:p>
          <a:p>
            <a:pPr marL="285750" indent="-285750">
              <a:buFont typeface="Wingdings" panose="05000000000000000000" pitchFamily="2" charset="2"/>
              <a:buChar char="v"/>
            </a:pPr>
            <a:endParaRPr lang="en-IN" dirty="0">
              <a:latin typeface="Berlin Sans FB" panose="020E0602020502020306" pitchFamily="34" charset="0"/>
            </a:endParaRPr>
          </a:p>
        </p:txBody>
      </p:sp>
      <p:grpSp>
        <p:nvGrpSpPr>
          <p:cNvPr id="29" name="object 2"/>
          <p:cNvGrpSpPr/>
          <p:nvPr/>
        </p:nvGrpSpPr>
        <p:grpSpPr>
          <a:xfrm>
            <a:off x="8305800" y="2743200"/>
            <a:ext cx="3581401" cy="3429000"/>
            <a:chOff x="8658225" y="2647950"/>
            <a:chExt cx="3533775" cy="3810000"/>
          </a:xfrm>
        </p:grpSpPr>
        <p:sp>
          <p:nvSpPr>
            <p:cNvPr id="3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32"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665781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28</a:t>
            </a:fld>
            <a:endParaRPr sz="1100" dirty="0">
              <a:latin typeface="Trebuchet MS"/>
              <a:cs typeface="Trebuchet MS"/>
            </a:endParaRPr>
          </a:p>
        </p:txBody>
      </p:sp>
      <p:sp>
        <p:nvSpPr>
          <p:cNvPr id="2" name="Rectangle 1"/>
          <p:cNvSpPr/>
          <p:nvPr/>
        </p:nvSpPr>
        <p:spPr>
          <a:xfrm>
            <a:off x="0" y="1140321"/>
            <a:ext cx="12192000" cy="5355312"/>
          </a:xfrm>
          <a:prstGeom prst="rect">
            <a:avLst/>
          </a:prstGeom>
        </p:spPr>
        <p:txBody>
          <a:bodyPr wrap="square">
            <a:spAutoFit/>
          </a:bodyPr>
          <a:lstStyle/>
          <a:p>
            <a:r>
              <a:rPr lang="en-US" dirty="0">
                <a:solidFill>
                  <a:srgbClr val="0D0D0D"/>
                </a:solidFill>
                <a:latin typeface="Berlin Sans FB" panose="020E0602020502020306" pitchFamily="34" charset="0"/>
              </a:rPr>
              <a:t>Once the performance model has been built and data for all employees is inputted, the analysis will yield the following results</a:t>
            </a:r>
            <a:r>
              <a:rPr lang="en-US" dirty="0" smtClean="0">
                <a:solidFill>
                  <a:srgbClr val="0D0D0D"/>
                </a:solidFill>
                <a:latin typeface="Berlin Sans FB" panose="020E0602020502020306" pitchFamily="34" charset="0"/>
              </a:rPr>
              <a:t>:</a:t>
            </a:r>
          </a:p>
          <a:p>
            <a:endParaRPr lang="en-US" dirty="0">
              <a:solidFill>
                <a:srgbClr val="0D0D0D"/>
              </a:solidFill>
              <a:latin typeface="Berlin Sans FB" panose="020E0602020502020306" pitchFamily="34" charset="0"/>
            </a:endParaRPr>
          </a:p>
          <a:p>
            <a:pPr marL="342900" indent="-342900">
              <a:buAutoNum type="arabicPeriod"/>
            </a:pPr>
            <a:r>
              <a:rPr lang="en-US" b="1" dirty="0" smtClean="0">
                <a:solidFill>
                  <a:srgbClr val="0D0D0D"/>
                </a:solidFill>
                <a:latin typeface="Berlin Sans FB Demi" panose="020E0802020502020306" pitchFamily="34" charset="0"/>
              </a:rPr>
              <a:t>Overall </a:t>
            </a:r>
            <a:r>
              <a:rPr lang="en-US" b="1" dirty="0">
                <a:solidFill>
                  <a:srgbClr val="0D0D0D"/>
                </a:solidFill>
                <a:latin typeface="Berlin Sans FB Demi" panose="020E0802020502020306" pitchFamily="34" charset="0"/>
              </a:rPr>
              <a:t>Performance </a:t>
            </a:r>
            <a:r>
              <a:rPr lang="en-US" b="1" dirty="0" smtClean="0">
                <a:solidFill>
                  <a:srgbClr val="0D0D0D"/>
                </a:solidFill>
                <a:latin typeface="Berlin Sans FB Demi" panose="020E0802020502020306" pitchFamily="34" charset="0"/>
              </a:rPr>
              <a:t>Scores</a:t>
            </a:r>
            <a:endParaRPr lang="en-US" b="1" dirty="0">
              <a:solidFill>
                <a:srgbClr val="0D0D0D"/>
              </a:solidFill>
              <a:latin typeface="Berlin Sans FB Demi" panose="020E08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Calculation Output:</a:t>
            </a:r>
            <a:r>
              <a:rPr lang="en-US" dirty="0">
                <a:solidFill>
                  <a:srgbClr val="0D0D0D"/>
                </a:solidFill>
                <a:latin typeface="Berlin Sans FB" panose="020E0602020502020306" pitchFamily="34" charset="0"/>
              </a:rPr>
              <a:t> For each employee, an </a:t>
            </a:r>
            <a:r>
              <a:rPr lang="en-US" b="1" dirty="0">
                <a:solidFill>
                  <a:srgbClr val="0D0D0D"/>
                </a:solidFill>
                <a:latin typeface="Berlin Sans FB" panose="020E0602020502020306" pitchFamily="34" charset="0"/>
              </a:rPr>
              <a:t>Overall Performance Score</a:t>
            </a:r>
            <a:r>
              <a:rPr lang="en-US" dirty="0">
                <a:solidFill>
                  <a:srgbClr val="0D0D0D"/>
                </a:solidFill>
                <a:latin typeface="Berlin Sans FB" panose="020E0602020502020306" pitchFamily="34" charset="0"/>
              </a:rPr>
              <a:t> (expressed as a percentage) will be generated based on the weighted combination of their KPIs. This score provides a clear, objective view of the employee's performance relative to the organization’s priorities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Example:</a:t>
            </a:r>
            <a:endParaRPr lang="en-US" dirty="0">
              <a:solidFill>
                <a:srgbClr val="0D0D0D"/>
              </a:solidFill>
              <a:latin typeface="Berlin Sans FB Demi" panose="020E0802020502020306" pitchFamily="34" charset="0"/>
            </a:endParaRPr>
          </a:p>
          <a:p>
            <a:pPr marL="1143000" lvl="2" indent="-228600">
              <a:buFont typeface="Arial" panose="020B0604020202020204" pitchFamily="34" charset="0"/>
              <a:buChar char="•"/>
            </a:pPr>
            <a:r>
              <a:rPr lang="en-US" dirty="0">
                <a:solidFill>
                  <a:srgbClr val="0D0D0D"/>
                </a:solidFill>
                <a:latin typeface="Berlin Sans FB" panose="020E0602020502020306" pitchFamily="34" charset="0"/>
              </a:rPr>
              <a:t>John Doe’s Overall Performance Score = </a:t>
            </a:r>
            <a:r>
              <a:rPr lang="en-US" b="1" dirty="0">
                <a:solidFill>
                  <a:srgbClr val="0D0D0D"/>
                </a:solidFill>
                <a:latin typeface="Berlin Sans FB" panose="020E0602020502020306" pitchFamily="34" charset="0"/>
              </a:rPr>
              <a:t>90%</a:t>
            </a:r>
            <a:endParaRPr lang="en-US" dirty="0">
              <a:solidFill>
                <a:srgbClr val="0D0D0D"/>
              </a:solidFill>
              <a:latin typeface="Berlin Sans FB" panose="020E0602020502020306" pitchFamily="34" charset="0"/>
            </a:endParaRPr>
          </a:p>
          <a:p>
            <a:pPr marL="1143000" lvl="2" indent="-228600">
              <a:buFont typeface="Arial" panose="020B0604020202020204" pitchFamily="34" charset="0"/>
              <a:buChar char="•"/>
            </a:pPr>
            <a:r>
              <a:rPr lang="en-US" dirty="0">
                <a:solidFill>
                  <a:srgbClr val="0D0D0D"/>
                </a:solidFill>
                <a:latin typeface="Berlin Sans FB" panose="020E0602020502020306" pitchFamily="34" charset="0"/>
              </a:rPr>
              <a:t>Jane Smith’s Overall Performance Score = </a:t>
            </a:r>
            <a:r>
              <a:rPr lang="en-US" b="1" dirty="0">
                <a:solidFill>
                  <a:srgbClr val="0D0D0D"/>
                </a:solidFill>
                <a:latin typeface="Berlin Sans FB" panose="020E0602020502020306" pitchFamily="34" charset="0"/>
              </a:rPr>
              <a:t>82</a:t>
            </a:r>
            <a:r>
              <a:rPr lang="en-US" b="1" dirty="0" smtClean="0">
                <a:solidFill>
                  <a:srgbClr val="0D0D0D"/>
                </a:solidFill>
                <a:latin typeface="Berlin Sans FB" panose="020E0602020502020306" pitchFamily="34" charset="0"/>
              </a:rPr>
              <a:t>%</a:t>
            </a:r>
          </a:p>
          <a:p>
            <a:pPr marL="1143000" lvl="2" indent="-228600">
              <a:buFont typeface="Arial" panose="020B0604020202020204" pitchFamily="34" charset="0"/>
              <a:buChar char="•"/>
            </a:pPr>
            <a:endParaRPr lang="en-US" b="1" dirty="0">
              <a:solidFill>
                <a:srgbClr val="0D0D0D"/>
              </a:solidFill>
              <a:latin typeface="Berlin Sans FB" panose="020E0602020502020306" pitchFamily="34" charset="0"/>
            </a:endParaRPr>
          </a:p>
          <a:p>
            <a:pPr marL="1143000" lvl="2" indent="-228600">
              <a:buFont typeface="Arial" panose="020B0604020202020204" pitchFamily="34" charset="0"/>
              <a:buChar char="•"/>
            </a:pPr>
            <a:endParaRPr lang="en-US" dirty="0">
              <a:solidFill>
                <a:srgbClr val="0D0D0D"/>
              </a:solidFill>
              <a:latin typeface="Berlin Sans FB" panose="020E0602020502020306" pitchFamily="34" charset="0"/>
            </a:endParaRPr>
          </a:p>
          <a:p>
            <a:r>
              <a:rPr lang="en-US" b="1" dirty="0">
                <a:solidFill>
                  <a:srgbClr val="0D0D0D"/>
                </a:solidFill>
                <a:latin typeface="Berlin Sans FB" panose="020E0602020502020306" pitchFamily="34" charset="0"/>
              </a:rPr>
              <a:t>2. </a:t>
            </a:r>
            <a:r>
              <a:rPr lang="en-US" b="1" dirty="0">
                <a:solidFill>
                  <a:srgbClr val="0D0D0D"/>
                </a:solidFill>
                <a:latin typeface="Berlin Sans FB Demi" panose="020E0802020502020306" pitchFamily="34" charset="0"/>
              </a:rPr>
              <a:t>Employee Performance Ranking</a:t>
            </a:r>
          </a:p>
          <a:p>
            <a:pPr>
              <a:buFont typeface="Arial" panose="020B0604020202020204" pitchFamily="34" charset="0"/>
              <a:buChar char="•"/>
            </a:pPr>
            <a:r>
              <a:rPr lang="en-US" dirty="0">
                <a:solidFill>
                  <a:srgbClr val="0D0D0D"/>
                </a:solidFill>
                <a:latin typeface="Berlin Sans FB" panose="020E0602020502020306" pitchFamily="34" charset="0"/>
              </a:rPr>
              <a:t>Based on the performance scores, employees can be ranked from highest to lowest. This allows management to quickly identify the top performers and those in need of development.</a:t>
            </a:r>
          </a:p>
          <a:p>
            <a:pPr marL="742950" lvl="1" indent="-285750">
              <a:buFont typeface="Arial" panose="020B0604020202020204" pitchFamily="34" charset="0"/>
              <a:buChar char="•"/>
            </a:pPr>
            <a:r>
              <a:rPr lang="en-US" b="1" dirty="0">
                <a:solidFill>
                  <a:srgbClr val="0D0D0D"/>
                </a:solidFill>
                <a:latin typeface="Berlin Sans FB" panose="020E0602020502020306" pitchFamily="34" charset="0"/>
              </a:rPr>
              <a:t>Example:</a:t>
            </a:r>
            <a:endParaRPr lang="en-US" dirty="0">
              <a:solidFill>
                <a:srgbClr val="0D0D0D"/>
              </a:solidFill>
              <a:latin typeface="Berlin Sans FB" panose="020E0602020502020306" pitchFamily="34" charset="0"/>
            </a:endParaRPr>
          </a:p>
          <a:p>
            <a:pPr marL="1143000" lvl="2" indent="-228600">
              <a:buFont typeface="Arial" panose="020B0604020202020204" pitchFamily="34" charset="0"/>
              <a:buChar char="•"/>
            </a:pPr>
            <a:r>
              <a:rPr lang="en-US" dirty="0">
                <a:solidFill>
                  <a:srgbClr val="0D0D0D"/>
                </a:solidFill>
                <a:latin typeface="Berlin Sans FB" panose="020E0602020502020306" pitchFamily="34" charset="0"/>
              </a:rPr>
              <a:t>Rank 1: John Doe (90%)</a:t>
            </a:r>
          </a:p>
          <a:p>
            <a:pPr marL="1143000" lvl="2" indent="-228600">
              <a:buFont typeface="Arial" panose="020B0604020202020204" pitchFamily="34" charset="0"/>
              <a:buChar char="•"/>
            </a:pPr>
            <a:r>
              <a:rPr lang="en-US" dirty="0">
                <a:solidFill>
                  <a:srgbClr val="0D0D0D"/>
                </a:solidFill>
                <a:latin typeface="Berlin Sans FB" panose="020E0602020502020306" pitchFamily="34" charset="0"/>
              </a:rPr>
              <a:t>Rank 2: Jane Smith (82%)</a:t>
            </a:r>
          </a:p>
          <a:p>
            <a:pPr marL="1143000" lvl="2" indent="-228600">
              <a:buFont typeface="Arial" panose="020B0604020202020204" pitchFamily="34" charset="0"/>
              <a:buChar char="•"/>
            </a:pPr>
            <a:r>
              <a:rPr lang="en-US" dirty="0">
                <a:solidFill>
                  <a:srgbClr val="0D0D0D"/>
                </a:solidFill>
                <a:latin typeface="Berlin Sans FB" panose="020E0602020502020306" pitchFamily="34" charset="0"/>
              </a:rPr>
              <a:t>Rank 3: Bob Lee (75%)</a:t>
            </a:r>
            <a:endParaRPr lang="en-US" b="0" i="0" dirty="0">
              <a:solidFill>
                <a:srgbClr val="0D0D0D"/>
              </a:solidFill>
              <a:effectLst/>
              <a:latin typeface="Berlin Sans FB" panose="020E0602020502020306"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190" y="0"/>
            <a:ext cx="12168809" cy="6858000"/>
          </a:xfrm>
        </p:spPr>
        <p:txBody>
          <a:bodyPr/>
          <a:lstStyle/>
          <a:p>
            <a:r>
              <a:rPr lang="en-US" b="1" dirty="0">
                <a:latin typeface="Berlin Sans FB Demi" panose="020E0802020502020306" pitchFamily="34" charset="0"/>
              </a:rPr>
              <a:t>3. Performance Categorization</a:t>
            </a:r>
          </a:p>
          <a:p>
            <a:r>
              <a:rPr lang="en-US" dirty="0">
                <a:latin typeface="Berlin Sans FB" panose="020E0602020502020306" pitchFamily="34" charset="0"/>
              </a:rPr>
              <a:t>Employees can be grouped into performance categories to provide a high-level overview. </a:t>
            </a:r>
            <a:endParaRPr lang="en-US" dirty="0" smtClean="0">
              <a:latin typeface="Berlin Sans FB" panose="020E0602020502020306" pitchFamily="34" charset="0"/>
            </a:endParaRPr>
          </a:p>
          <a:p>
            <a:endParaRPr lang="en-US" dirty="0">
              <a:latin typeface="Berlin Sans FB" panose="020E0602020502020306" pitchFamily="34" charset="0"/>
            </a:endParaRPr>
          </a:p>
          <a:p>
            <a:r>
              <a:rPr lang="en-US" dirty="0" smtClean="0">
                <a:latin typeface="Berlin Sans FB" panose="020E0602020502020306" pitchFamily="34" charset="0"/>
              </a:rPr>
              <a:t>For </a:t>
            </a:r>
            <a:r>
              <a:rPr lang="en-US" dirty="0">
                <a:latin typeface="Berlin Sans FB" panose="020E0602020502020306" pitchFamily="34" charset="0"/>
              </a:rPr>
              <a:t>example:</a:t>
            </a:r>
          </a:p>
          <a:p>
            <a:pPr lvl="1"/>
            <a:r>
              <a:rPr lang="en-US" b="1" dirty="0">
                <a:latin typeface="Berlin Sans FB Demi" panose="020E0802020502020306" pitchFamily="34" charset="0"/>
              </a:rPr>
              <a:t>High Performers (85% and above)</a:t>
            </a:r>
            <a:endParaRPr lang="en-US" dirty="0">
              <a:latin typeface="Berlin Sans FB Demi" panose="020E0802020502020306" pitchFamily="34" charset="0"/>
            </a:endParaRPr>
          </a:p>
          <a:p>
            <a:pPr lvl="1"/>
            <a:r>
              <a:rPr lang="en-US" b="1" dirty="0">
                <a:latin typeface="Berlin Sans FB Demi" panose="020E0802020502020306" pitchFamily="34" charset="0"/>
              </a:rPr>
              <a:t>Average Performers (70%-84%)</a:t>
            </a:r>
            <a:endParaRPr lang="en-US" dirty="0">
              <a:latin typeface="Berlin Sans FB Demi" panose="020E0802020502020306" pitchFamily="34" charset="0"/>
            </a:endParaRPr>
          </a:p>
          <a:p>
            <a:pPr lvl="1"/>
            <a:r>
              <a:rPr lang="en-US" b="1" dirty="0">
                <a:latin typeface="Berlin Sans FB Demi" panose="020E0802020502020306" pitchFamily="34" charset="0"/>
              </a:rPr>
              <a:t>Low Performers (Below 70%)</a:t>
            </a:r>
            <a:endParaRPr lang="en-US" dirty="0">
              <a:latin typeface="Berlin Sans FB Demi" panose="020E0802020502020306" pitchFamily="34" charset="0"/>
            </a:endParaRPr>
          </a:p>
          <a:p>
            <a:pPr lvl="1"/>
            <a:r>
              <a:rPr lang="en-US" b="1" dirty="0">
                <a:latin typeface="Berlin Sans FB Demi" panose="020E0802020502020306" pitchFamily="34" charset="0"/>
              </a:rPr>
              <a:t>Example:</a:t>
            </a:r>
            <a:endParaRPr lang="en-US" dirty="0">
              <a:latin typeface="Berlin Sans FB Demi" panose="020E0802020502020306" pitchFamily="34" charset="0"/>
            </a:endParaRPr>
          </a:p>
          <a:p>
            <a:pPr lvl="2"/>
            <a:r>
              <a:rPr lang="en-US" dirty="0">
                <a:latin typeface="Berlin Sans FB" panose="020E0602020502020306" pitchFamily="34" charset="0"/>
              </a:rPr>
              <a:t> </a:t>
            </a:r>
            <a:r>
              <a:rPr lang="en-US" b="1" dirty="0">
                <a:latin typeface="Berlin Sans FB Demi" panose="020E0802020502020306" pitchFamily="34" charset="0"/>
              </a:rPr>
              <a:t>High Performers:</a:t>
            </a:r>
            <a:r>
              <a:rPr lang="en-US" dirty="0">
                <a:latin typeface="Berlin Sans FB" panose="020E0602020502020306" pitchFamily="34" charset="0"/>
              </a:rPr>
              <a:t> John Doe (90%)</a:t>
            </a:r>
          </a:p>
          <a:p>
            <a:pPr lvl="2"/>
            <a:r>
              <a:rPr lang="en-US" b="1" dirty="0">
                <a:latin typeface="Berlin Sans FB Demi" panose="020E0802020502020306" pitchFamily="34" charset="0"/>
              </a:rPr>
              <a:t>Average </a:t>
            </a:r>
            <a:r>
              <a:rPr lang="en-US" b="1" dirty="0" smtClean="0">
                <a:latin typeface="Berlin Sans FB Demi" panose="020E0802020502020306" pitchFamily="34" charset="0"/>
              </a:rPr>
              <a:t>Performers :</a:t>
            </a:r>
            <a:r>
              <a:rPr lang="en-US" dirty="0" smtClean="0">
                <a:latin typeface="Berlin Sans FB" panose="020E0602020502020306" pitchFamily="34" charset="0"/>
              </a:rPr>
              <a:t>Jane </a:t>
            </a:r>
            <a:r>
              <a:rPr lang="en-US" dirty="0">
                <a:latin typeface="Berlin Sans FB" panose="020E0602020502020306" pitchFamily="34" charset="0"/>
              </a:rPr>
              <a:t>Smith (82%)</a:t>
            </a:r>
          </a:p>
          <a:p>
            <a:pPr lvl="2"/>
            <a:r>
              <a:rPr lang="en-US" b="1" dirty="0">
                <a:latin typeface="Berlin Sans FB Demi" panose="020E0802020502020306" pitchFamily="34" charset="0"/>
              </a:rPr>
              <a:t>Low Performers:</a:t>
            </a:r>
            <a:r>
              <a:rPr lang="en-US" dirty="0">
                <a:latin typeface="Berlin Sans FB" panose="020E0602020502020306" pitchFamily="34" charset="0"/>
              </a:rPr>
              <a:t> Bob Lee (65</a:t>
            </a:r>
            <a:r>
              <a:rPr lang="en-US" dirty="0" smtClean="0">
                <a:latin typeface="Berlin Sans FB" panose="020E0602020502020306" pitchFamily="34" charset="0"/>
              </a:rPr>
              <a:t>%)</a:t>
            </a:r>
          </a:p>
          <a:p>
            <a:pPr lvl="2"/>
            <a:endParaRPr lang="en-US" dirty="0">
              <a:latin typeface="Berlin Sans FB" panose="020E0602020502020306" pitchFamily="34" charset="0"/>
            </a:endParaRPr>
          </a:p>
          <a:p>
            <a:pPr lvl="2"/>
            <a:endParaRPr lang="en-US" dirty="0">
              <a:latin typeface="Berlin Sans FB" panose="020E0602020502020306" pitchFamily="34" charset="0"/>
            </a:endParaRPr>
          </a:p>
          <a:p>
            <a:r>
              <a:rPr lang="en-US" b="1" dirty="0">
                <a:latin typeface="Berlin Sans FB Demi" panose="020E0802020502020306" pitchFamily="34" charset="0"/>
              </a:rPr>
              <a:t>4. KPI-Specific Insights</a:t>
            </a:r>
          </a:p>
          <a:p>
            <a:r>
              <a:rPr lang="en-US" dirty="0">
                <a:latin typeface="Berlin Sans FB" panose="020E0602020502020306" pitchFamily="34" charset="0"/>
              </a:rPr>
              <a:t>The analysis will provide insights on each employee's strengths and weaknesses by examining individual KPI scores. This helps managers tailor feedback and development plans</a:t>
            </a:r>
            <a:r>
              <a:rPr lang="en-US" dirty="0" smtClean="0">
                <a:latin typeface="Berlin Sans FB" panose="020E0602020502020306" pitchFamily="34" charset="0"/>
              </a:rPr>
              <a:t>.</a:t>
            </a:r>
          </a:p>
          <a:p>
            <a:pPr lvl="1"/>
            <a:endParaRPr lang="en-US" b="1" dirty="0">
              <a:latin typeface="Berlin Sans FB Demi" panose="020E0802020502020306" pitchFamily="34" charset="0"/>
            </a:endParaRPr>
          </a:p>
          <a:p>
            <a:pPr lvl="1"/>
            <a:r>
              <a:rPr lang="en-US" b="1" dirty="0" smtClean="0">
                <a:latin typeface="Berlin Sans FB Demi" panose="020E0802020502020306" pitchFamily="34" charset="0"/>
              </a:rPr>
              <a:t>Example </a:t>
            </a:r>
            <a:r>
              <a:rPr lang="en-US" b="1" dirty="0">
                <a:latin typeface="Berlin Sans FB Demi" panose="020E0802020502020306" pitchFamily="34" charset="0"/>
              </a:rPr>
              <a:t>for John Doe:</a:t>
            </a:r>
            <a:endParaRPr lang="en-US" dirty="0">
              <a:latin typeface="Berlin Sans FB Demi" panose="020E0802020502020306" pitchFamily="34" charset="0"/>
            </a:endParaRPr>
          </a:p>
          <a:p>
            <a:pPr lvl="2"/>
            <a:r>
              <a:rPr lang="en-US" dirty="0">
                <a:latin typeface="Berlin Sans FB" panose="020E0602020502020306" pitchFamily="34" charset="0"/>
              </a:rPr>
              <a:t>Attendance: 98% (excellent)</a:t>
            </a:r>
          </a:p>
          <a:p>
            <a:pPr lvl="2"/>
            <a:r>
              <a:rPr lang="en-US" dirty="0">
                <a:latin typeface="Berlin Sans FB" panose="020E0602020502020306" pitchFamily="34" charset="0"/>
              </a:rPr>
              <a:t>Task Completion: 90% (good)</a:t>
            </a:r>
          </a:p>
          <a:p>
            <a:pPr lvl="2"/>
            <a:r>
              <a:rPr lang="en-US" dirty="0">
                <a:latin typeface="Berlin Sans FB" panose="020E0602020502020306" pitchFamily="34" charset="0"/>
              </a:rPr>
              <a:t>Sales: $50,000 (high revenue contribution)</a:t>
            </a:r>
          </a:p>
          <a:p>
            <a:pPr lvl="2"/>
            <a:r>
              <a:rPr lang="en-US" dirty="0">
                <a:latin typeface="Berlin Sans FB" panose="020E0602020502020306" pitchFamily="34" charset="0"/>
              </a:rPr>
              <a:t>Customer Feedback: 4.5/5 (positive customer experience)</a:t>
            </a:r>
          </a:p>
          <a:p>
            <a:pPr lvl="2"/>
            <a:r>
              <a:rPr lang="en-US" dirty="0">
                <a:latin typeface="Berlin Sans FB" panose="020E0602020502020306" pitchFamily="34" charset="0"/>
              </a:rPr>
              <a:t>Quality of Work: 85% (needs slight improvement)</a:t>
            </a:r>
          </a:p>
          <a:p>
            <a:endParaRPr lang="en-IN" dirty="0"/>
          </a:p>
        </p:txBody>
      </p:sp>
    </p:spTree>
    <p:extLst>
      <p:ext uri="{BB962C8B-B14F-4D97-AF65-F5344CB8AC3E}">
        <p14:creationId xmlns:p14="http://schemas.microsoft.com/office/powerpoint/2010/main" val="424125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52400"/>
            <a:ext cx="12115800" cy="6463308"/>
          </a:xfrm>
          <a:prstGeom prst="rect">
            <a:avLst/>
          </a:prstGeom>
        </p:spPr>
        <p:txBody>
          <a:bodyPr wrap="square">
            <a:spAutoFit/>
          </a:bodyPr>
          <a:lstStyle/>
          <a:p>
            <a:r>
              <a:rPr lang="en-US" b="1" dirty="0">
                <a:solidFill>
                  <a:srgbClr val="0D0D0D"/>
                </a:solidFill>
                <a:latin typeface="Berlin Sans FB Demi" panose="020E0802020502020306" pitchFamily="34" charset="0"/>
              </a:rPr>
              <a:t>5. Trend Analysis</a:t>
            </a:r>
          </a:p>
          <a:p>
            <a:pPr>
              <a:buFont typeface="Arial" panose="020B0604020202020204" pitchFamily="34" charset="0"/>
              <a:buChar char="•"/>
            </a:pPr>
            <a:r>
              <a:rPr lang="en-US" dirty="0">
                <a:solidFill>
                  <a:srgbClr val="0D0D0D"/>
                </a:solidFill>
                <a:latin typeface="Berlin Sans FB" panose="020E0602020502020306" pitchFamily="34" charset="0"/>
              </a:rPr>
              <a:t>If historical data is available, performance trends over time can be visualized, helping to track improvements or declines. This is useful for identifying consistent top performers or those whose performance is improving or </a:t>
            </a:r>
            <a:r>
              <a:rPr lang="en-US" dirty="0" smtClean="0">
                <a:solidFill>
                  <a:srgbClr val="0D0D0D"/>
                </a:solidFill>
                <a:latin typeface="Berlin Sans FB" panose="020E0602020502020306" pitchFamily="34" charset="0"/>
              </a:rPr>
              <a:t>declining.</a:t>
            </a:r>
          </a:p>
          <a:p>
            <a:pPr>
              <a:buFont typeface="Arial" panose="020B0604020202020204" pitchFamily="34" charset="0"/>
              <a:buChar char="•"/>
            </a:pP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b="1" dirty="0">
                <a:solidFill>
                  <a:srgbClr val="0D0D0D"/>
                </a:solidFill>
                <a:latin typeface="Berlin Sans FB Demi" panose="020E0802020502020306" pitchFamily="34" charset="0"/>
              </a:rPr>
              <a:t>Example:</a:t>
            </a:r>
            <a:endParaRPr lang="en-US" dirty="0">
              <a:solidFill>
                <a:srgbClr val="0D0D0D"/>
              </a:solidFill>
              <a:latin typeface="Berlin Sans FB Demi" panose="020E0802020502020306" pitchFamily="34" charset="0"/>
            </a:endParaRPr>
          </a:p>
          <a:p>
            <a:pPr marL="1143000" lvl="2" indent="-228600">
              <a:buFont typeface="Arial" panose="020B0604020202020204" pitchFamily="34" charset="0"/>
              <a:buChar char="•"/>
            </a:pPr>
            <a:r>
              <a:rPr lang="en-US" dirty="0">
                <a:solidFill>
                  <a:srgbClr val="0D0D0D"/>
                </a:solidFill>
                <a:latin typeface="Berlin Sans FB" panose="020E0602020502020306" pitchFamily="34" charset="0"/>
              </a:rPr>
              <a:t>John Doe’s Performance Over the Last 3 Months:</a:t>
            </a:r>
          </a:p>
          <a:p>
            <a:pPr marL="1600200" lvl="3" indent="-228600">
              <a:buFont typeface="Arial" panose="020B0604020202020204" pitchFamily="34" charset="0"/>
              <a:buChar char="•"/>
            </a:pPr>
            <a:r>
              <a:rPr lang="en-US" dirty="0">
                <a:solidFill>
                  <a:srgbClr val="0D0D0D"/>
                </a:solidFill>
                <a:latin typeface="Berlin Sans FB" panose="020E0602020502020306" pitchFamily="34" charset="0"/>
              </a:rPr>
              <a:t>January: 85%</a:t>
            </a:r>
          </a:p>
          <a:p>
            <a:pPr marL="1600200" lvl="3" indent="-228600">
              <a:buFont typeface="Arial" panose="020B0604020202020204" pitchFamily="34" charset="0"/>
              <a:buChar char="•"/>
            </a:pPr>
            <a:r>
              <a:rPr lang="en-US" dirty="0">
                <a:solidFill>
                  <a:srgbClr val="0D0D0D"/>
                </a:solidFill>
                <a:latin typeface="Berlin Sans FB" panose="020E0602020502020306" pitchFamily="34" charset="0"/>
              </a:rPr>
              <a:t>February: 88%</a:t>
            </a:r>
          </a:p>
          <a:p>
            <a:pPr marL="1600200" lvl="3" indent="-228600">
              <a:buFont typeface="Arial" panose="020B0604020202020204" pitchFamily="34" charset="0"/>
              <a:buChar char="•"/>
            </a:pPr>
            <a:r>
              <a:rPr lang="en-US" dirty="0">
                <a:solidFill>
                  <a:srgbClr val="0D0D0D"/>
                </a:solidFill>
                <a:latin typeface="Berlin Sans FB" panose="020E0602020502020306" pitchFamily="34" charset="0"/>
              </a:rPr>
              <a:t>March: 90% (improvement trend</a:t>
            </a:r>
            <a:r>
              <a:rPr lang="en-US" dirty="0" smtClean="0">
                <a:solidFill>
                  <a:srgbClr val="0D0D0D"/>
                </a:solidFill>
                <a:latin typeface="Berlin Sans FB" panose="020E0602020502020306" pitchFamily="34" charset="0"/>
              </a:rPr>
              <a:t>)</a:t>
            </a:r>
          </a:p>
          <a:p>
            <a:pPr marL="1600200" lvl="3" indent="-228600">
              <a:buFont typeface="Arial" panose="020B0604020202020204" pitchFamily="34" charset="0"/>
              <a:buChar char="•"/>
            </a:pPr>
            <a:endParaRPr lang="en-US" dirty="0">
              <a:solidFill>
                <a:srgbClr val="0D0D0D"/>
              </a:solidFill>
              <a:latin typeface="Berlin Sans FB" panose="020E0602020502020306" pitchFamily="34" charset="0"/>
            </a:endParaRPr>
          </a:p>
          <a:p>
            <a:pPr marL="1600200" lvl="3" indent="-228600">
              <a:buFont typeface="Arial" panose="020B0604020202020204" pitchFamily="34" charset="0"/>
              <a:buChar char="•"/>
            </a:pPr>
            <a:endParaRPr lang="en-US" dirty="0">
              <a:solidFill>
                <a:srgbClr val="0D0D0D"/>
              </a:solidFill>
              <a:latin typeface="Berlin Sans FB" panose="020E0602020502020306" pitchFamily="34" charset="0"/>
            </a:endParaRPr>
          </a:p>
          <a:p>
            <a:r>
              <a:rPr lang="en-US" b="1" dirty="0">
                <a:solidFill>
                  <a:srgbClr val="0D0D0D"/>
                </a:solidFill>
                <a:latin typeface="Berlin Sans FB Demi" panose="020E0802020502020306" pitchFamily="34" charset="0"/>
              </a:rPr>
              <a:t>6. Visual Reports and Dashboards</a:t>
            </a:r>
          </a:p>
          <a:p>
            <a:pPr>
              <a:buFont typeface="Arial" panose="020B0604020202020204" pitchFamily="34" charset="0"/>
              <a:buChar char="•"/>
            </a:pPr>
            <a:r>
              <a:rPr lang="en-US" dirty="0">
                <a:solidFill>
                  <a:srgbClr val="0D0D0D"/>
                </a:solidFill>
                <a:latin typeface="Berlin Sans FB" panose="020E0602020502020306" pitchFamily="34" charset="0"/>
              </a:rPr>
              <a:t>Excel charts and dashboards can be generated to visualize performance data. This includes:</a:t>
            </a:r>
          </a:p>
          <a:p>
            <a:pPr marL="742950" lvl="1" indent="-285750">
              <a:buFont typeface="Arial" panose="020B0604020202020204" pitchFamily="34" charset="0"/>
              <a:buChar char="•"/>
            </a:pPr>
            <a:r>
              <a:rPr lang="en-US" b="1" dirty="0">
                <a:solidFill>
                  <a:srgbClr val="0D0D0D"/>
                </a:solidFill>
                <a:latin typeface="Berlin Sans FB" panose="020E0602020502020306" pitchFamily="34" charset="0"/>
              </a:rPr>
              <a:t>Bar Charts:</a:t>
            </a:r>
            <a:r>
              <a:rPr lang="en-US" dirty="0">
                <a:solidFill>
                  <a:srgbClr val="0D0D0D"/>
                </a:solidFill>
                <a:latin typeface="Berlin Sans FB" panose="020E0602020502020306" pitchFamily="34" charset="0"/>
              </a:rPr>
              <a:t> Comparing overall performance across employees.</a:t>
            </a:r>
          </a:p>
          <a:p>
            <a:pPr marL="742950" lvl="1" indent="-285750">
              <a:buFont typeface="Arial" panose="020B0604020202020204" pitchFamily="34" charset="0"/>
              <a:buChar char="•"/>
            </a:pPr>
            <a:r>
              <a:rPr lang="en-US" b="1" dirty="0">
                <a:solidFill>
                  <a:srgbClr val="0D0D0D"/>
                </a:solidFill>
                <a:latin typeface="Berlin Sans FB" panose="020E0602020502020306" pitchFamily="34" charset="0"/>
              </a:rPr>
              <a:t>Line Charts:</a:t>
            </a:r>
            <a:r>
              <a:rPr lang="en-US" dirty="0">
                <a:solidFill>
                  <a:srgbClr val="0D0D0D"/>
                </a:solidFill>
                <a:latin typeface="Berlin Sans FB" panose="020E0602020502020306" pitchFamily="34" charset="0"/>
              </a:rPr>
              <a:t> Tracking employee performance over time.</a:t>
            </a:r>
          </a:p>
          <a:p>
            <a:pPr marL="742950" lvl="1" indent="-285750">
              <a:buFont typeface="Arial" panose="020B0604020202020204" pitchFamily="34" charset="0"/>
              <a:buChar char="•"/>
            </a:pPr>
            <a:r>
              <a:rPr lang="en-US" b="1" dirty="0">
                <a:solidFill>
                  <a:srgbClr val="0D0D0D"/>
                </a:solidFill>
                <a:latin typeface="Berlin Sans FB" panose="020E0602020502020306" pitchFamily="34" charset="0"/>
              </a:rPr>
              <a:t>Pie Charts:</a:t>
            </a:r>
            <a:r>
              <a:rPr lang="en-US" dirty="0">
                <a:solidFill>
                  <a:srgbClr val="0D0D0D"/>
                </a:solidFill>
                <a:latin typeface="Berlin Sans FB" panose="020E0602020502020306" pitchFamily="34" charset="0"/>
              </a:rPr>
              <a:t> Showing the contribution of each KPI to overall performance.</a:t>
            </a:r>
          </a:p>
          <a:p>
            <a:pPr marL="742950" lvl="1" indent="-285750">
              <a:buFont typeface="Arial" panose="020B0604020202020204" pitchFamily="34" charset="0"/>
              <a:buChar char="•"/>
            </a:pPr>
            <a:r>
              <a:rPr lang="en-US" b="1" dirty="0">
                <a:solidFill>
                  <a:srgbClr val="0D0D0D"/>
                </a:solidFill>
                <a:latin typeface="Berlin Sans FB" panose="020E0602020502020306" pitchFamily="34" charset="0"/>
              </a:rPr>
              <a:t>Dashboard:</a:t>
            </a:r>
            <a:r>
              <a:rPr lang="en-US" dirty="0">
                <a:solidFill>
                  <a:srgbClr val="0D0D0D"/>
                </a:solidFill>
                <a:latin typeface="Berlin Sans FB" panose="020E0602020502020306" pitchFamily="34" charset="0"/>
              </a:rPr>
              <a:t> A consolidated view that allows management to quickly assess team performance</a:t>
            </a:r>
            <a:r>
              <a:rPr lang="en-US" dirty="0" smtClean="0">
                <a:solidFill>
                  <a:srgbClr val="0D0D0D"/>
                </a:solidFill>
                <a:latin typeface="Berlin Sans FB" panose="020E0602020502020306" pitchFamily="34" charset="0"/>
              </a:rPr>
              <a:t>.</a:t>
            </a:r>
          </a:p>
          <a:p>
            <a:pPr marL="742950" lvl="1" indent="-285750">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Example Visualizations:</a:t>
            </a:r>
            <a:endParaRPr lang="en-US" dirty="0">
              <a:solidFill>
                <a:srgbClr val="0D0D0D"/>
              </a:solidFill>
              <a:latin typeface="Berlin Sans FB Demi" panose="020E0802020502020306" pitchFamily="34" charset="0"/>
            </a:endParaRP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A </a:t>
            </a:r>
            <a:r>
              <a:rPr lang="en-US" b="1" dirty="0">
                <a:solidFill>
                  <a:srgbClr val="0D0D0D"/>
                </a:solidFill>
                <a:latin typeface="Berlin Sans FB" panose="020E0602020502020306" pitchFamily="34" charset="0"/>
              </a:rPr>
              <a:t>bar chart</a:t>
            </a:r>
            <a:r>
              <a:rPr lang="en-US" dirty="0">
                <a:solidFill>
                  <a:srgbClr val="0D0D0D"/>
                </a:solidFill>
                <a:latin typeface="Berlin Sans FB" panose="020E0602020502020306" pitchFamily="34" charset="0"/>
              </a:rPr>
              <a:t> comparing employee performance scores.</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A </a:t>
            </a:r>
            <a:r>
              <a:rPr lang="en-US" b="1" dirty="0">
                <a:solidFill>
                  <a:srgbClr val="0D0D0D"/>
                </a:solidFill>
                <a:latin typeface="Berlin Sans FB" panose="020E0602020502020306" pitchFamily="34" charset="0"/>
              </a:rPr>
              <a:t>line chart</a:t>
            </a:r>
            <a:r>
              <a:rPr lang="en-US" dirty="0">
                <a:solidFill>
                  <a:srgbClr val="0D0D0D"/>
                </a:solidFill>
                <a:latin typeface="Berlin Sans FB" panose="020E0602020502020306" pitchFamily="34" charset="0"/>
              </a:rPr>
              <a:t> showing trends for John Doe’s performance over the last 6 months.</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A </a:t>
            </a:r>
            <a:r>
              <a:rPr lang="en-US" b="1" dirty="0">
                <a:solidFill>
                  <a:srgbClr val="0D0D0D"/>
                </a:solidFill>
                <a:latin typeface="Berlin Sans FB" panose="020E0602020502020306" pitchFamily="34" charset="0"/>
              </a:rPr>
              <a:t>pie chart</a:t>
            </a:r>
            <a:r>
              <a:rPr lang="en-US" dirty="0">
                <a:solidFill>
                  <a:srgbClr val="0D0D0D"/>
                </a:solidFill>
                <a:latin typeface="Berlin Sans FB" panose="020E0602020502020306" pitchFamily="34" charset="0"/>
              </a:rPr>
              <a:t> illustrating the contribution of each KPI (attendance, task completion, etc.) to the overall performance score.</a:t>
            </a:r>
            <a:endParaRPr lang="en-US" b="0" i="0" dirty="0">
              <a:solidFill>
                <a:srgbClr val="0D0D0D"/>
              </a:solidFill>
              <a:effectLst/>
              <a:latin typeface="Berlin Sans FB" panose="020E0602020502020306" pitchFamily="34" charset="0"/>
            </a:endParaRPr>
          </a:p>
        </p:txBody>
      </p:sp>
    </p:spTree>
    <p:extLst>
      <p:ext uri="{BB962C8B-B14F-4D97-AF65-F5344CB8AC3E}">
        <p14:creationId xmlns:p14="http://schemas.microsoft.com/office/powerpoint/2010/main" val="1917971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94305"/>
          </a:xfrm>
          <a:prstGeom prst="rect">
            <a:avLst/>
          </a:prstGeom>
        </p:spPr>
        <p:txBody>
          <a:bodyPr wrap="square">
            <a:spAutoFit/>
          </a:bodyPr>
          <a:lstStyle/>
          <a:p>
            <a:r>
              <a:rPr lang="en-US" b="1" dirty="0">
                <a:solidFill>
                  <a:srgbClr val="0D0D0D"/>
                </a:solidFill>
                <a:latin typeface="Berlin Sans FB Demi" panose="020E0802020502020306" pitchFamily="34" charset="0"/>
              </a:rPr>
              <a:t>7. "What-If" Scenario Results</a:t>
            </a:r>
          </a:p>
          <a:p>
            <a:pPr>
              <a:buFont typeface="Arial" panose="020B0604020202020204" pitchFamily="34" charset="0"/>
              <a:buChar char="•"/>
            </a:pPr>
            <a:r>
              <a:rPr lang="en-US" dirty="0">
                <a:solidFill>
                  <a:srgbClr val="0D0D0D"/>
                </a:solidFill>
                <a:latin typeface="Berlin Sans FB" panose="020E0602020502020306" pitchFamily="34" charset="0"/>
              </a:rPr>
              <a:t>Using Excel’s </a:t>
            </a:r>
            <a:r>
              <a:rPr lang="en-US" b="1" dirty="0">
                <a:solidFill>
                  <a:srgbClr val="0D0D0D"/>
                </a:solidFill>
                <a:latin typeface="Berlin Sans FB" panose="020E0602020502020306" pitchFamily="34" charset="0"/>
              </a:rPr>
              <a:t>What-If Analysis</a:t>
            </a:r>
            <a:r>
              <a:rPr lang="en-US" dirty="0">
                <a:solidFill>
                  <a:srgbClr val="0D0D0D"/>
                </a:solidFill>
                <a:latin typeface="Berlin Sans FB" panose="020E0602020502020306" pitchFamily="34" charset="0"/>
              </a:rPr>
              <a:t> feature (Goal Seek), managers can simulate how changes in specific KPIs would affect an employee’s overall score. This can help determine which areas of improvement (e.g., increasing task completion rate or improving customer feedback) would have the most significant impact on performance</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smtClean="0">
              <a:solidFill>
                <a:srgbClr val="0D0D0D"/>
              </a:solidFill>
              <a:latin typeface="Berlin Sans FB" panose="020E0602020502020306" pitchFamily="34" charset="0"/>
            </a:endParaRP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Example:</a:t>
            </a:r>
            <a:endParaRPr lang="en-US" dirty="0">
              <a:solidFill>
                <a:srgbClr val="0D0D0D"/>
              </a:solidFill>
              <a:latin typeface="Berlin Sans FB Demi" panose="020E0802020502020306" pitchFamily="34" charset="0"/>
            </a:endParaRP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By increasing John Doe’s task completion rate from 90% to 95%, his overall performance score would rise from 90% to 92</a:t>
            </a:r>
            <a:r>
              <a:rPr lang="en-US" dirty="0" smtClean="0">
                <a:solidFill>
                  <a:srgbClr val="0D0D0D"/>
                </a:solidFill>
                <a:latin typeface="Berlin Sans FB" panose="020E0602020502020306" pitchFamily="34" charset="0"/>
              </a:rPr>
              <a:t>%.</a:t>
            </a:r>
          </a:p>
          <a:p>
            <a:pPr marL="742950" lvl="1" indent="-285750">
              <a:buFont typeface="Arial" panose="020B0604020202020204" pitchFamily="34" charset="0"/>
              <a:buChar char="•"/>
            </a:pPr>
            <a:endParaRPr lang="en-US" dirty="0" smtClean="0">
              <a:solidFill>
                <a:srgbClr val="0D0D0D"/>
              </a:solidFill>
              <a:latin typeface="Berlin Sans FB Demi" panose="020E0802020502020306" pitchFamily="34" charset="0"/>
            </a:endParaRPr>
          </a:p>
          <a:p>
            <a:pPr marL="742950" lvl="1" indent="-285750">
              <a:buFont typeface="Arial" panose="020B0604020202020204" pitchFamily="34" charset="0"/>
              <a:buChar char="•"/>
            </a:pPr>
            <a:endParaRPr lang="en-US" dirty="0">
              <a:solidFill>
                <a:srgbClr val="0D0D0D"/>
              </a:solidFill>
              <a:latin typeface="Berlin Sans FB Demi" panose="020E0802020502020306" pitchFamily="34" charset="0"/>
            </a:endParaRPr>
          </a:p>
          <a:p>
            <a:pPr marL="742950" lvl="1" indent="-285750">
              <a:buFont typeface="Arial" panose="020B0604020202020204" pitchFamily="34" charset="0"/>
              <a:buChar char="•"/>
            </a:pPr>
            <a:endParaRPr lang="en-US" dirty="0">
              <a:solidFill>
                <a:srgbClr val="0D0D0D"/>
              </a:solidFill>
              <a:latin typeface="Berlin Sans FB Demi" panose="020E0802020502020306" pitchFamily="34" charset="0"/>
            </a:endParaRPr>
          </a:p>
          <a:p>
            <a:r>
              <a:rPr lang="en-US" b="1" dirty="0">
                <a:solidFill>
                  <a:srgbClr val="0D0D0D"/>
                </a:solidFill>
                <a:latin typeface="Berlin Sans FB Demi" panose="020E0802020502020306" pitchFamily="34" charset="0"/>
              </a:rPr>
              <a:t>8. Actionable Insights for Management</a:t>
            </a:r>
          </a:p>
          <a:p>
            <a:pPr>
              <a:buFont typeface="Arial" panose="020B0604020202020204" pitchFamily="34" charset="0"/>
              <a:buChar char="•"/>
            </a:pPr>
            <a:r>
              <a:rPr lang="en-US" b="1" dirty="0">
                <a:solidFill>
                  <a:srgbClr val="0D0D0D"/>
                </a:solidFill>
                <a:latin typeface="Berlin Sans FB Demi" panose="020E0802020502020306" pitchFamily="34" charset="0"/>
              </a:rPr>
              <a:t>Top Performers:</a:t>
            </a:r>
            <a:r>
              <a:rPr lang="en-US" dirty="0">
                <a:solidFill>
                  <a:srgbClr val="0D0D0D"/>
                </a:solidFill>
                <a:latin typeface="Berlin Sans FB Demi" panose="020E0802020502020306" pitchFamily="34" charset="0"/>
              </a:rPr>
              <a:t> </a:t>
            </a:r>
            <a:r>
              <a:rPr lang="en-US" dirty="0">
                <a:solidFill>
                  <a:srgbClr val="0D0D0D"/>
                </a:solidFill>
                <a:latin typeface="Berlin Sans FB" panose="020E0602020502020306" pitchFamily="34" charset="0"/>
              </a:rPr>
              <a:t>The highest scoring employees can be identified for rewards, recognition, or promotion</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Training Needs:</a:t>
            </a:r>
            <a:r>
              <a:rPr lang="en-US" dirty="0">
                <a:solidFill>
                  <a:srgbClr val="0D0D0D"/>
                </a:solidFill>
                <a:latin typeface="Berlin Sans FB" panose="020E0602020502020306" pitchFamily="34" charset="0"/>
              </a:rPr>
              <a:t> Employees who are underperforming in specific KPIs can be given targeted training or coaching to improve their skills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Demi" panose="020E08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Performance Improvement Plans:</a:t>
            </a:r>
            <a:r>
              <a:rPr lang="en-US" dirty="0">
                <a:solidFill>
                  <a:srgbClr val="0D0D0D"/>
                </a:solidFill>
                <a:latin typeface="Berlin Sans FB" panose="020E0602020502020306" pitchFamily="34" charset="0"/>
              </a:rPr>
              <a:t> For low performers, the analysis helps managers create focused improvement plans to address specific performance gaps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endParaRPr lang="en-US" dirty="0" smtClean="0">
              <a:solidFill>
                <a:srgbClr val="0D0D0D"/>
              </a:solidFill>
              <a:latin typeface="Berlin Sans FB" panose="020E0602020502020306" pitchFamily="34" charset="0"/>
            </a:endParaRP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endParaRPr lang="en-US" dirty="0" smtClean="0">
              <a:solidFill>
                <a:srgbClr val="0D0D0D"/>
              </a:solidFill>
              <a:latin typeface="Berlin Sans FB" panose="020E0602020502020306" pitchFamily="34" charset="0"/>
            </a:endParaRPr>
          </a:p>
          <a:p>
            <a:endParaRPr lang="en-US" dirty="0" smtClean="0">
              <a:solidFill>
                <a:srgbClr val="0D0D0D"/>
              </a:solidFill>
              <a:latin typeface="Berlin Sans FB" panose="020E0602020502020306" pitchFamily="34" charset="0"/>
            </a:endParaRPr>
          </a:p>
          <a:p>
            <a:endParaRPr lang="en-US" b="0" i="0" dirty="0">
              <a:solidFill>
                <a:srgbClr val="0D0D0D"/>
              </a:solidFill>
              <a:effectLst/>
              <a:latin typeface="Berlin Sans FB" panose="020E0602020502020306" pitchFamily="34" charset="0"/>
            </a:endParaRPr>
          </a:p>
        </p:txBody>
      </p:sp>
    </p:spTree>
    <p:extLst>
      <p:ext uri="{BB962C8B-B14F-4D97-AF65-F5344CB8AC3E}">
        <p14:creationId xmlns:p14="http://schemas.microsoft.com/office/powerpoint/2010/main" val="3833942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 y="0"/>
            <a:ext cx="12153900" cy="11079956"/>
          </a:xfrm>
        </p:spPr>
        <p:txBody>
          <a:bodyPr/>
          <a:lstStyle/>
          <a:p>
            <a:r>
              <a:rPr lang="en-US" b="1" dirty="0">
                <a:latin typeface="Berlin Sans FB Demi" panose="020E0802020502020306" pitchFamily="34" charset="0"/>
              </a:rPr>
              <a:t>9. Organizational Performance Overview</a:t>
            </a:r>
          </a:p>
          <a:p>
            <a:r>
              <a:rPr lang="en-US" b="1" dirty="0">
                <a:latin typeface="Berlin Sans FB Demi" panose="020E0802020502020306" pitchFamily="34" charset="0"/>
              </a:rPr>
              <a:t>Team-Level Performance:</a:t>
            </a:r>
            <a:r>
              <a:rPr lang="en-US" dirty="0">
                <a:latin typeface="Berlin Sans FB" panose="020E0602020502020306" pitchFamily="34" charset="0"/>
              </a:rPr>
              <a:t> By aggregating individual performance scores, the system can provide insights into how entire teams or departments are performing</a:t>
            </a:r>
            <a:r>
              <a:rPr lang="en-US" dirty="0" smtClean="0">
                <a:latin typeface="Berlin Sans FB" panose="020E0602020502020306" pitchFamily="34" charset="0"/>
              </a:rPr>
              <a:t>.</a:t>
            </a:r>
          </a:p>
          <a:p>
            <a:endParaRPr lang="en-US" dirty="0">
              <a:latin typeface="Berlin Sans FB" panose="020E0602020502020306" pitchFamily="34" charset="0"/>
            </a:endParaRPr>
          </a:p>
          <a:p>
            <a:pPr lvl="1"/>
            <a:r>
              <a:rPr lang="en-US" b="1" dirty="0">
                <a:latin typeface="Berlin Sans FB Demi" panose="020E0802020502020306" pitchFamily="34" charset="0"/>
              </a:rPr>
              <a:t>Example:</a:t>
            </a:r>
            <a:endParaRPr lang="en-US" dirty="0">
              <a:latin typeface="Berlin Sans FB Demi" panose="020E0802020502020306" pitchFamily="34" charset="0"/>
            </a:endParaRPr>
          </a:p>
          <a:p>
            <a:pPr lvl="2"/>
            <a:r>
              <a:rPr lang="en-US" dirty="0">
                <a:latin typeface="Berlin Sans FB" panose="020E0602020502020306" pitchFamily="34" charset="0"/>
              </a:rPr>
              <a:t>Sales Department Average Score = 88%</a:t>
            </a:r>
          </a:p>
          <a:p>
            <a:pPr lvl="2"/>
            <a:r>
              <a:rPr lang="en-US" dirty="0">
                <a:latin typeface="Berlin Sans FB" panose="020E0602020502020306" pitchFamily="34" charset="0"/>
              </a:rPr>
              <a:t>IT Department Average Score = 75%</a:t>
            </a:r>
          </a:p>
          <a:p>
            <a:pPr lvl="2"/>
            <a:r>
              <a:rPr lang="en-US" dirty="0">
                <a:latin typeface="Berlin Sans FB" panose="020E0602020502020306" pitchFamily="34" charset="0"/>
              </a:rPr>
              <a:t>HR Department Average Score = 80</a:t>
            </a:r>
            <a:r>
              <a:rPr lang="en-US" dirty="0" smtClean="0">
                <a:latin typeface="Berlin Sans FB" panose="020E0602020502020306" pitchFamily="34" charset="0"/>
              </a:rPr>
              <a:t>%</a:t>
            </a:r>
          </a:p>
          <a:p>
            <a:pPr lvl="2"/>
            <a:endParaRPr lang="en-US" dirty="0">
              <a:latin typeface="Berlin Sans FB" panose="020E0602020502020306" pitchFamily="34" charset="0"/>
            </a:endParaRPr>
          </a:p>
          <a:p>
            <a:pPr lvl="2"/>
            <a:endParaRPr lang="en-US" dirty="0" smtClean="0">
              <a:latin typeface="Berlin Sans FB Demi" panose="020E0802020502020306" pitchFamily="34" charset="0"/>
            </a:endParaRPr>
          </a:p>
          <a:p>
            <a:r>
              <a:rPr lang="en-US" b="1" dirty="0">
                <a:latin typeface="Berlin Sans FB Demi" panose="020E0802020502020306" pitchFamily="34" charset="0"/>
              </a:rPr>
              <a:t>Key Benefits of the Results</a:t>
            </a:r>
            <a:r>
              <a:rPr lang="en-US" b="1" dirty="0" smtClean="0">
                <a:latin typeface="Berlin Sans FB Demi" panose="020E0802020502020306" pitchFamily="34" charset="0"/>
              </a:rPr>
              <a:t>:</a:t>
            </a:r>
          </a:p>
          <a:p>
            <a:endParaRPr lang="en-US" b="1" dirty="0">
              <a:latin typeface="Berlin Sans FB Demi" panose="020E0802020502020306" pitchFamily="34" charset="0"/>
            </a:endParaRPr>
          </a:p>
          <a:p>
            <a:r>
              <a:rPr lang="en-US" b="1" dirty="0">
                <a:latin typeface="Berlin Sans FB Demi" panose="020E0802020502020306" pitchFamily="34" charset="0"/>
              </a:rPr>
              <a:t>Data-Driven Decision Making:</a:t>
            </a:r>
            <a:r>
              <a:rPr lang="en-US" dirty="0">
                <a:latin typeface="Berlin Sans FB" panose="020E0602020502020306" pitchFamily="34" charset="0"/>
              </a:rPr>
              <a:t> Managers have access to objective, quantified data to guide their decisions on promotions, rewards, training, and addressing performance issues.</a:t>
            </a:r>
          </a:p>
          <a:p>
            <a:r>
              <a:rPr lang="en-US" b="1" dirty="0">
                <a:latin typeface="Berlin Sans FB Demi" panose="020E0802020502020306" pitchFamily="34" charset="0"/>
              </a:rPr>
              <a:t>Improved Fairness and Transparency:</a:t>
            </a:r>
            <a:r>
              <a:rPr lang="en-US" dirty="0">
                <a:latin typeface="Berlin Sans FB Demi" panose="020E0802020502020306" pitchFamily="34" charset="0"/>
              </a:rPr>
              <a:t> </a:t>
            </a:r>
            <a:r>
              <a:rPr lang="en-US" dirty="0">
                <a:latin typeface="Berlin Sans FB" panose="020E0602020502020306" pitchFamily="34" charset="0"/>
              </a:rPr>
              <a:t>The use of objective KPIs ensures that performance evaluations are fair, reducing the impact of biases and subjectivity.</a:t>
            </a:r>
          </a:p>
          <a:p>
            <a:r>
              <a:rPr lang="en-US" b="1" dirty="0">
                <a:latin typeface="Berlin Sans FB Demi" panose="020E0802020502020306" pitchFamily="34" charset="0"/>
              </a:rPr>
              <a:t>Employee Motivation:</a:t>
            </a:r>
            <a:r>
              <a:rPr lang="en-US" dirty="0">
                <a:latin typeface="Berlin Sans FB" panose="020E0602020502020306" pitchFamily="34" charset="0"/>
              </a:rPr>
              <a:t> High performers can be recognized and rewarded, boosting morale and engagement. Similarly, low performers can receive targeted support, fostering a culture of continuous improvement</a:t>
            </a:r>
            <a:r>
              <a:rPr lang="en-US" dirty="0" smtClean="0">
                <a:latin typeface="Berlin Sans FB" panose="020E0602020502020306" pitchFamily="34" charset="0"/>
              </a:rPr>
              <a:t>.</a:t>
            </a:r>
          </a:p>
          <a:p>
            <a:endParaRPr lang="en-US" dirty="0">
              <a:latin typeface="Berlin Sans FB" panose="020E0602020502020306" pitchFamily="34" charset="0"/>
            </a:endParaRPr>
          </a:p>
          <a:p>
            <a:endParaRPr lang="en-US" dirty="0">
              <a:latin typeface="Berlin Sans FB" panose="020E0602020502020306" pitchFamily="34" charset="0"/>
            </a:endParaRPr>
          </a:p>
          <a:p>
            <a:r>
              <a:rPr lang="en-US" b="1" dirty="0">
                <a:latin typeface="Berlin Sans FB Demi" panose="020E0802020502020306" pitchFamily="34" charset="0"/>
              </a:rPr>
              <a:t>Summary of Results:</a:t>
            </a:r>
          </a:p>
          <a:p>
            <a:r>
              <a:rPr lang="en-US" dirty="0">
                <a:latin typeface="Berlin Sans FB" panose="020E0602020502020306" pitchFamily="34" charset="0"/>
              </a:rPr>
              <a:t>The Excel-based Employee Performance Analysis system provides clear and actionable insights into employee performance, helping management make informed decisions about promotions, training, and performance improvements. The model supports a data-driven, fair, and transparent approach to performance evaluation, fostering a productive and engaged workforce.</a:t>
            </a:r>
          </a:p>
          <a:p>
            <a:pPr lvl="2"/>
            <a:endParaRPr lang="en-US" dirty="0">
              <a:latin typeface="Berlin Sans FB" panose="020E0602020502020306" pitchFamily="34" charset="0"/>
            </a:endParaRPr>
          </a:p>
          <a:p>
            <a:pPr lvl="2"/>
            <a:endParaRPr lang="en-US" dirty="0" smtClean="0">
              <a:latin typeface="Berlin Sans FB" panose="020E0602020502020306" pitchFamily="34" charset="0"/>
            </a:endParaRPr>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endParaRPr lang="en-IN" dirty="0"/>
          </a:p>
        </p:txBody>
      </p:sp>
    </p:spTree>
    <p:extLst>
      <p:ext uri="{BB962C8B-B14F-4D97-AF65-F5344CB8AC3E}">
        <p14:creationId xmlns:p14="http://schemas.microsoft.com/office/powerpoint/2010/main" val="1271461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0" y="1219200"/>
            <a:ext cx="12001499" cy="5632311"/>
          </a:xfrm>
          <a:prstGeom prst="rect">
            <a:avLst/>
          </a:prstGeom>
        </p:spPr>
        <p:txBody>
          <a:bodyPr wrap="square">
            <a:spAutoFit/>
          </a:bodyPr>
          <a:lstStyle/>
          <a:p>
            <a:r>
              <a:rPr lang="en-US" dirty="0">
                <a:solidFill>
                  <a:srgbClr val="0D0D0D"/>
                </a:solidFill>
                <a:latin typeface="Berlin Sans FB" panose="020E0602020502020306" pitchFamily="34" charset="0"/>
              </a:rPr>
              <a:t>The </a:t>
            </a:r>
            <a:r>
              <a:rPr lang="en-US" b="1" dirty="0">
                <a:solidFill>
                  <a:srgbClr val="0D0D0D"/>
                </a:solidFill>
                <a:latin typeface="Berlin Sans FB Demi" panose="020E0802020502020306" pitchFamily="34" charset="0"/>
              </a:rPr>
              <a:t>Employee Performance Analysis System</a:t>
            </a:r>
            <a:r>
              <a:rPr lang="en-US" dirty="0">
                <a:solidFill>
                  <a:srgbClr val="0D0D0D"/>
                </a:solidFill>
                <a:latin typeface="Berlin Sans FB" panose="020E0602020502020306" pitchFamily="34" charset="0"/>
              </a:rPr>
              <a:t> built in Excel offers a powerful, data-driven tool for evaluating and improving employee performance. By consolidating multiple performance metrics (KPIs) into one easy-to-use platform, the model ensures that performance evaluations are objective, transparent, and aligned with organizational goals</a:t>
            </a:r>
            <a:r>
              <a:rPr lang="en-US" dirty="0" smtClean="0">
                <a:solidFill>
                  <a:srgbClr val="0D0D0D"/>
                </a:solidFill>
                <a:latin typeface="Berlin Sans FB" panose="020E0602020502020306" pitchFamily="34" charset="0"/>
              </a:rPr>
              <a:t>.</a:t>
            </a:r>
          </a:p>
          <a:p>
            <a:endParaRPr lang="en-US" dirty="0">
              <a:solidFill>
                <a:srgbClr val="0D0D0D"/>
              </a:solidFill>
              <a:latin typeface="Berlin Sans FB" panose="020E0602020502020306" pitchFamily="34" charset="0"/>
            </a:endParaRPr>
          </a:p>
          <a:p>
            <a:r>
              <a:rPr lang="en-US" b="1" dirty="0">
                <a:solidFill>
                  <a:srgbClr val="0D0D0D"/>
                </a:solidFill>
                <a:latin typeface="Berlin Sans FB Demi" panose="020E0802020502020306" pitchFamily="34" charset="0"/>
              </a:rPr>
              <a:t>Key Benefits</a:t>
            </a:r>
            <a:r>
              <a:rPr lang="en-US" b="1" dirty="0" smtClean="0">
                <a:solidFill>
                  <a:srgbClr val="0D0D0D"/>
                </a:solidFill>
                <a:latin typeface="Berlin Sans FB Demi" panose="020E0802020502020306" pitchFamily="34" charset="0"/>
              </a:rPr>
              <a:t>:</a:t>
            </a:r>
          </a:p>
          <a:p>
            <a:endParaRPr lang="en-US" dirty="0">
              <a:solidFill>
                <a:srgbClr val="0D0D0D"/>
              </a:solidFill>
              <a:latin typeface="Berlin Sans FB Demi" panose="020E08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Objective and Fair Evaluation:</a:t>
            </a:r>
            <a:r>
              <a:rPr lang="en-US" dirty="0">
                <a:solidFill>
                  <a:srgbClr val="0D0D0D"/>
                </a:solidFill>
                <a:latin typeface="Berlin Sans FB" panose="020E0602020502020306" pitchFamily="34" charset="0"/>
              </a:rPr>
              <a:t> The use of quantitative KPIs reduces the subjectivity inherent in traditional performance reviews, leading to fairer evaluations and better decision-making</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Actionable Insights:</a:t>
            </a:r>
            <a:r>
              <a:rPr lang="en-US" dirty="0">
                <a:solidFill>
                  <a:srgbClr val="0D0D0D"/>
                </a:solidFill>
                <a:latin typeface="Berlin Sans FB" panose="020E0602020502020306" pitchFamily="34" charset="0"/>
              </a:rPr>
              <a:t> The analysis provides managers and HR teams with clear insights into individual and team performance, helping to identify top performers and areas needing improvement</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Customization and Flexibility:</a:t>
            </a:r>
            <a:r>
              <a:rPr lang="en-US" dirty="0">
                <a:solidFill>
                  <a:srgbClr val="0D0D0D"/>
                </a:solidFill>
                <a:latin typeface="Berlin Sans FB" panose="020E0602020502020306" pitchFamily="34" charset="0"/>
              </a:rPr>
              <a:t> The system is highly customizable, allowing organizations to adjust KPIs and weights to reflect their unique business priorities and team dynamics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Demi" panose="020E0802020502020306" pitchFamily="34" charset="0"/>
            </a:endParaRPr>
          </a:p>
          <a:p>
            <a:pPr>
              <a:buFont typeface="Arial" panose="020B0604020202020204" pitchFamily="34" charset="0"/>
              <a:buChar char="•"/>
            </a:pPr>
            <a:r>
              <a:rPr lang="en-US" b="1" dirty="0">
                <a:solidFill>
                  <a:srgbClr val="0D0D0D"/>
                </a:solidFill>
                <a:latin typeface="Berlin Sans FB Demi" panose="020E0802020502020306" pitchFamily="34" charset="0"/>
              </a:rPr>
              <a:t>Cost-Effective Solution</a:t>
            </a:r>
            <a:r>
              <a:rPr lang="en-US" b="1" dirty="0">
                <a:solidFill>
                  <a:srgbClr val="0D0D0D"/>
                </a:solidFill>
                <a:latin typeface="Berlin Sans FB" panose="020E0602020502020306" pitchFamily="34" charset="0"/>
              </a:rPr>
              <a:t>:</a:t>
            </a:r>
            <a:r>
              <a:rPr lang="en-US" dirty="0">
                <a:solidFill>
                  <a:srgbClr val="0D0D0D"/>
                </a:solidFill>
                <a:latin typeface="Berlin Sans FB" panose="020E0602020502020306" pitchFamily="34" charset="0"/>
              </a:rPr>
              <a:t> Leveraging the familiar and accessible tool of Excel, this model provides a cost-effective solution without requiring expensive software or extensive training</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smtClean="0">
              <a:solidFill>
                <a:srgbClr val="0D0D0D"/>
              </a:solidFill>
              <a:latin typeface="Berlin Sans FB" panose="020E0602020502020306" pitchFamily="34" charset="0"/>
            </a:endParaRPr>
          </a:p>
          <a:p>
            <a:pPr>
              <a:buFont typeface="Arial" panose="020B0604020202020204" pitchFamily="34" charset="0"/>
              <a:buChar char="•"/>
            </a:pPr>
            <a:endParaRPr lang="en-US" dirty="0">
              <a:solidFill>
                <a:srgbClr val="0D0D0D"/>
              </a:solidFill>
              <a:latin typeface="Berlin Sans FB" panose="020E0602020502020306" pitchFamily="34"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228600"/>
            <a:ext cx="9220200" cy="1107996"/>
          </a:xfrm>
        </p:spPr>
        <p:txBody>
          <a:bodyPr/>
          <a:lstStyle/>
          <a:p>
            <a:r>
              <a:rPr lang="en-US" dirty="0">
                <a:latin typeface="Berlin Sans FB" panose="020E0602020502020306" pitchFamily="34" charset="0"/>
              </a:rPr>
              <a:t>In conclusion, this Excel-based performance analysis model not only improves the accuracy and efficiency of performance evaluations but also contributes to more informed decision-making, enhanced employee development, and overall organizational growth. It is an essential tool for any organization looking to maximize its workforce's potential.</a:t>
            </a:r>
            <a:endParaRPr lang="en-IN" dirty="0">
              <a:latin typeface="Berlin Sans FB" panose="020E0602020502020306" pitchFamily="34" charset="0"/>
            </a:endParaRPr>
          </a:p>
        </p:txBody>
      </p:sp>
      <p:pic>
        <p:nvPicPr>
          <p:cNvPr id="4" name="Picture 3" descr="&lt;strong&gt;Thank you&lt;/strong&gt;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400"/>
            <a:ext cx="8161866" cy="4591050"/>
          </a:xfrm>
          <a:prstGeom prst="rect">
            <a:avLst/>
          </a:prstGeom>
        </p:spPr>
      </p:pic>
      <p:grpSp>
        <p:nvGrpSpPr>
          <p:cNvPr id="5" name="object 2"/>
          <p:cNvGrpSpPr/>
          <p:nvPr/>
        </p:nvGrpSpPr>
        <p:grpSpPr>
          <a:xfrm>
            <a:off x="8839200" y="2438400"/>
            <a:ext cx="3581401" cy="3429000"/>
            <a:chOff x="8658225" y="2647950"/>
            <a:chExt cx="3533775" cy="3810000"/>
          </a:xfrm>
        </p:grpSpPr>
        <p:sp>
          <p:nvSpPr>
            <p:cNvPr id="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8" name="object 5"/>
            <p:cNvPicPr/>
            <p:nvPr/>
          </p:nvPicPr>
          <p:blipFill>
            <a:blip r:embed="rId3"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43795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24" name="Text Placeholder 23"/>
          <p:cNvSpPr>
            <a:spLocks noGrp="1"/>
          </p:cNvSpPr>
          <p:nvPr>
            <p:ph type="body" idx="1"/>
          </p:nvPr>
        </p:nvSpPr>
        <p:spPr>
          <a:xfrm>
            <a:off x="381000" y="1447799"/>
            <a:ext cx="10820400" cy="5262979"/>
          </a:xfrm>
        </p:spPr>
        <p:txBody>
          <a:bodyPr/>
          <a:lstStyle/>
          <a:p>
            <a:r>
              <a:rPr lang="en-US" b="1" dirty="0"/>
              <a:t/>
            </a:r>
            <a:br>
              <a:rPr lang="en-US" b="1" dirty="0"/>
            </a:br>
            <a:endParaRPr lang="en-US" b="1" dirty="0" smtClean="0"/>
          </a:p>
          <a:p>
            <a:r>
              <a:rPr lang="en-US" b="1" dirty="0" smtClean="0">
                <a:latin typeface="Berlin Sans FB Demi" panose="020E0802020502020306" pitchFamily="34" charset="0"/>
              </a:rPr>
              <a:t>Objective</a:t>
            </a:r>
            <a:r>
              <a:rPr lang="en-US" b="1" dirty="0"/>
              <a:t>:</a:t>
            </a:r>
            <a:r>
              <a:rPr lang="en-US" dirty="0"/>
              <a:t> </a:t>
            </a:r>
            <a:r>
              <a:rPr lang="en-US" dirty="0">
                <a:latin typeface="Berlin Sans FB" panose="020E0602020502020306" pitchFamily="34" charset="0"/>
              </a:rPr>
              <a:t>To develop an efficient system using Microsoft Excel that tracks, evaluates, and visualizes employee performance based on key performance indicators (KPIs). The analysis will provide managers and HR professionals with insights into individual and team performance, allowing for data-driven decisions related to promotions, training needs, performance improvement plans, and overall productivity enhancement</a:t>
            </a:r>
            <a:r>
              <a:rPr lang="en-US" dirty="0" smtClean="0">
                <a:latin typeface="Berlin Sans FB" panose="020E0602020502020306" pitchFamily="34" charset="0"/>
              </a:rPr>
              <a:t>.</a:t>
            </a:r>
          </a:p>
          <a:p>
            <a:endParaRPr lang="en-US" dirty="0">
              <a:latin typeface="Berlin Sans FB" panose="020E0602020502020306" pitchFamily="34" charset="0"/>
            </a:endParaRPr>
          </a:p>
          <a:p>
            <a:endParaRPr lang="en-US" dirty="0" smtClean="0"/>
          </a:p>
          <a:p>
            <a:endParaRPr lang="en-US" dirty="0" smtClean="0"/>
          </a:p>
          <a:p>
            <a:endParaRPr lang="en-US" dirty="0"/>
          </a:p>
          <a:p>
            <a:r>
              <a:rPr lang="en-US" b="1" dirty="0">
                <a:latin typeface="Berlin Sans FB Demi" panose="020E0802020502020306" pitchFamily="34" charset="0"/>
              </a:rPr>
              <a:t>Problem Overview</a:t>
            </a:r>
            <a:r>
              <a:rPr lang="en-US" b="1" dirty="0" smtClean="0"/>
              <a:t>:</a:t>
            </a:r>
            <a:r>
              <a:rPr lang="en-US" dirty="0"/>
              <a:t> </a:t>
            </a:r>
            <a:r>
              <a:rPr lang="en-US" dirty="0">
                <a:latin typeface="Berlin Sans FB" panose="020E0602020502020306" pitchFamily="34" charset="0"/>
              </a:rPr>
              <a:t>In many organizations, employee performance is often tracked manually or through fragmented systems, leading to inconsistencies in evaluations, lack of transparency, and difficulty in identifying high and low performers. Without a centralized, easy-to-use system for performance tracking, organizations may struggle with:</a:t>
            </a:r>
          </a:p>
          <a:p>
            <a:r>
              <a:rPr lang="en-US" dirty="0">
                <a:latin typeface="Berlin Sans FB" panose="020E0602020502020306" pitchFamily="34" charset="0"/>
              </a:rPr>
              <a:t>Lack of clarity in identifying areas of improvement for employees.</a:t>
            </a:r>
          </a:p>
          <a:p>
            <a:r>
              <a:rPr lang="en-US" dirty="0">
                <a:latin typeface="Berlin Sans FB" panose="020E0602020502020306" pitchFamily="34" charset="0"/>
              </a:rPr>
              <a:t>Challenges in maintaining an objective and fair performance review process.</a:t>
            </a:r>
          </a:p>
          <a:p>
            <a:r>
              <a:rPr lang="en-US" dirty="0">
                <a:latin typeface="Berlin Sans FB" panose="020E0602020502020306" pitchFamily="34" charset="0"/>
              </a:rPr>
              <a:t>Delays in addressing performance gaps, leading to decreased productivity.</a:t>
            </a:r>
          </a:p>
          <a:p>
            <a:r>
              <a:rPr lang="en-US" dirty="0">
                <a:latin typeface="Berlin Sans FB" panose="020E0602020502020306" pitchFamily="34" charset="0"/>
              </a:rPr>
              <a:t>Inconsistent recognition of high performers and unaddressed </a:t>
            </a:r>
            <a:r>
              <a:rPr lang="en-US" dirty="0" smtClean="0">
                <a:latin typeface="Berlin Sans FB" panose="020E0602020502020306" pitchFamily="34" charset="0"/>
              </a:rPr>
              <a:t>underperformance</a:t>
            </a:r>
            <a:r>
              <a:rPr lang="en-US" dirty="0" smtClean="0"/>
              <a:t>.</a:t>
            </a:r>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35888"/>
            <a:ext cx="12192000" cy="6463308"/>
          </a:xfrm>
          <a:prstGeom prst="rect">
            <a:avLst/>
          </a:prstGeom>
        </p:spPr>
        <p:txBody>
          <a:bodyPr wrap="square">
            <a:spAutoFit/>
          </a:bodyPr>
          <a:lstStyle/>
          <a:p>
            <a:r>
              <a:rPr lang="en-US" b="1" dirty="0">
                <a:solidFill>
                  <a:srgbClr val="0D0D0D"/>
                </a:solidFill>
                <a:latin typeface="Berlin Sans FB Demi" panose="020E0802020502020306" pitchFamily="34" charset="0"/>
              </a:rPr>
              <a:t>Key Challenges</a:t>
            </a:r>
            <a:r>
              <a:rPr lang="en-US" b="1" dirty="0" smtClean="0">
                <a:solidFill>
                  <a:srgbClr val="0D0D0D"/>
                </a:solidFill>
              </a:rPr>
              <a:t>:</a:t>
            </a:r>
            <a:endParaRPr lang="en-US" dirty="0">
              <a:solidFill>
                <a:srgbClr val="0D0D0D"/>
              </a:solidFill>
            </a:endParaRPr>
          </a:p>
          <a:p>
            <a:pPr>
              <a:buFont typeface="+mj-lt"/>
              <a:buAutoNum type="arabicPeriod"/>
            </a:pPr>
            <a:r>
              <a:rPr lang="en-US" b="1" dirty="0">
                <a:solidFill>
                  <a:srgbClr val="0D0D0D"/>
                </a:solidFill>
                <a:latin typeface="Berlin Sans FB Demi" panose="020E0802020502020306" pitchFamily="34" charset="0"/>
              </a:rPr>
              <a:t>Data Fragmentation</a:t>
            </a:r>
            <a:r>
              <a:rPr lang="en-US" b="1" dirty="0">
                <a:solidFill>
                  <a:srgbClr val="0D0D0D"/>
                </a:solidFill>
              </a:rPr>
              <a:t>:</a:t>
            </a:r>
            <a:r>
              <a:rPr lang="en-US" dirty="0">
                <a:solidFill>
                  <a:srgbClr val="0D0D0D"/>
                </a:solidFill>
                <a:latin typeface="Berlin Sans FB" panose="020E0602020502020306" pitchFamily="34" charset="0"/>
              </a:rPr>
              <a:t> Performance data (attendance, task completion, customer feedback, etc.) is scattered across various sources, making it hard to consolidate for analysis</a:t>
            </a:r>
            <a:r>
              <a:rPr lang="en-US" dirty="0" smtClean="0">
                <a:solidFill>
                  <a:srgbClr val="0D0D0D"/>
                </a:solidFill>
                <a:latin typeface="Berlin Sans FB" panose="020E0602020502020306" pitchFamily="34" charset="0"/>
              </a:rPr>
              <a:t>.</a:t>
            </a:r>
          </a:p>
          <a:p>
            <a:pPr>
              <a:buFont typeface="+mj-lt"/>
              <a:buAutoNum type="arabicPeriod"/>
            </a:pPr>
            <a:endParaRPr lang="en-US" dirty="0">
              <a:solidFill>
                <a:srgbClr val="0D0D0D"/>
              </a:solidFill>
              <a:latin typeface="Berlin Sans FB" panose="020E0602020502020306" pitchFamily="34" charset="0"/>
            </a:endParaRPr>
          </a:p>
          <a:p>
            <a:pPr>
              <a:buFont typeface="+mj-lt"/>
              <a:buAutoNum type="arabicPeriod"/>
            </a:pPr>
            <a:r>
              <a:rPr lang="en-US" b="1" dirty="0">
                <a:solidFill>
                  <a:srgbClr val="0D0D0D"/>
                </a:solidFill>
                <a:latin typeface="Berlin Sans FB Demi" panose="020E0802020502020306" pitchFamily="34" charset="0"/>
              </a:rPr>
              <a:t>Subjectivity</a:t>
            </a:r>
            <a:r>
              <a:rPr lang="en-US" b="1" dirty="0">
                <a:solidFill>
                  <a:srgbClr val="0D0D0D"/>
                </a:solidFill>
              </a:rPr>
              <a:t>:</a:t>
            </a:r>
            <a:r>
              <a:rPr lang="en-US" dirty="0">
                <a:solidFill>
                  <a:srgbClr val="0D0D0D"/>
                </a:solidFill>
              </a:rPr>
              <a:t> </a:t>
            </a:r>
            <a:r>
              <a:rPr lang="en-US" dirty="0" smtClean="0">
                <a:solidFill>
                  <a:srgbClr val="0D0D0D"/>
                </a:solidFill>
                <a:latin typeface="Berlin Sans FB" panose="020E0602020502020306" pitchFamily="34" charset="0"/>
              </a:rPr>
              <a:t>Traditional </a:t>
            </a:r>
            <a:r>
              <a:rPr lang="en-US" dirty="0">
                <a:solidFill>
                  <a:srgbClr val="0D0D0D"/>
                </a:solidFill>
                <a:latin typeface="Berlin Sans FB" panose="020E0602020502020306" pitchFamily="34" charset="0"/>
              </a:rPr>
              <a:t>performance reviews often rely on subjective opinions, leading to potential biases</a:t>
            </a:r>
            <a:r>
              <a:rPr lang="en-US" dirty="0" smtClean="0">
                <a:solidFill>
                  <a:srgbClr val="0D0D0D"/>
                </a:solidFill>
                <a:latin typeface="Berlin Sans FB" panose="020E0602020502020306" pitchFamily="34" charset="0"/>
              </a:rPr>
              <a:t>.</a:t>
            </a:r>
          </a:p>
          <a:p>
            <a:pPr>
              <a:buFont typeface="+mj-lt"/>
              <a:buAutoNum type="arabicPeriod"/>
            </a:pPr>
            <a:endParaRPr lang="en-US" dirty="0">
              <a:solidFill>
                <a:srgbClr val="0D0D0D"/>
              </a:solidFill>
            </a:endParaRPr>
          </a:p>
          <a:p>
            <a:pPr>
              <a:buFont typeface="+mj-lt"/>
              <a:buAutoNum type="arabicPeriod"/>
            </a:pPr>
            <a:r>
              <a:rPr lang="en-US" b="1" dirty="0">
                <a:solidFill>
                  <a:srgbClr val="0D0D0D"/>
                </a:solidFill>
                <a:latin typeface="Berlin Sans FB Demi" panose="020E0802020502020306" pitchFamily="34" charset="0"/>
              </a:rPr>
              <a:t>Time Consumption</a:t>
            </a:r>
            <a:r>
              <a:rPr lang="en-US" b="1" dirty="0">
                <a:solidFill>
                  <a:srgbClr val="0D0D0D"/>
                </a:solidFill>
              </a:rPr>
              <a:t>:</a:t>
            </a:r>
            <a:r>
              <a:rPr lang="en-US" dirty="0">
                <a:solidFill>
                  <a:srgbClr val="0D0D0D"/>
                </a:solidFill>
              </a:rPr>
              <a:t> </a:t>
            </a:r>
            <a:r>
              <a:rPr lang="en-US" dirty="0">
                <a:solidFill>
                  <a:srgbClr val="0D0D0D"/>
                </a:solidFill>
                <a:latin typeface="Berlin Sans FB" panose="020E0602020502020306" pitchFamily="34" charset="0"/>
              </a:rPr>
              <a:t>Manual tracking and performance calculations take significant time and are prone to errors</a:t>
            </a:r>
            <a:r>
              <a:rPr lang="en-US" dirty="0" smtClean="0">
                <a:solidFill>
                  <a:srgbClr val="0D0D0D"/>
                </a:solidFill>
                <a:latin typeface="Berlin Sans FB" panose="020E0602020502020306" pitchFamily="34" charset="0"/>
              </a:rPr>
              <a:t>.</a:t>
            </a:r>
          </a:p>
          <a:p>
            <a:pPr>
              <a:buFont typeface="+mj-lt"/>
              <a:buAutoNum type="arabicPeriod"/>
            </a:pPr>
            <a:endParaRPr lang="en-US" dirty="0">
              <a:solidFill>
                <a:srgbClr val="0D0D0D"/>
              </a:solidFill>
            </a:endParaRPr>
          </a:p>
          <a:p>
            <a:pPr>
              <a:buFont typeface="+mj-lt"/>
              <a:buAutoNum type="arabicPeriod"/>
            </a:pPr>
            <a:r>
              <a:rPr lang="en-US" b="1" dirty="0">
                <a:solidFill>
                  <a:srgbClr val="0D0D0D"/>
                </a:solidFill>
                <a:latin typeface="Berlin Sans FB Demi" panose="020E0802020502020306" pitchFamily="34" charset="0"/>
              </a:rPr>
              <a:t>Lack of Real-Time </a:t>
            </a:r>
            <a:r>
              <a:rPr lang="en-US" b="1" dirty="0" smtClean="0">
                <a:solidFill>
                  <a:srgbClr val="0D0D0D"/>
                </a:solidFill>
                <a:latin typeface="Berlin Sans FB Demi" panose="020E0802020502020306" pitchFamily="34" charset="0"/>
              </a:rPr>
              <a:t>Insights</a:t>
            </a:r>
            <a:r>
              <a:rPr lang="en-US" b="1" dirty="0">
                <a:solidFill>
                  <a:srgbClr val="0D0D0D"/>
                </a:solidFill>
              </a:rPr>
              <a:t>:</a:t>
            </a:r>
            <a:r>
              <a:rPr lang="en-US" dirty="0">
                <a:solidFill>
                  <a:srgbClr val="0D0D0D"/>
                </a:solidFill>
              </a:rPr>
              <a:t> </a:t>
            </a:r>
            <a:r>
              <a:rPr lang="en-US" dirty="0">
                <a:solidFill>
                  <a:srgbClr val="0D0D0D"/>
                </a:solidFill>
                <a:latin typeface="Berlin Sans FB" panose="020E0602020502020306" pitchFamily="34" charset="0"/>
              </a:rPr>
              <a:t>Without regular and easily accessible reporting, managers cannot track performance trends over time</a:t>
            </a:r>
            <a:r>
              <a:rPr lang="en-US" dirty="0" smtClean="0">
                <a:solidFill>
                  <a:srgbClr val="0D0D0D"/>
                </a:solidFill>
                <a:latin typeface="Berlin Sans FB" panose="020E0602020502020306" pitchFamily="34" charset="0"/>
              </a:rPr>
              <a:t>.</a:t>
            </a:r>
          </a:p>
          <a:p>
            <a:pPr>
              <a:buFont typeface="+mj-lt"/>
              <a:buAutoNum type="arabicPeriod"/>
            </a:pPr>
            <a:endParaRPr lang="en-US" dirty="0">
              <a:solidFill>
                <a:srgbClr val="0D0D0D"/>
              </a:solidFill>
            </a:endParaRPr>
          </a:p>
          <a:p>
            <a:r>
              <a:rPr lang="en-US" b="1" dirty="0">
                <a:solidFill>
                  <a:srgbClr val="0D0D0D"/>
                </a:solidFill>
                <a:latin typeface="Berlin Sans FB Demi" panose="020E0802020502020306" pitchFamily="34" charset="0"/>
              </a:rPr>
              <a:t>Proposed Solution:</a:t>
            </a:r>
            <a:r>
              <a:rPr lang="en-US" dirty="0">
                <a:solidFill>
                  <a:srgbClr val="0D0D0D"/>
                </a:solidFill>
                <a:latin typeface="Berlin Sans FB Demi" panose="020E0802020502020306" pitchFamily="34" charset="0"/>
              </a:rPr>
              <a:t> Create a comprehensive </a:t>
            </a:r>
            <a:r>
              <a:rPr lang="en-US" b="1" dirty="0">
                <a:solidFill>
                  <a:srgbClr val="0D0D0D"/>
                </a:solidFill>
                <a:latin typeface="Berlin Sans FB Demi" panose="020E0802020502020306" pitchFamily="34" charset="0"/>
              </a:rPr>
              <a:t>Employee Performance Analysis System in Excel</a:t>
            </a:r>
            <a:r>
              <a:rPr lang="en-US" dirty="0">
                <a:solidFill>
                  <a:srgbClr val="0D0D0D"/>
                </a:solidFill>
                <a:latin typeface="Berlin Sans FB Demi" panose="020E0802020502020306" pitchFamily="34" charset="0"/>
              </a:rPr>
              <a:t> that</a:t>
            </a:r>
            <a:r>
              <a:rPr lang="en-US" dirty="0" smtClean="0">
                <a:solidFill>
                  <a:srgbClr val="0D0D0D"/>
                </a:solidFill>
                <a:latin typeface="Berlin Sans FB Demi" panose="020E0802020502020306" pitchFamily="34" charset="0"/>
              </a:rPr>
              <a:t>:</a:t>
            </a:r>
          </a:p>
          <a:p>
            <a:endParaRPr lang="en-US" dirty="0">
              <a:solidFill>
                <a:srgbClr val="0D0D0D"/>
              </a:solidFill>
              <a:latin typeface="Berlin Sans FB Demi" panose="020E0802020502020306" pitchFamily="34" charset="0"/>
            </a:endParaRPr>
          </a:p>
          <a:p>
            <a:pPr>
              <a:buFont typeface="Arial" panose="020B0604020202020204" pitchFamily="34" charset="0"/>
              <a:buChar char="•"/>
            </a:pPr>
            <a:r>
              <a:rPr lang="en-US" dirty="0" smtClean="0">
                <a:solidFill>
                  <a:srgbClr val="0D0D0D"/>
                </a:solidFill>
                <a:latin typeface="Berlin Sans FB" panose="020E0602020502020306" pitchFamily="34" charset="0"/>
              </a:rPr>
              <a:t>Consolidates key performance data from various sources into one workbook.</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Tracks critical KPIs such as attendance, task completion, sales (if applicable), customer satisfaction, and quality of </a:t>
            </a:r>
            <a:r>
              <a:rPr lang="en-US" dirty="0" smtClean="0">
                <a:solidFill>
                  <a:srgbClr val="0D0D0D"/>
                </a:solidFill>
                <a:latin typeface="Berlin Sans FB" panose="020E0602020502020306" pitchFamily="34" charset="0"/>
              </a:rPr>
              <a:t>work.</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Automates performance scoring using weighted metrics to provide objective, quantifiable performance scores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Provides data visualization tools like charts, graphs, and dashboards to simplify the understanding of performance trends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smtClean="0">
                <a:solidFill>
                  <a:srgbClr val="0D0D0D"/>
                </a:solidFill>
                <a:latin typeface="Berlin Sans FB" panose="020E0602020502020306" pitchFamily="34" charset="0"/>
              </a:rPr>
              <a:t>Enables easy comparison of individual performance across teams and departments, helping in identifying both high achievers and underperformers.</a:t>
            </a:r>
            <a:endParaRPr lang="en-US" dirty="0">
              <a:solidFill>
                <a:srgbClr val="0D0D0D"/>
              </a:solidFill>
              <a:latin typeface="Berlin Sans FB" panose="020E0602020502020306" pitchFamily="34" charset="0"/>
            </a:endParaRPr>
          </a:p>
        </p:txBody>
      </p:sp>
    </p:spTree>
    <p:extLst>
      <p:ext uri="{BB962C8B-B14F-4D97-AF65-F5344CB8AC3E}">
        <p14:creationId xmlns:p14="http://schemas.microsoft.com/office/powerpoint/2010/main" val="1391832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51344"/>
            <a:ext cx="10668000" cy="5632311"/>
          </a:xfrm>
          <a:prstGeom prst="rect">
            <a:avLst/>
          </a:prstGeom>
        </p:spPr>
        <p:txBody>
          <a:bodyPr wrap="square">
            <a:spAutoFit/>
          </a:bodyPr>
          <a:lstStyle/>
          <a:p>
            <a:r>
              <a:rPr lang="en-US" b="1" dirty="0">
                <a:solidFill>
                  <a:srgbClr val="0D0D0D"/>
                </a:solidFill>
                <a:latin typeface="Berlin Sans FB Demi" panose="020E0802020502020306" pitchFamily="34" charset="0"/>
              </a:rPr>
              <a:t>Goals</a:t>
            </a:r>
            <a:r>
              <a:rPr lang="en-US" b="1" dirty="0" smtClean="0">
                <a:solidFill>
                  <a:srgbClr val="0D0D0D"/>
                </a:solidFill>
                <a:latin typeface="ui-sans-serif"/>
              </a:rPr>
              <a:t>:</a:t>
            </a:r>
          </a:p>
          <a:p>
            <a:endParaRPr lang="en-US" dirty="0">
              <a:solidFill>
                <a:srgbClr val="0D0D0D"/>
              </a:solidFill>
              <a:latin typeface="ui-sans-serif"/>
            </a:endParaRPr>
          </a:p>
          <a:p>
            <a:pPr>
              <a:buFont typeface="Arial" panose="020B0604020202020204" pitchFamily="34" charset="0"/>
              <a:buChar char="•"/>
            </a:pPr>
            <a:r>
              <a:rPr lang="en-US" dirty="0">
                <a:solidFill>
                  <a:srgbClr val="0D0D0D"/>
                </a:solidFill>
                <a:latin typeface="Berlin Sans FB" panose="020E0602020502020306" pitchFamily="34" charset="0"/>
              </a:rPr>
              <a:t>Provide a transparent, data-driven, and objective evaluation system for employee performance</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Reduce time spent on performance reviews by automating the calculation and reporting processes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Identify performance gaps and create action plans for improvement</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Empower managers with real-time insights for effective decision-making regarding promotions, training, or disciplinary actions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ui-sans-serif"/>
            </a:endParaRPr>
          </a:p>
          <a:p>
            <a:r>
              <a:rPr lang="en-US" b="1" dirty="0">
                <a:solidFill>
                  <a:srgbClr val="0D0D0D"/>
                </a:solidFill>
                <a:latin typeface="Berlin Sans FB Demi" panose="020E0802020502020306" pitchFamily="34" charset="0"/>
              </a:rPr>
              <a:t>Expected Outcomes</a:t>
            </a:r>
            <a:r>
              <a:rPr lang="en-US" b="1" dirty="0" smtClean="0">
                <a:solidFill>
                  <a:srgbClr val="0D0D0D"/>
                </a:solidFill>
                <a:latin typeface="Berlin Sans FB Demi" panose="020E0802020502020306" pitchFamily="34" charset="0"/>
              </a:rPr>
              <a:t>:</a:t>
            </a:r>
          </a:p>
          <a:p>
            <a:endParaRPr lang="en-US" dirty="0">
              <a:solidFill>
                <a:srgbClr val="0D0D0D"/>
              </a:solidFill>
              <a:latin typeface="ui-sans-serif"/>
            </a:endParaRPr>
          </a:p>
          <a:p>
            <a:pPr>
              <a:buFont typeface="Arial" panose="020B0604020202020204" pitchFamily="34" charset="0"/>
              <a:buChar char="•"/>
            </a:pPr>
            <a:r>
              <a:rPr lang="en-US" dirty="0">
                <a:solidFill>
                  <a:srgbClr val="0D0D0D"/>
                </a:solidFill>
                <a:latin typeface="Berlin Sans FB" panose="020E0602020502020306" pitchFamily="34" charset="0"/>
              </a:rPr>
              <a:t>A clear and objective assessment of employee performance</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Increased fairness and consistency in performance reviews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Improved employee productivity through targeted feedback and improvement plans</a:t>
            </a:r>
            <a:r>
              <a:rPr lang="en-US" dirty="0" smtClean="0">
                <a:solidFill>
                  <a:srgbClr val="0D0D0D"/>
                </a:solidFill>
                <a:latin typeface="Berlin Sans FB" panose="020E0602020502020306" pitchFamily="34" charset="0"/>
              </a:rPr>
              <a:t>.</a:t>
            </a:r>
          </a:p>
          <a:p>
            <a:pPr>
              <a:buFont typeface="Arial" panose="020B0604020202020204" pitchFamily="34" charset="0"/>
              <a:buChar char="•"/>
            </a:pPr>
            <a:endParaRPr lang="en-US" dirty="0">
              <a:solidFill>
                <a:srgbClr val="0D0D0D"/>
              </a:solidFill>
              <a:latin typeface="Berlin Sans FB" panose="020E0602020502020306" pitchFamily="34" charset="0"/>
            </a:endParaRPr>
          </a:p>
          <a:p>
            <a:pPr>
              <a:buFont typeface="Arial" panose="020B0604020202020204" pitchFamily="34" charset="0"/>
              <a:buChar char="•"/>
            </a:pPr>
            <a:r>
              <a:rPr lang="en-US" dirty="0">
                <a:solidFill>
                  <a:srgbClr val="0D0D0D"/>
                </a:solidFill>
                <a:latin typeface="Berlin Sans FB" panose="020E0602020502020306" pitchFamily="34" charset="0"/>
              </a:rPr>
              <a:t>Recognition of high-performing employees, leading to higher engagement and retention rates.</a:t>
            </a:r>
            <a:endParaRPr lang="en-US" b="0" i="0" dirty="0">
              <a:solidFill>
                <a:srgbClr val="0D0D0D"/>
              </a:solidFill>
              <a:effectLst/>
              <a:latin typeface="Berlin Sans FB" panose="020E0602020502020306" pitchFamily="34" charset="0"/>
            </a:endParaRPr>
          </a:p>
        </p:txBody>
      </p:sp>
      <p:grpSp>
        <p:nvGrpSpPr>
          <p:cNvPr id="3" name="object 2"/>
          <p:cNvGrpSpPr/>
          <p:nvPr/>
        </p:nvGrpSpPr>
        <p:grpSpPr>
          <a:xfrm>
            <a:off x="8977312" y="3048000"/>
            <a:ext cx="3686175" cy="3810000"/>
            <a:chOff x="8658225" y="2647950"/>
            <a:chExt cx="3533775" cy="3810000"/>
          </a:xfrm>
        </p:grpSpPr>
        <p:sp>
          <p:nvSpPr>
            <p:cNvPr id="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551185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971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p:cNvSpPr>
            <a:spLocks noGrp="1"/>
          </p:cNvSpPr>
          <p:nvPr>
            <p:ph type="body" idx="1"/>
          </p:nvPr>
        </p:nvSpPr>
        <p:spPr>
          <a:xfrm>
            <a:off x="304800" y="1371601"/>
            <a:ext cx="8839200" cy="5410199"/>
          </a:xfrm>
        </p:spPr>
        <p:txBody>
          <a:bodyPr/>
          <a:lstStyle/>
          <a:p>
            <a:r>
              <a:rPr lang="en-US" b="1" dirty="0">
                <a:latin typeface="Berlin Sans FB Demi" panose="020E0802020502020306" pitchFamily="34" charset="0"/>
              </a:rPr>
              <a:t>Objective</a:t>
            </a:r>
            <a:r>
              <a:rPr lang="en-US" b="1" dirty="0" smtClean="0"/>
              <a:t>:</a:t>
            </a:r>
          </a:p>
          <a:p>
            <a:r>
              <a:rPr lang="en-US" dirty="0"/>
              <a:t> </a:t>
            </a:r>
            <a:r>
              <a:rPr lang="en-US" dirty="0">
                <a:latin typeface="Berlin Sans FB" panose="020E0602020502020306" pitchFamily="34" charset="0"/>
              </a:rPr>
              <a:t>The primary goal of this project is to analyze employee performance data using Excel to identify key performance indicators (KPIs), evaluate productivity, and make informed decisions regarding workforce management, such as promotions, training, and rewards. Excel’s data manipulation tools, such as PivotTables, charts, and formulas, are used to visualize trends and generate meaningful insights from the data</a:t>
            </a:r>
            <a:r>
              <a:rPr lang="en-US" dirty="0" smtClean="0">
                <a:latin typeface="Berlin Sans FB" panose="020E0602020502020306" pitchFamily="34" charset="0"/>
              </a:rPr>
              <a:t>.</a:t>
            </a:r>
          </a:p>
          <a:p>
            <a:endParaRPr lang="en-US" dirty="0">
              <a:latin typeface="Berlin Sans FB Demi" panose="020E0802020502020306" pitchFamily="34" charset="0"/>
            </a:endParaRPr>
          </a:p>
          <a:p>
            <a:r>
              <a:rPr lang="en-US" b="1" dirty="0" smtClean="0">
                <a:latin typeface="Berlin Sans FB" panose="020E0602020502020306" pitchFamily="34" charset="0"/>
              </a:rPr>
              <a:t>Data Collection</a:t>
            </a:r>
            <a:r>
              <a:rPr lang="en-US" b="1" dirty="0" smtClean="0"/>
              <a:t>: </a:t>
            </a:r>
            <a:r>
              <a:rPr lang="en-US" dirty="0" smtClean="0">
                <a:latin typeface="Berlin Sans FB" panose="020E0602020502020306" pitchFamily="34" charset="0"/>
              </a:rPr>
              <a:t>Collect </a:t>
            </a:r>
            <a:r>
              <a:rPr lang="en-US" dirty="0">
                <a:latin typeface="Berlin Sans FB" panose="020E0602020502020306" pitchFamily="34" charset="0"/>
              </a:rPr>
              <a:t>employee performance data from sources like HR databases, feedback surveys, timesheets, or appraisal forms</a:t>
            </a:r>
            <a:r>
              <a:rPr lang="en-US" dirty="0" smtClean="0">
                <a:latin typeface="Berlin Sans FB" panose="020E0602020502020306" pitchFamily="34" charset="0"/>
              </a:rPr>
              <a:t>.</a:t>
            </a:r>
          </a:p>
          <a:p>
            <a:endParaRPr lang="en-US" dirty="0">
              <a:latin typeface="Berlin Sans FB" panose="020E0602020502020306" pitchFamily="34" charset="0"/>
            </a:endParaRPr>
          </a:p>
          <a:p>
            <a:r>
              <a:rPr lang="en-US" b="1" dirty="0">
                <a:latin typeface="Berlin Sans FB" panose="020E0602020502020306" pitchFamily="34" charset="0"/>
              </a:rPr>
              <a:t>Data Preparation and </a:t>
            </a:r>
            <a:r>
              <a:rPr lang="en-US" b="1" dirty="0" smtClean="0">
                <a:latin typeface="Berlin Sans FB" panose="020E0602020502020306" pitchFamily="34" charset="0"/>
              </a:rPr>
              <a:t>Cleaning</a:t>
            </a:r>
            <a:r>
              <a:rPr lang="en-US" b="1" dirty="0" smtClean="0"/>
              <a:t>: </a:t>
            </a:r>
            <a:r>
              <a:rPr lang="en-US" dirty="0" smtClean="0">
                <a:latin typeface="Berlin Sans FB" panose="020E0602020502020306" pitchFamily="34" charset="0"/>
              </a:rPr>
              <a:t>Organize </a:t>
            </a:r>
            <a:r>
              <a:rPr lang="en-US" dirty="0">
                <a:latin typeface="Berlin Sans FB" panose="020E0602020502020306" pitchFamily="34" charset="0"/>
              </a:rPr>
              <a:t>the data into Excel, ensuring each metric is appropriately formatted (e.g., dates as date format, numerical values for performance scores, etc</a:t>
            </a:r>
            <a:r>
              <a:rPr lang="en-US" dirty="0" smtClean="0">
                <a:latin typeface="Berlin Sans FB" panose="020E0602020502020306" pitchFamily="34" charset="0"/>
              </a:rPr>
              <a:t>.).Clean </a:t>
            </a:r>
            <a:r>
              <a:rPr lang="en-US" dirty="0">
                <a:latin typeface="Berlin Sans FB" panose="020E0602020502020306" pitchFamily="34" charset="0"/>
              </a:rPr>
              <a:t>data by removing duplicates, handling missing data (e.g., filling in, excluding, or averaging), and standardizing formats</a:t>
            </a:r>
            <a:r>
              <a:rPr lang="en-US" dirty="0" smtClean="0">
                <a:latin typeface="Berlin Sans FB" panose="020E0602020502020306" pitchFamily="34" charset="0"/>
              </a:rPr>
              <a:t>.</a:t>
            </a:r>
          </a:p>
          <a:p>
            <a:endParaRPr lang="en-US" dirty="0">
              <a:latin typeface="Berlin Sans FB" panose="020E0602020502020306" pitchFamily="34" charset="0"/>
            </a:endParaRPr>
          </a:p>
          <a:p>
            <a:r>
              <a:rPr lang="en-US" b="1" dirty="0">
                <a:latin typeface="Berlin Sans FB" panose="020E0602020502020306" pitchFamily="34" charset="0"/>
              </a:rPr>
              <a:t>Performance </a:t>
            </a:r>
            <a:r>
              <a:rPr lang="en-US" b="1" dirty="0" smtClean="0">
                <a:latin typeface="Berlin Sans FB" panose="020E0602020502020306" pitchFamily="34" charset="0"/>
              </a:rPr>
              <a:t>Evaluation</a:t>
            </a:r>
            <a:r>
              <a:rPr lang="en-US" b="1" dirty="0" smtClean="0"/>
              <a:t>: </a:t>
            </a:r>
            <a:r>
              <a:rPr lang="en-US" dirty="0" smtClean="0">
                <a:latin typeface="Berlin Sans FB" panose="020E0602020502020306" pitchFamily="34" charset="0"/>
              </a:rPr>
              <a:t>Compare </a:t>
            </a:r>
            <a:r>
              <a:rPr lang="en-US" dirty="0">
                <a:latin typeface="Berlin Sans FB" panose="020E0602020502020306" pitchFamily="34" charset="0"/>
              </a:rPr>
              <a:t>employees’ performances against benchmarks (e.g., company standards, department averages</a:t>
            </a:r>
            <a:r>
              <a:rPr lang="en-US" dirty="0" smtClean="0">
                <a:latin typeface="Berlin Sans FB" panose="020E0602020502020306" pitchFamily="34" charset="0"/>
              </a:rPr>
              <a:t>).Identify </a:t>
            </a:r>
            <a:r>
              <a:rPr lang="en-US" dirty="0">
                <a:latin typeface="Berlin Sans FB" panose="020E0602020502020306" pitchFamily="34" charset="0"/>
              </a:rPr>
              <a:t>top performers and those needing improvement.</a:t>
            </a:r>
          </a:p>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IN" dirty="0">
              <a:latin typeface="Berlin Sans FB" panose="020E0602020502020306"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28600"/>
            <a:ext cx="12192000" cy="6629400"/>
          </a:xfrm>
        </p:spPr>
        <p:txBody>
          <a:bodyPr/>
          <a:lstStyle/>
          <a:p>
            <a:r>
              <a:rPr lang="en-US" b="1" dirty="0">
                <a:latin typeface="Berlin Sans FB Demi" panose="020E0802020502020306" pitchFamily="34" charset="0"/>
              </a:rPr>
              <a:t>Insights and Recommendations</a:t>
            </a:r>
            <a:r>
              <a:rPr lang="en-US" b="1" dirty="0" smtClean="0">
                <a:latin typeface="Berlin Sans FB Demi" panose="020E0802020502020306" pitchFamily="34" charset="0"/>
              </a:rPr>
              <a:t>:</a:t>
            </a:r>
          </a:p>
          <a:p>
            <a:endParaRPr lang="en-US" dirty="0">
              <a:latin typeface="Berlin Sans FB" panose="020E0602020502020306" pitchFamily="34" charset="0"/>
            </a:endParaRPr>
          </a:p>
          <a:p>
            <a:r>
              <a:rPr lang="en-US" dirty="0">
                <a:latin typeface="Berlin Sans FB" panose="020E0602020502020306" pitchFamily="34" charset="0"/>
              </a:rPr>
              <a:t>Based on the analysis, generate insights such as</a:t>
            </a:r>
            <a:r>
              <a:rPr lang="en-US" dirty="0" smtClean="0">
                <a:latin typeface="Berlin Sans FB" panose="020E0602020502020306" pitchFamily="34" charset="0"/>
              </a:rPr>
              <a:t>:</a:t>
            </a:r>
          </a:p>
          <a:p>
            <a:endParaRPr lang="en-US" dirty="0">
              <a:latin typeface="Berlin Sans FB" panose="020E0602020502020306" pitchFamily="34" charset="0"/>
            </a:endParaRPr>
          </a:p>
          <a:p>
            <a:pPr marL="742950" lvl="1" indent="-285750">
              <a:buFont typeface="Arial" panose="020B0604020202020204" pitchFamily="34" charset="0"/>
              <a:buChar char="•"/>
            </a:pPr>
            <a:r>
              <a:rPr lang="en-US" dirty="0">
                <a:latin typeface="Berlin Sans FB" panose="020E0602020502020306" pitchFamily="34" charset="0"/>
              </a:rPr>
              <a:t>Which employees or departments are performing well?</a:t>
            </a:r>
          </a:p>
          <a:p>
            <a:pPr marL="742950" lvl="1" indent="-285750">
              <a:buFont typeface="Arial" panose="020B0604020202020204" pitchFamily="34" charset="0"/>
              <a:buChar char="•"/>
            </a:pPr>
            <a:r>
              <a:rPr lang="en-US" dirty="0">
                <a:latin typeface="Berlin Sans FB" panose="020E0602020502020306" pitchFamily="34" charset="0"/>
              </a:rPr>
              <a:t>Who may require further training or mentorship?</a:t>
            </a:r>
          </a:p>
          <a:p>
            <a:pPr marL="742950" lvl="1" indent="-285750">
              <a:buFont typeface="Arial" panose="020B0604020202020204" pitchFamily="34" charset="0"/>
              <a:buChar char="•"/>
            </a:pPr>
            <a:r>
              <a:rPr lang="en-US" dirty="0">
                <a:latin typeface="Berlin Sans FB" panose="020E0602020502020306" pitchFamily="34" charset="0"/>
              </a:rPr>
              <a:t>Which employees qualify for bonuses, promotions, or other rewards?</a:t>
            </a:r>
          </a:p>
          <a:p>
            <a:pPr marL="742950" lvl="1" indent="-285750">
              <a:buFont typeface="Arial" panose="020B0604020202020204" pitchFamily="34" charset="0"/>
              <a:buChar char="•"/>
            </a:pPr>
            <a:r>
              <a:rPr lang="en-US" dirty="0">
                <a:latin typeface="Berlin Sans FB" panose="020E0602020502020306" pitchFamily="34" charset="0"/>
              </a:rPr>
              <a:t>Are there any patterns in performance based on factors like workload or attendance</a:t>
            </a:r>
          </a:p>
          <a:p>
            <a:pPr marL="285750" indent="-285750">
              <a:buFont typeface="Arial" panose="020B0604020202020204" pitchFamily="34" charset="0"/>
              <a:buChar char="•"/>
            </a:pPr>
            <a:endParaRPr lang="en-IN" dirty="0">
              <a:latin typeface="Berlin Sans FB" panose="020E0602020502020306" pitchFamily="34" charset="0"/>
            </a:endParaRPr>
          </a:p>
        </p:txBody>
      </p:sp>
      <p:sp>
        <p:nvSpPr>
          <p:cNvPr id="5" name="Rectangle 4"/>
          <p:cNvSpPr/>
          <p:nvPr/>
        </p:nvSpPr>
        <p:spPr>
          <a:xfrm>
            <a:off x="38100" y="2667000"/>
            <a:ext cx="6667500" cy="3416320"/>
          </a:xfrm>
          <a:prstGeom prst="rect">
            <a:avLst/>
          </a:prstGeom>
        </p:spPr>
        <p:txBody>
          <a:bodyPr wrap="square">
            <a:spAutoFit/>
          </a:bodyPr>
          <a:lstStyle/>
          <a:p>
            <a:r>
              <a:rPr lang="en-US" dirty="0">
                <a:solidFill>
                  <a:srgbClr val="0D0D0D"/>
                </a:solidFill>
                <a:latin typeface="Berlin Sans FB Demi" panose="020E0802020502020306" pitchFamily="34" charset="0"/>
              </a:rPr>
              <a:t>Common metrics include</a:t>
            </a:r>
            <a:r>
              <a:rPr lang="en-US" dirty="0" smtClean="0">
                <a:solidFill>
                  <a:srgbClr val="0D0D0D"/>
                </a:solidFill>
                <a:latin typeface="ui-sans-serif"/>
              </a:rPr>
              <a:t>:</a:t>
            </a:r>
          </a:p>
          <a:p>
            <a:endParaRPr lang="en-US" dirty="0">
              <a:solidFill>
                <a:srgbClr val="0D0D0D"/>
              </a:solidFill>
              <a:latin typeface="ui-sans-serif"/>
            </a:endParaRP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Employee </a:t>
            </a:r>
            <a:r>
              <a:rPr lang="en-US" dirty="0" smtClean="0">
                <a:solidFill>
                  <a:srgbClr val="0D0D0D"/>
                </a:solidFill>
                <a:latin typeface="Berlin Sans FB" panose="020E0602020502020306" pitchFamily="34" charset="0"/>
              </a:rPr>
              <a:t>ID</a:t>
            </a: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dirty="0" smtClean="0">
                <a:solidFill>
                  <a:srgbClr val="0D0D0D"/>
                </a:solidFill>
                <a:latin typeface="Berlin Sans FB" panose="020E0602020502020306" pitchFamily="34" charset="0"/>
              </a:rPr>
              <a:t>Department</a:t>
            </a: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Job </a:t>
            </a:r>
            <a:r>
              <a:rPr lang="en-US" dirty="0" smtClean="0">
                <a:solidFill>
                  <a:srgbClr val="0D0D0D"/>
                </a:solidFill>
                <a:latin typeface="Berlin Sans FB" panose="020E0602020502020306" pitchFamily="34" charset="0"/>
              </a:rPr>
              <a:t>role</a:t>
            </a: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Attendance (days present, sick leave, etc.)</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Task completion </a:t>
            </a:r>
            <a:r>
              <a:rPr lang="en-US" dirty="0" smtClean="0">
                <a:solidFill>
                  <a:srgbClr val="0D0D0D"/>
                </a:solidFill>
                <a:latin typeface="Berlin Sans FB" panose="020E0602020502020306" pitchFamily="34" charset="0"/>
              </a:rPr>
              <a:t>rate</a:t>
            </a: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Quality of work (based on supervisor ratings or error rates)</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Sales or production metrics (if applicable)</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Overtime hours</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Peer and supervisor feedback</a:t>
            </a: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Training completed or skill development</a:t>
            </a:r>
            <a:endParaRPr lang="en-US" b="0" i="0" dirty="0">
              <a:solidFill>
                <a:srgbClr val="0D0D0D"/>
              </a:solidFill>
              <a:effectLst/>
              <a:latin typeface="Berlin Sans FB" panose="020E0602020502020306" pitchFamily="34" charset="0"/>
            </a:endParaRPr>
          </a:p>
        </p:txBody>
      </p:sp>
      <p:grpSp>
        <p:nvGrpSpPr>
          <p:cNvPr id="4" name="object 2"/>
          <p:cNvGrpSpPr/>
          <p:nvPr/>
        </p:nvGrpSpPr>
        <p:grpSpPr>
          <a:xfrm>
            <a:off x="8991600" y="2743200"/>
            <a:ext cx="3533775" cy="3810000"/>
            <a:chOff x="8658225" y="2647950"/>
            <a:chExt cx="3533775" cy="3810000"/>
          </a:xfrm>
        </p:grpSpPr>
        <p:sp>
          <p:nvSpPr>
            <p:cNvPr id="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8"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3821638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Text Placeholder 24"/>
          <p:cNvSpPr>
            <a:spLocks noGrp="1"/>
          </p:cNvSpPr>
          <p:nvPr>
            <p:ph type="body" idx="1"/>
          </p:nvPr>
        </p:nvSpPr>
        <p:spPr>
          <a:xfrm>
            <a:off x="0" y="76200"/>
            <a:ext cx="11658600" cy="6781801"/>
          </a:xfrm>
        </p:spPr>
        <p:txBody>
          <a:bodyPr/>
          <a:lstStyle/>
          <a:p>
            <a:pPr lvl="0" algn="l" rtl="0" eaLnBrk="0" fontAlgn="base" hangingPunct="0">
              <a:spcBef>
                <a:spcPct val="0"/>
              </a:spcBef>
              <a:spcAft>
                <a:spcPct val="0"/>
              </a:spcAft>
            </a:pPr>
            <a:r>
              <a:rPr lang="en-US" altLang="en-US" b="1" dirty="0" smtClean="0">
                <a:solidFill>
                  <a:srgbClr val="0D0D0D"/>
                </a:solidFill>
                <a:latin typeface="Berlin Sans FB" panose="020E0602020502020306" pitchFamily="34" charset="0"/>
              </a:rPr>
              <a:t>Data Analysis</a:t>
            </a:r>
          </a:p>
          <a:p>
            <a:pPr lvl="0" algn="l" rtl="0" eaLnBrk="0" fontAlgn="base" hangingPunct="0">
              <a:spcBef>
                <a:spcPct val="0"/>
              </a:spcBef>
              <a:spcAft>
                <a:spcPct val="0"/>
              </a:spcAft>
            </a:pPr>
            <a:endParaRPr lang="en-US" altLang="en-US" dirty="0" smtClean="0">
              <a:solidFill>
                <a:srgbClr val="0D0D0D"/>
              </a:solidFill>
              <a:latin typeface="Berlin Sans FB" panose="020E0602020502020306" pitchFamily="34" charset="0"/>
            </a:endParaRPr>
          </a:p>
          <a:p>
            <a:pPr lvl="1" algn="l" rtl="0" eaLnBrk="0" fontAlgn="base" hangingPunct="0">
              <a:spcBef>
                <a:spcPct val="0"/>
              </a:spcBef>
              <a:spcAft>
                <a:spcPct val="0"/>
              </a:spcAft>
              <a:buFontTx/>
              <a:buChar char="•"/>
            </a:pPr>
            <a:r>
              <a:rPr lang="en-US" altLang="en-US" b="1" dirty="0">
                <a:solidFill>
                  <a:srgbClr val="0D0D0D"/>
                </a:solidFill>
                <a:latin typeface="Berlin Sans FB" panose="020E0602020502020306" pitchFamily="34" charset="0"/>
              </a:rPr>
              <a:t>PivotTables</a:t>
            </a:r>
            <a:r>
              <a:rPr lang="en-US" altLang="en-US" dirty="0">
                <a:solidFill>
                  <a:srgbClr val="0D0D0D"/>
                </a:solidFill>
                <a:latin typeface="Berlin Sans FB" panose="020E0602020502020306" pitchFamily="34" charset="0"/>
              </a:rPr>
              <a:t>: Use PivotTables to summarize data by department, role, or individual employee, and calculate averages, sums, or percentages</a:t>
            </a:r>
            <a:r>
              <a:rPr lang="en-US" altLang="en-US" dirty="0" smtClean="0">
                <a:solidFill>
                  <a:srgbClr val="0D0D0D"/>
                </a:solidFill>
                <a:latin typeface="Berlin Sans FB" panose="020E0602020502020306" pitchFamily="34" charset="0"/>
              </a:rPr>
              <a:t>.</a:t>
            </a:r>
          </a:p>
          <a:p>
            <a:pPr lvl="1" algn="l" rtl="0" eaLnBrk="0" fontAlgn="base" hangingPunct="0">
              <a:spcBef>
                <a:spcPct val="0"/>
              </a:spcBef>
              <a:spcAft>
                <a:spcPct val="0"/>
              </a:spcAft>
              <a:buFontTx/>
              <a:buChar char="•"/>
            </a:pPr>
            <a:endParaRPr lang="en-US" altLang="en-US" dirty="0">
              <a:solidFill>
                <a:srgbClr val="0D0D0D"/>
              </a:solidFill>
              <a:latin typeface="Berlin Sans FB" panose="020E0602020502020306" pitchFamily="34" charset="0"/>
            </a:endParaRPr>
          </a:p>
          <a:p>
            <a:pPr lvl="1" algn="l" rtl="0" eaLnBrk="0" fontAlgn="base" hangingPunct="0">
              <a:spcBef>
                <a:spcPct val="0"/>
              </a:spcBef>
              <a:spcAft>
                <a:spcPct val="0"/>
              </a:spcAft>
              <a:buFontTx/>
              <a:buChar char="•"/>
            </a:pPr>
            <a:r>
              <a:rPr lang="en-US" altLang="en-US" b="1" dirty="0" smtClean="0">
                <a:solidFill>
                  <a:srgbClr val="0D0D0D"/>
                </a:solidFill>
                <a:latin typeface="Berlin Sans FB" panose="020E0602020502020306" pitchFamily="34" charset="0"/>
              </a:rPr>
              <a:t>Formulas </a:t>
            </a:r>
            <a:r>
              <a:rPr lang="en-US" altLang="en-US" b="1" dirty="0">
                <a:solidFill>
                  <a:srgbClr val="0D0D0D"/>
                </a:solidFill>
                <a:latin typeface="Berlin Sans FB" panose="020E0602020502020306" pitchFamily="34" charset="0"/>
              </a:rPr>
              <a:t>and Functions</a:t>
            </a:r>
            <a:r>
              <a:rPr lang="en-US" altLang="en-US" dirty="0">
                <a:solidFill>
                  <a:srgbClr val="0D0D0D"/>
                </a:solidFill>
                <a:latin typeface="Berlin Sans FB" panose="020E0602020502020306" pitchFamily="34" charset="0"/>
              </a:rPr>
              <a:t>:</a:t>
            </a:r>
          </a:p>
          <a:p>
            <a:pPr lvl="2" algn="l" rtl="0" eaLnBrk="0" fontAlgn="base" hangingPunct="0">
              <a:spcBef>
                <a:spcPct val="0"/>
              </a:spcBef>
              <a:spcAft>
                <a:spcPct val="0"/>
              </a:spcAft>
              <a:buFontTx/>
              <a:buChar char="•"/>
            </a:pPr>
            <a:r>
              <a:rPr lang="en-US" altLang="en-US" dirty="0">
                <a:solidFill>
                  <a:srgbClr val="0D0D0D"/>
                </a:solidFill>
                <a:latin typeface="Berlin Sans FB" panose="020E0602020502020306" pitchFamily="34" charset="0"/>
              </a:rPr>
              <a:t>Use formulas such as </a:t>
            </a:r>
            <a:r>
              <a:rPr lang="en-US" altLang="en-US" dirty="0">
                <a:solidFill>
                  <a:srgbClr val="0D0D0D"/>
                </a:solidFill>
              </a:rPr>
              <a:t>AVERAGE(), SUM(), IF(), </a:t>
            </a:r>
            <a:r>
              <a:rPr lang="en-US" altLang="en-US" dirty="0">
                <a:solidFill>
                  <a:srgbClr val="0D0D0D"/>
                </a:solidFill>
                <a:latin typeface="Berlin Sans FB" panose="020E0602020502020306" pitchFamily="34" charset="0"/>
              </a:rPr>
              <a:t>and </a:t>
            </a:r>
            <a:r>
              <a:rPr lang="en-US" altLang="en-US" dirty="0">
                <a:solidFill>
                  <a:srgbClr val="0D0D0D"/>
                </a:solidFill>
              </a:rPr>
              <a:t>VLOOKUP()</a:t>
            </a:r>
            <a:r>
              <a:rPr lang="en-US" altLang="en-US" dirty="0">
                <a:solidFill>
                  <a:srgbClr val="0D0D0D"/>
                </a:solidFill>
                <a:latin typeface="Berlin Sans FB" panose="020E0602020502020306" pitchFamily="34" charset="0"/>
              </a:rPr>
              <a:t> to calculate performance averages, identify outliers, and track progress over time</a:t>
            </a:r>
            <a:r>
              <a:rPr lang="en-US" altLang="en-US" dirty="0" smtClean="0">
                <a:solidFill>
                  <a:srgbClr val="0D0D0D"/>
                </a:solidFill>
                <a:latin typeface="Berlin Sans FB" panose="020E0602020502020306" pitchFamily="34" charset="0"/>
              </a:rPr>
              <a:t>.</a:t>
            </a:r>
          </a:p>
          <a:p>
            <a:pPr lvl="2" algn="l" rtl="0" eaLnBrk="0" fontAlgn="base" hangingPunct="0">
              <a:spcBef>
                <a:spcPct val="0"/>
              </a:spcBef>
              <a:spcAft>
                <a:spcPct val="0"/>
              </a:spcAft>
              <a:buFontTx/>
              <a:buChar char="•"/>
            </a:pPr>
            <a:endParaRPr lang="en-US" altLang="en-US" dirty="0">
              <a:solidFill>
                <a:srgbClr val="0D0D0D"/>
              </a:solidFill>
              <a:latin typeface="Berlin Sans FB" panose="020E0602020502020306" pitchFamily="34" charset="0"/>
            </a:endParaRPr>
          </a:p>
          <a:p>
            <a:pPr lvl="2" algn="l" rtl="0" eaLnBrk="0" fontAlgn="base" hangingPunct="0">
              <a:spcBef>
                <a:spcPct val="0"/>
              </a:spcBef>
              <a:spcAft>
                <a:spcPct val="0"/>
              </a:spcAft>
              <a:buFontTx/>
              <a:buChar char="•"/>
            </a:pPr>
            <a:r>
              <a:rPr lang="en-US" altLang="en-US" dirty="0">
                <a:solidFill>
                  <a:srgbClr val="0D0D0D"/>
                </a:solidFill>
                <a:latin typeface="Berlin Sans FB" panose="020E0602020502020306" pitchFamily="34" charset="0"/>
              </a:rPr>
              <a:t>Conditional formatting to highlight high and low performers</a:t>
            </a:r>
            <a:r>
              <a:rPr lang="en-US" altLang="en-US" dirty="0" smtClean="0">
                <a:solidFill>
                  <a:srgbClr val="0D0D0D"/>
                </a:solidFill>
                <a:latin typeface="Berlin Sans FB" panose="020E0602020502020306" pitchFamily="34" charset="0"/>
              </a:rPr>
              <a:t>.</a:t>
            </a:r>
          </a:p>
          <a:p>
            <a:pPr lvl="2" algn="l" rtl="0" eaLnBrk="0" fontAlgn="base" hangingPunct="0">
              <a:spcBef>
                <a:spcPct val="0"/>
              </a:spcBef>
              <a:spcAft>
                <a:spcPct val="0"/>
              </a:spcAft>
              <a:buFontTx/>
              <a:buChar char="•"/>
            </a:pPr>
            <a:endParaRPr lang="en-US" altLang="en-US" dirty="0">
              <a:solidFill>
                <a:srgbClr val="0D0D0D"/>
              </a:solidFill>
              <a:latin typeface="Berlin Sans FB" panose="020E0602020502020306" pitchFamily="34" charset="0"/>
            </a:endParaRPr>
          </a:p>
          <a:p>
            <a:pPr lvl="1" algn="l" rtl="0" eaLnBrk="0" fontAlgn="base" hangingPunct="0">
              <a:spcBef>
                <a:spcPct val="0"/>
              </a:spcBef>
              <a:spcAft>
                <a:spcPct val="0"/>
              </a:spcAft>
              <a:buFontTx/>
              <a:buChar char="•"/>
            </a:pPr>
            <a:r>
              <a:rPr lang="en-US" altLang="en-US" b="1" dirty="0">
                <a:solidFill>
                  <a:srgbClr val="0D0D0D"/>
                </a:solidFill>
                <a:latin typeface="Berlin Sans FB" panose="020E0602020502020306" pitchFamily="34" charset="0"/>
              </a:rPr>
              <a:t>Charts and Graphs</a:t>
            </a:r>
            <a:r>
              <a:rPr lang="en-US" altLang="en-US" dirty="0">
                <a:solidFill>
                  <a:srgbClr val="0D0D0D"/>
                </a:solidFill>
                <a:latin typeface="Berlin Sans FB" panose="020E0602020502020306" pitchFamily="34" charset="0"/>
              </a:rPr>
              <a:t>: Create visual representations of the data (e.g., bar charts for department comparison, line graphs for tracking performance trends over time).</a:t>
            </a:r>
          </a:p>
          <a:p>
            <a:endParaRPr lang="en-IN" dirty="0"/>
          </a:p>
        </p:txBody>
      </p:sp>
      <p:sp>
        <p:nvSpPr>
          <p:cNvPr id="27" name="Rectangle 9"/>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27"/>
          <p:cNvSpPr/>
          <p:nvPr/>
        </p:nvSpPr>
        <p:spPr>
          <a:xfrm>
            <a:off x="0" y="3962400"/>
            <a:ext cx="11049000" cy="2031325"/>
          </a:xfrm>
          <a:prstGeom prst="rect">
            <a:avLst/>
          </a:prstGeom>
        </p:spPr>
        <p:txBody>
          <a:bodyPr wrap="square">
            <a:spAutoFit/>
          </a:bodyPr>
          <a:lstStyle/>
          <a:p>
            <a:endParaRPr lang="en-US" b="1" dirty="0" smtClean="0">
              <a:solidFill>
                <a:srgbClr val="0D0D0D"/>
              </a:solidFill>
              <a:latin typeface="Berlin Sans FB" panose="020E0602020502020306" pitchFamily="34" charset="0"/>
            </a:endParaRPr>
          </a:p>
          <a:p>
            <a:r>
              <a:rPr lang="en-US" b="1" dirty="0" smtClean="0">
                <a:solidFill>
                  <a:srgbClr val="0D0D0D"/>
                </a:solidFill>
                <a:latin typeface="Berlin Sans FB" panose="020E0602020502020306" pitchFamily="34" charset="0"/>
              </a:rPr>
              <a:t>Report </a:t>
            </a:r>
            <a:r>
              <a:rPr lang="en-US" b="1" dirty="0">
                <a:solidFill>
                  <a:srgbClr val="0D0D0D"/>
                </a:solidFill>
                <a:latin typeface="Berlin Sans FB" panose="020E0602020502020306" pitchFamily="34" charset="0"/>
              </a:rPr>
              <a:t>Generation</a:t>
            </a:r>
            <a:r>
              <a:rPr lang="en-US" b="1" dirty="0" smtClean="0">
                <a:solidFill>
                  <a:srgbClr val="0D0D0D"/>
                </a:solidFill>
                <a:latin typeface="Berlin Sans FB" panose="020E0602020502020306" pitchFamily="34" charset="0"/>
              </a:rPr>
              <a:t>:</a:t>
            </a:r>
          </a:p>
          <a:p>
            <a:pPr>
              <a:buFont typeface="+mj-lt"/>
              <a:buAutoNum type="arabicPeriod"/>
            </a:pP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Compile findings into a well-organized report or presentation. Use Excel to create printable or shareable reports with key data visualizations</a:t>
            </a:r>
            <a:r>
              <a:rPr lang="en-US" dirty="0" smtClean="0">
                <a:solidFill>
                  <a:srgbClr val="0D0D0D"/>
                </a:solidFill>
                <a:latin typeface="Berlin Sans FB" panose="020E0602020502020306" pitchFamily="34" charset="0"/>
              </a:rPr>
              <a:t>.</a:t>
            </a:r>
          </a:p>
          <a:p>
            <a:pPr marL="742950" lvl="1" indent="-285750">
              <a:buFont typeface="+mj-lt"/>
              <a:buAutoNum type="arabicPeriod"/>
            </a:pPr>
            <a:endParaRPr lang="en-US" dirty="0">
              <a:solidFill>
                <a:srgbClr val="0D0D0D"/>
              </a:solidFill>
              <a:latin typeface="Berlin Sans FB" panose="020E0602020502020306" pitchFamily="34" charset="0"/>
            </a:endParaRPr>
          </a:p>
          <a:p>
            <a:pPr marL="742950" lvl="1" indent="-285750">
              <a:buFont typeface="Arial" panose="020B0604020202020204" pitchFamily="34" charset="0"/>
              <a:buChar char="•"/>
            </a:pPr>
            <a:r>
              <a:rPr lang="en-US" dirty="0">
                <a:solidFill>
                  <a:srgbClr val="0D0D0D"/>
                </a:solidFill>
                <a:latin typeface="Berlin Sans FB" panose="020E0602020502020306" pitchFamily="34" charset="0"/>
              </a:rPr>
              <a:t>Export data to other formats (e.g., PDF or PowerPoint) if necessary for stakeholder meetings.</a:t>
            </a:r>
            <a:endParaRPr lang="en-US" b="0" i="0" dirty="0">
              <a:solidFill>
                <a:srgbClr val="0D0D0D"/>
              </a:solidFill>
              <a:effectLst/>
              <a:latin typeface="Berlin Sans FB" panose="020E0602020502020306" pitchFamily="34" charset="0"/>
            </a:endParaRPr>
          </a:p>
        </p:txBody>
      </p:sp>
    </p:spTree>
    <p:extLst>
      <p:ext uri="{BB962C8B-B14F-4D97-AF65-F5344CB8AC3E}">
        <p14:creationId xmlns:p14="http://schemas.microsoft.com/office/powerpoint/2010/main" val="1063705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TotalTime>
  <Words>1807</Words>
  <Application>Microsoft Office PowerPoint</Application>
  <PresentationFormat>Widescreen</PresentationFormat>
  <Paragraphs>647</Paragraphs>
  <Slides>34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Berlin Sans FB</vt:lpstr>
      <vt:lpstr>Berlin Sans FB Demi</vt:lpstr>
      <vt:lpstr>Calibri</vt:lpstr>
      <vt:lpstr>Roboto</vt:lpstr>
      <vt:lpstr>Times New Roman</vt:lpstr>
      <vt:lpstr>Trebuchet MS</vt:lpstr>
      <vt:lpstr>ui-sans-serif</vt:lpstr>
      <vt:lpstr>Wingdings</vt:lpstr>
      <vt:lpstr>Office Theme</vt:lpstr>
      <vt:lpstr>Employee Data Analysis using Excel  </vt:lpstr>
      <vt:lpstr>PROJECT TITLE</vt:lpstr>
      <vt:lpstr>AGENDA</vt:lpstr>
      <vt:lpstr>PROBLEM STATEMENT</vt:lpstr>
      <vt:lpstr>PowerPoint Presentation</vt:lpstr>
      <vt:lpstr>PowerPoint Presentation</vt:lpstr>
      <vt:lpstr>PROJECT OVERVIEW</vt:lpstr>
      <vt:lpstr>PowerPoint Presentation</vt:lpstr>
      <vt:lpstr>PowerPoint Presentation</vt:lpstr>
      <vt:lpstr>PowerPoint Presentation</vt:lpstr>
      <vt:lpstr>WHO ARE THE END USERS?</vt:lpstr>
      <vt:lpstr>PowerPoint Presentation</vt:lpstr>
      <vt:lpstr>OUR SOLUTION AND ITS VALUE PROPOSITION</vt:lpstr>
      <vt:lpstr>PowerPoint Presentation</vt:lpstr>
      <vt:lpstr>Dataset Description</vt:lpstr>
      <vt:lpstr>PowerPoint Presentation</vt:lpstr>
      <vt:lpstr>PowerPoint Presentation</vt:lpstr>
      <vt:lpstr>PowerPoint Presentation</vt:lpstr>
      <vt:lpstr>  Sample Dataset Structure</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jkcshop</cp:lastModifiedBy>
  <cp:revision>47</cp:revision>
  <dcterms:created xsi:type="dcterms:W3CDTF">2024-03-29T15:07:22Z</dcterms:created>
  <dcterms:modified xsi:type="dcterms:W3CDTF">2024-09-24T11:04:50Z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