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8" r:id="rId2"/>
    <p:sldId id="263" r:id="rId3"/>
    <p:sldId id="264"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101" autoAdjust="0"/>
    <p:restoredTop sz="94660"/>
  </p:normalViewPr>
  <p:slideViewPr>
    <p:cSldViewPr snapToGrid="0">
      <p:cViewPr varScale="1">
        <p:scale>
          <a:sx n="68" d="100"/>
          <a:sy n="68" d="100"/>
        </p:scale>
        <p:origin x="612" y="48"/>
      </p:cViewPr>
      <p:guideLst/>
    </p:cSldViewPr>
  </p:slideViewPr>
  <p:notesTextViewPr>
    <p:cViewPr>
      <p:scale>
        <a:sx n="3" d="2"/>
        <a:sy n="3" d="2"/>
      </p:scale>
      <p:origin x="0" y="0"/>
    </p:cViewPr>
  </p:notesTextViewPr>
  <p:sorterViewPr>
    <p:cViewPr varScale="1">
      <p:scale>
        <a:sx n="100" d="100"/>
        <a:sy n="100" d="100"/>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2025-07-03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5080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PERFORMANCE PROJECTS</a:t>
            </a:r>
            <a:br>
              <a:rPr lang="en-US" dirty="0"/>
            </a:br>
            <a:br>
              <a:rPr lang="en-US" dirty="0"/>
            </a:br>
            <a:r>
              <a:rPr lang="en-US" dirty="0"/>
              <a:t>2022 Staff Advance</a:t>
            </a:r>
            <a:br>
              <a:rPr lang="en-US" dirty="0"/>
            </a:br>
            <a:br>
              <a:rPr lang="en-US" dirty="0"/>
            </a:br>
            <a:r>
              <a:rPr lang="en-US" dirty="0"/>
              <a:t>April 12 &amp; 13, 2022</a:t>
            </a:r>
            <a:br>
              <a:rPr lang="en-US" dirty="0"/>
            </a:br>
            <a:r>
              <a:rPr lang="en-US" dirty="0"/>
              <a:t>Victoria</a:t>
            </a:r>
            <a:endParaRPr lang="en-CA" dirty="0"/>
          </a:p>
        </p:txBody>
      </p:sp>
    </p:spTree>
    <p:extLst>
      <p:ext uri="{BB962C8B-B14F-4D97-AF65-F5344CB8AC3E}">
        <p14:creationId xmlns:p14="http://schemas.microsoft.com/office/powerpoint/2010/main" val="3543289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1.  The Problem </a:t>
            </a:r>
          </a:p>
          <a:p>
            <a:pPr marL="0" indent="0">
              <a:spcBef>
                <a:spcPts val="0"/>
              </a:spcBef>
              <a:buNone/>
            </a:pPr>
            <a:r>
              <a:rPr lang="en-CA" sz="2400" dirty="0"/>
              <a:t>What problem (gap) are you actually trying to create a solution for?</a:t>
            </a:r>
          </a:p>
          <a:p>
            <a:pPr marL="0" indent="0">
              <a:spcBef>
                <a:spcPts val="0"/>
              </a:spcBef>
              <a:buNone/>
            </a:pPr>
            <a:r>
              <a:rPr lang="en-CA" sz="2400" dirty="0"/>
              <a:t>Can you provide evidence that the problem exists?   </a:t>
            </a:r>
          </a:p>
          <a:p>
            <a:pPr marL="0" indent="0">
              <a:spcBef>
                <a:spcPts val="0"/>
              </a:spcBef>
              <a:buNone/>
            </a:pPr>
            <a:r>
              <a:rPr lang="en-CA" sz="2400" dirty="0"/>
              <a:t>Does the problem relate to the performance or health determinants of sport? Or could a solution to a problem result in positive impact for the institute, without negatively impacting our purpose?  (if not, should we be trying to solve this problem?)</a:t>
            </a:r>
          </a:p>
          <a:p>
            <a:pPr marL="0" indent="0">
              <a:spcBef>
                <a:spcPts val="0"/>
              </a:spcBef>
              <a:buNone/>
            </a:pPr>
            <a:endParaRPr lang="en-CA" sz="2400" dirty="0"/>
          </a:p>
          <a:p>
            <a:pPr marL="0" indent="0">
              <a:spcBef>
                <a:spcPts val="0"/>
              </a:spcBef>
              <a:buNone/>
            </a:pPr>
            <a:r>
              <a:rPr lang="en-CA" sz="2400" dirty="0"/>
              <a:t>Try and distill the problem down to its simplest form.  Ideally you should be able to describe the problem you are solving in one or two sentences or bullet points.  </a:t>
            </a:r>
            <a:endParaRPr lang="en-CA" sz="2400" b="1" i="1" dirty="0">
              <a:solidFill>
                <a:srgbClr val="002060"/>
              </a:solidFill>
            </a:endParaRPr>
          </a:p>
        </p:txBody>
      </p:sp>
      <p:pic>
        <p:nvPicPr>
          <p:cNvPr id="5" name="Picture 2"/>
          <p:cNvPicPr>
            <a:picLocks noChangeAspect="1"/>
          </p:cNvPicPr>
          <p:nvPr/>
        </p:nvPicPr>
        <p:blipFill rotWithShape="1">
          <a:blip r:embed="rId2">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192739"/>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2207198"/>
            <a:ext cx="9808339" cy="259094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2.  Your Solution(s)</a:t>
            </a:r>
          </a:p>
          <a:p>
            <a:pPr marL="0" indent="0">
              <a:spcBef>
                <a:spcPts val="0"/>
              </a:spcBef>
              <a:buNone/>
            </a:pPr>
            <a:r>
              <a:rPr lang="en-CA" sz="2400" dirty="0"/>
              <a:t>A clear problem statement will help you focus your solution on solving just one main focus problem.  </a:t>
            </a:r>
          </a:p>
          <a:p>
            <a:pPr marL="0" indent="0">
              <a:spcBef>
                <a:spcPts val="0"/>
              </a:spcBef>
              <a:buNone/>
            </a:pPr>
            <a:endParaRPr lang="en-CA" sz="2400" dirty="0"/>
          </a:p>
          <a:p>
            <a:pPr marL="0" indent="0">
              <a:spcBef>
                <a:spcPts val="0"/>
              </a:spcBef>
              <a:buNone/>
            </a:pPr>
            <a:r>
              <a:rPr lang="en-CA" sz="2400" dirty="0"/>
              <a:t>Again you should be able to describe your solution(s) at a high level in just a few sentences or bullet points.  </a:t>
            </a:r>
            <a:endParaRPr lang="en-CA" sz="2400" b="1" i="1" dirty="0">
              <a:solidFill>
                <a:srgbClr val="002060"/>
              </a:solidFill>
            </a:endParaRPr>
          </a:p>
        </p:txBody>
      </p:sp>
      <p:pic>
        <p:nvPicPr>
          <p:cNvPr id="7" name="Picture 4"/>
          <p:cNvPicPr>
            <a:picLocks noChangeAspect="1"/>
          </p:cNvPicPr>
          <p:nvPr/>
        </p:nvPicPr>
        <p:blipFill rotWithShape="1">
          <a:blip r:embed="rId2">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8044635"/>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1767033"/>
            <a:ext cx="10081457"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3.  Target Market</a:t>
            </a:r>
          </a:p>
          <a:p>
            <a:pPr marL="0" indent="0">
              <a:spcBef>
                <a:spcPts val="0"/>
              </a:spcBef>
              <a:buNone/>
            </a:pPr>
            <a:r>
              <a:rPr lang="en-CA" sz="2400" dirty="0"/>
              <a:t>Describe the market segments/type of client/customer you are targeting. Who does this problem focus on?  What makes them unique? (e.g. is this just for elite athletes?  Able or para or both?  Next Gen?  Community?  Winter vs. Summer sports or both?  NSO vs. PSO?)</a:t>
            </a:r>
          </a:p>
          <a:p>
            <a:pPr marL="0" indent="0">
              <a:spcBef>
                <a:spcPts val="0"/>
              </a:spcBef>
              <a:buNone/>
            </a:pPr>
            <a:endParaRPr lang="en-CA" sz="2400" dirty="0"/>
          </a:p>
          <a:p>
            <a:pPr marL="0" indent="0">
              <a:spcBef>
                <a:spcPts val="0"/>
              </a:spcBef>
              <a:buNone/>
            </a:pPr>
            <a:r>
              <a:rPr lang="en-CA" sz="2400" dirty="0"/>
              <a:t>Can you get any sense of projected number of client/customers that might be interested in this solution? </a:t>
            </a:r>
          </a:p>
          <a:p>
            <a:pPr marL="0" indent="0">
              <a:spcBef>
                <a:spcPts val="0"/>
              </a:spcBef>
              <a:buNone/>
            </a:pPr>
            <a:endParaRPr lang="en-CA" sz="2400" dirty="0"/>
          </a:p>
          <a:p>
            <a:pPr marL="0" indent="0">
              <a:spcBef>
                <a:spcPts val="0"/>
              </a:spcBef>
              <a:buNone/>
            </a:pPr>
            <a:r>
              <a:rPr lang="en-CA" sz="2400" dirty="0"/>
              <a:t>Are there any other aspects of the target market (or target customers/client) that are relevant to this problem and solution?  </a:t>
            </a:r>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4.  Competition Benchmarking</a:t>
            </a:r>
          </a:p>
          <a:p>
            <a:pPr marL="0" indent="0">
              <a:spcBef>
                <a:spcPts val="0"/>
              </a:spcBef>
              <a:buNone/>
            </a:pPr>
            <a:r>
              <a:rPr lang="en-CA" sz="2400" dirty="0"/>
              <a:t>Who are your actual competitors? (name them, in some instances there might not be direct competition).  Are they located locally, or within BC or within Canada or Internationally?   </a:t>
            </a:r>
          </a:p>
          <a:p>
            <a:pPr marL="0" indent="0">
              <a:spcBef>
                <a:spcPts val="0"/>
              </a:spcBef>
              <a:buNone/>
            </a:pPr>
            <a:endParaRPr lang="en-CA" sz="2400" dirty="0"/>
          </a:p>
          <a:p>
            <a:pPr marL="0" indent="0">
              <a:spcBef>
                <a:spcPts val="0"/>
              </a:spcBef>
              <a:buNone/>
            </a:pPr>
            <a:r>
              <a:rPr lang="en-CA" sz="2400" dirty="0"/>
              <a:t>Describe your key differentiators that make your solution different than your competition.   </a:t>
            </a:r>
          </a:p>
          <a:p>
            <a:pPr marL="0" indent="0">
              <a:spcBef>
                <a:spcPts val="0"/>
              </a:spcBef>
              <a:buNone/>
            </a:pPr>
            <a:endParaRPr lang="en-CA" sz="2400" dirty="0"/>
          </a:p>
          <a:p>
            <a:pPr marL="0" indent="0">
              <a:spcBef>
                <a:spcPts val="0"/>
              </a:spcBef>
              <a:buNone/>
            </a:pPr>
            <a:r>
              <a:rPr lang="en-CA" sz="2400" dirty="0"/>
              <a:t>[KPI: Is your solution unique enough that your target market (customers) will choose your solution over alternatives?] </a:t>
            </a: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7" name="Picture 7"/>
          <p:cNvPicPr>
            <a:picLocks noChangeAspect="1"/>
          </p:cNvPicPr>
          <p:nvPr/>
        </p:nvPicPr>
        <p:blipFill rotWithShape="1">
          <a:blip r:embed="rId2">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5.  Highlight Your Team Advantage</a:t>
            </a:r>
          </a:p>
          <a:p>
            <a:pPr marL="0" indent="0">
              <a:spcBef>
                <a:spcPts val="0"/>
              </a:spcBef>
              <a:buNone/>
            </a:pPr>
            <a:r>
              <a:rPr lang="en-CA" sz="2400" dirty="0"/>
              <a:t>Highlight how you and your time are the right team to execute on your vision!  </a:t>
            </a:r>
          </a:p>
          <a:p>
            <a:pPr marL="0" indent="0">
              <a:spcBef>
                <a:spcPts val="0"/>
              </a:spcBef>
              <a:buNone/>
            </a:pPr>
            <a:endParaRPr lang="en-CA" sz="2400" dirty="0"/>
          </a:p>
          <a:p>
            <a:pPr marL="0" indent="0">
              <a:spcBef>
                <a:spcPts val="0"/>
              </a:spcBef>
              <a:buNone/>
            </a:pPr>
            <a:r>
              <a:rPr lang="en-CA" sz="2400" dirty="0"/>
              <a:t>Aspects of the CSI Pacific Institute Advantage should play front and center here.  No matter how great or unique your solution is, if you don’t have the right people, places and programs, you won’t be able to see it to fruition.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5" name="Picture 8"/>
          <p:cNvPicPr>
            <a:picLocks noChangeAspect="1"/>
          </p:cNvPicPr>
          <p:nvPr/>
        </p:nvPicPr>
        <p:blipFill rotWithShape="1">
          <a:blip r:embed="rId2">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2207198"/>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6.  Business Model </a:t>
            </a:r>
          </a:p>
          <a:p>
            <a:pPr marL="0" indent="0">
              <a:spcBef>
                <a:spcPts val="0"/>
              </a:spcBef>
              <a:buNone/>
            </a:pPr>
            <a:r>
              <a:rPr lang="en-CA" sz="2400" dirty="0"/>
              <a:t>Ideally you can pull together a draft top-level forecast of potential revenues and expenses into a draft budget (a detailed forecast not needed now).  What are the estimated projects costs to implement your solution?  Is there enough revenues to cover costs in a sustainable manner?  </a:t>
            </a:r>
          </a:p>
          <a:p>
            <a:pPr marL="0" indent="0">
              <a:spcBef>
                <a:spcPts val="0"/>
              </a:spcBef>
              <a:buNone/>
            </a:pPr>
            <a:endParaRPr lang="en-CA" sz="2400" dirty="0"/>
          </a:p>
          <a:p>
            <a:pPr marL="0" indent="0">
              <a:spcBef>
                <a:spcPts val="0"/>
              </a:spcBef>
              <a:buNone/>
            </a:pPr>
            <a:r>
              <a:rPr lang="en-CA" sz="2400" dirty="0"/>
              <a:t>The most important part is that you can show/articulate the business model, or within the context of sport, show that in a non-for profit model, there would be enough interest to support the solutions.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7" name="Picture 9"/>
          <p:cNvPicPr>
            <a:picLocks noChangeAspect="1"/>
          </p:cNvPicPr>
          <p:nvPr/>
        </p:nvPicPr>
        <p:blipFill rotWithShape="1">
          <a:blip r:embed="rId2">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2042809" y="2207198"/>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7.  Milestones </a:t>
            </a:r>
          </a:p>
          <a:p>
            <a:pPr marL="0" indent="0">
              <a:spcBef>
                <a:spcPts val="0"/>
              </a:spcBef>
              <a:buNone/>
            </a:pPr>
            <a:r>
              <a:rPr lang="en-CA" sz="2400" dirty="0"/>
              <a:t>Highlight your upcoming goals and when you plan to achieve them. Consider developing a draft Gantt Chart for key milestones.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5" name="Picture 10"/>
          <p:cNvPicPr>
            <a:picLocks noChangeAspect="1"/>
          </p:cNvPicPr>
          <p:nvPr/>
        </p:nvPicPr>
        <p:blipFill rotWithShape="1">
          <a:blip r:embed="rId2">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2"/>
          <a:stretch>
            <a:fillRect/>
          </a:stretch>
        </p:blipFill>
        <p:spPr>
          <a:xfrm>
            <a:off x="0" y="176980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advTm="14367">
        <p:fade/>
      </p:transition>
    </mc:Choice>
    <mc:Fallback xmlns="">
      <p:transition spd="med" advTm="14367">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TotalTime>
  <Words>635</Words>
  <Application>Microsoft Office PowerPoint</Application>
  <PresentationFormat>Widescreen</PresentationFormat>
  <Paragraphs>43</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  CSI PACIFIC  PERFORMANCE PROJECTS  2022 Staff Advance  April 12 &amp; 13, 2022 Victoria</vt:lpstr>
      <vt:lpstr>Multi Step Project “PITCH”</vt:lpstr>
      <vt:lpstr>Multi Step Project “PITCH”</vt:lpstr>
      <vt:lpstr>Multi Step Project “PITCH”</vt:lpstr>
      <vt:lpstr>Multi Step Project “PITCH”</vt:lpstr>
      <vt:lpstr>Multi Step Project “PITCH”</vt:lpstr>
      <vt:lpstr>Multi Step Project “PITCH”</vt:lpstr>
      <vt:lpstr>Multi Step Project “PITCH”</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Trent Stellingwerff</cp:lastModifiedBy>
  <cp:revision>70</cp:revision>
  <dcterms:created xsi:type="dcterms:W3CDTF">2017-01-05T20:16:58Z</dcterms:created>
  <dcterms:modified xsi:type="dcterms:W3CDTF">2025-07-03T23:38:07Z</dcterms:modified>
</cp:coreProperties>
</file>