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8" r:id="rId2"/>
    <p:sldId id="263" r:id="rId3"/>
    <p:sldId id="271" r:id="rId4"/>
    <p:sldId id="264" r:id="rId5"/>
    <p:sldId id="272"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AA3CED-4844-5343-8B64-D67961B4D7D7}" v="6" dt="2025-08-18T18:31:05.808"/>
    <p1510:client id="{F0D6FE74-CB47-FE4E-96FE-DF69C5E3FEE2}" v="15" dt="2025-08-18T21:25:32.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6" autoAdjust="0"/>
    <p:restoredTop sz="74057"/>
  </p:normalViewPr>
  <p:slideViewPr>
    <p:cSldViewPr snapToGrid="0">
      <p:cViewPr varScale="1">
        <p:scale>
          <a:sx n="97" d="100"/>
          <a:sy n="97" d="100"/>
        </p:scale>
        <p:origin x="1432" y="200"/>
      </p:cViewPr>
      <p:guideLst/>
    </p:cSldViewPr>
  </p:slideViewPr>
  <p:notesTextViewPr>
    <p:cViewPr>
      <p:scale>
        <a:sx n="3" d="2"/>
        <a:sy n="3" d="2"/>
      </p:scale>
      <p:origin x="0" y="0"/>
    </p:cViewPr>
  </p:notesTextViewPr>
  <p:sorterViewPr>
    <p:cViewPr varScale="1">
      <p:scale>
        <a:sx n="1" d="1"/>
        <a:sy n="1" d="1"/>
      </p:scale>
      <p:origin x="0" y="-1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Kates" userId="8fd5ec3e-c8da-46f6-bbad-ce7a7878ba0f" providerId="ADAL" clId="{F0D6FE74-CB47-FE4E-96FE-DF69C5E3FEE2}"/>
    <pc:docChg chg="custSel modSld">
      <pc:chgData name="Andrew Kates" userId="8fd5ec3e-c8da-46f6-bbad-ce7a7878ba0f" providerId="ADAL" clId="{F0D6FE74-CB47-FE4E-96FE-DF69C5E3FEE2}" dt="2025-08-18T21:25:34.019" v="1283" actId="20577"/>
      <pc:docMkLst>
        <pc:docMk/>
      </pc:docMkLst>
      <pc:sldChg chg="modSp mod">
        <pc:chgData name="Andrew Kates" userId="8fd5ec3e-c8da-46f6-bbad-ce7a7878ba0f" providerId="ADAL" clId="{F0D6FE74-CB47-FE4E-96FE-DF69C5E3FEE2}" dt="2025-08-18T20:03:25.585" v="651" actId="20577"/>
        <pc:sldMkLst>
          <pc:docMk/>
          <pc:sldMk cId="568366746" sldId="265"/>
        </pc:sldMkLst>
        <pc:spChg chg="mod">
          <ac:chgData name="Andrew Kates" userId="8fd5ec3e-c8da-46f6-bbad-ce7a7878ba0f" providerId="ADAL" clId="{F0D6FE74-CB47-FE4E-96FE-DF69C5E3FEE2}" dt="2025-08-18T20:03:25.585" v="651" actId="20577"/>
          <ac:spMkLst>
            <pc:docMk/>
            <pc:sldMk cId="568366746" sldId="265"/>
            <ac:spMk id="6" creationId="{00000000-0000-0000-0000-000000000000}"/>
          </ac:spMkLst>
        </pc:spChg>
      </pc:sldChg>
      <pc:sldChg chg="modSp mod modNotesTx">
        <pc:chgData name="Andrew Kates" userId="8fd5ec3e-c8da-46f6-bbad-ce7a7878ba0f" providerId="ADAL" clId="{F0D6FE74-CB47-FE4E-96FE-DF69C5E3FEE2}" dt="2025-08-18T21:06:43.805" v="956" actId="20577"/>
        <pc:sldMkLst>
          <pc:docMk/>
          <pc:sldMk cId="3918262711" sldId="266"/>
        </pc:sldMkLst>
        <pc:spChg chg="mod">
          <ac:chgData name="Andrew Kates" userId="8fd5ec3e-c8da-46f6-bbad-ce7a7878ba0f" providerId="ADAL" clId="{F0D6FE74-CB47-FE4E-96FE-DF69C5E3FEE2}" dt="2025-08-18T21:06:43.805" v="956" actId="20577"/>
          <ac:spMkLst>
            <pc:docMk/>
            <pc:sldMk cId="3918262711" sldId="266"/>
            <ac:spMk id="6" creationId="{00000000-0000-0000-0000-000000000000}"/>
          </ac:spMkLst>
        </pc:spChg>
        <pc:spChg chg="mod">
          <ac:chgData name="Andrew Kates" userId="8fd5ec3e-c8da-46f6-bbad-ce7a7878ba0f" providerId="ADAL" clId="{F0D6FE74-CB47-FE4E-96FE-DF69C5E3FEE2}" dt="2025-08-18T21:05:10.360" v="826" actId="14100"/>
          <ac:spMkLst>
            <pc:docMk/>
            <pc:sldMk cId="3918262711" sldId="266"/>
            <ac:spMk id="63490" creationId="{00000000-0000-0000-0000-000000000000}"/>
          </ac:spMkLst>
        </pc:spChg>
      </pc:sldChg>
      <pc:sldChg chg="modSp mod modNotesTx">
        <pc:chgData name="Andrew Kates" userId="8fd5ec3e-c8da-46f6-bbad-ce7a7878ba0f" providerId="ADAL" clId="{F0D6FE74-CB47-FE4E-96FE-DF69C5E3FEE2}" dt="2025-08-18T21:09:44.551" v="1273" actId="20577"/>
        <pc:sldMkLst>
          <pc:docMk/>
          <pc:sldMk cId="310404465" sldId="267"/>
        </pc:sldMkLst>
        <pc:spChg chg="mod">
          <ac:chgData name="Andrew Kates" userId="8fd5ec3e-c8da-46f6-bbad-ce7a7878ba0f" providerId="ADAL" clId="{F0D6FE74-CB47-FE4E-96FE-DF69C5E3FEE2}" dt="2025-08-18T21:09:30.712" v="1266" actId="21"/>
          <ac:spMkLst>
            <pc:docMk/>
            <pc:sldMk cId="310404465" sldId="267"/>
            <ac:spMk id="6" creationId="{00000000-0000-0000-0000-000000000000}"/>
          </ac:spMkLst>
        </pc:spChg>
        <pc:spChg chg="mod">
          <ac:chgData name="Andrew Kates" userId="8fd5ec3e-c8da-46f6-bbad-ce7a7878ba0f" providerId="ADAL" clId="{F0D6FE74-CB47-FE4E-96FE-DF69C5E3FEE2}" dt="2025-08-18T21:09:39.033" v="1270" actId="14100"/>
          <ac:spMkLst>
            <pc:docMk/>
            <pc:sldMk cId="310404465" sldId="267"/>
            <ac:spMk id="63490" creationId="{00000000-0000-0000-0000-000000000000}"/>
          </ac:spMkLst>
        </pc:spChg>
      </pc:sldChg>
      <pc:sldChg chg="modNotesTx">
        <pc:chgData name="Andrew Kates" userId="8fd5ec3e-c8da-46f6-bbad-ce7a7878ba0f" providerId="ADAL" clId="{F0D6FE74-CB47-FE4E-96FE-DF69C5E3FEE2}" dt="2025-08-18T21:25:34.019" v="1283" actId="20577"/>
        <pc:sldMkLst>
          <pc:docMk/>
          <pc:sldMk cId="21241760" sldId="268"/>
        </pc:sldMkLst>
      </pc:sldChg>
      <pc:sldChg chg="modSp mod">
        <pc:chgData name="Andrew Kates" userId="8fd5ec3e-c8da-46f6-bbad-ce7a7878ba0f" providerId="ADAL" clId="{F0D6FE74-CB47-FE4E-96FE-DF69C5E3FEE2}" dt="2025-08-18T19:38:45.768" v="1" actId="1035"/>
        <pc:sldMkLst>
          <pc:docMk/>
          <pc:sldMk cId="2899790007" sldId="270"/>
        </pc:sldMkLst>
        <pc:picChg chg="mod">
          <ac:chgData name="Andrew Kates" userId="8fd5ec3e-c8da-46f6-bbad-ce7a7878ba0f" providerId="ADAL" clId="{F0D6FE74-CB47-FE4E-96FE-DF69C5E3FEE2}" dt="2025-08-18T19:38:45.768" v="1" actId="1035"/>
          <ac:picMkLst>
            <pc:docMk/>
            <pc:sldMk cId="2899790007" sldId="270"/>
            <ac:picMk id="3" creationId="{00000000-0000-0000-0000-000000000000}"/>
          </ac:picMkLst>
        </pc:picChg>
      </pc:sldChg>
      <pc:sldChg chg="modNotesTx">
        <pc:chgData name="Andrew Kates" userId="8fd5ec3e-c8da-46f6-bbad-ce7a7878ba0f" providerId="ADAL" clId="{F0D6FE74-CB47-FE4E-96FE-DF69C5E3FEE2}" dt="2025-08-18T19:42:14.063" v="15" actId="20577"/>
        <pc:sldMkLst>
          <pc:docMk/>
          <pc:sldMk cId="740440714" sldId="271"/>
        </pc:sldMkLst>
      </pc:sldChg>
      <pc:sldChg chg="modSp mod modNotesTx">
        <pc:chgData name="Andrew Kates" userId="8fd5ec3e-c8da-46f6-bbad-ce7a7878ba0f" providerId="ADAL" clId="{F0D6FE74-CB47-FE4E-96FE-DF69C5E3FEE2}" dt="2025-08-18T21:04:30.136" v="821" actId="113"/>
        <pc:sldMkLst>
          <pc:docMk/>
          <pc:sldMk cId="1988230745" sldId="272"/>
        </pc:sldMkLst>
        <pc:spChg chg="mod">
          <ac:chgData name="Andrew Kates" userId="8fd5ec3e-c8da-46f6-bbad-ce7a7878ba0f" providerId="ADAL" clId="{F0D6FE74-CB47-FE4E-96FE-DF69C5E3FEE2}" dt="2025-08-18T21:04:30.136" v="821" actId="113"/>
          <ac:spMkLst>
            <pc:docMk/>
            <pc:sldMk cId="1988230745" sldId="272"/>
            <ac:spMk id="6" creationId="{BF6273ED-31A9-B065-41E0-91AB18C6B4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4C35-0AA9-41CB-84F6-AF1A2EF42389}" type="datetimeFigureOut">
              <a:rPr lang="en-CA" smtClean="0"/>
              <a:t>2025-08-18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EB4E-D50A-4CF1-9B06-457599E410FB}" type="slidenum">
              <a:rPr lang="en-CA" smtClean="0"/>
              <a:t>‹#›</a:t>
            </a:fld>
            <a:endParaRPr lang="en-CA"/>
          </a:p>
        </p:txBody>
      </p:sp>
    </p:spTree>
    <p:extLst>
      <p:ext uri="{BB962C8B-B14F-4D97-AF65-F5344CB8AC3E}">
        <p14:creationId xmlns:p14="http://schemas.microsoft.com/office/powerpoint/2010/main" val="27579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2</a:t>
            </a:fld>
            <a:endParaRPr lang="en-CA"/>
          </a:p>
        </p:txBody>
      </p:sp>
    </p:spTree>
    <p:extLst>
      <p:ext uri="{BB962C8B-B14F-4D97-AF65-F5344CB8AC3E}">
        <p14:creationId xmlns:p14="http://schemas.microsoft.com/office/powerpoint/2010/main" val="238418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 This is a massive time commitment in the present, and we do not have the protocol set up to innovate or improve in the future.</a:t>
            </a:r>
          </a:p>
          <a:p>
            <a:endParaRPr lang="en-US" dirty="0"/>
          </a:p>
          <a:p>
            <a:endParaRPr lang="en-US" dirty="0"/>
          </a:p>
          <a:p>
            <a:r>
              <a:rPr lang="en-US" dirty="0"/>
              <a:t>CH:</a:t>
            </a:r>
          </a:p>
          <a:p>
            <a:r>
              <a:rPr lang="en-US" dirty="0"/>
              <a:t>-t</a:t>
            </a:r>
            <a:r>
              <a:rPr lang="en-CA" sz="1200" kern="1200" dirty="0">
                <a:solidFill>
                  <a:schemeClr val="tx1"/>
                </a:solidFill>
                <a:effectLst/>
                <a:latin typeface="+mn-lt"/>
                <a:ea typeface="+mn-ea"/>
                <a:cs typeface="+mn-cs"/>
              </a:rPr>
              <a:t>he purpose of this RTP program is to provide a world-class, evidence-based</a:t>
            </a:r>
          </a:p>
          <a:p>
            <a:r>
              <a:rPr lang="en-CA" sz="1200" kern="1200" dirty="0">
                <a:solidFill>
                  <a:schemeClr val="tx1"/>
                </a:solidFill>
                <a:effectLst/>
                <a:latin typeface="+mn-lt"/>
                <a:ea typeface="+mn-ea"/>
                <a:cs typeface="+mn-cs"/>
              </a:rPr>
              <a:t>pathway leveraging cutting-edge sport science and a multi-disciplinary team approach to</a:t>
            </a:r>
          </a:p>
          <a:p>
            <a:r>
              <a:rPr lang="en-CA" sz="1200" kern="1200" dirty="0">
                <a:solidFill>
                  <a:schemeClr val="tx1"/>
                </a:solidFill>
                <a:effectLst/>
                <a:latin typeface="+mn-lt"/>
                <a:ea typeface="+mn-ea"/>
                <a:cs typeface="+mn-cs"/>
              </a:rPr>
              <a:t>rehabilitate and reintegrate winter sport athletes back to an elite level of competition</a:t>
            </a:r>
          </a:p>
          <a:p>
            <a:r>
              <a:rPr lang="en-US" dirty="0"/>
              <a:t>-</a:t>
            </a:r>
            <a:r>
              <a:rPr lang="en-CA" sz="1200" kern="1200" dirty="0">
                <a:solidFill>
                  <a:schemeClr val="tx1"/>
                </a:solidFill>
                <a:effectLst/>
                <a:latin typeface="+mn-lt"/>
                <a:ea typeface="+mn-ea"/>
                <a:cs typeface="+mn-cs"/>
              </a:rPr>
              <a:t>one-third of World Cup Freestyle Ski and Alpine Ski athletes sustain a time-loss injury each season (Florenes4</a:t>
            </a:r>
          </a:p>
          <a:p>
            <a:r>
              <a:rPr lang="en-CA" sz="1200" kern="1200" dirty="0">
                <a:solidFill>
                  <a:schemeClr val="tx1"/>
                </a:solidFill>
                <a:effectLst/>
                <a:latin typeface="+mn-lt"/>
                <a:ea typeface="+mn-ea"/>
                <a:cs typeface="+mn-cs"/>
              </a:rPr>
              <a:t>et al., 2012)</a:t>
            </a: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3</a:t>
            </a:fld>
            <a:endParaRPr lang="en-CA"/>
          </a:p>
        </p:txBody>
      </p:sp>
    </p:spTree>
    <p:extLst>
      <p:ext uri="{BB962C8B-B14F-4D97-AF65-F5344CB8AC3E}">
        <p14:creationId xmlns:p14="http://schemas.microsoft.com/office/powerpoint/2010/main" val="4255433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The Solution:</a:t>
            </a:r>
          </a:p>
          <a:p>
            <a:pPr marL="0" indent="0">
              <a:spcBef>
                <a:spcPts val="0"/>
              </a:spcBef>
              <a:buNone/>
            </a:pPr>
            <a:r>
              <a:rPr lang="en-CA" sz="1200" dirty="0"/>
              <a:t>An ACL Rehabilitation Protocol</a:t>
            </a:r>
          </a:p>
          <a:p>
            <a:pPr marL="0" indent="0">
              <a:spcBef>
                <a:spcPts val="0"/>
              </a:spcBef>
              <a:buNone/>
            </a:pPr>
            <a:r>
              <a:rPr lang="en-CA" sz="1200" dirty="0"/>
              <a:t>-Criteria Based Progression Injury -&gt; RTP &amp; Beyond</a:t>
            </a:r>
          </a:p>
          <a:p>
            <a:pPr marL="0" indent="0">
              <a:spcBef>
                <a:spcPts val="0"/>
              </a:spcBef>
              <a:buNone/>
            </a:pPr>
            <a:r>
              <a:rPr lang="en-CA" sz="1200" dirty="0"/>
              <a:t>-Training Program Templates</a:t>
            </a:r>
          </a:p>
          <a:p>
            <a:pPr marL="0" indent="0">
              <a:spcBef>
                <a:spcPts val="0"/>
              </a:spcBef>
              <a:buNone/>
            </a:pPr>
            <a:r>
              <a:rPr lang="en-CA" sz="1200" dirty="0"/>
              <a:t>-Neuromuscular Testing Protocol</a:t>
            </a:r>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A clear problem statement will help you focus your solution on solving just one main focus problem.  </a:t>
            </a:r>
          </a:p>
          <a:p>
            <a:pPr marL="0" indent="0">
              <a:spcBef>
                <a:spcPts val="0"/>
              </a:spcBef>
              <a:buNone/>
            </a:pPr>
            <a:endParaRPr lang="en-CA" sz="1200" dirty="0"/>
          </a:p>
          <a:p>
            <a:pPr marL="0" indent="0">
              <a:spcBef>
                <a:spcPts val="0"/>
              </a:spcBef>
              <a:buNone/>
            </a:pPr>
            <a:r>
              <a:rPr lang="en-CA" sz="1200" dirty="0"/>
              <a:t>Again you should be able to describe your solution(s) at a high level in just a few sentences or bullet points.  </a:t>
            </a:r>
            <a:endParaRPr lang="en-CA" sz="1200" b="1" i="1" dirty="0">
              <a:solidFill>
                <a:srgbClr val="002060"/>
              </a:solidFill>
            </a:endParaRPr>
          </a:p>
          <a:p>
            <a:endParaRPr lang="en-US" dirty="0"/>
          </a:p>
          <a:p>
            <a:endParaRPr lang="en-US" dirty="0"/>
          </a:p>
          <a:p>
            <a:r>
              <a:rPr lang="en-US" dirty="0"/>
              <a:t>What we have:</a:t>
            </a:r>
          </a:p>
          <a:p>
            <a:endParaRPr lang="en-US" dirty="0"/>
          </a:p>
          <a:p>
            <a:r>
              <a:rPr lang="en-US" dirty="0"/>
              <a:t>What we don’t have:</a:t>
            </a:r>
          </a:p>
          <a:p>
            <a:r>
              <a:rPr lang="en-US" dirty="0"/>
              <a:t>-money</a:t>
            </a:r>
          </a:p>
          <a:p>
            <a:r>
              <a:rPr lang="en-US" dirty="0"/>
              <a:t>-in house physiotherapy or other IST services</a:t>
            </a:r>
          </a:p>
          <a:p>
            <a:r>
              <a:rPr lang="en-US" dirty="0"/>
              <a:t>-isokinetic dynamometer</a:t>
            </a:r>
          </a:p>
          <a:p>
            <a:r>
              <a:rPr lang="en-US" dirty="0"/>
              <a:t>-underwater treadmill</a:t>
            </a: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5</a:t>
            </a:fld>
            <a:endParaRPr lang="en-CA"/>
          </a:p>
        </p:txBody>
      </p:sp>
    </p:spTree>
    <p:extLst>
      <p:ext uri="{BB962C8B-B14F-4D97-AF65-F5344CB8AC3E}">
        <p14:creationId xmlns:p14="http://schemas.microsoft.com/office/powerpoint/2010/main" val="65443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Describe the market segments/type of client/customer you are targeting. Who does this problem focus on?  What makes them unique? (e.g. is this just for elite athletes?  Able or para or both?  Next Gen?  Community?  Winter vs. Summer sports or both?  NSO vs. PSO?)</a:t>
            </a:r>
          </a:p>
          <a:p>
            <a:pPr marL="0" indent="0">
              <a:spcBef>
                <a:spcPts val="0"/>
              </a:spcBef>
              <a:buNone/>
            </a:pPr>
            <a:endParaRPr lang="en-CA" sz="1200" dirty="0"/>
          </a:p>
          <a:p>
            <a:pPr marL="0" indent="0">
              <a:spcBef>
                <a:spcPts val="0"/>
              </a:spcBef>
              <a:buNone/>
            </a:pPr>
            <a:r>
              <a:rPr lang="en-CA" sz="1200" dirty="0"/>
              <a:t>Can you get any sense of projected number of client/customers that might be interested in this solution? </a:t>
            </a:r>
          </a:p>
          <a:p>
            <a:pPr marL="0" indent="0">
              <a:spcBef>
                <a:spcPts val="0"/>
              </a:spcBef>
              <a:buNone/>
            </a:pPr>
            <a:endParaRPr lang="en-CA" sz="1200" dirty="0"/>
          </a:p>
          <a:p>
            <a:pPr marL="0" indent="0">
              <a:spcBef>
                <a:spcPts val="0"/>
              </a:spcBef>
              <a:buNone/>
            </a:pPr>
            <a:r>
              <a:rPr lang="en-CA" sz="1200" dirty="0"/>
              <a:t>Are there any other aspects of the target market (or target customers/client) that are relevant to this problem and solution?  </a:t>
            </a:r>
          </a:p>
          <a:p>
            <a:endParaRPr lang="en-US" dirty="0"/>
          </a:p>
        </p:txBody>
      </p:sp>
    </p:spTree>
    <p:extLst>
      <p:ext uri="{BB962C8B-B14F-4D97-AF65-F5344CB8AC3E}">
        <p14:creationId xmlns:p14="http://schemas.microsoft.com/office/powerpoint/2010/main" val="25050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Who are your actual competitors? (name them, in some instances there might not be direct competition).  Are they located locally, or within BC or within Canada or Internationally?   </a:t>
            </a:r>
          </a:p>
          <a:p>
            <a:pPr marL="0" indent="0">
              <a:spcBef>
                <a:spcPts val="0"/>
              </a:spcBef>
              <a:buNone/>
            </a:pPr>
            <a:endParaRPr lang="en-CA" sz="1200" dirty="0"/>
          </a:p>
          <a:p>
            <a:pPr marL="0" indent="0">
              <a:spcBef>
                <a:spcPts val="0"/>
              </a:spcBef>
              <a:buNone/>
            </a:pPr>
            <a:r>
              <a:rPr lang="en-CA" sz="1200" dirty="0"/>
              <a:t>Describe your key differentiators that make your solution different than your competition.   </a:t>
            </a:r>
          </a:p>
          <a:p>
            <a:pPr marL="0" indent="0">
              <a:spcBef>
                <a:spcPts val="0"/>
              </a:spcBef>
              <a:buNone/>
            </a:pPr>
            <a:endParaRPr lang="en-CA" sz="1200" dirty="0"/>
          </a:p>
          <a:p>
            <a:pPr marL="0" indent="0">
              <a:spcBef>
                <a:spcPts val="0"/>
              </a:spcBef>
              <a:buNone/>
            </a:pPr>
            <a:r>
              <a:rPr lang="en-CA" sz="1200" dirty="0"/>
              <a:t>[KPI: Is your solution unique enough that your target market (customers) will choose your solution over alternatives?] </a:t>
            </a:r>
          </a:p>
          <a:p>
            <a:pPr marL="0" indent="0">
              <a:spcBef>
                <a:spcPts val="0"/>
              </a:spcBef>
              <a:buNone/>
            </a:pPr>
            <a:endParaRPr lang="en-CA" sz="1200" b="1" i="1" dirty="0">
              <a:solidFill>
                <a:srgbClr val="002060"/>
              </a:solidFill>
            </a:endParaRPr>
          </a:p>
          <a:p>
            <a:pPr marL="0" indent="0">
              <a:spcBef>
                <a:spcPts val="0"/>
              </a:spcBef>
              <a:buNone/>
            </a:pPr>
            <a:endParaRPr lang="en-CA" sz="1200" b="1" i="1" dirty="0">
              <a:solidFill>
                <a:srgbClr val="002060"/>
              </a:solidFill>
            </a:endParaRPr>
          </a:p>
          <a:p>
            <a:endParaRPr lang="en-US" dirty="0"/>
          </a:p>
          <a:p>
            <a:endParaRPr lang="en-US" dirty="0"/>
          </a:p>
          <a:p>
            <a:endParaRPr lang="en-US" dirty="0"/>
          </a:p>
          <a:p>
            <a:r>
              <a:rPr lang="en-US" dirty="0"/>
              <a:t>Competition:</a:t>
            </a:r>
          </a:p>
          <a:p>
            <a:r>
              <a:rPr lang="en-US" dirty="0"/>
              <a:t>-CSI Calgary (collaborate)</a:t>
            </a:r>
          </a:p>
          <a:p>
            <a:r>
              <a:rPr lang="en-US" dirty="0"/>
              <a:t>-Private</a:t>
            </a:r>
          </a:p>
          <a:p>
            <a:r>
              <a:rPr lang="en-US" dirty="0"/>
              <a:t>-</a:t>
            </a:r>
            <a:r>
              <a:rPr lang="en-US" dirty="0" err="1"/>
              <a:t>Fortius</a:t>
            </a:r>
            <a:r>
              <a:rPr lang="en-US" dirty="0"/>
              <a:t> (n/a)</a:t>
            </a:r>
          </a:p>
          <a:p>
            <a:endParaRPr lang="en-US" dirty="0"/>
          </a:p>
          <a:p>
            <a:endParaRPr lang="en-US" dirty="0"/>
          </a:p>
          <a:p>
            <a:r>
              <a:rPr lang="en-US" dirty="0"/>
              <a:t>World Leading Examples:</a:t>
            </a:r>
          </a:p>
          <a:p>
            <a:r>
              <a:rPr lang="en-US" dirty="0"/>
              <a:t>(and one thing they do best that we can learn from)</a:t>
            </a:r>
          </a:p>
          <a:p>
            <a:r>
              <a:rPr lang="en-US" dirty="0"/>
              <a:t>-</a:t>
            </a:r>
            <a:r>
              <a:rPr lang="en-CA" sz="1200" kern="1200" dirty="0">
                <a:solidFill>
                  <a:schemeClr val="tx1"/>
                </a:solidFill>
                <a:effectLst/>
                <a:latin typeface="+mn-lt"/>
                <a:ea typeface="+mn-ea"/>
                <a:cs typeface="+mn-cs"/>
              </a:rPr>
              <a:t>United States Ski and Snowboard</a:t>
            </a:r>
          </a:p>
          <a:p>
            <a:r>
              <a:rPr lang="en-CA" sz="1200" kern="1200" dirty="0">
                <a:solidFill>
                  <a:schemeClr val="tx1"/>
                </a:solidFill>
                <a:effectLst/>
                <a:latin typeface="+mn-lt"/>
                <a:ea typeface="+mn-ea"/>
                <a:cs typeface="+mn-cs"/>
              </a:rPr>
              <a:t>-SPARC Sports Physiotherapy &amp; Athletic Rehabilitation Clinic – Ireland, Enda King</a:t>
            </a:r>
          </a:p>
          <a:p>
            <a:r>
              <a:rPr lang="en-CA" sz="1200" kern="1200" dirty="0">
                <a:solidFill>
                  <a:schemeClr val="tx1"/>
                </a:solidFill>
                <a:effectLst/>
                <a:latin typeface="+mn-lt"/>
                <a:ea typeface="+mn-ea"/>
                <a:cs typeface="+mn-cs"/>
              </a:rPr>
              <a:t>-OTP Return to Health and Performance ‘Think Tank’</a:t>
            </a:r>
          </a:p>
          <a:p>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7</a:t>
            </a:fld>
            <a:endParaRPr lang="en-CA"/>
          </a:p>
        </p:txBody>
      </p:sp>
    </p:spTree>
    <p:extLst>
      <p:ext uri="{BB962C8B-B14F-4D97-AF65-F5344CB8AC3E}">
        <p14:creationId xmlns:p14="http://schemas.microsoft.com/office/powerpoint/2010/main" val="366413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Highlight how you and your time are the right team to execute on your vision!  </a:t>
            </a:r>
          </a:p>
          <a:p>
            <a:pPr marL="0" indent="0">
              <a:spcBef>
                <a:spcPts val="0"/>
              </a:spcBef>
              <a:buNone/>
            </a:pPr>
            <a:endParaRPr lang="en-CA" sz="1200" dirty="0"/>
          </a:p>
          <a:p>
            <a:pPr marL="0" indent="0">
              <a:spcBef>
                <a:spcPts val="0"/>
              </a:spcBef>
              <a:buNone/>
            </a:pPr>
            <a:r>
              <a:rPr lang="en-CA" sz="1200" dirty="0"/>
              <a:t>Aspects of the CSI Pacific Institute Advantage should play front and center here.  No matter how great or unique your solution is, if you don’t have the right people, places and programs, you won’t be able to see it to fruition.   </a:t>
            </a:r>
            <a:endParaRPr lang="en-CA" sz="1200" b="1" i="1" dirty="0">
              <a:solidFill>
                <a:srgbClr val="002060"/>
              </a:solidFill>
            </a:endParaRPr>
          </a:p>
          <a:p>
            <a:pPr marL="0" indent="0">
              <a:spcBef>
                <a:spcPts val="0"/>
              </a:spcBef>
              <a:buNone/>
            </a:pPr>
            <a:endParaRPr lang="en-CA" sz="1200" b="1" i="1" dirty="0">
              <a:solidFill>
                <a:srgbClr val="002060"/>
              </a:solidFill>
            </a:endParaRPr>
          </a:p>
          <a:p>
            <a:endParaRPr lang="en-US" dirty="0"/>
          </a:p>
          <a:p>
            <a:endParaRPr lang="en-US" dirty="0"/>
          </a:p>
          <a:p>
            <a:endParaRPr lang="en-US" dirty="0"/>
          </a:p>
          <a:p>
            <a:r>
              <a:rPr lang="en-US" dirty="0"/>
              <a:t>-My approach: Practical implementation &gt; Science/Research/Innovation</a:t>
            </a:r>
          </a:p>
          <a:p>
            <a:r>
              <a:rPr lang="en-US" dirty="0"/>
              <a:t>-Experience leading successful ACL Rehabs </a:t>
            </a:r>
          </a:p>
          <a:p>
            <a:r>
              <a:rPr lang="en-US" dirty="0"/>
              <a:t>-Experience with successful and unsuccessful collaboration</a:t>
            </a:r>
          </a:p>
          <a:p>
            <a:r>
              <a:rPr lang="en-US" dirty="0"/>
              <a:t>-</a:t>
            </a:r>
          </a:p>
        </p:txBody>
      </p:sp>
      <p:sp>
        <p:nvSpPr>
          <p:cNvPr id="4" name="Slide Number Placeholder 3"/>
          <p:cNvSpPr>
            <a:spLocks noGrp="1"/>
          </p:cNvSpPr>
          <p:nvPr>
            <p:ph type="sldNum" sz="quarter" idx="5"/>
          </p:nvPr>
        </p:nvSpPr>
        <p:spPr/>
        <p:txBody>
          <a:bodyPr/>
          <a:lstStyle/>
          <a:p>
            <a:fld id="{EAF9EB4E-D50A-4CF1-9B06-457599E410FB}" type="slidenum">
              <a:rPr lang="en-CA" smtClean="0"/>
              <a:t>8</a:t>
            </a:fld>
            <a:endParaRPr lang="en-CA"/>
          </a:p>
        </p:txBody>
      </p:sp>
    </p:spTree>
    <p:extLst>
      <p:ext uri="{BB962C8B-B14F-4D97-AF65-F5344CB8AC3E}">
        <p14:creationId xmlns:p14="http://schemas.microsoft.com/office/powerpoint/2010/main" val="167529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a:t>
            </a:r>
            <a:r>
              <a:rPr lang="en-CA" sz="1200" kern="1200">
                <a:solidFill>
                  <a:schemeClr val="tx1"/>
                </a:solidFill>
                <a:effectLst/>
                <a:latin typeface="+mn-lt"/>
                <a:ea typeface="+mn-ea"/>
                <a:cs typeface="+mn-cs"/>
              </a:rPr>
              <a:t>in performance services</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9</a:t>
            </a:fld>
            <a:endParaRPr lang="en-CA"/>
          </a:p>
        </p:txBody>
      </p:sp>
    </p:spTree>
    <p:extLst>
      <p:ext uri="{BB962C8B-B14F-4D97-AF65-F5344CB8AC3E}">
        <p14:creationId xmlns:p14="http://schemas.microsoft.com/office/powerpoint/2010/main" val="1163778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5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1602799"/>
            <a:ext cx="10515600" cy="826366"/>
          </a:xfrm>
          <a:prstGeom prst="rect">
            <a:avLst/>
          </a:prstGeom>
        </p:spPr>
        <p:txBody>
          <a:bodyPr>
            <a:normAutofit/>
          </a:bodyPr>
          <a:lstStyle/>
          <a:p>
            <a:endParaRPr lang="en-US" sz="3200" b="1"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838200" y="2623127"/>
            <a:ext cx="10515600" cy="3553835"/>
          </a:xfrm>
          <a:prstGeom prst="rect">
            <a:avLst/>
          </a:prstGeo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97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ctr"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43" name="Shape 43"/>
          <p:cNvSpPr txBox="1">
            <a:spLocks noGrp="1"/>
          </p:cNvSpPr>
          <p:nvPr>
            <p:ph type="dt" idx="10"/>
          </p:nvPr>
        </p:nvSpPr>
        <p:spPr>
          <a:xfrm>
            <a:off x="838200" y="6356352"/>
            <a:ext cx="27432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4038600" y="6356352"/>
            <a:ext cx="41148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610600" y="6356352"/>
            <a:ext cx="2743200" cy="365200"/>
          </a:xfrm>
          <a:prstGeom prst="rect">
            <a:avLst/>
          </a:prstGeom>
          <a:noFill/>
          <a:ln>
            <a:noFill/>
          </a:ln>
        </p:spPr>
        <p:txBody>
          <a:bodyPr spcFirstLastPara="1" wrap="square" lIns="68575" tIns="34275" rIns="68575" bIns="34275" anchor="t" anchorCtr="0">
            <a:noAutofit/>
          </a:bodyPr>
          <a:lstStyle/>
          <a:p>
            <a:fld id="{00000000-1234-1234-1234-123412341234}" type="slidenum">
              <a:rPr lang="en-GB" sz="1867" smtClean="0">
                <a:solidFill>
                  <a:schemeClr val="dk1"/>
                </a:solidFill>
                <a:ea typeface="Arial"/>
                <a:cs typeface="Arial"/>
                <a:sym typeface="Arial"/>
              </a:rPr>
              <a:pPr/>
              <a:t>‹#›</a:t>
            </a:fld>
            <a:endParaRPr lang="en-GB" sz="1867">
              <a:solidFill>
                <a:schemeClr val="dk1"/>
              </a:solidFill>
              <a:ea typeface="Arial"/>
              <a:cs typeface="Arial"/>
              <a:sym typeface="Arial"/>
            </a:endParaRPr>
          </a:p>
        </p:txBody>
      </p:sp>
    </p:spTree>
    <p:extLst>
      <p:ext uri="{BB962C8B-B14F-4D97-AF65-F5344CB8AC3E}">
        <p14:creationId xmlns:p14="http://schemas.microsoft.com/office/powerpoint/2010/main" val="244681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13" name="Google Shape;13;p3"/>
          <p:cNvSpPr txBox="1">
            <a:spLocks noGrp="1"/>
          </p:cNvSpPr>
          <p:nvPr>
            <p:ph type="body" idx="1"/>
          </p:nvPr>
        </p:nvSpPr>
        <p:spPr>
          <a:xfrm>
            <a:off x="838200" y="1825625"/>
            <a:ext cx="10515600" cy="4351200"/>
          </a:xfrm>
          <a:prstGeom prst="rect">
            <a:avLst/>
          </a:prstGeom>
          <a:noFill/>
          <a:ln>
            <a:noFill/>
          </a:ln>
        </p:spPr>
        <p:txBody>
          <a:bodyPr spcFirstLastPara="1" wrap="square" lIns="68575" tIns="68575" rIns="68575" bIns="68575" anchor="t" anchorCtr="0"/>
          <a:lstStyle>
            <a:lvl1pPr marL="609585" marR="0" lvl="0" indent="-457189" algn="l" rtl="0">
              <a:lnSpc>
                <a:spcPct val="90000"/>
              </a:lnSpc>
              <a:spcBef>
                <a:spcPts val="1067"/>
              </a:spcBef>
              <a:spcAft>
                <a:spcPts val="0"/>
              </a:spcAft>
              <a:buClr>
                <a:srgbClr val="3F3F3F"/>
              </a:buClr>
              <a:buSzPts val="1800"/>
              <a:buFont typeface="Arial"/>
              <a:buChar char="•"/>
              <a:defRPr sz="2400" b="0" i="0" u="none" strike="noStrike" cap="none">
                <a:solidFill>
                  <a:srgbClr val="3F3F3F"/>
                </a:solidFill>
                <a:latin typeface="Arial"/>
                <a:ea typeface="Arial"/>
                <a:cs typeface="Arial"/>
                <a:sym typeface="Arial"/>
              </a:defRPr>
            </a:lvl1pPr>
            <a:lvl2pPr marL="1219170" marR="0" lvl="1" indent="-431789" algn="l" rtl="0">
              <a:lnSpc>
                <a:spcPct val="90000"/>
              </a:lnSpc>
              <a:spcBef>
                <a:spcPts val="533"/>
              </a:spcBef>
              <a:spcAft>
                <a:spcPts val="0"/>
              </a:spcAft>
              <a:buClr>
                <a:srgbClr val="3F3F3F"/>
              </a:buClr>
              <a:buSzPts val="1500"/>
              <a:buFont typeface="Arial"/>
              <a:buChar char="•"/>
              <a:defRPr sz="2000" b="0" i="0" u="none" strike="noStrike" cap="none">
                <a:solidFill>
                  <a:srgbClr val="3F3F3F"/>
                </a:solidFill>
                <a:latin typeface="Arial"/>
                <a:ea typeface="Arial"/>
                <a:cs typeface="Arial"/>
                <a:sym typeface="Arial"/>
              </a:defRPr>
            </a:lvl2pPr>
            <a:lvl3pPr marL="1828754" marR="0" lvl="2" indent="-423323" algn="l" rtl="0">
              <a:lnSpc>
                <a:spcPct val="90000"/>
              </a:lnSpc>
              <a:spcBef>
                <a:spcPts val="533"/>
              </a:spcBef>
              <a:spcAft>
                <a:spcPts val="0"/>
              </a:spcAft>
              <a:buClr>
                <a:srgbClr val="3F3F3F"/>
              </a:buClr>
              <a:buSzPts val="1400"/>
              <a:buFont typeface="Arial"/>
              <a:buChar char="•"/>
              <a:defRPr sz="1867" b="0" i="0" u="none" strike="noStrike" cap="none">
                <a:solidFill>
                  <a:srgbClr val="3F3F3F"/>
                </a:solidFill>
                <a:latin typeface="Arial"/>
                <a:ea typeface="Arial"/>
                <a:cs typeface="Arial"/>
                <a:sym typeface="Arial"/>
              </a:defRPr>
            </a:lvl3pPr>
            <a:lvl4pPr marL="2438339" marR="0" lvl="3" indent="-406390" algn="l" rtl="0">
              <a:lnSpc>
                <a:spcPct val="90000"/>
              </a:lnSpc>
              <a:spcBef>
                <a:spcPts val="533"/>
              </a:spcBef>
              <a:spcAft>
                <a:spcPts val="0"/>
              </a:spcAft>
              <a:buClr>
                <a:srgbClr val="3F3F3F"/>
              </a:buClr>
              <a:buSzPts val="1200"/>
              <a:buFont typeface="Arial"/>
              <a:buChar char="•"/>
              <a:defRPr sz="1600" b="0" i="0" u="none" strike="noStrike" cap="none">
                <a:solidFill>
                  <a:srgbClr val="3F3F3F"/>
                </a:solidFill>
                <a:latin typeface="Arial"/>
                <a:ea typeface="Arial"/>
                <a:cs typeface="Arial"/>
                <a:sym typeface="Arial"/>
              </a:defRPr>
            </a:lvl4pPr>
            <a:lvl5pPr marL="3047924" marR="0" lvl="4" indent="-397923" algn="l" rtl="0">
              <a:lnSpc>
                <a:spcPct val="90000"/>
              </a:lnSpc>
              <a:spcBef>
                <a:spcPts val="533"/>
              </a:spcBef>
              <a:spcAft>
                <a:spcPts val="0"/>
              </a:spcAft>
              <a:buClr>
                <a:srgbClr val="3F3F3F"/>
              </a:buClr>
              <a:buSzPts val="1100"/>
              <a:buFont typeface="Arial"/>
              <a:buChar char="•"/>
              <a:defRPr sz="1467" b="0" i="0" u="none" strike="noStrike" cap="none">
                <a:solidFill>
                  <a:srgbClr val="3F3F3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657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50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12369"/>
            <a:ext cx="10522527" cy="4817624"/>
          </a:xfrm>
        </p:spPr>
        <p:txBody>
          <a:bodyPr/>
          <a:lstStyle/>
          <a:p>
            <a:br>
              <a:rPr lang="en-US" dirty="0"/>
            </a:br>
            <a:br>
              <a:rPr lang="en-US" dirty="0"/>
            </a:br>
            <a:r>
              <a:rPr lang="en-US" dirty="0"/>
              <a:t>CSI PACIFIC</a:t>
            </a:r>
            <a:br>
              <a:rPr lang="en-US" dirty="0"/>
            </a:br>
            <a:br>
              <a:rPr lang="en-US" dirty="0"/>
            </a:br>
            <a:r>
              <a:rPr lang="en-US" dirty="0"/>
              <a:t>Return to Performance Program Proposal</a:t>
            </a:r>
            <a:br>
              <a:rPr lang="en-US" dirty="0"/>
            </a:br>
            <a:br>
              <a:rPr lang="en-US" dirty="0"/>
            </a:br>
            <a:r>
              <a:rPr lang="en-US" dirty="0"/>
              <a:t>August 2025</a:t>
            </a:r>
            <a:endParaRPr lang="en-CA" dirty="0"/>
          </a:p>
        </p:txBody>
      </p:sp>
    </p:spTree>
    <p:extLst>
      <p:ext uri="{BB962C8B-B14F-4D97-AF65-F5344CB8AC3E}">
        <p14:creationId xmlns:p14="http://schemas.microsoft.com/office/powerpoint/2010/main" val="3543289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2042809" y="2207198"/>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7.  Milestones </a:t>
            </a:r>
          </a:p>
          <a:p>
            <a:pPr marL="0" indent="0">
              <a:spcBef>
                <a:spcPts val="0"/>
              </a:spcBef>
              <a:buNone/>
            </a:pPr>
            <a:r>
              <a:rPr lang="en-CA" sz="2400" dirty="0"/>
              <a:t>Highlight your upcoming goals and when you plan to achieve them. Consider developing a draft Gantt Chart for key milestones.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5" name="Picture 10"/>
          <p:cNvPicPr>
            <a:picLocks noChangeAspect="1"/>
          </p:cNvPicPr>
          <p:nvPr/>
        </p:nvPicPr>
        <p:blipFill rotWithShape="1">
          <a:blip r:embed="rId2">
            <a:extLst>
              <a:ext uri="{28A0092B-C50C-407E-A947-70E740481C1C}">
                <a14:useLocalDpi xmlns:a14="http://schemas.microsoft.com/office/drawing/2010/main" val="0"/>
              </a:ext>
            </a:extLst>
          </a:blip>
          <a:srcRect l="10699" t="42953" r="65931" b="8923"/>
          <a:stretch/>
        </p:blipFill>
        <p:spPr bwMode="auto">
          <a:xfrm>
            <a:off x="286747" y="2279795"/>
            <a:ext cx="1612492" cy="1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876430"/>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5112775" y="2207198"/>
            <a:ext cx="6738373"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8.  SWOT (optional)</a:t>
            </a:r>
          </a:p>
          <a:p>
            <a:pPr marL="0" indent="0">
              <a:spcBef>
                <a:spcPts val="0"/>
              </a:spcBef>
              <a:buNone/>
            </a:pPr>
            <a:r>
              <a:rPr lang="en-CA" sz="2400" dirty="0"/>
              <a:t>If you have been able to collect enough information in steps 1 through 7, consider developing a single slide SWOT analysis.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3" name="Picture 2"/>
          <p:cNvPicPr>
            <a:picLocks noChangeAspect="1"/>
          </p:cNvPicPr>
          <p:nvPr/>
        </p:nvPicPr>
        <p:blipFill>
          <a:blip r:embed="rId2"/>
          <a:stretch>
            <a:fillRect/>
          </a:stretch>
        </p:blipFill>
        <p:spPr>
          <a:xfrm>
            <a:off x="0" y="1746656"/>
            <a:ext cx="4840651" cy="4626351"/>
          </a:xfrm>
          <a:prstGeom prst="rect">
            <a:avLst/>
          </a:prstGeom>
        </p:spPr>
      </p:pic>
    </p:spTree>
    <p:extLst>
      <p:ext uri="{BB962C8B-B14F-4D97-AF65-F5344CB8AC3E}">
        <p14:creationId xmlns:p14="http://schemas.microsoft.com/office/powerpoint/2010/main" val="2899790007"/>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1.  The Problem </a:t>
            </a:r>
          </a:p>
          <a:p>
            <a:pPr marL="0" indent="0">
              <a:spcBef>
                <a:spcPts val="0"/>
              </a:spcBef>
              <a:buNone/>
            </a:pPr>
            <a:r>
              <a:rPr lang="en-CA" sz="2400" dirty="0"/>
              <a:t>What problem (gap) are you actually trying to create a solution for?</a:t>
            </a:r>
          </a:p>
          <a:p>
            <a:pPr marL="0" indent="0">
              <a:spcBef>
                <a:spcPts val="0"/>
              </a:spcBef>
              <a:buNone/>
            </a:pPr>
            <a:r>
              <a:rPr lang="en-CA" sz="2400" dirty="0"/>
              <a:t>Can you provide evidence that the problem exists?   </a:t>
            </a:r>
          </a:p>
          <a:p>
            <a:pPr marL="0" indent="0">
              <a:spcBef>
                <a:spcPts val="0"/>
              </a:spcBef>
              <a:buNone/>
            </a:pPr>
            <a:r>
              <a:rPr lang="en-CA" sz="2400" dirty="0"/>
              <a:t>Does the problem relate to the performance or health determinants of sport? Or could a solution to a problem result in positive impact for the institute, without negatively impacting our purpose?  (if not, should we be trying to solve this problem?)</a:t>
            </a:r>
          </a:p>
          <a:p>
            <a:pPr marL="0" indent="0">
              <a:spcBef>
                <a:spcPts val="0"/>
              </a:spcBef>
              <a:buNone/>
            </a:pPr>
            <a:endParaRPr lang="en-CA" sz="2400" dirty="0"/>
          </a:p>
          <a:p>
            <a:pPr marL="0" indent="0">
              <a:spcBef>
                <a:spcPts val="0"/>
              </a:spcBef>
              <a:buNone/>
            </a:pPr>
            <a:r>
              <a:rPr lang="en-CA" sz="2400" dirty="0"/>
              <a:t>Try and distill the problem down to its simplest form.  Ideally you should be able to describe the problem you are solving in one or two sentences or bullet points.  </a:t>
            </a:r>
            <a:endParaRPr lang="en-CA" sz="2400" b="1" i="1" dirty="0">
              <a:solidFill>
                <a:srgbClr val="002060"/>
              </a:solidFill>
            </a:endParaRPr>
          </a:p>
        </p:txBody>
      </p:sp>
      <p:pic>
        <p:nvPicPr>
          <p:cNvPr id="5" name="Picture 2"/>
          <p:cNvPicPr>
            <a:picLocks noChangeAspect="1"/>
          </p:cNvPicPr>
          <p:nvPr/>
        </p:nvPicPr>
        <p:blipFill rotWithShape="1">
          <a:blip r:embed="rId3">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192739"/>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520A-0D8B-3685-B7E8-DDE02C8C08E6}"/>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E5745319-7CAC-EE54-82DC-C28E382CE823}"/>
              </a:ext>
            </a:extLst>
          </p:cNvPr>
          <p:cNvSpPr>
            <a:spLocks noGrp="1" noChangeArrowheads="1"/>
          </p:cNvSpPr>
          <p:nvPr>
            <p:ph type="title"/>
          </p:nvPr>
        </p:nvSpPr>
        <p:spPr>
          <a:xfrm>
            <a:off x="286747" y="1104559"/>
            <a:ext cx="6660232" cy="565151"/>
          </a:xfrm>
          <a:noFill/>
        </p:spPr>
        <p:txBody>
          <a:bodyPr>
            <a:noAutofit/>
          </a:bodyPr>
          <a:lstStyle/>
          <a:p>
            <a:r>
              <a:rPr lang="en-CA" sz="3733" dirty="0"/>
              <a:t>Step 1.  The Problem </a:t>
            </a:r>
          </a:p>
        </p:txBody>
      </p:sp>
      <p:sp>
        <p:nvSpPr>
          <p:cNvPr id="6" name="Rectangle 3">
            <a:extLst>
              <a:ext uri="{FF2B5EF4-FFF2-40B4-BE49-F238E27FC236}">
                <a16:creationId xmlns:a16="http://schemas.microsoft.com/office/drawing/2014/main" id="{9D190324-7AE7-F3EA-4782-A09F59CE99C2}"/>
              </a:ext>
            </a:extLst>
          </p:cNvPr>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CA" b="1" i="1" dirty="0">
                <a:solidFill>
                  <a:srgbClr val="002060"/>
                </a:solidFill>
              </a:rPr>
              <a:t>CSI Pacific does not have a RTP protocol</a:t>
            </a:r>
          </a:p>
          <a:p>
            <a:pPr lvl="1">
              <a:spcBef>
                <a:spcPts val="0"/>
              </a:spcBef>
            </a:pPr>
            <a:r>
              <a:rPr lang="en-CA" sz="1600" b="1" i="1" dirty="0">
                <a:solidFill>
                  <a:srgbClr val="002060"/>
                </a:solidFill>
              </a:rPr>
              <a:t>Every injury requires a massive time commitment for one of our practitioners</a:t>
            </a:r>
          </a:p>
          <a:p>
            <a:pPr lvl="1">
              <a:spcBef>
                <a:spcPts val="0"/>
              </a:spcBef>
            </a:pPr>
            <a:r>
              <a:rPr lang="en-CA" sz="1600" b="1" i="1" dirty="0">
                <a:solidFill>
                  <a:srgbClr val="002060"/>
                </a:solidFill>
              </a:rPr>
              <a:t>The problem is compounded by the fact that they must create the rehab program from scratch</a:t>
            </a:r>
          </a:p>
          <a:p>
            <a:pPr lvl="1">
              <a:spcBef>
                <a:spcPts val="0"/>
              </a:spcBef>
            </a:pPr>
            <a:r>
              <a:rPr lang="en-CA" sz="1600" b="1" i="1" dirty="0">
                <a:solidFill>
                  <a:srgbClr val="002060"/>
                </a:solidFill>
              </a:rPr>
              <a:t>As the practitioner is expected to provide a “state of the art” rehab, an immense amount of research is required</a:t>
            </a:r>
          </a:p>
          <a:p>
            <a:pPr lvl="1">
              <a:spcBef>
                <a:spcPts val="0"/>
              </a:spcBef>
            </a:pPr>
            <a:r>
              <a:rPr lang="en-CA" sz="1600" b="1" i="1" dirty="0">
                <a:solidFill>
                  <a:srgbClr val="002060"/>
                </a:solidFill>
              </a:rPr>
              <a:t>They must dive deeply into a plethora of nuanced topics.</a:t>
            </a:r>
          </a:p>
          <a:p>
            <a:pPr lvl="1">
              <a:spcBef>
                <a:spcPts val="0"/>
              </a:spcBef>
            </a:pPr>
            <a:r>
              <a:rPr lang="en-CA" sz="1600" b="1" i="1" dirty="0">
                <a:solidFill>
                  <a:srgbClr val="002060"/>
                </a:solidFill>
              </a:rPr>
              <a:t>Once they begin the rehab, they have no standardized way of keeping track of all the details</a:t>
            </a:r>
          </a:p>
          <a:p>
            <a:pPr lvl="1">
              <a:spcBef>
                <a:spcPts val="0"/>
              </a:spcBef>
            </a:pPr>
            <a:r>
              <a:rPr lang="en-CA" sz="1600" b="1" i="1" dirty="0">
                <a:solidFill>
                  <a:srgbClr val="002060"/>
                </a:solidFill>
              </a:rPr>
              <a:t>This makes it difficult to learn from each case, and to compound and share knowledge</a:t>
            </a:r>
          </a:p>
          <a:p>
            <a:pPr lvl="1">
              <a:spcBef>
                <a:spcPts val="0"/>
              </a:spcBef>
            </a:pPr>
            <a:endParaRPr lang="en-CA" sz="1600" b="1" i="1" dirty="0">
              <a:solidFill>
                <a:srgbClr val="002060"/>
              </a:solidFill>
            </a:endParaRPr>
          </a:p>
        </p:txBody>
      </p:sp>
      <p:pic>
        <p:nvPicPr>
          <p:cNvPr id="5" name="Picture 2">
            <a:extLst>
              <a:ext uri="{FF2B5EF4-FFF2-40B4-BE49-F238E27FC236}">
                <a16:creationId xmlns:a16="http://schemas.microsoft.com/office/drawing/2014/main" id="{63FFA575-D1F3-7300-2C0F-80F186309243}"/>
              </a:ext>
            </a:extLst>
          </p:cNvPr>
          <p:cNvPicPr>
            <a:picLocks noChangeAspect="1"/>
          </p:cNvPicPr>
          <p:nvPr/>
        </p:nvPicPr>
        <p:blipFill rotWithShape="1">
          <a:blip r:embed="rId3">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0440714"/>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2042809" y="2207198"/>
            <a:ext cx="9808339" cy="259094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2.  Your Solution(s)</a:t>
            </a:r>
          </a:p>
          <a:p>
            <a:pPr marL="0" indent="0">
              <a:spcBef>
                <a:spcPts val="0"/>
              </a:spcBef>
              <a:buNone/>
            </a:pPr>
            <a:r>
              <a:rPr lang="en-CA" sz="2400" dirty="0"/>
              <a:t>A clear problem statement will help you focus your solution on solving just one main focus problem.  </a:t>
            </a:r>
          </a:p>
          <a:p>
            <a:pPr marL="0" indent="0">
              <a:spcBef>
                <a:spcPts val="0"/>
              </a:spcBef>
              <a:buNone/>
            </a:pPr>
            <a:endParaRPr lang="en-CA" sz="2400" dirty="0"/>
          </a:p>
          <a:p>
            <a:pPr marL="0" indent="0">
              <a:spcBef>
                <a:spcPts val="0"/>
              </a:spcBef>
              <a:buNone/>
            </a:pPr>
            <a:r>
              <a:rPr lang="en-CA" sz="2400" dirty="0"/>
              <a:t>Again you should be able to describe your solution(s) at a high level in just a few sentences or bullet points.  </a:t>
            </a:r>
            <a:endParaRPr lang="en-CA" sz="2400" b="1" i="1" dirty="0">
              <a:solidFill>
                <a:srgbClr val="002060"/>
              </a:solidFill>
            </a:endParaRPr>
          </a:p>
        </p:txBody>
      </p:sp>
      <p:pic>
        <p:nvPicPr>
          <p:cNvPr id="7" name="Picture 4"/>
          <p:cNvPicPr>
            <a:picLocks noChangeAspect="1"/>
          </p:cNvPicPr>
          <p:nvPr/>
        </p:nvPicPr>
        <p:blipFill rotWithShape="1">
          <a:blip r:embed="rId2">
            <a:extLst>
              <a:ext uri="{28A0092B-C50C-407E-A947-70E740481C1C}">
                <a14:useLocalDpi xmlns:a14="http://schemas.microsoft.com/office/drawing/2010/main" val="0"/>
              </a:ext>
            </a:extLst>
          </a:blip>
          <a:srcRect l="74990" t="53625" r="3076"/>
          <a:stretch/>
        </p:blipFill>
        <p:spPr bwMode="auto">
          <a:xfrm>
            <a:off x="535196" y="2678844"/>
            <a:ext cx="1402736" cy="16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044635"/>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5037-734F-F44F-6097-47FA64559BF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C8ADA45-EBEA-64BA-E508-3310E49D8D61}"/>
              </a:ext>
            </a:extLst>
          </p:cNvPr>
          <p:cNvSpPr>
            <a:spLocks noGrp="1" noChangeArrowheads="1"/>
          </p:cNvSpPr>
          <p:nvPr>
            <p:ph type="title"/>
          </p:nvPr>
        </p:nvSpPr>
        <p:spPr>
          <a:xfrm>
            <a:off x="286747" y="1104559"/>
            <a:ext cx="6660232" cy="565151"/>
          </a:xfrm>
          <a:noFill/>
        </p:spPr>
        <p:txBody>
          <a:bodyPr>
            <a:noAutofit/>
          </a:bodyPr>
          <a:lstStyle/>
          <a:p>
            <a:r>
              <a:rPr lang="en-CA" sz="3733" dirty="0"/>
              <a:t>Step 2.  Your Solution(s)</a:t>
            </a:r>
          </a:p>
        </p:txBody>
      </p:sp>
      <p:sp>
        <p:nvSpPr>
          <p:cNvPr id="6" name="Rectangle 3">
            <a:extLst>
              <a:ext uri="{FF2B5EF4-FFF2-40B4-BE49-F238E27FC236}">
                <a16:creationId xmlns:a16="http://schemas.microsoft.com/office/drawing/2014/main" id="{BF6273ED-31A9-B065-41E0-91AB18C6B476}"/>
              </a:ext>
            </a:extLst>
          </p:cNvPr>
          <p:cNvSpPr txBox="1">
            <a:spLocks noChangeArrowheads="1"/>
          </p:cNvSpPr>
          <p:nvPr/>
        </p:nvSpPr>
        <p:spPr>
          <a:xfrm>
            <a:off x="2042809" y="2207198"/>
            <a:ext cx="9808339" cy="259094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t>“Build something good with what we have now.”</a:t>
            </a:r>
          </a:p>
          <a:p>
            <a:pPr marL="0" indent="0">
              <a:spcBef>
                <a:spcPts val="0"/>
              </a:spcBef>
              <a:buNone/>
            </a:pPr>
            <a:endParaRPr lang="en-CA" sz="2400" b="1" i="1" dirty="0">
              <a:solidFill>
                <a:srgbClr val="002060"/>
              </a:solidFill>
            </a:endParaRPr>
          </a:p>
          <a:p>
            <a:pPr marL="0" indent="0">
              <a:spcBef>
                <a:spcPts val="0"/>
              </a:spcBef>
              <a:buNone/>
            </a:pPr>
            <a:r>
              <a:rPr lang="en-CA" sz="2400" dirty="0"/>
              <a:t>An ACL Rehabilitation Protocol</a:t>
            </a:r>
          </a:p>
          <a:p>
            <a:pPr>
              <a:spcBef>
                <a:spcPts val="0"/>
              </a:spcBef>
            </a:pPr>
            <a:r>
              <a:rPr lang="en-CA" sz="2400" dirty="0"/>
              <a:t>Criteria Based Progression Injury -&gt; RTP &amp; Beyond</a:t>
            </a:r>
          </a:p>
          <a:p>
            <a:pPr>
              <a:spcBef>
                <a:spcPts val="0"/>
              </a:spcBef>
            </a:pPr>
            <a:r>
              <a:rPr lang="en-CA" sz="2400" dirty="0"/>
              <a:t>Training Program Templates</a:t>
            </a:r>
          </a:p>
          <a:p>
            <a:pPr>
              <a:spcBef>
                <a:spcPts val="0"/>
              </a:spcBef>
            </a:pPr>
            <a:r>
              <a:rPr lang="en-CA" sz="2400" dirty="0"/>
              <a:t>Neuromuscular Testing Protocol</a:t>
            </a:r>
          </a:p>
          <a:p>
            <a:pPr marL="0" indent="0">
              <a:spcBef>
                <a:spcPts val="0"/>
              </a:spcBef>
              <a:buNone/>
            </a:pPr>
            <a:endParaRPr lang="en-CA" sz="2400" b="1" i="1" dirty="0">
              <a:solidFill>
                <a:srgbClr val="002060"/>
              </a:solidFill>
            </a:endParaRPr>
          </a:p>
        </p:txBody>
      </p:sp>
      <p:pic>
        <p:nvPicPr>
          <p:cNvPr id="7" name="Picture 4">
            <a:extLst>
              <a:ext uri="{FF2B5EF4-FFF2-40B4-BE49-F238E27FC236}">
                <a16:creationId xmlns:a16="http://schemas.microsoft.com/office/drawing/2014/main" id="{0B070B4E-1CEE-843F-BFFC-3922B7B1F82D}"/>
              </a:ext>
            </a:extLst>
          </p:cNvPr>
          <p:cNvPicPr>
            <a:picLocks noChangeAspect="1"/>
          </p:cNvPicPr>
          <p:nvPr/>
        </p:nvPicPr>
        <p:blipFill rotWithShape="1">
          <a:blip r:embed="rId3">
            <a:extLst>
              <a:ext uri="{28A0092B-C50C-407E-A947-70E740481C1C}">
                <a14:useLocalDpi xmlns:a14="http://schemas.microsoft.com/office/drawing/2010/main" val="0"/>
              </a:ext>
            </a:extLst>
          </a:blip>
          <a:srcRect l="74990" t="53625" r="3076"/>
          <a:stretch/>
        </p:blipFill>
        <p:spPr bwMode="auto">
          <a:xfrm>
            <a:off x="535196" y="2678844"/>
            <a:ext cx="1402736" cy="16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230745"/>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3.  Target Market</a:t>
            </a:r>
          </a:p>
        </p:txBody>
      </p:sp>
      <p:sp>
        <p:nvSpPr>
          <p:cNvPr id="6" name="Rectangle 3"/>
          <p:cNvSpPr txBox="1">
            <a:spLocks noChangeArrowheads="1"/>
          </p:cNvSpPr>
          <p:nvPr/>
        </p:nvSpPr>
        <p:spPr>
          <a:xfrm>
            <a:off x="2042809" y="1767033"/>
            <a:ext cx="10081457"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0"/>
              </a:spcBef>
              <a:buFont typeface="+mj-lt"/>
              <a:buAutoNum type="arabicPeriod"/>
            </a:pPr>
            <a:r>
              <a:rPr lang="en-CA" sz="2400" dirty="0"/>
              <a:t>NSO Partner Athletes</a:t>
            </a:r>
            <a:endParaRPr lang="en-CA" sz="1200" dirty="0"/>
          </a:p>
          <a:p>
            <a:pPr marL="400050" lvl="1" indent="0">
              <a:spcBef>
                <a:spcPts val="0"/>
              </a:spcBef>
              <a:buNone/>
            </a:pPr>
            <a:endParaRPr lang="en-CA" sz="100" dirty="0"/>
          </a:p>
          <a:p>
            <a:pPr marL="457200" indent="-457200">
              <a:spcBef>
                <a:spcPts val="0"/>
              </a:spcBef>
              <a:buFont typeface="+mj-lt"/>
              <a:buAutoNum type="arabicPeriod"/>
            </a:pPr>
            <a:r>
              <a:rPr lang="en-CA" sz="2400" dirty="0"/>
              <a:t>Next Gen</a:t>
            </a:r>
          </a:p>
          <a:p>
            <a:pPr marL="457200" indent="-457200">
              <a:spcBef>
                <a:spcPts val="0"/>
              </a:spcBef>
              <a:buFont typeface="+mj-lt"/>
              <a:buAutoNum type="arabicPeriod"/>
            </a:pPr>
            <a:r>
              <a:rPr lang="en-CA" sz="2400" dirty="0"/>
              <a:t>PSO</a:t>
            </a:r>
          </a:p>
          <a:p>
            <a:pPr marL="457200" indent="-457200">
              <a:spcBef>
                <a:spcPts val="0"/>
              </a:spcBef>
              <a:buFont typeface="+mj-lt"/>
              <a:buAutoNum type="arabicPeriod"/>
            </a:pPr>
            <a:r>
              <a:rPr lang="en-CA" sz="2400" dirty="0"/>
              <a:t>Performance Nation</a:t>
            </a:r>
          </a:p>
          <a:p>
            <a:pPr marL="457200" indent="-457200">
              <a:spcBef>
                <a:spcPts val="0"/>
              </a:spcBef>
              <a:buFont typeface="+mj-lt"/>
              <a:buAutoNum type="arabicPeriod"/>
            </a:pPr>
            <a:endParaRPr lang="en-CA" sz="2400" dirty="0"/>
          </a:p>
          <a:p>
            <a:pPr marL="0" indent="0">
              <a:spcBef>
                <a:spcPts val="0"/>
              </a:spcBef>
              <a:buNone/>
            </a:pPr>
            <a:r>
              <a:rPr lang="en-CA" sz="2400" dirty="0"/>
              <a:t>Number of clients interested: </a:t>
            </a:r>
          </a:p>
        </p:txBody>
      </p:sp>
      <p:pic>
        <p:nvPicPr>
          <p:cNvPr id="5" name="Picture 5"/>
          <p:cNvPicPr>
            <a:picLocks noChangeAspect="1"/>
          </p:cNvPicPr>
          <p:nvPr/>
        </p:nvPicPr>
        <p:blipFill rotWithShape="1">
          <a:blip r:embed="rId3">
            <a:extLst>
              <a:ext uri="{28A0092B-C50C-407E-A947-70E740481C1C}">
                <a14:useLocalDpi xmlns:a14="http://schemas.microsoft.com/office/drawing/2010/main" val="0"/>
              </a:ext>
            </a:extLst>
          </a:blip>
          <a:srcRect l="17219" t="50876" r="59719"/>
          <a:stretch/>
        </p:blipFill>
        <p:spPr bwMode="auto">
          <a:xfrm>
            <a:off x="271338" y="2399073"/>
            <a:ext cx="1691148" cy="17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366746"/>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8459688" cy="565151"/>
          </a:xfrm>
          <a:noFill/>
        </p:spPr>
        <p:txBody>
          <a:bodyPr>
            <a:noAutofit/>
          </a:bodyPr>
          <a:lstStyle/>
          <a:p>
            <a:r>
              <a:rPr lang="en-CA" sz="3733" dirty="0"/>
              <a:t>Step 4.  Competition Benchmarking</a:t>
            </a:r>
          </a:p>
        </p:txBody>
      </p:sp>
      <p:sp>
        <p:nvSpPr>
          <p:cNvPr id="6" name="Rectangle 3"/>
          <p:cNvSpPr txBox="1">
            <a:spLocks noChangeArrowheads="1"/>
          </p:cNvSpPr>
          <p:nvPr/>
        </p:nvSpPr>
        <p:spPr>
          <a:xfrm>
            <a:off x="2042809" y="2207198"/>
            <a:ext cx="9808339" cy="37194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dirty="0"/>
              <a:t>-</a:t>
            </a:r>
            <a:endParaRPr lang="en-CA" sz="2400" b="1" i="1" dirty="0">
              <a:solidFill>
                <a:srgbClr val="002060"/>
              </a:solidFill>
            </a:endParaRPr>
          </a:p>
        </p:txBody>
      </p:sp>
      <p:pic>
        <p:nvPicPr>
          <p:cNvPr id="7" name="Picture 7"/>
          <p:cNvPicPr>
            <a:picLocks noChangeAspect="1"/>
          </p:cNvPicPr>
          <p:nvPr/>
        </p:nvPicPr>
        <p:blipFill rotWithShape="1">
          <a:blip r:embed="rId3">
            <a:extLst>
              <a:ext uri="{28A0092B-C50C-407E-A947-70E740481C1C}">
                <a14:useLocalDpi xmlns:a14="http://schemas.microsoft.com/office/drawing/2010/main" val="0"/>
              </a:ext>
            </a:extLst>
          </a:blip>
          <a:srcRect l="62661" t="52838" r="7524"/>
          <a:stretch/>
        </p:blipFill>
        <p:spPr bwMode="auto">
          <a:xfrm>
            <a:off x="143056" y="2412180"/>
            <a:ext cx="1812968"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262711"/>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5" y="1104559"/>
            <a:ext cx="9808339" cy="565151"/>
          </a:xfrm>
          <a:noFill/>
        </p:spPr>
        <p:txBody>
          <a:bodyPr>
            <a:noAutofit/>
          </a:bodyPr>
          <a:lstStyle/>
          <a:p>
            <a:r>
              <a:rPr lang="en-CA" sz="3733" dirty="0"/>
              <a:t>Step 5.  Highlight Your Team Advantage</a:t>
            </a:r>
          </a:p>
        </p:txBody>
      </p:sp>
      <p:sp>
        <p:nvSpPr>
          <p:cNvPr id="6" name="Rectangle 3"/>
          <p:cNvSpPr txBox="1">
            <a:spLocks noChangeArrowheads="1"/>
          </p:cNvSpPr>
          <p:nvPr/>
        </p:nvSpPr>
        <p:spPr>
          <a:xfrm>
            <a:off x="2042809" y="2207198"/>
            <a:ext cx="9808339" cy="32876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dirty="0"/>
              <a:t>Highlight how you and your time are the right team to execute on your vision!  </a:t>
            </a:r>
          </a:p>
          <a:p>
            <a:pPr marL="0" indent="0">
              <a:spcBef>
                <a:spcPts val="0"/>
              </a:spcBef>
              <a:buNone/>
            </a:pPr>
            <a:endParaRPr lang="en-CA" sz="2400" dirty="0"/>
          </a:p>
          <a:p>
            <a:pPr marL="0" indent="0">
              <a:spcBef>
                <a:spcPts val="0"/>
              </a:spcBef>
              <a:buNone/>
            </a:pPr>
            <a:r>
              <a:rPr lang="en-CA" sz="2400" dirty="0"/>
              <a:t>Aspects of the CSI Pacific Institute Advantage should play front and center here.  No matter how great or unique your solution is, if you don’t have the right people, places and programs, you won’t be able to see it to fruition.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5" name="Picture 8"/>
          <p:cNvPicPr>
            <a:picLocks noChangeAspect="1"/>
          </p:cNvPicPr>
          <p:nvPr/>
        </p:nvPicPr>
        <p:blipFill rotWithShape="1">
          <a:blip r:embed="rId3">
            <a:extLst>
              <a:ext uri="{28A0092B-C50C-407E-A947-70E740481C1C}">
                <a14:useLocalDpi xmlns:a14="http://schemas.microsoft.com/office/drawing/2010/main" val="0"/>
              </a:ext>
            </a:extLst>
          </a:blip>
          <a:srcRect l="7777" t="45360" r="61009"/>
          <a:stretch/>
        </p:blipFill>
        <p:spPr bwMode="auto">
          <a:xfrm>
            <a:off x="1" y="2792361"/>
            <a:ext cx="2042809" cy="195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465"/>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2042809" y="2207198"/>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6.  Business Model </a:t>
            </a:r>
          </a:p>
          <a:p>
            <a:pPr marL="0" indent="0">
              <a:spcBef>
                <a:spcPts val="0"/>
              </a:spcBef>
              <a:buNone/>
            </a:pPr>
            <a:r>
              <a:rPr lang="en-CA" sz="2400" dirty="0"/>
              <a:t>Ideally you can pull together a draft top-level forecast of potential revenues and expenses into a draft budget (a detailed forecast not needed now).  What are the estimated projects costs to implement your solution?  Is there enough revenues to cover costs in a sustainable manner?  </a:t>
            </a:r>
          </a:p>
          <a:p>
            <a:pPr marL="0" indent="0">
              <a:spcBef>
                <a:spcPts val="0"/>
              </a:spcBef>
              <a:buNone/>
            </a:pPr>
            <a:endParaRPr lang="en-CA" sz="2400" dirty="0"/>
          </a:p>
          <a:p>
            <a:pPr marL="0" indent="0">
              <a:spcBef>
                <a:spcPts val="0"/>
              </a:spcBef>
              <a:buNone/>
            </a:pPr>
            <a:r>
              <a:rPr lang="en-CA" sz="2400" dirty="0"/>
              <a:t>The most important part is that you can show/articulate the business model, or within the context of sport, show that in a non-for profit model, there would be enough interest to support the solutions.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7" name="Picture 9"/>
          <p:cNvPicPr>
            <a:picLocks noChangeAspect="1"/>
          </p:cNvPicPr>
          <p:nvPr/>
        </p:nvPicPr>
        <p:blipFill rotWithShape="1">
          <a:blip r:embed="rId3">
            <a:extLst>
              <a:ext uri="{28A0092B-C50C-407E-A947-70E740481C1C}">
                <a14:useLocalDpi xmlns:a14="http://schemas.microsoft.com/office/drawing/2010/main" val="0"/>
              </a:ext>
            </a:extLst>
          </a:blip>
          <a:srcRect l="72828" t="48990" r="1784"/>
          <a:stretch/>
        </p:blipFill>
        <p:spPr bwMode="auto">
          <a:xfrm>
            <a:off x="194345" y="2569496"/>
            <a:ext cx="1848464" cy="198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1760"/>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466</TotalTime>
  <Words>1125</Words>
  <Application>Microsoft Macintosh PowerPoint</Application>
  <PresentationFormat>Widescreen</PresentationFormat>
  <Paragraphs>130</Paragraphs>
  <Slides>11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CSI PACIFIC  Return to Performance Program Proposal  August 2025</vt:lpstr>
      <vt:lpstr>Multi Step Project “PITCH”</vt:lpstr>
      <vt:lpstr>Step 1.  The Problem </vt:lpstr>
      <vt:lpstr>Multi Step Project “PITCH”</vt:lpstr>
      <vt:lpstr>Step 2.  Your Solution(s)</vt:lpstr>
      <vt:lpstr>Step 3.  Target Market</vt:lpstr>
      <vt:lpstr>Step 4.  Competition Benchmarking</vt:lpstr>
      <vt:lpstr>Step 5.  Highlight Your Team Advantage</vt:lpstr>
      <vt:lpstr>Multi Step Project “PITCH”</vt:lpstr>
      <vt:lpstr>Multi Step Project “PITCH”</vt:lpstr>
      <vt:lpstr>Multi Step Project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Wheelock</dc:creator>
  <cp:lastModifiedBy>Andrew Kates</cp:lastModifiedBy>
  <cp:revision>71</cp:revision>
  <dcterms:created xsi:type="dcterms:W3CDTF">2017-01-05T20:16:58Z</dcterms:created>
  <dcterms:modified xsi:type="dcterms:W3CDTF">2025-08-18T21:25:38Z</dcterms:modified>
</cp:coreProperties>
</file>