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8" r:id="rId2"/>
    <p:sldId id="271" r:id="rId3"/>
    <p:sldId id="272" r:id="rId4"/>
    <p:sldId id="265" r:id="rId5"/>
    <p:sldId id="266" r:id="rId6"/>
    <p:sldId id="267" r:id="rId7"/>
    <p:sldId id="268" r:id="rId8"/>
    <p:sldId id="269"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D6FE74-CB47-FE4E-96FE-DF69C5E3FEE2}" v="46" dt="2025-08-20T18:04:27.9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3" autoAdjust="0"/>
    <p:restoredTop sz="59041"/>
  </p:normalViewPr>
  <p:slideViewPr>
    <p:cSldViewPr snapToGrid="0">
      <p:cViewPr varScale="1">
        <p:scale>
          <a:sx n="72" d="100"/>
          <a:sy n="72" d="100"/>
        </p:scale>
        <p:origin x="1136" y="192"/>
      </p:cViewPr>
      <p:guideLst/>
    </p:cSldViewPr>
  </p:slideViewPr>
  <p:notesTextViewPr>
    <p:cViewPr>
      <p:scale>
        <a:sx n="3" d="2"/>
        <a:sy n="3" d="2"/>
      </p:scale>
      <p:origin x="0" y="0"/>
    </p:cViewPr>
  </p:notesTextViewPr>
  <p:sorterViewPr>
    <p:cViewPr varScale="1">
      <p:scale>
        <a:sx n="1" d="1"/>
        <a:sy n="1" d="1"/>
      </p:scale>
      <p:origin x="0" y="-13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Kates" userId="8fd5ec3e-c8da-46f6-bbad-ce7a7878ba0f" providerId="ADAL" clId="{F0D6FE74-CB47-FE4E-96FE-DF69C5E3FEE2}"/>
    <pc:docChg chg="custSel delSld modSld">
      <pc:chgData name="Andrew Kates" userId="8fd5ec3e-c8da-46f6-bbad-ce7a7878ba0f" providerId="ADAL" clId="{F0D6FE74-CB47-FE4E-96FE-DF69C5E3FEE2}" dt="2025-08-20T18:06:51.678" v="7120" actId="20577"/>
      <pc:docMkLst>
        <pc:docMk/>
      </pc:docMkLst>
      <pc:sldChg chg="del">
        <pc:chgData name="Andrew Kates" userId="8fd5ec3e-c8da-46f6-bbad-ce7a7878ba0f" providerId="ADAL" clId="{F0D6FE74-CB47-FE4E-96FE-DF69C5E3FEE2}" dt="2025-08-20T14:16:50.633" v="1839" actId="2696"/>
        <pc:sldMkLst>
          <pc:docMk/>
          <pc:sldMk cId="1335192739" sldId="263"/>
        </pc:sldMkLst>
      </pc:sldChg>
      <pc:sldChg chg="del">
        <pc:chgData name="Andrew Kates" userId="8fd5ec3e-c8da-46f6-bbad-ce7a7878ba0f" providerId="ADAL" clId="{F0D6FE74-CB47-FE4E-96FE-DF69C5E3FEE2}" dt="2025-08-20T14:17:16.352" v="1843" actId="2696"/>
        <pc:sldMkLst>
          <pc:docMk/>
          <pc:sldMk cId="4078044635" sldId="264"/>
        </pc:sldMkLst>
      </pc:sldChg>
      <pc:sldChg chg="modSp mod">
        <pc:chgData name="Andrew Kates" userId="8fd5ec3e-c8da-46f6-bbad-ce7a7878ba0f" providerId="ADAL" clId="{F0D6FE74-CB47-FE4E-96FE-DF69C5E3FEE2}" dt="2025-08-20T14:32:04.951" v="2600" actId="5793"/>
        <pc:sldMkLst>
          <pc:docMk/>
          <pc:sldMk cId="568366746" sldId="265"/>
        </pc:sldMkLst>
        <pc:spChg chg="mod">
          <ac:chgData name="Andrew Kates" userId="8fd5ec3e-c8da-46f6-bbad-ce7a7878ba0f" providerId="ADAL" clId="{F0D6FE74-CB47-FE4E-96FE-DF69C5E3FEE2}" dt="2025-08-20T14:32:04.951" v="2600" actId="5793"/>
          <ac:spMkLst>
            <pc:docMk/>
            <pc:sldMk cId="568366746" sldId="265"/>
            <ac:spMk id="6" creationId="{00000000-0000-0000-0000-000000000000}"/>
          </ac:spMkLst>
        </pc:spChg>
      </pc:sldChg>
      <pc:sldChg chg="modSp mod modNotesTx">
        <pc:chgData name="Andrew Kates" userId="8fd5ec3e-c8da-46f6-bbad-ce7a7878ba0f" providerId="ADAL" clId="{F0D6FE74-CB47-FE4E-96FE-DF69C5E3FEE2}" dt="2025-08-20T14:50:18.685" v="3408" actId="20577"/>
        <pc:sldMkLst>
          <pc:docMk/>
          <pc:sldMk cId="3918262711" sldId="266"/>
        </pc:sldMkLst>
        <pc:spChg chg="mod">
          <ac:chgData name="Andrew Kates" userId="8fd5ec3e-c8da-46f6-bbad-ce7a7878ba0f" providerId="ADAL" clId="{F0D6FE74-CB47-FE4E-96FE-DF69C5E3FEE2}" dt="2025-08-20T14:50:18.685" v="3408" actId="20577"/>
          <ac:spMkLst>
            <pc:docMk/>
            <pc:sldMk cId="3918262711" sldId="266"/>
            <ac:spMk id="6" creationId="{00000000-0000-0000-0000-000000000000}"/>
          </ac:spMkLst>
        </pc:spChg>
        <pc:spChg chg="mod">
          <ac:chgData name="Andrew Kates" userId="8fd5ec3e-c8da-46f6-bbad-ce7a7878ba0f" providerId="ADAL" clId="{F0D6FE74-CB47-FE4E-96FE-DF69C5E3FEE2}" dt="2025-08-18T21:05:10.360" v="826" actId="14100"/>
          <ac:spMkLst>
            <pc:docMk/>
            <pc:sldMk cId="3918262711" sldId="266"/>
            <ac:spMk id="63490" creationId="{00000000-0000-0000-0000-000000000000}"/>
          </ac:spMkLst>
        </pc:spChg>
      </pc:sldChg>
      <pc:sldChg chg="modSp mod modNotesTx">
        <pc:chgData name="Andrew Kates" userId="8fd5ec3e-c8da-46f6-bbad-ce7a7878ba0f" providerId="ADAL" clId="{F0D6FE74-CB47-FE4E-96FE-DF69C5E3FEE2}" dt="2025-08-20T18:03:20.272" v="6983" actId="20577"/>
        <pc:sldMkLst>
          <pc:docMk/>
          <pc:sldMk cId="310404465" sldId="267"/>
        </pc:sldMkLst>
        <pc:spChg chg="mod">
          <ac:chgData name="Andrew Kates" userId="8fd5ec3e-c8da-46f6-bbad-ce7a7878ba0f" providerId="ADAL" clId="{F0D6FE74-CB47-FE4E-96FE-DF69C5E3FEE2}" dt="2025-08-20T18:03:20.272" v="6983" actId="20577"/>
          <ac:spMkLst>
            <pc:docMk/>
            <pc:sldMk cId="310404465" sldId="267"/>
            <ac:spMk id="6" creationId="{00000000-0000-0000-0000-000000000000}"/>
          </ac:spMkLst>
        </pc:spChg>
        <pc:spChg chg="mod">
          <ac:chgData name="Andrew Kates" userId="8fd5ec3e-c8da-46f6-bbad-ce7a7878ba0f" providerId="ADAL" clId="{F0D6FE74-CB47-FE4E-96FE-DF69C5E3FEE2}" dt="2025-08-18T21:09:39.033" v="1270" actId="14100"/>
          <ac:spMkLst>
            <pc:docMk/>
            <pc:sldMk cId="310404465" sldId="267"/>
            <ac:spMk id="63490" creationId="{00000000-0000-0000-0000-000000000000}"/>
          </ac:spMkLst>
        </pc:spChg>
      </pc:sldChg>
      <pc:sldChg chg="addSp modSp mod modNotesTx">
        <pc:chgData name="Andrew Kates" userId="8fd5ec3e-c8da-46f6-bbad-ce7a7878ba0f" providerId="ADAL" clId="{F0D6FE74-CB47-FE4E-96FE-DF69C5E3FEE2}" dt="2025-08-20T17:44:56.495" v="6789" actId="20577"/>
        <pc:sldMkLst>
          <pc:docMk/>
          <pc:sldMk cId="21241760" sldId="268"/>
        </pc:sldMkLst>
        <pc:spChg chg="mod">
          <ac:chgData name="Andrew Kates" userId="8fd5ec3e-c8da-46f6-bbad-ce7a7878ba0f" providerId="ADAL" clId="{F0D6FE74-CB47-FE4E-96FE-DF69C5E3FEE2}" dt="2025-08-20T17:01:50.028" v="5644" actId="20577"/>
          <ac:spMkLst>
            <pc:docMk/>
            <pc:sldMk cId="21241760" sldId="268"/>
            <ac:spMk id="6" creationId="{00000000-0000-0000-0000-000000000000}"/>
          </ac:spMkLst>
        </pc:spChg>
        <pc:spChg chg="mod">
          <ac:chgData name="Andrew Kates" userId="8fd5ec3e-c8da-46f6-bbad-ce7a7878ba0f" providerId="ADAL" clId="{F0D6FE74-CB47-FE4E-96FE-DF69C5E3FEE2}" dt="2025-08-20T14:21:42.993" v="2217"/>
          <ac:spMkLst>
            <pc:docMk/>
            <pc:sldMk cId="21241760" sldId="268"/>
            <ac:spMk id="63490" creationId="{00000000-0000-0000-0000-000000000000}"/>
          </ac:spMkLst>
        </pc:spChg>
        <pc:graphicFrameChg chg="add mod modGraphic">
          <ac:chgData name="Andrew Kates" userId="8fd5ec3e-c8da-46f6-bbad-ce7a7878ba0f" providerId="ADAL" clId="{F0D6FE74-CB47-FE4E-96FE-DF69C5E3FEE2}" dt="2025-08-20T17:44:56.495" v="6789" actId="20577"/>
          <ac:graphicFrameMkLst>
            <pc:docMk/>
            <pc:sldMk cId="21241760" sldId="268"/>
            <ac:graphicFrameMk id="2" creationId="{3FC8E65D-0038-4B0C-2349-3D26D976C251}"/>
          </ac:graphicFrameMkLst>
        </pc:graphicFrameChg>
      </pc:sldChg>
      <pc:sldChg chg="modSp mod modNotesTx">
        <pc:chgData name="Andrew Kates" userId="8fd5ec3e-c8da-46f6-bbad-ce7a7878ba0f" providerId="ADAL" clId="{F0D6FE74-CB47-FE4E-96FE-DF69C5E3FEE2}" dt="2025-08-20T18:06:51.678" v="7120" actId="20577"/>
        <pc:sldMkLst>
          <pc:docMk/>
          <pc:sldMk cId="852876430" sldId="269"/>
        </pc:sldMkLst>
        <pc:spChg chg="mod">
          <ac:chgData name="Andrew Kates" userId="8fd5ec3e-c8da-46f6-bbad-ce7a7878ba0f" providerId="ADAL" clId="{F0D6FE74-CB47-FE4E-96FE-DF69C5E3FEE2}" dt="2025-08-20T18:06:51.678" v="7120" actId="20577"/>
          <ac:spMkLst>
            <pc:docMk/>
            <pc:sldMk cId="852876430" sldId="269"/>
            <ac:spMk id="6" creationId="{00000000-0000-0000-0000-000000000000}"/>
          </ac:spMkLst>
        </pc:spChg>
        <pc:spChg chg="mod">
          <ac:chgData name="Andrew Kates" userId="8fd5ec3e-c8da-46f6-bbad-ce7a7878ba0f" providerId="ADAL" clId="{F0D6FE74-CB47-FE4E-96FE-DF69C5E3FEE2}" dt="2025-08-20T14:50:47.756" v="3410"/>
          <ac:spMkLst>
            <pc:docMk/>
            <pc:sldMk cId="852876430" sldId="269"/>
            <ac:spMk id="63490" creationId="{00000000-0000-0000-0000-000000000000}"/>
          </ac:spMkLst>
        </pc:spChg>
      </pc:sldChg>
      <pc:sldChg chg="modSp mod modNotesTx">
        <pc:chgData name="Andrew Kates" userId="8fd5ec3e-c8da-46f6-bbad-ce7a7878ba0f" providerId="ADAL" clId="{F0D6FE74-CB47-FE4E-96FE-DF69C5E3FEE2}" dt="2025-08-20T14:18:36.619" v="1989" actId="20577"/>
        <pc:sldMkLst>
          <pc:docMk/>
          <pc:sldMk cId="2899790007" sldId="270"/>
        </pc:sldMkLst>
        <pc:picChg chg="mod">
          <ac:chgData name="Andrew Kates" userId="8fd5ec3e-c8da-46f6-bbad-ce7a7878ba0f" providerId="ADAL" clId="{F0D6FE74-CB47-FE4E-96FE-DF69C5E3FEE2}" dt="2025-08-18T19:38:45.768" v="1" actId="1035"/>
          <ac:picMkLst>
            <pc:docMk/>
            <pc:sldMk cId="2899790007" sldId="270"/>
            <ac:picMk id="3" creationId="{00000000-0000-0000-0000-000000000000}"/>
          </ac:picMkLst>
        </pc:picChg>
      </pc:sldChg>
      <pc:sldChg chg="modNotesTx">
        <pc:chgData name="Andrew Kates" userId="8fd5ec3e-c8da-46f6-bbad-ce7a7878ba0f" providerId="ADAL" clId="{F0D6FE74-CB47-FE4E-96FE-DF69C5E3FEE2}" dt="2025-08-20T14:16:37.857" v="1838" actId="20577"/>
        <pc:sldMkLst>
          <pc:docMk/>
          <pc:sldMk cId="740440714" sldId="271"/>
        </pc:sldMkLst>
      </pc:sldChg>
      <pc:sldChg chg="modSp mod modNotesTx">
        <pc:chgData name="Andrew Kates" userId="8fd5ec3e-c8da-46f6-bbad-ce7a7878ba0f" providerId="ADAL" clId="{F0D6FE74-CB47-FE4E-96FE-DF69C5E3FEE2}" dt="2025-08-20T14:49:23.815" v="3341" actId="20577"/>
        <pc:sldMkLst>
          <pc:docMk/>
          <pc:sldMk cId="1988230745" sldId="272"/>
        </pc:sldMkLst>
        <pc:spChg chg="mod">
          <ac:chgData name="Andrew Kates" userId="8fd5ec3e-c8da-46f6-bbad-ce7a7878ba0f" providerId="ADAL" clId="{F0D6FE74-CB47-FE4E-96FE-DF69C5E3FEE2}" dt="2025-08-20T14:44:12.436" v="3310" actId="20577"/>
          <ac:spMkLst>
            <pc:docMk/>
            <pc:sldMk cId="1988230745" sldId="272"/>
            <ac:spMk id="6" creationId="{BF6273ED-31A9-B065-41E0-91AB18C6B47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194C35-0AA9-41CB-84F6-AF1A2EF42389}" type="datetimeFigureOut">
              <a:rPr lang="en-CA" smtClean="0"/>
              <a:t>2025-08-20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F9EB4E-D50A-4CF1-9B06-457599E410FB}" type="slidenum">
              <a:rPr lang="en-CA" smtClean="0"/>
              <a:t>‹#›</a:t>
            </a:fld>
            <a:endParaRPr lang="en-CA"/>
          </a:p>
        </p:txBody>
      </p:sp>
    </p:spTree>
    <p:extLst>
      <p:ext uri="{BB962C8B-B14F-4D97-AF65-F5344CB8AC3E}">
        <p14:creationId xmlns:p14="http://schemas.microsoft.com/office/powerpoint/2010/main" val="2757930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CA" sz="1200" dirty="0"/>
              <a:t>What problem (gap) are you actually trying to create a solution for?</a:t>
            </a:r>
          </a:p>
          <a:p>
            <a:pPr marL="0" indent="0">
              <a:spcBef>
                <a:spcPts val="0"/>
              </a:spcBef>
              <a:buNone/>
            </a:pPr>
            <a:r>
              <a:rPr lang="en-CA" sz="1200" dirty="0"/>
              <a:t>Can you provide evidence that the problem exists?   </a:t>
            </a:r>
          </a:p>
          <a:p>
            <a:pPr marL="0" indent="0">
              <a:spcBef>
                <a:spcPts val="0"/>
              </a:spcBef>
              <a:buNone/>
            </a:pPr>
            <a:r>
              <a:rPr lang="en-CA" sz="1200" dirty="0"/>
              <a:t>Does the problem relate to the performance or health determinants of sport? Or could a solution to a problem result in positive impact for the institute, without negatively impacting our purpose? </a:t>
            </a:r>
          </a:p>
          <a:p>
            <a:pPr marL="0" indent="0">
              <a:spcBef>
                <a:spcPts val="0"/>
              </a:spcBef>
              <a:buNone/>
            </a:pPr>
            <a:r>
              <a:rPr lang="en-CA" sz="1200" dirty="0"/>
              <a:t>Try and distill the problem down to its simplest form.  Ideally you should be able to describe the problem you are solving in one or two sentences or bullet points.  </a:t>
            </a:r>
            <a:endParaRPr lang="en-CA" sz="1200" b="1" i="1" dirty="0">
              <a:solidFill>
                <a:srgbClr val="002060"/>
              </a:solidFill>
            </a:endParaRPr>
          </a:p>
          <a:p>
            <a:endParaRPr lang="en-US" dirty="0"/>
          </a:p>
          <a:p>
            <a:endParaRPr lang="en-US" dirty="0"/>
          </a:p>
          <a:p>
            <a:r>
              <a:rPr lang="en-US" dirty="0"/>
              <a:t>Summarize: This is a massive time commitment in the present, and we do not have the protocol set up to innovate or improve in the future.</a:t>
            </a:r>
          </a:p>
          <a:p>
            <a:endParaRPr lang="en-US" dirty="0"/>
          </a:p>
          <a:p>
            <a:endParaRPr lang="en-US" dirty="0"/>
          </a:p>
          <a:p>
            <a:r>
              <a:rPr lang="en-US" dirty="0"/>
              <a:t>CH:</a:t>
            </a:r>
          </a:p>
          <a:p>
            <a:r>
              <a:rPr lang="en-US" dirty="0"/>
              <a:t>-t</a:t>
            </a:r>
            <a:r>
              <a:rPr lang="en-CA" sz="1200" kern="1200" dirty="0">
                <a:solidFill>
                  <a:schemeClr val="tx1"/>
                </a:solidFill>
                <a:effectLst/>
                <a:latin typeface="+mn-lt"/>
                <a:ea typeface="+mn-ea"/>
                <a:cs typeface="+mn-cs"/>
              </a:rPr>
              <a:t>he purpose of this RTP program is to provide a world-class, evidence-based</a:t>
            </a:r>
          </a:p>
          <a:p>
            <a:r>
              <a:rPr lang="en-CA" sz="1200" kern="1200" dirty="0">
                <a:solidFill>
                  <a:schemeClr val="tx1"/>
                </a:solidFill>
                <a:effectLst/>
                <a:latin typeface="+mn-lt"/>
                <a:ea typeface="+mn-ea"/>
                <a:cs typeface="+mn-cs"/>
              </a:rPr>
              <a:t>pathway leveraging cutting-edge sport science and a multi-disciplinary team approach to</a:t>
            </a:r>
          </a:p>
          <a:p>
            <a:r>
              <a:rPr lang="en-CA" sz="1200" kern="1200" dirty="0">
                <a:solidFill>
                  <a:schemeClr val="tx1"/>
                </a:solidFill>
                <a:effectLst/>
                <a:latin typeface="+mn-lt"/>
                <a:ea typeface="+mn-ea"/>
                <a:cs typeface="+mn-cs"/>
              </a:rPr>
              <a:t>rehabilitate and reintegrate winter sport athletes back to an elite level of competition</a:t>
            </a:r>
          </a:p>
          <a:p>
            <a:r>
              <a:rPr lang="en-US" dirty="0"/>
              <a:t>-</a:t>
            </a:r>
            <a:r>
              <a:rPr lang="en-CA" sz="1200" kern="1200" dirty="0">
                <a:solidFill>
                  <a:schemeClr val="tx1"/>
                </a:solidFill>
                <a:effectLst/>
                <a:latin typeface="+mn-lt"/>
                <a:ea typeface="+mn-ea"/>
                <a:cs typeface="+mn-cs"/>
              </a:rPr>
              <a:t>one-third of World Cup Freestyle Ski and Alpine Ski athletes sustain a time-loss injury each season (Florenes4</a:t>
            </a:r>
          </a:p>
          <a:p>
            <a:r>
              <a:rPr lang="en-CA" sz="1200" kern="1200" dirty="0">
                <a:solidFill>
                  <a:schemeClr val="tx1"/>
                </a:solidFill>
                <a:effectLst/>
                <a:latin typeface="+mn-lt"/>
                <a:ea typeface="+mn-ea"/>
                <a:cs typeface="+mn-cs"/>
              </a:rPr>
              <a:t>et al., 2012)</a:t>
            </a:r>
          </a:p>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2</a:t>
            </a:fld>
            <a:endParaRPr lang="en-CA"/>
          </a:p>
        </p:txBody>
      </p:sp>
    </p:spTree>
    <p:extLst>
      <p:ext uri="{BB962C8B-B14F-4D97-AF65-F5344CB8AC3E}">
        <p14:creationId xmlns:p14="http://schemas.microsoft.com/office/powerpoint/2010/main" val="4255433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CA" sz="1200" dirty="0"/>
              <a:t>A clear problem statement will help you focus your solution on solving just one main focus problem.  </a:t>
            </a:r>
          </a:p>
          <a:p>
            <a:pPr marL="0" indent="0">
              <a:spcBef>
                <a:spcPts val="0"/>
              </a:spcBef>
              <a:buNone/>
            </a:pPr>
            <a:r>
              <a:rPr lang="en-CA" sz="1200" b="1" dirty="0"/>
              <a:t>One Main Focus Problem</a:t>
            </a:r>
          </a:p>
          <a:p>
            <a:pPr marL="0" indent="0">
              <a:spcBef>
                <a:spcPts val="0"/>
              </a:spcBef>
              <a:buNone/>
            </a:pPr>
            <a:r>
              <a:rPr lang="en-CA" sz="1200" b="0" dirty="0"/>
              <a:t>Build an ACL Rehab protocol targeted to able bodied athletes of any sport or level.</a:t>
            </a:r>
          </a:p>
          <a:p>
            <a:pPr marL="0" indent="0">
              <a:spcBef>
                <a:spcPts val="0"/>
              </a:spcBef>
              <a:buNone/>
            </a:pPr>
            <a:r>
              <a:rPr lang="en-CA" sz="1200" b="0" dirty="0"/>
              <a:t>-This is a very specific solution, but it provides a foundation for later building other protocols (i.e. different injuries, … )</a:t>
            </a:r>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endParaRPr lang="en-US" dirty="0"/>
          </a:p>
          <a:p>
            <a:r>
              <a:rPr lang="en-US" dirty="0"/>
              <a:t>What we have:</a:t>
            </a:r>
          </a:p>
          <a:p>
            <a:r>
              <a:rPr lang="en-US" dirty="0"/>
              <a:t>-0.4 FTE of Andrew’s time</a:t>
            </a:r>
          </a:p>
          <a:p>
            <a:r>
              <a:rPr lang="en-US" dirty="0"/>
              <a:t>-some data from previous rehabilitations conducted within our facilities</a:t>
            </a:r>
          </a:p>
          <a:p>
            <a:r>
              <a:rPr lang="en-US" dirty="0"/>
              <a:t>-a network of practitioners who can offer expertise on different aspects of the protocol</a:t>
            </a:r>
          </a:p>
          <a:p>
            <a:r>
              <a:rPr lang="en-US" dirty="0"/>
              <a:t>-Force Plates</a:t>
            </a:r>
          </a:p>
          <a:p>
            <a:r>
              <a:rPr lang="en-US" dirty="0"/>
              <a:t>-High Performance facility</a:t>
            </a:r>
          </a:p>
          <a:p>
            <a:endParaRPr lang="en-US" dirty="0"/>
          </a:p>
          <a:p>
            <a:r>
              <a:rPr lang="en-US" dirty="0"/>
              <a:t>What we don’t have:</a:t>
            </a:r>
          </a:p>
          <a:p>
            <a:r>
              <a:rPr lang="en-US" dirty="0"/>
              <a:t>-money</a:t>
            </a:r>
          </a:p>
          <a:p>
            <a:r>
              <a:rPr lang="en-US" dirty="0"/>
              <a:t>-in house physiotherapy or other IST services</a:t>
            </a:r>
          </a:p>
          <a:p>
            <a:r>
              <a:rPr lang="en-US" dirty="0"/>
              <a:t>-isokinetic dynamometer</a:t>
            </a:r>
          </a:p>
          <a:p>
            <a:r>
              <a:rPr lang="en-US" dirty="0"/>
              <a:t>-underwater treadmill</a:t>
            </a:r>
          </a:p>
          <a:p>
            <a:endParaRPr lang="en-US" dirty="0"/>
          </a:p>
          <a:p>
            <a:r>
              <a:rPr lang="en-US" dirty="0"/>
              <a:t>Downstream solutions</a:t>
            </a:r>
          </a:p>
          <a:p>
            <a:r>
              <a:rPr lang="en-US" dirty="0"/>
              <a:t>-improved data management procedures within performance services</a:t>
            </a:r>
          </a:p>
          <a:p>
            <a:r>
              <a:rPr lang="en-US" dirty="0"/>
              <a: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3</a:t>
            </a:fld>
            <a:endParaRPr lang="en-CA"/>
          </a:p>
        </p:txBody>
      </p:sp>
    </p:spTree>
    <p:extLst>
      <p:ext uri="{BB962C8B-B14F-4D97-AF65-F5344CB8AC3E}">
        <p14:creationId xmlns:p14="http://schemas.microsoft.com/office/powerpoint/2010/main" val="654432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CA" sz="1200" dirty="0"/>
              <a:t>Describe the market segments/type of client/customer you are targeting. Who does this problem focus on?  What makes them unique? (e.g. is this just for elite athletes?  Able or para or both?  Next Gen?  Community?  Winter vs. Summer sports or both?  NSO vs. PSO?)</a:t>
            </a:r>
          </a:p>
          <a:p>
            <a:pPr marL="0" indent="0">
              <a:spcBef>
                <a:spcPts val="0"/>
              </a:spcBef>
              <a:buNone/>
            </a:pPr>
            <a:endParaRPr lang="en-CA" sz="1200" dirty="0"/>
          </a:p>
          <a:p>
            <a:pPr marL="0" indent="0">
              <a:spcBef>
                <a:spcPts val="0"/>
              </a:spcBef>
              <a:buNone/>
            </a:pPr>
            <a:r>
              <a:rPr lang="en-CA" sz="1200" dirty="0"/>
              <a:t>Can you get any sense of projected number of client/customers that might be interested in this solution? </a:t>
            </a:r>
          </a:p>
          <a:p>
            <a:pPr marL="0" indent="0">
              <a:spcBef>
                <a:spcPts val="0"/>
              </a:spcBef>
              <a:buNone/>
            </a:pPr>
            <a:endParaRPr lang="en-CA" sz="1200" dirty="0"/>
          </a:p>
          <a:p>
            <a:pPr marL="0" indent="0">
              <a:spcBef>
                <a:spcPts val="0"/>
              </a:spcBef>
              <a:buNone/>
            </a:pPr>
            <a:r>
              <a:rPr lang="en-CA" sz="1200" dirty="0"/>
              <a:t>Are there any other aspects of the target market (or target customers/client) that are relevant to this problem and solution?  </a:t>
            </a:r>
          </a:p>
          <a:p>
            <a:endParaRPr lang="en-US" dirty="0"/>
          </a:p>
        </p:txBody>
      </p:sp>
    </p:spTree>
    <p:extLst>
      <p:ext uri="{BB962C8B-B14F-4D97-AF65-F5344CB8AC3E}">
        <p14:creationId xmlns:p14="http://schemas.microsoft.com/office/powerpoint/2010/main" val="250508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CA" sz="1200" dirty="0"/>
              <a:t>Who are your actual competitors? (name them, in some instances there might not be direct competition).  Are they located locally, or within BC or within Canada or Internationally?   </a:t>
            </a:r>
          </a:p>
          <a:p>
            <a:pPr marL="0" indent="0">
              <a:spcBef>
                <a:spcPts val="0"/>
              </a:spcBef>
              <a:buNone/>
            </a:pPr>
            <a:endParaRPr lang="en-CA" sz="1200" dirty="0"/>
          </a:p>
          <a:p>
            <a:pPr marL="0" indent="0">
              <a:spcBef>
                <a:spcPts val="0"/>
              </a:spcBef>
              <a:buNone/>
            </a:pPr>
            <a:r>
              <a:rPr lang="en-CA" sz="1200" dirty="0"/>
              <a:t>Describe your key differentiators that make your solution different than your competition.   </a:t>
            </a:r>
          </a:p>
          <a:p>
            <a:pPr marL="0" indent="0">
              <a:spcBef>
                <a:spcPts val="0"/>
              </a:spcBef>
              <a:buNone/>
            </a:pPr>
            <a:endParaRPr lang="en-CA" sz="1200" dirty="0"/>
          </a:p>
          <a:p>
            <a:pPr marL="0" indent="0">
              <a:spcBef>
                <a:spcPts val="0"/>
              </a:spcBef>
              <a:buNone/>
            </a:pPr>
            <a:r>
              <a:rPr lang="en-CA" sz="1200" dirty="0"/>
              <a:t>[KPI: Is your solution unique enough that your target market (customers) will choose your solution over alternatives?] </a:t>
            </a:r>
          </a:p>
          <a:p>
            <a:pPr marL="0" indent="0">
              <a:spcBef>
                <a:spcPts val="0"/>
              </a:spcBef>
              <a:buNone/>
            </a:pPr>
            <a:endParaRPr lang="en-CA" sz="1200" b="1" i="1" dirty="0">
              <a:solidFill>
                <a:srgbClr val="002060"/>
              </a:solidFill>
            </a:endParaRPr>
          </a:p>
          <a:p>
            <a:pPr marL="0" indent="0">
              <a:spcBef>
                <a:spcPts val="0"/>
              </a:spcBef>
              <a:buNone/>
            </a:pPr>
            <a:endParaRPr lang="en-CA" sz="1200" b="1" i="1" dirty="0">
              <a:solidFill>
                <a:srgbClr val="002060"/>
              </a:solidFill>
            </a:endParaRPr>
          </a:p>
          <a:p>
            <a:endParaRPr lang="en-US" dirty="0"/>
          </a:p>
          <a:p>
            <a:endParaRPr lang="en-US" dirty="0"/>
          </a:p>
          <a:p>
            <a:endParaRPr lang="en-US" dirty="0"/>
          </a:p>
          <a:p>
            <a:r>
              <a:rPr lang="en-US" dirty="0"/>
              <a:t>Competition:</a:t>
            </a:r>
          </a:p>
          <a:p>
            <a:r>
              <a:rPr lang="en-US" dirty="0"/>
              <a:t>-CSI Calgary (collaborate)</a:t>
            </a:r>
          </a:p>
          <a:p>
            <a:r>
              <a:rPr lang="en-US" dirty="0"/>
              <a:t>-Private</a:t>
            </a:r>
          </a:p>
          <a:p>
            <a:r>
              <a:rPr lang="en-US" dirty="0"/>
              <a:t>-</a:t>
            </a:r>
            <a:r>
              <a:rPr lang="en-US" dirty="0" err="1"/>
              <a:t>Fortius</a:t>
            </a:r>
            <a:r>
              <a:rPr lang="en-US" dirty="0"/>
              <a:t> (n/a)</a:t>
            </a:r>
          </a:p>
          <a:p>
            <a:endParaRPr lang="en-US" dirty="0"/>
          </a:p>
          <a:p>
            <a:endParaRPr lang="en-US" dirty="0"/>
          </a:p>
          <a:p>
            <a:r>
              <a:rPr lang="en-US" dirty="0"/>
              <a:t>World Leading Examples:</a:t>
            </a:r>
          </a:p>
          <a:p>
            <a:r>
              <a:rPr lang="en-US" dirty="0"/>
              <a:t>(and one thing they do best that we can learn from)</a:t>
            </a:r>
          </a:p>
          <a:p>
            <a:r>
              <a:rPr lang="en-US" dirty="0"/>
              <a:t>-</a:t>
            </a:r>
            <a:r>
              <a:rPr lang="en-CA" sz="1200" kern="1200" dirty="0">
                <a:solidFill>
                  <a:schemeClr val="tx1"/>
                </a:solidFill>
                <a:effectLst/>
                <a:latin typeface="+mn-lt"/>
                <a:ea typeface="+mn-ea"/>
                <a:cs typeface="+mn-cs"/>
              </a:rPr>
              <a:t>United States Ski and Snowboard</a:t>
            </a:r>
          </a:p>
          <a:p>
            <a:r>
              <a:rPr lang="en-CA" sz="1200" kern="1200" dirty="0">
                <a:solidFill>
                  <a:schemeClr val="tx1"/>
                </a:solidFill>
                <a:effectLst/>
                <a:latin typeface="+mn-lt"/>
                <a:ea typeface="+mn-ea"/>
                <a:cs typeface="+mn-cs"/>
              </a:rPr>
              <a:t>-SPARC Sports Physiotherapy &amp; Athletic Rehabilitation Clinic – Ireland, Enda King</a:t>
            </a:r>
          </a:p>
          <a:p>
            <a:r>
              <a:rPr lang="en-CA" sz="1200" kern="1200" dirty="0">
                <a:solidFill>
                  <a:schemeClr val="tx1"/>
                </a:solidFill>
                <a:effectLst/>
                <a:latin typeface="+mn-lt"/>
                <a:ea typeface="+mn-ea"/>
                <a:cs typeface="+mn-cs"/>
              </a:rPr>
              <a:t>-OTP Return to Health and Performance ‘Think Tank’</a:t>
            </a:r>
          </a:p>
          <a:p>
            <a:endParaRPr lang="en-CA"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5</a:t>
            </a:fld>
            <a:endParaRPr lang="en-CA"/>
          </a:p>
        </p:txBody>
      </p:sp>
    </p:spTree>
    <p:extLst>
      <p:ext uri="{BB962C8B-B14F-4D97-AF65-F5344CB8AC3E}">
        <p14:creationId xmlns:p14="http://schemas.microsoft.com/office/powerpoint/2010/main" val="3664131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CA" sz="1200" dirty="0"/>
              <a:t>Highlight how you and your time are the right team to execute on your vision!  </a:t>
            </a:r>
          </a:p>
          <a:p>
            <a:pPr marL="0" indent="0">
              <a:spcBef>
                <a:spcPts val="0"/>
              </a:spcBef>
              <a:buNone/>
            </a:pPr>
            <a:endParaRPr lang="en-CA" sz="1200" dirty="0"/>
          </a:p>
          <a:p>
            <a:pPr marL="0" indent="0">
              <a:spcBef>
                <a:spcPts val="0"/>
              </a:spcBef>
              <a:buNone/>
            </a:pPr>
            <a:r>
              <a:rPr lang="en-CA" sz="1200" dirty="0"/>
              <a:t>Aspects of the CSI Pacific Institute Advantage should play front and center here.  No matter how great or unique your solution is, if you don’t have the right people, places and programs, you won’t be able to see it to fruition.   </a:t>
            </a:r>
            <a:endParaRPr lang="en-CA" sz="1200" b="1" i="1" dirty="0">
              <a:solidFill>
                <a:srgbClr val="002060"/>
              </a:solidFill>
            </a:endParaRPr>
          </a:p>
          <a:p>
            <a:pPr marL="0" indent="0">
              <a:spcBef>
                <a:spcPts val="0"/>
              </a:spcBef>
              <a:buNone/>
            </a:pPr>
            <a:endParaRPr lang="en-CA" sz="1200" b="1" i="1" dirty="0">
              <a:solidFill>
                <a:srgbClr val="002060"/>
              </a:solidFill>
            </a:endParaRPr>
          </a:p>
          <a:p>
            <a:endParaRPr lang="en-US" dirty="0"/>
          </a:p>
          <a:p>
            <a:endParaRPr lang="en-US" dirty="0"/>
          </a:p>
          <a:p>
            <a:endParaRPr lang="en-US" dirty="0"/>
          </a:p>
          <a:p>
            <a:r>
              <a:rPr lang="en-US" dirty="0"/>
              <a:t>-My approach: Practical implementation &gt; Science/Research/Innovation</a:t>
            </a:r>
          </a:p>
          <a:p>
            <a:r>
              <a:rPr lang="en-US" dirty="0"/>
              <a:t>-Experience leading successful ACL Rehabs </a:t>
            </a:r>
          </a:p>
          <a:p>
            <a:r>
              <a:rPr lang="en-US" dirty="0"/>
              <a:t>-Experience with successful and unsuccessful collaboration</a:t>
            </a:r>
          </a:p>
          <a:p>
            <a:r>
              <a:rPr lang="en-US" dirty="0"/>
              <a:t>-</a:t>
            </a:r>
          </a:p>
        </p:txBody>
      </p:sp>
      <p:sp>
        <p:nvSpPr>
          <p:cNvPr id="4" name="Slide Number Placeholder 3"/>
          <p:cNvSpPr>
            <a:spLocks noGrp="1"/>
          </p:cNvSpPr>
          <p:nvPr>
            <p:ph type="sldNum" sz="quarter" idx="5"/>
          </p:nvPr>
        </p:nvSpPr>
        <p:spPr/>
        <p:txBody>
          <a:bodyPr/>
          <a:lstStyle/>
          <a:p>
            <a:fld id="{EAF9EB4E-D50A-4CF1-9B06-457599E410FB}" type="slidenum">
              <a:rPr lang="en-CA" smtClean="0"/>
              <a:t>6</a:t>
            </a:fld>
            <a:endParaRPr lang="en-CA"/>
          </a:p>
        </p:txBody>
      </p:sp>
    </p:spTree>
    <p:extLst>
      <p:ext uri="{BB962C8B-B14F-4D97-AF65-F5344CB8AC3E}">
        <p14:creationId xmlns:p14="http://schemas.microsoft.com/office/powerpoint/2010/main" val="1675297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1" dirty="0"/>
              <a:t>Pull together a draft top-level forecast of potential revenues and expenses into a draft budget</a:t>
            </a:r>
          </a:p>
          <a:p>
            <a:r>
              <a:rPr lang="en-CA" sz="1200" b="1" dirty="0"/>
              <a:t>Within the context of sport, show that in a not-for-profit model, there would be enough interest to support the solutions:</a:t>
            </a:r>
          </a:p>
          <a:p>
            <a:r>
              <a:rPr lang="en-CA" sz="1200" b="0" dirty="0"/>
              <a:t>-Interest is a funny word, it’s more like “need”.  Maybe some people are ”interested”</a:t>
            </a:r>
          </a:p>
          <a:p>
            <a:r>
              <a:rPr lang="en-CA" sz="1200" b="0" dirty="0"/>
              <a:t>-We will be doing rehabs either way</a:t>
            </a:r>
          </a:p>
          <a:p>
            <a:r>
              <a:rPr lang="en-CA" sz="1200" b="0" dirty="0"/>
              <a:t>	Even if we don’t care about doing it well for the sake of it…</a:t>
            </a:r>
          </a:p>
          <a:p>
            <a:r>
              <a:rPr lang="en-CA" sz="1200" b="0" dirty="0"/>
              <a:t>	We might as well do it in a highly organized manner</a:t>
            </a:r>
          </a:p>
          <a:p>
            <a:r>
              <a:rPr lang="en-CA" sz="1200" b="0" dirty="0"/>
              <a:t>-Build the thing, present it to them, convince NSOs to pay upfront</a:t>
            </a:r>
          </a:p>
          <a:p>
            <a:r>
              <a:rPr lang="en-CA" sz="1200" b="0" dirty="0"/>
              <a:t>	If someone gets hurt, the rehab is included in the agreement, and they know exactly what they 	are getting from the rehab.</a:t>
            </a:r>
          </a:p>
          <a:p>
            <a:r>
              <a:rPr lang="en-CA" sz="1200" b="0" dirty="0"/>
              <a:t>	Or they can pay the PN rate when someone gets injured..?</a:t>
            </a:r>
          </a:p>
          <a:p>
            <a:r>
              <a:rPr lang="en-CA" sz="1200" b="0" dirty="0"/>
              <a:t>	i.e. You pay $10k per year for full access OR you pay $20k for a 12 month rehab (this is a bargain for the full service including staff time commitment)</a:t>
            </a:r>
          </a:p>
          <a:p>
            <a:endParaRPr lang="en-US" b="1" dirty="0"/>
          </a:p>
          <a:p>
            <a:endParaRPr lang="en-CA" sz="1200" dirty="0"/>
          </a:p>
          <a:p>
            <a:endParaRPr lang="en-CA" sz="1200" dirty="0"/>
          </a:p>
          <a:p>
            <a:r>
              <a:rPr lang="en-CA" sz="1200" b="1" dirty="0"/>
              <a:t>Is there enough revenues to cover costs in a sustainable manner?</a:t>
            </a:r>
          </a:p>
          <a:p>
            <a:r>
              <a:rPr lang="en-CA" sz="1200" dirty="0"/>
              <a:t>-I feel like it’s not PS job to collect revenue</a:t>
            </a:r>
          </a:p>
          <a:p>
            <a:r>
              <a:rPr lang="en-CA" sz="1200" dirty="0"/>
              <a:t>-Our job is to offer the best service possible, not to sell it or ensure collection of revenue</a:t>
            </a:r>
          </a:p>
          <a:p>
            <a:r>
              <a:rPr lang="en-CA" sz="1200" dirty="0"/>
              <a:t>-PS does the work to generate the revenue, the revenue just doesn’t always get collected</a:t>
            </a:r>
            <a:endParaRPr lang="en-US" dirty="0"/>
          </a:p>
          <a:p>
            <a:endParaRPr lang="en-US" dirty="0"/>
          </a:p>
          <a:p>
            <a:endParaRPr lang="en-US" dirty="0"/>
          </a:p>
          <a:p>
            <a:endParaRPr lang="en-US" dirty="0"/>
          </a:p>
          <a:p>
            <a:r>
              <a:rPr lang="en-US" dirty="0"/>
              <a:t>AK:</a:t>
            </a:r>
          </a:p>
          <a:p>
            <a:r>
              <a:rPr lang="en-US" dirty="0"/>
              <a:t>-Our core business is supposed to be supporting Canadian high performance athletes.  This is a crucial part of supporting them</a:t>
            </a:r>
          </a:p>
          <a:p>
            <a:endParaRPr lang="en-US" dirty="0"/>
          </a:p>
          <a:p>
            <a:r>
              <a:rPr lang="en-US" dirty="0"/>
              <a:t>-This would be the first comprehensive and open-source system within Canada</a:t>
            </a:r>
          </a:p>
          <a:p>
            <a:r>
              <a:rPr lang="en-US" dirty="0"/>
              <a:t>  -i.e. Izzy: that was just service delivery, there was never really a structured, scalable protocol</a:t>
            </a:r>
          </a:p>
          <a:p>
            <a:r>
              <a:rPr lang="en-US" dirty="0"/>
              <a:t>-R&amp;D:</a:t>
            </a:r>
          </a:p>
          <a:p>
            <a:r>
              <a:rPr lang="en-US" dirty="0"/>
              <a:t>   There are a lot of opportunities just from improving our data management.  R&amp;D doesn’t have to involve a Biodex.  It’s just a way to potentially fund it via grants etc.</a:t>
            </a:r>
          </a:p>
          <a:p>
            <a:r>
              <a:rPr lang="en-US" dirty="0"/>
              <a:t>-my proposal involves basically no cost, but it has a guaranteed outcome.  The protocol will be delivered.  It will be useable for any of our staff.  From there we can probably market to NSOs, can </a:t>
            </a:r>
          </a:p>
          <a:p>
            <a:endParaRPr lang="en-US" dirty="0"/>
          </a:p>
          <a:p>
            <a:r>
              <a:rPr lang="en-US" dirty="0"/>
              <a:t>-What is the cost to not doing this?  We keep having rehab cases to do, our practitioners work inefficiently to cover these on a case-by-case basis, we do not learn/grow/innovate, we do not have procedures in place to inform research and innovation, we have no way to properly value this service and the organization (and practitioners) do not get properly compensated.</a:t>
            </a:r>
          </a:p>
          <a:p>
            <a:endParaRPr lang="en-US" dirty="0"/>
          </a:p>
          <a:p>
            <a:r>
              <a:rPr lang="en-US" dirty="0"/>
              <a:t>CH:</a:t>
            </a:r>
          </a:p>
          <a:p>
            <a:r>
              <a:rPr lang="en-US" dirty="0"/>
              <a:t>-</a:t>
            </a:r>
            <a:r>
              <a:rPr lang="en-CA" sz="1200" kern="1200" dirty="0">
                <a:solidFill>
                  <a:schemeClr val="tx1"/>
                </a:solidFill>
                <a:effectLst/>
                <a:latin typeface="+mn-lt"/>
                <a:ea typeface="+mn-ea"/>
                <a:cs typeface="+mn-cs"/>
              </a:rPr>
              <a:t>Increased and stable NSO and PSO investment in performance services</a:t>
            </a:r>
          </a:p>
          <a:p>
            <a:r>
              <a:rPr lang="en-CA" sz="1200" kern="1200" dirty="0">
                <a:solidFill>
                  <a:schemeClr val="tx1"/>
                </a:solidFill>
                <a:effectLst/>
                <a:latin typeface="+mn-lt"/>
                <a:ea typeface="+mn-ea"/>
                <a:cs typeface="+mn-cs"/>
              </a:rPr>
              <a:t>-strengthening stakeholder engagement </a:t>
            </a:r>
            <a:r>
              <a:rPr lang="en-CA" sz="1200" kern="1200" dirty="0" err="1">
                <a:solidFill>
                  <a:schemeClr val="tx1"/>
                </a:solidFill>
                <a:effectLst/>
                <a:latin typeface="+mn-lt"/>
                <a:ea typeface="+mn-ea"/>
                <a:cs typeface="+mn-cs"/>
              </a:rPr>
              <a:t>byfostering</a:t>
            </a:r>
            <a:r>
              <a:rPr lang="en-CA" sz="1200" kern="1200" dirty="0">
                <a:solidFill>
                  <a:schemeClr val="tx1"/>
                </a:solidFill>
                <a:effectLst/>
                <a:latin typeface="+mn-lt"/>
                <a:ea typeface="+mn-ea"/>
                <a:cs typeface="+mn-cs"/>
              </a:rPr>
              <a:t> collaboration with NSO and PSO partners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-scaled </a:t>
            </a:r>
            <a:r>
              <a:rPr lang="en-CA" sz="1200" kern="1200" dirty="0">
                <a:solidFill>
                  <a:schemeClr val="tx1"/>
                </a:solidFill>
                <a:effectLst/>
                <a:latin typeface="+mn-lt"/>
                <a:ea typeface="+mn-ea"/>
                <a:cs typeface="+mn-cs"/>
              </a:rPr>
              <a:t>private pay RTP service for</a:t>
            </a:r>
            <a:r>
              <a:rPr lang="en-US" sz="1200" kern="1200" dirty="0">
                <a:solidFill>
                  <a:schemeClr val="tx1"/>
                </a:solidFill>
                <a:effectLst/>
                <a:latin typeface="+mn-lt"/>
                <a:ea typeface="+mn-ea"/>
                <a:cs typeface="+mn-cs"/>
              </a:rPr>
              <a:t> PN</a:t>
            </a:r>
          </a:p>
          <a:p>
            <a:r>
              <a:rPr 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The population in Whistler is approaching 16,000 residents, with almost 30,000 in Squamish and 4,000 in Pemberton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 think we build the protocol without a Biodex and then we can decide if and how we go about getting one later</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-grants, R&amp;D partnerships</a:t>
            </a:r>
          </a:p>
        </p:txBody>
      </p:sp>
      <p:sp>
        <p:nvSpPr>
          <p:cNvPr id="4" name="Slide Number Placeholder 3"/>
          <p:cNvSpPr>
            <a:spLocks noGrp="1"/>
          </p:cNvSpPr>
          <p:nvPr>
            <p:ph type="sldNum" sz="quarter" idx="5"/>
          </p:nvPr>
        </p:nvSpPr>
        <p:spPr/>
        <p:txBody>
          <a:bodyPr/>
          <a:lstStyle/>
          <a:p>
            <a:fld id="{EAF9EB4E-D50A-4CF1-9B06-457599E410FB}" type="slidenum">
              <a:rPr lang="en-CA" smtClean="0"/>
              <a:t>7</a:t>
            </a:fld>
            <a:endParaRPr lang="en-CA"/>
          </a:p>
        </p:txBody>
      </p:sp>
    </p:spTree>
    <p:extLst>
      <p:ext uri="{BB962C8B-B14F-4D97-AF65-F5344CB8AC3E}">
        <p14:creationId xmlns:p14="http://schemas.microsoft.com/office/powerpoint/2010/main" val="1163778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Highlight your upcoming goals and when you plan to achieve them. Consider developing a draft Gantt Chart for key milestones.   </a:t>
            </a:r>
            <a:endParaRPr lang="en-CA" sz="1200" b="1" i="1" dirty="0">
              <a:solidFill>
                <a:srgbClr val="002060"/>
              </a:solidFill>
            </a:endParaRPr>
          </a:p>
          <a:p>
            <a:endParaRPr lang="en-US" dirty="0"/>
          </a:p>
          <a:p>
            <a:r>
              <a:rPr lang="en-US" dirty="0"/>
              <a:t>AK</a:t>
            </a:r>
          </a:p>
          <a:p>
            <a:r>
              <a:rPr lang="en-US" dirty="0"/>
              <a:t>-my proposal is far more internal.. I don’t think it’s valuable to include all the stakeholders at this stage</a:t>
            </a:r>
          </a:p>
          <a:p>
            <a:r>
              <a:rPr lang="en-US" dirty="0"/>
              <a:t>-build a prototype</a:t>
            </a:r>
          </a:p>
          <a:p>
            <a:r>
              <a:rPr lang="en-US" dirty="0"/>
              <a:t>-ensure it aligns with CSI policies and procedures and is feasible within those</a:t>
            </a:r>
          </a:p>
          <a:p>
            <a:endParaRPr lang="en-US" dirty="0"/>
          </a:p>
          <a:p>
            <a:r>
              <a:rPr lang="en-US" b="1" dirty="0"/>
              <a:t>CH</a:t>
            </a:r>
          </a:p>
          <a:p>
            <a:r>
              <a:rPr lang="en-US" u="sng" dirty="0"/>
              <a:t>Discovery and Planning (0-3 months)</a:t>
            </a:r>
          </a:p>
          <a:p>
            <a:r>
              <a:rPr lang="en-US" dirty="0"/>
              <a:t>-</a:t>
            </a:r>
            <a:r>
              <a:rPr lang="en-CA" sz="1200" kern="1200" dirty="0">
                <a:solidFill>
                  <a:schemeClr val="tx1"/>
                </a:solidFill>
                <a:effectLst/>
                <a:latin typeface="+mn-lt"/>
                <a:ea typeface="+mn-ea"/>
                <a:cs typeface="+mn-cs"/>
              </a:rPr>
              <a:t>comprehensive stakeholder consultation and needs analysis</a:t>
            </a:r>
          </a:p>
          <a:p>
            <a:r>
              <a:rPr lang="en-CA" sz="1200" i="1" kern="1200" dirty="0">
                <a:solidFill>
                  <a:schemeClr val="tx1"/>
                </a:solidFill>
                <a:effectLst/>
                <a:latin typeface="+mn-lt"/>
                <a:ea typeface="+mn-ea"/>
                <a:cs typeface="+mn-cs"/>
              </a:rPr>
              <a:t>	-We discover that athletes sometimes get hurt and there is a lack of effective, structured protocols 	to support the rehab process and include all stakeholders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2: Design and Development </a:t>
            </a:r>
            <a:r>
              <a:rPr lang="en-CA" sz="1200" u="sng" kern="1200" dirty="0">
                <a:solidFill>
                  <a:schemeClr val="tx1"/>
                </a:solidFill>
                <a:effectLst/>
                <a:latin typeface="+mn-lt"/>
                <a:ea typeface="+mn-ea"/>
                <a:cs typeface="+mn-cs"/>
              </a:rPr>
              <a:t>(months 3–6)</a:t>
            </a:r>
            <a:endParaRPr lang="en-CA" sz="1200" i="1"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facility enhancements will be planned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-Biodex isokinetic dynamometer equipment will be procured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-Operational guidelines and best practice protocols will be developed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-staff training</a:t>
            </a:r>
          </a:p>
          <a:p>
            <a:r>
              <a:rPr lang="en-CA" sz="1200" kern="1200" dirty="0">
                <a:solidFill>
                  <a:schemeClr val="tx1"/>
                </a:solidFill>
                <a:effectLst/>
                <a:latin typeface="+mn-lt"/>
                <a:ea typeface="+mn-ea"/>
                <a:cs typeface="+mn-cs"/>
              </a:rPr>
              <a:t>-Establishing research partnerships with academic and clinical institutions</a:t>
            </a:r>
          </a:p>
          <a:p>
            <a:r>
              <a:rPr lang="en-CA" sz="1200" kern="1200" dirty="0">
                <a:solidFill>
                  <a:schemeClr val="tx1"/>
                </a:solidFill>
                <a:effectLst/>
                <a:latin typeface="+mn-lt"/>
                <a:ea typeface="+mn-ea"/>
                <a:cs typeface="+mn-cs"/>
              </a:rPr>
              <a:t>	</a:t>
            </a:r>
            <a:r>
              <a:rPr lang="en-CA" sz="1200" i="1" kern="1200" dirty="0">
                <a:solidFill>
                  <a:schemeClr val="tx1"/>
                </a:solidFill>
                <a:effectLst/>
                <a:latin typeface="+mn-lt"/>
                <a:ea typeface="+mn-ea"/>
                <a:cs typeface="+mn-cs"/>
              </a:rPr>
              <a:t>-Build the protocol document</a:t>
            </a:r>
          </a:p>
          <a:p>
            <a:r>
              <a:rPr lang="en-CA" sz="1200" i="1" kern="1200" dirty="0">
                <a:solidFill>
                  <a:schemeClr val="tx1"/>
                </a:solidFill>
                <a:effectLst/>
                <a:latin typeface="+mn-lt"/>
                <a:ea typeface="+mn-ea"/>
                <a:cs typeface="+mn-cs"/>
              </a:rPr>
              <a:t>	-Set up </a:t>
            </a:r>
            <a:r>
              <a:rPr lang="en-CA" sz="1200" i="1" kern="1200" dirty="0" err="1">
                <a:solidFill>
                  <a:schemeClr val="tx1"/>
                </a:solidFill>
                <a:effectLst/>
                <a:latin typeface="+mn-lt"/>
                <a:ea typeface="+mn-ea"/>
                <a:cs typeface="+mn-cs"/>
              </a:rPr>
              <a:t>Tindeq</a:t>
            </a: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3: Pilot Implementation and Testing (months 6–12)</a:t>
            </a:r>
          </a:p>
          <a:p>
            <a:r>
              <a:rPr lang="en-CA" sz="1200" kern="1200" dirty="0">
                <a:solidFill>
                  <a:schemeClr val="tx1"/>
                </a:solidFill>
                <a:effectLst/>
                <a:latin typeface="+mn-lt"/>
                <a:ea typeface="+mn-ea"/>
                <a:cs typeface="+mn-cs"/>
              </a:rPr>
              <a:t>-initial rollout of RTP services through a pilot program in collaboration with select winter sport NSOs</a:t>
            </a:r>
          </a:p>
          <a:p>
            <a:r>
              <a:rPr lang="en-CA" sz="1200" kern="1200" dirty="0">
                <a:solidFill>
                  <a:schemeClr val="tx1"/>
                </a:solidFill>
                <a:effectLst/>
                <a:latin typeface="+mn-lt"/>
                <a:ea typeface="+mn-ea"/>
                <a:cs typeface="+mn-cs"/>
              </a:rPr>
              <a:t>-development of RTP service packages accessible to the broader public via Performance Nation</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4: Full-Scale Implementation and Launch (months 12–18)</a:t>
            </a:r>
          </a:p>
          <a:p>
            <a:r>
              <a:rPr lang="en-CA" sz="1200" kern="1200" dirty="0">
                <a:solidFill>
                  <a:schemeClr val="tx1"/>
                </a:solidFill>
                <a:effectLst/>
                <a:latin typeface="+mn-lt"/>
                <a:ea typeface="+mn-ea"/>
                <a:cs typeface="+mn-cs"/>
              </a:rPr>
              <a:t>-fully operational and accessible to all NSO and PSO partners as well as the public via Performance 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-comprehensive marketing and communication strategy</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5: Evaluation and Continuous Improvement (ongoing)</a:t>
            </a:r>
          </a:p>
          <a:p>
            <a:r>
              <a:rPr lang="en-CA" sz="1200" kern="1200" dirty="0">
                <a:solidFill>
                  <a:schemeClr val="tx1"/>
                </a:solidFill>
                <a:effectLst/>
                <a:latin typeface="+mn-lt"/>
                <a:ea typeface="+mn-ea"/>
                <a:cs typeface="+mn-cs"/>
              </a:rPr>
              <a:t>-monitoring program outcomes against the established KPIs</a:t>
            </a:r>
          </a:p>
          <a:p>
            <a:r>
              <a:rPr lang="en-CA" sz="1200" kern="1200" dirty="0">
                <a:solidFill>
                  <a:schemeClr val="tx1"/>
                </a:solidFill>
                <a:effectLst/>
                <a:latin typeface="+mn-lt"/>
                <a:ea typeface="+mn-ea"/>
                <a:cs typeface="+mn-cs"/>
              </a:rPr>
              <a:t>-regular audits and impact assessments to evaluate effectiveness, refine protocols, and integrate emerging</a:t>
            </a:r>
          </a:p>
          <a:p>
            <a:r>
              <a:rPr lang="en-CA" sz="1200" kern="1200" dirty="0">
                <a:solidFill>
                  <a:schemeClr val="tx1"/>
                </a:solidFill>
                <a:effectLst/>
                <a:latin typeface="+mn-lt"/>
                <a:ea typeface="+mn-ea"/>
                <a:cs typeface="+mn-cs"/>
              </a:rPr>
              <a:t>technologies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sz="1200" i="1" kern="1200" dirty="0">
              <a:solidFill>
                <a:schemeClr val="tx1"/>
              </a:solidFill>
              <a:effectLst/>
              <a:latin typeface="+mn-lt"/>
              <a:ea typeface="+mn-ea"/>
              <a:cs typeface="+mn-cs"/>
            </a:endParaRPr>
          </a:p>
          <a:p>
            <a:endParaRPr lang="en-CA" sz="1200" i="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8</a:t>
            </a:fld>
            <a:endParaRPr lang="en-CA"/>
          </a:p>
        </p:txBody>
      </p:sp>
    </p:spTree>
    <p:extLst>
      <p:ext uri="{BB962C8B-B14F-4D97-AF65-F5344CB8AC3E}">
        <p14:creationId xmlns:p14="http://schemas.microsoft.com/office/powerpoint/2010/main" val="3294888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starting from zero investment into this,</a:t>
            </a:r>
          </a:p>
          <a:p>
            <a:r>
              <a:rPr lang="en-US" dirty="0"/>
              <a:t>Now committing 0.4FTE of a PS2</a:t>
            </a:r>
          </a:p>
        </p:txBody>
      </p:sp>
      <p:sp>
        <p:nvSpPr>
          <p:cNvPr id="4" name="Slide Number Placeholder 3"/>
          <p:cNvSpPr>
            <a:spLocks noGrp="1"/>
          </p:cNvSpPr>
          <p:nvPr>
            <p:ph type="sldNum" sz="quarter" idx="5"/>
          </p:nvPr>
        </p:nvSpPr>
        <p:spPr/>
        <p:txBody>
          <a:bodyPr/>
          <a:lstStyle/>
          <a:p>
            <a:fld id="{EAF9EB4E-D50A-4CF1-9B06-457599E410FB}" type="slidenum">
              <a:rPr lang="en-CA" smtClean="0"/>
              <a:t>9</a:t>
            </a:fld>
            <a:endParaRPr lang="en-CA"/>
          </a:p>
        </p:txBody>
      </p:sp>
    </p:spTree>
    <p:extLst>
      <p:ext uri="{BB962C8B-B14F-4D97-AF65-F5344CB8AC3E}">
        <p14:creationId xmlns:p14="http://schemas.microsoft.com/office/powerpoint/2010/main" val="3860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259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838200" y="1602799"/>
            <a:ext cx="10515600" cy="826366"/>
          </a:xfrm>
          <a:prstGeom prst="rect">
            <a:avLst/>
          </a:prstGeom>
        </p:spPr>
        <p:txBody>
          <a:bodyPr>
            <a:normAutofit/>
          </a:bodyPr>
          <a:lstStyle/>
          <a:p>
            <a:endParaRPr lang="en-US" sz="3200" b="1" dirty="0">
              <a:latin typeface="Arial" panose="020B0604020202020204" pitchFamily="34" charset="0"/>
              <a:cs typeface="Arial" panose="020B0604020202020204" pitchFamily="34" charset="0"/>
            </a:endParaRPr>
          </a:p>
        </p:txBody>
      </p:sp>
      <p:sp>
        <p:nvSpPr>
          <p:cNvPr id="8" name="Content Placeholder 2"/>
          <p:cNvSpPr>
            <a:spLocks noGrp="1"/>
          </p:cNvSpPr>
          <p:nvPr>
            <p:ph idx="1"/>
          </p:nvPr>
        </p:nvSpPr>
        <p:spPr>
          <a:xfrm>
            <a:off x="838200" y="2623127"/>
            <a:ext cx="10515600" cy="3553835"/>
          </a:xfrm>
          <a:prstGeom prst="rect">
            <a:avLst/>
          </a:prstGeom>
        </p:spPr>
        <p:txBody>
          <a:bodyPr>
            <a:normAutofit/>
          </a:bodyPr>
          <a:lstStyle/>
          <a:p>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997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838200" y="1012371"/>
            <a:ext cx="10515600" cy="678400"/>
          </a:xfrm>
          <a:prstGeom prst="rect">
            <a:avLst/>
          </a:prstGeom>
          <a:noFill/>
          <a:ln>
            <a:noFill/>
          </a:ln>
        </p:spPr>
        <p:txBody>
          <a:bodyPr spcFirstLastPara="1" wrap="square" lIns="68575" tIns="68575" rIns="68575" bIns="68575" anchor="ctr" anchorCtr="0"/>
          <a:lstStyle>
            <a:lvl1pPr marL="0" marR="0" lvl="0" indent="0" algn="ctr" rtl="0">
              <a:lnSpc>
                <a:spcPct val="90000"/>
              </a:lnSpc>
              <a:spcBef>
                <a:spcPts val="0"/>
              </a:spcBef>
              <a:spcAft>
                <a:spcPts val="0"/>
              </a:spcAft>
              <a:buClr>
                <a:srgbClr val="3F3F3F"/>
              </a:buClr>
              <a:buSzPts val="1100"/>
              <a:buFont typeface="Arial"/>
              <a:buNone/>
              <a:defRPr sz="3200" b="1" i="0" u="none" strike="noStrike" cap="none">
                <a:solidFill>
                  <a:srgbClr val="3F3F3F"/>
                </a:solidFill>
                <a:latin typeface="Arial"/>
                <a:ea typeface="Arial"/>
                <a:cs typeface="Arial"/>
                <a:sym typeface="Arial"/>
              </a:defRPr>
            </a:lvl1pPr>
            <a:lvl2pPr lvl="1" indent="0">
              <a:spcBef>
                <a:spcPts val="0"/>
              </a:spcBef>
              <a:spcAft>
                <a:spcPts val="0"/>
              </a:spcAft>
              <a:buSzPts val="1100"/>
              <a:buNone/>
              <a:defRPr sz="1867"/>
            </a:lvl2pPr>
            <a:lvl3pPr lvl="2" indent="0">
              <a:spcBef>
                <a:spcPts val="0"/>
              </a:spcBef>
              <a:spcAft>
                <a:spcPts val="0"/>
              </a:spcAft>
              <a:buSzPts val="1100"/>
              <a:buNone/>
              <a:defRPr sz="1867"/>
            </a:lvl3pPr>
            <a:lvl4pPr lvl="3" indent="0">
              <a:spcBef>
                <a:spcPts val="0"/>
              </a:spcBef>
              <a:spcAft>
                <a:spcPts val="0"/>
              </a:spcAft>
              <a:buSzPts val="1100"/>
              <a:buNone/>
              <a:defRPr sz="1867"/>
            </a:lvl4pPr>
            <a:lvl5pPr lvl="4" indent="0">
              <a:spcBef>
                <a:spcPts val="0"/>
              </a:spcBef>
              <a:spcAft>
                <a:spcPts val="0"/>
              </a:spcAft>
              <a:buSzPts val="1100"/>
              <a:buNone/>
              <a:defRPr sz="1867"/>
            </a:lvl5pPr>
            <a:lvl6pPr lvl="5" indent="0">
              <a:spcBef>
                <a:spcPts val="0"/>
              </a:spcBef>
              <a:spcAft>
                <a:spcPts val="0"/>
              </a:spcAft>
              <a:buSzPts val="1100"/>
              <a:buNone/>
              <a:defRPr sz="1867"/>
            </a:lvl6pPr>
            <a:lvl7pPr lvl="6" indent="0">
              <a:spcBef>
                <a:spcPts val="0"/>
              </a:spcBef>
              <a:spcAft>
                <a:spcPts val="0"/>
              </a:spcAft>
              <a:buSzPts val="1100"/>
              <a:buNone/>
              <a:defRPr sz="1867"/>
            </a:lvl7pPr>
            <a:lvl8pPr lvl="7" indent="0">
              <a:spcBef>
                <a:spcPts val="0"/>
              </a:spcBef>
              <a:spcAft>
                <a:spcPts val="0"/>
              </a:spcAft>
              <a:buSzPts val="1100"/>
              <a:buNone/>
              <a:defRPr sz="1867"/>
            </a:lvl8pPr>
            <a:lvl9pPr lvl="8" indent="0">
              <a:spcBef>
                <a:spcPts val="0"/>
              </a:spcBef>
              <a:spcAft>
                <a:spcPts val="0"/>
              </a:spcAft>
              <a:buSzPts val="1100"/>
              <a:buNone/>
              <a:defRPr sz="1867"/>
            </a:lvl9pPr>
          </a:lstStyle>
          <a:p>
            <a:endParaRPr/>
          </a:p>
        </p:txBody>
      </p:sp>
      <p:sp>
        <p:nvSpPr>
          <p:cNvPr id="43" name="Shape 43"/>
          <p:cNvSpPr txBox="1">
            <a:spLocks noGrp="1"/>
          </p:cNvSpPr>
          <p:nvPr>
            <p:ph type="dt" idx="10"/>
          </p:nvPr>
        </p:nvSpPr>
        <p:spPr>
          <a:xfrm>
            <a:off x="838200" y="6356352"/>
            <a:ext cx="2743200" cy="365200"/>
          </a:xfrm>
          <a:prstGeom prst="rect">
            <a:avLst/>
          </a:prstGeom>
          <a:noFill/>
          <a:ln>
            <a:noFill/>
          </a:ln>
        </p:spPr>
        <p:txBody>
          <a:bodyPr spcFirstLastPara="1" wrap="square" lIns="68575" tIns="68575" rIns="68575" bIns="68575" anchor="t" anchorCtr="0"/>
          <a:lstStyle>
            <a:lvl1pPr marL="0" marR="0" lvl="0" indent="0" algn="l" rtl="0">
              <a:spcBef>
                <a:spcPts val="0"/>
              </a:spcBef>
              <a:spcAft>
                <a:spcPts val="0"/>
              </a:spcAft>
              <a:buSzPts val="1100"/>
              <a:buNone/>
              <a:defRPr sz="1867">
                <a:solidFill>
                  <a:schemeClr val="dk1"/>
                </a:solidFill>
                <a:latin typeface="Arial"/>
                <a:ea typeface="Arial"/>
                <a:cs typeface="Arial"/>
                <a:sym typeface="Arial"/>
              </a:defRPr>
            </a:lvl1pPr>
            <a:lvl2pPr marL="457189" marR="0" lvl="1"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2pPr>
            <a:lvl3pPr marL="914377" marR="0" lvl="2"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3pPr>
            <a:lvl4pPr marL="1371566" marR="0" lvl="3"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4pPr>
            <a:lvl5pPr marL="1828754" marR="0" lvl="4"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5pPr>
            <a:lvl6pPr marL="2285943" marR="0" lvl="5"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6pPr>
            <a:lvl7pPr marL="2743131" marR="0" lvl="6"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7pPr>
            <a:lvl8pPr marL="3200320" marR="0" lvl="7"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8pPr>
            <a:lvl9pPr marL="3657509" marR="0" lvl="8"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ftr" idx="11"/>
          </p:nvPr>
        </p:nvSpPr>
        <p:spPr>
          <a:xfrm>
            <a:off x="4038600" y="6356352"/>
            <a:ext cx="4114800" cy="365200"/>
          </a:xfrm>
          <a:prstGeom prst="rect">
            <a:avLst/>
          </a:prstGeom>
          <a:noFill/>
          <a:ln>
            <a:noFill/>
          </a:ln>
        </p:spPr>
        <p:txBody>
          <a:bodyPr spcFirstLastPara="1" wrap="square" lIns="68575" tIns="68575" rIns="68575" bIns="68575" anchor="t" anchorCtr="0"/>
          <a:lstStyle>
            <a:lvl1pPr marL="0" marR="0" lvl="0" indent="0" algn="l" rtl="0">
              <a:spcBef>
                <a:spcPts val="0"/>
              </a:spcBef>
              <a:spcAft>
                <a:spcPts val="0"/>
              </a:spcAft>
              <a:buSzPts val="1100"/>
              <a:buNone/>
              <a:defRPr sz="1867">
                <a:solidFill>
                  <a:schemeClr val="dk1"/>
                </a:solidFill>
                <a:latin typeface="Arial"/>
                <a:ea typeface="Arial"/>
                <a:cs typeface="Arial"/>
                <a:sym typeface="Arial"/>
              </a:defRPr>
            </a:lvl1pPr>
            <a:lvl2pPr marL="457189" marR="0" lvl="1"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2pPr>
            <a:lvl3pPr marL="914377" marR="0" lvl="2"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3pPr>
            <a:lvl4pPr marL="1371566" marR="0" lvl="3"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4pPr>
            <a:lvl5pPr marL="1828754" marR="0" lvl="4"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5pPr>
            <a:lvl6pPr marL="2285943" marR="0" lvl="5"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6pPr>
            <a:lvl7pPr marL="2743131" marR="0" lvl="6"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7pPr>
            <a:lvl8pPr marL="3200320" marR="0" lvl="7"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8pPr>
            <a:lvl9pPr marL="3657509" marR="0" lvl="8"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8610600" y="6356352"/>
            <a:ext cx="2743200" cy="365200"/>
          </a:xfrm>
          <a:prstGeom prst="rect">
            <a:avLst/>
          </a:prstGeom>
          <a:noFill/>
          <a:ln>
            <a:noFill/>
          </a:ln>
        </p:spPr>
        <p:txBody>
          <a:bodyPr spcFirstLastPara="1" wrap="square" lIns="68575" tIns="34275" rIns="68575" bIns="34275" anchor="t" anchorCtr="0">
            <a:noAutofit/>
          </a:bodyPr>
          <a:lstStyle/>
          <a:p>
            <a:fld id="{00000000-1234-1234-1234-123412341234}" type="slidenum">
              <a:rPr lang="en-GB" sz="1867" smtClean="0">
                <a:solidFill>
                  <a:schemeClr val="dk1"/>
                </a:solidFill>
                <a:ea typeface="Arial"/>
                <a:cs typeface="Arial"/>
                <a:sym typeface="Arial"/>
              </a:rPr>
              <a:pPr/>
              <a:t>‹#›</a:t>
            </a:fld>
            <a:endParaRPr lang="en-GB" sz="1867">
              <a:solidFill>
                <a:schemeClr val="dk1"/>
              </a:solidFill>
              <a:ea typeface="Arial"/>
              <a:cs typeface="Arial"/>
              <a:sym typeface="Arial"/>
            </a:endParaRPr>
          </a:p>
        </p:txBody>
      </p:sp>
    </p:spTree>
    <p:extLst>
      <p:ext uri="{BB962C8B-B14F-4D97-AF65-F5344CB8AC3E}">
        <p14:creationId xmlns:p14="http://schemas.microsoft.com/office/powerpoint/2010/main" val="2446810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38200" y="1012371"/>
            <a:ext cx="10515600" cy="6784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rgbClr val="3F3F3F"/>
              </a:buClr>
              <a:buSzPts val="1100"/>
              <a:buFont typeface="Arial"/>
              <a:buNone/>
              <a:defRPr sz="3200" b="1" i="0" u="none" strike="noStrike" cap="none">
                <a:solidFill>
                  <a:srgbClr val="3F3F3F"/>
                </a:solidFill>
                <a:latin typeface="Arial"/>
                <a:ea typeface="Arial"/>
                <a:cs typeface="Arial"/>
                <a:sym typeface="Arial"/>
              </a:defRPr>
            </a:lvl1pPr>
            <a:lvl2pPr lvl="1" indent="0">
              <a:spcBef>
                <a:spcPts val="0"/>
              </a:spcBef>
              <a:spcAft>
                <a:spcPts val="0"/>
              </a:spcAft>
              <a:buSzPts val="1100"/>
              <a:buNone/>
              <a:defRPr sz="1867"/>
            </a:lvl2pPr>
            <a:lvl3pPr lvl="2" indent="0">
              <a:spcBef>
                <a:spcPts val="0"/>
              </a:spcBef>
              <a:spcAft>
                <a:spcPts val="0"/>
              </a:spcAft>
              <a:buSzPts val="1100"/>
              <a:buNone/>
              <a:defRPr sz="1867"/>
            </a:lvl3pPr>
            <a:lvl4pPr lvl="3" indent="0">
              <a:spcBef>
                <a:spcPts val="0"/>
              </a:spcBef>
              <a:spcAft>
                <a:spcPts val="0"/>
              </a:spcAft>
              <a:buSzPts val="1100"/>
              <a:buNone/>
              <a:defRPr sz="1867"/>
            </a:lvl4pPr>
            <a:lvl5pPr lvl="4" indent="0">
              <a:spcBef>
                <a:spcPts val="0"/>
              </a:spcBef>
              <a:spcAft>
                <a:spcPts val="0"/>
              </a:spcAft>
              <a:buSzPts val="1100"/>
              <a:buNone/>
              <a:defRPr sz="1867"/>
            </a:lvl5pPr>
            <a:lvl6pPr lvl="5" indent="0">
              <a:spcBef>
                <a:spcPts val="0"/>
              </a:spcBef>
              <a:spcAft>
                <a:spcPts val="0"/>
              </a:spcAft>
              <a:buSzPts val="1100"/>
              <a:buNone/>
              <a:defRPr sz="1867"/>
            </a:lvl6pPr>
            <a:lvl7pPr lvl="6" indent="0">
              <a:spcBef>
                <a:spcPts val="0"/>
              </a:spcBef>
              <a:spcAft>
                <a:spcPts val="0"/>
              </a:spcAft>
              <a:buSzPts val="1100"/>
              <a:buNone/>
              <a:defRPr sz="1867"/>
            </a:lvl7pPr>
            <a:lvl8pPr lvl="7" indent="0">
              <a:spcBef>
                <a:spcPts val="0"/>
              </a:spcBef>
              <a:spcAft>
                <a:spcPts val="0"/>
              </a:spcAft>
              <a:buSzPts val="1100"/>
              <a:buNone/>
              <a:defRPr sz="1867"/>
            </a:lvl8pPr>
            <a:lvl9pPr lvl="8" indent="0">
              <a:spcBef>
                <a:spcPts val="0"/>
              </a:spcBef>
              <a:spcAft>
                <a:spcPts val="0"/>
              </a:spcAft>
              <a:buSzPts val="1100"/>
              <a:buNone/>
              <a:defRPr sz="1867"/>
            </a:lvl9pPr>
          </a:lstStyle>
          <a:p>
            <a:endParaRPr/>
          </a:p>
        </p:txBody>
      </p:sp>
      <p:sp>
        <p:nvSpPr>
          <p:cNvPr id="13" name="Google Shape;13;p3"/>
          <p:cNvSpPr txBox="1">
            <a:spLocks noGrp="1"/>
          </p:cNvSpPr>
          <p:nvPr>
            <p:ph type="body" idx="1"/>
          </p:nvPr>
        </p:nvSpPr>
        <p:spPr>
          <a:xfrm>
            <a:off x="838200" y="1825625"/>
            <a:ext cx="10515600" cy="4351200"/>
          </a:xfrm>
          <a:prstGeom prst="rect">
            <a:avLst/>
          </a:prstGeom>
          <a:noFill/>
          <a:ln>
            <a:noFill/>
          </a:ln>
        </p:spPr>
        <p:txBody>
          <a:bodyPr spcFirstLastPara="1" wrap="square" lIns="68575" tIns="68575" rIns="68575" bIns="68575" anchor="t" anchorCtr="0"/>
          <a:lstStyle>
            <a:lvl1pPr marL="609585" marR="0" lvl="0" indent="-457189" algn="l" rtl="0">
              <a:lnSpc>
                <a:spcPct val="90000"/>
              </a:lnSpc>
              <a:spcBef>
                <a:spcPts val="1067"/>
              </a:spcBef>
              <a:spcAft>
                <a:spcPts val="0"/>
              </a:spcAft>
              <a:buClr>
                <a:srgbClr val="3F3F3F"/>
              </a:buClr>
              <a:buSzPts val="1800"/>
              <a:buFont typeface="Arial"/>
              <a:buChar char="•"/>
              <a:defRPr sz="2400" b="0" i="0" u="none" strike="noStrike" cap="none">
                <a:solidFill>
                  <a:srgbClr val="3F3F3F"/>
                </a:solidFill>
                <a:latin typeface="Arial"/>
                <a:ea typeface="Arial"/>
                <a:cs typeface="Arial"/>
                <a:sym typeface="Arial"/>
              </a:defRPr>
            </a:lvl1pPr>
            <a:lvl2pPr marL="1219170" marR="0" lvl="1" indent="-431789" algn="l" rtl="0">
              <a:lnSpc>
                <a:spcPct val="90000"/>
              </a:lnSpc>
              <a:spcBef>
                <a:spcPts val="533"/>
              </a:spcBef>
              <a:spcAft>
                <a:spcPts val="0"/>
              </a:spcAft>
              <a:buClr>
                <a:srgbClr val="3F3F3F"/>
              </a:buClr>
              <a:buSzPts val="1500"/>
              <a:buFont typeface="Arial"/>
              <a:buChar char="•"/>
              <a:defRPr sz="2000" b="0" i="0" u="none" strike="noStrike" cap="none">
                <a:solidFill>
                  <a:srgbClr val="3F3F3F"/>
                </a:solidFill>
                <a:latin typeface="Arial"/>
                <a:ea typeface="Arial"/>
                <a:cs typeface="Arial"/>
                <a:sym typeface="Arial"/>
              </a:defRPr>
            </a:lvl2pPr>
            <a:lvl3pPr marL="1828754" marR="0" lvl="2" indent="-423323" algn="l" rtl="0">
              <a:lnSpc>
                <a:spcPct val="90000"/>
              </a:lnSpc>
              <a:spcBef>
                <a:spcPts val="533"/>
              </a:spcBef>
              <a:spcAft>
                <a:spcPts val="0"/>
              </a:spcAft>
              <a:buClr>
                <a:srgbClr val="3F3F3F"/>
              </a:buClr>
              <a:buSzPts val="1400"/>
              <a:buFont typeface="Arial"/>
              <a:buChar char="•"/>
              <a:defRPr sz="1867" b="0" i="0" u="none" strike="noStrike" cap="none">
                <a:solidFill>
                  <a:srgbClr val="3F3F3F"/>
                </a:solidFill>
                <a:latin typeface="Arial"/>
                <a:ea typeface="Arial"/>
                <a:cs typeface="Arial"/>
                <a:sym typeface="Arial"/>
              </a:defRPr>
            </a:lvl3pPr>
            <a:lvl4pPr marL="2438339" marR="0" lvl="3" indent="-406390" algn="l" rtl="0">
              <a:lnSpc>
                <a:spcPct val="90000"/>
              </a:lnSpc>
              <a:spcBef>
                <a:spcPts val="533"/>
              </a:spcBef>
              <a:spcAft>
                <a:spcPts val="0"/>
              </a:spcAft>
              <a:buClr>
                <a:srgbClr val="3F3F3F"/>
              </a:buClr>
              <a:buSzPts val="1200"/>
              <a:buFont typeface="Arial"/>
              <a:buChar char="•"/>
              <a:defRPr sz="1600" b="0" i="0" u="none" strike="noStrike" cap="none">
                <a:solidFill>
                  <a:srgbClr val="3F3F3F"/>
                </a:solidFill>
                <a:latin typeface="Arial"/>
                <a:ea typeface="Arial"/>
                <a:cs typeface="Arial"/>
                <a:sym typeface="Arial"/>
              </a:defRPr>
            </a:lvl4pPr>
            <a:lvl5pPr marL="3047924" marR="0" lvl="4" indent="-397923" algn="l" rtl="0">
              <a:lnSpc>
                <a:spcPct val="90000"/>
              </a:lnSpc>
              <a:spcBef>
                <a:spcPts val="533"/>
              </a:spcBef>
              <a:spcAft>
                <a:spcPts val="0"/>
              </a:spcAft>
              <a:buClr>
                <a:srgbClr val="3F3F3F"/>
              </a:buClr>
              <a:buSzPts val="1100"/>
              <a:buFont typeface="Arial"/>
              <a:buChar char="•"/>
              <a:defRPr sz="1467" b="0" i="0" u="none" strike="noStrike" cap="none">
                <a:solidFill>
                  <a:srgbClr val="3F3F3F"/>
                </a:solidFill>
                <a:latin typeface="Arial"/>
                <a:ea typeface="Arial"/>
                <a:cs typeface="Arial"/>
                <a:sym typeface="Arial"/>
              </a:defRPr>
            </a:lvl5pPr>
            <a:lvl6pPr marL="3657509" marR="0" lvl="5"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4267093" marR="0" lvl="6"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4876678" marR="0" lvl="7"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5486263" marR="0" lvl="8"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96570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25060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012369"/>
            <a:ext cx="10522527" cy="4817624"/>
          </a:xfrm>
        </p:spPr>
        <p:txBody>
          <a:bodyPr/>
          <a:lstStyle/>
          <a:p>
            <a:br>
              <a:rPr lang="en-US" dirty="0"/>
            </a:br>
            <a:br>
              <a:rPr lang="en-US" dirty="0"/>
            </a:br>
            <a:r>
              <a:rPr lang="en-US" dirty="0"/>
              <a:t>CSI PACIFIC</a:t>
            </a:r>
            <a:br>
              <a:rPr lang="en-US" dirty="0"/>
            </a:br>
            <a:br>
              <a:rPr lang="en-US" dirty="0"/>
            </a:br>
            <a:r>
              <a:rPr lang="en-US" dirty="0"/>
              <a:t>Return to Performance Program Proposal</a:t>
            </a:r>
            <a:br>
              <a:rPr lang="en-US" dirty="0"/>
            </a:br>
            <a:br>
              <a:rPr lang="en-US" dirty="0"/>
            </a:br>
            <a:r>
              <a:rPr lang="en-US" dirty="0"/>
              <a:t>August 2025</a:t>
            </a:r>
            <a:endParaRPr lang="en-CA" dirty="0"/>
          </a:p>
        </p:txBody>
      </p:sp>
    </p:spTree>
    <p:extLst>
      <p:ext uri="{BB962C8B-B14F-4D97-AF65-F5344CB8AC3E}">
        <p14:creationId xmlns:p14="http://schemas.microsoft.com/office/powerpoint/2010/main" val="3543289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F520A-0D8B-3685-B7E8-DDE02C8C08E6}"/>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E5745319-7CAC-EE54-82DC-C28E382CE823}"/>
              </a:ext>
            </a:extLst>
          </p:cNvPr>
          <p:cNvSpPr>
            <a:spLocks noGrp="1" noChangeArrowheads="1"/>
          </p:cNvSpPr>
          <p:nvPr>
            <p:ph type="title"/>
          </p:nvPr>
        </p:nvSpPr>
        <p:spPr>
          <a:xfrm>
            <a:off x="286747" y="1104559"/>
            <a:ext cx="6660232" cy="565151"/>
          </a:xfrm>
          <a:noFill/>
        </p:spPr>
        <p:txBody>
          <a:bodyPr>
            <a:noAutofit/>
          </a:bodyPr>
          <a:lstStyle/>
          <a:p>
            <a:r>
              <a:rPr lang="en-CA" sz="3733" dirty="0"/>
              <a:t>Step 1.  The Problem </a:t>
            </a:r>
          </a:p>
        </p:txBody>
      </p:sp>
      <p:sp>
        <p:nvSpPr>
          <p:cNvPr id="6" name="Rectangle 3">
            <a:extLst>
              <a:ext uri="{FF2B5EF4-FFF2-40B4-BE49-F238E27FC236}">
                <a16:creationId xmlns:a16="http://schemas.microsoft.com/office/drawing/2014/main" id="{9D190324-7AE7-F3EA-4782-A09F59CE99C2}"/>
              </a:ext>
            </a:extLst>
          </p:cNvPr>
          <p:cNvSpPr txBox="1">
            <a:spLocks noChangeArrowheads="1"/>
          </p:cNvSpPr>
          <p:nvPr/>
        </p:nvSpPr>
        <p:spPr>
          <a:xfrm>
            <a:off x="2042809" y="1881377"/>
            <a:ext cx="9808339" cy="34168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CA" b="1" i="1" dirty="0">
                <a:solidFill>
                  <a:srgbClr val="002060"/>
                </a:solidFill>
              </a:rPr>
              <a:t>CSI Pacific does not have a RTP protocol</a:t>
            </a:r>
          </a:p>
          <a:p>
            <a:pPr lvl="1">
              <a:spcBef>
                <a:spcPts val="0"/>
              </a:spcBef>
            </a:pPr>
            <a:r>
              <a:rPr lang="en-CA" sz="1600" b="1" i="1" dirty="0">
                <a:solidFill>
                  <a:srgbClr val="002060"/>
                </a:solidFill>
              </a:rPr>
              <a:t>Every injury requires a massive time commitment for one of our practitioners</a:t>
            </a:r>
          </a:p>
          <a:p>
            <a:pPr lvl="1">
              <a:spcBef>
                <a:spcPts val="0"/>
              </a:spcBef>
            </a:pPr>
            <a:r>
              <a:rPr lang="en-CA" sz="1600" b="1" i="1" dirty="0">
                <a:solidFill>
                  <a:srgbClr val="002060"/>
                </a:solidFill>
              </a:rPr>
              <a:t>The problem is compounded by the fact that they must create the rehab program from scratch</a:t>
            </a:r>
          </a:p>
          <a:p>
            <a:pPr lvl="1">
              <a:spcBef>
                <a:spcPts val="0"/>
              </a:spcBef>
            </a:pPr>
            <a:r>
              <a:rPr lang="en-CA" sz="1600" b="1" i="1" dirty="0">
                <a:solidFill>
                  <a:srgbClr val="002060"/>
                </a:solidFill>
              </a:rPr>
              <a:t>As the practitioner is expected to provide a “state of the art” rehab, an immense amount of research is required</a:t>
            </a:r>
          </a:p>
          <a:p>
            <a:pPr lvl="1">
              <a:spcBef>
                <a:spcPts val="0"/>
              </a:spcBef>
            </a:pPr>
            <a:r>
              <a:rPr lang="en-CA" sz="1600" b="1" i="1" dirty="0">
                <a:solidFill>
                  <a:srgbClr val="002060"/>
                </a:solidFill>
              </a:rPr>
              <a:t>They must dive deeply into a plethora of nuanced topics.</a:t>
            </a:r>
          </a:p>
          <a:p>
            <a:pPr lvl="1">
              <a:spcBef>
                <a:spcPts val="0"/>
              </a:spcBef>
            </a:pPr>
            <a:r>
              <a:rPr lang="en-CA" sz="1600" b="1" i="1" dirty="0">
                <a:solidFill>
                  <a:srgbClr val="002060"/>
                </a:solidFill>
              </a:rPr>
              <a:t>Once they begin the rehab, they have no standardized way of keeping track of all the details</a:t>
            </a:r>
          </a:p>
          <a:p>
            <a:pPr lvl="1">
              <a:spcBef>
                <a:spcPts val="0"/>
              </a:spcBef>
            </a:pPr>
            <a:r>
              <a:rPr lang="en-CA" sz="1600" b="1" i="1" dirty="0">
                <a:solidFill>
                  <a:srgbClr val="002060"/>
                </a:solidFill>
              </a:rPr>
              <a:t>This makes it difficult to learn from each case, and to compound and share knowledge</a:t>
            </a:r>
          </a:p>
          <a:p>
            <a:pPr lvl="1">
              <a:spcBef>
                <a:spcPts val="0"/>
              </a:spcBef>
            </a:pPr>
            <a:endParaRPr lang="en-CA" sz="1600" b="1" i="1" dirty="0">
              <a:solidFill>
                <a:srgbClr val="002060"/>
              </a:solidFill>
            </a:endParaRPr>
          </a:p>
        </p:txBody>
      </p:sp>
      <p:pic>
        <p:nvPicPr>
          <p:cNvPr id="5" name="Picture 2">
            <a:extLst>
              <a:ext uri="{FF2B5EF4-FFF2-40B4-BE49-F238E27FC236}">
                <a16:creationId xmlns:a16="http://schemas.microsoft.com/office/drawing/2014/main" id="{63FFA575-D1F3-7300-2C0F-80F186309243}"/>
              </a:ext>
            </a:extLst>
          </p:cNvPr>
          <p:cNvPicPr>
            <a:picLocks noChangeAspect="1"/>
          </p:cNvPicPr>
          <p:nvPr/>
        </p:nvPicPr>
        <p:blipFill rotWithShape="1">
          <a:blip r:embed="rId3">
            <a:extLst>
              <a:ext uri="{28A0092B-C50C-407E-A947-70E740481C1C}">
                <a14:useLocalDpi xmlns:a14="http://schemas.microsoft.com/office/drawing/2010/main" val="0"/>
              </a:ext>
            </a:extLst>
          </a:blip>
          <a:srcRect l="14133" t="42559" r="68784" b="8443"/>
          <a:stretch/>
        </p:blipFill>
        <p:spPr bwMode="auto">
          <a:xfrm>
            <a:off x="541239" y="2427680"/>
            <a:ext cx="1363407" cy="2062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0440714"/>
      </p:ext>
    </p:extLst>
  </p:cSld>
  <p:clrMapOvr>
    <a:masterClrMapping/>
  </p:clrMapOvr>
  <mc:AlternateContent xmlns:mc="http://schemas.openxmlformats.org/markup-compatibility/2006" xmlns:p14="http://schemas.microsoft.com/office/powerpoint/2010/main">
    <mc:Choice Requires="p14">
      <p:transition spd="med" p14:dur="700" advTm="14367">
        <p:fade/>
      </p:transition>
    </mc:Choice>
    <mc:Fallback xmlns="">
      <p:transition spd="med" advTm="14367">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C5037-734F-F44F-6097-47FA64559BF7}"/>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3C8ADA45-EBEA-64BA-E508-3310E49D8D61}"/>
              </a:ext>
            </a:extLst>
          </p:cNvPr>
          <p:cNvSpPr>
            <a:spLocks noGrp="1" noChangeArrowheads="1"/>
          </p:cNvSpPr>
          <p:nvPr>
            <p:ph type="title"/>
          </p:nvPr>
        </p:nvSpPr>
        <p:spPr>
          <a:xfrm>
            <a:off x="286747" y="1104559"/>
            <a:ext cx="6660232" cy="565151"/>
          </a:xfrm>
          <a:noFill/>
        </p:spPr>
        <p:txBody>
          <a:bodyPr>
            <a:noAutofit/>
          </a:bodyPr>
          <a:lstStyle/>
          <a:p>
            <a:r>
              <a:rPr lang="en-CA" sz="3733" dirty="0"/>
              <a:t>Step 2.  Your Solution(s)</a:t>
            </a:r>
          </a:p>
        </p:txBody>
      </p:sp>
      <p:sp>
        <p:nvSpPr>
          <p:cNvPr id="6" name="Rectangle 3">
            <a:extLst>
              <a:ext uri="{FF2B5EF4-FFF2-40B4-BE49-F238E27FC236}">
                <a16:creationId xmlns:a16="http://schemas.microsoft.com/office/drawing/2014/main" id="{BF6273ED-31A9-B065-41E0-91AB18C6B476}"/>
              </a:ext>
            </a:extLst>
          </p:cNvPr>
          <p:cNvSpPr txBox="1">
            <a:spLocks noChangeArrowheads="1"/>
          </p:cNvSpPr>
          <p:nvPr/>
        </p:nvSpPr>
        <p:spPr>
          <a:xfrm>
            <a:off x="2042809" y="2207198"/>
            <a:ext cx="9808339" cy="259094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b="1" dirty="0"/>
              <a:t>“Build something good with what we have now.”</a:t>
            </a:r>
          </a:p>
          <a:p>
            <a:pPr marL="0" indent="0">
              <a:spcBef>
                <a:spcPts val="0"/>
              </a:spcBef>
              <a:buNone/>
            </a:pPr>
            <a:endParaRPr lang="en-CA" sz="2400" b="1" i="1" dirty="0">
              <a:solidFill>
                <a:srgbClr val="002060"/>
              </a:solidFill>
            </a:endParaRPr>
          </a:p>
          <a:p>
            <a:pPr marL="0" indent="0">
              <a:spcBef>
                <a:spcPts val="0"/>
              </a:spcBef>
              <a:buNone/>
            </a:pPr>
            <a:r>
              <a:rPr lang="en-CA" sz="2400" dirty="0"/>
              <a:t>An ACL Rehabilitation Protocol</a:t>
            </a:r>
          </a:p>
          <a:p>
            <a:pPr>
              <a:spcBef>
                <a:spcPts val="0"/>
              </a:spcBef>
            </a:pPr>
            <a:r>
              <a:rPr lang="en-CA" sz="2400" dirty="0"/>
              <a:t>Criteria Based Progression: Injury -&gt; RTP &amp; Beyond</a:t>
            </a:r>
          </a:p>
          <a:p>
            <a:pPr>
              <a:spcBef>
                <a:spcPts val="0"/>
              </a:spcBef>
            </a:pPr>
            <a:r>
              <a:rPr lang="en-CA" sz="2400" dirty="0"/>
              <a:t>Training Program Templates</a:t>
            </a:r>
          </a:p>
          <a:p>
            <a:pPr>
              <a:spcBef>
                <a:spcPts val="0"/>
              </a:spcBef>
            </a:pPr>
            <a:r>
              <a:rPr lang="en-CA" sz="2400" dirty="0"/>
              <a:t>Neuromuscular Testing Protocols</a:t>
            </a:r>
          </a:p>
          <a:p>
            <a:pPr marL="0" indent="0">
              <a:spcBef>
                <a:spcPts val="0"/>
              </a:spcBef>
              <a:buNone/>
            </a:pPr>
            <a:endParaRPr lang="en-CA" sz="2400" b="1" i="1" dirty="0">
              <a:solidFill>
                <a:srgbClr val="002060"/>
              </a:solidFill>
            </a:endParaRPr>
          </a:p>
        </p:txBody>
      </p:sp>
      <p:pic>
        <p:nvPicPr>
          <p:cNvPr id="7" name="Picture 4">
            <a:extLst>
              <a:ext uri="{FF2B5EF4-FFF2-40B4-BE49-F238E27FC236}">
                <a16:creationId xmlns:a16="http://schemas.microsoft.com/office/drawing/2014/main" id="{0B070B4E-1CEE-843F-BFFC-3922B7B1F82D}"/>
              </a:ext>
            </a:extLst>
          </p:cNvPr>
          <p:cNvPicPr>
            <a:picLocks noChangeAspect="1"/>
          </p:cNvPicPr>
          <p:nvPr/>
        </p:nvPicPr>
        <p:blipFill rotWithShape="1">
          <a:blip r:embed="rId3">
            <a:extLst>
              <a:ext uri="{28A0092B-C50C-407E-A947-70E740481C1C}">
                <a14:useLocalDpi xmlns:a14="http://schemas.microsoft.com/office/drawing/2010/main" val="0"/>
              </a:ext>
            </a:extLst>
          </a:blip>
          <a:srcRect l="74990" t="53625" r="3076"/>
          <a:stretch/>
        </p:blipFill>
        <p:spPr bwMode="auto">
          <a:xfrm>
            <a:off x="535196" y="2678844"/>
            <a:ext cx="1402736" cy="1647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8230745"/>
      </p:ext>
    </p:extLst>
  </p:cSld>
  <p:clrMapOvr>
    <a:masterClrMapping/>
  </p:clrMapOvr>
  <mc:AlternateContent xmlns:mc="http://schemas.openxmlformats.org/markup-compatibility/2006" xmlns:p14="http://schemas.microsoft.com/office/powerpoint/2010/main">
    <mc:Choice Requires="p14">
      <p:transition spd="med" p14:dur="700" advTm="14367">
        <p:fade/>
      </p:transition>
    </mc:Choice>
    <mc:Fallback xmlns="">
      <p:transition spd="med" advTm="14367">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r>
              <a:rPr lang="en-CA" sz="3733" dirty="0"/>
              <a:t>Step 3.  Target Market</a:t>
            </a:r>
          </a:p>
        </p:txBody>
      </p:sp>
      <p:sp>
        <p:nvSpPr>
          <p:cNvPr id="6" name="Rectangle 3"/>
          <p:cNvSpPr txBox="1">
            <a:spLocks noChangeArrowheads="1"/>
          </p:cNvSpPr>
          <p:nvPr/>
        </p:nvSpPr>
        <p:spPr>
          <a:xfrm>
            <a:off x="2042809" y="1767033"/>
            <a:ext cx="10081457" cy="302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spcBef>
                <a:spcPts val="0"/>
              </a:spcBef>
              <a:buFont typeface="+mj-lt"/>
              <a:buAutoNum type="arabicPeriod"/>
            </a:pPr>
            <a:r>
              <a:rPr lang="en-CA" sz="2400" dirty="0"/>
              <a:t>NSO Partner Athletes </a:t>
            </a:r>
            <a:endParaRPr lang="en-CA" sz="1200" dirty="0"/>
          </a:p>
          <a:p>
            <a:pPr marL="400050" lvl="1" indent="0">
              <a:spcBef>
                <a:spcPts val="0"/>
              </a:spcBef>
              <a:buNone/>
            </a:pPr>
            <a:endParaRPr lang="en-CA" sz="100" dirty="0"/>
          </a:p>
          <a:p>
            <a:pPr marL="457200" indent="-457200">
              <a:spcBef>
                <a:spcPts val="0"/>
              </a:spcBef>
              <a:buFont typeface="+mj-lt"/>
              <a:buAutoNum type="arabicPeriod"/>
            </a:pPr>
            <a:r>
              <a:rPr lang="en-CA" sz="2400" dirty="0"/>
              <a:t>Next Gen targeted athletes</a:t>
            </a:r>
          </a:p>
          <a:p>
            <a:pPr marL="457200" indent="-457200">
              <a:spcBef>
                <a:spcPts val="0"/>
              </a:spcBef>
              <a:buFont typeface="+mj-lt"/>
              <a:buAutoNum type="arabicPeriod"/>
            </a:pPr>
            <a:r>
              <a:rPr lang="en-CA" sz="2400" dirty="0"/>
              <a:t>PSO &amp; Performance Nation</a:t>
            </a:r>
          </a:p>
          <a:p>
            <a:pPr marL="0" indent="0">
              <a:spcBef>
                <a:spcPts val="0"/>
              </a:spcBef>
              <a:buNone/>
            </a:pPr>
            <a:endParaRPr lang="en-CA" sz="2400" dirty="0"/>
          </a:p>
        </p:txBody>
      </p:sp>
      <p:pic>
        <p:nvPicPr>
          <p:cNvPr id="5" name="Picture 5"/>
          <p:cNvPicPr>
            <a:picLocks noChangeAspect="1"/>
          </p:cNvPicPr>
          <p:nvPr/>
        </p:nvPicPr>
        <p:blipFill rotWithShape="1">
          <a:blip r:embed="rId3">
            <a:extLst>
              <a:ext uri="{28A0092B-C50C-407E-A947-70E740481C1C}">
                <a14:useLocalDpi xmlns:a14="http://schemas.microsoft.com/office/drawing/2010/main" val="0"/>
              </a:ext>
            </a:extLst>
          </a:blip>
          <a:srcRect l="17219" t="50876" r="59719"/>
          <a:stretch/>
        </p:blipFill>
        <p:spPr bwMode="auto">
          <a:xfrm>
            <a:off x="271338" y="2399073"/>
            <a:ext cx="1691148" cy="175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8366746"/>
      </p:ext>
    </p:extLst>
  </p:cSld>
  <p:clrMapOvr>
    <a:masterClrMapping/>
  </p:clrMapOvr>
  <mc:AlternateContent xmlns:mc="http://schemas.openxmlformats.org/markup-compatibility/2006" xmlns:p14="http://schemas.microsoft.com/office/powerpoint/2010/main">
    <mc:Choice Requires="p14">
      <p:transition spd="med" p14:dur="700" advTm="14367">
        <p:fade/>
      </p:transition>
    </mc:Choice>
    <mc:Fallback xmlns="">
      <p:transition spd="med" advTm="14367">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8459688" cy="565151"/>
          </a:xfrm>
          <a:noFill/>
        </p:spPr>
        <p:txBody>
          <a:bodyPr>
            <a:noAutofit/>
          </a:bodyPr>
          <a:lstStyle/>
          <a:p>
            <a:r>
              <a:rPr lang="en-CA" sz="3733" dirty="0"/>
              <a:t>Step 4.  Competition Benchmarking</a:t>
            </a:r>
          </a:p>
        </p:txBody>
      </p:sp>
      <p:sp>
        <p:nvSpPr>
          <p:cNvPr id="6" name="Rectangle 3"/>
          <p:cNvSpPr txBox="1">
            <a:spLocks noChangeArrowheads="1"/>
          </p:cNvSpPr>
          <p:nvPr/>
        </p:nvSpPr>
        <p:spPr>
          <a:xfrm>
            <a:off x="2042809" y="2207198"/>
            <a:ext cx="9808339" cy="371946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dirty="0">
                <a:solidFill>
                  <a:srgbClr val="002060"/>
                </a:solidFill>
              </a:rPr>
              <a:t>World Leading-</a:t>
            </a:r>
            <a:r>
              <a:rPr lang="en-CA" sz="2400" dirty="0" err="1">
                <a:solidFill>
                  <a:srgbClr val="002060"/>
                </a:solidFill>
              </a:rPr>
              <a:t>ish</a:t>
            </a:r>
            <a:r>
              <a:rPr lang="en-CA" sz="2400" dirty="0">
                <a:solidFill>
                  <a:srgbClr val="002060"/>
                </a:solidFill>
              </a:rPr>
              <a:t> Examples</a:t>
            </a:r>
          </a:p>
          <a:p>
            <a:pPr marL="0" indent="0">
              <a:spcBef>
                <a:spcPts val="0"/>
              </a:spcBef>
              <a:buNone/>
            </a:pPr>
            <a:r>
              <a:rPr lang="en-CA" sz="2400" dirty="0">
                <a:solidFill>
                  <a:srgbClr val="002060"/>
                </a:solidFill>
              </a:rPr>
              <a:t>-</a:t>
            </a:r>
          </a:p>
          <a:p>
            <a:pPr marL="0" indent="0">
              <a:spcBef>
                <a:spcPts val="0"/>
              </a:spcBef>
              <a:buNone/>
            </a:pPr>
            <a:r>
              <a:rPr lang="en-CA" sz="2400" dirty="0">
                <a:solidFill>
                  <a:srgbClr val="002060"/>
                </a:solidFill>
              </a:rPr>
              <a:t>-</a:t>
            </a:r>
          </a:p>
          <a:p>
            <a:pPr marL="0" indent="0">
              <a:spcBef>
                <a:spcPts val="0"/>
              </a:spcBef>
              <a:buNone/>
            </a:pPr>
            <a:r>
              <a:rPr lang="en-CA" sz="2400" dirty="0">
                <a:solidFill>
                  <a:srgbClr val="002060"/>
                </a:solidFill>
              </a:rPr>
              <a:t>-</a:t>
            </a:r>
          </a:p>
          <a:p>
            <a:pPr marL="0" indent="0">
              <a:spcBef>
                <a:spcPts val="0"/>
              </a:spcBef>
              <a:buNone/>
            </a:pPr>
            <a:endParaRPr lang="en-CA" sz="2400" dirty="0">
              <a:solidFill>
                <a:srgbClr val="002060"/>
              </a:solidFill>
            </a:endParaRPr>
          </a:p>
          <a:p>
            <a:pPr marL="0" indent="0">
              <a:spcBef>
                <a:spcPts val="0"/>
              </a:spcBef>
              <a:buNone/>
            </a:pPr>
            <a:r>
              <a:rPr lang="en-CA" sz="2400" dirty="0">
                <a:solidFill>
                  <a:srgbClr val="002060"/>
                </a:solidFill>
              </a:rPr>
              <a:t>Actual Competition</a:t>
            </a:r>
          </a:p>
          <a:p>
            <a:pPr marL="0" indent="0">
              <a:spcBef>
                <a:spcPts val="0"/>
              </a:spcBef>
              <a:buNone/>
            </a:pPr>
            <a:r>
              <a:rPr lang="en-CA" sz="2400" dirty="0">
                <a:solidFill>
                  <a:srgbClr val="002060"/>
                </a:solidFill>
              </a:rPr>
              <a:t>-</a:t>
            </a:r>
          </a:p>
          <a:p>
            <a:pPr marL="0" indent="0">
              <a:spcBef>
                <a:spcPts val="0"/>
              </a:spcBef>
              <a:buNone/>
            </a:pPr>
            <a:r>
              <a:rPr lang="en-CA" sz="2400" dirty="0">
                <a:solidFill>
                  <a:srgbClr val="002060"/>
                </a:solidFill>
              </a:rPr>
              <a:t>-</a:t>
            </a:r>
          </a:p>
          <a:p>
            <a:pPr marL="0" indent="0">
              <a:spcBef>
                <a:spcPts val="0"/>
              </a:spcBef>
              <a:buNone/>
            </a:pPr>
            <a:r>
              <a:rPr lang="en-CA" sz="2400" dirty="0">
                <a:solidFill>
                  <a:srgbClr val="002060"/>
                </a:solidFill>
              </a:rPr>
              <a:t>-</a:t>
            </a:r>
          </a:p>
        </p:txBody>
      </p:sp>
      <p:pic>
        <p:nvPicPr>
          <p:cNvPr id="7" name="Picture 7"/>
          <p:cNvPicPr>
            <a:picLocks noChangeAspect="1"/>
          </p:cNvPicPr>
          <p:nvPr/>
        </p:nvPicPr>
        <p:blipFill rotWithShape="1">
          <a:blip r:embed="rId3">
            <a:extLst>
              <a:ext uri="{28A0092B-C50C-407E-A947-70E740481C1C}">
                <a14:useLocalDpi xmlns:a14="http://schemas.microsoft.com/office/drawing/2010/main" val="0"/>
              </a:ext>
            </a:extLst>
          </a:blip>
          <a:srcRect l="62661" t="52838" r="7524"/>
          <a:stretch/>
        </p:blipFill>
        <p:spPr bwMode="auto">
          <a:xfrm>
            <a:off x="143056" y="2412180"/>
            <a:ext cx="1812968" cy="1804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8262711"/>
      </p:ext>
    </p:extLst>
  </p:cSld>
  <p:clrMapOvr>
    <a:masterClrMapping/>
  </p:clrMapOvr>
  <mc:AlternateContent xmlns:mc="http://schemas.openxmlformats.org/markup-compatibility/2006" xmlns:p14="http://schemas.microsoft.com/office/powerpoint/2010/main">
    <mc:Choice Requires="p14">
      <p:transition spd="med" p14:dur="700" advTm="14367">
        <p:fade/>
      </p:transition>
    </mc:Choice>
    <mc:Fallback xmlns="">
      <p:transition spd="med" advTm="14367">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5" y="1104559"/>
            <a:ext cx="9808339" cy="565151"/>
          </a:xfrm>
          <a:noFill/>
        </p:spPr>
        <p:txBody>
          <a:bodyPr>
            <a:noAutofit/>
          </a:bodyPr>
          <a:lstStyle/>
          <a:p>
            <a:r>
              <a:rPr lang="en-CA" sz="3733" dirty="0"/>
              <a:t>Step 5.  Highlight Your Team Advantage</a:t>
            </a:r>
          </a:p>
        </p:txBody>
      </p:sp>
      <p:sp>
        <p:nvSpPr>
          <p:cNvPr id="6" name="Rectangle 3"/>
          <p:cNvSpPr txBox="1">
            <a:spLocks noChangeArrowheads="1"/>
          </p:cNvSpPr>
          <p:nvPr/>
        </p:nvSpPr>
        <p:spPr>
          <a:xfrm>
            <a:off x="2042809" y="2207198"/>
            <a:ext cx="9808339" cy="328766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b="1" dirty="0">
                <a:solidFill>
                  <a:srgbClr val="002060"/>
                </a:solidFill>
              </a:rPr>
              <a:t>Project Lead – Andrew Kates</a:t>
            </a:r>
          </a:p>
          <a:p>
            <a:pPr>
              <a:spcBef>
                <a:spcPts val="0"/>
              </a:spcBef>
            </a:pPr>
            <a:r>
              <a:rPr lang="en-CA" sz="2400" dirty="0">
                <a:solidFill>
                  <a:srgbClr val="002060"/>
                </a:solidFill>
              </a:rPr>
              <a:t>Experience in RTP leadership + applied sport/data science</a:t>
            </a:r>
          </a:p>
          <a:p>
            <a:pPr>
              <a:spcBef>
                <a:spcPts val="0"/>
              </a:spcBef>
            </a:pPr>
            <a:r>
              <a:rPr lang="en-CA" sz="2400" dirty="0">
                <a:solidFill>
                  <a:srgbClr val="002060"/>
                </a:solidFill>
              </a:rPr>
              <a:t>History of delivering outcomes</a:t>
            </a:r>
          </a:p>
          <a:p>
            <a:pPr>
              <a:spcBef>
                <a:spcPts val="0"/>
              </a:spcBef>
            </a:pPr>
            <a:r>
              <a:rPr lang="en-CA" sz="2400" dirty="0">
                <a:solidFill>
                  <a:srgbClr val="002060"/>
                </a:solidFill>
              </a:rPr>
              <a:t>Practical Approach + Research/Innovation</a:t>
            </a:r>
          </a:p>
          <a:p>
            <a:pPr>
              <a:spcBef>
                <a:spcPts val="0"/>
              </a:spcBef>
            </a:pPr>
            <a:endParaRPr lang="en-CA" sz="2400" dirty="0">
              <a:solidFill>
                <a:srgbClr val="002060"/>
              </a:solidFill>
            </a:endParaRPr>
          </a:p>
          <a:p>
            <a:pPr marL="0" indent="0">
              <a:spcBef>
                <a:spcPts val="0"/>
              </a:spcBef>
              <a:buNone/>
            </a:pPr>
            <a:r>
              <a:rPr lang="en-CA" sz="2400" dirty="0">
                <a:solidFill>
                  <a:srgbClr val="002060"/>
                </a:solidFill>
              </a:rPr>
              <a:t>Winter Sport as a starting point (compared to other sports we service)</a:t>
            </a:r>
          </a:p>
          <a:p>
            <a:pPr marL="0" indent="0">
              <a:spcBef>
                <a:spcPts val="0"/>
              </a:spcBef>
              <a:buNone/>
            </a:pPr>
            <a:r>
              <a:rPr lang="en-CA" sz="2400" dirty="0">
                <a:solidFill>
                  <a:srgbClr val="002060"/>
                </a:solidFill>
              </a:rPr>
              <a:t>Network of Practitioners (gather expertise)</a:t>
            </a:r>
          </a:p>
          <a:p>
            <a:pPr>
              <a:spcBef>
                <a:spcPts val="0"/>
              </a:spcBef>
            </a:pPr>
            <a:endParaRPr lang="en-CA" sz="2400" b="1" i="1" dirty="0">
              <a:solidFill>
                <a:srgbClr val="002060"/>
              </a:solidFill>
            </a:endParaRPr>
          </a:p>
        </p:txBody>
      </p:sp>
      <p:pic>
        <p:nvPicPr>
          <p:cNvPr id="5" name="Picture 8"/>
          <p:cNvPicPr>
            <a:picLocks noChangeAspect="1"/>
          </p:cNvPicPr>
          <p:nvPr/>
        </p:nvPicPr>
        <p:blipFill rotWithShape="1">
          <a:blip r:embed="rId3">
            <a:extLst>
              <a:ext uri="{28A0092B-C50C-407E-A947-70E740481C1C}">
                <a14:useLocalDpi xmlns:a14="http://schemas.microsoft.com/office/drawing/2010/main" val="0"/>
              </a:ext>
            </a:extLst>
          </a:blip>
          <a:srcRect l="7777" t="45360" r="61009"/>
          <a:stretch/>
        </p:blipFill>
        <p:spPr bwMode="auto">
          <a:xfrm>
            <a:off x="1" y="2792361"/>
            <a:ext cx="2042809" cy="1955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404465"/>
      </p:ext>
    </p:extLst>
  </p:cSld>
  <p:clrMapOvr>
    <a:masterClrMapping/>
  </p:clrMapOvr>
  <mc:AlternateContent xmlns:mc="http://schemas.openxmlformats.org/markup-compatibility/2006" xmlns:p14="http://schemas.microsoft.com/office/powerpoint/2010/main">
    <mc:Choice Requires="p14">
      <p:transition spd="med" p14:dur="700" advTm="14367">
        <p:fade/>
      </p:transition>
    </mc:Choice>
    <mc:Fallback xmlns="">
      <p:transition spd="med" advTm="14367">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r>
              <a:rPr lang="en-CA" sz="3733" dirty="0"/>
              <a:t>Step 6.  Business Model </a:t>
            </a:r>
          </a:p>
        </p:txBody>
      </p:sp>
      <p:sp>
        <p:nvSpPr>
          <p:cNvPr id="6" name="Rectangle 3"/>
          <p:cNvSpPr txBox="1">
            <a:spLocks noChangeArrowheads="1"/>
          </p:cNvSpPr>
          <p:nvPr/>
        </p:nvSpPr>
        <p:spPr>
          <a:xfrm>
            <a:off x="2042809" y="2207198"/>
            <a:ext cx="9808339" cy="302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dirty="0"/>
              <a:t>Build a prototype and present it to Core Stakeholders</a:t>
            </a:r>
          </a:p>
          <a:p>
            <a:pPr marL="0" indent="0">
              <a:spcBef>
                <a:spcPts val="0"/>
              </a:spcBef>
              <a:buNone/>
            </a:pPr>
            <a:endParaRPr lang="en-CA" sz="2400" b="1" i="1" dirty="0">
              <a:solidFill>
                <a:srgbClr val="002060"/>
              </a:solidFill>
            </a:endParaRPr>
          </a:p>
          <a:p>
            <a:pPr marL="0" indent="0">
              <a:spcBef>
                <a:spcPts val="0"/>
              </a:spcBef>
              <a:buNone/>
            </a:pPr>
            <a:r>
              <a:rPr lang="en-CA" sz="2400" b="1" i="1" dirty="0">
                <a:solidFill>
                  <a:srgbClr val="002060"/>
                </a:solidFill>
              </a:rPr>
              <a:t>Preferred business model:</a:t>
            </a:r>
          </a:p>
          <a:p>
            <a:pPr>
              <a:spcBef>
                <a:spcPts val="0"/>
              </a:spcBef>
            </a:pPr>
            <a:r>
              <a:rPr lang="en-CA" sz="2400" dirty="0">
                <a:solidFill>
                  <a:srgbClr val="002060"/>
                </a:solidFill>
              </a:rPr>
              <a:t>NSOs pay upfront for access to this program in full </a:t>
            </a:r>
            <a:r>
              <a:rPr lang="en-CA" sz="2400" i="1" dirty="0">
                <a:solidFill>
                  <a:srgbClr val="002060"/>
                </a:solidFill>
              </a:rPr>
              <a:t>(inexpensive)</a:t>
            </a:r>
          </a:p>
          <a:p>
            <a:pPr>
              <a:spcBef>
                <a:spcPts val="0"/>
              </a:spcBef>
            </a:pPr>
            <a:r>
              <a:rPr lang="en-CA" sz="2400" dirty="0">
                <a:solidFill>
                  <a:srgbClr val="002060"/>
                </a:solidFill>
              </a:rPr>
              <a:t>We develop a PN version </a:t>
            </a:r>
            <a:r>
              <a:rPr lang="en-CA" sz="2400" i="1" dirty="0">
                <a:solidFill>
                  <a:srgbClr val="002060"/>
                </a:solidFill>
              </a:rPr>
              <a:t>(a la carte, expensive)</a:t>
            </a:r>
          </a:p>
          <a:p>
            <a:pPr>
              <a:spcBef>
                <a:spcPts val="0"/>
              </a:spcBef>
            </a:pPr>
            <a:r>
              <a:rPr lang="en-CA" sz="2400" dirty="0">
                <a:solidFill>
                  <a:srgbClr val="002060"/>
                </a:solidFill>
              </a:rPr>
              <a:t>PN version is available “on demand”</a:t>
            </a:r>
          </a:p>
          <a:p>
            <a:pPr marL="0" indent="0">
              <a:spcBef>
                <a:spcPts val="0"/>
              </a:spcBef>
              <a:buNone/>
            </a:pPr>
            <a:endParaRPr lang="en-CA" sz="2400" b="1" i="1" dirty="0">
              <a:solidFill>
                <a:srgbClr val="002060"/>
              </a:solidFill>
            </a:endParaRPr>
          </a:p>
          <a:p>
            <a:pPr marL="0" indent="0">
              <a:spcBef>
                <a:spcPts val="0"/>
              </a:spcBef>
              <a:buNone/>
            </a:pPr>
            <a:endParaRPr lang="en-CA" sz="2400" b="1" i="1" dirty="0">
              <a:solidFill>
                <a:srgbClr val="002060"/>
              </a:solidFill>
            </a:endParaRPr>
          </a:p>
        </p:txBody>
      </p:sp>
      <p:pic>
        <p:nvPicPr>
          <p:cNvPr id="7" name="Picture 9"/>
          <p:cNvPicPr>
            <a:picLocks noChangeAspect="1"/>
          </p:cNvPicPr>
          <p:nvPr/>
        </p:nvPicPr>
        <p:blipFill rotWithShape="1">
          <a:blip r:embed="rId3">
            <a:extLst>
              <a:ext uri="{28A0092B-C50C-407E-A947-70E740481C1C}">
                <a14:useLocalDpi xmlns:a14="http://schemas.microsoft.com/office/drawing/2010/main" val="0"/>
              </a:ext>
            </a:extLst>
          </a:blip>
          <a:srcRect l="72828" t="48990" r="1784"/>
          <a:stretch/>
        </p:blipFill>
        <p:spPr bwMode="auto">
          <a:xfrm>
            <a:off x="194345" y="2569496"/>
            <a:ext cx="1848464" cy="1989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a:extLst>
              <a:ext uri="{FF2B5EF4-FFF2-40B4-BE49-F238E27FC236}">
                <a16:creationId xmlns:a16="http://schemas.microsoft.com/office/drawing/2014/main" id="{3FC8E65D-0038-4B0C-2349-3D26D976C251}"/>
              </a:ext>
            </a:extLst>
          </p:cNvPr>
          <p:cNvGraphicFramePr>
            <a:graphicFrameLocks noGrp="1"/>
          </p:cNvGraphicFramePr>
          <p:nvPr>
            <p:extLst>
              <p:ext uri="{D42A27DB-BD31-4B8C-83A1-F6EECF244321}">
                <p14:modId xmlns:p14="http://schemas.microsoft.com/office/powerpoint/2010/main" val="1518437477"/>
              </p:ext>
            </p:extLst>
          </p:nvPr>
        </p:nvGraphicFramePr>
        <p:xfrm>
          <a:off x="2042809" y="4893545"/>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38285618"/>
                    </a:ext>
                  </a:extLst>
                </a:gridCol>
                <a:gridCol w="3515976">
                  <a:extLst>
                    <a:ext uri="{9D8B030D-6E8A-4147-A177-3AD203B41FA5}">
                      <a16:colId xmlns:a16="http://schemas.microsoft.com/office/drawing/2014/main" val="2750472994"/>
                    </a:ext>
                  </a:extLst>
                </a:gridCol>
                <a:gridCol w="1902690">
                  <a:extLst>
                    <a:ext uri="{9D8B030D-6E8A-4147-A177-3AD203B41FA5}">
                      <a16:colId xmlns:a16="http://schemas.microsoft.com/office/drawing/2014/main" val="395270509"/>
                    </a:ext>
                  </a:extLst>
                </a:gridCol>
              </a:tblGrid>
              <a:tr h="370840">
                <a:tc>
                  <a:txBody>
                    <a:bodyPr/>
                    <a:lstStyle/>
                    <a:p>
                      <a:r>
                        <a:rPr lang="en-US" dirty="0"/>
                        <a:t>Estimated Costs</a:t>
                      </a:r>
                    </a:p>
                  </a:txBody>
                  <a:tcPr/>
                </a:tc>
                <a:tc>
                  <a:txBody>
                    <a:bodyPr/>
                    <a:lstStyle/>
                    <a:p>
                      <a:r>
                        <a:rPr lang="en-US" dirty="0"/>
                        <a:t>Description</a:t>
                      </a:r>
                    </a:p>
                  </a:txBody>
                  <a:tcPr/>
                </a:tc>
                <a:tc>
                  <a:txBody>
                    <a:bodyPr/>
                    <a:lstStyle/>
                    <a:p>
                      <a:r>
                        <a:rPr lang="en-US" dirty="0"/>
                        <a:t>Costs</a:t>
                      </a:r>
                    </a:p>
                  </a:txBody>
                  <a:tcPr/>
                </a:tc>
                <a:extLst>
                  <a:ext uri="{0D108BD9-81ED-4DB2-BD59-A6C34878D82A}">
                    <a16:rowId xmlns:a16="http://schemas.microsoft.com/office/drawing/2014/main" val="3269524530"/>
                  </a:ext>
                </a:extLst>
              </a:tr>
              <a:tr h="370840">
                <a:tc>
                  <a:txBody>
                    <a:bodyPr/>
                    <a:lstStyle/>
                    <a:p>
                      <a:r>
                        <a:rPr lang="en-US" dirty="0"/>
                        <a:t>Project </a:t>
                      </a:r>
                      <a:r>
                        <a:rPr lang="en-US" dirty="0" err="1"/>
                        <a:t>Labour</a:t>
                      </a:r>
                      <a:endParaRPr lang="en-US" dirty="0"/>
                    </a:p>
                  </a:txBody>
                  <a:tcPr/>
                </a:tc>
                <a:tc>
                  <a:txBody>
                    <a:bodyPr/>
                    <a:lstStyle/>
                    <a:p>
                      <a:r>
                        <a:rPr lang="en-CA" sz="1800" dirty="0"/>
                        <a:t>0.4 FTE of PS2 salary </a:t>
                      </a:r>
                      <a:endParaRPr lang="en-US" dirty="0"/>
                    </a:p>
                  </a:txBody>
                  <a:tcPr/>
                </a:tc>
                <a:tc>
                  <a:txBody>
                    <a:bodyPr/>
                    <a:lstStyle/>
                    <a:p>
                      <a:r>
                        <a:rPr lang="en-US" dirty="0"/>
                        <a:t>~$30k/year</a:t>
                      </a:r>
                    </a:p>
                  </a:txBody>
                  <a:tcPr/>
                </a:tc>
                <a:extLst>
                  <a:ext uri="{0D108BD9-81ED-4DB2-BD59-A6C34878D82A}">
                    <a16:rowId xmlns:a16="http://schemas.microsoft.com/office/drawing/2014/main" val="2008890734"/>
                  </a:ext>
                </a:extLst>
              </a:tr>
              <a:tr h="370840">
                <a:tc>
                  <a:txBody>
                    <a:bodyPr/>
                    <a:lstStyle/>
                    <a:p>
                      <a:r>
                        <a:rPr lang="en-US" dirty="0"/>
                        <a:t>Soft Goods</a:t>
                      </a:r>
                    </a:p>
                  </a:txBody>
                  <a:tcPr/>
                </a:tc>
                <a:tc>
                  <a:txBody>
                    <a:bodyPr/>
                    <a:lstStyle/>
                    <a:p>
                      <a:r>
                        <a:rPr lang="en-US" dirty="0"/>
                        <a:t>i.e. software</a:t>
                      </a:r>
                    </a:p>
                  </a:txBody>
                  <a:tcPr/>
                </a:tc>
                <a:tc>
                  <a:txBody>
                    <a:bodyPr/>
                    <a:lstStyle/>
                    <a:p>
                      <a:r>
                        <a:rPr lang="en-US" dirty="0"/>
                        <a:t>$0*</a:t>
                      </a:r>
                    </a:p>
                  </a:txBody>
                  <a:tcPr/>
                </a:tc>
                <a:extLst>
                  <a:ext uri="{0D108BD9-81ED-4DB2-BD59-A6C34878D82A}">
                    <a16:rowId xmlns:a16="http://schemas.microsoft.com/office/drawing/2014/main" val="4241826137"/>
                  </a:ext>
                </a:extLst>
              </a:tr>
              <a:tr h="370840">
                <a:tc>
                  <a:txBody>
                    <a:bodyPr/>
                    <a:lstStyle/>
                    <a:p>
                      <a:r>
                        <a:rPr lang="en-US" dirty="0"/>
                        <a:t>Hard Goods</a:t>
                      </a:r>
                    </a:p>
                  </a:txBody>
                  <a:tcPr/>
                </a:tc>
                <a:tc>
                  <a:txBody>
                    <a:bodyPr/>
                    <a:lstStyle/>
                    <a:p>
                      <a:r>
                        <a:rPr lang="en-US" dirty="0" err="1"/>
                        <a:t>Tindeq</a:t>
                      </a:r>
                      <a:r>
                        <a:rPr lang="en-US" dirty="0"/>
                        <a:t> Dynamometer, misc.</a:t>
                      </a:r>
                    </a:p>
                  </a:txBody>
                  <a:tcPr/>
                </a:tc>
                <a:tc>
                  <a:txBody>
                    <a:bodyPr/>
                    <a:lstStyle/>
                    <a:p>
                      <a:r>
                        <a:rPr lang="en-US" dirty="0"/>
                        <a:t>~$500</a:t>
                      </a:r>
                    </a:p>
                  </a:txBody>
                  <a:tcPr/>
                </a:tc>
                <a:extLst>
                  <a:ext uri="{0D108BD9-81ED-4DB2-BD59-A6C34878D82A}">
                    <a16:rowId xmlns:a16="http://schemas.microsoft.com/office/drawing/2014/main" val="3770342774"/>
                  </a:ext>
                </a:extLst>
              </a:tr>
            </a:tbl>
          </a:graphicData>
        </a:graphic>
      </p:graphicFrame>
    </p:spTree>
    <p:extLst>
      <p:ext uri="{BB962C8B-B14F-4D97-AF65-F5344CB8AC3E}">
        <p14:creationId xmlns:p14="http://schemas.microsoft.com/office/powerpoint/2010/main" val="21241760"/>
      </p:ext>
    </p:extLst>
  </p:cSld>
  <p:clrMapOvr>
    <a:masterClrMapping/>
  </p:clrMapOvr>
  <mc:AlternateContent xmlns:mc="http://schemas.openxmlformats.org/markup-compatibility/2006" xmlns:p14="http://schemas.microsoft.com/office/powerpoint/2010/main">
    <mc:Choice Requires="p14">
      <p:transition spd="med" p14:dur="700" advTm="14367">
        <p:fade/>
      </p:transition>
    </mc:Choice>
    <mc:Fallback xmlns="">
      <p:transition spd="med" advTm="14367">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r>
              <a:rPr lang="en-CA" sz="3733" dirty="0"/>
              <a:t>Step 7.  Milestones </a:t>
            </a:r>
          </a:p>
        </p:txBody>
      </p:sp>
      <p:sp>
        <p:nvSpPr>
          <p:cNvPr id="6" name="Rectangle 3"/>
          <p:cNvSpPr txBox="1">
            <a:spLocks noChangeArrowheads="1"/>
          </p:cNvSpPr>
          <p:nvPr/>
        </p:nvSpPr>
        <p:spPr>
          <a:xfrm>
            <a:off x="2042809" y="2207198"/>
            <a:ext cx="9808339" cy="302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b="1" dirty="0"/>
              <a:t>Aug - Dec 2025</a:t>
            </a:r>
          </a:p>
          <a:p>
            <a:pPr marL="0" indent="0">
              <a:spcBef>
                <a:spcPts val="0"/>
              </a:spcBef>
              <a:buNone/>
            </a:pPr>
            <a:r>
              <a:rPr lang="en-CA" sz="2400" dirty="0"/>
              <a:t>-Draft of ACL Protocol</a:t>
            </a:r>
            <a:endParaRPr lang="en-CA" sz="2400" b="1" dirty="0"/>
          </a:p>
          <a:p>
            <a:pPr marL="0" indent="0">
              <a:spcBef>
                <a:spcPts val="0"/>
              </a:spcBef>
              <a:buNone/>
            </a:pPr>
            <a:endParaRPr lang="en-CA" sz="2400" b="1" dirty="0"/>
          </a:p>
          <a:p>
            <a:pPr marL="0" indent="0">
              <a:spcBef>
                <a:spcPts val="0"/>
              </a:spcBef>
              <a:buNone/>
            </a:pPr>
            <a:r>
              <a:rPr lang="en-CA" sz="2400" b="1" dirty="0"/>
              <a:t>	Jan - April 2026</a:t>
            </a:r>
          </a:p>
          <a:p>
            <a:pPr marL="0" indent="0">
              <a:spcBef>
                <a:spcPts val="0"/>
              </a:spcBef>
              <a:buNone/>
            </a:pPr>
            <a:r>
              <a:rPr lang="en-CA" sz="2400" dirty="0"/>
              <a:t>	-Work to align </a:t>
            </a:r>
            <a:r>
              <a:rPr lang="en-CA" sz="2400"/>
              <a:t>with DS</a:t>
            </a:r>
            <a:endParaRPr lang="en-CA" sz="2400" b="1" i="1" dirty="0">
              <a:solidFill>
                <a:srgbClr val="002060"/>
              </a:solidFill>
            </a:endParaRPr>
          </a:p>
          <a:p>
            <a:pPr marL="0" indent="0">
              <a:spcBef>
                <a:spcPts val="0"/>
              </a:spcBef>
              <a:buNone/>
            </a:pPr>
            <a:r>
              <a:rPr lang="en-CA" sz="2400" b="1" i="1" dirty="0">
                <a:solidFill>
                  <a:srgbClr val="002060"/>
                </a:solidFill>
              </a:rPr>
              <a:t>		</a:t>
            </a:r>
          </a:p>
          <a:p>
            <a:pPr marL="0" indent="0">
              <a:spcBef>
                <a:spcPts val="0"/>
              </a:spcBef>
              <a:buNone/>
            </a:pPr>
            <a:r>
              <a:rPr lang="en-CA" sz="2400" b="1" i="1" dirty="0">
                <a:solidFill>
                  <a:srgbClr val="002060"/>
                </a:solidFill>
              </a:rPr>
              <a:t>		</a:t>
            </a:r>
            <a:r>
              <a:rPr lang="en-CA" sz="2400" b="1" dirty="0"/>
              <a:t>April 2026</a:t>
            </a:r>
          </a:p>
          <a:p>
            <a:pPr marL="0" indent="0">
              <a:spcBef>
                <a:spcPts val="0"/>
              </a:spcBef>
              <a:buNone/>
            </a:pPr>
            <a:r>
              <a:rPr lang="en-CA" sz="2400" dirty="0"/>
              <a:t>		-Version 1 of ACL Protocol</a:t>
            </a:r>
            <a:endParaRPr lang="en-CA" sz="2400" b="1" i="1" dirty="0">
              <a:solidFill>
                <a:srgbClr val="002060"/>
              </a:solidFill>
            </a:endParaRPr>
          </a:p>
          <a:p>
            <a:pPr marL="0" indent="0">
              <a:spcBef>
                <a:spcPts val="0"/>
              </a:spcBef>
              <a:buNone/>
            </a:pPr>
            <a:endParaRPr lang="en-CA" sz="2400" b="1" i="1" dirty="0">
              <a:solidFill>
                <a:srgbClr val="002060"/>
              </a:solidFill>
            </a:endParaRPr>
          </a:p>
        </p:txBody>
      </p:sp>
      <p:pic>
        <p:nvPicPr>
          <p:cNvPr id="5" name="Picture 10"/>
          <p:cNvPicPr>
            <a:picLocks noChangeAspect="1"/>
          </p:cNvPicPr>
          <p:nvPr/>
        </p:nvPicPr>
        <p:blipFill rotWithShape="1">
          <a:blip r:embed="rId3">
            <a:extLst>
              <a:ext uri="{28A0092B-C50C-407E-A947-70E740481C1C}">
                <a14:useLocalDpi xmlns:a14="http://schemas.microsoft.com/office/drawing/2010/main" val="0"/>
              </a:ext>
            </a:extLst>
          </a:blip>
          <a:srcRect l="10699" t="42953" r="65931" b="8923"/>
          <a:stretch/>
        </p:blipFill>
        <p:spPr bwMode="auto">
          <a:xfrm>
            <a:off x="286747" y="2279795"/>
            <a:ext cx="1612492" cy="186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2876430"/>
      </p:ext>
    </p:extLst>
  </p:cSld>
  <p:clrMapOvr>
    <a:masterClrMapping/>
  </p:clrMapOvr>
  <mc:AlternateContent xmlns:mc="http://schemas.openxmlformats.org/markup-compatibility/2006" xmlns:p14="http://schemas.microsoft.com/office/powerpoint/2010/main">
    <mc:Choice Requires="p14">
      <p:transition spd="med" p14:dur="700" advTm="14367">
        <p:fade/>
      </p:transition>
    </mc:Choice>
    <mc:Fallback xmlns="">
      <p:transition spd="med" advTm="14367">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pPr algn="l"/>
            <a:r>
              <a:rPr lang="en-US" sz="3733" dirty="0"/>
              <a:t>Multi Step Project “PITCH”</a:t>
            </a:r>
            <a:endParaRPr lang="en-CA" sz="3733" dirty="0"/>
          </a:p>
        </p:txBody>
      </p:sp>
      <p:sp>
        <p:nvSpPr>
          <p:cNvPr id="6" name="Rectangle 3"/>
          <p:cNvSpPr txBox="1">
            <a:spLocks noChangeArrowheads="1"/>
          </p:cNvSpPr>
          <p:nvPr/>
        </p:nvSpPr>
        <p:spPr>
          <a:xfrm>
            <a:off x="5112775" y="2207198"/>
            <a:ext cx="6738373" cy="302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3733" b="1" dirty="0"/>
              <a:t>Step 8.  SWOT (optional)</a:t>
            </a:r>
          </a:p>
          <a:p>
            <a:pPr marL="0" indent="0">
              <a:spcBef>
                <a:spcPts val="0"/>
              </a:spcBef>
              <a:buNone/>
            </a:pPr>
            <a:r>
              <a:rPr lang="en-CA" sz="2400" dirty="0"/>
              <a:t>If you have been able to collect enough information in steps 1 through 7, consider developing a single slide SWOT analysis. </a:t>
            </a:r>
            <a:endParaRPr lang="en-CA" sz="2400" b="1" i="1" dirty="0">
              <a:solidFill>
                <a:srgbClr val="002060"/>
              </a:solidFill>
            </a:endParaRPr>
          </a:p>
          <a:p>
            <a:pPr marL="0" indent="0">
              <a:spcBef>
                <a:spcPts val="0"/>
              </a:spcBef>
              <a:buNone/>
            </a:pPr>
            <a:endParaRPr lang="en-CA" sz="2400" b="1" i="1" dirty="0">
              <a:solidFill>
                <a:srgbClr val="002060"/>
              </a:solidFill>
            </a:endParaRPr>
          </a:p>
        </p:txBody>
      </p:sp>
      <p:pic>
        <p:nvPicPr>
          <p:cNvPr id="3" name="Picture 2"/>
          <p:cNvPicPr>
            <a:picLocks noChangeAspect="1"/>
          </p:cNvPicPr>
          <p:nvPr/>
        </p:nvPicPr>
        <p:blipFill>
          <a:blip r:embed="rId3"/>
          <a:stretch>
            <a:fillRect/>
          </a:stretch>
        </p:blipFill>
        <p:spPr>
          <a:xfrm>
            <a:off x="0" y="1746656"/>
            <a:ext cx="4840651" cy="4626351"/>
          </a:xfrm>
          <a:prstGeom prst="rect">
            <a:avLst/>
          </a:prstGeom>
        </p:spPr>
      </p:pic>
    </p:spTree>
    <p:extLst>
      <p:ext uri="{BB962C8B-B14F-4D97-AF65-F5344CB8AC3E}">
        <p14:creationId xmlns:p14="http://schemas.microsoft.com/office/powerpoint/2010/main" val="2899790007"/>
      </p:ext>
    </p:extLst>
  </p:cSld>
  <p:clrMapOvr>
    <a:masterClrMapping/>
  </p:clrMapOvr>
  <mc:AlternateContent xmlns:mc="http://schemas.openxmlformats.org/markup-compatibility/2006" xmlns:p14="http://schemas.microsoft.com/office/powerpoint/2010/main">
    <mc:Choice Requires="p14">
      <p:transition spd="med" p14:dur="700" advTm="14367">
        <p:fade/>
      </p:transition>
    </mc:Choice>
    <mc:Fallback xmlns="">
      <p:transition spd="med" advTm="14367">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751</TotalTime>
  <Words>1901</Words>
  <Application>Microsoft Macintosh PowerPoint</Application>
  <PresentationFormat>Widescreen</PresentationFormat>
  <Paragraphs>235</Paragraphs>
  <Slides>9</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  CSI PACIFIC  Return to Performance Program Proposal  August 2025</vt:lpstr>
      <vt:lpstr>Step 1.  The Problem </vt:lpstr>
      <vt:lpstr>Step 2.  Your Solution(s)</vt:lpstr>
      <vt:lpstr>Step 3.  Target Market</vt:lpstr>
      <vt:lpstr>Step 4.  Competition Benchmarking</vt:lpstr>
      <vt:lpstr>Step 5.  Highlight Your Team Advantage</vt:lpstr>
      <vt:lpstr>Step 6.  Business Model </vt:lpstr>
      <vt:lpstr>Step 7.  Milestones </vt:lpstr>
      <vt:lpstr>Multi Step Project “PITCH”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Noah Wheelock</dc:creator>
  <cp:lastModifiedBy>Andrew Kates</cp:lastModifiedBy>
  <cp:revision>71</cp:revision>
  <dcterms:created xsi:type="dcterms:W3CDTF">2017-01-05T20:16:58Z</dcterms:created>
  <dcterms:modified xsi:type="dcterms:W3CDTF">2025-08-20T18:06:58Z</dcterms:modified>
</cp:coreProperties>
</file>