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9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Presentation</a:t>
            </a:r>
            <a:r>
              <a:rPr spc="-45" dirty="0"/>
              <a:t> </a:t>
            </a:r>
            <a:r>
              <a:rPr dirty="0"/>
              <a:t>Title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here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dirty="0"/>
              <a:t>slides</a:t>
            </a:r>
            <a:r>
              <a:rPr spc="-25" dirty="0"/>
              <a:t> </a:t>
            </a:r>
            <a:r>
              <a:rPr dirty="0"/>
              <a:t>via</a:t>
            </a:r>
            <a:r>
              <a:rPr spc="-15" dirty="0"/>
              <a:t> </a:t>
            </a:r>
            <a:r>
              <a:rPr dirty="0"/>
              <a:t>View&gt;Slide</a:t>
            </a:r>
            <a:r>
              <a:rPr spc="-25" dirty="0"/>
              <a:t> </a:t>
            </a:r>
            <a:r>
              <a:rPr spc="-10" dirty="0"/>
              <a:t>Master</a:t>
            </a: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700" i="1" spc="-10" dirty="0">
                <a:latin typeface="Arial"/>
                <a:cs typeface="Arial"/>
              </a:rPr>
              <a:t>CONFIDENTIAL–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for</a:t>
            </a:r>
            <a:r>
              <a:rPr sz="700" i="1" spc="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internal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use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only</a:t>
            </a:r>
            <a:r>
              <a:rPr sz="700" spc="-10" dirty="0"/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9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Presentation</a:t>
            </a:r>
            <a:r>
              <a:rPr spc="-45" dirty="0"/>
              <a:t> </a:t>
            </a:r>
            <a:r>
              <a:rPr dirty="0"/>
              <a:t>Title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here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dirty="0"/>
              <a:t>slides</a:t>
            </a:r>
            <a:r>
              <a:rPr spc="-25" dirty="0"/>
              <a:t> </a:t>
            </a:r>
            <a:r>
              <a:rPr dirty="0"/>
              <a:t>via</a:t>
            </a:r>
            <a:r>
              <a:rPr spc="-15" dirty="0"/>
              <a:t> </a:t>
            </a:r>
            <a:r>
              <a:rPr dirty="0"/>
              <a:t>View&gt;Slide</a:t>
            </a:r>
            <a:r>
              <a:rPr spc="-25" dirty="0"/>
              <a:t> </a:t>
            </a:r>
            <a:r>
              <a:rPr spc="-10" dirty="0"/>
              <a:t>Master</a:t>
            </a: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700" i="1" spc="-10" dirty="0">
                <a:latin typeface="Arial"/>
                <a:cs typeface="Arial"/>
              </a:rPr>
              <a:t>CONFIDENTIAL–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for</a:t>
            </a:r>
            <a:r>
              <a:rPr sz="700" i="1" spc="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internal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use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only</a:t>
            </a:r>
            <a:r>
              <a:rPr sz="700" spc="-10" dirty="0"/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9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Presentation</a:t>
            </a:r>
            <a:r>
              <a:rPr spc="-45" dirty="0"/>
              <a:t> </a:t>
            </a:r>
            <a:r>
              <a:rPr dirty="0"/>
              <a:t>Title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here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dirty="0"/>
              <a:t>slides</a:t>
            </a:r>
            <a:r>
              <a:rPr spc="-25" dirty="0"/>
              <a:t> </a:t>
            </a:r>
            <a:r>
              <a:rPr dirty="0"/>
              <a:t>via</a:t>
            </a:r>
            <a:r>
              <a:rPr spc="-15" dirty="0"/>
              <a:t> </a:t>
            </a:r>
            <a:r>
              <a:rPr dirty="0"/>
              <a:t>View&gt;Slide</a:t>
            </a:r>
            <a:r>
              <a:rPr spc="-25" dirty="0"/>
              <a:t> </a:t>
            </a:r>
            <a:r>
              <a:rPr spc="-10" dirty="0"/>
              <a:t>Master</a:t>
            </a: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700" i="1" spc="-10" dirty="0">
                <a:latin typeface="Arial"/>
                <a:cs typeface="Arial"/>
              </a:rPr>
              <a:t>CONFIDENTIAL–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for</a:t>
            </a:r>
            <a:r>
              <a:rPr sz="700" i="1" spc="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internal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use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only</a:t>
            </a:r>
            <a:r>
              <a:rPr sz="700" spc="-10" dirty="0"/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9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Presentation</a:t>
            </a:r>
            <a:r>
              <a:rPr spc="-45" dirty="0"/>
              <a:t> </a:t>
            </a:r>
            <a:r>
              <a:rPr dirty="0"/>
              <a:t>Title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here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dirty="0"/>
              <a:t>slides</a:t>
            </a:r>
            <a:r>
              <a:rPr spc="-25" dirty="0"/>
              <a:t> </a:t>
            </a:r>
            <a:r>
              <a:rPr dirty="0"/>
              <a:t>via</a:t>
            </a:r>
            <a:r>
              <a:rPr spc="-15" dirty="0"/>
              <a:t> </a:t>
            </a:r>
            <a:r>
              <a:rPr dirty="0"/>
              <a:t>View&gt;Slide</a:t>
            </a:r>
            <a:r>
              <a:rPr spc="-25" dirty="0"/>
              <a:t> </a:t>
            </a:r>
            <a:r>
              <a:rPr spc="-10" dirty="0"/>
              <a:t>Master</a:t>
            </a: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700" i="1" spc="-10" dirty="0">
                <a:latin typeface="Arial"/>
                <a:cs typeface="Arial"/>
              </a:rPr>
              <a:t>CONFIDENTIAL–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for</a:t>
            </a:r>
            <a:r>
              <a:rPr sz="700" i="1" spc="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internal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use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only</a:t>
            </a:r>
            <a:r>
              <a:rPr sz="700" spc="-10" dirty="0"/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Presentation</a:t>
            </a:r>
            <a:r>
              <a:rPr spc="-45" dirty="0"/>
              <a:t> </a:t>
            </a:r>
            <a:r>
              <a:rPr dirty="0"/>
              <a:t>Title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here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dirty="0"/>
              <a:t>slides</a:t>
            </a:r>
            <a:r>
              <a:rPr spc="-25" dirty="0"/>
              <a:t> </a:t>
            </a:r>
            <a:r>
              <a:rPr dirty="0"/>
              <a:t>via</a:t>
            </a:r>
            <a:r>
              <a:rPr spc="-15" dirty="0"/>
              <a:t> </a:t>
            </a:r>
            <a:r>
              <a:rPr dirty="0"/>
              <a:t>View&gt;Slide</a:t>
            </a:r>
            <a:r>
              <a:rPr spc="-25" dirty="0"/>
              <a:t> </a:t>
            </a:r>
            <a:r>
              <a:rPr spc="-10" dirty="0"/>
              <a:t>Master</a:t>
            </a: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700" i="1" spc="-10" dirty="0">
                <a:latin typeface="Arial"/>
                <a:cs typeface="Arial"/>
              </a:rPr>
              <a:t>CONFIDENTIAL–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for</a:t>
            </a:r>
            <a:r>
              <a:rPr sz="700" i="1" spc="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internal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use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only</a:t>
            </a:r>
            <a:r>
              <a:rPr sz="700" spc="-10" dirty="0"/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91272" y="0"/>
            <a:ext cx="1126531" cy="79992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7254" y="821436"/>
            <a:ext cx="8890635" cy="0"/>
          </a:xfrm>
          <a:custGeom>
            <a:avLst/>
            <a:gdLst/>
            <a:ahLst/>
            <a:cxnLst/>
            <a:rect l="l" t="t" r="r" b="b"/>
            <a:pathLst>
              <a:path w="8890635">
                <a:moveTo>
                  <a:pt x="0" y="0"/>
                </a:moveTo>
                <a:lnTo>
                  <a:pt x="8890254" y="0"/>
                </a:lnTo>
              </a:path>
            </a:pathLst>
          </a:custGeom>
          <a:ln w="6350">
            <a:solidFill>
              <a:srgbClr val="5C66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2604" y="6493002"/>
            <a:ext cx="20573" cy="2560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6" y="77044"/>
            <a:ext cx="197548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9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125" y="1662937"/>
            <a:ext cx="8483600" cy="446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49155" y="6488901"/>
            <a:ext cx="5244465" cy="276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Presentation</a:t>
            </a:r>
            <a:r>
              <a:rPr spc="-45" dirty="0"/>
              <a:t> </a:t>
            </a:r>
            <a:r>
              <a:rPr dirty="0"/>
              <a:t>Title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here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dirty="0"/>
              <a:t>slides</a:t>
            </a:r>
            <a:r>
              <a:rPr spc="-25" dirty="0"/>
              <a:t> </a:t>
            </a:r>
            <a:r>
              <a:rPr dirty="0"/>
              <a:t>via</a:t>
            </a:r>
            <a:r>
              <a:rPr spc="-15" dirty="0"/>
              <a:t> </a:t>
            </a:r>
            <a:r>
              <a:rPr dirty="0"/>
              <a:t>View&gt;Slide</a:t>
            </a:r>
            <a:r>
              <a:rPr spc="-25" dirty="0"/>
              <a:t> </a:t>
            </a:r>
            <a:r>
              <a:rPr spc="-10" dirty="0"/>
              <a:t>Master</a:t>
            </a: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700" i="1" spc="-10" dirty="0">
                <a:latin typeface="Arial"/>
                <a:cs typeface="Arial"/>
              </a:rPr>
              <a:t>CONFIDENTIAL–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for</a:t>
            </a:r>
            <a:r>
              <a:rPr sz="700" i="1" spc="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internal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use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only</a:t>
            </a:r>
            <a:r>
              <a:rPr sz="700" spc="-10" dirty="0"/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5254" y="6527567"/>
            <a:ext cx="167004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online.pnc.com/RetailBanking/Inv/SM/Pages/PNCI-Customer-Mailings.aspx" TargetMode="External"/><Relationship Id="rId2" Type="http://schemas.openxmlformats.org/officeDocument/2006/relationships/hyperlink" Target="https://www.sec.gov/Archives/edgar/data/312070/000119312522207620/d386666d424b5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pmg@pnc.com" TargetMode="External"/><Relationship Id="rId5" Type="http://schemas.openxmlformats.org/officeDocument/2006/relationships/hyperlink" Target="https://newsonline.pnc.com/RetailBanking/Inv/Prod/Pages/Wholesaler-Resources-for-Structured-Products.aspx" TargetMode="External"/><Relationship Id="rId4" Type="http://schemas.openxmlformats.org/officeDocument/2006/relationships/hyperlink" Target="https://newsonline.pnc.com/RetailBanking/Inv/PolsProcs/Policies%20and%20Procedures%20Library/Voluntary_Corporate_Action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219824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6020" y="5893308"/>
            <a:ext cx="1266520" cy="4389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0861" y="2524758"/>
            <a:ext cx="50533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dirty="0"/>
              <a:t>My Time at PNC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228789" y="3164414"/>
            <a:ext cx="4949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solidFill>
                  <a:srgbClr val="5C666F"/>
                </a:solidFill>
                <a:latin typeface="Arial"/>
                <a:cs typeface="Arial"/>
              </a:rPr>
              <a:t>CS 1900 Capstone Presentation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557" y="4343653"/>
            <a:ext cx="16687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5C666F"/>
                </a:solidFill>
                <a:latin typeface="Arial"/>
                <a:cs typeface="Arial"/>
              </a:rPr>
              <a:t>Ayden Kauffman 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Presentation</a:t>
            </a:r>
            <a:r>
              <a:rPr spc="-45" dirty="0"/>
              <a:t> </a:t>
            </a:r>
            <a:r>
              <a:rPr dirty="0"/>
              <a:t>Title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here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dirty="0"/>
              <a:t>slides</a:t>
            </a:r>
            <a:r>
              <a:rPr spc="-25" dirty="0"/>
              <a:t> </a:t>
            </a:r>
            <a:r>
              <a:rPr dirty="0"/>
              <a:t>via</a:t>
            </a:r>
            <a:r>
              <a:rPr spc="-15" dirty="0"/>
              <a:t> </a:t>
            </a:r>
            <a:r>
              <a:rPr dirty="0"/>
              <a:t>View&gt;Slide</a:t>
            </a:r>
            <a:r>
              <a:rPr spc="-25" dirty="0"/>
              <a:t> </a:t>
            </a:r>
            <a:r>
              <a:rPr spc="-10" dirty="0"/>
              <a:t>Master</a:t>
            </a: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700" i="1" spc="-10" dirty="0">
                <a:latin typeface="Arial"/>
                <a:cs typeface="Arial"/>
              </a:rPr>
              <a:t>CONFIDENTIAL–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for</a:t>
            </a:r>
            <a:r>
              <a:rPr sz="700" i="1" spc="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internal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use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only</a:t>
            </a:r>
            <a:r>
              <a:rPr sz="700" spc="-10" dirty="0"/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4265" y="914653"/>
            <a:ext cx="5796915" cy="432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Resources:</a:t>
            </a:r>
            <a:endParaRPr sz="1800">
              <a:latin typeface="Arial"/>
              <a:cs typeface="Arial"/>
            </a:endParaRPr>
          </a:p>
          <a:p>
            <a:pPr marL="12700" marR="2785745">
              <a:lnSpc>
                <a:spcPts val="4610"/>
              </a:lnSpc>
              <a:spcBef>
                <a:spcPts val="315"/>
              </a:spcBef>
            </a:pP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2"/>
              </a:rPr>
              <a:t>Barclays</a:t>
            </a:r>
            <a:r>
              <a:rPr sz="1600" u="sng" spc="-45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2"/>
              </a:rPr>
              <a:t>Prospectus</a:t>
            </a:r>
            <a:r>
              <a:rPr sz="1600" u="sng" spc="-3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u="sng" spc="-1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2"/>
              </a:rPr>
              <a:t>Supplement</a:t>
            </a:r>
            <a:r>
              <a:rPr sz="1600" spc="-10" dirty="0">
                <a:solidFill>
                  <a:srgbClr val="0069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Barclays</a:t>
            </a:r>
            <a:r>
              <a:rPr sz="1600" spc="-45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Rescission</a:t>
            </a:r>
            <a:r>
              <a:rPr sz="1600" spc="-50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Offer</a:t>
            </a:r>
            <a:r>
              <a:rPr sz="1600" spc="-15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C666F"/>
                </a:solidFill>
                <a:latin typeface="Arial"/>
                <a:cs typeface="Arial"/>
              </a:rPr>
              <a:t>FAQ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3"/>
              </a:rPr>
              <a:t>PNCI</a:t>
            </a:r>
            <a:r>
              <a:rPr sz="1600" u="sng" spc="-25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3"/>
              </a:rPr>
              <a:t>Client</a:t>
            </a:r>
            <a:r>
              <a:rPr sz="1600" u="sng" spc="-2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00" u="sng" spc="-1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3"/>
              </a:rPr>
              <a:t>Letter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u="sng" spc="-1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Voluntary</a:t>
            </a:r>
            <a:r>
              <a:rPr sz="1600" u="sng" spc="-2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Corporate</a:t>
            </a:r>
            <a:r>
              <a:rPr sz="1600" u="sng" spc="-10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Actions</a:t>
            </a:r>
            <a:r>
              <a:rPr sz="1600" u="sng" spc="-2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–</a:t>
            </a:r>
            <a:r>
              <a:rPr sz="1600" u="sng" spc="-2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User</a:t>
            </a:r>
            <a:r>
              <a:rPr sz="1600" u="sng" spc="-25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Guide</a:t>
            </a:r>
            <a:r>
              <a:rPr sz="1600" u="sng" spc="-2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for</a:t>
            </a:r>
            <a:r>
              <a:rPr sz="1600" u="sng" spc="-5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Sales</a:t>
            </a:r>
            <a:r>
              <a:rPr sz="1600" u="sng" spc="-2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600" u="sng" spc="-1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4"/>
              </a:rPr>
              <a:t>Force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1800" b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Additonal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Questions/Concerns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Contact: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4610"/>
              </a:lnSpc>
              <a:spcBef>
                <a:spcPts val="114"/>
              </a:spcBef>
            </a:pPr>
            <a:r>
              <a:rPr sz="1600" spc="-20" dirty="0">
                <a:solidFill>
                  <a:srgbClr val="5C666F"/>
                </a:solidFill>
                <a:latin typeface="Arial"/>
                <a:cs typeface="Arial"/>
              </a:rPr>
              <a:t>Your</a:t>
            </a:r>
            <a:r>
              <a:rPr sz="1600" spc="-50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dedicated</a:t>
            </a:r>
            <a:r>
              <a:rPr sz="1600" spc="-45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InspereX</a:t>
            </a:r>
            <a:r>
              <a:rPr sz="1600" spc="-35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wholesaler</a:t>
            </a:r>
            <a:r>
              <a:rPr sz="1600" spc="-50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(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5"/>
              </a:rPr>
              <a:t>InspereX</a:t>
            </a:r>
            <a:r>
              <a:rPr sz="1600" u="sng" spc="-4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600" u="sng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5"/>
              </a:rPr>
              <a:t>Wholesaler</a:t>
            </a:r>
            <a:r>
              <a:rPr sz="1600" u="sng" spc="-45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600" u="sng" spc="-2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5"/>
              </a:rPr>
              <a:t>Map</a:t>
            </a:r>
            <a:r>
              <a:rPr sz="1600" spc="-20" dirty="0">
                <a:solidFill>
                  <a:srgbClr val="5C666F"/>
                </a:solidFill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Investment</a:t>
            </a:r>
            <a:r>
              <a:rPr sz="1600" spc="-15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Product</a:t>
            </a:r>
            <a:r>
              <a:rPr sz="1600" spc="-30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Management</a:t>
            </a:r>
            <a:r>
              <a:rPr sz="1600" spc="-15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C666F"/>
                </a:solidFill>
                <a:latin typeface="Arial"/>
                <a:cs typeface="Arial"/>
              </a:rPr>
              <a:t>Group:</a:t>
            </a:r>
            <a:r>
              <a:rPr sz="1600" spc="-10" dirty="0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sz="1600" u="sng" spc="-10" dirty="0">
                <a:solidFill>
                  <a:srgbClr val="0069AA"/>
                </a:solidFill>
                <a:uFill>
                  <a:solidFill>
                    <a:srgbClr val="0069AA"/>
                  </a:solidFill>
                </a:uFill>
                <a:latin typeface="Arial"/>
                <a:cs typeface="Arial"/>
                <a:hlinkClick r:id="rId6"/>
              </a:rPr>
              <a:t>ipmg@pnc.com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Call</a:t>
            </a:r>
            <a:r>
              <a:rPr spc="-2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-10" dirty="0"/>
              <a:t>Action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31165" algn="l"/>
              </a:tabLst>
            </a:pPr>
            <a:r>
              <a:rPr dirty="0"/>
              <a:t>Review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Barclays</a:t>
            </a:r>
            <a:r>
              <a:rPr spc="-25" dirty="0"/>
              <a:t> </a:t>
            </a:r>
            <a:r>
              <a:rPr dirty="0"/>
              <a:t>Rescission</a:t>
            </a:r>
            <a:r>
              <a:rPr spc="-25" dirty="0"/>
              <a:t> FAQ</a:t>
            </a: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1900"/>
          </a:p>
          <a:p>
            <a:pPr marL="431800" marR="110489" indent="-342900">
              <a:lnSpc>
                <a:spcPct val="100000"/>
              </a:lnSpc>
              <a:buFont typeface="Wingdings"/>
              <a:buChar char=""/>
              <a:tabLst>
                <a:tab pos="431800" algn="l"/>
              </a:tabLst>
            </a:pPr>
            <a:r>
              <a:rPr dirty="0"/>
              <a:t>Understand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ready 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10" dirty="0"/>
              <a:t> </a:t>
            </a:r>
            <a:r>
              <a:rPr dirty="0"/>
              <a:t>the factors</a:t>
            </a:r>
            <a:r>
              <a:rPr spc="-10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5" dirty="0"/>
              <a:t> </a:t>
            </a:r>
            <a:r>
              <a:rPr dirty="0"/>
              <a:t>taken</a:t>
            </a:r>
            <a:r>
              <a:rPr spc="-10" dirty="0"/>
              <a:t> </a:t>
            </a:r>
            <a:r>
              <a:rPr dirty="0"/>
              <a:t>into</a:t>
            </a:r>
            <a:r>
              <a:rPr spc="-10" dirty="0"/>
              <a:t> </a:t>
            </a:r>
            <a:r>
              <a:rPr dirty="0"/>
              <a:t>consideration</a:t>
            </a:r>
            <a:r>
              <a:rPr spc="-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client’s</a:t>
            </a:r>
            <a:r>
              <a:rPr spc="-10" dirty="0"/>
              <a:t> decision </a:t>
            </a:r>
            <a:r>
              <a:rPr dirty="0"/>
              <a:t>to accept</a:t>
            </a:r>
            <a:r>
              <a:rPr spc="-1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reject</a:t>
            </a:r>
            <a:r>
              <a:rPr spc="-5" dirty="0"/>
              <a:t> </a:t>
            </a:r>
            <a:r>
              <a:rPr dirty="0"/>
              <a:t>the </a:t>
            </a:r>
            <a:r>
              <a:rPr spc="-20" dirty="0"/>
              <a:t>offer</a:t>
            </a: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1900"/>
          </a:p>
          <a:p>
            <a:pPr marL="431800" marR="68580" indent="-342900">
              <a:lnSpc>
                <a:spcPct val="100000"/>
              </a:lnSpc>
              <a:buFont typeface="Wingdings"/>
              <a:buChar char=""/>
              <a:tabLst>
                <a:tab pos="431800" algn="l"/>
              </a:tabLst>
            </a:pPr>
            <a:r>
              <a:rPr dirty="0"/>
              <a:t>Contact</a:t>
            </a:r>
            <a:r>
              <a:rPr spc="-25" dirty="0"/>
              <a:t> </a:t>
            </a:r>
            <a:r>
              <a:rPr dirty="0"/>
              <a:t>each</a:t>
            </a:r>
            <a:r>
              <a:rPr spc="-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your</a:t>
            </a:r>
            <a:r>
              <a:rPr spc="-10" dirty="0"/>
              <a:t> </a:t>
            </a:r>
            <a:r>
              <a:rPr dirty="0"/>
              <a:t>list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evidence</a:t>
            </a:r>
            <a:r>
              <a:rPr spc="-20" dirty="0"/>
              <a:t> </a:t>
            </a:r>
            <a:r>
              <a:rPr dirty="0"/>
              <a:t>the contact</a:t>
            </a:r>
            <a:r>
              <a:rPr spc="-10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call</a:t>
            </a:r>
            <a:r>
              <a:rPr spc="-10" dirty="0"/>
              <a:t> </a:t>
            </a:r>
            <a:r>
              <a:rPr dirty="0"/>
              <a:t>record</a:t>
            </a:r>
            <a:r>
              <a:rPr spc="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Edge</a:t>
            </a:r>
            <a:r>
              <a:rPr spc="-35" dirty="0"/>
              <a:t> </a:t>
            </a:r>
            <a:r>
              <a:rPr dirty="0"/>
              <a:t>– </a:t>
            </a:r>
            <a:r>
              <a:rPr b="1" i="1" dirty="0">
                <a:latin typeface="Arial"/>
                <a:cs typeface="Arial"/>
              </a:rPr>
              <a:t>please be sure</a:t>
            </a:r>
            <a:r>
              <a:rPr b="1" i="1" spc="-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to tag</a:t>
            </a:r>
            <a:r>
              <a:rPr b="1" i="1" spc="10" dirty="0">
                <a:latin typeface="Arial"/>
                <a:cs typeface="Arial"/>
              </a:rPr>
              <a:t> </a:t>
            </a:r>
            <a:r>
              <a:rPr b="1" i="1" spc="-25" dirty="0">
                <a:latin typeface="Arial"/>
                <a:cs typeface="Arial"/>
              </a:rPr>
              <a:t>the</a:t>
            </a:r>
            <a:r>
              <a:rPr b="1" i="1" dirty="0">
                <a:latin typeface="Arial"/>
                <a:cs typeface="Arial"/>
              </a:rPr>
              <a:t> call</a:t>
            </a:r>
            <a:r>
              <a:rPr b="1" i="1" spc="-20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record</a:t>
            </a:r>
            <a:r>
              <a:rPr b="1" i="1" spc="-1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to</a:t>
            </a:r>
            <a:r>
              <a:rPr b="1" i="1" spc="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the “Barclays</a:t>
            </a:r>
            <a:r>
              <a:rPr b="1" i="1" spc="-2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Rescission</a:t>
            </a:r>
            <a:r>
              <a:rPr b="1" i="1" spc="-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Offer”</a:t>
            </a:r>
            <a:r>
              <a:rPr b="1" i="1" spc="-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campaign.</a:t>
            </a:r>
            <a:r>
              <a:rPr b="1" i="1" spc="330" dirty="0">
                <a:latin typeface="Arial"/>
                <a:cs typeface="Arial"/>
              </a:rPr>
              <a:t> </a:t>
            </a:r>
            <a:r>
              <a:rPr dirty="0"/>
              <a:t>The client</a:t>
            </a:r>
            <a:r>
              <a:rPr spc="-20" dirty="0"/>
              <a:t> </a:t>
            </a:r>
            <a:r>
              <a:rPr dirty="0"/>
              <a:t>contact</a:t>
            </a:r>
            <a:r>
              <a:rPr spc="-1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dirty="0"/>
              <a:t>be</a:t>
            </a:r>
            <a:r>
              <a:rPr spc="-5" dirty="0"/>
              <a:t> </a:t>
            </a:r>
            <a:r>
              <a:rPr dirty="0"/>
              <a:t>attempted</a:t>
            </a:r>
            <a:r>
              <a:rPr spc="-5" dirty="0"/>
              <a:t> </a:t>
            </a:r>
            <a:r>
              <a:rPr dirty="0"/>
              <a:t>3</a:t>
            </a:r>
            <a:r>
              <a:rPr spc="-5" dirty="0"/>
              <a:t> </a:t>
            </a:r>
            <a:r>
              <a:rPr spc="-10" dirty="0"/>
              <a:t>times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call</a:t>
            </a:r>
            <a:r>
              <a:rPr spc="-20" dirty="0"/>
              <a:t> </a:t>
            </a:r>
            <a:r>
              <a:rPr dirty="0"/>
              <a:t>record</a:t>
            </a:r>
            <a:r>
              <a:rPr spc="-5" dirty="0"/>
              <a:t> </a:t>
            </a:r>
            <a:r>
              <a:rPr dirty="0"/>
              <a:t>activity</a:t>
            </a:r>
            <a:r>
              <a:rPr spc="-15" dirty="0"/>
              <a:t> </a:t>
            </a:r>
            <a:r>
              <a:rPr dirty="0"/>
              <a:t>captured</a:t>
            </a:r>
            <a:r>
              <a:rPr spc="-5" dirty="0"/>
              <a:t> </a:t>
            </a:r>
            <a:r>
              <a:rPr dirty="0"/>
              <a:t>each</a:t>
            </a:r>
            <a:r>
              <a:rPr spc="-10" dirty="0"/>
              <a:t> time.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"/>
            </a:pPr>
            <a:endParaRPr sz="1850"/>
          </a:p>
          <a:p>
            <a:pPr marL="431165" indent="-342265">
              <a:lnSpc>
                <a:spcPct val="100000"/>
              </a:lnSpc>
              <a:buFont typeface="Wingdings"/>
              <a:buChar char=""/>
              <a:tabLst>
                <a:tab pos="431165" algn="l"/>
              </a:tabLst>
            </a:pPr>
            <a:r>
              <a:rPr dirty="0"/>
              <a:t>Review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client</a:t>
            </a:r>
            <a:r>
              <a:rPr spc="-10" dirty="0"/>
              <a:t> </a:t>
            </a:r>
            <a:r>
              <a:rPr dirty="0"/>
              <a:t>letter which</a:t>
            </a:r>
            <a:r>
              <a:rPr spc="-25" dirty="0"/>
              <a:t> </a:t>
            </a:r>
            <a:r>
              <a:rPr dirty="0"/>
              <a:t>will</a:t>
            </a:r>
            <a:r>
              <a:rPr spc="-10" dirty="0"/>
              <a:t> </a:t>
            </a:r>
            <a:r>
              <a:rPr dirty="0"/>
              <a:t>be</a:t>
            </a:r>
            <a:r>
              <a:rPr spc="-5" dirty="0"/>
              <a:t> </a:t>
            </a:r>
            <a:r>
              <a:rPr dirty="0"/>
              <a:t>mailed</a:t>
            </a:r>
            <a:r>
              <a:rPr spc="-5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August</a:t>
            </a:r>
            <a:r>
              <a:rPr spc="-20" dirty="0"/>
              <a:t> 24</a:t>
            </a:r>
            <a:r>
              <a:rPr sz="1275" spc="-30" baseline="26143" dirty="0"/>
              <a:t>th</a:t>
            </a:r>
            <a:endParaRPr sz="1275" baseline="26143"/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1900"/>
          </a:p>
          <a:p>
            <a:pPr marL="431800" marR="396875" indent="-342900">
              <a:lnSpc>
                <a:spcPct val="100000"/>
              </a:lnSpc>
              <a:buFont typeface="Wingdings"/>
              <a:buChar char=""/>
              <a:tabLst>
                <a:tab pos="431800" algn="l"/>
              </a:tabLst>
            </a:pPr>
            <a:r>
              <a:rPr dirty="0"/>
              <a:t>Promptly</a:t>
            </a:r>
            <a:r>
              <a:rPr spc="-10" dirty="0"/>
              <a:t> </a:t>
            </a:r>
            <a:r>
              <a:rPr dirty="0"/>
              <a:t>enter</a:t>
            </a:r>
            <a:r>
              <a:rPr spc="-10" dirty="0"/>
              <a:t> </a:t>
            </a:r>
            <a:r>
              <a:rPr dirty="0"/>
              <a:t>any</a:t>
            </a:r>
            <a:r>
              <a:rPr spc="-15" dirty="0"/>
              <a:t> </a:t>
            </a:r>
            <a:r>
              <a:rPr dirty="0"/>
              <a:t>instruction</a:t>
            </a:r>
            <a:r>
              <a:rPr spc="-10" dirty="0"/>
              <a:t> </a:t>
            </a:r>
            <a:r>
              <a:rPr dirty="0"/>
              <a:t>received</a:t>
            </a:r>
            <a:r>
              <a:rPr spc="-10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client</a:t>
            </a:r>
            <a:r>
              <a:rPr spc="-1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accept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offer</a:t>
            </a:r>
            <a:r>
              <a:rPr spc="-5" dirty="0"/>
              <a:t> </a:t>
            </a:r>
            <a:r>
              <a:rPr dirty="0"/>
              <a:t>into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NFS</a:t>
            </a:r>
            <a:r>
              <a:rPr spc="-25" dirty="0"/>
              <a:t> </a:t>
            </a:r>
            <a:r>
              <a:rPr dirty="0"/>
              <a:t>Corporate</a:t>
            </a:r>
            <a:r>
              <a:rPr spc="-65" dirty="0"/>
              <a:t> </a:t>
            </a:r>
            <a:r>
              <a:rPr spc="-10" dirty="0"/>
              <a:t>Actions </a:t>
            </a:r>
            <a:r>
              <a:rPr dirty="0"/>
              <a:t>Manager</a:t>
            </a:r>
            <a:r>
              <a:rPr spc="-35" dirty="0"/>
              <a:t> </a:t>
            </a:r>
            <a:r>
              <a:rPr spc="-20" dirty="0"/>
              <a:t>Tool</a:t>
            </a: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1900"/>
          </a:p>
          <a:p>
            <a:pPr marL="431800" marR="92710" indent="-342900">
              <a:lnSpc>
                <a:spcPct val="100000"/>
              </a:lnSpc>
              <a:buFont typeface="Wingdings"/>
              <a:buChar char=""/>
              <a:tabLst>
                <a:tab pos="431800" algn="l"/>
              </a:tabLst>
            </a:pPr>
            <a:r>
              <a:rPr dirty="0"/>
              <a:t>Capture</a:t>
            </a:r>
            <a:r>
              <a:rPr spc="-20" dirty="0"/>
              <a:t> </a:t>
            </a:r>
            <a:r>
              <a:rPr dirty="0"/>
              <a:t>notes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Edge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any</a:t>
            </a:r>
            <a:r>
              <a:rPr spc="-5" dirty="0"/>
              <a:t> </a:t>
            </a:r>
            <a:r>
              <a:rPr dirty="0"/>
              <a:t>instructions</a:t>
            </a:r>
            <a:r>
              <a:rPr spc="-15" dirty="0"/>
              <a:t> </a:t>
            </a:r>
            <a:r>
              <a:rPr dirty="0"/>
              <a:t>received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either</a:t>
            </a:r>
            <a:r>
              <a:rPr spc="-5" dirty="0"/>
              <a:t> </a:t>
            </a:r>
            <a:r>
              <a:rPr dirty="0"/>
              <a:t>accept</a:t>
            </a:r>
            <a:r>
              <a:rPr spc="-2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decline</a:t>
            </a:r>
            <a:r>
              <a:rPr spc="-15" dirty="0"/>
              <a:t> </a:t>
            </a:r>
            <a:r>
              <a:rPr dirty="0"/>
              <a:t>the offer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ensure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notes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tied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“Barclay’s</a:t>
            </a:r>
            <a:r>
              <a:rPr spc="-30" dirty="0"/>
              <a:t> </a:t>
            </a:r>
            <a:r>
              <a:rPr dirty="0"/>
              <a:t>Rescission</a:t>
            </a:r>
            <a:r>
              <a:rPr spc="-35" dirty="0"/>
              <a:t> </a:t>
            </a:r>
            <a:r>
              <a:rPr dirty="0"/>
              <a:t>Offer”</a:t>
            </a:r>
            <a:r>
              <a:rPr spc="-10" dirty="0"/>
              <a:t> campaign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"/>
            </a:pPr>
            <a:endParaRPr sz="1850"/>
          </a:p>
          <a:p>
            <a:pPr marL="431800" marR="224790" indent="-342900">
              <a:lnSpc>
                <a:spcPct val="100000"/>
              </a:lnSpc>
              <a:buFont typeface="Wingdings"/>
              <a:buChar char=""/>
              <a:tabLst>
                <a:tab pos="431800" algn="l"/>
              </a:tabLst>
            </a:pP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5" dirty="0"/>
              <a:t> </a:t>
            </a:r>
            <a:r>
              <a:rPr dirty="0"/>
              <a:t>provide</a:t>
            </a:r>
            <a:r>
              <a:rPr spc="-5" dirty="0"/>
              <a:t> </a:t>
            </a:r>
            <a:r>
              <a:rPr dirty="0"/>
              <a:t>advice</a:t>
            </a:r>
            <a:r>
              <a:rPr spc="-25" dirty="0"/>
              <a:t> </a:t>
            </a:r>
            <a:r>
              <a:rPr dirty="0"/>
              <a:t>to the</a:t>
            </a:r>
            <a:r>
              <a:rPr spc="-5" dirty="0"/>
              <a:t> </a:t>
            </a:r>
            <a:r>
              <a:rPr dirty="0"/>
              <a:t>client</a:t>
            </a:r>
            <a:r>
              <a:rPr spc="-15" dirty="0"/>
              <a:t> </a:t>
            </a:r>
            <a:r>
              <a:rPr dirty="0"/>
              <a:t>specific</a:t>
            </a:r>
            <a:r>
              <a:rPr spc="-20" dirty="0"/>
              <a:t> </a:t>
            </a:r>
            <a:r>
              <a:rPr dirty="0"/>
              <a:t>to whether</a:t>
            </a:r>
            <a:r>
              <a:rPr spc="-1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not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accept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offer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please</a:t>
            </a:r>
            <a:r>
              <a:rPr spc="-10" dirty="0"/>
              <a:t> </a:t>
            </a:r>
            <a:r>
              <a:rPr dirty="0"/>
              <a:t>capture </a:t>
            </a:r>
            <a:r>
              <a:rPr spc="-10" dirty="0"/>
              <a:t>appropriate </a:t>
            </a:r>
            <a:r>
              <a:rPr dirty="0"/>
              <a:t>notes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Edge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support</a:t>
            </a:r>
            <a:r>
              <a:rPr spc="-5" dirty="0"/>
              <a:t> </a:t>
            </a:r>
            <a:r>
              <a:rPr dirty="0"/>
              <a:t>why</a:t>
            </a:r>
            <a:r>
              <a:rPr spc="-20" dirty="0"/>
              <a:t> </a:t>
            </a:r>
            <a:r>
              <a:rPr dirty="0"/>
              <a:t>the recommendation</a:t>
            </a:r>
            <a:r>
              <a:rPr spc="-5" dirty="0"/>
              <a:t> </a:t>
            </a:r>
            <a:r>
              <a:rPr dirty="0"/>
              <a:t>was</a:t>
            </a:r>
            <a:r>
              <a:rPr spc="-10" dirty="0"/>
              <a:t> </a:t>
            </a:r>
            <a:r>
              <a:rPr dirty="0"/>
              <a:t>in the best</a:t>
            </a:r>
            <a:r>
              <a:rPr spc="-15" dirty="0"/>
              <a:t> </a:t>
            </a:r>
            <a:r>
              <a:rPr dirty="0"/>
              <a:t>interest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 client.</a:t>
            </a:r>
            <a:r>
              <a:rPr spc="320" dirty="0"/>
              <a:t> </a:t>
            </a:r>
            <a:r>
              <a:rPr dirty="0"/>
              <a:t>The Edge</a:t>
            </a:r>
            <a:r>
              <a:rPr spc="-15" dirty="0"/>
              <a:t> </a:t>
            </a:r>
            <a:r>
              <a:rPr spc="-10" dirty="0"/>
              <a:t>notes </a:t>
            </a:r>
            <a:r>
              <a:rPr dirty="0"/>
              <a:t>should</a:t>
            </a:r>
            <a:r>
              <a:rPr spc="-30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tagged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“Barclay’s</a:t>
            </a:r>
            <a:r>
              <a:rPr spc="-20" dirty="0"/>
              <a:t> </a:t>
            </a:r>
            <a:r>
              <a:rPr dirty="0"/>
              <a:t>Rescission</a:t>
            </a:r>
            <a:r>
              <a:rPr spc="-30" dirty="0"/>
              <a:t> </a:t>
            </a:r>
            <a:r>
              <a:rPr dirty="0"/>
              <a:t>Offer” </a:t>
            </a:r>
            <a:r>
              <a:rPr spc="-10" dirty="0"/>
              <a:t>campaign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" y="491092"/>
            <a:ext cx="13804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69AA"/>
                </a:solidFill>
                <a:latin typeface="Arial"/>
                <a:cs typeface="Arial"/>
              </a:rPr>
              <a:t>Initial</a:t>
            </a:r>
            <a:r>
              <a:rPr sz="1600" spc="-40" dirty="0">
                <a:solidFill>
                  <a:srgbClr val="0069A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9AA"/>
                </a:solidFill>
                <a:latin typeface="Arial"/>
                <a:cs typeface="Arial"/>
              </a:rPr>
              <a:t>Investors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1836" y="818388"/>
            <a:ext cx="8349615" cy="849630"/>
            <a:chOff x="211836" y="818388"/>
            <a:chExt cx="8349615" cy="8496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36" y="818388"/>
              <a:ext cx="8349233" cy="7924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6" y="1541906"/>
              <a:ext cx="7938516" cy="1261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56" y="831342"/>
              <a:ext cx="7938516" cy="102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936" y="841629"/>
              <a:ext cx="8257031" cy="70027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57936" y="841628"/>
            <a:ext cx="8257540" cy="700405"/>
          </a:xfrm>
          <a:prstGeom prst="rect">
            <a:avLst/>
          </a:prstGeom>
          <a:ln w="9525">
            <a:solidFill>
              <a:srgbClr val="0067AA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44244" marR="358140" indent="-576580">
              <a:lnSpc>
                <a:spcPct val="100000"/>
              </a:lnSpc>
              <a:spcBef>
                <a:spcPts val="54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ensure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eligible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successfully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contacted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aware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eligibility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Barclay’s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Rescission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Offer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Presentation</a:t>
            </a:r>
            <a:r>
              <a:rPr spc="-45" dirty="0"/>
              <a:t> </a:t>
            </a:r>
            <a:r>
              <a:rPr dirty="0"/>
              <a:t>Title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added</a:t>
            </a:r>
            <a:r>
              <a:rPr spc="-35" dirty="0"/>
              <a:t> </a:t>
            </a:r>
            <a:r>
              <a:rPr dirty="0"/>
              <a:t>here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dirty="0"/>
              <a:t>slides</a:t>
            </a:r>
            <a:r>
              <a:rPr spc="-25" dirty="0"/>
              <a:t> </a:t>
            </a:r>
            <a:r>
              <a:rPr dirty="0"/>
              <a:t>via</a:t>
            </a:r>
            <a:r>
              <a:rPr spc="-15" dirty="0"/>
              <a:t> </a:t>
            </a:r>
            <a:r>
              <a:rPr dirty="0"/>
              <a:t>View&gt;Slide</a:t>
            </a:r>
            <a:r>
              <a:rPr spc="-25" dirty="0"/>
              <a:t> </a:t>
            </a:r>
            <a:r>
              <a:rPr spc="-10" dirty="0"/>
              <a:t>Master</a:t>
            </a: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700" i="1" spc="-10" dirty="0">
                <a:latin typeface="Arial"/>
                <a:cs typeface="Arial"/>
              </a:rPr>
              <a:t>CONFIDENTIAL–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for</a:t>
            </a:r>
            <a:r>
              <a:rPr sz="700" i="1" spc="1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internal</a:t>
            </a:r>
            <a:r>
              <a:rPr sz="700" i="1" spc="-5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use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only</a:t>
            </a:r>
            <a:r>
              <a:rPr sz="700" spc="-10" dirty="0"/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9A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Wingdings</vt:lpstr>
      <vt:lpstr>Office Theme</vt:lpstr>
      <vt:lpstr>My Time at PNC</vt:lpstr>
      <vt:lpstr>Resources</vt:lpstr>
      <vt:lpstr>Call to Action</vt:lpstr>
    </vt:vector>
  </TitlesOfParts>
  <Company>B2 Design &amp; Marketing Communications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PNC Branded PowerPoint Template (standard)</dc:title>
  <dc:creator>Melissa Barry;Jeff Windahl</dc:creator>
  <cp:lastModifiedBy>Kauffman, Ayden Arthur</cp:lastModifiedBy>
  <cp:revision>1</cp:revision>
  <dcterms:created xsi:type="dcterms:W3CDTF">2023-10-25T14:00:03Z</dcterms:created>
  <dcterms:modified xsi:type="dcterms:W3CDTF">2023-10-25T14:00:52Z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Segments">
    <vt:lpwstr>2;#Non Business Content|8201bb19-154f-404b-b14d-ef6b91074f48</vt:lpwstr>
  </property>
  <property fmtid="{D5CDD505-2E9C-101B-9397-08002B2CF9AE}" pid="3" name="BusinessUnitSites">
    <vt:lpwstr>28036;#PNC Brand|1d9b690f-0ecd-4988-953b-5fd8c63154ed</vt:lpwstr>
  </property>
  <property fmtid="{D5CDD505-2E9C-101B-9397-08002B2CF9AE}" pid="4" name="ContentTypeId">
    <vt:lpwstr>0x01010080AA8D7DA2302540808483D13624D04600F1F9D11E267CBA4F86FFFBC38479FEB0</vt:lpwstr>
  </property>
  <property fmtid="{D5CDD505-2E9C-101B-9397-08002B2CF9AE}" pid="5" name="Created">
    <vt:filetime>2022-08-18T00:00:00Z</vt:filetime>
  </property>
  <property fmtid="{D5CDD505-2E9C-101B-9397-08002B2CF9AE}" pid="6" name="Creator">
    <vt:lpwstr>Acrobat PDFMaker 22 for PowerPoint</vt:lpwstr>
  </property>
  <property fmtid="{D5CDD505-2E9C-101B-9397-08002B2CF9AE}" pid="7" name="LastSaved">
    <vt:filetime>2023-10-25T00:00:00Z</vt:filetime>
  </property>
  <property fmtid="{D5CDD505-2E9C-101B-9397-08002B2CF9AE}" pid="8" name="MSIP_Label_cea8ce42-0a38-4038-af78-0463c9adb574_ActionId">
    <vt:lpwstr>88b7be1c-0721-4c68-bd9f-cdb45984fec7</vt:lpwstr>
  </property>
  <property fmtid="{D5CDD505-2E9C-101B-9397-08002B2CF9AE}" pid="9" name="MSIP_Label_cea8ce42-0a38-4038-af78-0463c9adb574_ContentBits">
    <vt:lpwstr>0</vt:lpwstr>
  </property>
  <property fmtid="{D5CDD505-2E9C-101B-9397-08002B2CF9AE}" pid="10" name="MSIP_Label_cea8ce42-0a38-4038-af78-0463c9adb574_Enabled">
    <vt:lpwstr>true</vt:lpwstr>
  </property>
  <property fmtid="{D5CDD505-2E9C-101B-9397-08002B2CF9AE}" pid="11" name="MSIP_Label_cea8ce42-0a38-4038-af78-0463c9adb574_Method">
    <vt:lpwstr>Standard</vt:lpwstr>
  </property>
  <property fmtid="{D5CDD505-2E9C-101B-9397-08002B2CF9AE}" pid="12" name="MSIP_Label_cea8ce42-0a38-4038-af78-0463c9adb574_Name">
    <vt:lpwstr>cea8ce42-0a38-4038-af78-0463c9adb574</vt:lpwstr>
  </property>
  <property fmtid="{D5CDD505-2E9C-101B-9397-08002B2CF9AE}" pid="13" name="MSIP_Label_cea8ce42-0a38-4038-af78-0463c9adb574_SetDate">
    <vt:lpwstr>2020-10-15T13:24:31Z</vt:lpwstr>
  </property>
  <property fmtid="{D5CDD505-2E9C-101B-9397-08002B2CF9AE}" pid="14" name="MSIP_Label_cea8ce42-0a38-4038-af78-0463c9adb574_SiteId">
    <vt:lpwstr>5d25c963-07db-4627-9db3-720b2ff89865</vt:lpwstr>
  </property>
  <property fmtid="{D5CDD505-2E9C-101B-9397-08002B2CF9AE}" pid="15" name="Producer">
    <vt:lpwstr>Adobe PDF Library 22.2.223</vt:lpwstr>
  </property>
  <property fmtid="{D5CDD505-2E9C-101B-9397-08002B2CF9AE}" pid="16" name="PublishedDocumentType">
    <vt:lpwstr>169;#Tools and Systems|946b1984-06d7-43bc-badb-21a4f8d189a3</vt:lpwstr>
  </property>
</Properties>
</file>