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5213" cy="21383625"/>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A8"/>
    <a:srgbClr val="F6DEBE"/>
    <a:srgbClr val="7FBA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4660"/>
  </p:normalViewPr>
  <p:slideViewPr>
    <p:cSldViewPr snapToGrid="0">
      <p:cViewPr varScale="1">
        <p:scale>
          <a:sx n="37" d="100"/>
          <a:sy n="37" d="100"/>
        </p:scale>
        <p:origin x="152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F54922-25F8-4452-A434-40428CF6467C}" type="datetimeFigureOut">
              <a:rPr lang="en-GB" smtClean="0"/>
              <a:t>19/04/2018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C0A246-416E-43B7-AACA-FCE89D45C288}" type="slidenum">
              <a:rPr lang="en-GB" smtClean="0"/>
              <a:t>‹#›</a:t>
            </a:fld>
            <a:endParaRPr lang="en-GB"/>
          </a:p>
        </p:txBody>
      </p:sp>
    </p:spTree>
    <p:extLst>
      <p:ext uri="{BB962C8B-B14F-4D97-AF65-F5344CB8AC3E}">
        <p14:creationId xmlns:p14="http://schemas.microsoft.com/office/powerpoint/2010/main" val="772714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54922-25F8-4452-A434-40428CF6467C}" type="datetimeFigureOut">
              <a:rPr lang="en-GB" smtClean="0"/>
              <a:t>19/04/2018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C0A246-416E-43B7-AACA-FCE89D45C288}" type="slidenum">
              <a:rPr lang="en-GB" smtClean="0"/>
              <a:t>‹#›</a:t>
            </a:fld>
            <a:endParaRPr lang="en-GB"/>
          </a:p>
        </p:txBody>
      </p:sp>
    </p:spTree>
    <p:extLst>
      <p:ext uri="{BB962C8B-B14F-4D97-AF65-F5344CB8AC3E}">
        <p14:creationId xmlns:p14="http://schemas.microsoft.com/office/powerpoint/2010/main" val="322787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54922-25F8-4452-A434-40428CF6467C}" type="datetimeFigureOut">
              <a:rPr lang="en-GB" smtClean="0"/>
              <a:t>19/04/2018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C0A246-416E-43B7-AACA-FCE89D45C288}" type="slidenum">
              <a:rPr lang="en-GB" smtClean="0"/>
              <a:t>‹#›</a:t>
            </a:fld>
            <a:endParaRPr lang="en-GB"/>
          </a:p>
        </p:txBody>
      </p:sp>
    </p:spTree>
    <p:extLst>
      <p:ext uri="{BB962C8B-B14F-4D97-AF65-F5344CB8AC3E}">
        <p14:creationId xmlns:p14="http://schemas.microsoft.com/office/powerpoint/2010/main" val="162703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54922-25F8-4452-A434-40428CF6467C}" type="datetimeFigureOut">
              <a:rPr lang="en-GB" smtClean="0"/>
              <a:t>19/04/2018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C0A246-416E-43B7-AACA-FCE89D45C288}" type="slidenum">
              <a:rPr lang="en-GB" smtClean="0"/>
              <a:t>‹#›</a:t>
            </a:fld>
            <a:endParaRPr lang="en-GB"/>
          </a:p>
        </p:txBody>
      </p:sp>
    </p:spTree>
    <p:extLst>
      <p:ext uri="{BB962C8B-B14F-4D97-AF65-F5344CB8AC3E}">
        <p14:creationId xmlns:p14="http://schemas.microsoft.com/office/powerpoint/2010/main" val="241859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F54922-25F8-4452-A434-40428CF6467C}" type="datetimeFigureOut">
              <a:rPr lang="en-GB" smtClean="0"/>
              <a:t>19/04/2018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C0A246-416E-43B7-AACA-FCE89D45C288}" type="slidenum">
              <a:rPr lang="en-GB" smtClean="0"/>
              <a:t>‹#›</a:t>
            </a:fld>
            <a:endParaRPr lang="en-GB"/>
          </a:p>
        </p:txBody>
      </p:sp>
    </p:spTree>
    <p:extLst>
      <p:ext uri="{BB962C8B-B14F-4D97-AF65-F5344CB8AC3E}">
        <p14:creationId xmlns:p14="http://schemas.microsoft.com/office/powerpoint/2010/main" val="314565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54922-25F8-4452-A434-40428CF6467C}" type="datetimeFigureOut">
              <a:rPr lang="en-GB" smtClean="0"/>
              <a:t>19/04/2018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C0A246-416E-43B7-AACA-FCE89D45C288}" type="slidenum">
              <a:rPr lang="en-GB" smtClean="0"/>
              <a:t>‹#›</a:t>
            </a:fld>
            <a:endParaRPr lang="en-GB"/>
          </a:p>
        </p:txBody>
      </p:sp>
    </p:spTree>
    <p:extLst>
      <p:ext uri="{BB962C8B-B14F-4D97-AF65-F5344CB8AC3E}">
        <p14:creationId xmlns:p14="http://schemas.microsoft.com/office/powerpoint/2010/main" val="3779243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54922-25F8-4452-A434-40428CF6467C}" type="datetimeFigureOut">
              <a:rPr lang="en-GB" smtClean="0"/>
              <a:t>19/04/2018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AC0A246-416E-43B7-AACA-FCE89D45C288}" type="slidenum">
              <a:rPr lang="en-GB" smtClean="0"/>
              <a:t>‹#›</a:t>
            </a:fld>
            <a:endParaRPr lang="en-GB"/>
          </a:p>
        </p:txBody>
      </p:sp>
    </p:spTree>
    <p:extLst>
      <p:ext uri="{BB962C8B-B14F-4D97-AF65-F5344CB8AC3E}">
        <p14:creationId xmlns:p14="http://schemas.microsoft.com/office/powerpoint/2010/main" val="344601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54922-25F8-4452-A434-40428CF6467C}" type="datetimeFigureOut">
              <a:rPr lang="en-GB" smtClean="0"/>
              <a:t>19/04/2018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AC0A246-416E-43B7-AACA-FCE89D45C288}" type="slidenum">
              <a:rPr lang="en-GB" smtClean="0"/>
              <a:t>‹#›</a:t>
            </a:fld>
            <a:endParaRPr lang="en-GB"/>
          </a:p>
        </p:txBody>
      </p:sp>
    </p:spTree>
    <p:extLst>
      <p:ext uri="{BB962C8B-B14F-4D97-AF65-F5344CB8AC3E}">
        <p14:creationId xmlns:p14="http://schemas.microsoft.com/office/powerpoint/2010/main" val="209835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54922-25F8-4452-A434-40428CF6467C}" type="datetimeFigureOut">
              <a:rPr lang="en-GB" smtClean="0"/>
              <a:t>19/04/2018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AC0A246-416E-43B7-AACA-FCE89D45C288}" type="slidenum">
              <a:rPr lang="en-GB" smtClean="0"/>
              <a:t>‹#›</a:t>
            </a:fld>
            <a:endParaRPr lang="en-GB"/>
          </a:p>
        </p:txBody>
      </p:sp>
    </p:spTree>
    <p:extLst>
      <p:ext uri="{BB962C8B-B14F-4D97-AF65-F5344CB8AC3E}">
        <p14:creationId xmlns:p14="http://schemas.microsoft.com/office/powerpoint/2010/main" val="121941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64F54922-25F8-4452-A434-40428CF6467C}" type="datetimeFigureOut">
              <a:rPr lang="en-GB" smtClean="0"/>
              <a:t>19/04/2018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C0A246-416E-43B7-AACA-FCE89D45C288}" type="slidenum">
              <a:rPr lang="en-GB" smtClean="0"/>
              <a:t>‹#›</a:t>
            </a:fld>
            <a:endParaRPr lang="en-GB"/>
          </a:p>
        </p:txBody>
      </p:sp>
    </p:spTree>
    <p:extLst>
      <p:ext uri="{BB962C8B-B14F-4D97-AF65-F5344CB8AC3E}">
        <p14:creationId xmlns:p14="http://schemas.microsoft.com/office/powerpoint/2010/main" val="30506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64F54922-25F8-4452-A434-40428CF6467C}" type="datetimeFigureOut">
              <a:rPr lang="en-GB" smtClean="0"/>
              <a:t>19/04/2018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C0A246-416E-43B7-AACA-FCE89D45C288}" type="slidenum">
              <a:rPr lang="en-GB" smtClean="0"/>
              <a:t>‹#›</a:t>
            </a:fld>
            <a:endParaRPr lang="en-GB"/>
          </a:p>
        </p:txBody>
      </p:sp>
    </p:spTree>
    <p:extLst>
      <p:ext uri="{BB962C8B-B14F-4D97-AF65-F5344CB8AC3E}">
        <p14:creationId xmlns:p14="http://schemas.microsoft.com/office/powerpoint/2010/main" val="191488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64F54922-25F8-4452-A434-40428CF6467C}" type="datetimeFigureOut">
              <a:rPr lang="en-GB" smtClean="0"/>
              <a:t>19/04/2018</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1AC0A246-416E-43B7-AACA-FCE89D45C288}" type="slidenum">
              <a:rPr lang="en-GB" smtClean="0"/>
              <a:t>‹#›</a:t>
            </a:fld>
            <a:endParaRPr lang="en-GB"/>
          </a:p>
        </p:txBody>
      </p:sp>
    </p:spTree>
    <p:extLst>
      <p:ext uri="{BB962C8B-B14F-4D97-AF65-F5344CB8AC3E}">
        <p14:creationId xmlns:p14="http://schemas.microsoft.com/office/powerpoint/2010/main" val="37008242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sv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FBAB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49E08C-289F-478D-9981-8D6B55BFF48D}"/>
              </a:ext>
            </a:extLst>
          </p:cNvPr>
          <p:cNvSpPr/>
          <p:nvPr/>
        </p:nvSpPr>
        <p:spPr>
          <a:xfrm>
            <a:off x="22120300" y="18962679"/>
            <a:ext cx="7823561" cy="2103573"/>
          </a:xfrm>
          <a:prstGeom prst="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GB" sz="4400" b="1" dirty="0">
                <a:solidFill>
                  <a:schemeClr val="tx1"/>
                </a:solidFill>
              </a:rPr>
              <a:t>References</a:t>
            </a:r>
          </a:p>
          <a:p>
            <a:pPr algn="ctr"/>
            <a:endParaRPr lang="en-GB" b="1" dirty="0">
              <a:solidFill>
                <a:schemeClr val="tx1"/>
              </a:solidFill>
            </a:endParaRPr>
          </a:p>
          <a:p>
            <a:r>
              <a:rPr lang="en-GB" sz="2400" dirty="0">
                <a:solidFill>
                  <a:schemeClr val="tx1"/>
                </a:solidFill>
              </a:rPr>
              <a:t>Clojure Vs Haskell Vs Erlang 2018 Comparison</a:t>
            </a:r>
          </a:p>
          <a:p>
            <a:r>
              <a:rPr lang="en-GB" sz="2400" dirty="0">
                <a:solidFill>
                  <a:schemeClr val="tx1"/>
                </a:solidFill>
              </a:rPr>
              <a:t>https://stackshare.io/stackups/clojure-vs-erlang-vs-haskell</a:t>
            </a:r>
          </a:p>
        </p:txBody>
      </p:sp>
      <p:sp>
        <p:nvSpPr>
          <p:cNvPr id="6" name="Rectangle 5">
            <a:extLst>
              <a:ext uri="{FF2B5EF4-FFF2-40B4-BE49-F238E27FC236}">
                <a16:creationId xmlns:a16="http://schemas.microsoft.com/office/drawing/2014/main" id="{406CB15D-0D14-42FF-B311-8A2BAC120293}"/>
              </a:ext>
            </a:extLst>
          </p:cNvPr>
          <p:cNvSpPr/>
          <p:nvPr/>
        </p:nvSpPr>
        <p:spPr>
          <a:xfrm>
            <a:off x="7596066" y="2420945"/>
            <a:ext cx="7047949" cy="5094515"/>
          </a:xfrm>
          <a:prstGeom prst="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GB" sz="4400" b="1" dirty="0">
                <a:solidFill>
                  <a:schemeClr val="tx1"/>
                </a:solidFill>
              </a:rPr>
              <a:t>Clojure</a:t>
            </a:r>
          </a:p>
          <a:p>
            <a:pPr algn="ctr"/>
            <a:endParaRPr lang="en-GB" sz="4400" b="1" dirty="0">
              <a:solidFill>
                <a:schemeClr val="tx1"/>
              </a:solidFill>
            </a:endParaRPr>
          </a:p>
          <a:p>
            <a:pPr marL="571500" indent="-571500">
              <a:buFont typeface="Arial" panose="020B0604020202020204" pitchFamily="34" charset="0"/>
              <a:buChar char="•"/>
            </a:pPr>
            <a:r>
              <a:rPr lang="en-GB" sz="2800" dirty="0">
                <a:solidFill>
                  <a:schemeClr val="tx1"/>
                </a:solidFill>
              </a:rPr>
              <a:t>Persistent data structures </a:t>
            </a:r>
          </a:p>
          <a:p>
            <a:pPr marL="571500" indent="-571500">
              <a:buFont typeface="Arial" panose="020B0604020202020204" pitchFamily="34" charset="0"/>
              <a:buChar char="•"/>
            </a:pPr>
            <a:r>
              <a:rPr lang="en-GB" sz="2800" dirty="0">
                <a:solidFill>
                  <a:schemeClr val="tx1"/>
                </a:solidFill>
              </a:rPr>
              <a:t>Concise syntax</a:t>
            </a:r>
          </a:p>
          <a:p>
            <a:pPr marL="571500" indent="-571500">
              <a:buFont typeface="Arial" panose="020B0604020202020204" pitchFamily="34" charset="0"/>
              <a:buChar char="•"/>
            </a:pPr>
            <a:r>
              <a:rPr lang="en-GB" sz="2800" dirty="0">
                <a:solidFill>
                  <a:schemeClr val="tx1"/>
                </a:solidFill>
              </a:rPr>
              <a:t>Supports concurrency </a:t>
            </a:r>
          </a:p>
          <a:p>
            <a:pPr marL="571500" indent="-571500">
              <a:buFont typeface="Arial" panose="020B0604020202020204" pitchFamily="34" charset="0"/>
              <a:buChar char="•"/>
            </a:pPr>
            <a:r>
              <a:rPr lang="en-GB" sz="2800" dirty="0">
                <a:solidFill>
                  <a:schemeClr val="tx1"/>
                </a:solidFill>
              </a:rPr>
              <a:t>It is </a:t>
            </a:r>
            <a:r>
              <a:rPr lang="en-GB" sz="2800" dirty="0" err="1">
                <a:solidFill>
                  <a:schemeClr val="tx1"/>
                </a:solidFill>
              </a:rPr>
              <a:t>jvm</a:t>
            </a:r>
            <a:r>
              <a:rPr lang="en-GB" sz="2800" dirty="0">
                <a:solidFill>
                  <a:schemeClr val="tx1"/>
                </a:solidFill>
              </a:rPr>
              <a:t>-based language</a:t>
            </a:r>
          </a:p>
          <a:p>
            <a:pPr marL="571500" indent="-571500">
              <a:buFont typeface="Arial" panose="020B0604020202020204" pitchFamily="34" charset="0"/>
              <a:buChar char="•"/>
            </a:pPr>
            <a:r>
              <a:rPr lang="en-GB" sz="2800" dirty="0">
                <a:solidFill>
                  <a:schemeClr val="tx1"/>
                </a:solidFill>
              </a:rPr>
              <a:t>Code is data</a:t>
            </a:r>
          </a:p>
          <a:p>
            <a:pPr marL="571500" indent="-571500">
              <a:buFont typeface="Arial" panose="020B0604020202020204" pitchFamily="34" charset="0"/>
              <a:buChar char="•"/>
            </a:pPr>
            <a:r>
              <a:rPr lang="en-GB" sz="2800" dirty="0">
                <a:solidFill>
                  <a:schemeClr val="tx1"/>
                </a:solidFill>
              </a:rPr>
              <a:t>Lazy data structures</a:t>
            </a:r>
          </a:p>
          <a:p>
            <a:pPr marL="571500" indent="-571500">
              <a:buFont typeface="Arial" panose="020B0604020202020204" pitchFamily="34" charset="0"/>
              <a:buChar char="•"/>
            </a:pPr>
            <a:r>
              <a:rPr lang="en-GB" sz="2800" dirty="0">
                <a:solidFill>
                  <a:schemeClr val="tx1"/>
                </a:solidFill>
              </a:rPr>
              <a:t>Open source</a:t>
            </a:r>
          </a:p>
        </p:txBody>
      </p:sp>
      <p:sp>
        <p:nvSpPr>
          <p:cNvPr id="7" name="Rectangle 6">
            <a:extLst>
              <a:ext uri="{FF2B5EF4-FFF2-40B4-BE49-F238E27FC236}">
                <a16:creationId xmlns:a16="http://schemas.microsoft.com/office/drawing/2014/main" id="{788865FD-49C0-488A-B66E-1116C63F814D}"/>
              </a:ext>
            </a:extLst>
          </p:cNvPr>
          <p:cNvSpPr/>
          <p:nvPr/>
        </p:nvSpPr>
        <p:spPr>
          <a:xfrm>
            <a:off x="14869348" y="2420946"/>
            <a:ext cx="7047950" cy="5094514"/>
          </a:xfrm>
          <a:prstGeom prst="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GB" sz="4400" b="1" dirty="0">
                <a:solidFill>
                  <a:schemeClr val="tx1"/>
                </a:solidFill>
              </a:rPr>
              <a:t>Haskell</a:t>
            </a:r>
          </a:p>
          <a:p>
            <a:pPr algn="ctr"/>
            <a:endParaRPr lang="en-GB" sz="4400" b="1" dirty="0">
              <a:solidFill>
                <a:schemeClr val="tx1"/>
              </a:solidFill>
            </a:endParaRPr>
          </a:p>
          <a:p>
            <a:pPr marL="571500" indent="-571500">
              <a:buFont typeface="Arial" panose="020B0604020202020204" pitchFamily="34" charset="0"/>
              <a:buChar char="•"/>
            </a:pPr>
            <a:r>
              <a:rPr lang="en-GB" sz="2800" dirty="0">
                <a:solidFill>
                  <a:schemeClr val="tx1"/>
                </a:solidFill>
              </a:rPr>
              <a:t>Purely-functional programming</a:t>
            </a:r>
          </a:p>
          <a:p>
            <a:pPr marL="571500" indent="-571500">
              <a:buFont typeface="Arial" panose="020B0604020202020204" pitchFamily="34" charset="0"/>
              <a:buChar char="•"/>
            </a:pPr>
            <a:r>
              <a:rPr lang="en-GB" sz="2800" dirty="0">
                <a:solidFill>
                  <a:schemeClr val="tx1"/>
                </a:solidFill>
              </a:rPr>
              <a:t>Built-in concurrency</a:t>
            </a:r>
          </a:p>
          <a:p>
            <a:pPr marL="571500" indent="-571500">
              <a:buFont typeface="Arial" panose="020B0604020202020204" pitchFamily="34" charset="0"/>
              <a:buChar char="•"/>
            </a:pPr>
            <a:r>
              <a:rPr lang="en-GB" sz="2800" dirty="0">
                <a:solidFill>
                  <a:schemeClr val="tx1"/>
                </a:solidFill>
              </a:rPr>
              <a:t>Built-in parallelism</a:t>
            </a:r>
          </a:p>
          <a:p>
            <a:pPr marL="571500" indent="-571500">
              <a:buFont typeface="Arial" panose="020B0604020202020204" pitchFamily="34" charset="0"/>
              <a:buChar char="•"/>
            </a:pPr>
            <a:r>
              <a:rPr lang="en-GB" sz="2800" dirty="0">
                <a:solidFill>
                  <a:schemeClr val="tx1"/>
                </a:solidFill>
              </a:rPr>
              <a:t>Type-safe</a:t>
            </a:r>
          </a:p>
          <a:p>
            <a:pPr marL="571500" indent="-571500">
              <a:buFont typeface="Arial" panose="020B0604020202020204" pitchFamily="34" charset="0"/>
              <a:buChar char="•"/>
            </a:pPr>
            <a:r>
              <a:rPr lang="en-GB" sz="2800" dirty="0">
                <a:solidFill>
                  <a:schemeClr val="tx1"/>
                </a:solidFill>
              </a:rPr>
              <a:t>Composable</a:t>
            </a:r>
          </a:p>
          <a:p>
            <a:pPr marL="571500" indent="-571500">
              <a:buFont typeface="Arial" panose="020B0604020202020204" pitchFamily="34" charset="0"/>
              <a:buChar char="•"/>
            </a:pPr>
            <a:r>
              <a:rPr lang="en-GB" sz="2800" dirty="0">
                <a:solidFill>
                  <a:schemeClr val="tx1"/>
                </a:solidFill>
              </a:rPr>
              <a:t>Open source</a:t>
            </a:r>
          </a:p>
          <a:p>
            <a:pPr marL="571500" indent="-571500">
              <a:buFont typeface="Arial" panose="020B0604020202020204" pitchFamily="34" charset="0"/>
              <a:buChar char="•"/>
            </a:pPr>
            <a:endParaRPr lang="en-GB" sz="2800" dirty="0">
              <a:solidFill>
                <a:schemeClr val="tx1"/>
              </a:solidFill>
            </a:endParaRPr>
          </a:p>
        </p:txBody>
      </p:sp>
      <p:sp>
        <p:nvSpPr>
          <p:cNvPr id="8" name="Rectangle 7">
            <a:extLst>
              <a:ext uri="{FF2B5EF4-FFF2-40B4-BE49-F238E27FC236}">
                <a16:creationId xmlns:a16="http://schemas.microsoft.com/office/drawing/2014/main" id="{0CC77E00-03BC-4049-A891-A14D756C2AEA}"/>
              </a:ext>
            </a:extLst>
          </p:cNvPr>
          <p:cNvSpPr/>
          <p:nvPr/>
        </p:nvSpPr>
        <p:spPr>
          <a:xfrm>
            <a:off x="235130" y="12239918"/>
            <a:ext cx="21682167" cy="8862937"/>
          </a:xfrm>
          <a:prstGeom prst="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GB" sz="4400" b="1" dirty="0">
                <a:solidFill>
                  <a:schemeClr val="tx1"/>
                </a:solidFill>
              </a:rPr>
              <a:t>Tasks and Implementation</a:t>
            </a:r>
          </a:p>
          <a:p>
            <a:endParaRPr lang="en-GB" sz="2800" dirty="0">
              <a:solidFill>
                <a:schemeClr val="tx1"/>
              </a:solidFill>
            </a:endParaRPr>
          </a:p>
          <a:p>
            <a:r>
              <a:rPr lang="en-GB" sz="2800" b="1" dirty="0">
                <a:solidFill>
                  <a:srgbClr val="C00000"/>
                </a:solidFill>
              </a:rPr>
              <a:t>Calculating turnover </a:t>
            </a:r>
            <a:r>
              <a:rPr lang="en-GB" sz="2800" dirty="0">
                <a:solidFill>
                  <a:schemeClr val="tx1"/>
                </a:solidFill>
              </a:rPr>
              <a:t>- One of the tasks was to find the </a:t>
            </a:r>
            <a:r>
              <a:rPr lang="en-GB" sz="2800" b="1" dirty="0">
                <a:solidFill>
                  <a:schemeClr val="tx1"/>
                </a:solidFill>
              </a:rPr>
              <a:t>turnover</a:t>
            </a:r>
            <a:r>
              <a:rPr lang="en-GB" sz="2800" dirty="0">
                <a:solidFill>
                  <a:schemeClr val="tx1"/>
                </a:solidFill>
              </a:rPr>
              <a:t> for which I users “orders” data. I have define turnover as “</a:t>
            </a:r>
            <a:r>
              <a:rPr lang="en-GB" sz="2800" b="1" dirty="0" err="1">
                <a:solidFill>
                  <a:schemeClr val="tx1"/>
                </a:solidFill>
              </a:rPr>
              <a:t>defn</a:t>
            </a:r>
            <a:r>
              <a:rPr lang="en-GB" sz="2800" dirty="0">
                <a:solidFill>
                  <a:schemeClr val="tx1"/>
                </a:solidFill>
              </a:rPr>
              <a:t>” function which accepts a directory as a string. So example if we want to find out </a:t>
            </a:r>
            <a:r>
              <a:rPr lang="en-GB" sz="2800" b="1" dirty="0">
                <a:solidFill>
                  <a:schemeClr val="tx1"/>
                </a:solidFill>
              </a:rPr>
              <a:t>turnover</a:t>
            </a:r>
            <a:r>
              <a:rPr lang="en-GB" sz="2800" dirty="0">
                <a:solidFill>
                  <a:schemeClr val="tx1"/>
                </a:solidFill>
              </a:rPr>
              <a:t> for January 2017 we will pass </a:t>
            </a:r>
            <a:r>
              <a:rPr lang="en-GB" sz="2800" b="1" dirty="0">
                <a:solidFill>
                  <a:schemeClr val="tx1"/>
                </a:solidFill>
              </a:rPr>
              <a:t>“orders\2017\01” </a:t>
            </a:r>
            <a:r>
              <a:rPr lang="en-GB" sz="2800" dirty="0">
                <a:solidFill>
                  <a:schemeClr val="tx1"/>
                </a:solidFill>
              </a:rPr>
              <a:t>and if want </a:t>
            </a:r>
            <a:r>
              <a:rPr lang="en-GB" sz="2800" b="1" dirty="0">
                <a:solidFill>
                  <a:schemeClr val="tx1"/>
                </a:solidFill>
              </a:rPr>
              <a:t>turnover</a:t>
            </a:r>
            <a:r>
              <a:rPr lang="en-GB" sz="2800" dirty="0">
                <a:solidFill>
                  <a:schemeClr val="tx1"/>
                </a:solidFill>
              </a:rPr>
              <a:t> to-date we will just pass </a:t>
            </a:r>
            <a:r>
              <a:rPr lang="en-GB" sz="2800" b="1" dirty="0">
                <a:solidFill>
                  <a:schemeClr val="tx1"/>
                </a:solidFill>
              </a:rPr>
              <a:t>“orders”</a:t>
            </a:r>
            <a:r>
              <a:rPr lang="en-GB" sz="2800" dirty="0">
                <a:solidFill>
                  <a:schemeClr val="tx1"/>
                </a:solidFill>
              </a:rPr>
              <a:t>.  Once I have the </a:t>
            </a:r>
            <a:r>
              <a:rPr lang="en-GB" sz="2800" b="1" dirty="0">
                <a:solidFill>
                  <a:schemeClr val="tx1"/>
                </a:solidFill>
              </a:rPr>
              <a:t>orders</a:t>
            </a:r>
            <a:r>
              <a:rPr lang="en-GB" sz="2800" dirty="0">
                <a:solidFill>
                  <a:schemeClr val="tx1"/>
                </a:solidFill>
              </a:rPr>
              <a:t> data I simple get the value for key </a:t>
            </a:r>
            <a:r>
              <a:rPr lang="en-GB" sz="2800" b="1" dirty="0">
                <a:solidFill>
                  <a:schemeClr val="tx1"/>
                </a:solidFill>
              </a:rPr>
              <a:t>“:total” </a:t>
            </a:r>
            <a:r>
              <a:rPr lang="en-GB" sz="2800" dirty="0">
                <a:solidFill>
                  <a:schemeClr val="tx1"/>
                </a:solidFill>
              </a:rPr>
              <a:t>as 														and add to the overall sum as 																	</a:t>
            </a:r>
          </a:p>
          <a:p>
            <a:r>
              <a:rPr lang="en-GB" sz="2800" b="1" dirty="0">
                <a:solidFill>
                  <a:srgbClr val="C00000"/>
                </a:solidFill>
              </a:rPr>
              <a:t>Calculating profit</a:t>
            </a:r>
            <a:r>
              <a:rPr lang="en-GB" sz="2800" dirty="0">
                <a:solidFill>
                  <a:srgbClr val="C00000"/>
                </a:solidFill>
              </a:rPr>
              <a:t> </a:t>
            </a:r>
            <a:r>
              <a:rPr lang="en-GB" sz="2800" dirty="0">
                <a:solidFill>
                  <a:schemeClr val="tx1"/>
                </a:solidFill>
              </a:rPr>
              <a:t>– To calculate </a:t>
            </a:r>
            <a:r>
              <a:rPr lang="en-GB" sz="2800" b="1" dirty="0">
                <a:solidFill>
                  <a:schemeClr val="tx1"/>
                </a:solidFill>
              </a:rPr>
              <a:t>profit</a:t>
            </a:r>
            <a:r>
              <a:rPr lang="en-GB" sz="2800" dirty="0">
                <a:solidFill>
                  <a:schemeClr val="tx1"/>
                </a:solidFill>
              </a:rPr>
              <a:t> we have first calculate the sum of  </a:t>
            </a:r>
            <a:r>
              <a:rPr lang="en-GB" sz="2800" b="1" dirty="0">
                <a:solidFill>
                  <a:schemeClr val="tx1"/>
                </a:solidFill>
              </a:rPr>
              <a:t>“purchase-orders”</a:t>
            </a:r>
            <a:r>
              <a:rPr lang="en-GB" sz="2800" dirty="0">
                <a:solidFill>
                  <a:schemeClr val="tx1"/>
                </a:solidFill>
              </a:rPr>
              <a:t> and sum of all the deliveries in </a:t>
            </a:r>
            <a:r>
              <a:rPr lang="en-GB" sz="2800" b="1" dirty="0">
                <a:solidFill>
                  <a:schemeClr val="tx1"/>
                </a:solidFill>
              </a:rPr>
              <a:t>“order”. </a:t>
            </a:r>
            <a:r>
              <a:rPr lang="en-GB" sz="2800" dirty="0">
                <a:solidFill>
                  <a:schemeClr val="tx1"/>
                </a:solidFill>
              </a:rPr>
              <a:t>Calculating cost of deliveries is same as calculating turnover because we define a function which accepts a string for directory and the find the delivery cost for each order in that directory and adds to the </a:t>
            </a:r>
            <a:r>
              <a:rPr lang="en-GB" sz="2800" b="1" dirty="0">
                <a:solidFill>
                  <a:schemeClr val="tx1"/>
                </a:solidFill>
              </a:rPr>
              <a:t>total</a:t>
            </a:r>
            <a:r>
              <a:rPr lang="en-GB" sz="2800" dirty="0">
                <a:solidFill>
                  <a:schemeClr val="tx1"/>
                </a:solidFill>
              </a:rPr>
              <a:t>. To find the delivery cost of a order we first at all the </a:t>
            </a:r>
            <a:r>
              <a:rPr lang="en-GB" sz="2800" b="1" dirty="0">
                <a:solidFill>
                  <a:schemeClr val="tx1"/>
                </a:solidFill>
              </a:rPr>
              <a:t>descriptions</a:t>
            </a:r>
            <a:r>
              <a:rPr lang="en-GB" sz="2800" dirty="0">
                <a:solidFill>
                  <a:schemeClr val="tx1"/>
                </a:solidFill>
              </a:rPr>
              <a:t> inside that order. One these descriptions would have a string as “Delivery” while other will have SKU number and quantities. Inside the description which has </a:t>
            </a:r>
            <a:r>
              <a:rPr lang="en-GB" sz="2800" b="1" dirty="0">
                <a:solidFill>
                  <a:schemeClr val="tx1"/>
                </a:solidFill>
              </a:rPr>
              <a:t>“Delivery” </a:t>
            </a:r>
            <a:r>
              <a:rPr lang="en-GB" sz="2800" dirty="0">
                <a:solidFill>
                  <a:schemeClr val="tx1"/>
                </a:solidFill>
              </a:rPr>
              <a:t>we will have two keys </a:t>
            </a:r>
            <a:r>
              <a:rPr lang="en-GB" sz="2800" b="1" dirty="0">
                <a:solidFill>
                  <a:schemeClr val="tx1"/>
                </a:solidFill>
              </a:rPr>
              <a:t>“:price” </a:t>
            </a:r>
            <a:r>
              <a:rPr lang="en-GB" sz="2800" dirty="0">
                <a:solidFill>
                  <a:schemeClr val="tx1"/>
                </a:solidFill>
              </a:rPr>
              <a:t>and </a:t>
            </a:r>
            <a:r>
              <a:rPr lang="en-GB" sz="2800" b="1" dirty="0">
                <a:solidFill>
                  <a:schemeClr val="tx1"/>
                </a:solidFill>
              </a:rPr>
              <a:t>“:GBP”. </a:t>
            </a:r>
            <a:r>
              <a:rPr lang="en-GB" sz="2800" dirty="0">
                <a:solidFill>
                  <a:schemeClr val="tx1"/>
                </a:solidFill>
              </a:rPr>
              <a:t>We get the value of the key </a:t>
            </a:r>
            <a:r>
              <a:rPr lang="en-GB" sz="2800" b="1" dirty="0">
                <a:solidFill>
                  <a:schemeClr val="tx1"/>
                </a:solidFill>
              </a:rPr>
              <a:t>“:GBP” </a:t>
            </a:r>
            <a:r>
              <a:rPr lang="en-GB" sz="2800" dirty="0">
                <a:solidFill>
                  <a:schemeClr val="tx1"/>
                </a:solidFill>
              </a:rPr>
              <a:t>as 							  where </a:t>
            </a:r>
            <a:r>
              <a:rPr lang="en-GB" sz="2800" b="1" dirty="0">
                <a:solidFill>
                  <a:schemeClr val="tx1"/>
                </a:solidFill>
              </a:rPr>
              <a:t>“j”</a:t>
            </a:r>
            <a:r>
              <a:rPr lang="en-GB" sz="2800" dirty="0">
                <a:solidFill>
                  <a:schemeClr val="tx1"/>
                </a:solidFill>
              </a:rPr>
              <a:t> is the </a:t>
            </a:r>
            <a:r>
              <a:rPr lang="en-GB" sz="2800" b="1" dirty="0">
                <a:solidFill>
                  <a:schemeClr val="tx1"/>
                </a:solidFill>
              </a:rPr>
              <a:t>“line” </a:t>
            </a:r>
            <a:r>
              <a:rPr lang="en-GB" sz="2800" dirty="0">
                <a:solidFill>
                  <a:schemeClr val="tx1"/>
                </a:solidFill>
              </a:rPr>
              <a:t>with </a:t>
            </a:r>
            <a:r>
              <a:rPr lang="en-GB" sz="2800" b="1" dirty="0">
                <a:solidFill>
                  <a:schemeClr val="tx1"/>
                </a:solidFill>
              </a:rPr>
              <a:t>description</a:t>
            </a:r>
            <a:r>
              <a:rPr lang="en-GB" sz="2800" dirty="0">
                <a:solidFill>
                  <a:schemeClr val="tx1"/>
                </a:solidFill>
              </a:rPr>
              <a:t> as </a:t>
            </a:r>
            <a:r>
              <a:rPr lang="en-GB" sz="2800" b="1" dirty="0">
                <a:solidFill>
                  <a:schemeClr val="tx1"/>
                </a:solidFill>
              </a:rPr>
              <a:t>“Delivery”. </a:t>
            </a:r>
            <a:r>
              <a:rPr lang="en-GB" sz="2800" dirty="0">
                <a:solidFill>
                  <a:schemeClr val="tx1"/>
                </a:solidFill>
              </a:rPr>
              <a:t>We then calculate total spend on </a:t>
            </a:r>
            <a:r>
              <a:rPr lang="en-GB" sz="2800" b="1" dirty="0">
                <a:solidFill>
                  <a:schemeClr val="tx1"/>
                </a:solidFill>
              </a:rPr>
              <a:t>“purchase-orders” </a:t>
            </a:r>
            <a:r>
              <a:rPr lang="en-GB" sz="2800" dirty="0">
                <a:solidFill>
                  <a:schemeClr val="tx1"/>
                </a:solidFill>
              </a:rPr>
              <a:t>by getting and multiplying </a:t>
            </a:r>
            <a:r>
              <a:rPr lang="en-GB" sz="2800" b="1" dirty="0">
                <a:solidFill>
                  <a:schemeClr val="tx1"/>
                </a:solidFill>
              </a:rPr>
              <a:t>price</a:t>
            </a:r>
            <a:r>
              <a:rPr lang="en-GB" sz="2800" dirty="0">
                <a:solidFill>
                  <a:schemeClr val="tx1"/>
                </a:solidFill>
              </a:rPr>
              <a:t> and </a:t>
            </a:r>
            <a:r>
              <a:rPr lang="en-GB" sz="2800" b="1" dirty="0">
                <a:solidFill>
                  <a:schemeClr val="tx1"/>
                </a:solidFill>
              </a:rPr>
              <a:t>quantity</a:t>
            </a:r>
            <a:r>
              <a:rPr lang="en-GB" sz="2800" dirty="0">
                <a:solidFill>
                  <a:schemeClr val="tx1"/>
                </a:solidFill>
              </a:rPr>
              <a:t> of each </a:t>
            </a:r>
            <a:r>
              <a:rPr lang="en-GB" sz="2800" b="1" dirty="0">
                <a:solidFill>
                  <a:schemeClr val="tx1"/>
                </a:solidFill>
              </a:rPr>
              <a:t>purchase-order</a:t>
            </a:r>
            <a:r>
              <a:rPr lang="en-GB" sz="2800" dirty="0">
                <a:solidFill>
                  <a:schemeClr val="tx1"/>
                </a:solidFill>
              </a:rPr>
              <a:t> as </a:t>
            </a:r>
            <a:endParaRPr lang="en-GB" sz="2800" b="1" dirty="0">
              <a:solidFill>
                <a:schemeClr val="tx1"/>
              </a:solidFill>
            </a:endParaRPr>
          </a:p>
          <a:p>
            <a:r>
              <a:rPr lang="en-GB" sz="2800" b="1" dirty="0">
                <a:solidFill>
                  <a:schemeClr val="tx1"/>
                </a:solidFill>
              </a:rPr>
              <a:t>															    </a:t>
            </a:r>
            <a:r>
              <a:rPr lang="en-GB" sz="2800" dirty="0">
                <a:solidFill>
                  <a:schemeClr val="tx1"/>
                </a:solidFill>
              </a:rPr>
              <a:t>and 														   where “j” is the each “line” in a purchase-order.</a:t>
            </a:r>
          </a:p>
          <a:p>
            <a:r>
              <a:rPr lang="en-GB" sz="2800" dirty="0">
                <a:solidFill>
                  <a:schemeClr val="tx1"/>
                </a:solidFill>
              </a:rPr>
              <a:t>Then we define </a:t>
            </a:r>
            <a:r>
              <a:rPr lang="en-GB" sz="2800" b="1" dirty="0">
                <a:solidFill>
                  <a:schemeClr val="tx1"/>
                </a:solidFill>
              </a:rPr>
              <a:t>profit</a:t>
            </a:r>
            <a:r>
              <a:rPr lang="en-GB" sz="2800" dirty="0">
                <a:solidFill>
                  <a:schemeClr val="tx1"/>
                </a:solidFill>
              </a:rPr>
              <a:t> as </a:t>
            </a:r>
            <a:r>
              <a:rPr lang="en-GB" sz="2800" b="1" dirty="0">
                <a:solidFill>
                  <a:schemeClr val="tx1"/>
                </a:solidFill>
              </a:rPr>
              <a:t>(turnover – (</a:t>
            </a:r>
            <a:r>
              <a:rPr lang="en-GB" sz="2800" b="1" dirty="0" err="1">
                <a:solidFill>
                  <a:schemeClr val="tx1"/>
                </a:solidFill>
              </a:rPr>
              <a:t>purchaseOrdersCost</a:t>
            </a:r>
            <a:r>
              <a:rPr lang="en-GB" sz="2800" b="1" dirty="0">
                <a:solidFill>
                  <a:schemeClr val="tx1"/>
                </a:solidFill>
              </a:rPr>
              <a:t> + </a:t>
            </a:r>
            <a:r>
              <a:rPr lang="en-GB" sz="2800" b="1" dirty="0" err="1">
                <a:solidFill>
                  <a:schemeClr val="tx1"/>
                </a:solidFill>
              </a:rPr>
              <a:t>deliveryCost</a:t>
            </a:r>
            <a:r>
              <a:rPr lang="en-GB" sz="2800" b="1" dirty="0">
                <a:solidFill>
                  <a:schemeClr val="tx1"/>
                </a:solidFill>
              </a:rPr>
              <a:t>))</a:t>
            </a:r>
          </a:p>
          <a:p>
            <a:r>
              <a:rPr lang="en-GB" sz="2800" b="1" dirty="0">
                <a:solidFill>
                  <a:srgbClr val="C00000"/>
                </a:solidFill>
              </a:rPr>
              <a:t>Finding top 10 Products</a:t>
            </a:r>
            <a:r>
              <a:rPr lang="en-GB" sz="2800" dirty="0">
                <a:solidFill>
                  <a:srgbClr val="C00000"/>
                </a:solidFill>
              </a:rPr>
              <a:t> </a:t>
            </a:r>
            <a:r>
              <a:rPr lang="en-GB" sz="2800" dirty="0">
                <a:solidFill>
                  <a:schemeClr val="tx1"/>
                </a:solidFill>
              </a:rPr>
              <a:t>– For this we first get name of shirts of each </a:t>
            </a:r>
            <a:r>
              <a:rPr lang="en-GB" sz="2800" b="1" dirty="0">
                <a:solidFill>
                  <a:schemeClr val="tx1"/>
                </a:solidFill>
              </a:rPr>
              <a:t>order</a:t>
            </a:r>
            <a:r>
              <a:rPr lang="en-GB" sz="2800" dirty="0">
                <a:solidFill>
                  <a:schemeClr val="tx1"/>
                </a:solidFill>
              </a:rPr>
              <a:t> of each </a:t>
            </a:r>
            <a:r>
              <a:rPr lang="en-GB" sz="2800" b="1" dirty="0">
                <a:solidFill>
                  <a:schemeClr val="tx1"/>
                </a:solidFill>
              </a:rPr>
              <a:t>quantity</a:t>
            </a:r>
            <a:r>
              <a:rPr lang="en-GB" sz="2800" dirty="0">
                <a:solidFill>
                  <a:schemeClr val="tx1"/>
                </a:solidFill>
              </a:rPr>
              <a:t> and put them in a separate structure. Then the </a:t>
            </a:r>
          </a:p>
          <a:p>
            <a:r>
              <a:rPr lang="en-GB" sz="2800" dirty="0">
                <a:solidFill>
                  <a:schemeClr val="tx1"/>
                </a:solidFill>
              </a:rPr>
              <a:t>functions										              are applied. To get the top 10 shirts we simply reverse the structure as </a:t>
            </a:r>
          </a:p>
          <a:p>
            <a:r>
              <a:rPr lang="en-GB" sz="2800" b="1" dirty="0">
                <a:solidFill>
                  <a:srgbClr val="C00000"/>
                </a:solidFill>
              </a:rPr>
              <a:t>Order fulfilment times </a:t>
            </a:r>
            <a:r>
              <a:rPr lang="en-GB" sz="2800" dirty="0">
                <a:solidFill>
                  <a:schemeClr val="tx1"/>
                </a:solidFill>
              </a:rPr>
              <a:t>– To calculate minimum, maximum and average times I use purchase-orders data. Then I take ordered-at date and shipped-at date using 																											  These functions are provided by </a:t>
            </a:r>
            <a:r>
              <a:rPr lang="en-GB" sz="2800" b="1" dirty="0">
                <a:solidFill>
                  <a:schemeClr val="tx1"/>
                </a:solidFill>
              </a:rPr>
              <a:t>Cheshire</a:t>
            </a:r>
            <a:r>
              <a:rPr lang="en-GB" sz="2800" dirty="0">
                <a:solidFill>
                  <a:schemeClr val="tx1"/>
                </a:solidFill>
              </a:rPr>
              <a:t> library. Here the </a:t>
            </a:r>
            <a:r>
              <a:rPr lang="en-GB" sz="2800" b="1" dirty="0">
                <a:solidFill>
                  <a:schemeClr val="tx1"/>
                </a:solidFill>
              </a:rPr>
              <a:t>“built-in-formatter” </a:t>
            </a:r>
            <a:r>
              <a:rPr lang="en-GB" sz="2800" dirty="0">
                <a:solidFill>
                  <a:schemeClr val="tx1"/>
                </a:solidFill>
              </a:rPr>
              <a:t>converts value of key </a:t>
            </a:r>
            <a:r>
              <a:rPr lang="en-GB" sz="2800" b="1" dirty="0">
                <a:solidFill>
                  <a:schemeClr val="tx1"/>
                </a:solidFill>
              </a:rPr>
              <a:t>“:ordered-at” </a:t>
            </a:r>
            <a:r>
              <a:rPr lang="en-GB" sz="2800" dirty="0">
                <a:solidFill>
                  <a:schemeClr val="tx1"/>
                </a:solidFill>
              </a:rPr>
              <a:t>to a date-time object. Then I use another Cheshire functions </a:t>
            </a:r>
            <a:r>
              <a:rPr lang="en-GB" sz="2800" b="1" dirty="0">
                <a:solidFill>
                  <a:schemeClr val="tx1"/>
                </a:solidFill>
              </a:rPr>
              <a:t>“interval” </a:t>
            </a:r>
            <a:r>
              <a:rPr lang="en-GB" sz="2800" dirty="0">
                <a:solidFill>
                  <a:schemeClr val="tx1"/>
                </a:solidFill>
              </a:rPr>
              <a:t> and </a:t>
            </a:r>
            <a:r>
              <a:rPr lang="en-GB" sz="2800" b="1" dirty="0">
                <a:solidFill>
                  <a:schemeClr val="tx1"/>
                </a:solidFill>
              </a:rPr>
              <a:t>“in-hours” </a:t>
            </a:r>
            <a:r>
              <a:rPr lang="en-GB" sz="2800" dirty="0">
                <a:solidFill>
                  <a:schemeClr val="tx1"/>
                </a:solidFill>
              </a:rPr>
              <a:t> to get the delivery time in hours as </a:t>
            </a:r>
            <a:endParaRPr lang="en-GB" sz="2800" b="1" dirty="0">
              <a:solidFill>
                <a:schemeClr val="tx1"/>
              </a:solidFill>
            </a:endParaRPr>
          </a:p>
        </p:txBody>
      </p:sp>
      <p:sp>
        <p:nvSpPr>
          <p:cNvPr id="11" name="Rectangle 10">
            <a:extLst>
              <a:ext uri="{FF2B5EF4-FFF2-40B4-BE49-F238E27FC236}">
                <a16:creationId xmlns:a16="http://schemas.microsoft.com/office/drawing/2014/main" id="{1A30DB6F-08A3-4010-B0CA-3055A9600D41}"/>
              </a:ext>
            </a:extLst>
          </p:cNvPr>
          <p:cNvSpPr/>
          <p:nvPr/>
        </p:nvSpPr>
        <p:spPr>
          <a:xfrm>
            <a:off x="235130" y="430802"/>
            <a:ext cx="29731064" cy="1881051"/>
          </a:xfrm>
          <a:prstGeom prst="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9600" b="1" dirty="0">
                <a:solidFill>
                  <a:schemeClr val="tx1"/>
                </a:solidFill>
              </a:rPr>
              <a:t>Functional Programming – Task Two </a:t>
            </a:r>
            <a:r>
              <a:rPr lang="en-GB" sz="4000" dirty="0">
                <a:solidFill>
                  <a:schemeClr val="tx1"/>
                </a:solidFill>
              </a:rPr>
              <a:t>(B5016315)</a:t>
            </a:r>
            <a:endParaRPr lang="en-GB" sz="100" dirty="0">
              <a:solidFill>
                <a:schemeClr val="tx1"/>
              </a:solidFill>
            </a:endParaRPr>
          </a:p>
          <a:p>
            <a:pPr algn="ctr"/>
            <a:endParaRPr lang="en-GB" sz="800" b="1" dirty="0">
              <a:solidFill>
                <a:schemeClr val="tx1"/>
              </a:solidFill>
            </a:endParaRPr>
          </a:p>
          <a:p>
            <a:pPr algn="ctr"/>
            <a:endParaRPr lang="en-GB" dirty="0"/>
          </a:p>
        </p:txBody>
      </p:sp>
      <p:sp>
        <p:nvSpPr>
          <p:cNvPr id="13" name="Rectangle 12">
            <a:extLst>
              <a:ext uri="{FF2B5EF4-FFF2-40B4-BE49-F238E27FC236}">
                <a16:creationId xmlns:a16="http://schemas.microsoft.com/office/drawing/2014/main" id="{601C7903-DA69-4A2C-B710-78A1C9657344}"/>
              </a:ext>
            </a:extLst>
          </p:cNvPr>
          <p:cNvSpPr/>
          <p:nvPr/>
        </p:nvSpPr>
        <p:spPr>
          <a:xfrm>
            <a:off x="14177181" y="2604183"/>
            <a:ext cx="1243075" cy="1071429"/>
          </a:xfrm>
          <a:prstGeom prst="rect">
            <a:avLst/>
          </a:prstGeom>
          <a:solidFill>
            <a:srgbClr val="FF0000"/>
          </a:solidFill>
          <a:ln>
            <a:noFill/>
          </a:ln>
          <a:effectLst>
            <a:outerShdw blurRad="76200" dir="18900000" sy="23000" kx="-1200000" algn="bl" rotWithShape="0">
              <a:prstClr val="black">
                <a:alpha val="2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GB" sz="7200" dirty="0"/>
              <a:t>VS</a:t>
            </a:r>
          </a:p>
        </p:txBody>
      </p:sp>
      <p:sp>
        <p:nvSpPr>
          <p:cNvPr id="14" name="Rectangle 13">
            <a:extLst>
              <a:ext uri="{FF2B5EF4-FFF2-40B4-BE49-F238E27FC236}">
                <a16:creationId xmlns:a16="http://schemas.microsoft.com/office/drawing/2014/main" id="{F4BA674A-9FFD-4A36-BC79-FE2DD0777329}"/>
              </a:ext>
            </a:extLst>
          </p:cNvPr>
          <p:cNvSpPr/>
          <p:nvPr/>
        </p:nvSpPr>
        <p:spPr>
          <a:xfrm>
            <a:off x="22120300" y="9759719"/>
            <a:ext cx="7823561" cy="9056149"/>
          </a:xfrm>
          <a:prstGeom prst="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GB" sz="4400" b="1" dirty="0">
                <a:solidFill>
                  <a:schemeClr val="tx1"/>
                </a:solidFill>
              </a:rPr>
              <a:t>Unit Testing</a:t>
            </a:r>
          </a:p>
          <a:p>
            <a:r>
              <a:rPr lang="en-GB" sz="3600" dirty="0">
                <a:solidFill>
                  <a:schemeClr val="tx1"/>
                </a:solidFill>
              </a:rPr>
              <a:t>Unit testing was done by “using </a:t>
            </a:r>
            <a:r>
              <a:rPr lang="en-GB" sz="3600" dirty="0" err="1">
                <a:solidFill>
                  <a:schemeClr val="tx1"/>
                </a:solidFill>
              </a:rPr>
              <a:t>clojure.test</a:t>
            </a:r>
            <a:r>
              <a:rPr lang="en-GB" sz="3600" dirty="0">
                <a:solidFill>
                  <a:schemeClr val="tx1"/>
                </a:solidFill>
              </a:rPr>
              <a:t>”. Tests were defined as </a:t>
            </a:r>
          </a:p>
          <a:p>
            <a:endParaRPr lang="en-GB" sz="3600" dirty="0">
              <a:solidFill>
                <a:schemeClr val="tx1"/>
              </a:solidFill>
            </a:endParaRPr>
          </a:p>
          <a:p>
            <a:endParaRPr lang="en-GB" sz="3600" dirty="0">
              <a:solidFill>
                <a:schemeClr val="tx1"/>
              </a:solidFill>
            </a:endParaRPr>
          </a:p>
          <a:p>
            <a:r>
              <a:rPr lang="en-GB" sz="3600" dirty="0">
                <a:solidFill>
                  <a:schemeClr val="tx1"/>
                </a:solidFill>
              </a:rPr>
              <a:t>and evaluated as </a:t>
            </a:r>
          </a:p>
          <a:p>
            <a:endParaRPr lang="en-GB" sz="3600" dirty="0">
              <a:solidFill>
                <a:schemeClr val="tx1"/>
              </a:solidFill>
            </a:endParaRPr>
          </a:p>
          <a:p>
            <a:r>
              <a:rPr lang="en-GB" sz="3600" dirty="0">
                <a:solidFill>
                  <a:schemeClr val="tx1"/>
                </a:solidFill>
              </a:rPr>
              <a:t>If a test fails we will get</a:t>
            </a:r>
          </a:p>
          <a:p>
            <a:endParaRPr lang="en-GB" sz="3600" dirty="0">
              <a:solidFill>
                <a:schemeClr val="tx1"/>
              </a:solidFill>
            </a:endParaRPr>
          </a:p>
          <a:p>
            <a:endParaRPr lang="en-GB" sz="3600" dirty="0">
              <a:solidFill>
                <a:schemeClr val="tx1"/>
              </a:solidFill>
            </a:endParaRPr>
          </a:p>
          <a:p>
            <a:endParaRPr lang="en-GB" sz="3600" dirty="0">
              <a:solidFill>
                <a:schemeClr val="tx1"/>
              </a:solidFill>
            </a:endParaRPr>
          </a:p>
          <a:p>
            <a:r>
              <a:rPr lang="en-GB" sz="3600" dirty="0">
                <a:solidFill>
                  <a:schemeClr val="tx1"/>
                </a:solidFill>
              </a:rPr>
              <a:t>There are 14 tests including checking if data has been loaded correctly and whether calculations such as profit and turnovers are done correctly. </a:t>
            </a:r>
          </a:p>
          <a:p>
            <a:endParaRPr lang="en-GB" sz="3600" dirty="0">
              <a:solidFill>
                <a:schemeClr val="tx1"/>
              </a:solidFill>
            </a:endParaRPr>
          </a:p>
          <a:p>
            <a:endParaRPr lang="en-GB" sz="3600" dirty="0">
              <a:solidFill>
                <a:schemeClr val="tx1"/>
              </a:solidFill>
            </a:endParaRPr>
          </a:p>
        </p:txBody>
      </p:sp>
      <p:pic>
        <p:nvPicPr>
          <p:cNvPr id="1026" name="Picture 2" descr="Image result for clojure">
            <a:extLst>
              <a:ext uri="{FF2B5EF4-FFF2-40B4-BE49-F238E27FC236}">
                <a16:creationId xmlns:a16="http://schemas.microsoft.com/office/drawing/2014/main" id="{18FBC0DD-F879-4CA9-9126-FC85874395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009" y="2581952"/>
            <a:ext cx="1005304" cy="10053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haskell">
            <a:extLst>
              <a:ext uri="{FF2B5EF4-FFF2-40B4-BE49-F238E27FC236}">
                <a16:creationId xmlns:a16="http://schemas.microsoft.com/office/drawing/2014/main" id="{D6640535-3AA5-4962-B903-22E5BFE56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8501" y="2277234"/>
            <a:ext cx="1499849" cy="1499849"/>
          </a:xfrm>
          <a:prstGeom prst="rect">
            <a:avLst/>
          </a:prstGeom>
          <a:noFill/>
          <a:extLst>
            <a:ext uri="{909E8E84-426E-40DD-AFC4-6F175D3DCCD1}">
              <a14:hiddenFill xmlns:a14="http://schemas.microsoft.com/office/drawing/2010/main">
                <a:solidFill>
                  <a:srgbClr val="FFFFFF"/>
                </a:solidFill>
              </a14:hiddenFill>
            </a:ext>
          </a:extLst>
        </p:spPr>
      </p:pic>
      <p:pic>
        <p:nvPicPr>
          <p:cNvPr id="18" name="Graphic 17" descr="Checklist">
            <a:extLst>
              <a:ext uri="{FF2B5EF4-FFF2-40B4-BE49-F238E27FC236}">
                <a16:creationId xmlns:a16="http://schemas.microsoft.com/office/drawing/2014/main" id="{9357673B-8875-4C05-85BF-68B4C52AEC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0372" y="7977015"/>
            <a:ext cx="1280160" cy="1280160"/>
          </a:xfrm>
          <a:prstGeom prst="rect">
            <a:avLst/>
          </a:prstGeom>
        </p:spPr>
      </p:pic>
      <p:pic>
        <p:nvPicPr>
          <p:cNvPr id="24" name="Graphic 23" descr="Closed Book">
            <a:extLst>
              <a:ext uri="{FF2B5EF4-FFF2-40B4-BE49-F238E27FC236}">
                <a16:creationId xmlns:a16="http://schemas.microsoft.com/office/drawing/2014/main" id="{A0EF2314-22FE-4065-BAA3-B6EDDF0AC37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476199" y="19185201"/>
            <a:ext cx="862149" cy="862149"/>
          </a:xfrm>
          <a:prstGeom prst="rect">
            <a:avLst/>
          </a:prstGeom>
        </p:spPr>
      </p:pic>
      <p:sp>
        <p:nvSpPr>
          <p:cNvPr id="31" name="Rectangle 30">
            <a:extLst>
              <a:ext uri="{FF2B5EF4-FFF2-40B4-BE49-F238E27FC236}">
                <a16:creationId xmlns:a16="http://schemas.microsoft.com/office/drawing/2014/main" id="{A22F763A-47E6-41E6-9EA6-60062D896B6D}"/>
              </a:ext>
            </a:extLst>
          </p:cNvPr>
          <p:cNvSpPr/>
          <p:nvPr/>
        </p:nvSpPr>
        <p:spPr>
          <a:xfrm>
            <a:off x="212798" y="2420944"/>
            <a:ext cx="7135599" cy="9675261"/>
          </a:xfrm>
          <a:prstGeom prst="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GB" sz="4400" b="1" dirty="0">
                <a:solidFill>
                  <a:schemeClr val="tx1"/>
                </a:solidFill>
              </a:rPr>
              <a:t>Introduction</a:t>
            </a:r>
          </a:p>
          <a:p>
            <a:pPr algn="just"/>
            <a:endParaRPr lang="en-GB" sz="2800" dirty="0">
              <a:solidFill>
                <a:schemeClr val="tx1"/>
              </a:solidFill>
            </a:endParaRPr>
          </a:p>
          <a:p>
            <a:pPr algn="just"/>
            <a:r>
              <a:rPr lang="en-GB" sz="2800" dirty="0">
                <a:solidFill>
                  <a:schemeClr val="tx1"/>
                </a:solidFill>
              </a:rPr>
              <a:t>Acme Clothing are a retailer selling t-shirts. They are expanding and need a new data analytics platform. They would like it to report on their existing data, and provide a real-time dashboard with key business metrics. The essential metrics need to be calculated per day, week and calendar month and compare to last period. These include: </a:t>
            </a:r>
          </a:p>
          <a:p>
            <a:pPr marL="457200" indent="-457200">
              <a:buFont typeface="Arial" panose="020B0604020202020204" pitchFamily="34" charset="0"/>
              <a:buChar char="•"/>
            </a:pPr>
            <a:r>
              <a:rPr lang="en-GB" sz="2800" dirty="0">
                <a:solidFill>
                  <a:schemeClr val="tx1"/>
                </a:solidFill>
              </a:rPr>
              <a:t> Turnover </a:t>
            </a:r>
          </a:p>
          <a:p>
            <a:pPr marL="457200" indent="-457200">
              <a:buFont typeface="Arial" panose="020B0604020202020204" pitchFamily="34" charset="0"/>
              <a:buChar char="•"/>
            </a:pPr>
            <a:r>
              <a:rPr lang="en-GB" sz="2800" dirty="0">
                <a:solidFill>
                  <a:schemeClr val="tx1"/>
                </a:solidFill>
              </a:rPr>
              <a:t> Profit </a:t>
            </a:r>
          </a:p>
          <a:p>
            <a:pPr marL="457200" indent="-457200">
              <a:buFont typeface="Arial" panose="020B0604020202020204" pitchFamily="34" charset="0"/>
              <a:buChar char="•"/>
            </a:pPr>
            <a:r>
              <a:rPr lang="en-GB" sz="2800" dirty="0">
                <a:solidFill>
                  <a:schemeClr val="tx1"/>
                </a:solidFill>
              </a:rPr>
              <a:t>Top 10 biggest selling products (irrespective of variant) </a:t>
            </a:r>
          </a:p>
          <a:p>
            <a:pPr marL="457200" indent="-457200">
              <a:buFont typeface="Arial" panose="020B0604020202020204" pitchFamily="34" charset="0"/>
              <a:buChar char="•"/>
            </a:pPr>
            <a:r>
              <a:rPr lang="en-GB" sz="2800" dirty="0">
                <a:solidFill>
                  <a:schemeClr val="tx1"/>
                </a:solidFill>
              </a:rPr>
              <a:t>Current unfulfilled order count </a:t>
            </a:r>
          </a:p>
          <a:p>
            <a:pPr marL="457200" indent="-457200">
              <a:buFont typeface="Arial" panose="020B0604020202020204" pitchFamily="34" charset="0"/>
              <a:buChar char="•"/>
            </a:pPr>
            <a:r>
              <a:rPr lang="en-GB" sz="2800" dirty="0">
                <a:solidFill>
                  <a:schemeClr val="tx1"/>
                </a:solidFill>
              </a:rPr>
              <a:t>Minimum, maximum and average time taken to fulfil orders</a:t>
            </a:r>
          </a:p>
          <a:p>
            <a:endParaRPr lang="en-GB" sz="2800" dirty="0">
              <a:solidFill>
                <a:schemeClr val="tx1"/>
              </a:solidFill>
            </a:endParaRPr>
          </a:p>
          <a:p>
            <a:r>
              <a:rPr lang="en-GB" sz="3200" dirty="0">
                <a:solidFill>
                  <a:schemeClr val="tx1"/>
                </a:solidFill>
              </a:rPr>
              <a:t>This task was implemented in Clojure language</a:t>
            </a:r>
          </a:p>
        </p:txBody>
      </p:sp>
      <p:sp>
        <p:nvSpPr>
          <p:cNvPr id="32" name="Rectangle 31">
            <a:extLst>
              <a:ext uri="{FF2B5EF4-FFF2-40B4-BE49-F238E27FC236}">
                <a16:creationId xmlns:a16="http://schemas.microsoft.com/office/drawing/2014/main" id="{3F2B3F60-9268-424B-9EC9-228C9AFBAED2}"/>
              </a:ext>
            </a:extLst>
          </p:cNvPr>
          <p:cNvSpPr/>
          <p:nvPr/>
        </p:nvSpPr>
        <p:spPr>
          <a:xfrm>
            <a:off x="7596062" y="7639636"/>
            <a:ext cx="14298905" cy="4456570"/>
          </a:xfrm>
          <a:prstGeom prst="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GB" sz="4400" b="1" dirty="0">
                <a:solidFill>
                  <a:schemeClr val="tx1"/>
                </a:solidFill>
              </a:rPr>
              <a:t>Extracting data and Data Structure</a:t>
            </a:r>
          </a:p>
          <a:p>
            <a:r>
              <a:rPr lang="en-GB" sz="2400" dirty="0">
                <a:solidFill>
                  <a:schemeClr val="tx1"/>
                </a:solidFill>
              </a:rPr>
              <a:t>The data for orders, shipments and purchase was divided by dates in nested folder structure as JSON files and in order to parse that data we need to read every file in every folders and collect the data in one structure. To do that I use the file-</a:t>
            </a:r>
            <a:r>
              <a:rPr lang="en-GB" sz="2400" dirty="0" err="1">
                <a:solidFill>
                  <a:schemeClr val="tx1"/>
                </a:solidFill>
              </a:rPr>
              <a:t>seq</a:t>
            </a:r>
            <a:r>
              <a:rPr lang="en-GB" sz="2400" dirty="0">
                <a:solidFill>
                  <a:schemeClr val="tx1"/>
                </a:solidFill>
              </a:rPr>
              <a:t> as    													which gives me all the directories as a </a:t>
            </a:r>
            <a:r>
              <a:rPr lang="en-GB" sz="2400" dirty="0" err="1">
                <a:solidFill>
                  <a:schemeClr val="tx1"/>
                </a:solidFill>
              </a:rPr>
              <a:t>LazySeq</a:t>
            </a:r>
            <a:r>
              <a:rPr lang="en-GB" sz="2400" dirty="0">
                <a:solidFill>
                  <a:schemeClr val="tx1"/>
                </a:solidFill>
              </a:rPr>
              <a:t>. But we only want the JSON file directories not the not folder directories. To get files only I use functions 								    then I declare three variables: orders, shipments and purchase-orders read files using </a:t>
            </a:r>
            <a:r>
              <a:rPr lang="en-GB" sz="2400" dirty="0" err="1">
                <a:solidFill>
                  <a:schemeClr val="tx1"/>
                </a:solidFill>
              </a:rPr>
              <a:t>Chesire</a:t>
            </a:r>
            <a:r>
              <a:rPr lang="en-GB" sz="2400" dirty="0">
                <a:solidFill>
                  <a:schemeClr val="tx1"/>
                </a:solidFill>
              </a:rPr>
              <a:t> dependency function parse-stream in each variables. Every time a JSON file is parsed we “</a:t>
            </a:r>
            <a:r>
              <a:rPr lang="en-GB" sz="2400" dirty="0" err="1">
                <a:solidFill>
                  <a:schemeClr val="tx1"/>
                </a:solidFill>
              </a:rPr>
              <a:t>concat</a:t>
            </a:r>
            <a:r>
              <a:rPr lang="en-GB" sz="2400" dirty="0">
                <a:solidFill>
                  <a:schemeClr val="tx1"/>
                </a:solidFill>
              </a:rPr>
              <a:t>” the </a:t>
            </a:r>
            <a:r>
              <a:rPr lang="en-GB" sz="2400" dirty="0" err="1">
                <a:solidFill>
                  <a:schemeClr val="tx1"/>
                </a:solidFill>
              </a:rPr>
              <a:t>LazySeq</a:t>
            </a:r>
            <a:r>
              <a:rPr lang="en-GB" sz="2400" dirty="0">
                <a:solidFill>
                  <a:schemeClr val="tx1"/>
                </a:solidFill>
              </a:rPr>
              <a:t> e.g.              																  The variable to </a:t>
            </a:r>
            <a:r>
              <a:rPr lang="en-GB" sz="2400" dirty="0" err="1">
                <a:solidFill>
                  <a:schemeClr val="tx1"/>
                </a:solidFill>
              </a:rPr>
              <a:t>concat</a:t>
            </a:r>
            <a:r>
              <a:rPr lang="en-GB" sz="2400" dirty="0">
                <a:solidFill>
                  <a:schemeClr val="tx1"/>
                </a:solidFill>
              </a:rPr>
              <a:t> is decide using 								      where string can be “shipments”, “orders” or “purchase-orders”. </a:t>
            </a:r>
          </a:p>
          <a:p>
            <a:r>
              <a:rPr lang="en-GB" sz="2400" dirty="0">
                <a:solidFill>
                  <a:schemeClr val="tx1"/>
                </a:solidFill>
              </a:rPr>
              <a:t>After all the files have been parsed we will have a </a:t>
            </a:r>
            <a:r>
              <a:rPr lang="en-GB" sz="2400" dirty="0" err="1">
                <a:solidFill>
                  <a:schemeClr val="tx1"/>
                </a:solidFill>
              </a:rPr>
              <a:t>LazySeq</a:t>
            </a:r>
            <a:r>
              <a:rPr lang="en-GB" sz="2400" dirty="0">
                <a:solidFill>
                  <a:schemeClr val="tx1"/>
                </a:solidFill>
              </a:rPr>
              <a:t> for all the orders, all the shipments and all the purchase-orders with key value pairs as such 													etc.</a:t>
            </a:r>
          </a:p>
          <a:p>
            <a:pPr algn="ctr"/>
            <a:endParaRPr lang="en-GB" sz="4400" b="1" dirty="0">
              <a:solidFill>
                <a:schemeClr val="tx1"/>
              </a:solidFill>
            </a:endParaRPr>
          </a:p>
        </p:txBody>
      </p:sp>
      <p:pic>
        <p:nvPicPr>
          <p:cNvPr id="29" name="Graphic 28" descr="Shopping cart">
            <a:extLst>
              <a:ext uri="{FF2B5EF4-FFF2-40B4-BE49-F238E27FC236}">
                <a16:creationId xmlns:a16="http://schemas.microsoft.com/office/drawing/2014/main" id="{CA7F82F1-3FFD-4153-B7BA-8C69E26F689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4603" y="2437714"/>
            <a:ext cx="914400" cy="914400"/>
          </a:xfrm>
          <a:prstGeom prst="rect">
            <a:avLst/>
          </a:prstGeom>
        </p:spPr>
      </p:pic>
      <p:sp>
        <p:nvSpPr>
          <p:cNvPr id="37" name="Rectangle 36">
            <a:extLst>
              <a:ext uri="{FF2B5EF4-FFF2-40B4-BE49-F238E27FC236}">
                <a16:creationId xmlns:a16="http://schemas.microsoft.com/office/drawing/2014/main" id="{977269BC-7062-4AE0-AC44-A73474EEF370}"/>
              </a:ext>
            </a:extLst>
          </p:cNvPr>
          <p:cNvSpPr/>
          <p:nvPr/>
        </p:nvSpPr>
        <p:spPr>
          <a:xfrm>
            <a:off x="22120300" y="2416356"/>
            <a:ext cx="7740695" cy="7210152"/>
          </a:xfrm>
          <a:prstGeom prst="rect">
            <a:avLst/>
          </a:prstGeom>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GB" sz="4400" b="1" dirty="0">
                <a:solidFill>
                  <a:schemeClr val="tx1"/>
                </a:solidFill>
              </a:rPr>
              <a:t>Dependencies</a:t>
            </a:r>
          </a:p>
          <a:p>
            <a:r>
              <a:rPr lang="en-GB" sz="2800" dirty="0">
                <a:solidFill>
                  <a:schemeClr val="tx1"/>
                </a:solidFill>
              </a:rPr>
              <a:t>This project has three external dependencies</a:t>
            </a:r>
          </a:p>
          <a:p>
            <a:pPr marL="457200" indent="-457200">
              <a:buFont typeface="Arial" panose="020B0604020202020204" pitchFamily="34" charset="0"/>
              <a:buChar char="•"/>
            </a:pPr>
            <a:r>
              <a:rPr lang="en-GB" sz="2800" b="1" dirty="0">
                <a:solidFill>
                  <a:schemeClr val="tx1"/>
                </a:solidFill>
              </a:rPr>
              <a:t>Cheshire 5.8.0 - </a:t>
            </a:r>
            <a:r>
              <a:rPr lang="en-GB" sz="2400" dirty="0">
                <a:solidFill>
                  <a:schemeClr val="tx1"/>
                </a:solidFill>
              </a:rPr>
              <a:t>is dependencies is used to parse JSON data into </a:t>
            </a:r>
            <a:r>
              <a:rPr lang="en-GB" sz="2400" dirty="0" err="1">
                <a:solidFill>
                  <a:schemeClr val="tx1"/>
                </a:solidFill>
              </a:rPr>
              <a:t>LazySeq</a:t>
            </a:r>
            <a:r>
              <a:rPr lang="en-GB" sz="2400" dirty="0">
                <a:solidFill>
                  <a:schemeClr val="tx1"/>
                </a:solidFill>
              </a:rPr>
              <a:t>. I chose this library because of its claim that its fast at processing JSON files as well as contains a number of features.</a:t>
            </a:r>
          </a:p>
          <a:p>
            <a:pPr marL="457200" indent="-457200">
              <a:buFont typeface="Arial" panose="020B0604020202020204" pitchFamily="34" charset="0"/>
              <a:buChar char="•"/>
            </a:pPr>
            <a:r>
              <a:rPr lang="en-GB" sz="2800" b="1" dirty="0" err="1">
                <a:solidFill>
                  <a:schemeClr val="tx1"/>
                </a:solidFill>
              </a:rPr>
              <a:t>clj</a:t>
            </a:r>
            <a:r>
              <a:rPr lang="en-GB" sz="2800" b="1" dirty="0">
                <a:solidFill>
                  <a:schemeClr val="tx1"/>
                </a:solidFill>
              </a:rPr>
              <a:t>-time 0.14.3 - </a:t>
            </a:r>
            <a:r>
              <a:rPr lang="en-GB" sz="2400" dirty="0">
                <a:solidFill>
                  <a:schemeClr val="tx1"/>
                </a:solidFill>
              </a:rPr>
              <a:t>is dependencies is mainly used for calculating minimum, maximum and average times of deliveries. I use its function (format) to convert a date string from JSON data into a date-time object. I acquire a date-time object for both shipped-at date and ordered-at. Then I use function (interval) provided by this dependency to find out the time difference between these two dates. Again I use its function (in-hours) to convert that times in hours</a:t>
            </a:r>
          </a:p>
          <a:p>
            <a:pPr marL="457200" indent="-457200">
              <a:buFont typeface="Arial" panose="020B0604020202020204" pitchFamily="34" charset="0"/>
              <a:buChar char="•"/>
            </a:pPr>
            <a:r>
              <a:rPr lang="en-GB" sz="2800" b="1" dirty="0">
                <a:solidFill>
                  <a:schemeClr val="tx1"/>
                </a:solidFill>
              </a:rPr>
              <a:t>Hiccup 1.0.5 - </a:t>
            </a:r>
            <a:r>
              <a:rPr lang="en-GB" sz="2400" dirty="0">
                <a:solidFill>
                  <a:schemeClr val="tx1"/>
                </a:solidFill>
              </a:rPr>
              <a:t>To create html pages I use hiccup dependency which lets me create div tags and generates html code from variables</a:t>
            </a:r>
          </a:p>
        </p:txBody>
      </p:sp>
      <p:pic>
        <p:nvPicPr>
          <p:cNvPr id="34" name="Graphic 33" descr="Checklist">
            <a:extLst>
              <a:ext uri="{FF2B5EF4-FFF2-40B4-BE49-F238E27FC236}">
                <a16:creationId xmlns:a16="http://schemas.microsoft.com/office/drawing/2014/main" id="{B9DB4BD6-68AB-4FE8-8AB3-17322BA28E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210452" y="9809657"/>
            <a:ext cx="914400" cy="914400"/>
          </a:xfrm>
          <a:prstGeom prst="rect">
            <a:avLst/>
          </a:prstGeom>
        </p:spPr>
      </p:pic>
      <p:pic>
        <p:nvPicPr>
          <p:cNvPr id="36" name="Graphic 35" descr="Download from cloud">
            <a:extLst>
              <a:ext uri="{FF2B5EF4-FFF2-40B4-BE49-F238E27FC236}">
                <a16:creationId xmlns:a16="http://schemas.microsoft.com/office/drawing/2014/main" id="{7E2154F4-AEF8-4ED6-B8EF-EE45BB6D6CB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674796" y="2418315"/>
            <a:ext cx="914400" cy="914400"/>
          </a:xfrm>
          <a:prstGeom prst="rect">
            <a:avLst/>
          </a:prstGeom>
        </p:spPr>
      </p:pic>
      <p:pic>
        <p:nvPicPr>
          <p:cNvPr id="39" name="Picture 38">
            <a:extLst>
              <a:ext uri="{FF2B5EF4-FFF2-40B4-BE49-F238E27FC236}">
                <a16:creationId xmlns:a16="http://schemas.microsoft.com/office/drawing/2014/main" id="{E546BAC6-3B30-463E-92CC-7D50FF139F2E}"/>
              </a:ext>
            </a:extLst>
          </p:cNvPr>
          <p:cNvPicPr>
            <a:picLocks noChangeAspect="1"/>
          </p:cNvPicPr>
          <p:nvPr/>
        </p:nvPicPr>
        <p:blipFill>
          <a:blip r:embed="rId12"/>
          <a:stretch>
            <a:fillRect/>
          </a:stretch>
        </p:blipFill>
        <p:spPr>
          <a:xfrm>
            <a:off x="23298351" y="11723782"/>
            <a:ext cx="4949735" cy="1000206"/>
          </a:xfrm>
          <a:prstGeom prst="rect">
            <a:avLst/>
          </a:prstGeom>
        </p:spPr>
      </p:pic>
      <p:pic>
        <p:nvPicPr>
          <p:cNvPr id="40" name="Picture 39">
            <a:extLst>
              <a:ext uri="{FF2B5EF4-FFF2-40B4-BE49-F238E27FC236}">
                <a16:creationId xmlns:a16="http://schemas.microsoft.com/office/drawing/2014/main" id="{4487ACFC-E129-409C-9339-7A28EE2DE40E}"/>
              </a:ext>
            </a:extLst>
          </p:cNvPr>
          <p:cNvPicPr>
            <a:picLocks noChangeAspect="1"/>
          </p:cNvPicPr>
          <p:nvPr/>
        </p:nvPicPr>
        <p:blipFill>
          <a:blip r:embed="rId13"/>
          <a:stretch>
            <a:fillRect/>
          </a:stretch>
        </p:blipFill>
        <p:spPr>
          <a:xfrm>
            <a:off x="23262704" y="13226532"/>
            <a:ext cx="5021030" cy="631135"/>
          </a:xfrm>
          <a:prstGeom prst="rect">
            <a:avLst/>
          </a:prstGeom>
        </p:spPr>
      </p:pic>
      <p:pic>
        <p:nvPicPr>
          <p:cNvPr id="41" name="Picture 40">
            <a:extLst>
              <a:ext uri="{FF2B5EF4-FFF2-40B4-BE49-F238E27FC236}">
                <a16:creationId xmlns:a16="http://schemas.microsoft.com/office/drawing/2014/main" id="{28E6B79E-577C-42CD-9B71-9FC4A6CE6AEC}"/>
              </a:ext>
            </a:extLst>
          </p:cNvPr>
          <p:cNvPicPr>
            <a:picLocks noChangeAspect="1"/>
          </p:cNvPicPr>
          <p:nvPr/>
        </p:nvPicPr>
        <p:blipFill>
          <a:blip r:embed="rId14"/>
          <a:stretch>
            <a:fillRect/>
          </a:stretch>
        </p:blipFill>
        <p:spPr>
          <a:xfrm>
            <a:off x="10792395" y="9148859"/>
            <a:ext cx="5957340" cy="303981"/>
          </a:xfrm>
          <a:prstGeom prst="rect">
            <a:avLst/>
          </a:prstGeom>
        </p:spPr>
      </p:pic>
      <p:pic>
        <p:nvPicPr>
          <p:cNvPr id="42" name="Picture 41">
            <a:extLst>
              <a:ext uri="{FF2B5EF4-FFF2-40B4-BE49-F238E27FC236}">
                <a16:creationId xmlns:a16="http://schemas.microsoft.com/office/drawing/2014/main" id="{6A704A82-27F4-4353-9B2A-C668259DDD08}"/>
              </a:ext>
            </a:extLst>
          </p:cNvPr>
          <p:cNvPicPr>
            <a:picLocks noChangeAspect="1"/>
          </p:cNvPicPr>
          <p:nvPr/>
        </p:nvPicPr>
        <p:blipFill>
          <a:blip r:embed="rId15"/>
          <a:stretch>
            <a:fillRect/>
          </a:stretch>
        </p:blipFill>
        <p:spPr>
          <a:xfrm>
            <a:off x="7754585" y="9864700"/>
            <a:ext cx="3791491" cy="348643"/>
          </a:xfrm>
          <a:prstGeom prst="rect">
            <a:avLst/>
          </a:prstGeom>
        </p:spPr>
      </p:pic>
      <p:pic>
        <p:nvPicPr>
          <p:cNvPr id="43" name="Picture 42">
            <a:extLst>
              <a:ext uri="{FF2B5EF4-FFF2-40B4-BE49-F238E27FC236}">
                <a16:creationId xmlns:a16="http://schemas.microsoft.com/office/drawing/2014/main" id="{AF7EEB24-8295-4E6C-962C-507F2BFA6904}"/>
              </a:ext>
            </a:extLst>
          </p:cNvPr>
          <p:cNvPicPr>
            <a:picLocks noChangeAspect="1"/>
          </p:cNvPicPr>
          <p:nvPr/>
        </p:nvPicPr>
        <p:blipFill>
          <a:blip r:embed="rId16"/>
          <a:stretch>
            <a:fillRect/>
          </a:stretch>
        </p:blipFill>
        <p:spPr>
          <a:xfrm>
            <a:off x="8461333" y="10994553"/>
            <a:ext cx="3673104" cy="303981"/>
          </a:xfrm>
          <a:prstGeom prst="rect">
            <a:avLst/>
          </a:prstGeom>
        </p:spPr>
      </p:pic>
      <p:pic>
        <p:nvPicPr>
          <p:cNvPr id="45" name="Picture 44">
            <a:extLst>
              <a:ext uri="{FF2B5EF4-FFF2-40B4-BE49-F238E27FC236}">
                <a16:creationId xmlns:a16="http://schemas.microsoft.com/office/drawing/2014/main" id="{7D25F632-74E3-4122-AD9A-222E139AD50B}"/>
              </a:ext>
            </a:extLst>
          </p:cNvPr>
          <p:cNvPicPr>
            <a:picLocks noChangeAspect="1"/>
          </p:cNvPicPr>
          <p:nvPr/>
        </p:nvPicPr>
        <p:blipFill rotWithShape="1">
          <a:blip r:embed="rId17"/>
          <a:srcRect t="-17924" r="18514"/>
          <a:stretch/>
        </p:blipFill>
        <p:spPr>
          <a:xfrm>
            <a:off x="23262704" y="13963662"/>
            <a:ext cx="6280072" cy="2025254"/>
          </a:xfrm>
          <a:prstGeom prst="rect">
            <a:avLst/>
          </a:prstGeom>
        </p:spPr>
      </p:pic>
      <p:pic>
        <p:nvPicPr>
          <p:cNvPr id="47" name="Graphic 46" descr="Database">
            <a:extLst>
              <a:ext uri="{FF2B5EF4-FFF2-40B4-BE49-F238E27FC236}">
                <a16:creationId xmlns:a16="http://schemas.microsoft.com/office/drawing/2014/main" id="{172C46E5-DDEB-4C00-BFD3-B7F92DEF2B1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318308" y="7611256"/>
            <a:ext cx="827351" cy="827351"/>
          </a:xfrm>
          <a:prstGeom prst="rect">
            <a:avLst/>
          </a:prstGeom>
        </p:spPr>
      </p:pic>
      <p:pic>
        <p:nvPicPr>
          <p:cNvPr id="49" name="Graphic 48" descr="Head with Gears">
            <a:extLst>
              <a:ext uri="{FF2B5EF4-FFF2-40B4-BE49-F238E27FC236}">
                <a16:creationId xmlns:a16="http://schemas.microsoft.com/office/drawing/2014/main" id="{3E324E61-301C-4EF1-B879-43CE99E5FC7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112736" y="12313642"/>
            <a:ext cx="914400" cy="914400"/>
          </a:xfrm>
          <a:prstGeom prst="rect">
            <a:avLst/>
          </a:prstGeom>
        </p:spPr>
      </p:pic>
      <p:pic>
        <p:nvPicPr>
          <p:cNvPr id="50" name="Picture 49">
            <a:extLst>
              <a:ext uri="{FF2B5EF4-FFF2-40B4-BE49-F238E27FC236}">
                <a16:creationId xmlns:a16="http://schemas.microsoft.com/office/drawing/2014/main" id="{E0DEA31B-80AA-4D28-B994-822EB347DD73}"/>
              </a:ext>
            </a:extLst>
          </p:cNvPr>
          <p:cNvPicPr>
            <a:picLocks noChangeAspect="1"/>
          </p:cNvPicPr>
          <p:nvPr/>
        </p:nvPicPr>
        <p:blipFill>
          <a:blip r:embed="rId22"/>
          <a:stretch>
            <a:fillRect/>
          </a:stretch>
        </p:blipFill>
        <p:spPr>
          <a:xfrm>
            <a:off x="9753848" y="10545021"/>
            <a:ext cx="8089752" cy="358071"/>
          </a:xfrm>
          <a:prstGeom prst="rect">
            <a:avLst/>
          </a:prstGeom>
        </p:spPr>
      </p:pic>
      <p:pic>
        <p:nvPicPr>
          <p:cNvPr id="53" name="Picture 52">
            <a:extLst>
              <a:ext uri="{FF2B5EF4-FFF2-40B4-BE49-F238E27FC236}">
                <a16:creationId xmlns:a16="http://schemas.microsoft.com/office/drawing/2014/main" id="{58229107-F732-4F94-897D-4889B53135AA}"/>
              </a:ext>
            </a:extLst>
          </p:cNvPr>
          <p:cNvPicPr>
            <a:picLocks noChangeAspect="1"/>
          </p:cNvPicPr>
          <p:nvPr/>
        </p:nvPicPr>
        <p:blipFill>
          <a:blip r:embed="rId23"/>
          <a:stretch>
            <a:fillRect/>
          </a:stretch>
        </p:blipFill>
        <p:spPr>
          <a:xfrm>
            <a:off x="13271134" y="11675843"/>
            <a:ext cx="5778509" cy="358070"/>
          </a:xfrm>
          <a:prstGeom prst="rect">
            <a:avLst/>
          </a:prstGeom>
        </p:spPr>
      </p:pic>
      <p:pic>
        <p:nvPicPr>
          <p:cNvPr id="55" name="Picture 54">
            <a:extLst>
              <a:ext uri="{FF2B5EF4-FFF2-40B4-BE49-F238E27FC236}">
                <a16:creationId xmlns:a16="http://schemas.microsoft.com/office/drawing/2014/main" id="{20FA3B91-3A36-4F79-B437-B678BD6EF321}"/>
              </a:ext>
            </a:extLst>
          </p:cNvPr>
          <p:cNvPicPr>
            <a:picLocks noChangeAspect="1"/>
          </p:cNvPicPr>
          <p:nvPr/>
        </p:nvPicPr>
        <p:blipFill>
          <a:blip r:embed="rId24"/>
          <a:stretch>
            <a:fillRect/>
          </a:stretch>
        </p:blipFill>
        <p:spPr>
          <a:xfrm>
            <a:off x="14745514" y="14231926"/>
            <a:ext cx="7000750" cy="491800"/>
          </a:xfrm>
          <a:prstGeom prst="rect">
            <a:avLst/>
          </a:prstGeom>
        </p:spPr>
      </p:pic>
      <p:pic>
        <p:nvPicPr>
          <p:cNvPr id="56" name="Picture 55">
            <a:extLst>
              <a:ext uri="{FF2B5EF4-FFF2-40B4-BE49-F238E27FC236}">
                <a16:creationId xmlns:a16="http://schemas.microsoft.com/office/drawing/2014/main" id="{AE33E27F-291B-4D70-8803-F04C7E124811}"/>
              </a:ext>
            </a:extLst>
          </p:cNvPr>
          <p:cNvPicPr>
            <a:picLocks noChangeAspect="1"/>
          </p:cNvPicPr>
          <p:nvPr/>
        </p:nvPicPr>
        <p:blipFill>
          <a:blip r:embed="rId25"/>
          <a:stretch>
            <a:fillRect/>
          </a:stretch>
        </p:blipFill>
        <p:spPr>
          <a:xfrm>
            <a:off x="4016007" y="14598697"/>
            <a:ext cx="7691752" cy="491800"/>
          </a:xfrm>
          <a:prstGeom prst="rect">
            <a:avLst/>
          </a:prstGeom>
        </p:spPr>
      </p:pic>
      <p:pic>
        <p:nvPicPr>
          <p:cNvPr id="57" name="Picture 56">
            <a:extLst>
              <a:ext uri="{FF2B5EF4-FFF2-40B4-BE49-F238E27FC236}">
                <a16:creationId xmlns:a16="http://schemas.microsoft.com/office/drawing/2014/main" id="{30814363-CA8D-4696-9C5A-055C7D8E1F20}"/>
              </a:ext>
            </a:extLst>
          </p:cNvPr>
          <p:cNvPicPr>
            <a:picLocks noChangeAspect="1"/>
          </p:cNvPicPr>
          <p:nvPr/>
        </p:nvPicPr>
        <p:blipFill>
          <a:blip r:embed="rId26"/>
          <a:stretch>
            <a:fillRect/>
          </a:stretch>
        </p:blipFill>
        <p:spPr>
          <a:xfrm>
            <a:off x="10960495" y="16781260"/>
            <a:ext cx="3041480" cy="383491"/>
          </a:xfrm>
          <a:prstGeom prst="rect">
            <a:avLst/>
          </a:prstGeom>
        </p:spPr>
      </p:pic>
      <p:pic>
        <p:nvPicPr>
          <p:cNvPr id="58" name="Picture 57">
            <a:extLst>
              <a:ext uri="{FF2B5EF4-FFF2-40B4-BE49-F238E27FC236}">
                <a16:creationId xmlns:a16="http://schemas.microsoft.com/office/drawing/2014/main" id="{15E03182-7C3B-440E-B245-87D7AE5494A1}"/>
              </a:ext>
            </a:extLst>
          </p:cNvPr>
          <p:cNvPicPr>
            <a:picLocks noChangeAspect="1"/>
          </p:cNvPicPr>
          <p:nvPr/>
        </p:nvPicPr>
        <p:blipFill>
          <a:blip r:embed="rId27"/>
          <a:stretch>
            <a:fillRect/>
          </a:stretch>
        </p:blipFill>
        <p:spPr>
          <a:xfrm>
            <a:off x="374603" y="17716912"/>
            <a:ext cx="7083424" cy="379764"/>
          </a:xfrm>
          <a:prstGeom prst="rect">
            <a:avLst/>
          </a:prstGeom>
        </p:spPr>
      </p:pic>
      <p:pic>
        <p:nvPicPr>
          <p:cNvPr id="59" name="Picture 58">
            <a:extLst>
              <a:ext uri="{FF2B5EF4-FFF2-40B4-BE49-F238E27FC236}">
                <a16:creationId xmlns:a16="http://schemas.microsoft.com/office/drawing/2014/main" id="{5B13E720-898B-4990-8AD1-E5868075FBA0}"/>
              </a:ext>
            </a:extLst>
          </p:cNvPr>
          <p:cNvPicPr>
            <a:picLocks noChangeAspect="1"/>
          </p:cNvPicPr>
          <p:nvPr/>
        </p:nvPicPr>
        <p:blipFill>
          <a:blip r:embed="rId28"/>
          <a:stretch>
            <a:fillRect/>
          </a:stretch>
        </p:blipFill>
        <p:spPr>
          <a:xfrm>
            <a:off x="8247385" y="17673014"/>
            <a:ext cx="6396630" cy="383491"/>
          </a:xfrm>
          <a:prstGeom prst="rect">
            <a:avLst/>
          </a:prstGeom>
        </p:spPr>
      </p:pic>
      <p:pic>
        <p:nvPicPr>
          <p:cNvPr id="60" name="Picture 59">
            <a:extLst>
              <a:ext uri="{FF2B5EF4-FFF2-40B4-BE49-F238E27FC236}">
                <a16:creationId xmlns:a16="http://schemas.microsoft.com/office/drawing/2014/main" id="{9E22FB19-01D5-4A69-970C-2A171961D30E}"/>
              </a:ext>
            </a:extLst>
          </p:cNvPr>
          <p:cNvPicPr>
            <a:picLocks noChangeAspect="1"/>
          </p:cNvPicPr>
          <p:nvPr/>
        </p:nvPicPr>
        <p:blipFill>
          <a:blip r:embed="rId29"/>
          <a:stretch>
            <a:fillRect/>
          </a:stretch>
        </p:blipFill>
        <p:spPr>
          <a:xfrm>
            <a:off x="1852070" y="18962681"/>
            <a:ext cx="5099688" cy="379764"/>
          </a:xfrm>
          <a:prstGeom prst="rect">
            <a:avLst/>
          </a:prstGeom>
        </p:spPr>
      </p:pic>
      <p:pic>
        <p:nvPicPr>
          <p:cNvPr id="61" name="Picture 60">
            <a:extLst>
              <a:ext uri="{FF2B5EF4-FFF2-40B4-BE49-F238E27FC236}">
                <a16:creationId xmlns:a16="http://schemas.microsoft.com/office/drawing/2014/main" id="{44381065-9D87-4FFC-8ACE-0A99F686EC28}"/>
              </a:ext>
            </a:extLst>
          </p:cNvPr>
          <p:cNvPicPr>
            <a:picLocks noChangeAspect="1"/>
          </p:cNvPicPr>
          <p:nvPr/>
        </p:nvPicPr>
        <p:blipFill>
          <a:blip r:embed="rId30"/>
          <a:stretch>
            <a:fillRect/>
          </a:stretch>
        </p:blipFill>
        <p:spPr>
          <a:xfrm>
            <a:off x="17217503" y="18962679"/>
            <a:ext cx="4606177" cy="383490"/>
          </a:xfrm>
          <a:prstGeom prst="rect">
            <a:avLst/>
          </a:prstGeom>
        </p:spPr>
      </p:pic>
      <p:pic>
        <p:nvPicPr>
          <p:cNvPr id="63" name="Picture 62">
            <a:extLst>
              <a:ext uri="{FF2B5EF4-FFF2-40B4-BE49-F238E27FC236}">
                <a16:creationId xmlns:a16="http://schemas.microsoft.com/office/drawing/2014/main" id="{AC45F1D6-BB37-4F23-B6DC-DFC9C07084B8}"/>
              </a:ext>
            </a:extLst>
          </p:cNvPr>
          <p:cNvPicPr>
            <a:picLocks noChangeAspect="1"/>
          </p:cNvPicPr>
          <p:nvPr/>
        </p:nvPicPr>
        <p:blipFill>
          <a:blip r:embed="rId31"/>
          <a:stretch>
            <a:fillRect/>
          </a:stretch>
        </p:blipFill>
        <p:spPr>
          <a:xfrm>
            <a:off x="1983144" y="19814955"/>
            <a:ext cx="12079138" cy="405885"/>
          </a:xfrm>
          <a:prstGeom prst="rect">
            <a:avLst/>
          </a:prstGeom>
        </p:spPr>
      </p:pic>
      <p:pic>
        <p:nvPicPr>
          <p:cNvPr id="1024" name="Picture 1023">
            <a:extLst>
              <a:ext uri="{FF2B5EF4-FFF2-40B4-BE49-F238E27FC236}">
                <a16:creationId xmlns:a16="http://schemas.microsoft.com/office/drawing/2014/main" id="{A3598AC2-BF78-45BC-888F-9162A3E5798D}"/>
              </a:ext>
            </a:extLst>
          </p:cNvPr>
          <p:cNvPicPr>
            <a:picLocks noChangeAspect="1"/>
          </p:cNvPicPr>
          <p:nvPr/>
        </p:nvPicPr>
        <p:blipFill>
          <a:blip r:embed="rId32"/>
          <a:stretch>
            <a:fillRect/>
          </a:stretch>
        </p:blipFill>
        <p:spPr>
          <a:xfrm>
            <a:off x="6732629" y="20648837"/>
            <a:ext cx="10877719" cy="405885"/>
          </a:xfrm>
          <a:prstGeom prst="rect">
            <a:avLst/>
          </a:prstGeom>
        </p:spPr>
      </p:pic>
    </p:spTree>
    <p:extLst>
      <p:ext uri="{BB962C8B-B14F-4D97-AF65-F5344CB8AC3E}">
        <p14:creationId xmlns:p14="http://schemas.microsoft.com/office/powerpoint/2010/main" val="25920796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TotalTime>
  <Words>508</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Aijaz Keerio</dc:creator>
  <cp:lastModifiedBy>Aijaz Keerio</cp:lastModifiedBy>
  <cp:revision>302</cp:revision>
  <dcterms:created xsi:type="dcterms:W3CDTF">2018-04-19T09:22:20Z</dcterms:created>
  <dcterms:modified xsi:type="dcterms:W3CDTF">2018-04-19T13:04:45Z</dcterms:modified>
</cp:coreProperties>
</file>