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1295a70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1295a70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1295a70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1295a70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295a70b8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295a70b8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295a70b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295a70b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295a70b8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295a70b8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1295a70b8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295a70b8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1295a70b8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1295a70b8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1295a70b8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1295a70b8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295a70b8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295a70b8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295a70b8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1295a70b8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1295a70b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1295a70b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295a70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295a70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295a70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295a70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1295a70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1295a70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1295a70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1295a70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295a70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295a70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295a70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295a70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55" name="Google Shape;55;p13"/>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56" name="Google Shape;56;p13"/>
          <p:cNvSpPr txBox="1"/>
          <p:nvPr/>
        </p:nvSpPr>
        <p:spPr>
          <a:xfrm>
            <a:off x="602575" y="710200"/>
            <a:ext cx="7715400" cy="12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Times New Roman"/>
                <a:ea typeface="Times New Roman"/>
                <a:cs typeface="Times New Roman"/>
                <a:sym typeface="Times New Roman"/>
              </a:rPr>
              <a:t>NEWS CLASSIFICATION</a:t>
            </a:r>
            <a:endParaRPr b="1" sz="4800">
              <a:latin typeface="Times New Roman"/>
              <a:ea typeface="Times New Roman"/>
              <a:cs typeface="Times New Roman"/>
              <a:sym typeface="Times New Roman"/>
            </a:endParaRPr>
          </a:p>
        </p:txBody>
      </p:sp>
      <p:sp>
        <p:nvSpPr>
          <p:cNvPr id="57" name="Google Shape;57;p13"/>
          <p:cNvSpPr txBox="1"/>
          <p:nvPr/>
        </p:nvSpPr>
        <p:spPr>
          <a:xfrm>
            <a:off x="301275" y="3959825"/>
            <a:ext cx="2582400" cy="10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SUBMITTED BY:</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sz="700">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AKHILESH POTHURI</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RAHUL GOYAL</a:t>
            </a:r>
            <a:endParaRPr b="1">
              <a:latin typeface="Times New Roman"/>
              <a:ea typeface="Times New Roman"/>
              <a:cs typeface="Times New Roman"/>
              <a:sym typeface="Times New Roman"/>
            </a:endParaRPr>
          </a:p>
        </p:txBody>
      </p:sp>
      <p:sp>
        <p:nvSpPr>
          <p:cNvPr id="58" name="Google Shape;58;p13"/>
          <p:cNvSpPr txBox="1"/>
          <p:nvPr/>
        </p:nvSpPr>
        <p:spPr>
          <a:xfrm>
            <a:off x="1144775" y="1614050"/>
            <a:ext cx="5886000" cy="8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INFORMATION RETRIEVAL PROJECT</a:t>
            </a:r>
            <a:endParaRPr b="1" sz="2400">
              <a:latin typeface="Times New Roman"/>
              <a:ea typeface="Times New Roman"/>
              <a:cs typeface="Times New Roman"/>
              <a:sym typeface="Times New Roman"/>
            </a:endParaRPr>
          </a:p>
        </p:txBody>
      </p:sp>
      <p:pic>
        <p:nvPicPr>
          <p:cNvPr id="59" name="Google Shape;59;p13"/>
          <p:cNvPicPr preferRelativeResize="0"/>
          <p:nvPr/>
        </p:nvPicPr>
        <p:blipFill>
          <a:blip r:embed="rId4">
            <a:alphaModFix/>
          </a:blip>
          <a:stretch>
            <a:fillRect/>
          </a:stretch>
        </p:blipFill>
        <p:spPr>
          <a:xfrm>
            <a:off x="5433700" y="2066025"/>
            <a:ext cx="3503450" cy="302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50" name="Google Shape;150;p22"/>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51" name="Google Shape;151;p22"/>
          <p:cNvSpPr txBox="1"/>
          <p:nvPr/>
        </p:nvSpPr>
        <p:spPr>
          <a:xfrm>
            <a:off x="850075" y="1258975"/>
            <a:ext cx="7349400" cy="2356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RANDOM FOREST</a:t>
            </a:r>
            <a:endParaRPr sz="1800"/>
          </a:p>
          <a:p>
            <a:pPr indent="0" lvl="0" marL="457200" rtl="0" algn="l">
              <a:spcBef>
                <a:spcPts val="0"/>
              </a:spcBef>
              <a:spcAft>
                <a:spcPts val="0"/>
              </a:spcAft>
              <a:buNone/>
            </a:pPr>
            <a:r>
              <a:t/>
            </a:r>
            <a:endParaRPr sz="800"/>
          </a:p>
          <a:p>
            <a:pPr indent="-342900" lvl="0" marL="457200" rtl="0" algn="l">
              <a:spcBef>
                <a:spcPts val="0"/>
              </a:spcBef>
              <a:spcAft>
                <a:spcPts val="0"/>
              </a:spcAft>
              <a:buSzPts val="1800"/>
              <a:buChar char="●"/>
            </a:pPr>
            <a:r>
              <a:rPr lang="en" sz="1800"/>
              <a:t>ADA- BOOST CLASSIFIER</a:t>
            </a:r>
            <a:endParaRPr sz="1800"/>
          </a:p>
          <a:p>
            <a:pPr indent="0" lvl="0" marL="457200" rtl="0" algn="l">
              <a:spcBef>
                <a:spcPts val="0"/>
              </a:spcBef>
              <a:spcAft>
                <a:spcPts val="0"/>
              </a:spcAft>
              <a:buNone/>
            </a:pPr>
            <a:r>
              <a:t/>
            </a:r>
            <a:endParaRPr sz="800"/>
          </a:p>
          <a:p>
            <a:pPr indent="-342900" lvl="0" marL="457200" rtl="0" algn="l">
              <a:spcBef>
                <a:spcPts val="0"/>
              </a:spcBef>
              <a:spcAft>
                <a:spcPts val="0"/>
              </a:spcAft>
              <a:buSzPts val="1800"/>
              <a:buChar char="●"/>
            </a:pPr>
            <a:r>
              <a:rPr lang="en" sz="1800"/>
              <a:t>GRADIENT BOOST CLASSIFIER</a:t>
            </a:r>
            <a:endParaRPr sz="1800"/>
          </a:p>
        </p:txBody>
      </p:sp>
      <p:sp>
        <p:nvSpPr>
          <p:cNvPr id="152" name="Google Shape;152;p22"/>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Times New Roman"/>
                <a:ea typeface="Times New Roman"/>
                <a:cs typeface="Times New Roman"/>
                <a:sym typeface="Times New Roman"/>
              </a:rPr>
              <a:t>MODEL</a:t>
            </a:r>
            <a:endParaRPr b="1" sz="4800">
              <a:latin typeface="Times New Roman"/>
              <a:ea typeface="Times New Roman"/>
              <a:cs typeface="Times New Roman"/>
              <a:sym typeface="Times New Roman"/>
            </a:endParaRPr>
          </a:p>
        </p:txBody>
      </p:sp>
      <p:pic>
        <p:nvPicPr>
          <p:cNvPr id="153" name="Google Shape;153;p22"/>
          <p:cNvPicPr preferRelativeResize="0"/>
          <p:nvPr/>
        </p:nvPicPr>
        <p:blipFill>
          <a:blip r:embed="rId4">
            <a:alphaModFix/>
          </a:blip>
          <a:stretch>
            <a:fillRect/>
          </a:stretch>
        </p:blipFill>
        <p:spPr>
          <a:xfrm>
            <a:off x="6015150" y="1318350"/>
            <a:ext cx="2571750"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59" name="Google Shape;159;p23"/>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60" name="Google Shape;160;p23"/>
          <p:cNvSpPr txBox="1"/>
          <p:nvPr/>
        </p:nvSpPr>
        <p:spPr>
          <a:xfrm>
            <a:off x="817800" y="1269725"/>
            <a:ext cx="7349400" cy="343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rebuchet MS"/>
                <a:ea typeface="Trebuchet MS"/>
                <a:cs typeface="Trebuchet MS"/>
                <a:sym typeface="Trebuchet MS"/>
              </a:rPr>
              <a:t>Random Forest is a supervised learning algorithm. Like you can already see from it’s name, it creates a forest and makes it somehow random. The „forest“ it builds, is an ensemble of Decision Trees, most of the time trained with the “bagging” method.</a:t>
            </a:r>
            <a:endParaRPr sz="1800">
              <a:latin typeface="Trebuchet MS"/>
              <a:ea typeface="Trebuchet MS"/>
              <a:cs typeface="Trebuchet MS"/>
              <a:sym typeface="Trebuchet MS"/>
            </a:endParaRPr>
          </a:p>
          <a:p>
            <a:pPr indent="0" lvl="0" marL="0" rtl="0" algn="ctr">
              <a:spcBef>
                <a:spcPts val="0"/>
              </a:spcBef>
              <a:spcAft>
                <a:spcPts val="0"/>
              </a:spcAft>
              <a:buNone/>
            </a:pPr>
            <a:r>
              <a:t/>
            </a:r>
            <a:endParaRPr sz="1800">
              <a:latin typeface="Trebuchet MS"/>
              <a:ea typeface="Trebuchet MS"/>
              <a:cs typeface="Trebuchet MS"/>
              <a:sym typeface="Trebuchet MS"/>
            </a:endParaRPr>
          </a:p>
          <a:p>
            <a:pPr indent="0" lvl="0" marL="0" rtl="0" algn="ctr">
              <a:spcBef>
                <a:spcPts val="0"/>
              </a:spcBef>
              <a:spcAft>
                <a:spcPts val="0"/>
              </a:spcAft>
              <a:buNone/>
            </a:pPr>
            <a:r>
              <a:rPr lang="en" sz="1800">
                <a:latin typeface="Trebuchet MS"/>
                <a:ea typeface="Trebuchet MS"/>
                <a:cs typeface="Trebuchet MS"/>
                <a:sym typeface="Trebuchet MS"/>
              </a:rPr>
              <a:t>The general idea of the bagging method is that a combination of learning models increases the overall result.</a:t>
            </a:r>
            <a:endParaRPr sz="1800">
              <a:latin typeface="Trebuchet MS"/>
              <a:ea typeface="Trebuchet MS"/>
              <a:cs typeface="Trebuchet MS"/>
              <a:sym typeface="Trebuchet MS"/>
            </a:endParaRPr>
          </a:p>
        </p:txBody>
      </p:sp>
      <p:sp>
        <p:nvSpPr>
          <p:cNvPr id="161" name="Google Shape;161;p23"/>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RANDOM FOREST</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pic>
        <p:nvPicPr>
          <p:cNvPr id="162" name="Google Shape;162;p23"/>
          <p:cNvPicPr preferRelativeResize="0"/>
          <p:nvPr/>
        </p:nvPicPr>
        <p:blipFill>
          <a:blip r:embed="rId4">
            <a:alphaModFix amt="31000"/>
          </a:blip>
          <a:stretch>
            <a:fillRect/>
          </a:stretch>
        </p:blipFill>
        <p:spPr>
          <a:xfrm>
            <a:off x="-92675" y="1043625"/>
            <a:ext cx="6262576" cy="4175051"/>
          </a:xfrm>
          <a:prstGeom prst="rect">
            <a:avLst/>
          </a:prstGeom>
          <a:noFill/>
          <a:ln>
            <a:noFill/>
          </a:ln>
        </p:spPr>
      </p:pic>
      <p:pic>
        <p:nvPicPr>
          <p:cNvPr id="163" name="Google Shape;163;p23"/>
          <p:cNvPicPr preferRelativeResize="0"/>
          <p:nvPr/>
        </p:nvPicPr>
        <p:blipFill>
          <a:blip r:embed="rId5">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4"/>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69" name="Google Shape;169;p24"/>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70" name="Google Shape;170;p24"/>
          <p:cNvSpPr txBox="1"/>
          <p:nvPr/>
        </p:nvSpPr>
        <p:spPr>
          <a:xfrm>
            <a:off x="817800" y="1269725"/>
            <a:ext cx="7349400" cy="19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4"/>
          <p:cNvSpPr txBox="1"/>
          <p:nvPr/>
        </p:nvSpPr>
        <p:spPr>
          <a:xfrm>
            <a:off x="1280500" y="1721675"/>
            <a:ext cx="7037400" cy="18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434343"/>
                </a:solidFill>
                <a:latin typeface="Trebuchet MS"/>
                <a:ea typeface="Trebuchet MS"/>
                <a:cs typeface="Trebuchet MS"/>
                <a:sym typeface="Trebuchet MS"/>
              </a:rPr>
              <a:t>97.078651</a:t>
            </a:r>
            <a:endParaRPr b="1" sz="9600">
              <a:solidFill>
                <a:srgbClr val="434343"/>
              </a:solidFill>
              <a:latin typeface="Trebuchet MS"/>
              <a:ea typeface="Trebuchet MS"/>
              <a:cs typeface="Trebuchet MS"/>
              <a:sym typeface="Trebuchet MS"/>
            </a:endParaRPr>
          </a:p>
        </p:txBody>
      </p:sp>
      <p:pic>
        <p:nvPicPr>
          <p:cNvPr id="172" name="Google Shape;172;p24"/>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78" name="Google Shape;178;p25"/>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79" name="Google Shape;179;p25"/>
          <p:cNvSpPr txBox="1"/>
          <p:nvPr/>
        </p:nvSpPr>
        <p:spPr>
          <a:xfrm>
            <a:off x="839325" y="1345050"/>
            <a:ext cx="7349400" cy="206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rebuchet MS"/>
                <a:ea typeface="Trebuchet MS"/>
                <a:cs typeface="Trebuchet MS"/>
                <a:sym typeface="Trebuchet MS"/>
              </a:rPr>
              <a:t>Ada-boost classifier combines weak classifier algorithm to form strong classifier. A single algorithm may classify the objects poorly. But if we combine multiple classifiers with selection of training set at every iteration and assigning right amount of weight in final voting, we can have good accuracy score for overall classifier.</a:t>
            </a:r>
            <a:endParaRPr sz="1800">
              <a:latin typeface="Trebuchet MS"/>
              <a:ea typeface="Trebuchet MS"/>
              <a:cs typeface="Trebuchet MS"/>
              <a:sym typeface="Trebuchet MS"/>
            </a:endParaRPr>
          </a:p>
        </p:txBody>
      </p:sp>
      <p:sp>
        <p:nvSpPr>
          <p:cNvPr id="180" name="Google Shape;180;p25"/>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ADA BOOST CLASSIFIER</a:t>
            </a:r>
            <a:endParaRPr b="1" sz="3000">
              <a:latin typeface="Times New Roman"/>
              <a:ea typeface="Times New Roman"/>
              <a:cs typeface="Times New Roman"/>
              <a:sym typeface="Times New Roman"/>
            </a:endParaRPr>
          </a:p>
        </p:txBody>
      </p:sp>
      <p:pic>
        <p:nvPicPr>
          <p:cNvPr id="181" name="Google Shape;181;p25"/>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6"/>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87" name="Google Shape;187;p26"/>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88" name="Google Shape;188;p26"/>
          <p:cNvSpPr txBox="1"/>
          <p:nvPr/>
        </p:nvSpPr>
        <p:spPr>
          <a:xfrm>
            <a:off x="817800" y="1269725"/>
            <a:ext cx="7349400" cy="19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txBox="1"/>
          <p:nvPr/>
        </p:nvSpPr>
        <p:spPr>
          <a:xfrm>
            <a:off x="1280500" y="1721675"/>
            <a:ext cx="7037400" cy="18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434343"/>
                </a:solidFill>
                <a:latin typeface="Trebuchet MS"/>
                <a:ea typeface="Trebuchet MS"/>
                <a:cs typeface="Trebuchet MS"/>
                <a:sym typeface="Trebuchet MS"/>
              </a:rPr>
              <a:t>95.692518</a:t>
            </a:r>
            <a:endParaRPr b="1" sz="9600">
              <a:solidFill>
                <a:srgbClr val="434343"/>
              </a:solidFill>
              <a:latin typeface="Trebuchet MS"/>
              <a:ea typeface="Trebuchet MS"/>
              <a:cs typeface="Trebuchet MS"/>
              <a:sym typeface="Trebuchet MS"/>
            </a:endParaRPr>
          </a:p>
        </p:txBody>
      </p:sp>
      <p:pic>
        <p:nvPicPr>
          <p:cNvPr id="190" name="Google Shape;190;p26"/>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96" name="Google Shape;196;p27"/>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97" name="Google Shape;197;p27"/>
          <p:cNvSpPr txBox="1"/>
          <p:nvPr/>
        </p:nvSpPr>
        <p:spPr>
          <a:xfrm>
            <a:off x="817800" y="1269725"/>
            <a:ext cx="7349400" cy="15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rebuchet MS"/>
                <a:ea typeface="Trebuchet MS"/>
                <a:cs typeface="Trebuchet MS"/>
                <a:sym typeface="Trebuchet MS"/>
              </a:rPr>
              <a:t>Gradient boosting is a machine learning technique for regression and classification problems, which produces a prediction model in the form of an ensemble of weak prediction models, typically decision trees.</a:t>
            </a:r>
            <a:endParaRPr sz="1800">
              <a:latin typeface="Trebuchet MS"/>
              <a:ea typeface="Trebuchet MS"/>
              <a:cs typeface="Trebuchet MS"/>
              <a:sym typeface="Trebuchet MS"/>
            </a:endParaRPr>
          </a:p>
        </p:txBody>
      </p:sp>
      <p:sp>
        <p:nvSpPr>
          <p:cNvPr id="198" name="Google Shape;198;p27"/>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GRADIENT BOOST CLASSIFIER</a:t>
            </a:r>
            <a:endParaRPr b="1" sz="3000">
              <a:latin typeface="Times New Roman"/>
              <a:ea typeface="Times New Roman"/>
              <a:cs typeface="Times New Roman"/>
              <a:sym typeface="Times New Roman"/>
            </a:endParaRPr>
          </a:p>
        </p:txBody>
      </p:sp>
      <p:pic>
        <p:nvPicPr>
          <p:cNvPr id="199" name="Google Shape;199;p27"/>
          <p:cNvPicPr preferRelativeResize="0"/>
          <p:nvPr/>
        </p:nvPicPr>
        <p:blipFill>
          <a:blip r:embed="rId4">
            <a:alphaModFix/>
          </a:blip>
          <a:stretch>
            <a:fillRect/>
          </a:stretch>
        </p:blipFill>
        <p:spPr>
          <a:xfrm>
            <a:off x="1596738" y="2733250"/>
            <a:ext cx="5950525" cy="2296925"/>
          </a:xfrm>
          <a:prstGeom prst="rect">
            <a:avLst/>
          </a:prstGeom>
          <a:noFill/>
          <a:ln>
            <a:noFill/>
          </a:ln>
        </p:spPr>
      </p:pic>
      <p:pic>
        <p:nvPicPr>
          <p:cNvPr id="200" name="Google Shape;200;p27"/>
          <p:cNvPicPr preferRelativeResize="0"/>
          <p:nvPr/>
        </p:nvPicPr>
        <p:blipFill>
          <a:blip r:embed="rId5">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8"/>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206" name="Google Shape;206;p28"/>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207" name="Google Shape;207;p28"/>
          <p:cNvSpPr txBox="1"/>
          <p:nvPr/>
        </p:nvSpPr>
        <p:spPr>
          <a:xfrm>
            <a:off x="817800" y="1269725"/>
            <a:ext cx="7349400" cy="19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8"/>
          <p:cNvSpPr txBox="1"/>
          <p:nvPr/>
        </p:nvSpPr>
        <p:spPr>
          <a:xfrm>
            <a:off x="1280500" y="1721675"/>
            <a:ext cx="7037400" cy="18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434343"/>
                </a:solidFill>
                <a:latin typeface="Trebuchet MS"/>
                <a:ea typeface="Trebuchet MS"/>
                <a:cs typeface="Trebuchet MS"/>
                <a:sym typeface="Trebuchet MS"/>
              </a:rPr>
              <a:t>96.857640</a:t>
            </a:r>
            <a:endParaRPr b="1" sz="9600">
              <a:solidFill>
                <a:srgbClr val="434343"/>
              </a:solidFill>
              <a:latin typeface="Trebuchet MS"/>
              <a:ea typeface="Trebuchet MS"/>
              <a:cs typeface="Trebuchet MS"/>
              <a:sym typeface="Trebuchet MS"/>
            </a:endParaRPr>
          </a:p>
        </p:txBody>
      </p:sp>
      <p:pic>
        <p:nvPicPr>
          <p:cNvPr id="209" name="Google Shape;209;p28"/>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9"/>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215" name="Google Shape;215;p29"/>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216" name="Google Shape;216;p29"/>
          <p:cNvSpPr txBox="1"/>
          <p:nvPr/>
        </p:nvSpPr>
        <p:spPr>
          <a:xfrm>
            <a:off x="817800" y="1269725"/>
            <a:ext cx="7349400" cy="19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29"/>
          <p:cNvPicPr preferRelativeResize="0"/>
          <p:nvPr/>
        </p:nvPicPr>
        <p:blipFill>
          <a:blip r:embed="rId4">
            <a:alphaModFix/>
          </a:blip>
          <a:stretch>
            <a:fillRect/>
          </a:stretch>
        </p:blipFill>
        <p:spPr>
          <a:xfrm>
            <a:off x="1673100" y="2040350"/>
            <a:ext cx="5638800" cy="2590800"/>
          </a:xfrm>
          <a:prstGeom prst="rect">
            <a:avLst/>
          </a:prstGeom>
          <a:noFill/>
          <a:ln>
            <a:noFill/>
          </a:ln>
        </p:spPr>
      </p:pic>
      <p:sp>
        <p:nvSpPr>
          <p:cNvPr id="218" name="Google Shape;218;p29"/>
          <p:cNvSpPr txBox="1"/>
          <p:nvPr/>
        </p:nvSpPr>
        <p:spPr>
          <a:xfrm>
            <a:off x="1753950" y="494975"/>
            <a:ext cx="5229600" cy="9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Times New Roman"/>
                <a:ea typeface="Times New Roman"/>
                <a:cs typeface="Times New Roman"/>
                <a:sym typeface="Times New Roman"/>
              </a:rPr>
              <a:t>RESULT</a:t>
            </a:r>
            <a:endParaRPr b="1" sz="4800">
              <a:latin typeface="Times New Roman"/>
              <a:ea typeface="Times New Roman"/>
              <a:cs typeface="Times New Roman"/>
              <a:sym typeface="Times New Roman"/>
            </a:endParaRPr>
          </a:p>
        </p:txBody>
      </p:sp>
      <p:pic>
        <p:nvPicPr>
          <p:cNvPr id="219" name="Google Shape;219;p29"/>
          <p:cNvPicPr preferRelativeResize="0"/>
          <p:nvPr/>
        </p:nvPicPr>
        <p:blipFill>
          <a:blip r:embed="rId5">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0"/>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225" name="Google Shape;225;p30"/>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226" name="Google Shape;226;p30"/>
          <p:cNvSpPr txBox="1"/>
          <p:nvPr/>
        </p:nvSpPr>
        <p:spPr>
          <a:xfrm>
            <a:off x="817800" y="1269725"/>
            <a:ext cx="7349400" cy="19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30"/>
          <p:cNvSpPr txBox="1"/>
          <p:nvPr/>
        </p:nvSpPr>
        <p:spPr>
          <a:xfrm>
            <a:off x="768150" y="946950"/>
            <a:ext cx="7607700" cy="17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latin typeface="Times New Roman"/>
                <a:ea typeface="Times New Roman"/>
                <a:cs typeface="Times New Roman"/>
                <a:sym typeface="Times New Roman"/>
              </a:rPr>
              <a:t>THANKYOU</a:t>
            </a:r>
            <a:endParaRPr sz="9600">
              <a:latin typeface="Times New Roman"/>
              <a:ea typeface="Times New Roman"/>
              <a:cs typeface="Times New Roman"/>
              <a:sym typeface="Times New Roman"/>
            </a:endParaRPr>
          </a:p>
        </p:txBody>
      </p:sp>
      <p:pic>
        <p:nvPicPr>
          <p:cNvPr id="228" name="Google Shape;228;p30"/>
          <p:cNvPicPr preferRelativeResize="0"/>
          <p:nvPr/>
        </p:nvPicPr>
        <p:blipFill>
          <a:blip r:embed="rId4">
            <a:alphaModFix/>
          </a:blip>
          <a:stretch>
            <a:fillRect/>
          </a:stretch>
        </p:blipFill>
        <p:spPr>
          <a:xfrm>
            <a:off x="3260075" y="2647177"/>
            <a:ext cx="2292374" cy="19784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65" name="Google Shape;65;p14"/>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66" name="Google Shape;66;p14"/>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WHY NEWS CLASSIFICATION..!!</a:t>
            </a:r>
            <a:endParaRPr b="1" sz="3000">
              <a:latin typeface="Times New Roman"/>
              <a:ea typeface="Times New Roman"/>
              <a:cs typeface="Times New Roman"/>
              <a:sym typeface="Times New Roman"/>
            </a:endParaRPr>
          </a:p>
        </p:txBody>
      </p:sp>
      <p:sp>
        <p:nvSpPr>
          <p:cNvPr id="67" name="Google Shape;67;p14"/>
          <p:cNvSpPr txBox="1"/>
          <p:nvPr/>
        </p:nvSpPr>
        <p:spPr>
          <a:xfrm>
            <a:off x="817800" y="1269725"/>
            <a:ext cx="7349400" cy="343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rebuchet MS"/>
                <a:ea typeface="Trebuchet MS"/>
                <a:cs typeface="Trebuchet MS"/>
                <a:sym typeface="Trebuchet MS"/>
              </a:rPr>
              <a:t> </a:t>
            </a:r>
            <a:r>
              <a:rPr lang="en" sz="1800">
                <a:latin typeface="Trebuchet MS"/>
                <a:ea typeface="Trebuchet MS"/>
                <a:cs typeface="Trebuchet MS"/>
                <a:sym typeface="Trebuchet MS"/>
              </a:rPr>
              <a:t>Nowadays</a:t>
            </a:r>
            <a:r>
              <a:rPr lang="en" sz="1800">
                <a:latin typeface="Trebuchet MS"/>
                <a:ea typeface="Trebuchet MS"/>
                <a:cs typeface="Trebuchet MS"/>
                <a:sym typeface="Trebuchet MS"/>
              </a:rPr>
              <a:t> </a:t>
            </a:r>
            <a:r>
              <a:rPr lang="en" sz="1800">
                <a:latin typeface="Trebuchet MS"/>
                <a:ea typeface="Trebuchet MS"/>
                <a:cs typeface="Trebuchet MS"/>
                <a:sym typeface="Trebuchet MS"/>
              </a:rPr>
              <a:t>information</a:t>
            </a:r>
            <a:r>
              <a:rPr lang="en" sz="1800">
                <a:latin typeface="Trebuchet MS"/>
                <a:ea typeface="Trebuchet MS"/>
                <a:cs typeface="Trebuchet MS"/>
                <a:sym typeface="Trebuchet MS"/>
              </a:rPr>
              <a:t> is available to users through many sources like electronic media, digital media and many more. This data is usually available in the most unstructured form and there exists a lot of ways in which this data may be converted to structured form. </a:t>
            </a:r>
            <a:endParaRPr sz="1800">
              <a:latin typeface="Trebuchet MS"/>
              <a:ea typeface="Trebuchet MS"/>
              <a:cs typeface="Trebuchet MS"/>
              <a:sym typeface="Trebuchet MS"/>
            </a:endParaRPr>
          </a:p>
          <a:p>
            <a:pPr indent="0" lvl="0" marL="0" rtl="0" algn="ctr">
              <a:spcBef>
                <a:spcPts val="0"/>
              </a:spcBef>
              <a:spcAft>
                <a:spcPts val="0"/>
              </a:spcAft>
              <a:buNone/>
            </a:pPr>
            <a:r>
              <a:t/>
            </a:r>
            <a:endParaRPr sz="1800">
              <a:latin typeface="Trebuchet MS"/>
              <a:ea typeface="Trebuchet MS"/>
              <a:cs typeface="Trebuchet MS"/>
              <a:sym typeface="Trebuchet MS"/>
            </a:endParaRPr>
          </a:p>
          <a:p>
            <a:pPr indent="0" lvl="0" marL="0" rtl="0" algn="ctr">
              <a:spcBef>
                <a:spcPts val="0"/>
              </a:spcBef>
              <a:spcAft>
                <a:spcPts val="0"/>
              </a:spcAft>
              <a:buNone/>
            </a:pPr>
            <a:r>
              <a:rPr lang="en" sz="1800">
                <a:latin typeface="Trebuchet MS"/>
                <a:ea typeface="Trebuchet MS"/>
                <a:cs typeface="Trebuchet MS"/>
                <a:sym typeface="Trebuchet MS"/>
              </a:rPr>
              <a:t>In many real-life scenarios, it is highly desirable to classify the information in an appropriate set of categories. News contents are one of the most important factors that have influence on various sections. </a:t>
            </a:r>
            <a:endParaRPr sz="1800">
              <a:latin typeface="Trebuchet MS"/>
              <a:ea typeface="Trebuchet MS"/>
              <a:cs typeface="Trebuchet MS"/>
              <a:sym typeface="Trebuchet MS"/>
            </a:endParaRPr>
          </a:p>
        </p:txBody>
      </p:sp>
      <p:pic>
        <p:nvPicPr>
          <p:cNvPr id="68" name="Google Shape;68;p14"/>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74" name="Google Shape;74;p15"/>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75" name="Google Shape;75;p15"/>
          <p:cNvSpPr txBox="1"/>
          <p:nvPr/>
        </p:nvSpPr>
        <p:spPr>
          <a:xfrm>
            <a:off x="817800" y="1269725"/>
            <a:ext cx="7349400" cy="3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WORKFLOW</a:t>
            </a:r>
            <a:endParaRPr b="1" sz="3000">
              <a:latin typeface="Times New Roman"/>
              <a:ea typeface="Times New Roman"/>
              <a:cs typeface="Times New Roman"/>
              <a:sym typeface="Times New Roman"/>
            </a:endParaRPr>
          </a:p>
        </p:txBody>
      </p:sp>
      <p:sp>
        <p:nvSpPr>
          <p:cNvPr id="77" name="Google Shape;77;p15"/>
          <p:cNvSpPr/>
          <p:nvPr/>
        </p:nvSpPr>
        <p:spPr>
          <a:xfrm>
            <a:off x="207075" y="2194900"/>
            <a:ext cx="2005650" cy="925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PRE PROCESSING AND </a:t>
            </a:r>
            <a:r>
              <a:rPr lang="en">
                <a:solidFill>
                  <a:schemeClr val="dk1"/>
                </a:solidFill>
                <a:latin typeface="Trebuchet MS"/>
                <a:ea typeface="Trebuchet MS"/>
                <a:cs typeface="Trebuchet MS"/>
                <a:sym typeface="Trebuchet MS"/>
              </a:rPr>
              <a:t>CLEANING</a:t>
            </a:r>
            <a:r>
              <a:rPr lang="en">
                <a:latin typeface="Trebuchet MS"/>
                <a:ea typeface="Trebuchet MS"/>
                <a:cs typeface="Trebuchet MS"/>
                <a:sym typeface="Trebuchet MS"/>
              </a:rPr>
              <a:t> OF RAW DATA</a:t>
            </a:r>
            <a:endParaRPr>
              <a:latin typeface="Trebuchet MS"/>
              <a:ea typeface="Trebuchet MS"/>
              <a:cs typeface="Trebuchet MS"/>
              <a:sym typeface="Trebuchet MS"/>
            </a:endParaRPr>
          </a:p>
        </p:txBody>
      </p:sp>
      <p:sp>
        <p:nvSpPr>
          <p:cNvPr id="78" name="Google Shape;78;p15"/>
          <p:cNvSpPr/>
          <p:nvPr/>
        </p:nvSpPr>
        <p:spPr>
          <a:xfrm>
            <a:off x="6966175" y="2194900"/>
            <a:ext cx="2005650" cy="925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FITTING</a:t>
            </a:r>
            <a:r>
              <a:rPr lang="en">
                <a:latin typeface="Trebuchet MS"/>
                <a:ea typeface="Trebuchet MS"/>
                <a:cs typeface="Trebuchet MS"/>
                <a:sym typeface="Trebuchet MS"/>
              </a:rPr>
              <a:t> THE MODELS To CLASSIFY</a:t>
            </a:r>
            <a:endParaRPr>
              <a:latin typeface="Trebuchet MS"/>
              <a:ea typeface="Trebuchet MS"/>
              <a:cs typeface="Trebuchet MS"/>
              <a:sym typeface="Trebuchet MS"/>
            </a:endParaRPr>
          </a:p>
        </p:txBody>
      </p:sp>
      <p:sp>
        <p:nvSpPr>
          <p:cNvPr id="79" name="Google Shape;79;p15"/>
          <p:cNvSpPr/>
          <p:nvPr/>
        </p:nvSpPr>
        <p:spPr>
          <a:xfrm>
            <a:off x="4760875" y="2194900"/>
            <a:ext cx="2005650" cy="925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EXTRACTING CLASSIFIED DATA FROM THE DATASET</a:t>
            </a:r>
            <a:endParaRPr>
              <a:latin typeface="Trebuchet MS"/>
              <a:ea typeface="Trebuchet MS"/>
              <a:cs typeface="Trebuchet MS"/>
              <a:sym typeface="Trebuchet MS"/>
            </a:endParaRPr>
          </a:p>
        </p:txBody>
      </p:sp>
      <p:sp>
        <p:nvSpPr>
          <p:cNvPr id="80" name="Google Shape;80;p15"/>
          <p:cNvSpPr/>
          <p:nvPr/>
        </p:nvSpPr>
        <p:spPr>
          <a:xfrm>
            <a:off x="2483975" y="2194900"/>
            <a:ext cx="2005650" cy="925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EXPLORING CLEANED TEXT</a:t>
            </a:r>
            <a:endParaRPr>
              <a:latin typeface="Trebuchet MS"/>
              <a:ea typeface="Trebuchet MS"/>
              <a:cs typeface="Trebuchet MS"/>
              <a:sym typeface="Trebuchet MS"/>
            </a:endParaRPr>
          </a:p>
        </p:txBody>
      </p:sp>
      <p:cxnSp>
        <p:nvCxnSpPr>
          <p:cNvPr id="81" name="Google Shape;81;p15"/>
          <p:cNvCxnSpPr>
            <a:stCxn id="77" idx="3"/>
            <a:endCxn id="80" idx="1"/>
          </p:cNvCxnSpPr>
          <p:nvPr/>
        </p:nvCxnSpPr>
        <p:spPr>
          <a:xfrm>
            <a:off x="2212725" y="2657650"/>
            <a:ext cx="271200" cy="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a:stCxn id="79" idx="3"/>
          </p:cNvCxnSpPr>
          <p:nvPr/>
        </p:nvCxnSpPr>
        <p:spPr>
          <a:xfrm>
            <a:off x="6766525" y="2657650"/>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p:nvPr/>
        </p:nvCxnSpPr>
        <p:spPr>
          <a:xfrm>
            <a:off x="4489675" y="2657650"/>
            <a:ext cx="271200" cy="0"/>
          </a:xfrm>
          <a:prstGeom prst="straightConnector1">
            <a:avLst/>
          </a:prstGeom>
          <a:noFill/>
          <a:ln cap="flat" cmpd="sng" w="9525">
            <a:solidFill>
              <a:schemeClr val="dk2"/>
            </a:solidFill>
            <a:prstDash val="solid"/>
            <a:round/>
            <a:headEnd len="med" w="med" type="none"/>
            <a:tailEnd len="med" w="med" type="triangle"/>
          </a:ln>
        </p:spPr>
      </p:cxnSp>
      <p:pic>
        <p:nvPicPr>
          <p:cNvPr id="84" name="Google Shape;84;p15"/>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90" name="Google Shape;90;p16"/>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91" name="Google Shape;91;p16"/>
          <p:cNvSpPr txBox="1"/>
          <p:nvPr/>
        </p:nvSpPr>
        <p:spPr>
          <a:xfrm>
            <a:off x="817800" y="1269725"/>
            <a:ext cx="7349400" cy="3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TO CLASSIFY DIFFERENT DATASETS OF NEWS INTO FIVE BROAD CATEGORIES: </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 sz="2400">
                <a:latin typeface="Trebuchet MS"/>
                <a:ea typeface="Trebuchet MS"/>
                <a:cs typeface="Trebuchet MS"/>
                <a:sym typeface="Trebuchet MS"/>
              </a:rPr>
              <a:t>BUSINESS</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 sz="2400">
                <a:latin typeface="Trebuchet MS"/>
                <a:ea typeface="Trebuchet MS"/>
                <a:cs typeface="Trebuchet MS"/>
                <a:sym typeface="Trebuchet MS"/>
              </a:rPr>
              <a:t>POLITICS</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 sz="2400">
                <a:latin typeface="Trebuchet MS"/>
                <a:ea typeface="Trebuchet MS"/>
                <a:cs typeface="Trebuchet MS"/>
                <a:sym typeface="Trebuchet MS"/>
              </a:rPr>
              <a:t>ENTERTAINMENT</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 sz="2400">
                <a:latin typeface="Trebuchet MS"/>
                <a:ea typeface="Trebuchet MS"/>
                <a:cs typeface="Trebuchet MS"/>
                <a:sym typeface="Trebuchet MS"/>
              </a:rPr>
              <a:t>SCIENCE- TECHNOLOGY</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 sz="2400">
                <a:latin typeface="Trebuchet MS"/>
                <a:ea typeface="Trebuchet MS"/>
                <a:cs typeface="Trebuchet MS"/>
                <a:sym typeface="Trebuchet MS"/>
              </a:rPr>
              <a:t>SPORTS</a:t>
            </a:r>
            <a:endParaRPr sz="2400">
              <a:latin typeface="Trebuchet MS"/>
              <a:ea typeface="Trebuchet MS"/>
              <a:cs typeface="Trebuchet MS"/>
              <a:sym typeface="Trebuchet MS"/>
            </a:endParaRPr>
          </a:p>
        </p:txBody>
      </p:sp>
      <p:sp>
        <p:nvSpPr>
          <p:cNvPr id="92" name="Google Shape;92;p16"/>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OBJECTIVE</a:t>
            </a:r>
            <a:endParaRPr b="1" sz="3000">
              <a:latin typeface="Times New Roman"/>
              <a:ea typeface="Times New Roman"/>
              <a:cs typeface="Times New Roman"/>
              <a:sym typeface="Times New Roman"/>
            </a:endParaRPr>
          </a:p>
        </p:txBody>
      </p:sp>
      <p:pic>
        <p:nvPicPr>
          <p:cNvPr id="93" name="Google Shape;93;p16"/>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99" name="Google Shape;99;p17"/>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00" name="Google Shape;100;p17"/>
          <p:cNvSpPr txBox="1"/>
          <p:nvPr/>
        </p:nvSpPr>
        <p:spPr>
          <a:xfrm>
            <a:off x="817800" y="1269725"/>
            <a:ext cx="7349400" cy="343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latin typeface="Trebuchet MS"/>
                <a:ea typeface="Trebuchet MS"/>
                <a:cs typeface="Trebuchet MS"/>
                <a:sym typeface="Trebuchet MS"/>
              </a:rPr>
              <a:t>1.Removing punctuations, numbers, special characters</a:t>
            </a:r>
            <a:endParaRPr sz="2400">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2400">
                <a:latin typeface="Trebuchet MS"/>
                <a:ea typeface="Trebuchet MS"/>
                <a:cs typeface="Trebuchet MS"/>
                <a:sym typeface="Trebuchet MS"/>
              </a:rPr>
              <a:t>2.Removing short words (hmm, ok, oh)</a:t>
            </a:r>
            <a:endParaRPr sz="2400">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2400">
                <a:latin typeface="Trebuchet MS"/>
                <a:ea typeface="Trebuchet MS"/>
                <a:cs typeface="Trebuchet MS"/>
                <a:sym typeface="Trebuchet MS"/>
              </a:rPr>
              <a:t>3.Tokenization</a:t>
            </a:r>
            <a:endParaRPr sz="2400">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2400">
                <a:latin typeface="Trebuchet MS"/>
                <a:ea typeface="Trebuchet MS"/>
                <a:cs typeface="Trebuchet MS"/>
                <a:sym typeface="Trebuchet MS"/>
              </a:rPr>
              <a:t>4.Stemming</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p:txBody>
      </p:sp>
      <p:sp>
        <p:nvSpPr>
          <p:cNvPr id="101" name="Google Shape;101;p17"/>
          <p:cNvSpPr txBox="1"/>
          <p:nvPr/>
        </p:nvSpPr>
        <p:spPr>
          <a:xfrm>
            <a:off x="1204050" y="258225"/>
            <a:ext cx="6735900" cy="10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DATA PREPROCESSING AND CLEANING</a:t>
            </a:r>
            <a:endParaRPr b="1" sz="3000">
              <a:latin typeface="Times New Roman"/>
              <a:ea typeface="Times New Roman"/>
              <a:cs typeface="Times New Roman"/>
              <a:sym typeface="Times New Roman"/>
            </a:endParaRPr>
          </a:p>
        </p:txBody>
      </p:sp>
      <p:pic>
        <p:nvPicPr>
          <p:cNvPr id="102" name="Google Shape;102;p17"/>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08" name="Google Shape;108;p18"/>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09" name="Google Shape;109;p18"/>
          <p:cNvSpPr txBox="1"/>
          <p:nvPr/>
        </p:nvSpPr>
        <p:spPr>
          <a:xfrm>
            <a:off x="817800" y="1269725"/>
            <a:ext cx="7349400" cy="3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4">
            <a:alphaModFix/>
          </a:blip>
          <a:stretch>
            <a:fillRect/>
          </a:stretch>
        </p:blipFill>
        <p:spPr>
          <a:xfrm>
            <a:off x="118350" y="1627050"/>
            <a:ext cx="5357726" cy="1431075"/>
          </a:xfrm>
          <a:prstGeom prst="rect">
            <a:avLst/>
          </a:prstGeom>
          <a:noFill/>
          <a:ln>
            <a:noFill/>
          </a:ln>
        </p:spPr>
      </p:pic>
      <p:pic>
        <p:nvPicPr>
          <p:cNvPr id="111" name="Google Shape;111;p18"/>
          <p:cNvPicPr preferRelativeResize="0"/>
          <p:nvPr/>
        </p:nvPicPr>
        <p:blipFill>
          <a:blip r:embed="rId5">
            <a:alphaModFix/>
          </a:blip>
          <a:stretch>
            <a:fillRect/>
          </a:stretch>
        </p:blipFill>
        <p:spPr>
          <a:xfrm>
            <a:off x="5629997" y="1608675"/>
            <a:ext cx="3269963" cy="3432600"/>
          </a:xfrm>
          <a:prstGeom prst="rect">
            <a:avLst/>
          </a:prstGeom>
          <a:noFill/>
          <a:ln>
            <a:noFill/>
          </a:ln>
        </p:spPr>
      </p:pic>
      <p:pic>
        <p:nvPicPr>
          <p:cNvPr id="112" name="Google Shape;112;p18"/>
          <p:cNvPicPr preferRelativeResize="0"/>
          <p:nvPr/>
        </p:nvPicPr>
        <p:blipFill>
          <a:blip r:embed="rId6">
            <a:alphaModFix/>
          </a:blip>
          <a:stretch>
            <a:fillRect/>
          </a:stretch>
        </p:blipFill>
        <p:spPr>
          <a:xfrm>
            <a:off x="164200" y="3272275"/>
            <a:ext cx="5086925" cy="1192925"/>
          </a:xfrm>
          <a:prstGeom prst="rect">
            <a:avLst/>
          </a:prstGeom>
          <a:noFill/>
          <a:ln>
            <a:noFill/>
          </a:ln>
        </p:spPr>
      </p:pic>
      <p:sp>
        <p:nvSpPr>
          <p:cNvPr id="113" name="Google Shape;113;p18"/>
          <p:cNvSpPr txBox="1"/>
          <p:nvPr/>
        </p:nvSpPr>
        <p:spPr>
          <a:xfrm>
            <a:off x="688675" y="696125"/>
            <a:ext cx="31098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BEFORE</a:t>
            </a:r>
            <a:endParaRPr b="1" sz="1800">
              <a:latin typeface="Times New Roman"/>
              <a:ea typeface="Times New Roman"/>
              <a:cs typeface="Times New Roman"/>
              <a:sym typeface="Times New Roman"/>
            </a:endParaRPr>
          </a:p>
        </p:txBody>
      </p:sp>
      <p:sp>
        <p:nvSpPr>
          <p:cNvPr id="114" name="Google Shape;114;p18"/>
          <p:cNvSpPr txBox="1"/>
          <p:nvPr/>
        </p:nvSpPr>
        <p:spPr>
          <a:xfrm>
            <a:off x="5476075" y="624125"/>
            <a:ext cx="3109800" cy="5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AFTER</a:t>
            </a:r>
            <a:endParaRPr b="1" sz="1800">
              <a:latin typeface="Times New Roman"/>
              <a:ea typeface="Times New Roman"/>
              <a:cs typeface="Times New Roman"/>
              <a:sym typeface="Times New Roman"/>
            </a:endParaRPr>
          </a:p>
        </p:txBody>
      </p:sp>
      <p:pic>
        <p:nvPicPr>
          <p:cNvPr id="115" name="Google Shape;115;p18"/>
          <p:cNvPicPr preferRelativeResize="0"/>
          <p:nvPr/>
        </p:nvPicPr>
        <p:blipFill>
          <a:blip r:embed="rId7">
            <a:alphaModFix/>
          </a:blip>
          <a:stretch>
            <a:fillRect/>
          </a:stretch>
        </p:blipFill>
        <p:spPr>
          <a:xfrm>
            <a:off x="7833275" y="75350"/>
            <a:ext cx="1184425" cy="102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21" name="Google Shape;121;p19"/>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22" name="Google Shape;122;p19"/>
          <p:cNvSpPr txBox="1"/>
          <p:nvPr/>
        </p:nvSpPr>
        <p:spPr>
          <a:xfrm>
            <a:off x="817800" y="1770150"/>
            <a:ext cx="7349400" cy="14688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Trebuchet MS"/>
              <a:buChar char="●"/>
            </a:pPr>
            <a:r>
              <a:rPr lang="en" sz="3000">
                <a:latin typeface="Trebuchet MS"/>
                <a:ea typeface="Trebuchet MS"/>
                <a:cs typeface="Trebuchet MS"/>
                <a:sym typeface="Trebuchet MS"/>
              </a:rPr>
              <a:t>BAG OF WORDS FEATURES</a:t>
            </a:r>
            <a:endParaRPr sz="3000">
              <a:latin typeface="Trebuchet MS"/>
              <a:ea typeface="Trebuchet MS"/>
              <a:cs typeface="Trebuchet MS"/>
              <a:sym typeface="Trebuchet MS"/>
            </a:endParaRPr>
          </a:p>
          <a:p>
            <a:pPr indent="0" lvl="0" marL="457200" rtl="0" algn="l">
              <a:spcBef>
                <a:spcPts val="0"/>
              </a:spcBef>
              <a:spcAft>
                <a:spcPts val="0"/>
              </a:spcAft>
              <a:buNone/>
            </a:pPr>
            <a:r>
              <a:t/>
            </a:r>
            <a:endParaRPr sz="1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 sz="3000">
                <a:latin typeface="Trebuchet MS"/>
                <a:ea typeface="Trebuchet MS"/>
                <a:cs typeface="Trebuchet MS"/>
                <a:sym typeface="Trebuchet MS"/>
              </a:rPr>
              <a:t>TF- IDF FEATURES</a:t>
            </a:r>
            <a:endParaRPr sz="3000">
              <a:latin typeface="Trebuchet MS"/>
              <a:ea typeface="Trebuchet MS"/>
              <a:cs typeface="Trebuchet MS"/>
              <a:sym typeface="Trebuchet MS"/>
            </a:endParaRPr>
          </a:p>
        </p:txBody>
      </p:sp>
      <p:sp>
        <p:nvSpPr>
          <p:cNvPr id="123" name="Google Shape;123;p19"/>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EXTRACTING FEATURES FROM CLEANED DATA</a:t>
            </a:r>
            <a:endParaRPr b="1" sz="3000">
              <a:latin typeface="Times New Roman"/>
              <a:ea typeface="Times New Roman"/>
              <a:cs typeface="Times New Roman"/>
              <a:sym typeface="Times New Roman"/>
            </a:endParaRPr>
          </a:p>
        </p:txBody>
      </p:sp>
      <p:pic>
        <p:nvPicPr>
          <p:cNvPr id="124" name="Google Shape;124;p19"/>
          <p:cNvPicPr preferRelativeResize="0"/>
          <p:nvPr/>
        </p:nvPicPr>
        <p:blipFill>
          <a:blip r:embed="rId4">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30" name="Google Shape;130;p20"/>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31" name="Google Shape;131;p20"/>
          <p:cNvSpPr txBox="1"/>
          <p:nvPr/>
        </p:nvSpPr>
        <p:spPr>
          <a:xfrm>
            <a:off x="897300" y="1815075"/>
            <a:ext cx="7349400" cy="29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rebuchet MS"/>
                <a:ea typeface="Trebuchet MS"/>
                <a:cs typeface="Trebuchet MS"/>
                <a:sym typeface="Trebuchet MS"/>
              </a:rPr>
              <a:t>Bag-of-Words is a method to represent text into numerical features. Consider a corpus (a collection of texts) called C of D documents {d1,d2…..dD} and N unique tokens extracted out of the corpus C. </a:t>
            </a:r>
            <a:endParaRPr sz="1800">
              <a:latin typeface="Trebuchet MS"/>
              <a:ea typeface="Trebuchet MS"/>
              <a:cs typeface="Trebuchet MS"/>
              <a:sym typeface="Trebuchet MS"/>
            </a:endParaRPr>
          </a:p>
          <a:p>
            <a:pPr indent="0" lvl="0" marL="0" rtl="0" algn="ctr">
              <a:spcBef>
                <a:spcPts val="0"/>
              </a:spcBef>
              <a:spcAft>
                <a:spcPts val="0"/>
              </a:spcAft>
              <a:buNone/>
            </a:pPr>
            <a:r>
              <a:t/>
            </a:r>
            <a:endParaRPr sz="1800">
              <a:latin typeface="Trebuchet MS"/>
              <a:ea typeface="Trebuchet MS"/>
              <a:cs typeface="Trebuchet MS"/>
              <a:sym typeface="Trebuchet MS"/>
            </a:endParaRPr>
          </a:p>
          <a:p>
            <a:pPr indent="0" lvl="0" marL="0" rtl="0" algn="ctr">
              <a:spcBef>
                <a:spcPts val="0"/>
              </a:spcBef>
              <a:spcAft>
                <a:spcPts val="0"/>
              </a:spcAft>
              <a:buClr>
                <a:schemeClr val="dk1"/>
              </a:buClr>
              <a:buSzPts val="1100"/>
              <a:buFont typeface="Arial"/>
              <a:buNone/>
            </a:pPr>
            <a:r>
              <a:rPr lang="en" sz="1800">
                <a:latin typeface="Trebuchet MS"/>
                <a:ea typeface="Trebuchet MS"/>
                <a:cs typeface="Trebuchet MS"/>
                <a:sym typeface="Trebuchet MS"/>
              </a:rPr>
              <a:t>The N tokens (words) will form a list, and the size of the bag-of-words matrix M will be given by D X N. Each row in the matrix M contains the frequency of tokens in document D(i).</a:t>
            </a:r>
            <a:endParaRPr sz="1800">
              <a:latin typeface="Trebuchet MS"/>
              <a:ea typeface="Trebuchet MS"/>
              <a:cs typeface="Trebuchet MS"/>
              <a:sym typeface="Trebuchet MS"/>
            </a:endParaRPr>
          </a:p>
        </p:txBody>
      </p:sp>
      <p:sp>
        <p:nvSpPr>
          <p:cNvPr id="132" name="Google Shape;132;p20"/>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BAG OF WORDS</a:t>
            </a:r>
            <a:endParaRPr b="1" sz="3000">
              <a:latin typeface="Times New Roman"/>
              <a:ea typeface="Times New Roman"/>
              <a:cs typeface="Times New Roman"/>
              <a:sym typeface="Times New Roman"/>
            </a:endParaRPr>
          </a:p>
        </p:txBody>
      </p:sp>
      <p:pic>
        <p:nvPicPr>
          <p:cNvPr id="133" name="Google Shape;133;p20"/>
          <p:cNvPicPr preferRelativeResize="0"/>
          <p:nvPr/>
        </p:nvPicPr>
        <p:blipFill>
          <a:blip r:embed="rId4">
            <a:alphaModFix/>
          </a:blip>
          <a:stretch>
            <a:fillRect/>
          </a:stretch>
        </p:blipFill>
        <p:spPr>
          <a:xfrm>
            <a:off x="6303138" y="363138"/>
            <a:ext cx="2619375" cy="1743075"/>
          </a:xfrm>
          <a:prstGeom prst="rect">
            <a:avLst/>
          </a:prstGeom>
          <a:noFill/>
          <a:ln>
            <a:noFill/>
          </a:ln>
        </p:spPr>
      </p:pic>
      <p:pic>
        <p:nvPicPr>
          <p:cNvPr id="134" name="Google Shape;134;p20"/>
          <p:cNvPicPr preferRelativeResize="0"/>
          <p:nvPr/>
        </p:nvPicPr>
        <p:blipFill>
          <a:blip r:embed="rId5">
            <a:alphaModFix/>
          </a:blip>
          <a:stretch>
            <a:fillRect/>
          </a:stretch>
        </p:blipFill>
        <p:spPr>
          <a:xfrm>
            <a:off x="7854800" y="4067475"/>
            <a:ext cx="1184425" cy="1022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mt="26000"/>
          </a:blip>
          <a:stretch>
            <a:fillRect/>
          </a:stretch>
        </p:blipFill>
        <p:spPr>
          <a:xfrm>
            <a:off x="0" y="0"/>
            <a:ext cx="9144000" cy="5143500"/>
          </a:xfrm>
          <a:prstGeom prst="rect">
            <a:avLst/>
          </a:prstGeom>
          <a:noFill/>
          <a:ln>
            <a:noFill/>
          </a:ln>
          <a:effectLst>
            <a:reflection blurRad="0" dir="5400000" dist="38100" endA="0" endPos="30000" fadeDir="5400012" kx="0" rotWithShape="0" algn="bl" stPos="0" sy="-100000" ky="0"/>
          </a:effectLst>
        </p:spPr>
      </p:pic>
      <p:sp>
        <p:nvSpPr>
          <p:cNvPr id="140" name="Google Shape;140;p21"/>
          <p:cNvSpPr txBox="1"/>
          <p:nvPr/>
        </p:nvSpPr>
        <p:spPr>
          <a:xfrm>
            <a:off x="2410350" y="1721675"/>
            <a:ext cx="3604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141" name="Google Shape;141;p21"/>
          <p:cNvSpPr txBox="1"/>
          <p:nvPr/>
        </p:nvSpPr>
        <p:spPr>
          <a:xfrm>
            <a:off x="807025" y="1010600"/>
            <a:ext cx="7349400" cy="176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Trebuchet MS"/>
                <a:ea typeface="Trebuchet MS"/>
                <a:cs typeface="Trebuchet MS"/>
                <a:sym typeface="Trebuchet MS"/>
              </a:rPr>
              <a:t>TF-IDF works by penalizing the common words by assigning them lower weights while giving importance to words which are rare in the entire corpus but appear in good numbers in few documents.</a:t>
            </a:r>
            <a:endParaRPr sz="1800">
              <a:latin typeface="Trebuchet MS"/>
              <a:ea typeface="Trebuchet MS"/>
              <a:cs typeface="Trebuchet MS"/>
              <a:sym typeface="Trebuchet MS"/>
            </a:endParaRPr>
          </a:p>
        </p:txBody>
      </p:sp>
      <p:sp>
        <p:nvSpPr>
          <p:cNvPr id="142" name="Google Shape;142;p21"/>
          <p:cNvSpPr txBox="1"/>
          <p:nvPr/>
        </p:nvSpPr>
        <p:spPr>
          <a:xfrm>
            <a:off x="1204050" y="258225"/>
            <a:ext cx="67359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TF- IDF FEATURE</a:t>
            </a:r>
            <a:endParaRPr b="1" sz="3000">
              <a:latin typeface="Times New Roman"/>
              <a:ea typeface="Times New Roman"/>
              <a:cs typeface="Times New Roman"/>
              <a:sym typeface="Times New Roman"/>
            </a:endParaRPr>
          </a:p>
        </p:txBody>
      </p:sp>
      <p:pic>
        <p:nvPicPr>
          <p:cNvPr id="143" name="Google Shape;143;p21"/>
          <p:cNvPicPr preferRelativeResize="0"/>
          <p:nvPr/>
        </p:nvPicPr>
        <p:blipFill>
          <a:blip r:embed="rId4">
            <a:alphaModFix/>
          </a:blip>
          <a:stretch>
            <a:fillRect/>
          </a:stretch>
        </p:blipFill>
        <p:spPr>
          <a:xfrm>
            <a:off x="570300" y="2851700"/>
            <a:ext cx="8389574" cy="1463250"/>
          </a:xfrm>
          <a:prstGeom prst="rect">
            <a:avLst/>
          </a:prstGeom>
          <a:noFill/>
          <a:ln>
            <a:noFill/>
          </a:ln>
        </p:spPr>
      </p:pic>
      <p:pic>
        <p:nvPicPr>
          <p:cNvPr id="144" name="Google Shape;144;p21"/>
          <p:cNvPicPr preferRelativeResize="0"/>
          <p:nvPr/>
        </p:nvPicPr>
        <p:blipFill>
          <a:blip r:embed="rId5">
            <a:alphaModFix/>
          </a:blip>
          <a:stretch>
            <a:fillRect/>
          </a:stretch>
        </p:blipFill>
        <p:spPr>
          <a:xfrm>
            <a:off x="7775450" y="139813"/>
            <a:ext cx="1184425" cy="1022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