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668" y="-2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893F3A6-5088-44C7-BE27-BF35009F470A}" type="datetimeFigureOut">
              <a:rPr lang="en-US" smtClean="0"/>
              <a:t>11/24/2013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34F213E-BAC5-4531-BE78-DEC18F58D18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93F3A6-5088-44C7-BE27-BF35009F470A}" type="datetimeFigureOut">
              <a:rPr lang="en-US" smtClean="0"/>
              <a:t>11/24/2013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4F213E-BAC5-4531-BE78-DEC18F58D1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93F3A6-5088-44C7-BE27-BF35009F470A}" type="datetimeFigureOut">
              <a:rPr lang="en-US" smtClean="0"/>
              <a:t>11/24/2013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4F213E-BAC5-4531-BE78-DEC18F58D1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93F3A6-5088-44C7-BE27-BF35009F470A}" type="datetimeFigureOut">
              <a:rPr lang="en-US" smtClean="0"/>
              <a:t>11/24/2013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4F213E-BAC5-4531-BE78-DEC18F58D189}"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893F3A6-5088-44C7-BE27-BF35009F470A}" type="datetimeFigureOut">
              <a:rPr lang="en-US" smtClean="0"/>
              <a:t>11/24/2013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4F213E-BAC5-4531-BE78-DEC18F58D189}"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893F3A6-5088-44C7-BE27-BF35009F470A}" type="datetimeFigureOut">
              <a:rPr lang="en-US" smtClean="0"/>
              <a:t>11/24/2013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34F213E-BAC5-4531-BE78-DEC18F58D189}"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893F3A6-5088-44C7-BE27-BF35009F470A}" type="datetimeFigureOut">
              <a:rPr lang="en-US" smtClean="0"/>
              <a:t>11/24/2013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34F213E-BAC5-4531-BE78-DEC18F58D18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893F3A6-5088-44C7-BE27-BF35009F470A}" type="datetimeFigureOut">
              <a:rPr lang="en-US" smtClean="0"/>
              <a:t>11/24/2013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34F213E-BAC5-4531-BE78-DEC18F58D189}"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893F3A6-5088-44C7-BE27-BF35009F470A}" type="datetimeFigureOut">
              <a:rPr lang="en-US" smtClean="0"/>
              <a:t>11/24/2013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34F213E-BAC5-4531-BE78-DEC18F58D1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893F3A6-5088-44C7-BE27-BF35009F470A}" type="datetimeFigureOut">
              <a:rPr lang="en-US" smtClean="0"/>
              <a:t>11/24/2013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34F213E-BAC5-4531-BE78-DEC18F58D18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893F3A6-5088-44C7-BE27-BF35009F470A}" type="datetimeFigureOut">
              <a:rPr lang="en-US" smtClean="0"/>
              <a:t>11/24/2013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34F213E-BAC5-4531-BE78-DEC18F58D189}"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893F3A6-5088-44C7-BE27-BF35009F470A}" type="datetimeFigureOut">
              <a:rPr lang="en-US" smtClean="0"/>
              <a:t>11/24/2013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34F213E-BAC5-4531-BE78-DEC18F58D18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1143000"/>
            <a:ext cx="5867400" cy="646331"/>
          </a:xfrm>
          <a:prstGeom prst="rect">
            <a:avLst/>
          </a:prstGeom>
          <a:noFill/>
        </p:spPr>
        <p:txBody>
          <a:bodyPr wrap="square" rtlCol="0">
            <a:spAutoFit/>
          </a:bodyPr>
          <a:lstStyle/>
          <a:p>
            <a:r>
              <a:rPr lang="en-US" sz="3600" dirty="0" smtClean="0"/>
              <a:t>The Google File System</a:t>
            </a:r>
            <a:endParaRPr lang="en-US" sz="3600" dirty="0"/>
          </a:p>
        </p:txBody>
      </p:sp>
      <p:sp>
        <p:nvSpPr>
          <p:cNvPr id="5" name="TextBox 4"/>
          <p:cNvSpPr txBox="1"/>
          <p:nvPr/>
        </p:nvSpPr>
        <p:spPr>
          <a:xfrm>
            <a:off x="2514600" y="2286000"/>
            <a:ext cx="3581400" cy="646331"/>
          </a:xfrm>
          <a:prstGeom prst="rect">
            <a:avLst/>
          </a:prstGeom>
          <a:noFill/>
        </p:spPr>
        <p:txBody>
          <a:bodyPr wrap="square" rtlCol="0">
            <a:spAutoFit/>
          </a:bodyPr>
          <a:lstStyle/>
          <a:p>
            <a:r>
              <a:rPr lang="en-US" sz="3600" dirty="0" smtClean="0"/>
              <a:t>Aaron Kippins</a:t>
            </a:r>
          </a:p>
        </p:txBody>
      </p:sp>
      <p:sp>
        <p:nvSpPr>
          <p:cNvPr id="6" name="TextBox 5"/>
          <p:cNvSpPr txBox="1"/>
          <p:nvPr/>
        </p:nvSpPr>
        <p:spPr>
          <a:xfrm>
            <a:off x="2743200" y="3999131"/>
            <a:ext cx="3124200" cy="646331"/>
          </a:xfrm>
          <a:prstGeom prst="rect">
            <a:avLst/>
          </a:prstGeom>
          <a:noFill/>
        </p:spPr>
        <p:txBody>
          <a:bodyPr wrap="square" rtlCol="0">
            <a:spAutoFit/>
          </a:bodyPr>
          <a:lstStyle/>
          <a:p>
            <a:r>
              <a:rPr lang="en-US" sz="3600" dirty="0" smtClean="0"/>
              <a:t>11/25/2013</a:t>
            </a:r>
            <a:endParaRPr lang="en-US" sz="3600" dirty="0"/>
          </a:p>
        </p:txBody>
      </p:sp>
      <p:sp>
        <p:nvSpPr>
          <p:cNvPr id="8" name="TextBox 7"/>
          <p:cNvSpPr txBox="1"/>
          <p:nvPr/>
        </p:nvSpPr>
        <p:spPr>
          <a:xfrm>
            <a:off x="849086" y="5791200"/>
            <a:ext cx="7696200" cy="646331"/>
          </a:xfrm>
          <a:prstGeom prst="rect">
            <a:avLst/>
          </a:prstGeom>
          <a:noFill/>
        </p:spPr>
        <p:txBody>
          <a:bodyPr wrap="square" rtlCol="0">
            <a:spAutoFit/>
          </a:bodyPr>
          <a:lstStyle/>
          <a:p>
            <a:r>
              <a:rPr lang="en-US" dirty="0" err="1" smtClean="0"/>
              <a:t>Ghemawat</a:t>
            </a:r>
            <a:r>
              <a:rPr lang="en-US" dirty="0" smtClean="0"/>
              <a:t>, Sanjay, Howard </a:t>
            </a:r>
            <a:r>
              <a:rPr lang="en-US" dirty="0" err="1" smtClean="0"/>
              <a:t>Gobioff</a:t>
            </a:r>
            <a:r>
              <a:rPr lang="en-US" dirty="0" smtClean="0"/>
              <a:t>, and Shun-</a:t>
            </a:r>
            <a:r>
              <a:rPr lang="en-US" dirty="0" err="1" smtClean="0"/>
              <a:t>Tak</a:t>
            </a:r>
            <a:r>
              <a:rPr lang="en-US" dirty="0" smtClean="0"/>
              <a:t> Leung. "The Google file system." ACM SIGOPS Operating Systems Review. Vol. 37. No. 5. ACM, 2003.</a:t>
            </a:r>
            <a:endParaRPr lang="en-US" dirty="0"/>
          </a:p>
        </p:txBody>
      </p:sp>
    </p:spTree>
    <p:extLst>
      <p:ext uri="{BB962C8B-B14F-4D97-AF65-F5344CB8AC3E}">
        <p14:creationId xmlns:p14="http://schemas.microsoft.com/office/powerpoint/2010/main" val="1492208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942" y="1447800"/>
            <a:ext cx="7162800" cy="4524315"/>
          </a:xfrm>
          <a:prstGeom prst="rect">
            <a:avLst/>
          </a:prstGeom>
          <a:noFill/>
        </p:spPr>
        <p:txBody>
          <a:bodyPr wrap="square" rtlCol="0">
            <a:spAutoFit/>
          </a:bodyPr>
          <a:lstStyle/>
          <a:p>
            <a:pPr algn="ctr"/>
            <a:r>
              <a:rPr lang="en-US" sz="2400" dirty="0" smtClean="0"/>
              <a:t>This Article Discusses The Use Of The Google File System </a:t>
            </a:r>
          </a:p>
          <a:p>
            <a:pPr marL="342900" indent="-342900">
              <a:buFont typeface="Arial" pitchFamily="34" charset="0"/>
              <a:buChar char="•"/>
            </a:pPr>
            <a:r>
              <a:rPr lang="en-US" sz="2400" dirty="0" smtClean="0"/>
              <a:t>The Google File System is a scalable distributed ﬁle system for majorly distributed data-intensive applications.</a:t>
            </a:r>
          </a:p>
          <a:p>
            <a:pPr marL="342900" indent="-342900">
              <a:buFont typeface="Arial" pitchFamily="34" charset="0"/>
              <a:buChar char="•"/>
            </a:pPr>
            <a:r>
              <a:rPr lang="en-US" sz="2400" dirty="0" smtClean="0"/>
              <a:t>It provides it’s users with an efficient manor of organizing their files to suit their storage needs.</a:t>
            </a:r>
          </a:p>
          <a:p>
            <a:pPr marL="342900" indent="-342900">
              <a:buFont typeface="Arial" pitchFamily="34" charset="0"/>
              <a:buChar char="•"/>
            </a:pPr>
            <a:r>
              <a:rPr lang="en-US" sz="2400" dirty="0" smtClean="0"/>
              <a:t>It provides great tolerance for errors while running on inexpensive service hardware.</a:t>
            </a:r>
          </a:p>
          <a:p>
            <a:pPr marL="342900" indent="-342900">
              <a:buFont typeface="Arial" pitchFamily="34" charset="0"/>
              <a:buChar char="•"/>
            </a:pPr>
            <a:r>
              <a:rPr lang="en-US" sz="2400" dirty="0" smtClean="0"/>
              <a:t>It also delivers high aggregate performance to a large number of clients.</a:t>
            </a:r>
            <a:endParaRPr lang="en-US" sz="2400" dirty="0"/>
          </a:p>
        </p:txBody>
      </p:sp>
      <p:sp>
        <p:nvSpPr>
          <p:cNvPr id="5" name="TextBox 4"/>
          <p:cNvSpPr txBox="1"/>
          <p:nvPr/>
        </p:nvSpPr>
        <p:spPr>
          <a:xfrm>
            <a:off x="1317171" y="544953"/>
            <a:ext cx="6444342" cy="646331"/>
          </a:xfrm>
          <a:prstGeom prst="rect">
            <a:avLst/>
          </a:prstGeom>
          <a:noFill/>
        </p:spPr>
        <p:txBody>
          <a:bodyPr wrap="square" rtlCol="0">
            <a:spAutoFit/>
          </a:bodyPr>
          <a:lstStyle/>
          <a:p>
            <a:r>
              <a:rPr lang="en-US" sz="3600" dirty="0" smtClean="0"/>
              <a:t>Brief Overview Of The Paper</a:t>
            </a:r>
            <a:endParaRPr lang="en-US" sz="3600" dirty="0"/>
          </a:p>
        </p:txBody>
      </p:sp>
    </p:spTree>
    <p:extLst>
      <p:ext uri="{BB962C8B-B14F-4D97-AF65-F5344CB8AC3E}">
        <p14:creationId xmlns:p14="http://schemas.microsoft.com/office/powerpoint/2010/main" val="380657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30246501"/>
              </p:ext>
            </p:extLst>
          </p:nvPr>
        </p:nvGraphicFramePr>
        <p:xfrm>
          <a:off x="0" y="718752"/>
          <a:ext cx="9144000" cy="6139248"/>
        </p:xfrm>
        <a:graphic>
          <a:graphicData uri="http://schemas.openxmlformats.org/drawingml/2006/table">
            <a:tbl>
              <a:tblPr firstRow="1" bandRow="1">
                <a:tableStyleId>{5C22544A-7EE6-4342-B048-85BDC9FD1C3A}</a:tableStyleId>
              </a:tblPr>
              <a:tblGrid>
                <a:gridCol w="1891862"/>
                <a:gridCol w="1418896"/>
                <a:gridCol w="2049518"/>
                <a:gridCol w="1655380"/>
                <a:gridCol w="2128344"/>
              </a:tblGrid>
              <a:tr h="664282">
                <a:tc>
                  <a:txBody>
                    <a:bodyPr/>
                    <a:lstStyle/>
                    <a:p>
                      <a:r>
                        <a:rPr lang="en-US" sz="1600" dirty="0" smtClean="0"/>
                        <a:t>Interface</a:t>
                      </a:r>
                      <a:endParaRPr lang="en-US" sz="1600" dirty="0"/>
                    </a:p>
                  </a:txBody>
                  <a:tcPr/>
                </a:tc>
                <a:tc>
                  <a:txBody>
                    <a:bodyPr/>
                    <a:lstStyle/>
                    <a:p>
                      <a:r>
                        <a:rPr lang="en-US" sz="1600" dirty="0" smtClean="0"/>
                        <a:t>Architecture</a:t>
                      </a:r>
                      <a:r>
                        <a:rPr lang="en-US" sz="1600" baseline="0" dirty="0" smtClean="0"/>
                        <a:t> </a:t>
                      </a:r>
                      <a:endParaRPr lang="en-US" sz="1600" dirty="0"/>
                    </a:p>
                  </a:txBody>
                  <a:tcPr/>
                </a:tc>
                <a:tc>
                  <a:txBody>
                    <a:bodyPr/>
                    <a:lstStyle/>
                    <a:p>
                      <a:r>
                        <a:rPr lang="en-US" sz="1600" dirty="0" smtClean="0"/>
                        <a:t>Single Master</a:t>
                      </a:r>
                      <a:endParaRPr lang="en-US" sz="1600" dirty="0"/>
                    </a:p>
                  </a:txBody>
                  <a:tcPr/>
                </a:tc>
                <a:tc>
                  <a:txBody>
                    <a:bodyPr/>
                    <a:lstStyle/>
                    <a:p>
                      <a:r>
                        <a:rPr lang="en-US" sz="1600" dirty="0" smtClean="0"/>
                        <a:t>Chunk</a:t>
                      </a:r>
                      <a:r>
                        <a:rPr lang="en-US" sz="1600" baseline="0" dirty="0" smtClean="0"/>
                        <a:t> Size</a:t>
                      </a:r>
                      <a:endParaRPr lang="en-US" sz="1600" dirty="0"/>
                    </a:p>
                  </a:txBody>
                  <a:tcPr/>
                </a:tc>
                <a:tc>
                  <a:txBody>
                    <a:bodyPr/>
                    <a:lstStyle/>
                    <a:p>
                      <a:r>
                        <a:rPr lang="en-US" sz="1600" dirty="0" smtClean="0"/>
                        <a:t>Metadata</a:t>
                      </a:r>
                      <a:endParaRPr lang="en-US" sz="1600" dirty="0"/>
                    </a:p>
                  </a:txBody>
                  <a:tcPr/>
                </a:tc>
              </a:tr>
              <a:tr h="13783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GFS provides a familiar ﬁle system interface </a:t>
                      </a:r>
                      <a:r>
                        <a:rPr lang="en-US" sz="1100" dirty="0" smtClean="0"/>
                        <a:t>We support the usual operations to create, delete, open, close, read, and write ﬁles.</a:t>
                      </a:r>
                    </a:p>
                    <a:p>
                      <a:endParaRPr lang="en-US" sz="1100" dirty="0"/>
                    </a:p>
                  </a:txBody>
                  <a:tcPr/>
                </a:tc>
                <a:tc>
                  <a:txBody>
                    <a:bodyPr/>
                    <a:lstStyle/>
                    <a:p>
                      <a:r>
                        <a:rPr lang="en-US" sz="1100" dirty="0" smtClean="0"/>
                        <a:t>A GFS cluster consists of a single master and multiple </a:t>
                      </a:r>
                      <a:r>
                        <a:rPr lang="en-US" sz="1100" dirty="0" err="1" smtClean="0"/>
                        <a:t>chunkservers</a:t>
                      </a:r>
                      <a:r>
                        <a:rPr lang="en-US" sz="1100" dirty="0" smtClean="0"/>
                        <a:t> and is accessed by multiple clients</a:t>
                      </a:r>
                    </a:p>
                  </a:txBody>
                  <a:tcPr/>
                </a:tc>
                <a:tc>
                  <a:txBody>
                    <a:bodyPr/>
                    <a:lstStyle/>
                    <a:p>
                      <a:r>
                        <a:rPr lang="en-US" sz="1100" dirty="0" smtClean="0"/>
                        <a:t>Having a single master vastly simpliﬁes our design and enables the master to make sophisticated chunk placement and replication decisions</a:t>
                      </a:r>
                      <a:endParaRPr lang="en-US" sz="1100" dirty="0"/>
                    </a:p>
                  </a:txBody>
                  <a:tcPr/>
                </a:tc>
                <a:tc>
                  <a:txBody>
                    <a:bodyPr/>
                    <a:lstStyle/>
                    <a:p>
                      <a:r>
                        <a:rPr lang="en-US" sz="1100" dirty="0" smtClean="0"/>
                        <a:t>Chunk size is one of the key design parameters. We have</a:t>
                      </a:r>
                      <a:r>
                        <a:rPr lang="en-US" sz="1100" baseline="0" dirty="0" smtClean="0"/>
                        <a:t> </a:t>
                      </a:r>
                      <a:r>
                        <a:rPr lang="en-US" sz="1100" dirty="0" smtClean="0"/>
                        <a:t>chosen 64 MB  which is much larger than typical ﬁle system  block sizes</a:t>
                      </a:r>
                      <a:endParaRPr lang="en-US" sz="1100" dirty="0"/>
                    </a:p>
                  </a:txBody>
                  <a:tcPr/>
                </a:tc>
                <a:tc>
                  <a:txBody>
                    <a:bodyPr/>
                    <a:lstStyle/>
                    <a:p>
                      <a:r>
                        <a:rPr lang="en-US" sz="1100" dirty="0" smtClean="0"/>
                        <a:t>All metadata is</a:t>
                      </a:r>
                    </a:p>
                    <a:p>
                      <a:r>
                        <a:rPr lang="en-US" sz="1100" dirty="0" smtClean="0"/>
                        <a:t>kept in the master’s memory</a:t>
                      </a:r>
                      <a:endParaRPr lang="en-US" sz="1100" dirty="0"/>
                    </a:p>
                  </a:txBody>
                  <a:tcPr/>
                </a:tc>
              </a:tr>
              <a:tr h="14576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GFS has snapshot and record append operations also </a:t>
                      </a:r>
                      <a:r>
                        <a:rPr lang="en-US" sz="1100" baseline="0" dirty="0" smtClean="0"/>
                        <a:t>Snapshot creates a copy of a ﬁle or a directory tree at low cost</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Files are divided into ﬁxed-size chunks </a:t>
                      </a:r>
                      <a:r>
                        <a:rPr lang="en-US" sz="1100" dirty="0" smtClean="0"/>
                        <a:t>for reliability, each chunk is replicated on multiple</a:t>
                      </a:r>
                      <a:r>
                        <a:rPr lang="en-US" sz="1100" baseline="0" dirty="0" smtClean="0"/>
                        <a:t> </a:t>
                      </a:r>
                      <a:r>
                        <a:rPr lang="en-US" sz="1100" baseline="0" dirty="0" err="1" smtClean="0"/>
                        <a:t>chunkservers</a:t>
                      </a:r>
                      <a:endParaRPr lang="en-US" sz="1100" dirty="0" smtClean="0"/>
                    </a:p>
                  </a:txBody>
                  <a:tcPr/>
                </a:tc>
                <a:tc>
                  <a:txBody>
                    <a:bodyPr/>
                    <a:lstStyle/>
                    <a:p>
                      <a:r>
                        <a:rPr lang="en-US" sz="1100" dirty="0" smtClean="0"/>
                        <a:t>Clients never read</a:t>
                      </a:r>
                    </a:p>
                    <a:p>
                      <a:r>
                        <a:rPr lang="en-US" sz="1100" dirty="0" smtClean="0"/>
                        <a:t>and write ﬁle data through the master. Instead, a client asks the master which </a:t>
                      </a:r>
                      <a:r>
                        <a:rPr lang="en-US" sz="1100" dirty="0" err="1" smtClean="0"/>
                        <a:t>chunkservers</a:t>
                      </a:r>
                      <a:r>
                        <a:rPr lang="en-US" sz="1100" dirty="0" smtClean="0"/>
                        <a:t> it should contact</a:t>
                      </a:r>
                      <a:endParaRPr lang="en-US" sz="1100" dirty="0"/>
                    </a:p>
                  </a:txBody>
                  <a:tcPr/>
                </a:tc>
                <a:tc>
                  <a:txBody>
                    <a:bodyPr/>
                    <a:lstStyle/>
                    <a:p>
                      <a:r>
                        <a:rPr lang="en-US" sz="1100" dirty="0" smtClean="0"/>
                        <a:t>A large chunk size oﬀers several important advantages.</a:t>
                      </a:r>
                    </a:p>
                    <a:p>
                      <a:r>
                        <a:rPr lang="en-US" sz="1100" dirty="0" smtClean="0"/>
                        <a:t>Like reducing clients’ need to interact with the master</a:t>
                      </a:r>
                    </a:p>
                  </a:txBody>
                  <a:tcPr/>
                </a:tc>
                <a:tc>
                  <a:txBody>
                    <a:bodyPr/>
                    <a:lstStyle/>
                    <a:p>
                      <a:r>
                        <a:rPr lang="en-US" sz="1100" dirty="0" smtClean="0"/>
                        <a:t>Master operations are</a:t>
                      </a:r>
                      <a:r>
                        <a:rPr lang="en-US" sz="1100" baseline="0" dirty="0" smtClean="0"/>
                        <a:t> very fast so </a:t>
                      </a:r>
                      <a:r>
                        <a:rPr lang="en-US" sz="1100" dirty="0" smtClean="0"/>
                        <a:t>periodic scanning is used to implement chunk garbage collection</a:t>
                      </a:r>
                      <a:endParaRPr lang="en-US" sz="1100" dirty="0"/>
                    </a:p>
                  </a:txBody>
                  <a:tcPr/>
                </a:tc>
              </a:tr>
              <a:tr h="1628225">
                <a:tc>
                  <a:txBody>
                    <a:bodyPr/>
                    <a:lstStyle/>
                    <a:p>
                      <a:r>
                        <a:rPr lang="en-US" sz="1100" dirty="0" smtClean="0"/>
                        <a:t>Record append allows multiple clients to append data to the same ﬁle concurrently while guaranteeing</a:t>
                      </a:r>
                    </a:p>
                    <a:p>
                      <a:r>
                        <a:rPr lang="en-US" sz="1100" dirty="0" smtClean="0"/>
                        <a:t>the atomicity of each individual client’s append</a:t>
                      </a:r>
                    </a:p>
                    <a:p>
                      <a:endParaRPr lang="en-US" sz="1100" dirty="0"/>
                    </a:p>
                  </a:txBody>
                  <a:tcPr/>
                </a:tc>
                <a:tc>
                  <a:txBody>
                    <a:bodyPr/>
                    <a:lstStyle/>
                    <a:p>
                      <a:r>
                        <a:rPr lang="en-US" sz="1100" dirty="0" smtClean="0"/>
                        <a:t>Each chunk is</a:t>
                      </a:r>
                    </a:p>
                    <a:p>
                      <a:r>
                        <a:rPr lang="en-US" sz="1100" dirty="0" smtClean="0"/>
                        <a:t>identiﬁed by an indisputable and globally unique 64 bit chunk handle</a:t>
                      </a:r>
                      <a:endParaRPr lang="en-US" sz="1100" dirty="0"/>
                    </a:p>
                  </a:txBody>
                  <a:tcPr/>
                </a:tc>
                <a:tc>
                  <a:txBody>
                    <a:bodyPr/>
                    <a:lstStyle/>
                    <a:p>
                      <a:r>
                        <a:rPr lang="en-US" sz="1100" dirty="0" smtClean="0"/>
                        <a:t>the client typically asks for multiple chunks in the</a:t>
                      </a:r>
                    </a:p>
                    <a:p>
                      <a:r>
                        <a:rPr lang="en-US" sz="1100" dirty="0" smtClean="0"/>
                        <a:t>same request and the master can also include the information for chunks immediately following those requested</a:t>
                      </a:r>
                      <a:endParaRPr lang="en-US" sz="1100" dirty="0"/>
                    </a:p>
                  </a:txBody>
                  <a:tcPr/>
                </a:tc>
                <a:tc>
                  <a:txBody>
                    <a:bodyPr/>
                    <a:lstStyle/>
                    <a:p>
                      <a:r>
                        <a:rPr lang="en-US" sz="1100" dirty="0" smtClean="0"/>
                        <a:t>a large chunk, a</a:t>
                      </a:r>
                    </a:p>
                    <a:p>
                      <a:r>
                        <a:rPr lang="en-US" sz="1100" dirty="0" smtClean="0"/>
                        <a:t>client is more likely to perform many operations on a given</a:t>
                      </a:r>
                    </a:p>
                    <a:p>
                      <a:r>
                        <a:rPr lang="en-US" sz="1100" dirty="0" smtClean="0"/>
                        <a:t>chunk, it can reduce network overhead by keeping a persistent TCP connection</a:t>
                      </a:r>
                    </a:p>
                  </a:txBody>
                  <a:tcPr/>
                </a:tc>
                <a:tc>
                  <a:txBody>
                    <a:bodyPr/>
                    <a:lstStyle/>
                    <a:p>
                      <a:r>
                        <a:rPr lang="en-US" sz="1100" dirty="0" smtClean="0"/>
                        <a:t>Its</a:t>
                      </a:r>
                      <a:r>
                        <a:rPr lang="en-US" sz="1100" baseline="0" dirty="0" smtClean="0"/>
                        <a:t> </a:t>
                      </a:r>
                      <a:r>
                        <a:rPr lang="en-US" sz="1100" dirty="0" smtClean="0"/>
                        <a:t>simpler to request the data from </a:t>
                      </a:r>
                      <a:r>
                        <a:rPr lang="en-US" sz="1100" dirty="0" err="1" smtClean="0"/>
                        <a:t>chunkservers</a:t>
                      </a:r>
                      <a:r>
                        <a:rPr lang="en-US" sz="1100" dirty="0" smtClean="0"/>
                        <a:t> at startup, and periodically thereafter so</a:t>
                      </a:r>
                      <a:r>
                        <a:rPr lang="en-US" sz="1100" baseline="0" dirty="0" smtClean="0"/>
                        <a:t> </a:t>
                      </a:r>
                      <a:r>
                        <a:rPr lang="en-US" sz="1100" dirty="0" smtClean="0"/>
                        <a:t> for this reason the master does not keep a persistent record of which </a:t>
                      </a:r>
                      <a:r>
                        <a:rPr lang="en-US" sz="1100" dirty="0" err="1" smtClean="0"/>
                        <a:t>chunkservers</a:t>
                      </a:r>
                      <a:r>
                        <a:rPr lang="en-US" sz="1100" dirty="0" smtClean="0"/>
                        <a:t> have a replica of a given chunk.</a:t>
                      </a:r>
                      <a:endParaRPr lang="en-US" sz="1100" dirty="0"/>
                    </a:p>
                  </a:txBody>
                  <a:tcPr/>
                </a:tc>
              </a:tr>
              <a:tr h="1010770">
                <a:tc>
                  <a:txBody>
                    <a:bodyPr/>
                    <a:lstStyle/>
                    <a:p>
                      <a:endParaRPr lang="en-US" sz="1100" dirty="0" smtClean="0"/>
                    </a:p>
                  </a:txBody>
                  <a:tcPr/>
                </a:tc>
                <a:tc>
                  <a:txBody>
                    <a:bodyPr/>
                    <a:lstStyle/>
                    <a:p>
                      <a:r>
                        <a:rPr lang="en-US" sz="1100" dirty="0" smtClean="0"/>
                        <a:t>The master maintains all ﬁle system metadata</a:t>
                      </a:r>
                      <a:endParaRPr lang="en-US" sz="1100" dirty="0"/>
                    </a:p>
                  </a:txBody>
                  <a:tcPr/>
                </a:tc>
                <a:tc>
                  <a:txBody>
                    <a:bodyPr/>
                    <a:lstStyle/>
                    <a:p>
                      <a:r>
                        <a:rPr lang="en-US" sz="1100" dirty="0" smtClean="0"/>
                        <a:t>This extra information sidesteps several future client-master interactions at practically no extra cost</a:t>
                      </a:r>
                      <a:endParaRPr lang="en-US" sz="1100" dirty="0"/>
                    </a:p>
                  </a:txBody>
                  <a:tcPr/>
                </a:tc>
                <a:tc>
                  <a:txBody>
                    <a:bodyPr/>
                    <a:lstStyle/>
                    <a:p>
                      <a:r>
                        <a:rPr lang="en-US" sz="1100" dirty="0" smtClean="0"/>
                        <a:t>At 64 MB</a:t>
                      </a:r>
                      <a:r>
                        <a:rPr lang="en-US" sz="1100" baseline="0" dirty="0" smtClean="0"/>
                        <a:t> </a:t>
                      </a:r>
                      <a:r>
                        <a:rPr lang="en-US" sz="1100" dirty="0" smtClean="0"/>
                        <a:t>the size of the metadata</a:t>
                      </a:r>
                    </a:p>
                    <a:p>
                      <a:r>
                        <a:rPr lang="en-US" sz="1100" dirty="0" smtClean="0"/>
                        <a:t>stored on the master is reduced</a:t>
                      </a:r>
                    </a:p>
                    <a:p>
                      <a:endParaRPr lang="en-US" sz="1100" dirty="0"/>
                    </a:p>
                  </a:txBody>
                  <a:tcPr/>
                </a:tc>
                <a:tc>
                  <a:txBody>
                    <a:bodyPr/>
                    <a:lstStyle/>
                    <a:p>
                      <a:endParaRPr lang="en-US" sz="1600" dirty="0"/>
                    </a:p>
                  </a:txBody>
                  <a:tcPr/>
                </a:tc>
              </a:tr>
            </a:tbl>
          </a:graphicData>
        </a:graphic>
      </p:graphicFrame>
      <p:sp>
        <p:nvSpPr>
          <p:cNvPr id="5" name="TextBox 4"/>
          <p:cNvSpPr txBox="1"/>
          <p:nvPr/>
        </p:nvSpPr>
        <p:spPr>
          <a:xfrm>
            <a:off x="1447800" y="0"/>
            <a:ext cx="5562600" cy="584775"/>
          </a:xfrm>
          <a:prstGeom prst="rect">
            <a:avLst/>
          </a:prstGeom>
          <a:noFill/>
        </p:spPr>
        <p:txBody>
          <a:bodyPr wrap="square" rtlCol="0">
            <a:spAutoFit/>
          </a:bodyPr>
          <a:lstStyle/>
          <a:p>
            <a:r>
              <a:rPr lang="en-US" sz="3200" dirty="0" smtClean="0"/>
              <a:t>Implementation of the Idea</a:t>
            </a:r>
            <a:endParaRPr lang="en-US" sz="3200" dirty="0"/>
          </a:p>
        </p:txBody>
      </p:sp>
    </p:spTree>
    <p:extLst>
      <p:ext uri="{BB962C8B-B14F-4D97-AF65-F5344CB8AC3E}">
        <p14:creationId xmlns:p14="http://schemas.microsoft.com/office/powerpoint/2010/main" val="253722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599"/>
            <a:ext cx="8991600" cy="584775"/>
          </a:xfrm>
          <a:prstGeom prst="rect">
            <a:avLst/>
          </a:prstGeom>
          <a:noFill/>
        </p:spPr>
        <p:txBody>
          <a:bodyPr wrap="square" rtlCol="0">
            <a:spAutoFit/>
          </a:bodyPr>
          <a:lstStyle/>
          <a:p>
            <a:r>
              <a:rPr lang="en-US" sz="3200" dirty="0" smtClean="0"/>
              <a:t>Analysis of the ideas and its implementation</a:t>
            </a:r>
            <a:endParaRPr lang="en-US" sz="3200" dirty="0"/>
          </a:p>
        </p:txBody>
      </p:sp>
      <p:sp>
        <p:nvSpPr>
          <p:cNvPr id="5" name="TextBox 4"/>
          <p:cNvSpPr txBox="1"/>
          <p:nvPr/>
        </p:nvSpPr>
        <p:spPr>
          <a:xfrm>
            <a:off x="500743" y="813374"/>
            <a:ext cx="2286000" cy="461665"/>
          </a:xfrm>
          <a:prstGeom prst="rect">
            <a:avLst/>
          </a:prstGeom>
          <a:noFill/>
        </p:spPr>
        <p:txBody>
          <a:bodyPr wrap="square" rtlCol="0">
            <a:spAutoFit/>
          </a:bodyPr>
          <a:lstStyle/>
          <a:p>
            <a:r>
              <a:rPr lang="en-US" sz="2400" dirty="0" smtClean="0"/>
              <a:t>Design</a:t>
            </a:r>
            <a:endParaRPr lang="en-US" sz="2400" dirty="0"/>
          </a:p>
        </p:txBody>
      </p:sp>
      <p:sp>
        <p:nvSpPr>
          <p:cNvPr id="6" name="TextBox 5"/>
          <p:cNvSpPr txBox="1"/>
          <p:nvPr/>
        </p:nvSpPr>
        <p:spPr>
          <a:xfrm>
            <a:off x="1181100" y="1275039"/>
            <a:ext cx="6248400" cy="923330"/>
          </a:xfrm>
          <a:prstGeom prst="rect">
            <a:avLst/>
          </a:prstGeom>
          <a:noFill/>
        </p:spPr>
        <p:txBody>
          <a:bodyPr wrap="square" rtlCol="0">
            <a:spAutoFit/>
          </a:bodyPr>
          <a:lstStyle/>
          <a:p>
            <a:r>
              <a:rPr lang="en-US" dirty="0" smtClean="0"/>
              <a:t>The design of the Google File System is very efficient, well organized, simplistic to it’s users, and very reliable in the way it stores and backs up it’s data </a:t>
            </a:r>
            <a:endParaRPr lang="en-US" dirty="0"/>
          </a:p>
        </p:txBody>
      </p:sp>
      <p:sp>
        <p:nvSpPr>
          <p:cNvPr id="7" name="TextBox 6"/>
          <p:cNvSpPr txBox="1"/>
          <p:nvPr/>
        </p:nvSpPr>
        <p:spPr>
          <a:xfrm>
            <a:off x="490847" y="2256749"/>
            <a:ext cx="1937657" cy="461665"/>
          </a:xfrm>
          <a:prstGeom prst="rect">
            <a:avLst/>
          </a:prstGeom>
          <a:noFill/>
        </p:spPr>
        <p:txBody>
          <a:bodyPr wrap="square" rtlCol="0">
            <a:spAutoFit/>
          </a:bodyPr>
          <a:lstStyle/>
          <a:p>
            <a:r>
              <a:rPr lang="en-US" sz="2400" dirty="0" smtClean="0"/>
              <a:t>Interactions</a:t>
            </a:r>
            <a:endParaRPr lang="en-US" sz="2400" dirty="0"/>
          </a:p>
        </p:txBody>
      </p:sp>
      <p:sp>
        <p:nvSpPr>
          <p:cNvPr id="8" name="TextBox 7"/>
          <p:cNvSpPr txBox="1"/>
          <p:nvPr/>
        </p:nvSpPr>
        <p:spPr>
          <a:xfrm>
            <a:off x="1295400" y="2782210"/>
            <a:ext cx="6324600" cy="1200329"/>
          </a:xfrm>
          <a:prstGeom prst="rect">
            <a:avLst/>
          </a:prstGeom>
          <a:noFill/>
        </p:spPr>
        <p:txBody>
          <a:bodyPr wrap="square" rtlCol="0">
            <a:spAutoFit/>
          </a:bodyPr>
          <a:lstStyle/>
          <a:p>
            <a:r>
              <a:rPr lang="en-US" dirty="0" smtClean="0"/>
              <a:t>The minimization of referencing the master increases the fluidity and speed of the design. There is no constant need to read from the drive since the system reviews the system at start up and keeps a cache of data with all of the changes made</a:t>
            </a:r>
            <a:endParaRPr lang="en-US" dirty="0"/>
          </a:p>
        </p:txBody>
      </p:sp>
      <p:sp>
        <p:nvSpPr>
          <p:cNvPr id="9" name="TextBox 8"/>
          <p:cNvSpPr txBox="1"/>
          <p:nvPr/>
        </p:nvSpPr>
        <p:spPr>
          <a:xfrm>
            <a:off x="533400" y="4219355"/>
            <a:ext cx="1905000" cy="461665"/>
          </a:xfrm>
          <a:prstGeom prst="rect">
            <a:avLst/>
          </a:prstGeom>
          <a:noFill/>
        </p:spPr>
        <p:txBody>
          <a:bodyPr wrap="square" rtlCol="0">
            <a:spAutoFit/>
          </a:bodyPr>
          <a:lstStyle/>
          <a:p>
            <a:r>
              <a:rPr lang="en-US" sz="2400" dirty="0" smtClean="0"/>
              <a:t>Reliability</a:t>
            </a:r>
            <a:endParaRPr lang="en-US" sz="2400" dirty="0"/>
          </a:p>
        </p:txBody>
      </p:sp>
      <p:sp>
        <p:nvSpPr>
          <p:cNvPr id="11" name="TextBox 10"/>
          <p:cNvSpPr txBox="1"/>
          <p:nvPr/>
        </p:nvSpPr>
        <p:spPr>
          <a:xfrm>
            <a:off x="1382486" y="4681020"/>
            <a:ext cx="6204857" cy="1200329"/>
          </a:xfrm>
          <a:prstGeom prst="rect">
            <a:avLst/>
          </a:prstGeom>
          <a:noFill/>
        </p:spPr>
        <p:txBody>
          <a:bodyPr wrap="square" rtlCol="0">
            <a:spAutoFit/>
          </a:bodyPr>
          <a:lstStyle/>
          <a:p>
            <a:r>
              <a:rPr lang="en-US" dirty="0" smtClean="0"/>
              <a:t>The system also places great focus on keeping the data constantly backed up, thought the users data isn’t stored directly on the master drive it is stored on 3 </a:t>
            </a:r>
            <a:r>
              <a:rPr lang="en-US" dirty="0" err="1" smtClean="0"/>
              <a:t>chunkservers</a:t>
            </a:r>
            <a:r>
              <a:rPr lang="en-US" dirty="0" smtClean="0"/>
              <a:t> so the user always access has 3 copies of their data</a:t>
            </a:r>
            <a:endParaRPr lang="en-US" dirty="0"/>
          </a:p>
        </p:txBody>
      </p:sp>
    </p:spTree>
    <p:extLst>
      <p:ext uri="{BB962C8B-B14F-4D97-AF65-F5344CB8AC3E}">
        <p14:creationId xmlns:p14="http://schemas.microsoft.com/office/powerpoint/2010/main" val="3121364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64387051"/>
              </p:ext>
            </p:extLst>
          </p:nvPr>
        </p:nvGraphicFramePr>
        <p:xfrm>
          <a:off x="457200" y="1397000"/>
          <a:ext cx="8305800" cy="4165600"/>
        </p:xfrm>
        <a:graphic>
          <a:graphicData uri="http://schemas.openxmlformats.org/drawingml/2006/table">
            <a:tbl>
              <a:tblPr firstRow="1" bandRow="1">
                <a:tableStyleId>{5C22544A-7EE6-4342-B048-85BDC9FD1C3A}</a:tableStyleId>
              </a:tblPr>
              <a:tblGrid>
                <a:gridCol w="4152900"/>
                <a:gridCol w="4152900"/>
              </a:tblGrid>
              <a:tr h="508000">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2654300">
                <a:tc>
                  <a:txBody>
                    <a:bodyPr/>
                    <a:lstStyle/>
                    <a:p>
                      <a:r>
                        <a:rPr lang="en-US" sz="1800" dirty="0" smtClean="0"/>
                        <a:t>Spatial Availability</a:t>
                      </a:r>
                      <a:r>
                        <a:rPr lang="en-US" sz="1800" baseline="0" dirty="0" smtClean="0"/>
                        <a:t> </a:t>
                      </a:r>
                    </a:p>
                    <a:p>
                      <a:pPr marL="285750" indent="-285750">
                        <a:buFont typeface="Arial" pitchFamily="34" charset="0"/>
                        <a:buChar char="•"/>
                      </a:pPr>
                      <a:r>
                        <a:rPr lang="en-US" sz="1800" baseline="0" dirty="0" smtClean="0"/>
                        <a:t>Having an allotted 64MB of chunk size allows users to be less reliant on the master</a:t>
                      </a:r>
                    </a:p>
                    <a:p>
                      <a:pPr marL="285750" indent="-285750">
                        <a:buFont typeface="Arial" pitchFamily="34" charset="0"/>
                        <a:buChar char="•"/>
                      </a:pPr>
                      <a:r>
                        <a:rPr lang="en-US" sz="1800" baseline="0" dirty="0" smtClean="0"/>
                        <a:t>It also allows the user more freedom to store as much they please</a:t>
                      </a:r>
                      <a:endParaRPr lang="en-US" sz="1800" dirty="0" smtClean="0"/>
                    </a:p>
                    <a:p>
                      <a:endParaRPr lang="en-US" sz="1800" dirty="0" smtClean="0"/>
                    </a:p>
                    <a:p>
                      <a:r>
                        <a:rPr lang="en-US" sz="1800" dirty="0" smtClean="0"/>
                        <a:t>Lazy Garbage Collection</a:t>
                      </a:r>
                    </a:p>
                    <a:p>
                      <a:pPr marL="285750" indent="-285750">
                        <a:buFont typeface="Arial" pitchFamily="34" charset="0"/>
                        <a:buChar char="•"/>
                      </a:pPr>
                      <a:r>
                        <a:rPr lang="en-US" sz="1800" dirty="0" smtClean="0"/>
                        <a:t>After</a:t>
                      </a:r>
                      <a:r>
                        <a:rPr lang="en-US" sz="1800" baseline="0" dirty="0" smtClean="0"/>
                        <a:t> a file is deleted it isn’t immediately wiped from physical storage. There is a window that allows it to be recovered.</a:t>
                      </a:r>
                      <a:endParaRPr lang="en-US" sz="1800" dirty="0"/>
                    </a:p>
                  </a:txBody>
                  <a:tcPr/>
                </a:tc>
                <a:tc>
                  <a:txBody>
                    <a:bodyPr/>
                    <a:lstStyle/>
                    <a:p>
                      <a:r>
                        <a:rPr lang="en-US" dirty="0" smtClean="0"/>
                        <a:t>No Optimization For</a:t>
                      </a:r>
                      <a:r>
                        <a:rPr lang="en-US" baseline="0" dirty="0" smtClean="0"/>
                        <a:t> Smaller Files</a:t>
                      </a:r>
                    </a:p>
                    <a:p>
                      <a:pPr marL="285750" indent="-285750">
                        <a:buFont typeface="Arial" pitchFamily="34" charset="0"/>
                        <a:buChar char="•"/>
                      </a:pPr>
                      <a:r>
                        <a:rPr lang="en-US" dirty="0" smtClean="0"/>
                        <a:t>A small file consists of a small number of chunks, perhaps just one. The chunk servers storing those chunks may become hot spots if many clients are accessing the same file</a:t>
                      </a:r>
                    </a:p>
                    <a:p>
                      <a:pPr marL="285750" indent="-285750">
                        <a:buFont typeface="Arial" pitchFamily="34" charset="0"/>
                        <a:buChar char="•"/>
                      </a:pPr>
                      <a:r>
                        <a:rPr lang="en-US" dirty="0" smtClean="0"/>
                        <a:t>It seems as if the</a:t>
                      </a:r>
                      <a:r>
                        <a:rPr lang="en-US" baseline="0" dirty="0" smtClean="0"/>
                        <a:t> system should have the ability to store smaller files as easily as it does the larger files </a:t>
                      </a:r>
                      <a:endParaRPr lang="en-US" dirty="0"/>
                    </a:p>
                  </a:txBody>
                  <a:tcPr/>
                </a:tc>
              </a:tr>
            </a:tbl>
          </a:graphicData>
        </a:graphic>
      </p:graphicFrame>
      <p:sp>
        <p:nvSpPr>
          <p:cNvPr id="5" name="TextBox 4"/>
          <p:cNvSpPr txBox="1"/>
          <p:nvPr/>
        </p:nvSpPr>
        <p:spPr>
          <a:xfrm>
            <a:off x="3124200" y="304796"/>
            <a:ext cx="3124200" cy="646331"/>
          </a:xfrm>
          <a:prstGeom prst="rect">
            <a:avLst/>
          </a:prstGeom>
          <a:noFill/>
        </p:spPr>
        <p:txBody>
          <a:bodyPr wrap="square" rtlCol="0">
            <a:spAutoFit/>
          </a:bodyPr>
          <a:lstStyle/>
          <a:p>
            <a:r>
              <a:rPr lang="en-US" sz="3600" dirty="0" smtClean="0"/>
              <a:t>Pros &amp; Cons</a:t>
            </a:r>
            <a:endParaRPr lang="en-US" sz="3600" dirty="0"/>
          </a:p>
        </p:txBody>
      </p:sp>
    </p:spTree>
    <p:extLst>
      <p:ext uri="{BB962C8B-B14F-4D97-AF65-F5344CB8AC3E}">
        <p14:creationId xmlns:p14="http://schemas.microsoft.com/office/powerpoint/2010/main" val="380913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0486" y="2057400"/>
            <a:ext cx="8077200" cy="1200329"/>
          </a:xfrm>
          <a:prstGeom prst="rect">
            <a:avLst/>
          </a:prstGeom>
          <a:noFill/>
        </p:spPr>
        <p:txBody>
          <a:bodyPr wrap="square" rtlCol="0">
            <a:spAutoFit/>
          </a:bodyPr>
          <a:lstStyle/>
          <a:p>
            <a:r>
              <a:rPr lang="en-US" dirty="0" smtClean="0"/>
              <a:t>Cluster A is used regularly for research and development by over a hundred engineers. A typical task is initiated by a human user and runs up to several hours. It reads through a few MBs to a few TBs of data, transforms or analyzes the data, and</a:t>
            </a:r>
          </a:p>
          <a:p>
            <a:r>
              <a:rPr lang="en-US" dirty="0" smtClean="0"/>
              <a:t>writes the results back to the cluster</a:t>
            </a:r>
            <a:endParaRPr lang="en-US" dirty="0"/>
          </a:p>
        </p:txBody>
      </p:sp>
      <p:sp>
        <p:nvSpPr>
          <p:cNvPr id="5" name="TextBox 4"/>
          <p:cNvSpPr txBox="1"/>
          <p:nvPr/>
        </p:nvSpPr>
        <p:spPr>
          <a:xfrm>
            <a:off x="620486" y="4114800"/>
            <a:ext cx="8077200" cy="923330"/>
          </a:xfrm>
          <a:prstGeom prst="rect">
            <a:avLst/>
          </a:prstGeom>
          <a:noFill/>
        </p:spPr>
        <p:txBody>
          <a:bodyPr wrap="square" rtlCol="0">
            <a:spAutoFit/>
          </a:bodyPr>
          <a:lstStyle/>
          <a:p>
            <a:r>
              <a:rPr lang="en-US" dirty="0" smtClean="0"/>
              <a:t>Cluster B is primarily used for production data processing. The tasks last much longer and continuously generate and process multi-TB data sets with only occasional human intervention.</a:t>
            </a:r>
            <a:endParaRPr lang="en-US" dirty="0"/>
          </a:p>
        </p:txBody>
      </p:sp>
      <p:sp>
        <p:nvSpPr>
          <p:cNvPr id="6" name="TextBox 5"/>
          <p:cNvSpPr txBox="1"/>
          <p:nvPr/>
        </p:nvSpPr>
        <p:spPr>
          <a:xfrm>
            <a:off x="2626179" y="652267"/>
            <a:ext cx="4065814" cy="646331"/>
          </a:xfrm>
          <a:prstGeom prst="rect">
            <a:avLst/>
          </a:prstGeom>
          <a:noFill/>
        </p:spPr>
        <p:txBody>
          <a:bodyPr wrap="square" rtlCol="0">
            <a:spAutoFit/>
          </a:bodyPr>
          <a:lstStyle/>
          <a:p>
            <a:r>
              <a:rPr lang="en-US" sz="3600" dirty="0" smtClean="0"/>
              <a:t>Real World Uses</a:t>
            </a:r>
            <a:endParaRPr lang="en-US" sz="3600" dirty="0"/>
          </a:p>
        </p:txBody>
      </p:sp>
      <p:sp>
        <p:nvSpPr>
          <p:cNvPr id="7" name="TextBox 6"/>
          <p:cNvSpPr txBox="1"/>
          <p:nvPr/>
        </p:nvSpPr>
        <p:spPr>
          <a:xfrm>
            <a:off x="1636939" y="1454459"/>
            <a:ext cx="6044293" cy="400110"/>
          </a:xfrm>
          <a:prstGeom prst="rect">
            <a:avLst/>
          </a:prstGeom>
          <a:noFill/>
        </p:spPr>
        <p:txBody>
          <a:bodyPr wrap="square" rtlCol="0">
            <a:spAutoFit/>
          </a:bodyPr>
          <a:lstStyle/>
          <a:p>
            <a:r>
              <a:rPr lang="en-US" sz="2000" dirty="0" smtClean="0"/>
              <a:t>There are 2 Clusters used within Google itself</a:t>
            </a:r>
            <a:endParaRPr lang="en-US" sz="2000" dirty="0"/>
          </a:p>
        </p:txBody>
      </p:sp>
    </p:spTree>
    <p:extLst>
      <p:ext uri="{BB962C8B-B14F-4D97-AF65-F5344CB8AC3E}">
        <p14:creationId xmlns:p14="http://schemas.microsoft.com/office/powerpoint/2010/main" val="1750858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918</TotalTime>
  <Words>832</Words>
  <Application>Microsoft Office PowerPoint</Application>
  <PresentationFormat>On-screen Show (4:3)</PresentationFormat>
  <Paragraphs>67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Kipp</dc:creator>
  <cp:lastModifiedBy>Kipp</cp:lastModifiedBy>
  <cp:revision>17</cp:revision>
  <dcterms:created xsi:type="dcterms:W3CDTF">2013-11-25T03:43:25Z</dcterms:created>
  <dcterms:modified xsi:type="dcterms:W3CDTF">2013-11-25T19:01:44Z</dcterms:modified>
</cp:coreProperties>
</file>