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63" r:id="rId3"/>
    <p:sldId id="262" r:id="rId4"/>
    <p:sldId id="268" r:id="rId5"/>
    <p:sldId id="267" r:id="rId6"/>
    <p:sldId id="264" r:id="rId7"/>
    <p:sldId id="269" r:id="rId8"/>
    <p:sldId id="25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77" y="58"/>
      </p:cViewPr>
      <p:guideLst/>
    </p:cSldViewPr>
  </p:slideViewPr>
  <p:notesTextViewPr>
    <p:cViewPr>
      <p:scale>
        <a:sx n="1" d="1"/>
        <a:sy n="1" d="1"/>
      </p:scale>
      <p:origin x="0" y="0"/>
    </p:cViewPr>
  </p:notesTextViewPr>
  <p:notesViewPr>
    <p:cSldViewPr snapToGrid="0">
      <p:cViewPr>
        <p:scale>
          <a:sx n="150" d="100"/>
          <a:sy n="150" d="100"/>
        </p:scale>
        <p:origin x="1243" y="-145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717A9-5C19-4FB3-97BC-BE7BB9E0A17A}"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A56A7-EA17-4E80-9FDD-AF88C226E5E1}" type="slidenum">
              <a:rPr lang="en-US" smtClean="0"/>
              <a:t>‹#›</a:t>
            </a:fld>
            <a:endParaRPr lang="en-US"/>
          </a:p>
        </p:txBody>
      </p:sp>
    </p:spTree>
    <p:extLst>
      <p:ext uri="{BB962C8B-B14F-4D97-AF65-F5344CB8AC3E}">
        <p14:creationId xmlns:p14="http://schemas.microsoft.com/office/powerpoint/2010/main" val="245511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64050"/>
          </a:xfrm>
        </p:spPr>
        <p:txBody>
          <a:bodyPr/>
          <a:lstStyle/>
          <a:p>
            <a:r>
              <a:rPr lang="en-US" sz="1050" b="0" i="0" dirty="0">
                <a:effectLst/>
                <a:latin typeface="-apple-system"/>
              </a:rPr>
              <a:t>With this database I researched the top 3 deadliest areas of this world, the top 5 killers in each of those areas, and also the top 5 deaths by allegiance in each of the 3 areas. To clarify, I wanted to know what allegiance it was most dangerous for in each of those areas. If you’ve never seen this show and plan to, turn your volume all the way down right now. Many spoilers ahead!</a:t>
            </a:r>
          </a:p>
          <a:p>
            <a:endParaRPr lang="en-US" sz="1050" dirty="0">
              <a:latin typeface="-apple-system"/>
            </a:endParaRPr>
          </a:p>
          <a:p>
            <a:r>
              <a:rPr lang="en-US" sz="1050" b="0" i="0" dirty="0">
                <a:effectLst/>
                <a:latin typeface="-apple-system"/>
              </a:rPr>
              <a:t>You may be wondering as I did, who in their right mind took the time to count every single one of the alleged 6,887 deaths over the course of 8 seasons of this show… This insane and wonderful individual is Shelly Tan, a graphics reporter specializing in data visualization, illustrations and pop culture. </a:t>
            </a:r>
            <a:r>
              <a:rPr lang="en-US" sz="1050" dirty="0">
                <a:latin typeface="-apple-system"/>
              </a:rPr>
              <a:t>I wanted to be sure to thank and properly credit her for her efforts.</a:t>
            </a:r>
            <a:endParaRPr lang="en-US" sz="1050" b="0" i="0" dirty="0">
              <a:effectLst/>
              <a:latin typeface="-apple-system"/>
            </a:endParaRPr>
          </a:p>
          <a:p>
            <a:endParaRPr lang="en-US" sz="1050" dirty="0">
              <a:solidFill>
                <a:srgbClr val="C9D1D9"/>
              </a:solidFill>
              <a:latin typeface="-apple-system"/>
            </a:endParaRPr>
          </a:p>
          <a:p>
            <a:r>
              <a:rPr lang="en-US" sz="1050" dirty="0"/>
              <a:t>With a dataset like this, there are so many variables, that a methodology must be established to be able to research and get the results that we seek. Some of the decisions that were made to create this dataset include:</a:t>
            </a:r>
          </a:p>
          <a:p>
            <a:pPr marL="171450" indent="-171450">
              <a:buFontTx/>
              <a:buChar char="-"/>
            </a:pPr>
            <a:r>
              <a:rPr lang="en-US" sz="1050" dirty="0"/>
              <a:t>A death is only counted if the character is killed on-screen. UNLESS, the character dies off-screen but the death is confirmed or assumed due to imminent death while on screen. The exception would be prominent off-screen deaths, and prominence is determined mostly by importance to the plot.</a:t>
            </a:r>
          </a:p>
          <a:p>
            <a:pPr marL="171450" indent="-171450">
              <a:buFontTx/>
              <a:buChar char="-"/>
            </a:pPr>
            <a:endParaRPr lang="en-US" sz="1050" dirty="0"/>
          </a:p>
          <a:p>
            <a:pPr marL="171450" indent="-171450">
              <a:buFontTx/>
              <a:buChar char="-"/>
            </a:pPr>
            <a:r>
              <a:rPr lang="en-US" sz="1050" dirty="0"/>
              <a:t>Another decision that was made for this dataset was that if a character orders the death of another, the character who does the direct killing receives credit; not the one who orders the kill. But for cases where the direct killer is unidentifiable, like when Cersei Lannister uses the caches of wildfire to blow up the Great Sept of </a:t>
            </a:r>
            <a:r>
              <a:rPr lang="en-US" sz="1050" dirty="0" err="1"/>
              <a:t>Baelor</a:t>
            </a:r>
            <a:r>
              <a:rPr lang="en-US" sz="1050" dirty="0"/>
              <a:t>, the order giver receives the credit.</a:t>
            </a:r>
          </a:p>
          <a:p>
            <a:endParaRPr lang="en-US" sz="1050" dirty="0"/>
          </a:p>
          <a:p>
            <a:r>
              <a:rPr lang="en-US" sz="1050" dirty="0"/>
              <a:t>It is also noted that f</a:t>
            </a:r>
            <a:r>
              <a:rPr lang="en-US" sz="1050" b="0" i="0" dirty="0">
                <a:effectLst/>
                <a:latin typeface="-apple-system"/>
              </a:rPr>
              <a:t>or big battles such as the Battle of the Bastards, it is often unclear which side a </a:t>
            </a:r>
            <a:r>
              <a:rPr lang="en-US" sz="1050" dirty="0">
                <a:latin typeface="-apple-system"/>
              </a:rPr>
              <a:t>soldier being killed </a:t>
            </a:r>
            <a:r>
              <a:rPr lang="en-US" sz="1050" b="0" i="0" dirty="0">
                <a:effectLst/>
                <a:latin typeface="-apple-system"/>
              </a:rPr>
              <a:t>belongs to. Educated guesses were made based on the details like the shape of a helmet a soldier is wearing, along with other things like sigils that can be seen on armor.</a:t>
            </a:r>
          </a:p>
        </p:txBody>
      </p:sp>
      <p:sp>
        <p:nvSpPr>
          <p:cNvPr id="4" name="Slide Number Placeholder 3"/>
          <p:cNvSpPr>
            <a:spLocks noGrp="1"/>
          </p:cNvSpPr>
          <p:nvPr>
            <p:ph type="sldNum" sz="quarter" idx="5"/>
          </p:nvPr>
        </p:nvSpPr>
        <p:spPr/>
        <p:txBody>
          <a:bodyPr/>
          <a:lstStyle/>
          <a:p>
            <a:fld id="{8F5A56A7-EA17-4E80-9FDD-AF88C226E5E1}" type="slidenum">
              <a:rPr lang="en-US" smtClean="0"/>
              <a:t>1</a:t>
            </a:fld>
            <a:endParaRPr lang="en-US"/>
          </a:p>
        </p:txBody>
      </p:sp>
    </p:spTree>
    <p:extLst>
      <p:ext uri="{BB962C8B-B14F-4D97-AF65-F5344CB8AC3E}">
        <p14:creationId xmlns:p14="http://schemas.microsoft.com/office/powerpoint/2010/main" val="263927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F5A56A7-EA17-4E80-9FDD-AF88C226E5E1}" type="slidenum">
              <a:rPr lang="en-US" smtClean="0"/>
              <a:t>2</a:t>
            </a:fld>
            <a:endParaRPr lang="en-US"/>
          </a:p>
        </p:txBody>
      </p:sp>
      <p:sp>
        <p:nvSpPr>
          <p:cNvPr id="7" name="Notes Placeholder 2">
            <a:extLst>
              <a:ext uri="{FF2B5EF4-FFF2-40B4-BE49-F238E27FC236}">
                <a16:creationId xmlns:a16="http://schemas.microsoft.com/office/drawing/2014/main" id="{F7DA8C66-E834-8EE6-721D-4231AAD00D45}"/>
              </a:ext>
            </a:extLst>
          </p:cNvPr>
          <p:cNvSpPr txBox="1">
            <a:spLocks/>
          </p:cNvSpPr>
          <p:nvPr/>
        </p:nvSpPr>
        <p:spPr>
          <a:xfrm>
            <a:off x="685800" y="4400550"/>
            <a:ext cx="5486400" cy="4464050"/>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1050" dirty="0">
                <a:latin typeface="-apple-system"/>
              </a:rPr>
              <a:t>In my breakdown I made the decision to create two top 5s to separate beings such dragons, and groups such as armies who get kills in masses from individual humans. There was also just curiosity to see who the most dangerous individuals were by breaking it up.</a:t>
            </a:r>
          </a:p>
          <a:p>
            <a:endParaRPr lang="en-US" sz="1050" dirty="0">
              <a:latin typeface="-apple-system"/>
            </a:endParaRPr>
          </a:p>
          <a:p>
            <a:r>
              <a:rPr lang="en-US" sz="1050" dirty="0">
                <a:latin typeface="-apple-system"/>
              </a:rPr>
              <a:t>*proceed to data*</a:t>
            </a:r>
          </a:p>
          <a:p>
            <a:endParaRPr lang="en-US" sz="1050" dirty="0">
              <a:latin typeface="-apple-system"/>
            </a:endParaRPr>
          </a:p>
          <a:p>
            <a:r>
              <a:rPr lang="en-US" sz="1050" dirty="0" err="1">
                <a:latin typeface="-apple-system"/>
              </a:rPr>
              <a:t>Rhaegel</a:t>
            </a:r>
            <a:r>
              <a:rPr lang="en-US" sz="1050" dirty="0">
                <a:latin typeface="-apple-system"/>
              </a:rPr>
              <a:t> was the second deadliest dragon in the shows run, and 170 of his 273 total kills took place Beyond the Wall</a:t>
            </a:r>
          </a:p>
          <a:p>
            <a:endParaRPr lang="en-US" sz="1050" dirty="0">
              <a:latin typeface="-apple-system"/>
            </a:endParaRPr>
          </a:p>
          <a:p>
            <a:r>
              <a:rPr lang="en-US" sz="1050" dirty="0">
                <a:latin typeface="-apple-system"/>
              </a:rPr>
              <a:t>Jon Snow is one debatably the main protagonist of the show, and runs up an impressive kill count through a variety of locations all over Westeros. 48 of his 112 total kills were Beyond the Wall</a:t>
            </a:r>
          </a:p>
        </p:txBody>
      </p:sp>
    </p:spTree>
    <p:extLst>
      <p:ext uri="{BB962C8B-B14F-4D97-AF65-F5344CB8AC3E}">
        <p14:creationId xmlns:p14="http://schemas.microsoft.com/office/powerpoint/2010/main" val="51450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 facts: </a:t>
            </a:r>
          </a:p>
          <a:p>
            <a:pPr marL="171450" indent="-171450">
              <a:buFontTx/>
              <a:buChar char="-"/>
            </a:pPr>
            <a:r>
              <a:rPr lang="en-US" dirty="0"/>
              <a:t>The very first death in Game of Thrones was Beyond the Wall, in the very first episode. </a:t>
            </a:r>
            <a:r>
              <a:rPr lang="en-US" dirty="0" err="1"/>
              <a:t>Waymar</a:t>
            </a:r>
            <a:r>
              <a:rPr lang="en-US" dirty="0"/>
              <a:t> Royce, a Ranger with The Night’s Watch, was killed by a White Walker.</a:t>
            </a:r>
          </a:p>
          <a:p>
            <a:pPr marL="171450" indent="-171450">
              <a:buFontTx/>
              <a:buChar char="-"/>
            </a:pPr>
            <a:r>
              <a:rPr lang="en-US" dirty="0"/>
              <a:t>Most death Beyond the Wall was not at the hands of anyone. For example, of the 917 Wights that died Beyond the Wall 421 of them drowned.</a:t>
            </a:r>
          </a:p>
        </p:txBody>
      </p:sp>
      <p:sp>
        <p:nvSpPr>
          <p:cNvPr id="4" name="Slide Number Placeholder 3"/>
          <p:cNvSpPr>
            <a:spLocks noGrp="1"/>
          </p:cNvSpPr>
          <p:nvPr>
            <p:ph type="sldNum" sz="quarter" idx="5"/>
          </p:nvPr>
        </p:nvSpPr>
        <p:spPr/>
        <p:txBody>
          <a:bodyPr/>
          <a:lstStyle/>
          <a:p>
            <a:fld id="{8F5A56A7-EA17-4E80-9FDD-AF88C226E5E1}" type="slidenum">
              <a:rPr lang="en-US" smtClean="0"/>
              <a:t>3</a:t>
            </a:fld>
            <a:endParaRPr lang="en-US"/>
          </a:p>
        </p:txBody>
      </p:sp>
    </p:spTree>
    <p:extLst>
      <p:ext uri="{BB962C8B-B14F-4D97-AF65-F5344CB8AC3E}">
        <p14:creationId xmlns:p14="http://schemas.microsoft.com/office/powerpoint/2010/main" val="51878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F5A56A7-EA17-4E80-9FDD-AF88C226E5E1}" type="slidenum">
              <a:rPr lang="en-US" smtClean="0"/>
              <a:t>4</a:t>
            </a:fld>
            <a:endParaRPr lang="en-US"/>
          </a:p>
        </p:txBody>
      </p:sp>
      <p:sp>
        <p:nvSpPr>
          <p:cNvPr id="5" name="Notes Placeholder 2">
            <a:extLst>
              <a:ext uri="{FF2B5EF4-FFF2-40B4-BE49-F238E27FC236}">
                <a16:creationId xmlns:a16="http://schemas.microsoft.com/office/drawing/2014/main" id="{898A009A-5D68-3D20-1F8F-BDEAF958B761}"/>
              </a:ext>
            </a:extLst>
          </p:cNvPr>
          <p:cNvSpPr txBox="1">
            <a:spLocks/>
          </p:cNvSpPr>
          <p:nvPr/>
        </p:nvSpPr>
        <p:spPr>
          <a:xfrm>
            <a:off x="685800" y="4400550"/>
            <a:ext cx="5486400" cy="4464050"/>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171450" indent="-171450">
              <a:buFontTx/>
              <a:buChar char="-"/>
            </a:pPr>
            <a:r>
              <a:rPr lang="en-US" sz="1050" dirty="0" err="1">
                <a:latin typeface="-apple-system"/>
              </a:rPr>
              <a:t>Drogon</a:t>
            </a:r>
            <a:r>
              <a:rPr lang="en-US" sz="1050" dirty="0">
                <a:latin typeface="-apple-system"/>
              </a:rPr>
              <a:t> is the largest and deadliest dragon in the shows run. 917 of his 1,426 total kills took place in King’s Landing</a:t>
            </a:r>
          </a:p>
          <a:p>
            <a:pPr marL="171450" indent="-171450">
              <a:buFontTx/>
              <a:buChar char="-"/>
            </a:pPr>
            <a:r>
              <a:rPr lang="en-US" sz="1050" dirty="0">
                <a:latin typeface="-apple-system"/>
              </a:rPr>
              <a:t>Cersei Lannister was a ruthless but very effective leader who oversaw The Seven Kingdoms. She assumed the throne after tragically losing each of her children, and was the last monarch to sit on the Iron Throne before it was destroyed.</a:t>
            </a:r>
          </a:p>
        </p:txBody>
      </p:sp>
    </p:spTree>
    <p:extLst>
      <p:ext uri="{BB962C8B-B14F-4D97-AF65-F5344CB8AC3E}">
        <p14:creationId xmlns:p14="http://schemas.microsoft.com/office/powerpoint/2010/main" val="1780932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 Facts:</a:t>
            </a:r>
          </a:p>
          <a:p>
            <a:pPr marL="171450" indent="-171450">
              <a:buFontTx/>
              <a:buChar char="-"/>
            </a:pPr>
            <a:r>
              <a:rPr lang="en-US" dirty="0"/>
              <a:t>King’s Landing is the home of the most amount of deaths of characters who were categorized as most important to the series (16): </a:t>
            </a:r>
          </a:p>
          <a:p>
            <a:pPr marL="628650" lvl="1" indent="-171450">
              <a:buFontTx/>
              <a:buChar char="-"/>
            </a:pPr>
            <a:r>
              <a:rPr lang="en-US" dirty="0"/>
              <a:t>Robert Baratheon, </a:t>
            </a:r>
            <a:r>
              <a:rPr lang="en-US" u="sng" dirty="0"/>
              <a:t>Ned Stark</a:t>
            </a:r>
            <a:r>
              <a:rPr lang="en-US" dirty="0"/>
              <a:t>, Joffrey Baratheon, </a:t>
            </a:r>
            <a:r>
              <a:rPr lang="en-US" dirty="0" err="1"/>
              <a:t>Oberyn</a:t>
            </a:r>
            <a:r>
              <a:rPr lang="en-US" dirty="0"/>
              <a:t> Martell, Shae, Tywin Lannister, High Sparrow, </a:t>
            </a:r>
            <a:r>
              <a:rPr lang="en-US" dirty="0" err="1"/>
              <a:t>Loras</a:t>
            </a:r>
            <a:r>
              <a:rPr lang="en-US" dirty="0"/>
              <a:t> Tyrell, </a:t>
            </a:r>
            <a:r>
              <a:rPr lang="en-US" u="sng" dirty="0"/>
              <a:t>Margaery Tyrell</a:t>
            </a:r>
            <a:r>
              <a:rPr lang="en-US" dirty="0"/>
              <a:t>, Tommen Baratheon, </a:t>
            </a:r>
            <a:r>
              <a:rPr lang="en-US" dirty="0" err="1"/>
              <a:t>Missandei</a:t>
            </a:r>
            <a:r>
              <a:rPr lang="en-US" dirty="0"/>
              <a:t>, </a:t>
            </a:r>
            <a:r>
              <a:rPr lang="en-US" dirty="0" err="1"/>
              <a:t>Euron</a:t>
            </a:r>
            <a:r>
              <a:rPr lang="en-US" dirty="0"/>
              <a:t> Greyjoy, Sandor “The Hound” Clegane, </a:t>
            </a:r>
            <a:r>
              <a:rPr lang="en-US" u="sng" dirty="0"/>
              <a:t>Jaime Lannister, Cersei Lannister</a:t>
            </a:r>
            <a:r>
              <a:rPr lang="en-US" dirty="0"/>
              <a:t>, and Daenerys Targaryen </a:t>
            </a:r>
          </a:p>
          <a:p>
            <a:r>
              <a:rPr lang="en-US" dirty="0"/>
              <a:t>- King’s Landing is the location of the very last death in the series</a:t>
            </a:r>
          </a:p>
          <a:p>
            <a:endParaRPr lang="en-US" dirty="0"/>
          </a:p>
        </p:txBody>
      </p:sp>
      <p:sp>
        <p:nvSpPr>
          <p:cNvPr id="4" name="Slide Number Placeholder 3"/>
          <p:cNvSpPr>
            <a:spLocks noGrp="1"/>
          </p:cNvSpPr>
          <p:nvPr>
            <p:ph type="sldNum" sz="quarter" idx="5"/>
          </p:nvPr>
        </p:nvSpPr>
        <p:spPr/>
        <p:txBody>
          <a:bodyPr/>
          <a:lstStyle/>
          <a:p>
            <a:fld id="{8F5A56A7-EA17-4E80-9FDD-AF88C226E5E1}" type="slidenum">
              <a:rPr lang="en-US" smtClean="0"/>
              <a:t>5</a:t>
            </a:fld>
            <a:endParaRPr lang="en-US"/>
          </a:p>
        </p:txBody>
      </p:sp>
    </p:spTree>
    <p:extLst>
      <p:ext uri="{BB962C8B-B14F-4D97-AF65-F5344CB8AC3E}">
        <p14:creationId xmlns:p14="http://schemas.microsoft.com/office/powerpoint/2010/main" val="3224003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dirty="0"/>
              <a:t>If we remove all death connected to the Night King’s slaying, Arya drops to #4 with only 24 kills</a:t>
            </a:r>
            <a:endParaRPr lang="en-US" dirty="0"/>
          </a:p>
          <a:p>
            <a:r>
              <a:rPr lang="en-US" dirty="0"/>
              <a:t>- The Wights led by the Night King and White Walkers descended on Winterfell in search of Bran Stark to kill him. They were met by several forces to stand against them starting one of the largest battles of the show, hence the most kills in Winterfell</a:t>
            </a:r>
          </a:p>
        </p:txBody>
      </p:sp>
      <p:sp>
        <p:nvSpPr>
          <p:cNvPr id="4" name="Slide Number Placeholder 3"/>
          <p:cNvSpPr>
            <a:spLocks noGrp="1"/>
          </p:cNvSpPr>
          <p:nvPr>
            <p:ph type="sldNum" sz="quarter" idx="5"/>
          </p:nvPr>
        </p:nvSpPr>
        <p:spPr/>
        <p:txBody>
          <a:bodyPr/>
          <a:lstStyle/>
          <a:p>
            <a:fld id="{8F5A56A7-EA17-4E80-9FDD-AF88C226E5E1}" type="slidenum">
              <a:rPr lang="en-US" smtClean="0"/>
              <a:t>6</a:t>
            </a:fld>
            <a:endParaRPr lang="en-US"/>
          </a:p>
        </p:txBody>
      </p:sp>
    </p:spTree>
    <p:extLst>
      <p:ext uri="{BB962C8B-B14F-4D97-AF65-F5344CB8AC3E}">
        <p14:creationId xmlns:p14="http://schemas.microsoft.com/office/powerpoint/2010/main" val="104572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Winterfell is the home of the second most amount of deaths of characters who were categorized as most important to the series (10): </a:t>
            </a:r>
          </a:p>
          <a:p>
            <a:pPr marL="628650" lvl="1" indent="-171450">
              <a:buFontTx/>
              <a:buChar char="-"/>
            </a:pPr>
            <a:r>
              <a:rPr lang="en-US" dirty="0"/>
              <a:t>Stannis Baratheon, </a:t>
            </a:r>
            <a:r>
              <a:rPr lang="en-US" dirty="0" err="1"/>
              <a:t>Roose</a:t>
            </a:r>
            <a:r>
              <a:rPr lang="en-US" dirty="0"/>
              <a:t> Bolton, </a:t>
            </a:r>
            <a:r>
              <a:rPr lang="en-US" dirty="0" err="1"/>
              <a:t>Rickon</a:t>
            </a:r>
            <a:r>
              <a:rPr lang="en-US" dirty="0"/>
              <a:t> Stark, Ramsay Bolton, Petyr Baelish, Theon Greyjoy, Night King, Viserion (Wight), Jorah Mormont, Melisandre “Red Woman” of </a:t>
            </a:r>
            <a:r>
              <a:rPr lang="en-US" dirty="0" err="1"/>
              <a:t>Asshai</a:t>
            </a:r>
            <a:r>
              <a:rPr lang="en-US" dirty="0"/>
              <a:t> </a:t>
            </a:r>
          </a:p>
          <a:p>
            <a:pPr marL="1085850" lvl="2" indent="-171450">
              <a:buFontTx/>
              <a:buChar char="-"/>
            </a:pPr>
            <a:r>
              <a:rPr lang="en-US" dirty="0"/>
              <a:t>Arya Stark is responsible for 3 of those 10 kills</a:t>
            </a:r>
          </a:p>
        </p:txBody>
      </p:sp>
      <p:sp>
        <p:nvSpPr>
          <p:cNvPr id="4" name="Slide Number Placeholder 3"/>
          <p:cNvSpPr>
            <a:spLocks noGrp="1"/>
          </p:cNvSpPr>
          <p:nvPr>
            <p:ph type="sldNum" sz="quarter" idx="5"/>
          </p:nvPr>
        </p:nvSpPr>
        <p:spPr/>
        <p:txBody>
          <a:bodyPr/>
          <a:lstStyle/>
          <a:p>
            <a:fld id="{8F5A56A7-EA17-4E80-9FDD-AF88C226E5E1}" type="slidenum">
              <a:rPr lang="en-US" smtClean="0"/>
              <a:t>7</a:t>
            </a:fld>
            <a:endParaRPr lang="en-US"/>
          </a:p>
        </p:txBody>
      </p:sp>
    </p:spTree>
    <p:extLst>
      <p:ext uri="{BB962C8B-B14F-4D97-AF65-F5344CB8AC3E}">
        <p14:creationId xmlns:p14="http://schemas.microsoft.com/office/powerpoint/2010/main" val="13490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5A56A7-EA17-4E80-9FDD-AF88C226E5E1}" type="slidenum">
              <a:rPr lang="en-US" smtClean="0"/>
              <a:t>8</a:t>
            </a:fld>
            <a:endParaRPr lang="en-US"/>
          </a:p>
        </p:txBody>
      </p:sp>
    </p:spTree>
    <p:extLst>
      <p:ext uri="{BB962C8B-B14F-4D97-AF65-F5344CB8AC3E}">
        <p14:creationId xmlns:p14="http://schemas.microsoft.com/office/powerpoint/2010/main" val="1881831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5A56A7-EA17-4E80-9FDD-AF88C226E5E1}" type="slidenum">
              <a:rPr lang="en-US" smtClean="0"/>
              <a:t>9</a:t>
            </a:fld>
            <a:endParaRPr lang="en-US"/>
          </a:p>
        </p:txBody>
      </p:sp>
    </p:spTree>
    <p:extLst>
      <p:ext uri="{BB962C8B-B14F-4D97-AF65-F5344CB8AC3E}">
        <p14:creationId xmlns:p14="http://schemas.microsoft.com/office/powerpoint/2010/main" val="3527115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AB77D3-A144-461B-96A4-2B24F57D934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394763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AB77D3-A144-461B-96A4-2B24F57D934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87149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AB77D3-A144-461B-96A4-2B24F57D934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187250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AB77D3-A144-461B-96A4-2B24F57D934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406552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B77D3-A144-461B-96A4-2B24F57D934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75568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B77D3-A144-461B-96A4-2B24F57D934A}"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26528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AB77D3-A144-461B-96A4-2B24F57D934A}"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221022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AB77D3-A144-461B-96A4-2B24F57D934A}"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200925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B77D3-A144-461B-96A4-2B24F57D934A}"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178282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AB77D3-A144-461B-96A4-2B24F57D934A}"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329080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AB77D3-A144-461B-96A4-2B24F57D934A}"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19BD7-3A54-4532-A6CD-30015CBF12D5}" type="slidenum">
              <a:rPr lang="en-US" smtClean="0"/>
              <a:t>‹#›</a:t>
            </a:fld>
            <a:endParaRPr lang="en-US"/>
          </a:p>
        </p:txBody>
      </p:sp>
    </p:spTree>
    <p:extLst>
      <p:ext uri="{BB962C8B-B14F-4D97-AF65-F5344CB8AC3E}">
        <p14:creationId xmlns:p14="http://schemas.microsoft.com/office/powerpoint/2010/main" val="32644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B77D3-A144-461B-96A4-2B24F57D934A}" type="datetimeFigureOut">
              <a:rPr lang="en-US" smtClean="0"/>
              <a:t>11/14/2022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19BD7-3A54-4532-A6CD-30015CBF12D5}" type="slidenum">
              <a:rPr lang="en-US" smtClean="0"/>
              <a:t>‹#›</a:t>
            </a:fld>
            <a:endParaRPr lang="en-US"/>
          </a:p>
        </p:txBody>
      </p:sp>
    </p:spTree>
    <p:extLst>
      <p:ext uri="{BB962C8B-B14F-4D97-AF65-F5344CB8AC3E}">
        <p14:creationId xmlns:p14="http://schemas.microsoft.com/office/powerpoint/2010/main" val="136653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washingtonpost/data-game-of-thrones-deaths/blob/master/game-of-thrones-deaths-data.csv" TargetMode="External"/><Relationship Id="rId4" Type="http://schemas.openxmlformats.org/officeDocument/2006/relationships/hyperlink" Target="https://github.com/washingtonpost/data-game-of-thrones-death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5982" y="1575088"/>
            <a:ext cx="10515600" cy="3181639"/>
          </a:xfrm>
        </p:spPr>
        <p:txBody>
          <a:bodyPr>
            <a:normAutofit/>
          </a:bodyPr>
          <a:lstStyle/>
          <a:p>
            <a:pPr algn="ctr"/>
            <a:r>
              <a:rPr lang="en-US" dirty="0">
                <a:latin typeface="Game of Thrones" panose="02000500000000000000" pitchFamily="2" charset="0"/>
              </a:rPr>
              <a:t>TOP three</a:t>
            </a:r>
            <a:br>
              <a:rPr lang="en-US" dirty="0">
                <a:latin typeface="Game of Thrones" panose="02000500000000000000" pitchFamily="2" charset="0"/>
              </a:rPr>
            </a:br>
            <a:br>
              <a:rPr lang="en-US" dirty="0">
                <a:latin typeface="Game of Thrones" panose="02000500000000000000" pitchFamily="2" charset="0"/>
              </a:rPr>
            </a:br>
            <a:r>
              <a:rPr lang="en-US" dirty="0">
                <a:latin typeface="Game of Thrones" panose="02000500000000000000" pitchFamily="2" charset="0"/>
              </a:rPr>
              <a:t>Most Dangerous Areas </a:t>
            </a:r>
            <a:br>
              <a:rPr lang="en-US" dirty="0">
                <a:latin typeface="Game of Thrones" panose="02000500000000000000" pitchFamily="2" charset="0"/>
              </a:rPr>
            </a:br>
            <a:br>
              <a:rPr lang="en-US" dirty="0">
                <a:latin typeface="Game of Thrones" panose="02000500000000000000" pitchFamily="2" charset="0"/>
              </a:rPr>
            </a:br>
            <a:r>
              <a:rPr lang="en-US" dirty="0">
                <a:latin typeface="Game of Thrones" panose="02000500000000000000" pitchFamily="2" charset="0"/>
              </a:rPr>
              <a:t>of Westeros</a:t>
            </a:r>
          </a:p>
        </p:txBody>
      </p:sp>
      <p:sp>
        <p:nvSpPr>
          <p:cNvPr id="3" name="TextBox 2">
            <a:extLst>
              <a:ext uri="{FF2B5EF4-FFF2-40B4-BE49-F238E27FC236}">
                <a16:creationId xmlns:a16="http://schemas.microsoft.com/office/drawing/2014/main" id="{3FC09C36-6C0E-C2DC-0241-D2A815D130AC}"/>
              </a:ext>
            </a:extLst>
          </p:cNvPr>
          <p:cNvSpPr txBox="1"/>
          <p:nvPr/>
        </p:nvSpPr>
        <p:spPr>
          <a:xfrm>
            <a:off x="1101511" y="5714517"/>
            <a:ext cx="10284541" cy="1231106"/>
          </a:xfrm>
          <a:prstGeom prst="rect">
            <a:avLst/>
          </a:prstGeom>
          <a:noFill/>
        </p:spPr>
        <p:txBody>
          <a:bodyPr wrap="square" rtlCol="0">
            <a:spAutoFit/>
          </a:bodyPr>
          <a:lstStyle/>
          <a:p>
            <a:r>
              <a:rPr lang="en-US" sz="1400" dirty="0"/>
              <a:t>Dataset Source:</a:t>
            </a:r>
          </a:p>
          <a:p>
            <a:r>
              <a:rPr lang="en-US" sz="1400" dirty="0"/>
              <a:t>Tan, Shelly (2018) </a:t>
            </a:r>
            <a:r>
              <a:rPr lang="en-US" sz="1400" b="1" i="1" u="sng" dirty="0">
                <a:solidFill>
                  <a:srgbClr val="C9D1D9"/>
                </a:solidFill>
                <a:effectLst/>
                <a:latin typeface="-apple-system"/>
                <a:hlinkClick r:id="rId4"/>
              </a:rPr>
              <a:t>data-game-of-thrones-deaths</a:t>
            </a:r>
            <a:r>
              <a:rPr lang="en-US" sz="1400" dirty="0">
                <a:solidFill>
                  <a:srgbClr val="C9D1D9"/>
                </a:solidFill>
                <a:effectLst/>
                <a:latin typeface="-apple-system"/>
              </a:rPr>
              <a:t> </a:t>
            </a:r>
            <a:r>
              <a:rPr lang="en-US" sz="1400" dirty="0">
                <a:latin typeface="-apple-system"/>
              </a:rPr>
              <a:t>[Data set].</a:t>
            </a:r>
            <a:endParaRPr lang="en-US" sz="1400" i="1" dirty="0">
              <a:effectLst/>
              <a:latin typeface="-apple-system"/>
            </a:endParaRPr>
          </a:p>
          <a:p>
            <a:r>
              <a:rPr lang="en-US" sz="1400" dirty="0"/>
              <a:t>	Washington Post/</a:t>
            </a:r>
            <a:r>
              <a:rPr lang="en-US" sz="1400" dirty="0" err="1"/>
              <a:t>Github</a:t>
            </a:r>
            <a:r>
              <a:rPr lang="en-US" sz="1400" dirty="0"/>
              <a:t>.</a:t>
            </a:r>
          </a:p>
          <a:p>
            <a:r>
              <a:rPr lang="en-US" sz="1400" dirty="0"/>
              <a:t>	</a:t>
            </a:r>
            <a:r>
              <a:rPr lang="en-US" sz="1400" dirty="0">
                <a:hlinkClick r:id="rId5"/>
              </a:rPr>
              <a:t>https://github.com/washingtonpost/data-game-of-thrones-deaths/blob/master/game-of-thrones-deaths-data.csv</a:t>
            </a:r>
            <a:br>
              <a:rPr lang="en-US" dirty="0"/>
            </a:br>
            <a:endParaRPr lang="en-US" dirty="0"/>
          </a:p>
        </p:txBody>
      </p:sp>
    </p:spTree>
    <p:extLst>
      <p:ext uri="{BB962C8B-B14F-4D97-AF65-F5344CB8AC3E}">
        <p14:creationId xmlns:p14="http://schemas.microsoft.com/office/powerpoint/2010/main" val="35613200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8591" y="549218"/>
            <a:ext cx="5414818" cy="640486"/>
          </a:xfrm>
        </p:spPr>
        <p:txBody>
          <a:bodyPr>
            <a:normAutofit fontScale="90000"/>
          </a:bodyPr>
          <a:lstStyle/>
          <a:p>
            <a:pPr algn="ctr"/>
            <a:r>
              <a:rPr lang="en-US" sz="2200" dirty="0">
                <a:latin typeface="Game of Thrones" panose="02000500000000000000" pitchFamily="2" charset="0"/>
              </a:rPr>
              <a:t>Most dangerous areas</a:t>
            </a:r>
            <a:br>
              <a:rPr lang="en-US" sz="2700" dirty="0">
                <a:latin typeface="Game of Thrones" panose="02000500000000000000" pitchFamily="2" charset="0"/>
              </a:rPr>
            </a:br>
            <a:r>
              <a:rPr lang="en-US" sz="2200" dirty="0">
                <a:latin typeface="Game of Thrones" panose="02000500000000000000" pitchFamily="2" charset="0"/>
              </a:rPr>
              <a:t>Number three</a:t>
            </a:r>
            <a:endParaRPr lang="en-US" dirty="0">
              <a:latin typeface="Game of Thrones" panose="02000500000000000000" pitchFamily="2" charset="0"/>
            </a:endParaRPr>
          </a:p>
        </p:txBody>
      </p:sp>
      <p:sp>
        <p:nvSpPr>
          <p:cNvPr id="3" name="Content Placeholder 2"/>
          <p:cNvSpPr>
            <a:spLocks noGrp="1"/>
          </p:cNvSpPr>
          <p:nvPr>
            <p:ph idx="1"/>
          </p:nvPr>
        </p:nvSpPr>
        <p:spPr>
          <a:xfrm>
            <a:off x="3996316" y="1989456"/>
            <a:ext cx="4002728" cy="1213812"/>
          </a:xfrm>
          <a:solidFill>
            <a:schemeClr val="bg1">
              <a:lumMod val="65000"/>
              <a:alpha val="59000"/>
            </a:schemeClr>
          </a:solidFill>
          <a:effectLst>
            <a:softEdge rad="63500"/>
          </a:effectLst>
        </p:spPr>
        <p:txBody>
          <a:bodyPr>
            <a:normAutofit fontScale="92500" lnSpcReduction="10000"/>
          </a:bodyPr>
          <a:lstStyle/>
          <a:p>
            <a:pPr marL="0" indent="0" algn="ctr">
              <a:buNone/>
            </a:pPr>
            <a:r>
              <a:rPr lang="en-US" sz="1800" dirty="0"/>
              <a:t>The Wall was a northern boundary erected to protect Westeros from the White Walkers. Beyond that boundary, was the third most dangerous place in the era of Fire and Ice with 993 deaths.</a:t>
            </a:r>
            <a:endParaRPr lang="en-US" dirty="0"/>
          </a:p>
        </p:txBody>
      </p:sp>
      <p:graphicFrame>
        <p:nvGraphicFramePr>
          <p:cNvPr id="4" name="Table 4">
            <a:extLst>
              <a:ext uri="{FF2B5EF4-FFF2-40B4-BE49-F238E27FC236}">
                <a16:creationId xmlns:a16="http://schemas.microsoft.com/office/drawing/2014/main" id="{7222BB84-6965-A6FF-6AA8-5D76CC75A147}"/>
              </a:ext>
            </a:extLst>
          </p:cNvPr>
          <p:cNvGraphicFramePr>
            <a:graphicFrameLocks/>
          </p:cNvGraphicFramePr>
          <p:nvPr>
            <p:extLst>
              <p:ext uri="{D42A27DB-BD31-4B8C-83A1-F6EECF244321}">
                <p14:modId xmlns:p14="http://schemas.microsoft.com/office/powerpoint/2010/main" val="762286352"/>
              </p:ext>
            </p:extLst>
          </p:nvPr>
        </p:nvGraphicFramePr>
        <p:xfrm>
          <a:off x="107041" y="434541"/>
          <a:ext cx="3654136" cy="2878554"/>
        </p:xfrm>
        <a:graphic>
          <a:graphicData uri="http://schemas.openxmlformats.org/drawingml/2006/table">
            <a:tbl>
              <a:tblPr firstRow="1" bandRow="1">
                <a:tableStyleId>{5C22544A-7EE6-4342-B048-85BDC9FD1C3A}</a:tableStyleId>
              </a:tblPr>
              <a:tblGrid>
                <a:gridCol w="2476679">
                  <a:extLst>
                    <a:ext uri="{9D8B030D-6E8A-4147-A177-3AD203B41FA5}">
                      <a16:colId xmlns:a16="http://schemas.microsoft.com/office/drawing/2014/main" val="1023975085"/>
                    </a:ext>
                  </a:extLst>
                </a:gridCol>
                <a:gridCol w="1177457">
                  <a:extLst>
                    <a:ext uri="{9D8B030D-6E8A-4147-A177-3AD203B41FA5}">
                      <a16:colId xmlns:a16="http://schemas.microsoft.com/office/drawing/2014/main" val="774155828"/>
                    </a:ext>
                  </a:extLst>
                </a:gridCol>
              </a:tblGrid>
              <a:tr h="1125595">
                <a:tc>
                  <a:txBody>
                    <a:bodyPr/>
                    <a:lstStyle/>
                    <a:p>
                      <a:pPr marL="0" lvl="1" indent="0" algn="ctr">
                        <a:buNone/>
                      </a:pP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Game of Thrones" panose="02000500000000000000" pitchFamily="2" charset="0"/>
                        </a:rPr>
                        <a:t>Top five Killers</a:t>
                      </a:r>
                    </a:p>
                    <a:p>
                      <a:pPr marL="0" marR="0" lvl="1"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Game of Thrones" panose="02000500000000000000" pitchFamily="2" charset="0"/>
                        </a:rPr>
                        <a:t>Beyond the wall</a:t>
                      </a: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mn-lt"/>
                        </a:rPr>
                        <a:t>Overall</a:t>
                      </a:r>
                      <a:endParaRPr lang="en-US" sz="1100" dirty="0">
                        <a:solidFill>
                          <a:schemeClr val="tx1"/>
                        </a:solidFill>
                        <a:latin typeface="+mn-lt"/>
                      </a:endParaRPr>
                    </a:p>
                    <a:p>
                      <a:pPr marL="457200" lvl="1" indent="0">
                        <a:buNone/>
                      </a:pPr>
                      <a:endParaRPr lang="en-US" sz="1100" dirty="0">
                        <a:solidFill>
                          <a:schemeClr val="tx1"/>
                        </a:solidFill>
                        <a:latin typeface="Game of Thrones" panose="02000500000000000000" pitchFamily="2" charset="0"/>
                      </a:endParaRPr>
                    </a:p>
                  </a:txBody>
                  <a:tcPr>
                    <a:solidFill>
                      <a:schemeClr val="bg1">
                        <a:lumMod val="65000"/>
                      </a:schemeClr>
                    </a:solidFill>
                  </a:tcPr>
                </a:tc>
                <a:tc>
                  <a:txBody>
                    <a:bodyPr/>
                    <a:lstStyle/>
                    <a:p>
                      <a:pPr algn="ctr"/>
                      <a:r>
                        <a:rPr lang="en-US" sz="1050" dirty="0">
                          <a:solidFill>
                            <a:schemeClr val="tx1"/>
                          </a:solidFill>
                          <a:latin typeface="Game of Thrones" panose="02000500000000000000" pitchFamily="2" charset="0"/>
                        </a:rPr>
                        <a:t>Amount of Kills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n-lt"/>
                        </a:rPr>
                        <a:t>Percentage of Death responsible for overall</a:t>
                      </a:r>
                    </a:p>
                    <a:p>
                      <a:endParaRPr lang="en-US" sz="1050" dirty="0">
                        <a:solidFill>
                          <a:schemeClr val="tx1"/>
                        </a:solidFill>
                        <a:latin typeface="Game of Thrones" panose="02000500000000000000" pitchFamily="2" charset="0"/>
                      </a:endParaRPr>
                    </a:p>
                  </a:txBody>
                  <a:tcPr>
                    <a:solidFill>
                      <a:schemeClr val="bg1">
                        <a:lumMod val="65000"/>
                      </a:schemeClr>
                    </a:solidFill>
                  </a:tcPr>
                </a:tc>
                <a:extLst>
                  <a:ext uri="{0D108BD9-81ED-4DB2-BD59-A6C34878D82A}">
                    <a16:rowId xmlns:a16="http://schemas.microsoft.com/office/drawing/2014/main" val="2366859484"/>
                  </a:ext>
                </a:extLst>
              </a:tr>
              <a:tr h="254852">
                <a:tc>
                  <a:txBody>
                    <a:bodyPr/>
                    <a:lstStyle/>
                    <a:p>
                      <a:pPr marL="0" lvl="0" indent="0" algn="ctr">
                        <a:buNone/>
                      </a:pPr>
                      <a:r>
                        <a:rPr lang="en-US" sz="1200" dirty="0">
                          <a:solidFill>
                            <a:srgbClr val="FF0000"/>
                          </a:solidFill>
                          <a:latin typeface="Bahnschrift" panose="020B0502040204020203" pitchFamily="34" charset="0"/>
                        </a:rPr>
                        <a:t>5. Jorah Mormont</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28 (%2.82)</a:t>
                      </a:r>
                    </a:p>
                  </a:txBody>
                  <a:tcPr>
                    <a:solidFill>
                      <a:schemeClr val="bg1">
                        <a:lumMod val="85000"/>
                      </a:schemeClr>
                    </a:solidFill>
                  </a:tcPr>
                </a:tc>
                <a:extLst>
                  <a:ext uri="{0D108BD9-81ED-4DB2-BD59-A6C34878D82A}">
                    <a16:rowId xmlns:a16="http://schemas.microsoft.com/office/drawing/2014/main" val="3026286653"/>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4. Viserion (Dragon)</a:t>
                      </a:r>
                    </a:p>
                  </a:txBody>
                  <a:tcPr/>
                </a:tc>
                <a:tc>
                  <a:txBody>
                    <a:bodyPr/>
                    <a:lstStyle/>
                    <a:p>
                      <a:pPr algn="ctr"/>
                      <a:r>
                        <a:rPr lang="en-US" sz="1200" dirty="0">
                          <a:solidFill>
                            <a:srgbClr val="FF0000"/>
                          </a:solidFill>
                          <a:latin typeface="Bahnschrift" panose="020B0502040204020203" pitchFamily="34" charset="0"/>
                        </a:rPr>
                        <a:t>29 (%2.92)</a:t>
                      </a:r>
                    </a:p>
                  </a:txBody>
                  <a:tcPr/>
                </a:tc>
                <a:extLst>
                  <a:ext uri="{0D108BD9-81ED-4DB2-BD59-A6C34878D82A}">
                    <a16:rowId xmlns:a16="http://schemas.microsoft.com/office/drawing/2014/main" val="2479074679"/>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3. Leaf (Children of the Forest – non-human)</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37 (%3.73)</a:t>
                      </a:r>
                    </a:p>
                  </a:txBody>
                  <a:tcPr>
                    <a:solidFill>
                      <a:schemeClr val="bg1">
                        <a:lumMod val="85000"/>
                      </a:schemeClr>
                    </a:solidFill>
                  </a:tcPr>
                </a:tc>
                <a:extLst>
                  <a:ext uri="{0D108BD9-81ED-4DB2-BD59-A6C34878D82A}">
                    <a16:rowId xmlns:a16="http://schemas.microsoft.com/office/drawing/2014/main" val="3313900813"/>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2. Jon Snow</a:t>
                      </a:r>
                    </a:p>
                  </a:txBody>
                  <a:tcPr/>
                </a:tc>
                <a:tc>
                  <a:txBody>
                    <a:bodyPr/>
                    <a:lstStyle/>
                    <a:p>
                      <a:pPr algn="ctr"/>
                      <a:r>
                        <a:rPr lang="en-US" sz="1200" dirty="0">
                          <a:solidFill>
                            <a:srgbClr val="FF0000"/>
                          </a:solidFill>
                          <a:latin typeface="Bahnschrift" panose="020B0502040204020203" pitchFamily="34" charset="0"/>
                        </a:rPr>
                        <a:t>48 (%4.83)</a:t>
                      </a:r>
                    </a:p>
                  </a:txBody>
                  <a:tcPr/>
                </a:tc>
                <a:extLst>
                  <a:ext uri="{0D108BD9-81ED-4DB2-BD59-A6C34878D82A}">
                    <a16:rowId xmlns:a16="http://schemas.microsoft.com/office/drawing/2014/main" val="1551822320"/>
                  </a:ext>
                </a:extLst>
              </a:tr>
              <a:tr h="3868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1. Rhaegal (Dragon) *pictured*</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170 (%17.12)</a:t>
                      </a:r>
                    </a:p>
                  </a:txBody>
                  <a:tcPr>
                    <a:solidFill>
                      <a:schemeClr val="bg1">
                        <a:lumMod val="85000"/>
                      </a:schemeClr>
                    </a:solidFill>
                  </a:tcPr>
                </a:tc>
                <a:extLst>
                  <a:ext uri="{0D108BD9-81ED-4DB2-BD59-A6C34878D82A}">
                    <a16:rowId xmlns:a16="http://schemas.microsoft.com/office/drawing/2014/main" val="2235837423"/>
                  </a:ext>
                </a:extLst>
              </a:tr>
            </a:tbl>
          </a:graphicData>
        </a:graphic>
      </p:graphicFrame>
      <p:graphicFrame>
        <p:nvGraphicFramePr>
          <p:cNvPr id="6" name="Table 4">
            <a:extLst>
              <a:ext uri="{FF2B5EF4-FFF2-40B4-BE49-F238E27FC236}">
                <a16:creationId xmlns:a16="http://schemas.microsoft.com/office/drawing/2014/main" id="{BE840306-33A0-3A6E-B762-06B43FC28DB4}"/>
              </a:ext>
            </a:extLst>
          </p:cNvPr>
          <p:cNvGraphicFramePr>
            <a:graphicFrameLocks/>
          </p:cNvGraphicFramePr>
          <p:nvPr>
            <p:extLst>
              <p:ext uri="{D42A27DB-BD31-4B8C-83A1-F6EECF244321}">
                <p14:modId xmlns:p14="http://schemas.microsoft.com/office/powerpoint/2010/main" val="3745536713"/>
              </p:ext>
            </p:extLst>
          </p:nvPr>
        </p:nvGraphicFramePr>
        <p:xfrm>
          <a:off x="107041" y="3575058"/>
          <a:ext cx="3654136" cy="2848401"/>
        </p:xfrm>
        <a:graphic>
          <a:graphicData uri="http://schemas.openxmlformats.org/drawingml/2006/table">
            <a:tbl>
              <a:tblPr firstRow="1" bandRow="1">
                <a:tableStyleId>{5C22544A-7EE6-4342-B048-85BDC9FD1C3A}</a:tableStyleId>
              </a:tblPr>
              <a:tblGrid>
                <a:gridCol w="2476679">
                  <a:extLst>
                    <a:ext uri="{9D8B030D-6E8A-4147-A177-3AD203B41FA5}">
                      <a16:colId xmlns:a16="http://schemas.microsoft.com/office/drawing/2014/main" val="1023975085"/>
                    </a:ext>
                  </a:extLst>
                </a:gridCol>
                <a:gridCol w="1177457">
                  <a:extLst>
                    <a:ext uri="{9D8B030D-6E8A-4147-A177-3AD203B41FA5}">
                      <a16:colId xmlns:a16="http://schemas.microsoft.com/office/drawing/2014/main" val="774155828"/>
                    </a:ext>
                  </a:extLst>
                </a:gridCol>
              </a:tblGrid>
              <a:tr h="1063609">
                <a:tc>
                  <a:txBody>
                    <a:bodyPr/>
                    <a:lstStyle/>
                    <a:p>
                      <a:pPr marL="0" lvl="1" indent="0" algn="ctr">
                        <a:buNone/>
                      </a:pP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Game of Thrones" panose="02000500000000000000" pitchFamily="2" charset="0"/>
                        </a:rPr>
                        <a:t>Top five Killers</a:t>
                      </a:r>
                    </a:p>
                    <a:p>
                      <a:pPr marL="0" lvl="1" indent="0" algn="ctr">
                        <a:buNone/>
                      </a:pPr>
                      <a:r>
                        <a:rPr lang="en-US" sz="1200" dirty="0">
                          <a:solidFill>
                            <a:schemeClr val="tx1"/>
                          </a:solidFill>
                          <a:latin typeface="Game of Thrones" panose="02000500000000000000" pitchFamily="2" charset="0"/>
                        </a:rPr>
                        <a:t>Beyond the wall</a:t>
                      </a:r>
                    </a:p>
                    <a:p>
                      <a:pPr marL="0" lvl="1" indent="0" algn="ctr">
                        <a:buNone/>
                      </a:pPr>
                      <a:r>
                        <a:rPr lang="en-US" sz="1600" dirty="0">
                          <a:solidFill>
                            <a:schemeClr val="tx1"/>
                          </a:solidFill>
                          <a:latin typeface="+mn-lt"/>
                        </a:rPr>
                        <a:t>Individual Humans</a:t>
                      </a:r>
                    </a:p>
                    <a:p>
                      <a:pPr marL="457200" lvl="1" indent="0">
                        <a:buNone/>
                      </a:pPr>
                      <a:endParaRPr lang="en-US" sz="1100" dirty="0">
                        <a:solidFill>
                          <a:schemeClr val="tx1"/>
                        </a:solidFill>
                        <a:latin typeface="Game of Thrones" panose="02000500000000000000" pitchFamily="2" charset="0"/>
                      </a:endParaRPr>
                    </a:p>
                    <a:p>
                      <a:pPr marL="457200" lvl="1" indent="0">
                        <a:buNone/>
                      </a:pPr>
                      <a:endParaRPr lang="en-US" sz="1100" dirty="0">
                        <a:solidFill>
                          <a:schemeClr val="tx1"/>
                        </a:solidFill>
                        <a:latin typeface="Game of Thrones" panose="02000500000000000000" pitchFamily="2" charset="0"/>
                      </a:endParaRPr>
                    </a:p>
                  </a:txBody>
                  <a:tcPr>
                    <a:solidFill>
                      <a:schemeClr val="bg1">
                        <a:lumMod val="65000"/>
                      </a:schemeClr>
                    </a:solidFill>
                  </a:tcPr>
                </a:tc>
                <a:tc>
                  <a:txBody>
                    <a:bodyPr/>
                    <a:lstStyle/>
                    <a:p>
                      <a:pPr algn="ctr"/>
                      <a:r>
                        <a:rPr lang="en-US" sz="1050" dirty="0">
                          <a:solidFill>
                            <a:schemeClr val="tx1"/>
                          </a:solidFill>
                          <a:latin typeface="Game of Thrones" panose="02000500000000000000" pitchFamily="2" charset="0"/>
                        </a:rPr>
                        <a:t>Amount of Kills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n-lt"/>
                        </a:rPr>
                        <a:t>Percentage of Death responsible for overall</a:t>
                      </a:r>
                    </a:p>
                    <a:p>
                      <a:endParaRPr lang="en-US" sz="1050" dirty="0">
                        <a:solidFill>
                          <a:schemeClr val="tx1"/>
                        </a:solidFill>
                        <a:latin typeface="Game of Thrones" panose="02000500000000000000" pitchFamily="2" charset="0"/>
                      </a:endParaRPr>
                    </a:p>
                  </a:txBody>
                  <a:tcPr>
                    <a:solidFill>
                      <a:schemeClr val="bg1">
                        <a:lumMod val="65000"/>
                      </a:schemeClr>
                    </a:solidFill>
                  </a:tcPr>
                </a:tc>
                <a:extLst>
                  <a:ext uri="{0D108BD9-81ED-4DB2-BD59-A6C34878D82A}">
                    <a16:rowId xmlns:a16="http://schemas.microsoft.com/office/drawing/2014/main" val="2366859484"/>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5. </a:t>
                      </a:r>
                      <a:r>
                        <a:rPr lang="en-US" sz="1200" dirty="0" err="1">
                          <a:solidFill>
                            <a:srgbClr val="FF0000"/>
                          </a:solidFill>
                          <a:latin typeface="Bahnschrift" panose="020B0502040204020203" pitchFamily="34" charset="0"/>
                        </a:rPr>
                        <a:t>Beric</a:t>
                      </a:r>
                      <a:r>
                        <a:rPr lang="en-US" sz="1200" dirty="0">
                          <a:solidFill>
                            <a:srgbClr val="FF0000"/>
                          </a:solidFill>
                          <a:latin typeface="Bahnschrift" panose="020B0502040204020203" pitchFamily="34" charset="0"/>
                        </a:rPr>
                        <a:t> </a:t>
                      </a:r>
                      <a:r>
                        <a:rPr lang="en-US" sz="1200" dirty="0" err="1">
                          <a:solidFill>
                            <a:srgbClr val="FF0000"/>
                          </a:solidFill>
                          <a:latin typeface="Bahnschrift" panose="020B0502040204020203" pitchFamily="34" charset="0"/>
                        </a:rPr>
                        <a:t>Dondarrion</a:t>
                      </a:r>
                      <a:endParaRPr lang="en-US" sz="1200" dirty="0">
                        <a:solidFill>
                          <a:srgbClr val="FF0000"/>
                        </a:solidFill>
                        <a:latin typeface="Bahnschrift" panose="020B0502040204020203" pitchFamily="34" charset="0"/>
                      </a:endParaRP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21 (%2.11)</a:t>
                      </a:r>
                    </a:p>
                  </a:txBody>
                  <a:tcPr>
                    <a:solidFill>
                      <a:schemeClr val="bg1">
                        <a:lumMod val="85000"/>
                      </a:schemeClr>
                    </a:solidFill>
                  </a:tcPr>
                </a:tc>
                <a:extLst>
                  <a:ext uri="{0D108BD9-81ED-4DB2-BD59-A6C34878D82A}">
                    <a16:rowId xmlns:a16="http://schemas.microsoft.com/office/drawing/2014/main" val="3026286653"/>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4. Tormund</a:t>
                      </a:r>
                    </a:p>
                  </a:txBody>
                  <a:tcPr/>
                </a:tc>
                <a:tc>
                  <a:txBody>
                    <a:bodyPr/>
                    <a:lstStyle/>
                    <a:p>
                      <a:pPr algn="ctr"/>
                      <a:r>
                        <a:rPr lang="en-US" sz="1200" dirty="0">
                          <a:solidFill>
                            <a:srgbClr val="FF0000"/>
                          </a:solidFill>
                          <a:latin typeface="Bahnschrift" panose="020B0502040204020203" pitchFamily="34" charset="0"/>
                        </a:rPr>
                        <a:t>22 (%2.22)</a:t>
                      </a:r>
                    </a:p>
                  </a:txBody>
                  <a:tcPr/>
                </a:tc>
                <a:extLst>
                  <a:ext uri="{0D108BD9-81ED-4DB2-BD59-A6C34878D82A}">
                    <a16:rowId xmlns:a16="http://schemas.microsoft.com/office/drawing/2014/main" val="2479074679"/>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3. </a:t>
                      </a:r>
                      <a:r>
                        <a:rPr lang="en-US" sz="1200" dirty="0" err="1">
                          <a:solidFill>
                            <a:srgbClr val="FF0000"/>
                          </a:solidFill>
                          <a:latin typeface="Bahnschrift" panose="020B0502040204020203" pitchFamily="34" charset="0"/>
                        </a:rPr>
                        <a:t>Benjen</a:t>
                      </a:r>
                      <a:r>
                        <a:rPr lang="en-US" sz="1200" dirty="0">
                          <a:solidFill>
                            <a:srgbClr val="FF0000"/>
                          </a:solidFill>
                          <a:latin typeface="Bahnschrift" panose="020B0502040204020203" pitchFamily="34" charset="0"/>
                        </a:rPr>
                        <a:t> Stark</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23 (%2.32)</a:t>
                      </a:r>
                    </a:p>
                  </a:txBody>
                  <a:tcPr>
                    <a:solidFill>
                      <a:schemeClr val="bg1">
                        <a:lumMod val="85000"/>
                      </a:schemeClr>
                    </a:solidFill>
                  </a:tcPr>
                </a:tc>
                <a:extLst>
                  <a:ext uri="{0D108BD9-81ED-4DB2-BD59-A6C34878D82A}">
                    <a16:rowId xmlns:a16="http://schemas.microsoft.com/office/drawing/2014/main" val="3313900813"/>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2. Jorah Mormont</a:t>
                      </a:r>
                    </a:p>
                  </a:txBody>
                  <a:tcPr/>
                </a:tc>
                <a:tc>
                  <a:txBody>
                    <a:bodyPr/>
                    <a:lstStyle/>
                    <a:p>
                      <a:pPr algn="ctr"/>
                      <a:r>
                        <a:rPr lang="en-US" sz="1200" dirty="0">
                          <a:solidFill>
                            <a:srgbClr val="FF0000"/>
                          </a:solidFill>
                          <a:latin typeface="Bahnschrift" panose="020B0502040204020203" pitchFamily="34" charset="0"/>
                        </a:rPr>
                        <a:t>28 (%2.82)</a:t>
                      </a:r>
                    </a:p>
                  </a:txBody>
                  <a:tcPr/>
                </a:tc>
                <a:extLst>
                  <a:ext uri="{0D108BD9-81ED-4DB2-BD59-A6C34878D82A}">
                    <a16:rowId xmlns:a16="http://schemas.microsoft.com/office/drawing/2014/main" val="1551822320"/>
                  </a:ext>
                </a:extLst>
              </a:tr>
              <a:tr h="4100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1. Jon Snow</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48 (%4.83)</a:t>
                      </a:r>
                    </a:p>
                  </a:txBody>
                  <a:tcPr>
                    <a:solidFill>
                      <a:schemeClr val="bg1">
                        <a:lumMod val="85000"/>
                      </a:schemeClr>
                    </a:solidFill>
                  </a:tcPr>
                </a:tc>
                <a:extLst>
                  <a:ext uri="{0D108BD9-81ED-4DB2-BD59-A6C34878D82A}">
                    <a16:rowId xmlns:a16="http://schemas.microsoft.com/office/drawing/2014/main" val="2235837423"/>
                  </a:ext>
                </a:extLst>
              </a:tr>
            </a:tbl>
          </a:graphicData>
        </a:graphic>
      </p:graphicFrame>
      <p:pic>
        <p:nvPicPr>
          <p:cNvPr id="13" name="Picture 12">
            <a:extLst>
              <a:ext uri="{FF2B5EF4-FFF2-40B4-BE49-F238E27FC236}">
                <a16:creationId xmlns:a16="http://schemas.microsoft.com/office/drawing/2014/main" id="{11AF5DF6-63C5-C892-9038-967182D0A8B0}"/>
              </a:ext>
            </a:extLst>
          </p:cNvPr>
          <p:cNvPicPr>
            <a:picLocks noChangeAspect="1"/>
          </p:cNvPicPr>
          <p:nvPr/>
        </p:nvPicPr>
        <p:blipFill>
          <a:blip r:embed="rId4"/>
          <a:stretch>
            <a:fillRect/>
          </a:stretch>
        </p:blipFill>
        <p:spPr>
          <a:xfrm>
            <a:off x="8131277" y="1035805"/>
            <a:ext cx="4002728" cy="4881941"/>
          </a:xfrm>
          <a:prstGeom prst="rect">
            <a:avLst/>
          </a:prstGeom>
        </p:spPr>
      </p:pic>
      <p:pic>
        <p:nvPicPr>
          <p:cNvPr id="14" name="Picture 4" descr="ellie on Twitter: &quot;this was really sad as hell, drogon and rhaegal were  both screaming and rhaegal followed viserion untill he fell on the ice. me,  crying over cgi dragons? unfortunately, that's">
            <a:extLst>
              <a:ext uri="{FF2B5EF4-FFF2-40B4-BE49-F238E27FC236}">
                <a16:creationId xmlns:a16="http://schemas.microsoft.com/office/drawing/2014/main" id="{50D784C3-D4C3-352D-7B60-66E1DFD525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3744" y="3288418"/>
            <a:ext cx="4119715" cy="3169011"/>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60D6A8B-BB96-95BD-B1E2-9772445E35E0}"/>
              </a:ext>
            </a:extLst>
          </p:cNvPr>
          <p:cNvSpPr txBox="1"/>
          <p:nvPr/>
        </p:nvSpPr>
        <p:spPr>
          <a:xfrm>
            <a:off x="3910950" y="1222943"/>
            <a:ext cx="4370100" cy="523220"/>
          </a:xfrm>
          <a:prstGeom prst="rect">
            <a:avLst/>
          </a:prstGeom>
          <a:noFill/>
        </p:spPr>
        <p:txBody>
          <a:bodyPr wrap="square" rtlCol="0">
            <a:spAutoFit/>
          </a:bodyPr>
          <a:lstStyle/>
          <a:p>
            <a:r>
              <a:rPr lang="en-US" sz="2800" dirty="0">
                <a:latin typeface="Game of Thrones" panose="02000500000000000000" pitchFamily="2" charset="0"/>
              </a:rPr>
              <a:t>beyond the wall</a:t>
            </a:r>
            <a:endParaRPr lang="en-US" sz="2800" dirty="0"/>
          </a:p>
        </p:txBody>
      </p:sp>
    </p:spTree>
    <p:extLst>
      <p:ext uri="{BB962C8B-B14F-4D97-AF65-F5344CB8AC3E}">
        <p14:creationId xmlns:p14="http://schemas.microsoft.com/office/powerpoint/2010/main" val="40753260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fade">
                                      <p:cBhvr>
                                        <p:cTn id="21" dur="1000"/>
                                        <p:tgtEl>
                                          <p:spTgt spid="3">
                                            <p:bg/>
                                          </p:spTgt>
                                        </p:tgtEl>
                                      </p:cBhvr>
                                    </p:animEffect>
                                    <p:anim calcmode="lin" valueType="num">
                                      <p:cBhvr>
                                        <p:cTn id="22" dur="1000" fill="hold"/>
                                        <p:tgtEl>
                                          <p:spTgt spid="3">
                                            <p:bg/>
                                          </p:spTgt>
                                        </p:tgtEl>
                                        <p:attrNameLst>
                                          <p:attrName>ppt_x</p:attrName>
                                        </p:attrNameLst>
                                      </p:cBhvr>
                                      <p:tavLst>
                                        <p:tav tm="0">
                                          <p:val>
                                            <p:strVal val="#ppt_x"/>
                                          </p:val>
                                        </p:tav>
                                        <p:tav tm="100000">
                                          <p:val>
                                            <p:strVal val="#ppt_x"/>
                                          </p:val>
                                        </p:tav>
                                      </p:tavLst>
                                    </p:anim>
                                    <p:anim calcmode="lin" valueType="num">
                                      <p:cBhvr>
                                        <p:cTn id="23" dur="1000" fill="hold"/>
                                        <p:tgtEl>
                                          <p:spTgt spid="3">
                                            <p:bg/>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7083" y="235974"/>
            <a:ext cx="7977835" cy="1248697"/>
          </a:xfrm>
        </p:spPr>
        <p:txBody>
          <a:bodyPr>
            <a:normAutofit fontScale="90000"/>
          </a:bodyPr>
          <a:lstStyle/>
          <a:p>
            <a:pPr algn="ctr"/>
            <a:r>
              <a:rPr lang="en-US" sz="2200" b="1" dirty="0">
                <a:latin typeface="Game of Thrones" panose="02000500000000000000" pitchFamily="2" charset="0"/>
              </a:rPr>
              <a:t>Most dangerous areas  per allegiance  </a:t>
            </a:r>
            <a:br>
              <a:rPr lang="en-US" sz="2200" b="1" dirty="0">
                <a:latin typeface="Game of Thrones" panose="02000500000000000000" pitchFamily="2" charset="0"/>
              </a:rPr>
            </a:br>
            <a:br>
              <a:rPr lang="en-US" sz="2200" b="1" dirty="0">
                <a:latin typeface="Game of Thrones" panose="02000500000000000000" pitchFamily="2" charset="0"/>
              </a:rPr>
            </a:br>
            <a:r>
              <a:rPr lang="en-US" dirty="0">
                <a:latin typeface="Game of Thrones" panose="02000500000000000000" pitchFamily="2" charset="0"/>
              </a:rPr>
              <a:t>beyond the wall</a:t>
            </a:r>
          </a:p>
        </p:txBody>
      </p:sp>
      <p:sp>
        <p:nvSpPr>
          <p:cNvPr id="3" name="Content Placeholder 2"/>
          <p:cNvSpPr>
            <a:spLocks noGrp="1"/>
          </p:cNvSpPr>
          <p:nvPr>
            <p:ph idx="1"/>
          </p:nvPr>
        </p:nvSpPr>
        <p:spPr>
          <a:xfrm>
            <a:off x="0" y="1484671"/>
            <a:ext cx="6163521" cy="2025445"/>
          </a:xfrm>
          <a:solidFill>
            <a:schemeClr val="bg1">
              <a:lumMod val="65000"/>
              <a:alpha val="59000"/>
            </a:schemeClr>
          </a:solidFill>
          <a:effectLst>
            <a:softEdge rad="63500"/>
          </a:effectLst>
        </p:spPr>
        <p:txBody>
          <a:bodyPr>
            <a:noAutofit/>
          </a:bodyPr>
          <a:lstStyle/>
          <a:p>
            <a:pPr marL="0" indent="0" algn="ctr">
              <a:buNone/>
            </a:pPr>
            <a:r>
              <a:rPr lang="en-US" sz="1600" dirty="0"/>
              <a:t>Though categorized as having no allegiance, the group that saw the most casualties Beyond the Wall were the Wights. The Wights are groups of undead hordes of reanimated corpses resurrected by the White Walkers. For most of the show, this group was confined beyond the border of The Wall.</a:t>
            </a:r>
          </a:p>
          <a:p>
            <a:pPr marL="0" indent="0" algn="ctr">
              <a:buNone/>
            </a:pPr>
            <a:r>
              <a:rPr lang="en-US" sz="1600" dirty="0"/>
              <a:t>Over 800 of these casualties came from a Wight hunt led by Jon Snow, who wanted to capture a Wight to prove the existence of White Walkers and unite the kingdoms against them.</a:t>
            </a:r>
          </a:p>
        </p:txBody>
      </p:sp>
      <p:graphicFrame>
        <p:nvGraphicFramePr>
          <p:cNvPr id="4" name="Table 4">
            <a:extLst>
              <a:ext uri="{FF2B5EF4-FFF2-40B4-BE49-F238E27FC236}">
                <a16:creationId xmlns:a16="http://schemas.microsoft.com/office/drawing/2014/main" id="{7222BB84-6965-A6FF-6AA8-5D76CC75A147}"/>
              </a:ext>
            </a:extLst>
          </p:cNvPr>
          <p:cNvGraphicFramePr>
            <a:graphicFrameLocks/>
          </p:cNvGraphicFramePr>
          <p:nvPr>
            <p:extLst>
              <p:ext uri="{D42A27DB-BD31-4B8C-83A1-F6EECF244321}">
                <p14:modId xmlns:p14="http://schemas.microsoft.com/office/powerpoint/2010/main" val="2445517171"/>
              </p:ext>
            </p:extLst>
          </p:nvPr>
        </p:nvGraphicFramePr>
        <p:xfrm>
          <a:off x="82446" y="3500286"/>
          <a:ext cx="5378430" cy="3186996"/>
        </p:xfrm>
        <a:graphic>
          <a:graphicData uri="http://schemas.openxmlformats.org/drawingml/2006/table">
            <a:tbl>
              <a:tblPr firstRow="1" bandRow="1">
                <a:tableStyleId>{5C22544A-7EE6-4342-B048-85BDC9FD1C3A}</a:tableStyleId>
              </a:tblPr>
              <a:tblGrid>
                <a:gridCol w="3645361">
                  <a:extLst>
                    <a:ext uri="{9D8B030D-6E8A-4147-A177-3AD203B41FA5}">
                      <a16:colId xmlns:a16="http://schemas.microsoft.com/office/drawing/2014/main" val="1023975085"/>
                    </a:ext>
                  </a:extLst>
                </a:gridCol>
                <a:gridCol w="1733069">
                  <a:extLst>
                    <a:ext uri="{9D8B030D-6E8A-4147-A177-3AD203B41FA5}">
                      <a16:colId xmlns:a16="http://schemas.microsoft.com/office/drawing/2014/main" val="774155828"/>
                    </a:ext>
                  </a:extLst>
                </a:gridCol>
              </a:tblGrid>
              <a:tr h="1564002">
                <a:tc>
                  <a:txBody>
                    <a:bodyPr/>
                    <a:lstStyle/>
                    <a:p>
                      <a:pPr marL="0" lvl="1" indent="0" algn="ctr">
                        <a:buNone/>
                      </a:pP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Game of Thrones" panose="02000500000000000000" pitchFamily="2" charset="0"/>
                        </a:rPr>
                        <a:t>Top five allegiances with most casualties in beyond the wall</a:t>
                      </a:r>
                    </a:p>
                    <a:p>
                      <a:pPr marL="0" lvl="1" indent="0" algn="ctr">
                        <a:buNone/>
                      </a:pPr>
                      <a:r>
                        <a:rPr lang="en-US" sz="1600" dirty="0">
                          <a:solidFill>
                            <a:schemeClr val="tx1"/>
                          </a:solidFill>
                          <a:latin typeface="+mn-lt"/>
                        </a:rPr>
                        <a:t>Overall</a:t>
                      </a:r>
                    </a:p>
                    <a:p>
                      <a:pPr marL="457200" lvl="1" indent="0">
                        <a:buNone/>
                      </a:pPr>
                      <a:endParaRPr lang="en-US" sz="1100" dirty="0">
                        <a:solidFill>
                          <a:schemeClr val="tx1"/>
                        </a:solidFill>
                        <a:latin typeface="Game of Thrones" panose="02000500000000000000" pitchFamily="2" charset="0"/>
                      </a:endParaRPr>
                    </a:p>
                    <a:p>
                      <a:pPr marL="457200" lvl="1" indent="0">
                        <a:buNone/>
                      </a:pPr>
                      <a:endParaRPr lang="en-US" sz="1100" dirty="0">
                        <a:solidFill>
                          <a:schemeClr val="tx1"/>
                        </a:solidFill>
                        <a:latin typeface="Game of Thrones" panose="02000500000000000000" pitchFamily="2" charset="0"/>
                      </a:endParaRPr>
                    </a:p>
                  </a:txBody>
                  <a:tcPr>
                    <a:solidFill>
                      <a:schemeClr val="bg1">
                        <a:lumMod val="65000"/>
                      </a:schemeClr>
                    </a:solidFill>
                  </a:tcPr>
                </a:tc>
                <a:tc>
                  <a:txBody>
                    <a:bodyPr/>
                    <a:lstStyle/>
                    <a:p>
                      <a:pPr algn="ctr"/>
                      <a:endParaRPr lang="en-US" sz="1400" dirty="0">
                        <a:solidFill>
                          <a:schemeClr val="tx1"/>
                        </a:solidFill>
                        <a:latin typeface="Game of Thrones" panose="02000500000000000000" pitchFamily="2" charset="0"/>
                      </a:endParaRPr>
                    </a:p>
                    <a:p>
                      <a:pPr algn="ctr"/>
                      <a:r>
                        <a:rPr lang="en-US" sz="1400" dirty="0">
                          <a:solidFill>
                            <a:schemeClr val="tx1"/>
                          </a:solidFill>
                          <a:latin typeface="Game of Thrones" panose="02000500000000000000" pitchFamily="2" charset="0"/>
                        </a:rPr>
                        <a:t>Amount  of casualties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mn-lt"/>
                        </a:rPr>
                        <a:t>Percentage based off of top 5</a:t>
                      </a:r>
                    </a:p>
                  </a:txBody>
                  <a:tcPr>
                    <a:solidFill>
                      <a:schemeClr val="bg1">
                        <a:lumMod val="65000"/>
                      </a:schemeClr>
                    </a:solidFill>
                  </a:tcPr>
                </a:tc>
                <a:extLst>
                  <a:ext uri="{0D108BD9-81ED-4DB2-BD59-A6C34878D82A}">
                    <a16:rowId xmlns:a16="http://schemas.microsoft.com/office/drawing/2014/main" val="2366859484"/>
                  </a:ext>
                </a:extLst>
              </a:tr>
              <a:tr h="260667">
                <a:tc>
                  <a:txBody>
                    <a:bodyPr/>
                    <a:lstStyle/>
                    <a:p>
                      <a:pPr marL="0" lvl="0" indent="0" algn="ctr">
                        <a:buNone/>
                      </a:pPr>
                      <a:r>
                        <a:rPr lang="en-US" sz="1200" kern="1200" dirty="0">
                          <a:solidFill>
                            <a:srgbClr val="FF0000"/>
                          </a:solidFill>
                          <a:latin typeface="Bahnschrift" panose="020B0502040204020203" pitchFamily="34" charset="0"/>
                          <a:ea typeface="+mn-ea"/>
                          <a:cs typeface="+mn-cs"/>
                        </a:rPr>
                        <a:t>5. House Stark</a:t>
                      </a:r>
                    </a:p>
                  </a:txBody>
                  <a:tcPr>
                    <a:solidFill>
                      <a:schemeClr val="bg1">
                        <a:lumMod val="85000"/>
                      </a:schemeClr>
                    </a:solidFill>
                  </a:tcPr>
                </a:tc>
                <a:tc>
                  <a:txBody>
                    <a:bodyPr/>
                    <a:lstStyle/>
                    <a:p>
                      <a:pPr algn="ctr"/>
                      <a:r>
                        <a:rPr lang="en-US" sz="1200" kern="1200" dirty="0">
                          <a:solidFill>
                            <a:srgbClr val="FF0000"/>
                          </a:solidFill>
                          <a:latin typeface="Bahnschrift" panose="020B0502040204020203" pitchFamily="34" charset="0"/>
                          <a:ea typeface="+mn-ea"/>
                          <a:cs typeface="+mn-cs"/>
                        </a:rPr>
                        <a:t>2 (%0.2)</a:t>
                      </a:r>
                    </a:p>
                  </a:txBody>
                  <a:tcPr>
                    <a:solidFill>
                      <a:schemeClr val="bg1">
                        <a:lumMod val="85000"/>
                      </a:schemeClr>
                    </a:solidFill>
                  </a:tcPr>
                </a:tc>
                <a:extLst>
                  <a:ext uri="{0D108BD9-81ED-4DB2-BD59-A6C34878D82A}">
                    <a16:rowId xmlns:a16="http://schemas.microsoft.com/office/drawing/2014/main" val="3026286653"/>
                  </a:ext>
                </a:extLst>
              </a:tr>
              <a:tr h="2606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4. Children of the Forest</a:t>
                      </a:r>
                    </a:p>
                  </a:txBody>
                  <a:tcPr/>
                </a:tc>
                <a:tc>
                  <a:txBody>
                    <a:bodyPr/>
                    <a:lstStyle/>
                    <a:p>
                      <a:pPr algn="ctr"/>
                      <a:r>
                        <a:rPr lang="en-US" sz="1200" kern="1200" dirty="0">
                          <a:solidFill>
                            <a:srgbClr val="FF0000"/>
                          </a:solidFill>
                          <a:latin typeface="Bahnschrift" panose="020B0502040204020203" pitchFamily="34" charset="0"/>
                          <a:ea typeface="+mn-ea"/>
                          <a:cs typeface="+mn-cs"/>
                        </a:rPr>
                        <a:t>6 (%0.6)</a:t>
                      </a:r>
                    </a:p>
                  </a:txBody>
                  <a:tcPr/>
                </a:tc>
                <a:extLst>
                  <a:ext uri="{0D108BD9-81ED-4DB2-BD59-A6C34878D82A}">
                    <a16:rowId xmlns:a16="http://schemas.microsoft.com/office/drawing/2014/main" val="2479074679"/>
                  </a:ext>
                </a:extLst>
              </a:tr>
              <a:tr h="2606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3. Night's Watch</a:t>
                      </a:r>
                    </a:p>
                  </a:txBody>
                  <a:tcPr>
                    <a:solidFill>
                      <a:schemeClr val="bg1">
                        <a:lumMod val="85000"/>
                      </a:schemeClr>
                    </a:solidFill>
                  </a:tcPr>
                </a:tc>
                <a:tc>
                  <a:txBody>
                    <a:bodyPr/>
                    <a:lstStyle/>
                    <a:p>
                      <a:pPr algn="ctr"/>
                      <a:r>
                        <a:rPr lang="en-US" sz="1200" kern="1200" dirty="0">
                          <a:solidFill>
                            <a:srgbClr val="FF0000"/>
                          </a:solidFill>
                          <a:latin typeface="Bahnschrift" panose="020B0502040204020203" pitchFamily="34" charset="0"/>
                          <a:ea typeface="+mn-ea"/>
                          <a:cs typeface="+mn-cs"/>
                        </a:rPr>
                        <a:t>19 (%2.2)</a:t>
                      </a:r>
                    </a:p>
                  </a:txBody>
                  <a:tcPr>
                    <a:solidFill>
                      <a:schemeClr val="bg1">
                        <a:lumMod val="85000"/>
                      </a:schemeClr>
                    </a:solidFill>
                  </a:tcPr>
                </a:tc>
                <a:extLst>
                  <a:ext uri="{0D108BD9-81ED-4DB2-BD59-A6C34878D82A}">
                    <a16:rowId xmlns:a16="http://schemas.microsoft.com/office/drawing/2014/main" val="3313900813"/>
                  </a:ext>
                </a:extLst>
              </a:tr>
              <a:tr h="2606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2. Free Folk</a:t>
                      </a:r>
                    </a:p>
                  </a:txBody>
                  <a:tcPr/>
                </a:tc>
                <a:tc>
                  <a:txBody>
                    <a:bodyPr/>
                    <a:lstStyle/>
                    <a:p>
                      <a:pPr algn="ctr"/>
                      <a:r>
                        <a:rPr lang="en-US" sz="1200" kern="1200" dirty="0">
                          <a:solidFill>
                            <a:srgbClr val="FF0000"/>
                          </a:solidFill>
                          <a:latin typeface="Bahnschrift" panose="020B0502040204020203" pitchFamily="34" charset="0"/>
                          <a:ea typeface="+mn-ea"/>
                          <a:cs typeface="+mn-cs"/>
                        </a:rPr>
                        <a:t>35 (%3.9)</a:t>
                      </a:r>
                    </a:p>
                  </a:txBody>
                  <a:tcPr/>
                </a:tc>
                <a:extLst>
                  <a:ext uri="{0D108BD9-81ED-4DB2-BD59-A6C34878D82A}">
                    <a16:rowId xmlns:a16="http://schemas.microsoft.com/office/drawing/2014/main" val="1551822320"/>
                  </a:ext>
                </a:extLst>
              </a:tr>
              <a:tr h="4437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1. No Allegiance/Wight</a:t>
                      </a:r>
                    </a:p>
                  </a:txBody>
                  <a:tcPr>
                    <a:solidFill>
                      <a:schemeClr val="bg1">
                        <a:lumMod val="85000"/>
                      </a:schemeClr>
                    </a:solidFill>
                  </a:tcPr>
                </a:tc>
                <a:tc>
                  <a:txBody>
                    <a:bodyPr/>
                    <a:lstStyle/>
                    <a:p>
                      <a:pPr algn="ctr"/>
                      <a:r>
                        <a:rPr lang="en-US" sz="1200" kern="1200" dirty="0">
                          <a:solidFill>
                            <a:srgbClr val="FF0000"/>
                          </a:solidFill>
                          <a:latin typeface="Bahnschrift" panose="020B0502040204020203" pitchFamily="34" charset="0"/>
                          <a:ea typeface="+mn-ea"/>
                          <a:cs typeface="+mn-cs"/>
                        </a:rPr>
                        <a:t>917 (%93.1)</a:t>
                      </a:r>
                    </a:p>
                  </a:txBody>
                  <a:tcPr>
                    <a:solidFill>
                      <a:schemeClr val="bg1">
                        <a:lumMod val="85000"/>
                      </a:schemeClr>
                    </a:solidFill>
                  </a:tcPr>
                </a:tc>
                <a:extLst>
                  <a:ext uri="{0D108BD9-81ED-4DB2-BD59-A6C34878D82A}">
                    <a16:rowId xmlns:a16="http://schemas.microsoft.com/office/drawing/2014/main" val="2235837423"/>
                  </a:ext>
                </a:extLst>
              </a:tr>
            </a:tbl>
          </a:graphicData>
        </a:graphic>
      </p:graphicFrame>
      <p:pic>
        <p:nvPicPr>
          <p:cNvPr id="11" name="Picture 10">
            <a:extLst>
              <a:ext uri="{FF2B5EF4-FFF2-40B4-BE49-F238E27FC236}">
                <a16:creationId xmlns:a16="http://schemas.microsoft.com/office/drawing/2014/main" id="{DCF52C6E-8783-B4F3-0209-0DEEA8F62DFE}"/>
              </a:ext>
            </a:extLst>
          </p:cNvPr>
          <p:cNvPicPr>
            <a:picLocks noChangeAspect="1"/>
          </p:cNvPicPr>
          <p:nvPr/>
        </p:nvPicPr>
        <p:blipFill>
          <a:blip r:embed="rId4"/>
          <a:stretch>
            <a:fillRect/>
          </a:stretch>
        </p:blipFill>
        <p:spPr>
          <a:xfrm>
            <a:off x="5569028" y="1651819"/>
            <a:ext cx="6553881" cy="4508090"/>
          </a:xfrm>
          <a:prstGeom prst="rect">
            <a:avLst/>
          </a:prstGeom>
        </p:spPr>
      </p:pic>
    </p:spTree>
    <p:extLst>
      <p:ext uri="{BB962C8B-B14F-4D97-AF65-F5344CB8AC3E}">
        <p14:creationId xmlns:p14="http://schemas.microsoft.com/office/powerpoint/2010/main" val="188628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8591" y="549218"/>
            <a:ext cx="5414818" cy="807634"/>
          </a:xfrm>
        </p:spPr>
        <p:txBody>
          <a:bodyPr>
            <a:normAutofit/>
          </a:bodyPr>
          <a:lstStyle/>
          <a:p>
            <a:pPr algn="ctr"/>
            <a:r>
              <a:rPr lang="en-US" sz="2200" dirty="0">
                <a:latin typeface="Game of Thrones" panose="02000500000000000000" pitchFamily="2" charset="0"/>
              </a:rPr>
              <a:t>Most dangerous areas</a:t>
            </a:r>
            <a:br>
              <a:rPr lang="en-US" sz="2700" dirty="0">
                <a:latin typeface="Game of Thrones" panose="02000500000000000000" pitchFamily="2" charset="0"/>
              </a:rPr>
            </a:br>
            <a:r>
              <a:rPr lang="en-US" sz="2200" dirty="0">
                <a:latin typeface="Game of Thrones" panose="02000500000000000000" pitchFamily="2" charset="0"/>
              </a:rPr>
              <a:t>Number TWO</a:t>
            </a:r>
            <a:endParaRPr lang="en-US" dirty="0">
              <a:latin typeface="Game of Thrones" panose="02000500000000000000" pitchFamily="2" charset="0"/>
            </a:endParaRPr>
          </a:p>
        </p:txBody>
      </p:sp>
      <p:sp>
        <p:nvSpPr>
          <p:cNvPr id="3" name="Content Placeholder 2"/>
          <p:cNvSpPr>
            <a:spLocks noGrp="1"/>
          </p:cNvSpPr>
          <p:nvPr>
            <p:ph idx="1"/>
          </p:nvPr>
        </p:nvSpPr>
        <p:spPr>
          <a:xfrm>
            <a:off x="4347460" y="2122091"/>
            <a:ext cx="3497079" cy="1126999"/>
          </a:xfrm>
          <a:solidFill>
            <a:schemeClr val="bg1">
              <a:lumMod val="65000"/>
              <a:alpha val="59000"/>
            </a:schemeClr>
          </a:solidFill>
          <a:effectLst>
            <a:softEdge rad="63500"/>
          </a:effectLst>
        </p:spPr>
        <p:txBody>
          <a:bodyPr>
            <a:normAutofit/>
          </a:bodyPr>
          <a:lstStyle/>
          <a:p>
            <a:pPr marL="0" indent="0" algn="ctr">
              <a:buNone/>
            </a:pPr>
            <a:r>
              <a:rPr lang="en-US" sz="1800" dirty="0"/>
              <a:t>King’s Landing was the second most dangerous location during the era of Fire and Ice, as 1,357 people where killed their in that time</a:t>
            </a:r>
            <a:endParaRPr lang="en-US" dirty="0"/>
          </a:p>
        </p:txBody>
      </p:sp>
      <p:graphicFrame>
        <p:nvGraphicFramePr>
          <p:cNvPr id="4" name="Table 4">
            <a:extLst>
              <a:ext uri="{FF2B5EF4-FFF2-40B4-BE49-F238E27FC236}">
                <a16:creationId xmlns:a16="http://schemas.microsoft.com/office/drawing/2014/main" id="{7222BB84-6965-A6FF-6AA8-5D76CC75A147}"/>
              </a:ext>
            </a:extLst>
          </p:cNvPr>
          <p:cNvGraphicFramePr>
            <a:graphicFrameLocks/>
          </p:cNvGraphicFramePr>
          <p:nvPr>
            <p:extLst>
              <p:ext uri="{D42A27DB-BD31-4B8C-83A1-F6EECF244321}">
                <p14:modId xmlns:p14="http://schemas.microsoft.com/office/powerpoint/2010/main" val="502981647"/>
              </p:ext>
            </p:extLst>
          </p:nvPr>
        </p:nvGraphicFramePr>
        <p:xfrm>
          <a:off x="107041" y="434541"/>
          <a:ext cx="3654136" cy="2878554"/>
        </p:xfrm>
        <a:graphic>
          <a:graphicData uri="http://schemas.openxmlformats.org/drawingml/2006/table">
            <a:tbl>
              <a:tblPr firstRow="1" bandRow="1">
                <a:tableStyleId>{5C22544A-7EE6-4342-B048-85BDC9FD1C3A}</a:tableStyleId>
              </a:tblPr>
              <a:tblGrid>
                <a:gridCol w="2476679">
                  <a:extLst>
                    <a:ext uri="{9D8B030D-6E8A-4147-A177-3AD203B41FA5}">
                      <a16:colId xmlns:a16="http://schemas.microsoft.com/office/drawing/2014/main" val="1023975085"/>
                    </a:ext>
                  </a:extLst>
                </a:gridCol>
                <a:gridCol w="1177457">
                  <a:extLst>
                    <a:ext uri="{9D8B030D-6E8A-4147-A177-3AD203B41FA5}">
                      <a16:colId xmlns:a16="http://schemas.microsoft.com/office/drawing/2014/main" val="774155828"/>
                    </a:ext>
                  </a:extLst>
                </a:gridCol>
              </a:tblGrid>
              <a:tr h="1125595">
                <a:tc>
                  <a:txBody>
                    <a:bodyPr/>
                    <a:lstStyle/>
                    <a:p>
                      <a:pPr marL="0" lvl="1" indent="0" algn="ctr">
                        <a:buNone/>
                      </a:pP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Game of Thrones" panose="02000500000000000000" pitchFamily="2" charset="0"/>
                        </a:rPr>
                        <a:t>Top five Killers</a:t>
                      </a:r>
                    </a:p>
                    <a:p>
                      <a:pPr marL="0" marR="0" lvl="1"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Game of Thrones" panose="02000500000000000000" pitchFamily="2" charset="0"/>
                        </a:rPr>
                        <a:t>Of kings landing</a:t>
                      </a: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mn-lt"/>
                        </a:rPr>
                        <a:t>Overall</a:t>
                      </a:r>
                      <a:endParaRPr lang="en-US" sz="1100" dirty="0">
                        <a:solidFill>
                          <a:schemeClr val="tx1"/>
                        </a:solidFill>
                        <a:latin typeface="+mn-lt"/>
                      </a:endParaRPr>
                    </a:p>
                    <a:p>
                      <a:pPr marL="457200" lvl="1" indent="0">
                        <a:buNone/>
                      </a:pPr>
                      <a:endParaRPr lang="en-US" sz="1100" dirty="0">
                        <a:solidFill>
                          <a:schemeClr val="tx1"/>
                        </a:solidFill>
                        <a:latin typeface="Game of Thrones" panose="02000500000000000000" pitchFamily="2" charset="0"/>
                      </a:endParaRPr>
                    </a:p>
                  </a:txBody>
                  <a:tcPr>
                    <a:solidFill>
                      <a:schemeClr val="bg1">
                        <a:lumMod val="65000"/>
                      </a:schemeClr>
                    </a:solidFill>
                  </a:tcPr>
                </a:tc>
                <a:tc>
                  <a:txBody>
                    <a:bodyPr/>
                    <a:lstStyle/>
                    <a:p>
                      <a:pPr algn="ctr"/>
                      <a:r>
                        <a:rPr lang="en-US" sz="1050" dirty="0">
                          <a:solidFill>
                            <a:schemeClr val="tx1"/>
                          </a:solidFill>
                          <a:latin typeface="Game of Thrones" panose="02000500000000000000" pitchFamily="2" charset="0"/>
                        </a:rPr>
                        <a:t>Amount of Kills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n-lt"/>
                        </a:rPr>
                        <a:t>Percentage of Death responsible for overall</a:t>
                      </a:r>
                    </a:p>
                    <a:p>
                      <a:endParaRPr lang="en-US" sz="1050" dirty="0">
                        <a:solidFill>
                          <a:schemeClr val="tx1"/>
                        </a:solidFill>
                        <a:latin typeface="Game of Thrones" panose="02000500000000000000" pitchFamily="2" charset="0"/>
                      </a:endParaRPr>
                    </a:p>
                  </a:txBody>
                  <a:tcPr>
                    <a:solidFill>
                      <a:schemeClr val="bg1">
                        <a:lumMod val="65000"/>
                      </a:schemeClr>
                    </a:solidFill>
                  </a:tcPr>
                </a:tc>
                <a:extLst>
                  <a:ext uri="{0D108BD9-81ED-4DB2-BD59-A6C34878D82A}">
                    <a16:rowId xmlns:a16="http://schemas.microsoft.com/office/drawing/2014/main" val="2366859484"/>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5. Dothraki riders</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20 (%1.47)</a:t>
                      </a:r>
                    </a:p>
                  </a:txBody>
                  <a:tcPr>
                    <a:solidFill>
                      <a:schemeClr val="bg1">
                        <a:lumMod val="85000"/>
                      </a:schemeClr>
                    </a:solidFill>
                  </a:tcPr>
                </a:tc>
                <a:extLst>
                  <a:ext uri="{0D108BD9-81ED-4DB2-BD59-A6C34878D82A}">
                    <a16:rowId xmlns:a16="http://schemas.microsoft.com/office/drawing/2014/main" val="3026286653"/>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4. Baratheon of King’s Landing soldiers</a:t>
                      </a:r>
                    </a:p>
                  </a:txBody>
                  <a:tcPr/>
                </a:tc>
                <a:tc>
                  <a:txBody>
                    <a:bodyPr/>
                    <a:lstStyle/>
                    <a:p>
                      <a:pPr algn="ctr"/>
                      <a:r>
                        <a:rPr lang="en-US" sz="1200" dirty="0">
                          <a:solidFill>
                            <a:srgbClr val="FF0000"/>
                          </a:solidFill>
                          <a:latin typeface="Bahnschrift" panose="020B0502040204020203" pitchFamily="34" charset="0"/>
                        </a:rPr>
                        <a:t>32 (%2.36)</a:t>
                      </a:r>
                    </a:p>
                  </a:txBody>
                  <a:tcPr/>
                </a:tc>
                <a:extLst>
                  <a:ext uri="{0D108BD9-81ED-4DB2-BD59-A6C34878D82A}">
                    <a16:rowId xmlns:a16="http://schemas.microsoft.com/office/drawing/2014/main" val="2479074679"/>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3. Stark Soldiers (group)</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52 (%3.83)</a:t>
                      </a:r>
                    </a:p>
                  </a:txBody>
                  <a:tcPr>
                    <a:solidFill>
                      <a:schemeClr val="bg1">
                        <a:lumMod val="85000"/>
                      </a:schemeClr>
                    </a:solidFill>
                  </a:tcPr>
                </a:tc>
                <a:extLst>
                  <a:ext uri="{0D108BD9-81ED-4DB2-BD59-A6C34878D82A}">
                    <a16:rowId xmlns:a16="http://schemas.microsoft.com/office/drawing/2014/main" val="3313900813"/>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2. Cersei Lannister</a:t>
                      </a:r>
                    </a:p>
                  </a:txBody>
                  <a:tcPr/>
                </a:tc>
                <a:tc>
                  <a:txBody>
                    <a:bodyPr/>
                    <a:lstStyle/>
                    <a:p>
                      <a:pPr algn="ctr"/>
                      <a:r>
                        <a:rPr lang="en-US" sz="1200" dirty="0">
                          <a:solidFill>
                            <a:srgbClr val="FF0000"/>
                          </a:solidFill>
                          <a:latin typeface="Bahnschrift" panose="020B0502040204020203" pitchFamily="34" charset="0"/>
                        </a:rPr>
                        <a:t>199 (%14.66)</a:t>
                      </a:r>
                    </a:p>
                  </a:txBody>
                  <a:tcPr/>
                </a:tc>
                <a:extLst>
                  <a:ext uri="{0D108BD9-81ED-4DB2-BD59-A6C34878D82A}">
                    <a16:rowId xmlns:a16="http://schemas.microsoft.com/office/drawing/2014/main" val="1551822320"/>
                  </a:ext>
                </a:extLst>
              </a:tr>
              <a:tr h="386814">
                <a:tc>
                  <a:txBody>
                    <a:bodyPr/>
                    <a:lstStyle/>
                    <a:p>
                      <a:pPr marL="0" lvl="0" indent="0" algn="ctr">
                        <a:buNone/>
                      </a:pPr>
                      <a:r>
                        <a:rPr lang="en-US" sz="1200" dirty="0">
                          <a:solidFill>
                            <a:srgbClr val="FF0000"/>
                          </a:solidFill>
                          <a:latin typeface="Bahnschrift" panose="020B0502040204020203" pitchFamily="34" charset="0"/>
                        </a:rPr>
                        <a:t>1. </a:t>
                      </a:r>
                      <a:r>
                        <a:rPr lang="en-US" sz="1200" dirty="0" err="1">
                          <a:solidFill>
                            <a:srgbClr val="FF0000"/>
                          </a:solidFill>
                          <a:latin typeface="Bahnschrift" panose="020B0502040204020203" pitchFamily="34" charset="0"/>
                        </a:rPr>
                        <a:t>Drogon</a:t>
                      </a:r>
                      <a:r>
                        <a:rPr lang="en-US" sz="1200" dirty="0">
                          <a:solidFill>
                            <a:srgbClr val="FF0000"/>
                          </a:solidFill>
                          <a:latin typeface="Bahnschrift" panose="020B0502040204020203" pitchFamily="34" charset="0"/>
                        </a:rPr>
                        <a:t> (Dragon) *pictured*</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917 (%67.58)</a:t>
                      </a:r>
                    </a:p>
                  </a:txBody>
                  <a:tcPr>
                    <a:solidFill>
                      <a:schemeClr val="bg1">
                        <a:lumMod val="85000"/>
                      </a:schemeClr>
                    </a:solidFill>
                  </a:tcPr>
                </a:tc>
                <a:extLst>
                  <a:ext uri="{0D108BD9-81ED-4DB2-BD59-A6C34878D82A}">
                    <a16:rowId xmlns:a16="http://schemas.microsoft.com/office/drawing/2014/main" val="2235837423"/>
                  </a:ext>
                </a:extLst>
              </a:tr>
            </a:tbl>
          </a:graphicData>
        </a:graphic>
      </p:graphicFrame>
      <p:graphicFrame>
        <p:nvGraphicFramePr>
          <p:cNvPr id="6" name="Table 4">
            <a:extLst>
              <a:ext uri="{FF2B5EF4-FFF2-40B4-BE49-F238E27FC236}">
                <a16:creationId xmlns:a16="http://schemas.microsoft.com/office/drawing/2014/main" id="{BE840306-33A0-3A6E-B762-06B43FC28DB4}"/>
              </a:ext>
            </a:extLst>
          </p:cNvPr>
          <p:cNvGraphicFramePr>
            <a:graphicFrameLocks/>
          </p:cNvGraphicFramePr>
          <p:nvPr>
            <p:extLst>
              <p:ext uri="{D42A27DB-BD31-4B8C-83A1-F6EECF244321}">
                <p14:modId xmlns:p14="http://schemas.microsoft.com/office/powerpoint/2010/main" val="793588065"/>
              </p:ext>
            </p:extLst>
          </p:nvPr>
        </p:nvGraphicFramePr>
        <p:xfrm>
          <a:off x="107041" y="3575058"/>
          <a:ext cx="3654136" cy="2848401"/>
        </p:xfrm>
        <a:graphic>
          <a:graphicData uri="http://schemas.openxmlformats.org/drawingml/2006/table">
            <a:tbl>
              <a:tblPr firstRow="1" bandRow="1">
                <a:tableStyleId>{5C22544A-7EE6-4342-B048-85BDC9FD1C3A}</a:tableStyleId>
              </a:tblPr>
              <a:tblGrid>
                <a:gridCol w="2476679">
                  <a:extLst>
                    <a:ext uri="{9D8B030D-6E8A-4147-A177-3AD203B41FA5}">
                      <a16:colId xmlns:a16="http://schemas.microsoft.com/office/drawing/2014/main" val="1023975085"/>
                    </a:ext>
                  </a:extLst>
                </a:gridCol>
                <a:gridCol w="1177457">
                  <a:extLst>
                    <a:ext uri="{9D8B030D-6E8A-4147-A177-3AD203B41FA5}">
                      <a16:colId xmlns:a16="http://schemas.microsoft.com/office/drawing/2014/main" val="774155828"/>
                    </a:ext>
                  </a:extLst>
                </a:gridCol>
              </a:tblGrid>
              <a:tr h="1063609">
                <a:tc>
                  <a:txBody>
                    <a:bodyPr/>
                    <a:lstStyle/>
                    <a:p>
                      <a:pPr marL="0" lvl="1" indent="0" algn="ctr">
                        <a:buNone/>
                      </a:pP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Game of Thrones" panose="02000500000000000000" pitchFamily="2" charset="0"/>
                        </a:rPr>
                        <a:t>Top five Killers</a:t>
                      </a:r>
                    </a:p>
                    <a:p>
                      <a:pPr marL="0" lvl="1" indent="0" algn="ctr">
                        <a:buNone/>
                      </a:pPr>
                      <a:r>
                        <a:rPr lang="en-US" sz="1200" dirty="0">
                          <a:solidFill>
                            <a:schemeClr val="tx1"/>
                          </a:solidFill>
                          <a:latin typeface="Game of Thrones" panose="02000500000000000000" pitchFamily="2" charset="0"/>
                        </a:rPr>
                        <a:t>Of kings landing</a:t>
                      </a:r>
                    </a:p>
                    <a:p>
                      <a:pPr marL="0" lvl="1" indent="0" algn="ctr">
                        <a:buNone/>
                      </a:pPr>
                      <a:r>
                        <a:rPr lang="en-US" sz="1600" dirty="0">
                          <a:solidFill>
                            <a:schemeClr val="tx1"/>
                          </a:solidFill>
                          <a:latin typeface="+mn-lt"/>
                        </a:rPr>
                        <a:t>Individual Humans</a:t>
                      </a:r>
                    </a:p>
                    <a:p>
                      <a:pPr marL="457200" lvl="1" indent="0">
                        <a:buNone/>
                      </a:pPr>
                      <a:endParaRPr lang="en-US" sz="1100" dirty="0">
                        <a:solidFill>
                          <a:schemeClr val="tx1"/>
                        </a:solidFill>
                        <a:latin typeface="Game of Thrones" panose="02000500000000000000" pitchFamily="2" charset="0"/>
                      </a:endParaRPr>
                    </a:p>
                    <a:p>
                      <a:pPr marL="457200" lvl="1" indent="0">
                        <a:buNone/>
                      </a:pPr>
                      <a:endParaRPr lang="en-US" sz="1100" dirty="0">
                        <a:solidFill>
                          <a:schemeClr val="tx1"/>
                        </a:solidFill>
                        <a:latin typeface="Game of Thrones" panose="02000500000000000000" pitchFamily="2" charset="0"/>
                      </a:endParaRPr>
                    </a:p>
                  </a:txBody>
                  <a:tcPr>
                    <a:solidFill>
                      <a:schemeClr val="bg1">
                        <a:lumMod val="65000"/>
                      </a:schemeClr>
                    </a:solidFill>
                  </a:tcPr>
                </a:tc>
                <a:tc>
                  <a:txBody>
                    <a:bodyPr/>
                    <a:lstStyle/>
                    <a:p>
                      <a:pPr algn="ctr"/>
                      <a:r>
                        <a:rPr lang="en-US" sz="1050" dirty="0">
                          <a:solidFill>
                            <a:schemeClr val="tx1"/>
                          </a:solidFill>
                          <a:latin typeface="Game of Thrones" panose="02000500000000000000" pitchFamily="2" charset="0"/>
                        </a:rPr>
                        <a:t>Amount of Kills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n-lt"/>
                        </a:rPr>
                        <a:t>Percentage of Death responsible for overall</a:t>
                      </a:r>
                    </a:p>
                    <a:p>
                      <a:endParaRPr lang="en-US" sz="1050" dirty="0">
                        <a:solidFill>
                          <a:schemeClr val="tx1"/>
                        </a:solidFill>
                        <a:latin typeface="Game of Thrones" panose="02000500000000000000" pitchFamily="2" charset="0"/>
                      </a:endParaRPr>
                    </a:p>
                  </a:txBody>
                  <a:tcPr>
                    <a:solidFill>
                      <a:schemeClr val="bg1">
                        <a:lumMod val="65000"/>
                      </a:schemeClr>
                    </a:solidFill>
                  </a:tcPr>
                </a:tc>
                <a:extLst>
                  <a:ext uri="{0D108BD9-81ED-4DB2-BD59-A6C34878D82A}">
                    <a16:rowId xmlns:a16="http://schemas.microsoft.com/office/drawing/2014/main" val="2366859484"/>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5. Jon Snow</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10 (%0.74)</a:t>
                      </a:r>
                    </a:p>
                  </a:txBody>
                  <a:tcPr>
                    <a:solidFill>
                      <a:schemeClr val="bg1">
                        <a:lumMod val="85000"/>
                      </a:schemeClr>
                    </a:solidFill>
                  </a:tcPr>
                </a:tc>
                <a:extLst>
                  <a:ext uri="{0D108BD9-81ED-4DB2-BD59-A6C34878D82A}">
                    <a16:rowId xmlns:a16="http://schemas.microsoft.com/office/drawing/2014/main" val="3026286653"/>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4. Grey Worm</a:t>
                      </a:r>
                    </a:p>
                  </a:txBody>
                  <a:tcPr/>
                </a:tc>
                <a:tc>
                  <a:txBody>
                    <a:bodyPr/>
                    <a:lstStyle/>
                    <a:p>
                      <a:pPr algn="ctr"/>
                      <a:r>
                        <a:rPr lang="en-US" sz="1200" dirty="0">
                          <a:solidFill>
                            <a:srgbClr val="FF0000"/>
                          </a:solidFill>
                          <a:latin typeface="Bahnschrift" panose="020B0502040204020203" pitchFamily="34" charset="0"/>
                        </a:rPr>
                        <a:t>14 (%1.03)</a:t>
                      </a:r>
                    </a:p>
                  </a:txBody>
                  <a:tcPr/>
                </a:tc>
                <a:extLst>
                  <a:ext uri="{0D108BD9-81ED-4DB2-BD59-A6C34878D82A}">
                    <a16:rowId xmlns:a16="http://schemas.microsoft.com/office/drawing/2014/main" val="2479074679"/>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3. Sandor “the Hound” Clegane</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14 (%1.03)</a:t>
                      </a:r>
                    </a:p>
                  </a:txBody>
                  <a:tcPr>
                    <a:solidFill>
                      <a:schemeClr val="bg1">
                        <a:lumMod val="85000"/>
                      </a:schemeClr>
                    </a:solidFill>
                  </a:tcPr>
                </a:tc>
                <a:extLst>
                  <a:ext uri="{0D108BD9-81ED-4DB2-BD59-A6C34878D82A}">
                    <a16:rowId xmlns:a16="http://schemas.microsoft.com/office/drawing/2014/main" val="3313900813"/>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2. Bronn</a:t>
                      </a:r>
                    </a:p>
                  </a:txBody>
                  <a:tcPr/>
                </a:tc>
                <a:tc>
                  <a:txBody>
                    <a:bodyPr/>
                    <a:lstStyle/>
                    <a:p>
                      <a:pPr algn="ctr"/>
                      <a:r>
                        <a:rPr lang="en-US" sz="1200" dirty="0">
                          <a:solidFill>
                            <a:srgbClr val="FF0000"/>
                          </a:solidFill>
                          <a:latin typeface="Bahnschrift" panose="020B0502040204020203" pitchFamily="34" charset="0"/>
                        </a:rPr>
                        <a:t>15 (%1.11)</a:t>
                      </a:r>
                    </a:p>
                  </a:txBody>
                  <a:tcPr/>
                </a:tc>
                <a:extLst>
                  <a:ext uri="{0D108BD9-81ED-4DB2-BD59-A6C34878D82A}">
                    <a16:rowId xmlns:a16="http://schemas.microsoft.com/office/drawing/2014/main" val="1551822320"/>
                  </a:ext>
                </a:extLst>
              </a:tr>
              <a:tr h="4100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1. Cersei Lannister</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199 (%14.66)</a:t>
                      </a:r>
                    </a:p>
                  </a:txBody>
                  <a:tcPr>
                    <a:solidFill>
                      <a:schemeClr val="bg1">
                        <a:lumMod val="85000"/>
                      </a:schemeClr>
                    </a:solidFill>
                  </a:tcPr>
                </a:tc>
                <a:extLst>
                  <a:ext uri="{0D108BD9-81ED-4DB2-BD59-A6C34878D82A}">
                    <a16:rowId xmlns:a16="http://schemas.microsoft.com/office/drawing/2014/main" val="2235837423"/>
                  </a:ext>
                </a:extLst>
              </a:tr>
            </a:tbl>
          </a:graphicData>
        </a:graphic>
      </p:graphicFrame>
      <p:pic>
        <p:nvPicPr>
          <p:cNvPr id="9" name="Picture 8">
            <a:extLst>
              <a:ext uri="{FF2B5EF4-FFF2-40B4-BE49-F238E27FC236}">
                <a16:creationId xmlns:a16="http://schemas.microsoft.com/office/drawing/2014/main" id="{7BC68C61-1A2A-9F9A-4E9C-7EA6C66EA4A1}"/>
              </a:ext>
            </a:extLst>
          </p:cNvPr>
          <p:cNvPicPr>
            <a:picLocks noChangeAspect="1"/>
          </p:cNvPicPr>
          <p:nvPr/>
        </p:nvPicPr>
        <p:blipFill>
          <a:blip r:embed="rId4"/>
          <a:stretch>
            <a:fillRect/>
          </a:stretch>
        </p:blipFill>
        <p:spPr>
          <a:xfrm>
            <a:off x="8301691" y="778754"/>
            <a:ext cx="3783267" cy="5222789"/>
          </a:xfrm>
          <a:prstGeom prst="rect">
            <a:avLst/>
          </a:prstGeom>
        </p:spPr>
      </p:pic>
      <p:pic>
        <p:nvPicPr>
          <p:cNvPr id="1026" name="Picture 2" descr="Every Major 'Game of Thrones' Character Who Died on Sunday's Battle in King's  Landing">
            <a:extLst>
              <a:ext uri="{FF2B5EF4-FFF2-40B4-BE49-F238E27FC236}">
                <a16:creationId xmlns:a16="http://schemas.microsoft.com/office/drawing/2014/main" id="{7AAC99C9-534D-B0CA-1BCE-5AAAE0C47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3999" y="3429000"/>
            <a:ext cx="4064000" cy="30480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8B6900-7FE0-4B0C-0454-7021F73F5703}"/>
              </a:ext>
            </a:extLst>
          </p:cNvPr>
          <p:cNvSpPr txBox="1"/>
          <p:nvPr/>
        </p:nvSpPr>
        <p:spPr>
          <a:xfrm>
            <a:off x="4064000" y="1438809"/>
            <a:ext cx="4063999" cy="523220"/>
          </a:xfrm>
          <a:prstGeom prst="rect">
            <a:avLst/>
          </a:prstGeom>
          <a:noFill/>
        </p:spPr>
        <p:txBody>
          <a:bodyPr wrap="square" rtlCol="0">
            <a:spAutoFit/>
          </a:bodyPr>
          <a:lstStyle/>
          <a:p>
            <a:r>
              <a:rPr lang="en-US" sz="2800" dirty="0">
                <a:latin typeface="Game of Thrones" panose="02000500000000000000" pitchFamily="2" charset="0"/>
              </a:rPr>
              <a:t>KINGS LANDING</a:t>
            </a:r>
            <a:endParaRPr lang="en-US" sz="2800" dirty="0"/>
          </a:p>
        </p:txBody>
      </p:sp>
    </p:spTree>
    <p:extLst>
      <p:ext uri="{BB962C8B-B14F-4D97-AF65-F5344CB8AC3E}">
        <p14:creationId xmlns:p14="http://schemas.microsoft.com/office/powerpoint/2010/main" val="895692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bg/>
                                          </p:spTgt>
                                        </p:tgtEl>
                                        <p:attrNameLst>
                                          <p:attrName>style.visibility</p:attrName>
                                        </p:attrNameLst>
                                      </p:cBhvr>
                                      <p:to>
                                        <p:strVal val="visible"/>
                                      </p:to>
                                    </p:set>
                                    <p:animEffect transition="in" filter="fade">
                                      <p:cBhvr>
                                        <p:cTn id="19" dur="1000"/>
                                        <p:tgtEl>
                                          <p:spTgt spid="3">
                                            <p:bg/>
                                          </p:spTgt>
                                        </p:tgtEl>
                                      </p:cBhvr>
                                    </p:animEffect>
                                    <p:anim calcmode="lin" valueType="num">
                                      <p:cBhvr>
                                        <p:cTn id="20" dur="1000" fill="hold"/>
                                        <p:tgtEl>
                                          <p:spTgt spid="3">
                                            <p:bg/>
                                          </p:spTgt>
                                        </p:tgtEl>
                                        <p:attrNameLst>
                                          <p:attrName>ppt_x</p:attrName>
                                        </p:attrNameLst>
                                      </p:cBhvr>
                                      <p:tavLst>
                                        <p:tav tm="0">
                                          <p:val>
                                            <p:strVal val="#ppt_x"/>
                                          </p:val>
                                        </p:tav>
                                        <p:tav tm="100000">
                                          <p:val>
                                            <p:strVal val="#ppt_x"/>
                                          </p:val>
                                        </p:tav>
                                      </p:tavLst>
                                    </p:anim>
                                    <p:anim calcmode="lin" valueType="num">
                                      <p:cBhvr>
                                        <p:cTn id="21" dur="1000" fill="hold"/>
                                        <p:tgtEl>
                                          <p:spTgt spid="3">
                                            <p:bg/>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1000"/>
                                        <p:tgtEl>
                                          <p:spTgt spid="1026"/>
                                        </p:tgtEl>
                                      </p:cBhvr>
                                    </p:animEffect>
                                    <p:anim calcmode="lin" valueType="num">
                                      <p:cBhvr>
                                        <p:cTn id="25" dur="1000" fill="hold"/>
                                        <p:tgtEl>
                                          <p:spTgt spid="1026"/>
                                        </p:tgtEl>
                                        <p:attrNameLst>
                                          <p:attrName>ppt_x</p:attrName>
                                        </p:attrNameLst>
                                      </p:cBhvr>
                                      <p:tavLst>
                                        <p:tav tm="0">
                                          <p:val>
                                            <p:strVal val="#ppt_x"/>
                                          </p:val>
                                        </p:tav>
                                        <p:tav tm="100000">
                                          <p:val>
                                            <p:strVal val="#ppt_x"/>
                                          </p:val>
                                        </p:tav>
                                      </p:tavLst>
                                    </p:anim>
                                    <p:anim calcmode="lin" valueType="num">
                                      <p:cBhvr>
                                        <p:cTn id="2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7083" y="235974"/>
            <a:ext cx="7977835" cy="1248697"/>
          </a:xfrm>
        </p:spPr>
        <p:txBody>
          <a:bodyPr>
            <a:normAutofit fontScale="90000"/>
          </a:bodyPr>
          <a:lstStyle/>
          <a:p>
            <a:pPr algn="ctr"/>
            <a:r>
              <a:rPr lang="en-US" sz="2200" b="1" dirty="0">
                <a:latin typeface="Game of Thrones" panose="02000500000000000000" pitchFamily="2" charset="0"/>
              </a:rPr>
              <a:t>Most dangerous areas  per allegiance  </a:t>
            </a:r>
            <a:br>
              <a:rPr lang="en-US" sz="2200" b="1" dirty="0">
                <a:latin typeface="Game of Thrones" panose="02000500000000000000" pitchFamily="2" charset="0"/>
              </a:rPr>
            </a:br>
            <a:br>
              <a:rPr lang="en-US" sz="2200" b="1" dirty="0">
                <a:latin typeface="Game of Thrones" panose="02000500000000000000" pitchFamily="2" charset="0"/>
              </a:rPr>
            </a:br>
            <a:r>
              <a:rPr lang="en-US" dirty="0">
                <a:latin typeface="Game of Thrones" panose="02000500000000000000" pitchFamily="2" charset="0"/>
              </a:rPr>
              <a:t>kings landing</a:t>
            </a:r>
          </a:p>
        </p:txBody>
      </p:sp>
      <p:sp>
        <p:nvSpPr>
          <p:cNvPr id="3" name="Content Placeholder 2"/>
          <p:cNvSpPr>
            <a:spLocks noGrp="1"/>
          </p:cNvSpPr>
          <p:nvPr>
            <p:ph idx="1"/>
          </p:nvPr>
        </p:nvSpPr>
        <p:spPr>
          <a:xfrm>
            <a:off x="54061" y="1366687"/>
            <a:ext cx="6479196" cy="2062313"/>
          </a:xfrm>
          <a:solidFill>
            <a:schemeClr val="bg1">
              <a:lumMod val="65000"/>
              <a:alpha val="59000"/>
            </a:schemeClr>
          </a:solidFill>
          <a:effectLst>
            <a:softEdge rad="63500"/>
          </a:effectLst>
        </p:spPr>
        <p:txBody>
          <a:bodyPr>
            <a:noAutofit/>
          </a:bodyPr>
          <a:lstStyle/>
          <a:p>
            <a:pPr marL="0" indent="0" algn="ctr">
              <a:buNone/>
            </a:pPr>
            <a:r>
              <a:rPr lang="en-US" sz="1500" dirty="0"/>
              <a:t>King’s Landing was most dangerous if you were aligned with the Golden Company during the era of Fire and Ice.</a:t>
            </a:r>
          </a:p>
          <a:p>
            <a:pPr marL="0" indent="0" algn="ctr">
              <a:buNone/>
            </a:pPr>
            <a:r>
              <a:rPr lang="en-US" sz="1500" dirty="0"/>
              <a:t>The area saw most of it’s casualties when Daenerys unleashed </a:t>
            </a:r>
            <a:r>
              <a:rPr lang="en-US" sz="1500" dirty="0" err="1"/>
              <a:t>Drogon</a:t>
            </a:r>
            <a:r>
              <a:rPr lang="en-US" sz="1500" dirty="0"/>
              <a:t> on the city after she lost everything. The Golden Company, a massive army for hire acquired by Cersei Lannister, was the group most devasted by this attack. </a:t>
            </a:r>
          </a:p>
          <a:p>
            <a:pPr marL="0" indent="0" algn="ctr">
              <a:buNone/>
            </a:pPr>
            <a:r>
              <a:rPr lang="en-US" sz="1500" dirty="0"/>
              <a:t>The majority of deaths noted as “Unknown Allegiance” stem from an attack from Cersei Lannister, where she destroyed the Great Sept of </a:t>
            </a:r>
            <a:r>
              <a:rPr lang="en-US" sz="1500" dirty="0" err="1"/>
              <a:t>Baelor</a:t>
            </a:r>
            <a:r>
              <a:rPr lang="en-US" sz="1500" dirty="0"/>
              <a:t> with Wildfire in order to evade her trial and get revenge on her recent enemies.</a:t>
            </a:r>
          </a:p>
          <a:p>
            <a:pPr marL="0" indent="0" algn="ctr">
              <a:buNone/>
            </a:pPr>
            <a:endParaRPr lang="en-US" sz="1600" dirty="0"/>
          </a:p>
          <a:p>
            <a:pPr marL="0" indent="0" algn="ctr">
              <a:buNone/>
            </a:pPr>
            <a:r>
              <a:rPr lang="en-US" sz="1600" dirty="0"/>
              <a:t>The </a:t>
            </a:r>
          </a:p>
        </p:txBody>
      </p:sp>
      <p:graphicFrame>
        <p:nvGraphicFramePr>
          <p:cNvPr id="4" name="Table 4">
            <a:extLst>
              <a:ext uri="{FF2B5EF4-FFF2-40B4-BE49-F238E27FC236}">
                <a16:creationId xmlns:a16="http://schemas.microsoft.com/office/drawing/2014/main" id="{7222BB84-6965-A6FF-6AA8-5D76CC75A147}"/>
              </a:ext>
            </a:extLst>
          </p:cNvPr>
          <p:cNvGraphicFramePr>
            <a:graphicFrameLocks/>
          </p:cNvGraphicFramePr>
          <p:nvPr>
            <p:extLst>
              <p:ext uri="{D42A27DB-BD31-4B8C-83A1-F6EECF244321}">
                <p14:modId xmlns:p14="http://schemas.microsoft.com/office/powerpoint/2010/main" val="742549418"/>
              </p:ext>
            </p:extLst>
          </p:nvPr>
        </p:nvGraphicFramePr>
        <p:xfrm>
          <a:off x="707923" y="3510438"/>
          <a:ext cx="5230464" cy="3040892"/>
        </p:xfrm>
        <a:graphic>
          <a:graphicData uri="http://schemas.openxmlformats.org/drawingml/2006/table">
            <a:tbl>
              <a:tblPr firstRow="1" bandRow="1">
                <a:tableStyleId>{5C22544A-7EE6-4342-B048-85BDC9FD1C3A}</a:tableStyleId>
              </a:tblPr>
              <a:tblGrid>
                <a:gridCol w="3545073">
                  <a:extLst>
                    <a:ext uri="{9D8B030D-6E8A-4147-A177-3AD203B41FA5}">
                      <a16:colId xmlns:a16="http://schemas.microsoft.com/office/drawing/2014/main" val="1023975085"/>
                    </a:ext>
                  </a:extLst>
                </a:gridCol>
                <a:gridCol w="1685391">
                  <a:extLst>
                    <a:ext uri="{9D8B030D-6E8A-4147-A177-3AD203B41FA5}">
                      <a16:colId xmlns:a16="http://schemas.microsoft.com/office/drawing/2014/main" val="774155828"/>
                    </a:ext>
                  </a:extLst>
                </a:gridCol>
              </a:tblGrid>
              <a:tr h="1464163">
                <a:tc>
                  <a:txBody>
                    <a:bodyPr/>
                    <a:lstStyle/>
                    <a:p>
                      <a:pPr marL="0" lvl="1" indent="0" algn="ctr">
                        <a:buNone/>
                      </a:pP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Game of Thrones" panose="02000500000000000000" pitchFamily="2" charset="0"/>
                        </a:rPr>
                        <a:t>Top five allegiances with most casualties in kings landing</a:t>
                      </a:r>
                    </a:p>
                    <a:p>
                      <a:pPr marL="0" lvl="1" indent="0" algn="ctr">
                        <a:buNone/>
                      </a:pPr>
                      <a:r>
                        <a:rPr lang="en-US" sz="1600" dirty="0">
                          <a:solidFill>
                            <a:schemeClr val="tx1"/>
                          </a:solidFill>
                          <a:latin typeface="+mn-lt"/>
                        </a:rPr>
                        <a:t>Overall</a:t>
                      </a:r>
                    </a:p>
                    <a:p>
                      <a:pPr marL="457200" lvl="1" indent="0">
                        <a:buNone/>
                      </a:pPr>
                      <a:endParaRPr lang="en-US" sz="1100" dirty="0">
                        <a:solidFill>
                          <a:schemeClr val="tx1"/>
                        </a:solidFill>
                        <a:latin typeface="Game of Thrones" panose="02000500000000000000" pitchFamily="2" charset="0"/>
                      </a:endParaRPr>
                    </a:p>
                    <a:p>
                      <a:pPr marL="457200" lvl="1" indent="0">
                        <a:buNone/>
                      </a:pPr>
                      <a:endParaRPr lang="en-US" sz="1100" dirty="0">
                        <a:solidFill>
                          <a:schemeClr val="tx1"/>
                        </a:solidFill>
                        <a:latin typeface="Game of Thrones" panose="02000500000000000000" pitchFamily="2" charset="0"/>
                      </a:endParaRPr>
                    </a:p>
                  </a:txBody>
                  <a:tcPr>
                    <a:solidFill>
                      <a:schemeClr val="bg1">
                        <a:lumMod val="65000"/>
                      </a:schemeClr>
                    </a:solidFill>
                  </a:tcPr>
                </a:tc>
                <a:tc>
                  <a:txBody>
                    <a:bodyPr/>
                    <a:lstStyle/>
                    <a:p>
                      <a:pPr algn="ctr"/>
                      <a:endParaRPr lang="en-US" sz="1400" dirty="0">
                        <a:solidFill>
                          <a:schemeClr val="tx1"/>
                        </a:solidFill>
                        <a:latin typeface="Game of Thrones" panose="02000500000000000000" pitchFamily="2" charset="0"/>
                      </a:endParaRPr>
                    </a:p>
                    <a:p>
                      <a:pPr algn="ctr"/>
                      <a:r>
                        <a:rPr lang="en-US" sz="1400" dirty="0">
                          <a:solidFill>
                            <a:schemeClr val="tx1"/>
                          </a:solidFill>
                          <a:latin typeface="Game of Thrones" panose="02000500000000000000" pitchFamily="2" charset="0"/>
                        </a:rPr>
                        <a:t>Amount  of casualties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mn-lt"/>
                        </a:rPr>
                        <a:t>Percentage based off of top 5</a:t>
                      </a:r>
                    </a:p>
                  </a:txBody>
                  <a:tcPr>
                    <a:solidFill>
                      <a:schemeClr val="bg1">
                        <a:lumMod val="65000"/>
                      </a:schemeClr>
                    </a:solidFill>
                  </a:tcPr>
                </a:tc>
                <a:extLst>
                  <a:ext uri="{0D108BD9-81ED-4DB2-BD59-A6C34878D82A}">
                    <a16:rowId xmlns:a16="http://schemas.microsoft.com/office/drawing/2014/main" val="2366859484"/>
                  </a:ext>
                </a:extLst>
              </a:tr>
              <a:tr h="244027">
                <a:tc>
                  <a:txBody>
                    <a:bodyPr/>
                    <a:lstStyle/>
                    <a:p>
                      <a:pPr marL="0" lvl="0" indent="0">
                        <a:buNone/>
                      </a:pPr>
                      <a:r>
                        <a:rPr lang="en-US" sz="1200" kern="1200" dirty="0">
                          <a:solidFill>
                            <a:srgbClr val="FF0000"/>
                          </a:solidFill>
                          <a:latin typeface="Bahnschrift" panose="020B0502040204020203" pitchFamily="34" charset="0"/>
                          <a:ea typeface="+mn-ea"/>
                          <a:cs typeface="+mn-cs"/>
                        </a:rPr>
                        <a:t>5. House Greyjoy</a:t>
                      </a:r>
                    </a:p>
                  </a:txBody>
                  <a:tcPr>
                    <a:solidFill>
                      <a:schemeClr val="bg1">
                        <a:lumMod val="85000"/>
                      </a:schemeClr>
                    </a:solidFill>
                  </a:tcPr>
                </a:tc>
                <a:tc>
                  <a:txBody>
                    <a:bodyPr/>
                    <a:lstStyle/>
                    <a:p>
                      <a:r>
                        <a:rPr lang="en-US" sz="1200" kern="1200" dirty="0">
                          <a:solidFill>
                            <a:srgbClr val="FF0000"/>
                          </a:solidFill>
                          <a:latin typeface="Bahnschrift" panose="020B0502040204020203" pitchFamily="34" charset="0"/>
                          <a:ea typeface="+mn-ea"/>
                          <a:cs typeface="+mn-cs"/>
                        </a:rPr>
                        <a:t>92 (%7.6)</a:t>
                      </a:r>
                    </a:p>
                  </a:txBody>
                  <a:tcPr>
                    <a:solidFill>
                      <a:schemeClr val="bg1">
                        <a:lumMod val="85000"/>
                      </a:schemeClr>
                    </a:solidFill>
                  </a:tcPr>
                </a:tc>
                <a:extLst>
                  <a:ext uri="{0D108BD9-81ED-4DB2-BD59-A6C34878D82A}">
                    <a16:rowId xmlns:a16="http://schemas.microsoft.com/office/drawing/2014/main" val="3026286653"/>
                  </a:ext>
                </a:extLst>
              </a:tr>
              <a:tr h="244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4. Unknown Allegiance</a:t>
                      </a:r>
                    </a:p>
                  </a:txBody>
                  <a:tcPr/>
                </a:tc>
                <a:tc>
                  <a:txBody>
                    <a:bodyPr/>
                    <a:lstStyle/>
                    <a:p>
                      <a:r>
                        <a:rPr lang="en-US" sz="1200" kern="1200" dirty="0">
                          <a:solidFill>
                            <a:srgbClr val="FF0000"/>
                          </a:solidFill>
                          <a:latin typeface="Bahnschrift" panose="020B0502040204020203" pitchFamily="34" charset="0"/>
                          <a:ea typeface="+mn-ea"/>
                          <a:cs typeface="+mn-cs"/>
                        </a:rPr>
                        <a:t>166 (%13.7)</a:t>
                      </a:r>
                    </a:p>
                  </a:txBody>
                  <a:tcPr/>
                </a:tc>
                <a:extLst>
                  <a:ext uri="{0D108BD9-81ED-4DB2-BD59-A6C34878D82A}">
                    <a16:rowId xmlns:a16="http://schemas.microsoft.com/office/drawing/2014/main" val="2479074679"/>
                  </a:ext>
                </a:extLst>
              </a:tr>
              <a:tr h="244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3. House Lannister</a:t>
                      </a:r>
                    </a:p>
                  </a:txBody>
                  <a:tcPr>
                    <a:solidFill>
                      <a:schemeClr val="bg1">
                        <a:lumMod val="85000"/>
                      </a:schemeClr>
                    </a:solidFill>
                  </a:tcPr>
                </a:tc>
                <a:tc>
                  <a:txBody>
                    <a:bodyPr/>
                    <a:lstStyle/>
                    <a:p>
                      <a:r>
                        <a:rPr lang="en-US" sz="1200" kern="1200" dirty="0">
                          <a:solidFill>
                            <a:srgbClr val="FF0000"/>
                          </a:solidFill>
                          <a:latin typeface="Bahnschrift" panose="020B0502040204020203" pitchFamily="34" charset="0"/>
                          <a:ea typeface="+mn-ea"/>
                          <a:cs typeface="+mn-cs"/>
                        </a:rPr>
                        <a:t>188 (%15.6)</a:t>
                      </a:r>
                    </a:p>
                  </a:txBody>
                  <a:tcPr>
                    <a:solidFill>
                      <a:schemeClr val="bg1">
                        <a:lumMod val="85000"/>
                      </a:schemeClr>
                    </a:solidFill>
                  </a:tcPr>
                </a:tc>
                <a:extLst>
                  <a:ext uri="{0D108BD9-81ED-4DB2-BD59-A6C34878D82A}">
                    <a16:rowId xmlns:a16="http://schemas.microsoft.com/office/drawing/2014/main" val="3313900813"/>
                  </a:ext>
                </a:extLst>
              </a:tr>
              <a:tr h="244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2. Smallfolk</a:t>
                      </a:r>
                    </a:p>
                  </a:txBody>
                  <a:tcPr/>
                </a:tc>
                <a:tc>
                  <a:txBody>
                    <a:bodyPr/>
                    <a:lstStyle/>
                    <a:p>
                      <a:r>
                        <a:rPr lang="en-US" sz="1200" kern="1200" dirty="0">
                          <a:solidFill>
                            <a:srgbClr val="FF0000"/>
                          </a:solidFill>
                          <a:latin typeface="Bahnschrift" panose="020B0502040204020203" pitchFamily="34" charset="0"/>
                          <a:ea typeface="+mn-ea"/>
                          <a:cs typeface="+mn-cs"/>
                        </a:rPr>
                        <a:t>194 (%16.1)</a:t>
                      </a:r>
                    </a:p>
                  </a:txBody>
                  <a:tcPr/>
                </a:tc>
                <a:extLst>
                  <a:ext uri="{0D108BD9-81ED-4DB2-BD59-A6C34878D82A}">
                    <a16:rowId xmlns:a16="http://schemas.microsoft.com/office/drawing/2014/main" val="1551822320"/>
                  </a:ext>
                </a:extLst>
              </a:tr>
              <a:tr h="29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1. Golden Company/House Lannister</a:t>
                      </a:r>
                    </a:p>
                  </a:txBody>
                  <a:tcPr>
                    <a:solidFill>
                      <a:schemeClr val="bg1">
                        <a:lumMod val="85000"/>
                      </a:schemeClr>
                    </a:solidFill>
                  </a:tcPr>
                </a:tc>
                <a:tc>
                  <a:txBody>
                    <a:bodyPr/>
                    <a:lstStyle/>
                    <a:p>
                      <a:r>
                        <a:rPr lang="en-US" sz="1200" kern="1200" dirty="0">
                          <a:solidFill>
                            <a:srgbClr val="FF0000"/>
                          </a:solidFill>
                          <a:latin typeface="Bahnschrift" panose="020B0502040204020203" pitchFamily="34" charset="0"/>
                          <a:ea typeface="+mn-ea"/>
                          <a:cs typeface="+mn-cs"/>
                        </a:rPr>
                        <a:t>568 (%47.0)</a:t>
                      </a:r>
                    </a:p>
                  </a:txBody>
                  <a:tcPr>
                    <a:solidFill>
                      <a:schemeClr val="bg1">
                        <a:lumMod val="85000"/>
                      </a:schemeClr>
                    </a:solidFill>
                  </a:tcPr>
                </a:tc>
                <a:extLst>
                  <a:ext uri="{0D108BD9-81ED-4DB2-BD59-A6C34878D82A}">
                    <a16:rowId xmlns:a16="http://schemas.microsoft.com/office/drawing/2014/main" val="2235837423"/>
                  </a:ext>
                </a:extLst>
              </a:tr>
            </a:tbl>
          </a:graphicData>
        </a:graphic>
      </p:graphicFrame>
      <p:pic>
        <p:nvPicPr>
          <p:cNvPr id="9" name="Picture 8">
            <a:extLst>
              <a:ext uri="{FF2B5EF4-FFF2-40B4-BE49-F238E27FC236}">
                <a16:creationId xmlns:a16="http://schemas.microsoft.com/office/drawing/2014/main" id="{3779D90A-FEE4-62C2-D3A1-A477065D141A}"/>
              </a:ext>
            </a:extLst>
          </p:cNvPr>
          <p:cNvPicPr>
            <a:picLocks noChangeAspect="1"/>
          </p:cNvPicPr>
          <p:nvPr/>
        </p:nvPicPr>
        <p:blipFill>
          <a:blip r:embed="rId4"/>
          <a:stretch>
            <a:fillRect/>
          </a:stretch>
        </p:blipFill>
        <p:spPr>
          <a:xfrm>
            <a:off x="6243783" y="1484671"/>
            <a:ext cx="5909342" cy="5540478"/>
          </a:xfrm>
          <a:prstGeom prst="rect">
            <a:avLst/>
          </a:prstGeom>
        </p:spPr>
      </p:pic>
    </p:spTree>
    <p:extLst>
      <p:ext uri="{BB962C8B-B14F-4D97-AF65-F5344CB8AC3E}">
        <p14:creationId xmlns:p14="http://schemas.microsoft.com/office/powerpoint/2010/main" val="1583442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69689" y="549218"/>
            <a:ext cx="5414818" cy="719144"/>
          </a:xfrm>
        </p:spPr>
        <p:txBody>
          <a:bodyPr>
            <a:normAutofit/>
          </a:bodyPr>
          <a:lstStyle/>
          <a:p>
            <a:pPr algn="ctr"/>
            <a:r>
              <a:rPr lang="en-US" sz="2200" dirty="0">
                <a:latin typeface="Game of Thrones" panose="02000500000000000000" pitchFamily="2" charset="0"/>
              </a:rPr>
              <a:t>Most dangerous areas</a:t>
            </a:r>
            <a:br>
              <a:rPr lang="en-US" sz="2800" dirty="0">
                <a:latin typeface="Game of Thrones" panose="02000500000000000000" pitchFamily="2" charset="0"/>
              </a:rPr>
            </a:br>
            <a:r>
              <a:rPr lang="en-US" sz="2200" dirty="0">
                <a:latin typeface="Game of Thrones" panose="02000500000000000000" pitchFamily="2" charset="0"/>
              </a:rPr>
              <a:t>Number one</a:t>
            </a:r>
            <a:endParaRPr lang="en-US" dirty="0">
              <a:latin typeface="Game of Thrones" panose="02000500000000000000" pitchFamily="2" charset="0"/>
            </a:endParaRPr>
          </a:p>
        </p:txBody>
      </p:sp>
      <p:sp>
        <p:nvSpPr>
          <p:cNvPr id="3" name="Content Placeholder 2"/>
          <p:cNvSpPr>
            <a:spLocks noGrp="1"/>
          </p:cNvSpPr>
          <p:nvPr>
            <p:ph idx="1"/>
          </p:nvPr>
        </p:nvSpPr>
        <p:spPr>
          <a:xfrm>
            <a:off x="4359690" y="2213512"/>
            <a:ext cx="3497079" cy="1126999"/>
          </a:xfrm>
          <a:solidFill>
            <a:schemeClr val="bg1">
              <a:lumMod val="65000"/>
              <a:alpha val="59000"/>
            </a:schemeClr>
          </a:solidFill>
          <a:effectLst>
            <a:softEdge rad="63500"/>
          </a:effectLst>
        </p:spPr>
        <p:txBody>
          <a:bodyPr>
            <a:normAutofit fontScale="92500"/>
          </a:bodyPr>
          <a:lstStyle/>
          <a:p>
            <a:pPr marL="0" indent="0" algn="ctr">
              <a:buNone/>
            </a:pPr>
            <a:r>
              <a:rPr lang="en-US" sz="1800" dirty="0"/>
              <a:t>Winterfell was far and away the deadliest location in Westeros during the era of Fire and Ice. It was the place of death for 3,709 people</a:t>
            </a:r>
            <a:endParaRPr lang="en-US" sz="2000" dirty="0"/>
          </a:p>
          <a:p>
            <a:endParaRPr lang="en-US" dirty="0"/>
          </a:p>
        </p:txBody>
      </p:sp>
      <p:graphicFrame>
        <p:nvGraphicFramePr>
          <p:cNvPr id="4" name="Table 4">
            <a:extLst>
              <a:ext uri="{FF2B5EF4-FFF2-40B4-BE49-F238E27FC236}">
                <a16:creationId xmlns:a16="http://schemas.microsoft.com/office/drawing/2014/main" id="{7222BB84-6965-A6FF-6AA8-5D76CC75A147}"/>
              </a:ext>
            </a:extLst>
          </p:cNvPr>
          <p:cNvGraphicFramePr>
            <a:graphicFrameLocks/>
          </p:cNvGraphicFramePr>
          <p:nvPr>
            <p:extLst>
              <p:ext uri="{D42A27DB-BD31-4B8C-83A1-F6EECF244321}">
                <p14:modId xmlns:p14="http://schemas.microsoft.com/office/powerpoint/2010/main" val="1894908157"/>
              </p:ext>
            </p:extLst>
          </p:nvPr>
        </p:nvGraphicFramePr>
        <p:xfrm>
          <a:off x="107041" y="309708"/>
          <a:ext cx="3654136" cy="2695674"/>
        </p:xfrm>
        <a:graphic>
          <a:graphicData uri="http://schemas.openxmlformats.org/drawingml/2006/table">
            <a:tbl>
              <a:tblPr firstRow="1" bandRow="1">
                <a:tableStyleId>{5C22544A-7EE6-4342-B048-85BDC9FD1C3A}</a:tableStyleId>
              </a:tblPr>
              <a:tblGrid>
                <a:gridCol w="2476679">
                  <a:extLst>
                    <a:ext uri="{9D8B030D-6E8A-4147-A177-3AD203B41FA5}">
                      <a16:colId xmlns:a16="http://schemas.microsoft.com/office/drawing/2014/main" val="1023975085"/>
                    </a:ext>
                  </a:extLst>
                </a:gridCol>
                <a:gridCol w="1177457">
                  <a:extLst>
                    <a:ext uri="{9D8B030D-6E8A-4147-A177-3AD203B41FA5}">
                      <a16:colId xmlns:a16="http://schemas.microsoft.com/office/drawing/2014/main" val="774155828"/>
                    </a:ext>
                  </a:extLst>
                </a:gridCol>
              </a:tblGrid>
              <a:tr h="1125595">
                <a:tc>
                  <a:txBody>
                    <a:bodyPr/>
                    <a:lstStyle/>
                    <a:p>
                      <a:pPr marL="0" lvl="1" indent="0" algn="ctr">
                        <a:buNone/>
                      </a:pP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Game of Thrones" panose="02000500000000000000" pitchFamily="2" charset="0"/>
                        </a:rPr>
                        <a:t>Top five Killers</a:t>
                      </a:r>
                    </a:p>
                    <a:p>
                      <a:pPr marL="0" lvl="1" indent="0" algn="ctr">
                        <a:buNone/>
                      </a:pPr>
                      <a:r>
                        <a:rPr lang="en-US" sz="1600" dirty="0">
                          <a:solidFill>
                            <a:schemeClr val="tx1"/>
                          </a:solidFill>
                          <a:latin typeface="+mn-lt"/>
                        </a:rPr>
                        <a:t>Overall</a:t>
                      </a:r>
                      <a:endParaRPr lang="en-US" sz="1100" dirty="0">
                        <a:solidFill>
                          <a:schemeClr val="tx1"/>
                        </a:solidFill>
                        <a:latin typeface="+mn-lt"/>
                      </a:endParaRPr>
                    </a:p>
                    <a:p>
                      <a:pPr marL="457200" lvl="1" indent="0">
                        <a:buNone/>
                      </a:pPr>
                      <a:endParaRPr lang="en-US" sz="1100" dirty="0">
                        <a:solidFill>
                          <a:schemeClr val="tx1"/>
                        </a:solidFill>
                        <a:latin typeface="Game of Thrones" panose="02000500000000000000" pitchFamily="2" charset="0"/>
                      </a:endParaRPr>
                    </a:p>
                    <a:p>
                      <a:pPr marL="457200" lvl="1" indent="0">
                        <a:buNone/>
                      </a:pPr>
                      <a:endParaRPr lang="en-US" sz="1100" dirty="0">
                        <a:solidFill>
                          <a:schemeClr val="tx1"/>
                        </a:solidFill>
                        <a:latin typeface="Game of Thrones" panose="02000500000000000000" pitchFamily="2" charset="0"/>
                      </a:endParaRPr>
                    </a:p>
                  </a:txBody>
                  <a:tcPr>
                    <a:solidFill>
                      <a:schemeClr val="bg1">
                        <a:lumMod val="65000"/>
                      </a:schemeClr>
                    </a:solidFill>
                  </a:tcPr>
                </a:tc>
                <a:tc>
                  <a:txBody>
                    <a:bodyPr/>
                    <a:lstStyle/>
                    <a:p>
                      <a:pPr algn="ctr"/>
                      <a:r>
                        <a:rPr lang="en-US" sz="1050" dirty="0">
                          <a:solidFill>
                            <a:schemeClr val="tx1"/>
                          </a:solidFill>
                          <a:latin typeface="Game of Thrones" panose="02000500000000000000" pitchFamily="2" charset="0"/>
                        </a:rPr>
                        <a:t>Amount of Kills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n-lt"/>
                        </a:rPr>
                        <a:t>Percentage of Death responsible for overall</a:t>
                      </a:r>
                    </a:p>
                    <a:p>
                      <a:endParaRPr lang="en-US" sz="1050" dirty="0">
                        <a:solidFill>
                          <a:schemeClr val="tx1"/>
                        </a:solidFill>
                        <a:latin typeface="Game of Thrones" panose="02000500000000000000" pitchFamily="2" charset="0"/>
                      </a:endParaRPr>
                    </a:p>
                  </a:txBody>
                  <a:tcPr>
                    <a:solidFill>
                      <a:schemeClr val="bg1">
                        <a:lumMod val="65000"/>
                      </a:schemeClr>
                    </a:solidFill>
                  </a:tcPr>
                </a:tc>
                <a:extLst>
                  <a:ext uri="{0D108BD9-81ED-4DB2-BD59-A6C34878D82A}">
                    <a16:rowId xmlns:a16="http://schemas.microsoft.com/office/drawing/2014/main" val="2366859484"/>
                  </a:ext>
                </a:extLst>
              </a:tr>
              <a:tr h="254852">
                <a:tc>
                  <a:txBody>
                    <a:bodyPr/>
                    <a:lstStyle/>
                    <a:p>
                      <a:pPr marL="0" lvl="0" indent="0" algn="ctr">
                        <a:buNone/>
                      </a:pPr>
                      <a:r>
                        <a:rPr lang="en-US" sz="1200" dirty="0">
                          <a:solidFill>
                            <a:srgbClr val="FF0000"/>
                          </a:solidFill>
                          <a:latin typeface="Bahnschrift" panose="020B0502040204020203" pitchFamily="34" charset="0"/>
                        </a:rPr>
                        <a:t>5.Bolton Soldiers (group)</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90 (%2.43)</a:t>
                      </a:r>
                    </a:p>
                  </a:txBody>
                  <a:tcPr>
                    <a:solidFill>
                      <a:schemeClr val="bg1">
                        <a:lumMod val="85000"/>
                      </a:schemeClr>
                    </a:solidFill>
                  </a:tcPr>
                </a:tc>
                <a:extLst>
                  <a:ext uri="{0D108BD9-81ED-4DB2-BD59-A6C34878D82A}">
                    <a16:rowId xmlns:a16="http://schemas.microsoft.com/office/drawing/2014/main" val="3026286653"/>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4.Rhaegal (Dragon)</a:t>
                      </a:r>
                    </a:p>
                  </a:txBody>
                  <a:tcPr/>
                </a:tc>
                <a:tc>
                  <a:txBody>
                    <a:bodyPr/>
                    <a:lstStyle/>
                    <a:p>
                      <a:pPr algn="ctr"/>
                      <a:r>
                        <a:rPr lang="en-US" sz="1200" dirty="0">
                          <a:solidFill>
                            <a:srgbClr val="FF0000"/>
                          </a:solidFill>
                          <a:latin typeface="Bahnschrift" panose="020B0502040204020203" pitchFamily="34" charset="0"/>
                        </a:rPr>
                        <a:t>102 (%2.75)</a:t>
                      </a:r>
                    </a:p>
                  </a:txBody>
                  <a:tcPr/>
                </a:tc>
                <a:extLst>
                  <a:ext uri="{0D108BD9-81ED-4DB2-BD59-A6C34878D82A}">
                    <a16:rowId xmlns:a16="http://schemas.microsoft.com/office/drawing/2014/main" val="2479074679"/>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3.Drogon (Dragon)</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373 (%10.06)</a:t>
                      </a:r>
                    </a:p>
                  </a:txBody>
                  <a:tcPr>
                    <a:solidFill>
                      <a:schemeClr val="bg1">
                        <a:lumMod val="85000"/>
                      </a:schemeClr>
                    </a:solidFill>
                  </a:tcPr>
                </a:tc>
                <a:extLst>
                  <a:ext uri="{0D108BD9-81ED-4DB2-BD59-A6C34878D82A}">
                    <a16:rowId xmlns:a16="http://schemas.microsoft.com/office/drawing/2014/main" val="3313900813"/>
                  </a:ext>
                </a:extLst>
              </a:tr>
              <a:tr h="2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2. Arya Stark</a:t>
                      </a:r>
                    </a:p>
                  </a:txBody>
                  <a:tcPr/>
                </a:tc>
                <a:tc>
                  <a:txBody>
                    <a:bodyPr/>
                    <a:lstStyle/>
                    <a:p>
                      <a:pPr algn="ctr"/>
                      <a:r>
                        <a:rPr lang="en-US" sz="1200" dirty="0">
                          <a:solidFill>
                            <a:srgbClr val="FF0000"/>
                          </a:solidFill>
                          <a:latin typeface="Bahnschrift" panose="020B0502040204020203" pitchFamily="34" charset="0"/>
                        </a:rPr>
                        <a:t>1215 (%33.76)</a:t>
                      </a:r>
                    </a:p>
                  </a:txBody>
                  <a:tcPr/>
                </a:tc>
                <a:extLst>
                  <a:ext uri="{0D108BD9-81ED-4DB2-BD59-A6C34878D82A}">
                    <a16:rowId xmlns:a16="http://schemas.microsoft.com/office/drawing/2014/main" val="1551822320"/>
                  </a:ext>
                </a:extLst>
              </a:tr>
              <a:tr h="3868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1. Wight (group) *pictured*</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1558 (%42.01)</a:t>
                      </a:r>
                    </a:p>
                  </a:txBody>
                  <a:tcPr>
                    <a:solidFill>
                      <a:schemeClr val="bg1">
                        <a:lumMod val="85000"/>
                      </a:schemeClr>
                    </a:solidFill>
                  </a:tcPr>
                </a:tc>
                <a:extLst>
                  <a:ext uri="{0D108BD9-81ED-4DB2-BD59-A6C34878D82A}">
                    <a16:rowId xmlns:a16="http://schemas.microsoft.com/office/drawing/2014/main" val="2235837423"/>
                  </a:ext>
                </a:extLst>
              </a:tr>
            </a:tbl>
          </a:graphicData>
        </a:graphic>
      </p:graphicFrame>
      <p:graphicFrame>
        <p:nvGraphicFramePr>
          <p:cNvPr id="6" name="Table 4">
            <a:extLst>
              <a:ext uri="{FF2B5EF4-FFF2-40B4-BE49-F238E27FC236}">
                <a16:creationId xmlns:a16="http://schemas.microsoft.com/office/drawing/2014/main" id="{BE840306-33A0-3A6E-B762-06B43FC28DB4}"/>
              </a:ext>
            </a:extLst>
          </p:cNvPr>
          <p:cNvGraphicFramePr>
            <a:graphicFrameLocks/>
          </p:cNvGraphicFramePr>
          <p:nvPr>
            <p:extLst>
              <p:ext uri="{D42A27DB-BD31-4B8C-83A1-F6EECF244321}">
                <p14:modId xmlns:p14="http://schemas.microsoft.com/office/powerpoint/2010/main" val="2982787890"/>
              </p:ext>
            </p:extLst>
          </p:nvPr>
        </p:nvGraphicFramePr>
        <p:xfrm>
          <a:off x="107041" y="3094774"/>
          <a:ext cx="3654136" cy="2718861"/>
        </p:xfrm>
        <a:graphic>
          <a:graphicData uri="http://schemas.openxmlformats.org/drawingml/2006/table">
            <a:tbl>
              <a:tblPr firstRow="1" bandRow="1">
                <a:tableStyleId>{5C22544A-7EE6-4342-B048-85BDC9FD1C3A}</a:tableStyleId>
              </a:tblPr>
              <a:tblGrid>
                <a:gridCol w="2476679">
                  <a:extLst>
                    <a:ext uri="{9D8B030D-6E8A-4147-A177-3AD203B41FA5}">
                      <a16:colId xmlns:a16="http://schemas.microsoft.com/office/drawing/2014/main" val="1023975085"/>
                    </a:ext>
                  </a:extLst>
                </a:gridCol>
                <a:gridCol w="1177457">
                  <a:extLst>
                    <a:ext uri="{9D8B030D-6E8A-4147-A177-3AD203B41FA5}">
                      <a16:colId xmlns:a16="http://schemas.microsoft.com/office/drawing/2014/main" val="774155828"/>
                    </a:ext>
                  </a:extLst>
                </a:gridCol>
              </a:tblGrid>
              <a:tr h="1063609">
                <a:tc>
                  <a:txBody>
                    <a:bodyPr/>
                    <a:lstStyle/>
                    <a:p>
                      <a:pPr marL="0" lvl="1" indent="0" algn="ctr">
                        <a:buNone/>
                      </a:pP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Game of Thrones" panose="02000500000000000000" pitchFamily="2" charset="0"/>
                        </a:rPr>
                        <a:t>Top five Killers</a:t>
                      </a:r>
                    </a:p>
                    <a:p>
                      <a:pPr marL="0" lvl="1" indent="0" algn="ctr">
                        <a:buNone/>
                      </a:pPr>
                      <a:r>
                        <a:rPr lang="en-US" sz="1600" dirty="0">
                          <a:solidFill>
                            <a:schemeClr val="tx1"/>
                          </a:solidFill>
                          <a:latin typeface="+mn-lt"/>
                        </a:rPr>
                        <a:t>Individual Humans</a:t>
                      </a:r>
                    </a:p>
                    <a:p>
                      <a:pPr marL="457200" lvl="1" indent="0">
                        <a:buNone/>
                      </a:pPr>
                      <a:endParaRPr lang="en-US" sz="1100" dirty="0">
                        <a:solidFill>
                          <a:schemeClr val="tx1"/>
                        </a:solidFill>
                        <a:latin typeface="Game of Thrones" panose="02000500000000000000" pitchFamily="2" charset="0"/>
                      </a:endParaRPr>
                    </a:p>
                    <a:p>
                      <a:pPr marL="457200" lvl="1" indent="0">
                        <a:buNone/>
                      </a:pPr>
                      <a:endParaRPr lang="en-US" sz="1100" dirty="0">
                        <a:solidFill>
                          <a:schemeClr val="tx1"/>
                        </a:solidFill>
                        <a:latin typeface="Game of Thrones" panose="02000500000000000000" pitchFamily="2" charset="0"/>
                      </a:endParaRPr>
                    </a:p>
                  </a:txBody>
                  <a:tcPr>
                    <a:solidFill>
                      <a:schemeClr val="bg1">
                        <a:lumMod val="65000"/>
                      </a:schemeClr>
                    </a:solidFill>
                  </a:tcPr>
                </a:tc>
                <a:tc>
                  <a:txBody>
                    <a:bodyPr/>
                    <a:lstStyle/>
                    <a:p>
                      <a:pPr algn="ctr"/>
                      <a:r>
                        <a:rPr lang="en-US" sz="1050" dirty="0">
                          <a:solidFill>
                            <a:schemeClr val="tx1"/>
                          </a:solidFill>
                          <a:latin typeface="Game of Thrones" panose="02000500000000000000" pitchFamily="2" charset="0"/>
                        </a:rPr>
                        <a:t>Amount of Kills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latin typeface="+mn-lt"/>
                        </a:rPr>
                        <a:t>Percentage of Death responsible for overall</a:t>
                      </a:r>
                    </a:p>
                    <a:p>
                      <a:endParaRPr lang="en-US" sz="1050" dirty="0">
                        <a:solidFill>
                          <a:schemeClr val="tx1"/>
                        </a:solidFill>
                        <a:latin typeface="Game of Thrones" panose="02000500000000000000" pitchFamily="2" charset="0"/>
                      </a:endParaRPr>
                    </a:p>
                  </a:txBody>
                  <a:tcPr>
                    <a:solidFill>
                      <a:schemeClr val="bg1">
                        <a:lumMod val="65000"/>
                      </a:schemeClr>
                    </a:solidFill>
                  </a:tcPr>
                </a:tc>
                <a:extLst>
                  <a:ext uri="{0D108BD9-81ED-4DB2-BD59-A6C34878D82A}">
                    <a16:rowId xmlns:a16="http://schemas.microsoft.com/office/drawing/2014/main" val="2366859484"/>
                  </a:ext>
                </a:extLst>
              </a:tr>
              <a:tr h="240817">
                <a:tc>
                  <a:txBody>
                    <a:bodyPr/>
                    <a:lstStyle/>
                    <a:p>
                      <a:pPr marL="0" lvl="0" indent="0" algn="ctr">
                        <a:buNone/>
                      </a:pPr>
                      <a:r>
                        <a:rPr lang="en-US" sz="1200" dirty="0">
                          <a:solidFill>
                            <a:srgbClr val="FF0000"/>
                          </a:solidFill>
                          <a:latin typeface="Bahnschrift" panose="020B0502040204020203" pitchFamily="34" charset="0"/>
                        </a:rPr>
                        <a:t>5. Tormund</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21 (%0.57)</a:t>
                      </a:r>
                    </a:p>
                  </a:txBody>
                  <a:tcPr>
                    <a:solidFill>
                      <a:schemeClr val="bg1">
                        <a:lumMod val="85000"/>
                      </a:schemeClr>
                    </a:solidFill>
                  </a:tcPr>
                </a:tc>
                <a:extLst>
                  <a:ext uri="{0D108BD9-81ED-4DB2-BD59-A6C34878D82A}">
                    <a16:rowId xmlns:a16="http://schemas.microsoft.com/office/drawing/2014/main" val="3026286653"/>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3/4. Then Greyjoy</a:t>
                      </a:r>
                    </a:p>
                  </a:txBody>
                  <a:tcPr/>
                </a:tc>
                <a:tc>
                  <a:txBody>
                    <a:bodyPr/>
                    <a:lstStyle/>
                    <a:p>
                      <a:pPr algn="ctr"/>
                      <a:r>
                        <a:rPr lang="en-US" sz="1200" dirty="0">
                          <a:solidFill>
                            <a:srgbClr val="FF0000"/>
                          </a:solidFill>
                          <a:latin typeface="Bahnschrift" panose="020B0502040204020203" pitchFamily="34" charset="0"/>
                        </a:rPr>
                        <a:t>26 (%0.7)</a:t>
                      </a:r>
                    </a:p>
                  </a:txBody>
                  <a:tcPr/>
                </a:tc>
                <a:extLst>
                  <a:ext uri="{0D108BD9-81ED-4DB2-BD59-A6C34878D82A}">
                    <a16:rowId xmlns:a16="http://schemas.microsoft.com/office/drawing/2014/main" val="2479074679"/>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3/4. Jorah Mormont</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26 (%0.7)</a:t>
                      </a:r>
                    </a:p>
                  </a:txBody>
                  <a:tcPr>
                    <a:solidFill>
                      <a:schemeClr val="bg1">
                        <a:lumMod val="85000"/>
                      </a:schemeClr>
                    </a:solidFill>
                  </a:tcPr>
                </a:tc>
                <a:extLst>
                  <a:ext uri="{0D108BD9-81ED-4DB2-BD59-A6C34878D82A}">
                    <a16:rowId xmlns:a16="http://schemas.microsoft.com/office/drawing/2014/main" val="3313900813"/>
                  </a:ext>
                </a:extLst>
              </a:tr>
              <a:tr h="240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2. Jon Snow</a:t>
                      </a:r>
                    </a:p>
                  </a:txBody>
                  <a:tcPr/>
                </a:tc>
                <a:tc>
                  <a:txBody>
                    <a:bodyPr/>
                    <a:lstStyle/>
                    <a:p>
                      <a:pPr algn="ctr"/>
                      <a:r>
                        <a:rPr lang="en-US" sz="1200" dirty="0">
                          <a:solidFill>
                            <a:srgbClr val="FF0000"/>
                          </a:solidFill>
                          <a:latin typeface="Bahnschrift" panose="020B0502040204020203" pitchFamily="34" charset="0"/>
                        </a:rPr>
                        <a:t>35 (%0.94)</a:t>
                      </a:r>
                    </a:p>
                  </a:txBody>
                  <a:tcPr/>
                </a:tc>
                <a:extLst>
                  <a:ext uri="{0D108BD9-81ED-4DB2-BD59-A6C34878D82A}">
                    <a16:rowId xmlns:a16="http://schemas.microsoft.com/office/drawing/2014/main" val="1551822320"/>
                  </a:ext>
                </a:extLst>
              </a:tr>
              <a:tr h="4100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Bahnschrift" panose="020B0502040204020203" pitchFamily="34" charset="0"/>
                        </a:rPr>
                        <a:t>1. Arya Stark</a:t>
                      </a:r>
                    </a:p>
                  </a:txBody>
                  <a:tcPr>
                    <a:solidFill>
                      <a:schemeClr val="bg1">
                        <a:lumMod val="85000"/>
                      </a:schemeClr>
                    </a:solidFill>
                  </a:tcPr>
                </a:tc>
                <a:tc>
                  <a:txBody>
                    <a:bodyPr/>
                    <a:lstStyle/>
                    <a:p>
                      <a:pPr algn="ctr"/>
                      <a:r>
                        <a:rPr lang="en-US" sz="1200" dirty="0">
                          <a:solidFill>
                            <a:srgbClr val="FF0000"/>
                          </a:solidFill>
                          <a:latin typeface="Bahnschrift" panose="020B0502040204020203" pitchFamily="34" charset="0"/>
                        </a:rPr>
                        <a:t>*1215 (%33.76)</a:t>
                      </a:r>
                    </a:p>
                  </a:txBody>
                  <a:tcPr>
                    <a:solidFill>
                      <a:schemeClr val="bg1">
                        <a:lumMod val="85000"/>
                      </a:schemeClr>
                    </a:solidFill>
                  </a:tcPr>
                </a:tc>
                <a:extLst>
                  <a:ext uri="{0D108BD9-81ED-4DB2-BD59-A6C34878D82A}">
                    <a16:rowId xmlns:a16="http://schemas.microsoft.com/office/drawing/2014/main" val="2235837423"/>
                  </a:ext>
                </a:extLst>
              </a:tr>
            </a:tbl>
          </a:graphicData>
        </a:graphic>
      </p:graphicFrame>
      <p:sp>
        <p:nvSpPr>
          <p:cNvPr id="11" name="Content Placeholder 2">
            <a:extLst>
              <a:ext uri="{FF2B5EF4-FFF2-40B4-BE49-F238E27FC236}">
                <a16:creationId xmlns:a16="http://schemas.microsoft.com/office/drawing/2014/main" id="{3C9B3C10-B940-EBA0-3148-42897E3D2DB2}"/>
              </a:ext>
            </a:extLst>
          </p:cNvPr>
          <p:cNvSpPr txBox="1">
            <a:spLocks/>
          </p:cNvSpPr>
          <p:nvPr/>
        </p:nvSpPr>
        <p:spPr>
          <a:xfrm>
            <a:off x="0" y="6042565"/>
            <a:ext cx="3836847" cy="613874"/>
          </a:xfrm>
          <a:prstGeom prst="rect">
            <a:avLst/>
          </a:prstGeom>
          <a:solidFill>
            <a:schemeClr val="bg1">
              <a:lumMod val="65000"/>
              <a:alpha val="59000"/>
            </a:schemeClr>
          </a:solidFill>
          <a:effectLst>
            <a:softEdge rad="635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*When Arya slayed the Night King, every being that the Night King resurrected died as a result and credit for each death was given to Arya which skews the data. </a:t>
            </a:r>
            <a:endParaRPr lang="en-US" sz="2400" dirty="0"/>
          </a:p>
        </p:txBody>
      </p:sp>
      <p:pic>
        <p:nvPicPr>
          <p:cNvPr id="1028" name="Picture 4" descr="Wight | Game of Thrones Wiki | Fandom">
            <a:extLst>
              <a:ext uri="{FF2B5EF4-FFF2-40B4-BE49-F238E27FC236}">
                <a16:creationId xmlns:a16="http://schemas.microsoft.com/office/drawing/2014/main" id="{DDC24E6C-6B58-8A14-58C5-BBC1951C9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9507" y="3511266"/>
            <a:ext cx="4277444" cy="2718861"/>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1FB26CA-F8B2-014A-5C76-6B838C01C5F7}"/>
              </a:ext>
            </a:extLst>
          </p:cNvPr>
          <p:cNvPicPr>
            <a:picLocks noChangeAspect="1"/>
          </p:cNvPicPr>
          <p:nvPr/>
        </p:nvPicPr>
        <p:blipFill>
          <a:blip r:embed="rId5"/>
          <a:stretch>
            <a:fillRect/>
          </a:stretch>
        </p:blipFill>
        <p:spPr>
          <a:xfrm>
            <a:off x="8288384" y="1144559"/>
            <a:ext cx="3796575" cy="4568882"/>
          </a:xfrm>
          <a:prstGeom prst="rect">
            <a:avLst/>
          </a:prstGeom>
        </p:spPr>
      </p:pic>
      <p:sp>
        <p:nvSpPr>
          <p:cNvPr id="5" name="TextBox 4">
            <a:extLst>
              <a:ext uri="{FF2B5EF4-FFF2-40B4-BE49-F238E27FC236}">
                <a16:creationId xmlns:a16="http://schemas.microsoft.com/office/drawing/2014/main" id="{2A92CC86-F364-9979-A323-FF8C82BC3ED8}"/>
              </a:ext>
            </a:extLst>
          </p:cNvPr>
          <p:cNvSpPr txBox="1"/>
          <p:nvPr/>
        </p:nvSpPr>
        <p:spPr>
          <a:xfrm>
            <a:off x="4266658" y="1334379"/>
            <a:ext cx="4164167" cy="646331"/>
          </a:xfrm>
          <a:prstGeom prst="rect">
            <a:avLst/>
          </a:prstGeom>
          <a:noFill/>
        </p:spPr>
        <p:txBody>
          <a:bodyPr wrap="square" rtlCol="0">
            <a:spAutoFit/>
          </a:bodyPr>
          <a:lstStyle/>
          <a:p>
            <a:r>
              <a:rPr lang="en-US" sz="3600" dirty="0">
                <a:latin typeface="Game of Thrones" panose="02000500000000000000" pitchFamily="2" charset="0"/>
              </a:rPr>
              <a:t>Winterfell</a:t>
            </a:r>
            <a:endParaRPr lang="en-US" sz="3600" dirty="0"/>
          </a:p>
        </p:txBody>
      </p:sp>
    </p:spTree>
    <p:extLst>
      <p:ext uri="{BB962C8B-B14F-4D97-AF65-F5344CB8AC3E}">
        <p14:creationId xmlns:p14="http://schemas.microsoft.com/office/powerpoint/2010/main" val="50859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bg/>
                                          </p:spTgt>
                                        </p:tgtEl>
                                        <p:attrNameLst>
                                          <p:attrName>style.visibility</p:attrName>
                                        </p:attrNameLst>
                                      </p:cBhvr>
                                      <p:to>
                                        <p:strVal val="visible"/>
                                      </p:to>
                                    </p:set>
                                    <p:animEffect transition="in" filter="fade">
                                      <p:cBhvr>
                                        <p:cTn id="19" dur="1000"/>
                                        <p:tgtEl>
                                          <p:spTgt spid="3">
                                            <p:bg/>
                                          </p:spTgt>
                                        </p:tgtEl>
                                      </p:cBhvr>
                                    </p:animEffect>
                                    <p:anim calcmode="lin" valueType="num">
                                      <p:cBhvr>
                                        <p:cTn id="20" dur="1000" fill="hold"/>
                                        <p:tgtEl>
                                          <p:spTgt spid="3">
                                            <p:bg/>
                                          </p:spTgt>
                                        </p:tgtEl>
                                        <p:attrNameLst>
                                          <p:attrName>ppt_x</p:attrName>
                                        </p:attrNameLst>
                                      </p:cBhvr>
                                      <p:tavLst>
                                        <p:tav tm="0">
                                          <p:val>
                                            <p:strVal val="#ppt_x"/>
                                          </p:val>
                                        </p:tav>
                                        <p:tav tm="100000">
                                          <p:val>
                                            <p:strVal val="#ppt_x"/>
                                          </p:val>
                                        </p:tav>
                                      </p:tavLst>
                                    </p:anim>
                                    <p:anim calcmode="lin" valueType="num">
                                      <p:cBhvr>
                                        <p:cTn id="21" dur="1000" fill="hold"/>
                                        <p:tgtEl>
                                          <p:spTgt spid="3">
                                            <p:bg/>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1000"/>
                                        <p:tgtEl>
                                          <p:spTgt spid="1028"/>
                                        </p:tgtEl>
                                      </p:cBhvr>
                                    </p:animEffect>
                                    <p:anim calcmode="lin" valueType="num">
                                      <p:cBhvr>
                                        <p:cTn id="25" dur="1000" fill="hold"/>
                                        <p:tgtEl>
                                          <p:spTgt spid="1028"/>
                                        </p:tgtEl>
                                        <p:attrNameLst>
                                          <p:attrName>ppt_x</p:attrName>
                                        </p:attrNameLst>
                                      </p:cBhvr>
                                      <p:tavLst>
                                        <p:tav tm="0">
                                          <p:val>
                                            <p:strVal val="#ppt_x"/>
                                          </p:val>
                                        </p:tav>
                                        <p:tav tm="100000">
                                          <p:val>
                                            <p:strVal val="#ppt_x"/>
                                          </p:val>
                                        </p:tav>
                                      </p:tavLst>
                                    </p:anim>
                                    <p:anim calcmode="lin" valueType="num">
                                      <p:cBhvr>
                                        <p:cTn id="2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1"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7083" y="235974"/>
            <a:ext cx="7977835" cy="1248697"/>
          </a:xfrm>
        </p:spPr>
        <p:txBody>
          <a:bodyPr>
            <a:normAutofit fontScale="90000"/>
          </a:bodyPr>
          <a:lstStyle/>
          <a:p>
            <a:pPr algn="ctr"/>
            <a:r>
              <a:rPr lang="en-US" sz="2200" b="1" dirty="0">
                <a:latin typeface="Game of Thrones" panose="02000500000000000000" pitchFamily="2" charset="0"/>
              </a:rPr>
              <a:t>Most dangerous areas  per allegiance  </a:t>
            </a:r>
            <a:br>
              <a:rPr lang="en-US" sz="2200" b="1" dirty="0">
                <a:latin typeface="Game of Thrones" panose="02000500000000000000" pitchFamily="2" charset="0"/>
              </a:rPr>
            </a:br>
            <a:br>
              <a:rPr lang="en-US" sz="2200" b="1" dirty="0">
                <a:latin typeface="Game of Thrones" panose="02000500000000000000" pitchFamily="2" charset="0"/>
              </a:rPr>
            </a:br>
            <a:r>
              <a:rPr lang="en-US" dirty="0">
                <a:latin typeface="Game of Thrones" panose="02000500000000000000" pitchFamily="2" charset="0"/>
              </a:rPr>
              <a:t>Winterfell</a:t>
            </a:r>
          </a:p>
        </p:txBody>
      </p:sp>
      <p:sp>
        <p:nvSpPr>
          <p:cNvPr id="3" name="Content Placeholder 2"/>
          <p:cNvSpPr>
            <a:spLocks noGrp="1"/>
          </p:cNvSpPr>
          <p:nvPr>
            <p:ph idx="1"/>
          </p:nvPr>
        </p:nvSpPr>
        <p:spPr>
          <a:xfrm>
            <a:off x="177243" y="1484671"/>
            <a:ext cx="6163521" cy="1927114"/>
          </a:xfrm>
          <a:solidFill>
            <a:schemeClr val="bg1">
              <a:lumMod val="65000"/>
              <a:alpha val="59000"/>
            </a:schemeClr>
          </a:solidFill>
          <a:effectLst>
            <a:softEdge rad="63500"/>
          </a:effectLst>
        </p:spPr>
        <p:txBody>
          <a:bodyPr>
            <a:noAutofit/>
          </a:bodyPr>
          <a:lstStyle/>
          <a:p>
            <a:pPr marL="0" indent="0" algn="ctr">
              <a:buNone/>
            </a:pPr>
            <a:r>
              <a:rPr lang="en-US" sz="1600" dirty="0"/>
              <a:t>Winterfell was most dangerous if you were aligned with House Targaryen during the era of Fire and Ice.</a:t>
            </a:r>
          </a:p>
          <a:p>
            <a:pPr marL="0" indent="0" algn="ctr">
              <a:buNone/>
            </a:pPr>
            <a:r>
              <a:rPr lang="en-US" sz="1600" dirty="0"/>
              <a:t>Almost all deaths aligned with House Targaryen came from the final battle of Winterfell. The casualties where primarily comprised of Dothraki riders, and the Unsullied.</a:t>
            </a:r>
          </a:p>
          <a:p>
            <a:pPr marL="0" indent="0" algn="ctr">
              <a:buNone/>
            </a:pPr>
            <a:r>
              <a:rPr lang="en-US" sz="1600" dirty="0"/>
              <a:t>It is unfortunate that Winterfell was second most Deadly for House Stark, as Winterfell is their home.</a:t>
            </a:r>
          </a:p>
        </p:txBody>
      </p:sp>
      <p:graphicFrame>
        <p:nvGraphicFramePr>
          <p:cNvPr id="4" name="Table 4">
            <a:extLst>
              <a:ext uri="{FF2B5EF4-FFF2-40B4-BE49-F238E27FC236}">
                <a16:creationId xmlns:a16="http://schemas.microsoft.com/office/drawing/2014/main" id="{7222BB84-6965-A6FF-6AA8-5D76CC75A147}"/>
              </a:ext>
            </a:extLst>
          </p:cNvPr>
          <p:cNvGraphicFramePr>
            <a:graphicFrameLocks/>
          </p:cNvGraphicFramePr>
          <p:nvPr>
            <p:extLst>
              <p:ext uri="{D42A27DB-BD31-4B8C-83A1-F6EECF244321}">
                <p14:modId xmlns:p14="http://schemas.microsoft.com/office/powerpoint/2010/main" val="4286639603"/>
              </p:ext>
            </p:extLst>
          </p:nvPr>
        </p:nvGraphicFramePr>
        <p:xfrm>
          <a:off x="569789" y="3411785"/>
          <a:ext cx="5378430" cy="3210241"/>
        </p:xfrm>
        <a:graphic>
          <a:graphicData uri="http://schemas.openxmlformats.org/drawingml/2006/table">
            <a:tbl>
              <a:tblPr firstRow="1" bandRow="1">
                <a:tableStyleId>{5C22544A-7EE6-4342-B048-85BDC9FD1C3A}</a:tableStyleId>
              </a:tblPr>
              <a:tblGrid>
                <a:gridCol w="3645361">
                  <a:extLst>
                    <a:ext uri="{9D8B030D-6E8A-4147-A177-3AD203B41FA5}">
                      <a16:colId xmlns:a16="http://schemas.microsoft.com/office/drawing/2014/main" val="1023975085"/>
                    </a:ext>
                  </a:extLst>
                </a:gridCol>
                <a:gridCol w="1733069">
                  <a:extLst>
                    <a:ext uri="{9D8B030D-6E8A-4147-A177-3AD203B41FA5}">
                      <a16:colId xmlns:a16="http://schemas.microsoft.com/office/drawing/2014/main" val="774155828"/>
                    </a:ext>
                  </a:extLst>
                </a:gridCol>
              </a:tblGrid>
              <a:tr h="227548">
                <a:tc>
                  <a:txBody>
                    <a:bodyPr/>
                    <a:lstStyle/>
                    <a:p>
                      <a:pPr marL="0" lvl="1" indent="0" algn="ctr">
                        <a:buNone/>
                      </a:pP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Game of Thrones" panose="02000500000000000000" pitchFamily="2" charset="0"/>
                        </a:rPr>
                        <a:t>Top five allegiances with most casualties in </a:t>
                      </a:r>
                      <a:r>
                        <a:rPr lang="en-US" sz="1600" dirty="0" err="1">
                          <a:solidFill>
                            <a:schemeClr val="tx1"/>
                          </a:solidFill>
                          <a:latin typeface="Game of Thrones" panose="02000500000000000000" pitchFamily="2" charset="0"/>
                        </a:rPr>
                        <a:t>winterfell</a:t>
                      </a:r>
                      <a:endParaRPr lang="en-US" sz="1600" dirty="0">
                        <a:solidFill>
                          <a:schemeClr val="tx1"/>
                        </a:solidFill>
                        <a:latin typeface="Game of Thrones" panose="02000500000000000000" pitchFamily="2" charset="0"/>
                      </a:endParaRPr>
                    </a:p>
                    <a:p>
                      <a:pPr marL="0" lvl="1" indent="0" algn="ctr">
                        <a:buNone/>
                      </a:pPr>
                      <a:r>
                        <a:rPr lang="en-US" sz="1600" dirty="0">
                          <a:solidFill>
                            <a:schemeClr val="tx1"/>
                          </a:solidFill>
                          <a:latin typeface="+mn-lt"/>
                        </a:rPr>
                        <a:t>Overall</a:t>
                      </a:r>
                    </a:p>
                    <a:p>
                      <a:pPr marL="457200" lvl="1" indent="0">
                        <a:buNone/>
                      </a:pPr>
                      <a:endParaRPr lang="en-US" sz="1100" dirty="0">
                        <a:solidFill>
                          <a:schemeClr val="tx1"/>
                        </a:solidFill>
                        <a:latin typeface="Game of Thrones" panose="02000500000000000000" pitchFamily="2" charset="0"/>
                      </a:endParaRPr>
                    </a:p>
                    <a:p>
                      <a:pPr marL="457200" lvl="1" indent="0">
                        <a:buNone/>
                      </a:pPr>
                      <a:endParaRPr lang="en-US" sz="1100" dirty="0">
                        <a:solidFill>
                          <a:schemeClr val="tx1"/>
                        </a:solidFill>
                        <a:latin typeface="Game of Thrones" panose="02000500000000000000" pitchFamily="2" charset="0"/>
                      </a:endParaRPr>
                    </a:p>
                  </a:txBody>
                  <a:tcPr>
                    <a:solidFill>
                      <a:schemeClr val="bg1">
                        <a:lumMod val="65000"/>
                      </a:schemeClr>
                    </a:solidFill>
                  </a:tcPr>
                </a:tc>
                <a:tc>
                  <a:txBody>
                    <a:bodyPr/>
                    <a:lstStyle/>
                    <a:p>
                      <a:pPr algn="ctr"/>
                      <a:endParaRPr lang="en-US" sz="1400" dirty="0">
                        <a:solidFill>
                          <a:schemeClr val="tx1"/>
                        </a:solidFill>
                        <a:latin typeface="Game of Thrones" panose="02000500000000000000" pitchFamily="2" charset="0"/>
                      </a:endParaRPr>
                    </a:p>
                    <a:p>
                      <a:pPr algn="ctr"/>
                      <a:r>
                        <a:rPr lang="en-US" sz="1400" dirty="0">
                          <a:solidFill>
                            <a:schemeClr val="tx1"/>
                          </a:solidFill>
                          <a:latin typeface="Game of Thrones" panose="02000500000000000000" pitchFamily="2" charset="0"/>
                        </a:rPr>
                        <a:t>Amount  of casualties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mn-lt"/>
                        </a:rPr>
                        <a:t>Percentage based off of top 5</a:t>
                      </a:r>
                    </a:p>
                  </a:txBody>
                  <a:tcPr>
                    <a:solidFill>
                      <a:schemeClr val="bg1">
                        <a:lumMod val="65000"/>
                      </a:schemeClr>
                    </a:solidFill>
                  </a:tcPr>
                </a:tc>
                <a:extLst>
                  <a:ext uri="{0D108BD9-81ED-4DB2-BD59-A6C34878D82A}">
                    <a16:rowId xmlns:a16="http://schemas.microsoft.com/office/drawing/2014/main" val="2366859484"/>
                  </a:ext>
                </a:extLst>
              </a:tr>
              <a:tr h="25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5. House Greyjoy</a:t>
                      </a:r>
                    </a:p>
                  </a:txBody>
                  <a:tcPr>
                    <a:solidFill>
                      <a:schemeClr val="bg1">
                        <a:lumMod val="85000"/>
                      </a:schemeClr>
                    </a:solidFill>
                  </a:tcPr>
                </a:tc>
                <a:tc>
                  <a:txBody>
                    <a:bodyPr/>
                    <a:lstStyle/>
                    <a:p>
                      <a:pPr algn="ctr"/>
                      <a:r>
                        <a:rPr lang="en-US" sz="1200" kern="1200" dirty="0">
                          <a:solidFill>
                            <a:srgbClr val="FF0000"/>
                          </a:solidFill>
                          <a:latin typeface="Bahnschrift" panose="020B0502040204020203" pitchFamily="34" charset="0"/>
                          <a:ea typeface="+mn-ea"/>
                          <a:cs typeface="+mn-cs"/>
                        </a:rPr>
                        <a:t>7 (%0.7)</a:t>
                      </a:r>
                    </a:p>
                  </a:txBody>
                  <a:tcPr>
                    <a:solidFill>
                      <a:schemeClr val="bg1">
                        <a:lumMod val="85000"/>
                      </a:schemeClr>
                    </a:solidFill>
                  </a:tcPr>
                </a:tc>
                <a:extLst>
                  <a:ext uri="{0D108BD9-81ED-4DB2-BD59-A6C34878D82A}">
                    <a16:rowId xmlns:a16="http://schemas.microsoft.com/office/drawing/2014/main" val="3026286653"/>
                  </a:ext>
                </a:extLst>
              </a:tr>
              <a:tr h="25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4. House Mormont</a:t>
                      </a:r>
                    </a:p>
                  </a:txBody>
                  <a:tcPr/>
                </a:tc>
                <a:tc>
                  <a:txBody>
                    <a:bodyPr/>
                    <a:lstStyle/>
                    <a:p>
                      <a:pPr algn="ctr"/>
                      <a:r>
                        <a:rPr lang="en-US" sz="1200" kern="1200" dirty="0">
                          <a:solidFill>
                            <a:srgbClr val="FF0000"/>
                          </a:solidFill>
                          <a:latin typeface="Bahnschrift" panose="020B0502040204020203" pitchFamily="34" charset="0"/>
                          <a:ea typeface="+mn-ea"/>
                          <a:cs typeface="+mn-cs"/>
                        </a:rPr>
                        <a:t>8 (%0.8)</a:t>
                      </a:r>
                    </a:p>
                  </a:txBody>
                  <a:tcPr/>
                </a:tc>
                <a:extLst>
                  <a:ext uri="{0D108BD9-81ED-4DB2-BD59-A6C34878D82A}">
                    <a16:rowId xmlns:a16="http://schemas.microsoft.com/office/drawing/2014/main" val="2479074679"/>
                  </a:ext>
                </a:extLst>
              </a:tr>
              <a:tr h="25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3. House Bolton</a:t>
                      </a:r>
                    </a:p>
                  </a:txBody>
                  <a:tcPr>
                    <a:solidFill>
                      <a:schemeClr val="bg1">
                        <a:lumMod val="85000"/>
                      </a:schemeClr>
                    </a:solidFill>
                  </a:tcPr>
                </a:tc>
                <a:tc>
                  <a:txBody>
                    <a:bodyPr/>
                    <a:lstStyle/>
                    <a:p>
                      <a:pPr algn="ctr"/>
                      <a:r>
                        <a:rPr lang="en-US" sz="1200" kern="1200" dirty="0">
                          <a:solidFill>
                            <a:srgbClr val="FF0000"/>
                          </a:solidFill>
                          <a:latin typeface="Bahnschrift" panose="020B0502040204020203" pitchFamily="34" charset="0"/>
                          <a:ea typeface="+mn-ea"/>
                          <a:cs typeface="+mn-cs"/>
                        </a:rPr>
                        <a:t>77 (%7.8)</a:t>
                      </a:r>
                    </a:p>
                  </a:txBody>
                  <a:tcPr>
                    <a:solidFill>
                      <a:schemeClr val="bg1">
                        <a:lumMod val="85000"/>
                      </a:schemeClr>
                    </a:solidFill>
                  </a:tcPr>
                </a:tc>
                <a:extLst>
                  <a:ext uri="{0D108BD9-81ED-4DB2-BD59-A6C34878D82A}">
                    <a16:rowId xmlns:a16="http://schemas.microsoft.com/office/drawing/2014/main" val="3313900813"/>
                  </a:ext>
                </a:extLst>
              </a:tr>
              <a:tr h="25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Bahnschrift" panose="020B0502040204020203" pitchFamily="34" charset="0"/>
                          <a:ea typeface="+mn-ea"/>
                          <a:cs typeface="+mn-cs"/>
                        </a:rPr>
                        <a:t>2. House Stark</a:t>
                      </a:r>
                    </a:p>
                  </a:txBody>
                  <a:tcPr/>
                </a:tc>
                <a:tc>
                  <a:txBody>
                    <a:bodyPr/>
                    <a:lstStyle/>
                    <a:p>
                      <a:pPr algn="ctr"/>
                      <a:r>
                        <a:rPr lang="en-US" sz="1200" kern="1200" dirty="0">
                          <a:solidFill>
                            <a:srgbClr val="FF0000"/>
                          </a:solidFill>
                          <a:latin typeface="Bahnschrift" panose="020B0502040204020203" pitchFamily="34" charset="0"/>
                          <a:ea typeface="+mn-ea"/>
                          <a:cs typeface="+mn-cs"/>
                        </a:rPr>
                        <a:t>113 (%11.5)</a:t>
                      </a:r>
                    </a:p>
                  </a:txBody>
                  <a:tcPr/>
                </a:tc>
                <a:extLst>
                  <a:ext uri="{0D108BD9-81ED-4DB2-BD59-A6C34878D82A}">
                    <a16:rowId xmlns:a16="http://schemas.microsoft.com/office/drawing/2014/main" val="1551822320"/>
                  </a:ext>
                </a:extLst>
              </a:tr>
              <a:tr h="467041">
                <a:tc>
                  <a:txBody>
                    <a:bodyPr/>
                    <a:lstStyle/>
                    <a:p>
                      <a:pPr marL="0" lvl="0" indent="0" algn="ctr">
                        <a:buNone/>
                      </a:pPr>
                      <a:r>
                        <a:rPr lang="en-US" sz="1200" kern="1200" dirty="0">
                          <a:solidFill>
                            <a:srgbClr val="FF0000"/>
                          </a:solidFill>
                          <a:latin typeface="Bahnschrift" panose="020B0502040204020203" pitchFamily="34" charset="0"/>
                          <a:ea typeface="+mn-ea"/>
                          <a:cs typeface="+mn-cs"/>
                        </a:rPr>
                        <a:t>1. House Targaryen</a:t>
                      </a:r>
                    </a:p>
                  </a:txBody>
                  <a:tcPr>
                    <a:solidFill>
                      <a:schemeClr val="bg1">
                        <a:lumMod val="85000"/>
                      </a:schemeClr>
                    </a:solidFill>
                  </a:tcPr>
                </a:tc>
                <a:tc>
                  <a:txBody>
                    <a:bodyPr/>
                    <a:lstStyle/>
                    <a:p>
                      <a:pPr algn="ctr"/>
                      <a:r>
                        <a:rPr lang="en-US" sz="1200" kern="1200" dirty="0">
                          <a:solidFill>
                            <a:srgbClr val="FF0000"/>
                          </a:solidFill>
                          <a:latin typeface="Bahnschrift" panose="020B0502040204020203" pitchFamily="34" charset="0"/>
                          <a:ea typeface="+mn-ea"/>
                          <a:cs typeface="+mn-cs"/>
                        </a:rPr>
                        <a:t>781 (%79.2)</a:t>
                      </a:r>
                    </a:p>
                  </a:txBody>
                  <a:tcPr>
                    <a:solidFill>
                      <a:schemeClr val="bg1">
                        <a:lumMod val="85000"/>
                      </a:schemeClr>
                    </a:solidFill>
                  </a:tcPr>
                </a:tc>
                <a:extLst>
                  <a:ext uri="{0D108BD9-81ED-4DB2-BD59-A6C34878D82A}">
                    <a16:rowId xmlns:a16="http://schemas.microsoft.com/office/drawing/2014/main" val="2235837423"/>
                  </a:ext>
                </a:extLst>
              </a:tr>
            </a:tbl>
          </a:graphicData>
        </a:graphic>
      </p:graphicFrame>
      <p:pic>
        <p:nvPicPr>
          <p:cNvPr id="5" name="Picture 4">
            <a:extLst>
              <a:ext uri="{FF2B5EF4-FFF2-40B4-BE49-F238E27FC236}">
                <a16:creationId xmlns:a16="http://schemas.microsoft.com/office/drawing/2014/main" id="{8D2EBAB6-CE35-F7DA-D8D0-F9728F452B73}"/>
              </a:ext>
            </a:extLst>
          </p:cNvPr>
          <p:cNvPicPr>
            <a:picLocks noChangeAspect="1"/>
          </p:cNvPicPr>
          <p:nvPr/>
        </p:nvPicPr>
        <p:blipFill>
          <a:blip r:embed="rId4"/>
          <a:stretch>
            <a:fillRect/>
          </a:stretch>
        </p:blipFill>
        <p:spPr>
          <a:xfrm>
            <a:off x="6413506" y="1508261"/>
            <a:ext cx="5601251" cy="4896105"/>
          </a:xfrm>
          <a:prstGeom prst="rect">
            <a:avLst/>
          </a:prstGeom>
        </p:spPr>
      </p:pic>
    </p:spTree>
    <p:extLst>
      <p:ext uri="{BB962C8B-B14F-4D97-AF65-F5344CB8AC3E}">
        <p14:creationId xmlns:p14="http://schemas.microsoft.com/office/powerpoint/2010/main" val="3533897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AB7B5-61DA-225A-C94E-3A58E1133C7B}"/>
              </a:ext>
            </a:extLst>
          </p:cNvPr>
          <p:cNvSpPr txBox="1">
            <a:spLocks/>
          </p:cNvSpPr>
          <p:nvPr/>
        </p:nvSpPr>
        <p:spPr>
          <a:xfrm>
            <a:off x="285135" y="1251156"/>
            <a:ext cx="11621730" cy="4355688"/>
          </a:xfrm>
          <a:prstGeom prst="rect">
            <a:avLst/>
          </a:prstGeom>
          <a:solidFill>
            <a:schemeClr val="bg1">
              <a:lumMod val="65000"/>
              <a:alpha val="59000"/>
            </a:schemeClr>
          </a:solidFill>
          <a:effectLst>
            <a:softEdge rad="635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Some of the kill count numbers may seem low, please remember only on-screen deaths are counted</a:t>
            </a:r>
          </a:p>
          <a:p>
            <a:r>
              <a:rPr lang="en-US" dirty="0"/>
              <a:t>Jon Snow on each of the 3 most dangerous places, top 5 individual killers list</a:t>
            </a:r>
          </a:p>
          <a:p>
            <a:r>
              <a:rPr lang="en-US" dirty="0"/>
              <a:t>The most dangerous group was the Wights amassing 1,602 kills</a:t>
            </a:r>
          </a:p>
          <a:p>
            <a:r>
              <a:rPr lang="en-US" dirty="0"/>
              <a:t>The most dangerous non-human was </a:t>
            </a:r>
            <a:r>
              <a:rPr lang="en-US" dirty="0" err="1"/>
              <a:t>Drogon</a:t>
            </a:r>
            <a:r>
              <a:rPr lang="en-US" dirty="0"/>
              <a:t>, credited with 1426 kills</a:t>
            </a:r>
          </a:p>
          <a:p>
            <a:r>
              <a:rPr lang="en-US" dirty="0"/>
              <a:t>The most dangerous individual was Arya Stark if we count everyone that perished with the death of the Night King. If we decide not to count those kills, Cersei Lannister is the most dangerous individual human in Game of Thrones</a:t>
            </a:r>
          </a:p>
          <a:p>
            <a:endParaRPr lang="en-US" dirty="0"/>
          </a:p>
        </p:txBody>
      </p:sp>
      <p:sp>
        <p:nvSpPr>
          <p:cNvPr id="7" name="Content Placeholder 2">
            <a:extLst>
              <a:ext uri="{FF2B5EF4-FFF2-40B4-BE49-F238E27FC236}">
                <a16:creationId xmlns:a16="http://schemas.microsoft.com/office/drawing/2014/main" id="{B573A63D-76CE-F310-378A-980A055ED0F9}"/>
              </a:ext>
            </a:extLst>
          </p:cNvPr>
          <p:cNvSpPr>
            <a:spLocks noGrp="1"/>
          </p:cNvSpPr>
          <p:nvPr>
            <p:ph idx="1"/>
          </p:nvPr>
        </p:nvSpPr>
        <p:spPr>
          <a:xfrm>
            <a:off x="2187809" y="609600"/>
            <a:ext cx="7816383" cy="639097"/>
          </a:xfrm>
          <a:solidFill>
            <a:schemeClr val="bg1">
              <a:lumMod val="65000"/>
              <a:alpha val="59000"/>
            </a:schemeClr>
          </a:solidFill>
          <a:effectLst>
            <a:softEdge rad="63500"/>
          </a:effectLst>
        </p:spPr>
        <p:txBody>
          <a:bodyPr>
            <a:noAutofit/>
          </a:bodyPr>
          <a:lstStyle/>
          <a:p>
            <a:pPr marL="0" indent="0" algn="ctr">
              <a:buNone/>
            </a:pPr>
            <a:r>
              <a:rPr lang="en-US" sz="4000" dirty="0">
                <a:latin typeface="Game of Thrones" panose="02000500000000000000" pitchFamily="2" charset="0"/>
              </a:rPr>
              <a:t>Additional Analysis</a:t>
            </a:r>
            <a:endParaRPr lang="en-US" sz="2400" dirty="0">
              <a:latin typeface="Game of Thrones" panose="02000500000000000000" pitchFamily="2" charset="0"/>
            </a:endParaRPr>
          </a:p>
        </p:txBody>
      </p:sp>
    </p:spTree>
    <p:extLst>
      <p:ext uri="{BB962C8B-B14F-4D97-AF65-F5344CB8AC3E}">
        <p14:creationId xmlns:p14="http://schemas.microsoft.com/office/powerpoint/2010/main" val="1757002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573A63D-76CE-F310-378A-980A055ED0F9}"/>
              </a:ext>
            </a:extLst>
          </p:cNvPr>
          <p:cNvSpPr>
            <a:spLocks noGrp="1"/>
          </p:cNvSpPr>
          <p:nvPr>
            <p:ph idx="1"/>
          </p:nvPr>
        </p:nvSpPr>
        <p:spPr>
          <a:xfrm>
            <a:off x="3807606" y="914401"/>
            <a:ext cx="4576786" cy="639097"/>
          </a:xfrm>
          <a:solidFill>
            <a:schemeClr val="bg1">
              <a:lumMod val="65000"/>
              <a:alpha val="59000"/>
            </a:schemeClr>
          </a:solidFill>
          <a:effectLst>
            <a:softEdge rad="63500"/>
          </a:effectLst>
        </p:spPr>
        <p:txBody>
          <a:bodyPr>
            <a:noAutofit/>
          </a:bodyPr>
          <a:lstStyle/>
          <a:p>
            <a:pPr marL="0" indent="0" algn="ctr">
              <a:buNone/>
            </a:pPr>
            <a:r>
              <a:rPr lang="en-US" sz="4000" dirty="0">
                <a:latin typeface="Game of Thrones" panose="02000500000000000000" pitchFamily="2" charset="0"/>
              </a:rPr>
              <a:t>questions</a:t>
            </a:r>
            <a:r>
              <a:rPr lang="en-US" sz="6600" dirty="0">
                <a:latin typeface="French Script MT" panose="03020402040607040605" pitchFamily="66" charset="0"/>
              </a:rPr>
              <a:t>?</a:t>
            </a:r>
            <a:endParaRPr lang="en-US" sz="2400" dirty="0">
              <a:latin typeface="French Script MT" panose="03020402040607040605" pitchFamily="66" charset="0"/>
            </a:endParaRPr>
          </a:p>
        </p:txBody>
      </p:sp>
      <p:pic>
        <p:nvPicPr>
          <p:cNvPr id="1026" name="Picture 2" descr="Game of Thrones: The Daenerys Targaryen Succession Question | Den of Geek">
            <a:extLst>
              <a:ext uri="{FF2B5EF4-FFF2-40B4-BE49-F238E27FC236}">
                <a16:creationId xmlns:a16="http://schemas.microsoft.com/office/drawing/2014/main" id="{579D0921-3597-AB90-1A0C-F3A45A34E4D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355" r="20165"/>
          <a:stretch/>
        </p:blipFill>
        <p:spPr bwMode="auto">
          <a:xfrm>
            <a:off x="3807606" y="2005780"/>
            <a:ext cx="4576786" cy="382966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12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4776</TotalTime>
  <Words>2016</Words>
  <Application>Microsoft Office PowerPoint</Application>
  <PresentationFormat>Widescreen</PresentationFormat>
  <Paragraphs>218</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Bahnschrift</vt:lpstr>
      <vt:lpstr>Calibri</vt:lpstr>
      <vt:lpstr>Calibri Light</vt:lpstr>
      <vt:lpstr>French Script MT</vt:lpstr>
      <vt:lpstr>Game of Thrones</vt:lpstr>
      <vt:lpstr>Office Theme</vt:lpstr>
      <vt:lpstr>TOP three  Most Dangerous Areas   of Westeros</vt:lpstr>
      <vt:lpstr>Most dangerous areas Number three</vt:lpstr>
      <vt:lpstr>Most dangerous areas  per allegiance    beyond the wall</vt:lpstr>
      <vt:lpstr>Most dangerous areas Number TWO</vt:lpstr>
      <vt:lpstr>Most dangerous areas  per allegiance    kings landing</vt:lpstr>
      <vt:lpstr>Most dangerous areas Number one</vt:lpstr>
      <vt:lpstr>Most dangerous areas  per allegiance    Winterfell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Throne</dc:title>
  <dc:creator>Alexander Klepal</dc:creator>
  <cp:lastModifiedBy>Randie Sinclair</cp:lastModifiedBy>
  <cp:revision>13</cp:revision>
  <dcterms:created xsi:type="dcterms:W3CDTF">2022-11-10T02:32:48Z</dcterms:created>
  <dcterms:modified xsi:type="dcterms:W3CDTF">2022-11-15T03:42:03Z</dcterms:modified>
</cp:coreProperties>
</file>