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1.xml" ContentType="application/vnd.openxmlformats-officedocument.presentationml.notesSlide+xml"/>
  <Override PartName="/ppt/tags/tag7.xml" ContentType="application/vnd.openxmlformats-officedocument.presentationml.tags+xml"/>
  <Override PartName="/ppt/notesSlides/notesSlide2.xml" ContentType="application/vnd.openxmlformats-officedocument.presentationml.notesSlide+xml"/>
  <Override PartName="/ppt/tags/tag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  <p:sldMasterId id="2147483660" r:id="rId2"/>
  </p:sldMasterIdLst>
  <p:notesMasterIdLst>
    <p:notesMasterId r:id="rId16"/>
  </p:notesMasterIdLst>
  <p:sldIdLst>
    <p:sldId id="256" r:id="rId3"/>
    <p:sldId id="277" r:id="rId4"/>
    <p:sldId id="275" r:id="rId5"/>
    <p:sldId id="276" r:id="rId6"/>
    <p:sldId id="279" r:id="rId7"/>
    <p:sldId id="288" r:id="rId8"/>
    <p:sldId id="295" r:id="rId9"/>
    <p:sldId id="266" r:id="rId10"/>
    <p:sldId id="280" r:id="rId11"/>
    <p:sldId id="281" r:id="rId12"/>
    <p:sldId id="287" r:id="rId13"/>
    <p:sldId id="257" r:id="rId14"/>
    <p:sldId id="286" r:id="rId15"/>
  </p:sldIdLst>
  <p:sldSz cx="12192000" cy="6858000"/>
  <p:notesSz cx="6858000" cy="9144000"/>
  <p:embeddedFontLs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ChunkFive Roman" panose="00000500000000000000" charset="0"/>
      <p:regular r:id="rId21"/>
    </p:embeddedFont>
    <p:embeddedFont>
      <p:font typeface="Nexa Rust Slab Black Shadow 01" panose="020B0604020202020204" charset="0"/>
      <p:bold r:id="rId22"/>
    </p:embeddedFont>
    <p:embeddedFont>
      <p:font typeface="Pacifico" panose="020B0604020202020204" charset="0"/>
      <p:regular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0000"/>
    <a:srgbClr val="F9B479"/>
    <a:srgbClr val="4493CC"/>
    <a:srgbClr val="FFBA55"/>
    <a:srgbClr val="B27418"/>
    <a:srgbClr val="6C76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68" autoAdjust="0"/>
    <p:restoredTop sz="87835" autoAdjust="0"/>
  </p:normalViewPr>
  <p:slideViewPr>
    <p:cSldViewPr snapToGrid="0">
      <p:cViewPr varScale="1">
        <p:scale>
          <a:sx n="63" d="100"/>
          <a:sy n="63" d="100"/>
        </p:scale>
        <p:origin x="1146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2.fntdata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font" Target="fonts/font5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1.fntdata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7.fntdata"/><Relationship Id="rId10" Type="http://schemas.openxmlformats.org/officeDocument/2006/relationships/slide" Target="slides/slide8.xml"/><Relationship Id="rId19" Type="http://schemas.openxmlformats.org/officeDocument/2006/relationships/font" Target="fonts/font3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6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77268C-4470-4B7C-9F36-4358D18AC9A3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9F1789-58E8-4ACC-BADE-80D843CB6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5038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9F1789-58E8-4ACC-BADE-80D843CB6CB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6447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9F1789-58E8-4ACC-BADE-80D843CB6CB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0216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A155A-0D56-4E8A-B668-06B62481B0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122363"/>
            <a:ext cx="10515600" cy="2387600"/>
          </a:xfrm>
        </p:spPr>
        <p:txBody>
          <a:bodyPr anchor="b"/>
          <a:lstStyle>
            <a:lvl1pPr algn="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4CD203-1D18-47DD-ACFB-DBD1479018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602038"/>
            <a:ext cx="10515600" cy="1655762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  <a:latin typeface="+mn-lt"/>
                <a:ea typeface="Pacifico" panose="02000000000000000000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3EF2F9-0E99-4D24-AE69-F647E2293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113AC-AFB7-4E5A-8B6E-0936D2D8C5B0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52A507-AC70-4EED-A99A-4DFE03B18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2BD9F8-8BCA-4847-86F4-E636184FD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55736-ACD5-467B-8344-1619D2E17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124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5C0DF-6D4A-4137-89B4-EF59C57F3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113D02-EA19-4EFD-9ED8-0B7BC31B76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6D68C0-DB5D-4785-95BD-20EADCD75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113AC-AFB7-4E5A-8B6E-0936D2D8C5B0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320ADE-3BC6-49AA-9EBF-1B15B2547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3A4971-D08D-4489-83E2-7192304CC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55736-ACD5-467B-8344-1619D2E17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9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B46441-B53D-4A81-B1C9-D748342E81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69402B-B2E8-4B00-8E15-524B23A072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8252DC-7CA3-49DF-B359-5120F8FE1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113AC-AFB7-4E5A-8B6E-0936D2D8C5B0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D4BD11-585F-4638-9377-D425DC88C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B022-AD1C-46E0-B371-9F15E05A0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55736-ACD5-467B-8344-1619D2E17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700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A155A-0D56-4E8A-B668-06B62481B0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122363"/>
            <a:ext cx="10515600" cy="2387600"/>
          </a:xfrm>
        </p:spPr>
        <p:txBody>
          <a:bodyPr anchor="b"/>
          <a:lstStyle>
            <a:lvl1pPr algn="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4CD203-1D18-47DD-ACFB-DBD1479018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602038"/>
            <a:ext cx="10515600" cy="1655762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  <a:latin typeface="+mn-lt"/>
                <a:ea typeface="Pacifico" panose="02000000000000000000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3EF2F9-0E99-4D24-AE69-F647E2293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113AC-AFB7-4E5A-8B6E-0936D2D8C5B0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52A507-AC70-4EED-A99A-4DFE03B18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2BD9F8-8BCA-4847-86F4-E636184FD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55736-ACD5-467B-8344-1619D2E17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5434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072B3-082D-490A-BE18-448495BCB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F8CEE6-DE3C-45B5-8AAB-AE28428DCE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9C6ED0-2516-40EA-8FB5-35B6A5F8E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113AC-AFB7-4E5A-8B6E-0936D2D8C5B0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22E91E-7E6D-4EFE-8F29-9155CE2EE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3DB889-D7A5-4BB6-B4A2-5A230CB3E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55736-ACD5-467B-8344-1619D2E17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4020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04391-DBC1-49FB-B31C-572B7A7B1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D36339-B268-46B1-ADF3-B8B64FAC3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D70149-D9C0-4F6D-B983-F7C9FFC5A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113AC-AFB7-4E5A-8B6E-0936D2D8C5B0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1E765F-B9F2-4930-B7BF-F9E6625A0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246FAE-FFD9-466E-AFFB-C441C1773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55736-ACD5-467B-8344-1619D2E17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9164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5E06A-D250-4CD7-9F38-CB20C5A97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F70DAF-1F41-404B-B75F-BCC4865FC8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3F6FA4-B28F-43D0-BFD8-A20D0005FB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F573EA-E3FB-4A30-93B6-C97513C1D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113AC-AFB7-4E5A-8B6E-0936D2D8C5B0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1EBAFA-E46C-439F-B2C0-C009AA0A9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F1DE61-7418-4A48-8F6B-02DEF26D5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55736-ACD5-467B-8344-1619D2E17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3824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D31F3-538C-4CB8-91AB-240E433BB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DBC95D-EFA3-4C63-B094-18687F6C28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3E6ED0-F492-45C9-8717-42CAFFFB08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939AE2-F711-4007-A12C-7FA92F5459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B24A5D-46AC-4712-A6A8-9194BB2E81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C8C2E3-C5B2-4C34-A5BE-961AE9299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113AC-AFB7-4E5A-8B6E-0936D2D8C5B0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80E74C-9CD4-4ED1-A3F4-E9DED3CCA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63FCEA-B824-459A-8C1D-9F5B2F9D1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55736-ACD5-467B-8344-1619D2E17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4418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A3D55-A1FB-4382-9430-4F4BA6328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6AA7B5-80ED-4CA1-8BA7-F97FA4B33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113AC-AFB7-4E5A-8B6E-0936D2D8C5B0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192A37-8897-41D9-BD94-455F270AA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7F27E1-CB37-4D85-A61D-B26730BC4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55736-ACD5-467B-8344-1619D2E17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57741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45F301-A507-4190-99BA-A4D6BF65F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113AC-AFB7-4E5A-8B6E-0936D2D8C5B0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A3082E-435D-4FCB-A26F-0B8C4CC53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21554A-64B2-4194-9CCB-A7416FC25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55736-ACD5-467B-8344-1619D2E17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70773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CFAF2-4212-4111-BCEC-A75702437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CE6BEA-BD40-4CB4-9998-74120B1094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C90185-430F-4178-82FC-095B52491E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72F262-8DD1-42E2-A6FE-5CA594A78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113AC-AFB7-4E5A-8B6E-0936D2D8C5B0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CC690D-558C-473F-931D-AF23E428B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6DAE14-2D03-4639-9EB1-FF3B850E9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55736-ACD5-467B-8344-1619D2E17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201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072B3-082D-490A-BE18-448495BCB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F8CEE6-DE3C-45B5-8AAB-AE28428DCE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9C6ED0-2516-40EA-8FB5-35B6A5F8E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113AC-AFB7-4E5A-8B6E-0936D2D8C5B0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22E91E-7E6D-4EFE-8F29-9155CE2EE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3DB889-D7A5-4BB6-B4A2-5A230CB3E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55736-ACD5-467B-8344-1619D2E17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39142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3B388-3C6D-4B57-A1D5-5531877F2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11F9B1-90CE-4E4A-B8B5-F0F92C97EE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463E5B-19AB-42A8-9DAD-A8A74CA3DB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8B8F0C-3B51-4995-9551-A030C87EA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113AC-AFB7-4E5A-8B6E-0936D2D8C5B0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54EF4C-8C2E-41C7-B6AA-0D9216604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058D3A-A90D-4FEA-A8EC-BBD00C7C8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55736-ACD5-467B-8344-1619D2E17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01356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5C0DF-6D4A-4137-89B4-EF59C57F3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113D02-EA19-4EFD-9ED8-0B7BC31B76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6D68C0-DB5D-4785-95BD-20EADCD75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113AC-AFB7-4E5A-8B6E-0936D2D8C5B0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320ADE-3BC6-49AA-9EBF-1B15B2547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3A4971-D08D-4489-83E2-7192304CC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55736-ACD5-467B-8344-1619D2E17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1187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B46441-B53D-4A81-B1C9-D748342E81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69402B-B2E8-4B00-8E15-524B23A072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8252DC-7CA3-49DF-B359-5120F8FE1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113AC-AFB7-4E5A-8B6E-0936D2D8C5B0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D4BD11-585F-4638-9377-D425DC88C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B022-AD1C-46E0-B371-9F15E05A0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55736-ACD5-467B-8344-1619D2E17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682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04391-DBC1-49FB-B31C-572B7A7B1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D36339-B268-46B1-ADF3-B8B64FAC3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D70149-D9C0-4F6D-B983-F7C9FFC5A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113AC-AFB7-4E5A-8B6E-0936D2D8C5B0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1E765F-B9F2-4930-B7BF-F9E6625A0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246FAE-FFD9-466E-AFFB-C441C1773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55736-ACD5-467B-8344-1619D2E17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554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5E06A-D250-4CD7-9F38-CB20C5A97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F70DAF-1F41-404B-B75F-BCC4865FC8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3F6FA4-B28F-43D0-BFD8-A20D0005FB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F573EA-E3FB-4A30-93B6-C97513C1D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113AC-AFB7-4E5A-8B6E-0936D2D8C5B0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1EBAFA-E46C-439F-B2C0-C009AA0A9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F1DE61-7418-4A48-8F6B-02DEF26D5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55736-ACD5-467B-8344-1619D2E17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890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D31F3-538C-4CB8-91AB-240E433BB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DBC95D-EFA3-4C63-B094-18687F6C28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3E6ED0-F492-45C9-8717-42CAFFFB08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939AE2-F711-4007-A12C-7FA92F5459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B24A5D-46AC-4712-A6A8-9194BB2E81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C8C2E3-C5B2-4C34-A5BE-961AE9299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113AC-AFB7-4E5A-8B6E-0936D2D8C5B0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80E74C-9CD4-4ED1-A3F4-E9DED3CCA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63FCEA-B824-459A-8C1D-9F5B2F9D1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55736-ACD5-467B-8344-1619D2E17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440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A3D55-A1FB-4382-9430-4F4BA6328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6AA7B5-80ED-4CA1-8BA7-F97FA4B33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113AC-AFB7-4E5A-8B6E-0936D2D8C5B0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192A37-8897-41D9-BD94-455F270AA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7F27E1-CB37-4D85-A61D-B26730BC4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55736-ACD5-467B-8344-1619D2E17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354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45F301-A507-4190-99BA-A4D6BF65F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113AC-AFB7-4E5A-8B6E-0936D2D8C5B0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A3082E-435D-4FCB-A26F-0B8C4CC53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21554A-64B2-4194-9CCB-A7416FC25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55736-ACD5-467B-8344-1619D2E17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392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CFAF2-4212-4111-BCEC-A75702437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CE6BEA-BD40-4CB4-9998-74120B1094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C90185-430F-4178-82FC-095B52491E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72F262-8DD1-42E2-A6FE-5CA594A78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113AC-AFB7-4E5A-8B6E-0936D2D8C5B0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CC690D-558C-473F-931D-AF23E428B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6DAE14-2D03-4639-9EB1-FF3B850E9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55736-ACD5-467B-8344-1619D2E17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512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3B388-3C6D-4B57-A1D5-5531877F2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11F9B1-90CE-4E4A-B8B5-F0F92C97EE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463E5B-19AB-42A8-9DAD-A8A74CA3DB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8B8F0C-3B51-4995-9551-A030C87EA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113AC-AFB7-4E5A-8B6E-0936D2D8C5B0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54EF4C-8C2E-41C7-B6AA-0D9216604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058D3A-A90D-4FEA-A8EC-BBD00C7C8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55736-ACD5-467B-8344-1619D2E17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256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BEA793-DC22-4CCF-9EDD-8FC80A33F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CEEC66-3B3A-4FBB-B596-7063BB9C92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CA9788-611A-43BC-9BFE-0A070F724B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9113AC-AFB7-4E5A-8B6E-0936D2D8C5B0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E9F7DF-DC4B-46C9-9DCC-FF9477B38C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0756DA-7814-49B7-A3B2-247F25545D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055736-ACD5-467B-8344-1619D2E17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966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BEA793-DC22-4CCF-9EDD-8FC80A33F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CEEC66-3B3A-4FBB-B596-7063BB9C92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CA9788-611A-43BC-9BFE-0A070F724B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9113AC-AFB7-4E5A-8B6E-0936D2D8C5B0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E9F7DF-DC4B-46C9-9DCC-FF9477B38C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0756DA-7814-49B7-A3B2-247F25545D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055736-ACD5-467B-8344-1619D2E17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222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386A8-3771-4834-8CD8-0B1C8BE5F1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89040" y="1097280"/>
            <a:ext cx="5628640" cy="3575793"/>
          </a:xfrm>
        </p:spPr>
        <p:txBody>
          <a:bodyPr anchor="b">
            <a:noAutofit/>
          </a:bodyPr>
          <a:lstStyle/>
          <a:p>
            <a:pPr algn="l"/>
            <a:r>
              <a:rPr lang="en-US" sz="8800" dirty="0" err="1">
                <a:ln>
                  <a:solidFill>
                    <a:schemeClr val="accent1"/>
                  </a:solidFill>
                </a:ln>
              </a:rPr>
              <a:t>Prez</a:t>
            </a:r>
            <a:r>
              <a:rPr lang="en-US" sz="8800" dirty="0">
                <a:ln>
                  <a:solidFill>
                    <a:schemeClr val="accent1"/>
                  </a:solidFill>
                </a:ln>
              </a:rPr>
              <a:t>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B85126-B645-44BB-9AAD-B86E5F935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89040" y="4750893"/>
            <a:ext cx="5791200" cy="1147863"/>
          </a:xfrm>
        </p:spPr>
        <p:txBody>
          <a:bodyPr anchor="t">
            <a:noAutofit/>
          </a:bodyPr>
          <a:lstStyle/>
          <a:p>
            <a:pPr algn="l"/>
            <a:r>
              <a:rPr lang="en-US" i="1" dirty="0">
                <a:solidFill>
                  <a:srgbClr val="FFFFFF"/>
                </a:solidFill>
              </a:rPr>
              <a:t>“OMG THEY’RE WINNING” </a:t>
            </a:r>
            <a:r>
              <a:rPr lang="en-US" dirty="0">
                <a:solidFill>
                  <a:srgbClr val="FFFFFF"/>
                </a:solidFill>
              </a:rPr>
              <a:t>Edition</a:t>
            </a:r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 descr="Buffalo Sabres Logo, Logotype - Buffalo Sabres Old Logo (800x800)">
            <a:extLst>
              <a:ext uri="{FF2B5EF4-FFF2-40B4-BE49-F238E27FC236}">
                <a16:creationId xmlns:a16="http://schemas.microsoft.com/office/drawing/2014/main" id="{3C9A1982-1830-4181-AD09-1FDBE7C5865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88" r="5971"/>
          <a:stretch/>
        </p:blipFill>
        <p:spPr bwMode="auto">
          <a:xfrm>
            <a:off x="20" y="10"/>
            <a:ext cx="6024134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141843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F33835F-940D-40D2-BCCE-3C5FC871DD08}"/>
              </a:ext>
            </a:extLst>
          </p:cNvPr>
          <p:cNvSpPr txBox="1"/>
          <p:nvPr/>
        </p:nvSpPr>
        <p:spPr>
          <a:xfrm>
            <a:off x="0" y="-171450"/>
            <a:ext cx="121920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0" dirty="0">
                <a:ln>
                  <a:solidFill>
                    <a:schemeClr val="accent2"/>
                  </a:solidFill>
                </a:ln>
                <a:latin typeface="+mj-lt"/>
              </a:rPr>
              <a:t>PERSON NAME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E87C0BC-D8F6-401B-9A3F-0AA013F14062}"/>
              </a:ext>
            </a:extLst>
          </p:cNvPr>
          <p:cNvSpPr/>
          <p:nvPr/>
        </p:nvSpPr>
        <p:spPr>
          <a:xfrm>
            <a:off x="1336523" y="4845308"/>
            <a:ext cx="8310288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chemeClr val="accent1"/>
              </a:buClr>
            </a:pPr>
            <a:r>
              <a:rPr lang="en-US" sz="6000" dirty="0">
                <a:ln>
                  <a:solidFill>
                    <a:schemeClr val="tx1"/>
                  </a:solidFill>
                </a:ln>
                <a:solidFill>
                  <a:srgbClr val="FFFFFF"/>
                </a:solidFill>
              </a:rPr>
              <a:t>Their Team Overview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4621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F33835F-940D-40D2-BCCE-3C5FC871DD08}"/>
              </a:ext>
            </a:extLst>
          </p:cNvPr>
          <p:cNvSpPr txBox="1"/>
          <p:nvPr/>
        </p:nvSpPr>
        <p:spPr>
          <a:xfrm>
            <a:off x="0" y="-85061"/>
            <a:ext cx="1219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ln>
                  <a:solidFill>
                    <a:schemeClr val="accent2"/>
                  </a:solidFill>
                </a:ln>
                <a:latin typeface="+mj-lt"/>
              </a:rPr>
              <a:t>Quick Reminders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0AF7A46-DC6E-432A-A1D6-E4B2320777C1}"/>
              </a:ext>
            </a:extLst>
          </p:cNvPr>
          <p:cNvSpPr/>
          <p:nvPr/>
        </p:nvSpPr>
        <p:spPr>
          <a:xfrm>
            <a:off x="0" y="1512769"/>
            <a:ext cx="121920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0" indent="-685800"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en-US" sz="5400" dirty="0">
                <a:ln>
                  <a:solidFill>
                    <a:schemeClr val="tx1"/>
                  </a:solidFill>
                </a:ln>
                <a:solidFill>
                  <a:srgbClr val="FFFFFF"/>
                </a:solidFill>
              </a:rPr>
              <a:t>PTO - get it on the calendar</a:t>
            </a:r>
          </a:p>
          <a:p>
            <a:pPr marL="685800" indent="-685800">
              <a:buClr>
                <a:schemeClr val="tx1"/>
              </a:buClr>
              <a:buFont typeface="Wingdings" panose="05000000000000000000" pitchFamily="2" charset="2"/>
              <a:buChar char="ü"/>
            </a:pPr>
            <a:endParaRPr lang="en-US" sz="5400" dirty="0">
              <a:ln>
                <a:solidFill>
                  <a:schemeClr val="tx1"/>
                </a:solidFill>
              </a:ln>
              <a:solidFill>
                <a:srgbClr val="FFFFFF"/>
              </a:solidFill>
            </a:endParaRPr>
          </a:p>
          <a:p>
            <a:pPr marL="685800" indent="-685800"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en-US" sz="5400" dirty="0">
                <a:ln>
                  <a:solidFill>
                    <a:schemeClr val="tx1"/>
                  </a:solidFill>
                </a:ln>
                <a:solidFill>
                  <a:srgbClr val="FFFFFF"/>
                </a:solidFill>
              </a:rPr>
              <a:t>Laptops – ready. Always ready.</a:t>
            </a:r>
          </a:p>
          <a:p>
            <a:pPr marL="685800" indent="-685800">
              <a:buClr>
                <a:schemeClr val="tx1"/>
              </a:buClr>
              <a:buFont typeface="Wingdings" panose="05000000000000000000" pitchFamily="2" charset="2"/>
              <a:buChar char="ü"/>
            </a:pPr>
            <a:endParaRPr lang="en-US" sz="5400" dirty="0">
              <a:ln>
                <a:solidFill>
                  <a:schemeClr val="tx1"/>
                </a:solidFill>
              </a:ln>
              <a:solidFill>
                <a:srgbClr val="FFFFFF"/>
              </a:solidFill>
            </a:endParaRPr>
          </a:p>
          <a:p>
            <a:pPr marL="685800" indent="-685800"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en-US" sz="5400" dirty="0">
                <a:ln>
                  <a:solidFill>
                    <a:schemeClr val="tx1"/>
                  </a:solidFill>
                </a:ln>
                <a:solidFill>
                  <a:srgbClr val="FFFFFF"/>
                </a:solidFill>
              </a:rPr>
              <a:t>Directory – it’s back!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330721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assets1.sportsnet.ca/wp-content/uploads/players/nhl/j/jack-eichel.png">
            <a:extLst>
              <a:ext uri="{FF2B5EF4-FFF2-40B4-BE49-F238E27FC236}">
                <a16:creationId xmlns:a16="http://schemas.microsoft.com/office/drawing/2014/main" id="{71E15611-6E06-4E3B-9175-F3A50B09A1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55354" y="5925453"/>
            <a:ext cx="13370124" cy="8046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93156" y="-241901"/>
            <a:ext cx="11673105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0" dirty="0">
                <a:solidFill>
                  <a:schemeClr val="accent1"/>
                </a:solidFill>
                <a:latin typeface="+mj-lt"/>
              </a:rPr>
              <a:t>Little Wins</a:t>
            </a:r>
          </a:p>
        </p:txBody>
      </p:sp>
      <p:pic>
        <p:nvPicPr>
          <p:cNvPr id="2054" name="Picture 6" descr="https://png2.kisspng.com/sh/089ced46da10cd152a741f802541e752/L0KzQYm3UsAyN5Rsj5H0aYP2gLBuTfZqgF5ujJ9vZXzsiH7tifxuNah3fdV0LXn3PcPojQBpNaFzf59sbHnzccP7TcViP2RpSagENUe4QbaCTsE1OWc1T6Y6MUW0R4a6WcY5QWQ6T6k3cH7q/kisspng-fix-it-felix-film-wreck-it-ralph-png-clipart-5a73d1695751e9.1416074115175396893577.p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300" t="53441" r="25972" b="4168"/>
          <a:stretch/>
        </p:blipFill>
        <p:spPr bwMode="auto">
          <a:xfrm>
            <a:off x="9390167" y="2820776"/>
            <a:ext cx="2476095" cy="3579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887818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4.44444E-6 L -0.01328 -1.03379 " pathEditMode="relative" rAng="0" ptsTypes="AA">
                                      <p:cBhvr>
                                        <p:cTn id="6" dur="3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64" y="-516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F33835F-940D-40D2-BCCE-3C5FC871DD08}"/>
              </a:ext>
            </a:extLst>
          </p:cNvPr>
          <p:cNvSpPr txBox="1"/>
          <p:nvPr/>
        </p:nvSpPr>
        <p:spPr>
          <a:xfrm>
            <a:off x="0" y="-171450"/>
            <a:ext cx="12192000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500" dirty="0">
                <a:ln>
                  <a:solidFill>
                    <a:schemeClr val="accent2"/>
                  </a:solidFill>
                </a:ln>
                <a:latin typeface="+mj-lt"/>
              </a:rPr>
              <a:t>QUESTIONS?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E87C0BC-D8F6-401B-9A3F-0AA013F14062}"/>
              </a:ext>
            </a:extLst>
          </p:cNvPr>
          <p:cNvSpPr/>
          <p:nvPr/>
        </p:nvSpPr>
        <p:spPr>
          <a:xfrm>
            <a:off x="0" y="2610683"/>
            <a:ext cx="121920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accent1"/>
              </a:buClr>
            </a:pPr>
            <a:r>
              <a:rPr lang="en-US" sz="5400" b="1" dirty="0">
                <a:ln>
                  <a:solidFill>
                    <a:schemeClr val="tx1"/>
                  </a:solidFill>
                </a:ln>
              </a:rPr>
              <a:t>FUN FACT:</a:t>
            </a:r>
            <a:r>
              <a:rPr lang="en-US" sz="5400" b="1" dirty="0">
                <a:ln>
                  <a:solidFill>
                    <a:schemeClr val="tx1"/>
                  </a:solidFill>
                </a:ln>
                <a:solidFill>
                  <a:srgbClr val="FFFFFF"/>
                </a:solidFill>
              </a:rPr>
              <a:t> </a:t>
            </a:r>
            <a:r>
              <a:rPr lang="en-US" sz="5400" dirty="0">
                <a:ln>
                  <a:solidFill>
                    <a:schemeClr val="tx1"/>
                  </a:solidFill>
                </a:ln>
                <a:solidFill>
                  <a:srgbClr val="FFFFFF"/>
                </a:solidFill>
              </a:rPr>
              <a:t>I was finishing this </a:t>
            </a:r>
            <a:r>
              <a:rPr lang="en-US" sz="5400" dirty="0" err="1">
                <a:ln>
                  <a:solidFill>
                    <a:schemeClr val="tx1"/>
                  </a:solidFill>
                </a:ln>
                <a:solidFill>
                  <a:srgbClr val="FFFFFF"/>
                </a:solidFill>
              </a:rPr>
              <a:t>Sabres</a:t>
            </a:r>
            <a:r>
              <a:rPr lang="en-US" sz="5400" dirty="0">
                <a:ln>
                  <a:solidFill>
                    <a:schemeClr val="tx1"/>
                  </a:solidFill>
                </a:ln>
                <a:solidFill>
                  <a:srgbClr val="FFFFFF"/>
                </a:solidFill>
              </a:rPr>
              <a:t>-themed presentation together as the team lost, ending their attempt at the largest winning streak in franchise history. Sorry.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23162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3123" y="365125"/>
            <a:ext cx="11924906" cy="1325563"/>
          </a:xfrm>
        </p:spPr>
        <p:txBody>
          <a:bodyPr>
            <a:noAutofit/>
          </a:bodyPr>
          <a:lstStyle/>
          <a:p>
            <a:r>
              <a:rPr lang="en-US" sz="9600" dirty="0"/>
              <a:t>Coming Up...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1278" y="1646369"/>
            <a:ext cx="531106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n>
                  <a:solidFill>
                    <a:schemeClr val="accent1"/>
                  </a:solidFill>
                </a:ln>
                <a:solidFill>
                  <a:srgbClr val="FFFFFF"/>
                </a:solidFill>
              </a:rPr>
              <a:t>Holiday Party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1278" y="2468329"/>
            <a:ext cx="470353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FFFFFF"/>
                </a:solidFill>
              </a:rPr>
              <a:t>12/14</a:t>
            </a:r>
          </a:p>
          <a:p>
            <a:r>
              <a:rPr lang="en-US" sz="4400" dirty="0">
                <a:solidFill>
                  <a:srgbClr val="FFFFFF"/>
                </a:solidFill>
              </a:rPr>
              <a:t>Atrium at Rich’s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8451B4-47AC-46F6-9DED-550E1AD0E27E}"/>
              </a:ext>
            </a:extLst>
          </p:cNvPr>
          <p:cNvSpPr txBox="1"/>
          <p:nvPr/>
        </p:nvSpPr>
        <p:spPr>
          <a:xfrm>
            <a:off x="224411" y="4207984"/>
            <a:ext cx="1068593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n>
                  <a:solidFill>
                    <a:schemeClr val="accent1"/>
                  </a:solidFill>
                </a:ln>
                <a:solidFill>
                  <a:srgbClr val="FFFFFF"/>
                </a:solidFill>
              </a:rPr>
              <a:t>End of Year Review &amp; Mixer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0B751C-EE74-4EC5-A6EE-D90E33312A15}"/>
              </a:ext>
            </a:extLst>
          </p:cNvPr>
          <p:cNvSpPr txBox="1"/>
          <p:nvPr/>
        </p:nvSpPr>
        <p:spPr>
          <a:xfrm>
            <a:off x="224411" y="4942277"/>
            <a:ext cx="246894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FFFFFF"/>
                </a:solidFill>
              </a:rPr>
              <a:t>12/18 </a:t>
            </a:r>
          </a:p>
          <a:p>
            <a:r>
              <a:rPr lang="en-US" sz="4400" dirty="0">
                <a:solidFill>
                  <a:srgbClr val="FFFFFF"/>
                </a:solidFill>
              </a:rPr>
              <a:t>6</a:t>
            </a:r>
            <a:r>
              <a:rPr lang="en-US" sz="4400" baseline="30000" dirty="0">
                <a:solidFill>
                  <a:srgbClr val="FFFFFF"/>
                </a:solidFill>
              </a:rPr>
              <a:t>th</a:t>
            </a:r>
            <a:r>
              <a:rPr lang="en-US" sz="4400" dirty="0">
                <a:solidFill>
                  <a:srgbClr val="FFFFFF"/>
                </a:solidFill>
              </a:rPr>
              <a:t> Floor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46564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8" name="Picture 10" descr="goals.png"/>
          <p:cNvPicPr>
            <a:picLocks noChangeAspect="1" noChangeArrowheads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7510" y="1971898"/>
            <a:ext cx="2587625" cy="258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054D456-3880-41BF-8A62-516CB62AEF14}"/>
              </a:ext>
            </a:extLst>
          </p:cNvPr>
          <p:cNvSpPr txBox="1"/>
          <p:nvPr/>
        </p:nvSpPr>
        <p:spPr>
          <a:xfrm>
            <a:off x="4582911" y="1742216"/>
            <a:ext cx="7426520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>
                <a:solidFill>
                  <a:schemeClr val="accent1"/>
                </a:solidFill>
                <a:latin typeface="+mj-lt"/>
              </a:rPr>
              <a:t>Goals.</a:t>
            </a:r>
          </a:p>
          <a:p>
            <a:r>
              <a:rPr lang="en-US" sz="9600" dirty="0">
                <a:solidFill>
                  <a:schemeClr val="accent1"/>
                </a:solidFill>
                <a:latin typeface="+mj-lt"/>
              </a:rPr>
              <a:t>Do them.</a:t>
            </a:r>
          </a:p>
        </p:txBody>
      </p:sp>
    </p:spTree>
    <p:extLst>
      <p:ext uri="{BB962C8B-B14F-4D97-AF65-F5344CB8AC3E}">
        <p14:creationId xmlns:p14="http://schemas.microsoft.com/office/powerpoint/2010/main" val="3026081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F33835F-940D-40D2-BCCE-3C5FC871DD08}"/>
              </a:ext>
            </a:extLst>
          </p:cNvPr>
          <p:cNvSpPr txBox="1"/>
          <p:nvPr/>
        </p:nvSpPr>
        <p:spPr>
          <a:xfrm>
            <a:off x="304510" y="0"/>
            <a:ext cx="1158297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>
                <a:ln>
                  <a:solidFill>
                    <a:schemeClr val="accent2"/>
                  </a:solidFill>
                </a:ln>
                <a:latin typeface="+mj-lt"/>
              </a:rPr>
              <a:t>Next Tiger Team</a:t>
            </a:r>
          </a:p>
        </p:txBody>
      </p:sp>
      <p:pic>
        <p:nvPicPr>
          <p:cNvPr id="1026" name="Picture 2" descr="broom, broomstick, clean, clean up, dust, rubbish, sweep icon">
            <a:extLst>
              <a:ext uri="{FF2B5EF4-FFF2-40B4-BE49-F238E27FC236}">
                <a16:creationId xmlns:a16="http://schemas.microsoft.com/office/drawing/2014/main" id="{0D776CD0-79A2-4613-BC62-D4595A29F5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0025" y="1061883"/>
            <a:ext cx="5692877" cy="5692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2F06924-B3EE-4F7C-AC11-D46C749A1F8C}"/>
              </a:ext>
            </a:extLst>
          </p:cNvPr>
          <p:cNvSpPr/>
          <p:nvPr/>
        </p:nvSpPr>
        <p:spPr>
          <a:xfrm>
            <a:off x="304510" y="1476494"/>
            <a:ext cx="7515199" cy="517064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dirty="0"/>
              <a:t>Dev Flag Cleanup</a:t>
            </a:r>
          </a:p>
          <a:p>
            <a:endParaRPr lang="en-US" sz="6600" dirty="0"/>
          </a:p>
          <a:p>
            <a:r>
              <a:rPr lang="en-US" sz="6600" dirty="0"/>
              <a:t>Starts 12/3</a:t>
            </a:r>
          </a:p>
          <a:p>
            <a:endParaRPr lang="en-US" sz="6600" dirty="0"/>
          </a:p>
          <a:p>
            <a:r>
              <a:rPr lang="en-US" sz="6600" dirty="0"/>
              <a:t>Sign up!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31982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386A8-3771-4834-8CD8-0B1C8BE5F1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864514"/>
            <a:ext cx="10515600" cy="2391449"/>
          </a:xfrm>
        </p:spPr>
        <p:txBody>
          <a:bodyPr>
            <a:noAutofit/>
          </a:bodyPr>
          <a:lstStyle/>
          <a:p>
            <a:pPr algn="l"/>
            <a:r>
              <a:rPr lang="en-US" sz="8800" dirty="0">
                <a:ln>
                  <a:solidFill>
                    <a:schemeClr val="accent1"/>
                  </a:solidFill>
                </a:ln>
              </a:rPr>
              <a:t>OPEN ENROLLMENT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20B7CCF9-A9EE-4CE3-8B99-55526DD539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602037"/>
            <a:ext cx="10515600" cy="2645449"/>
          </a:xfrm>
        </p:spPr>
        <p:txBody>
          <a:bodyPr>
            <a:normAutofit lnSpcReduction="10000"/>
          </a:bodyPr>
          <a:lstStyle/>
          <a:p>
            <a:r>
              <a:rPr lang="en-US" sz="9600" dirty="0"/>
              <a:t>OVER /</a:t>
            </a:r>
            <a:br>
              <a:rPr lang="en-US" sz="9600" dirty="0"/>
            </a:br>
            <a:r>
              <a:rPr lang="en-US" sz="9600" dirty="0"/>
              <a:t>UNDER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48076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EC9DA-F0EF-43BB-9718-C6E17728B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467" y="308541"/>
            <a:ext cx="11472074" cy="1222940"/>
          </a:xfrm>
        </p:spPr>
        <p:txBody>
          <a:bodyPr>
            <a:normAutofit/>
          </a:bodyPr>
          <a:lstStyle/>
          <a:p>
            <a:r>
              <a:rPr lang="en-US" sz="3600" dirty="0"/>
              <a:t>ENROLLMENT NUM IN </a:t>
            </a:r>
            <a:r>
              <a:rPr lang="en-US" sz="36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November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60741D4-8A78-4598-A1FB-02C187ADAAE2}"/>
              </a:ext>
            </a:extLst>
          </p:cNvPr>
          <p:cNvCxnSpPr>
            <a:cxnSpLocks/>
          </p:cNvCxnSpPr>
          <p:nvPr/>
        </p:nvCxnSpPr>
        <p:spPr>
          <a:xfrm flipH="1">
            <a:off x="-542069" y="2633691"/>
            <a:ext cx="13190357" cy="4391310"/>
          </a:xfrm>
          <a:prstGeom prst="line">
            <a:avLst/>
          </a:prstGeom>
          <a:ln w="139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4206DC9-80D8-4C2C-973C-794CE585BB64}"/>
              </a:ext>
            </a:extLst>
          </p:cNvPr>
          <p:cNvSpPr txBox="1"/>
          <p:nvPr/>
        </p:nvSpPr>
        <p:spPr>
          <a:xfrm rot="20514618">
            <a:off x="294140" y="5918354"/>
            <a:ext cx="11047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BA55"/>
                </a:solidFill>
                <a:effectLst/>
                <a:uLnTx/>
                <a:uFillTx/>
                <a:latin typeface="ChunkFive Roman"/>
                <a:ea typeface="+mn-ea"/>
                <a:cs typeface="+mn-cs"/>
              </a:rPr>
              <a:t>NUM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4A877BB-C1F2-44D8-8078-6C28534374AD}"/>
              </a:ext>
            </a:extLst>
          </p:cNvPr>
          <p:cNvSpPr txBox="1"/>
          <p:nvPr/>
        </p:nvSpPr>
        <p:spPr>
          <a:xfrm rot="20494420">
            <a:off x="3722512" y="3054888"/>
            <a:ext cx="421140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6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ChunkFive Roman"/>
                <a:ea typeface="+mn-ea"/>
                <a:cs typeface="+mn-cs"/>
              </a:rPr>
              <a:t>NUMS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BAD3B5-8DA1-4495-8DC3-E7DDF6F45BDB}"/>
              </a:ext>
            </a:extLst>
          </p:cNvPr>
          <p:cNvSpPr txBox="1"/>
          <p:nvPr/>
        </p:nvSpPr>
        <p:spPr>
          <a:xfrm rot="20541237">
            <a:off x="8353005" y="2896531"/>
            <a:ext cx="9893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20000"/>
                    <a:lumOff val="80000"/>
                  </a:srgbClr>
                </a:solidFill>
                <a:effectLst/>
                <a:uLnTx/>
                <a:uFillTx/>
                <a:latin typeface="ChunkFive Roman"/>
                <a:ea typeface="+mn-ea"/>
                <a:cs typeface="+mn-cs"/>
              </a:rPr>
              <a:t>2018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9948C85-1B00-4BBE-ACB8-70AD5F3E4F70}"/>
              </a:ext>
            </a:extLst>
          </p:cNvPr>
          <p:cNvSpPr txBox="1"/>
          <p:nvPr/>
        </p:nvSpPr>
        <p:spPr>
          <a:xfrm rot="20494420">
            <a:off x="6360458" y="4269243"/>
            <a:ext cx="333777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600" b="0" i="0" u="none" strike="noStrike" kern="1200" cap="none" spc="0" normalizeH="0" baseline="0" noProof="0" dirty="0">
                <a:ln>
                  <a:noFill/>
                </a:ln>
                <a:solidFill>
                  <a:srgbClr val="ED553B">
                    <a:lumMod val="40000"/>
                    <a:lumOff val="60000"/>
                  </a:srgbClr>
                </a:solidFill>
                <a:effectLst/>
                <a:uLnTx/>
                <a:uFillTx/>
                <a:latin typeface="ChunkFive Roman"/>
                <a:ea typeface="+mn-ea"/>
                <a:cs typeface="+mn-cs"/>
              </a:rPr>
              <a:t>NUM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5F22E40-18F7-48A1-A55C-671A53B5FA18}"/>
              </a:ext>
            </a:extLst>
          </p:cNvPr>
          <p:cNvSpPr txBox="1"/>
          <p:nvPr/>
        </p:nvSpPr>
        <p:spPr>
          <a:xfrm rot="20541237">
            <a:off x="10332603" y="4092279"/>
            <a:ext cx="9925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20000"/>
                    <a:lumOff val="80000"/>
                  </a:srgbClr>
                </a:solidFill>
                <a:effectLst/>
                <a:uLnTx/>
                <a:uFillTx/>
                <a:latin typeface="ChunkFive Roman"/>
                <a:ea typeface="+mn-ea"/>
                <a:cs typeface="+mn-cs"/>
              </a:rPr>
              <a:t>2017</a:t>
            </a:r>
          </a:p>
        </p:txBody>
      </p:sp>
    </p:spTree>
    <p:extLst>
      <p:ext uri="{BB962C8B-B14F-4D97-AF65-F5344CB8AC3E}">
        <p14:creationId xmlns:p14="http://schemas.microsoft.com/office/powerpoint/2010/main" val="2565542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08E97-E7BC-4D56-95F4-015D81C80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3588" y="2277596"/>
            <a:ext cx="10515600" cy="1325563"/>
          </a:xfrm>
        </p:spPr>
        <p:txBody>
          <a:bodyPr>
            <a:normAutofit/>
          </a:bodyPr>
          <a:lstStyle/>
          <a:p>
            <a:r>
              <a:rPr lang="en-US" sz="6600" dirty="0"/>
              <a:t>MORE FUN CHARTS</a:t>
            </a:r>
          </a:p>
        </p:txBody>
      </p:sp>
    </p:spTree>
    <p:extLst>
      <p:ext uri="{BB962C8B-B14F-4D97-AF65-F5344CB8AC3E}">
        <p14:creationId xmlns:p14="http://schemas.microsoft.com/office/powerpoint/2010/main" val="19614073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E2794-5386-43B4-AF1A-24EA04E3E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7272" y="668234"/>
            <a:ext cx="10515600" cy="1325563"/>
          </a:xfrm>
        </p:spPr>
        <p:txBody>
          <a:bodyPr>
            <a:noAutofit/>
          </a:bodyPr>
          <a:lstStyle/>
          <a:p>
            <a:pPr algn="r"/>
            <a:r>
              <a:rPr lang="en-US" sz="9600" dirty="0"/>
              <a:t>Refactor Friday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1ED083-85F5-409B-8785-ACA04A11AF96}"/>
              </a:ext>
            </a:extLst>
          </p:cNvPr>
          <p:cNvSpPr txBox="1"/>
          <p:nvPr/>
        </p:nvSpPr>
        <p:spPr>
          <a:xfrm>
            <a:off x="211278" y="579569"/>
            <a:ext cx="254749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ln>
                  <a:solidFill>
                    <a:schemeClr val="accent1"/>
                  </a:solidFill>
                </a:ln>
                <a:solidFill>
                  <a:srgbClr val="FFFFFF"/>
                </a:solidFill>
              </a:rPr>
              <a:t>WHAT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3568C7-F789-449D-9391-65F9E1D1A2B4}"/>
              </a:ext>
            </a:extLst>
          </p:cNvPr>
          <p:cNvSpPr txBox="1"/>
          <p:nvPr/>
        </p:nvSpPr>
        <p:spPr>
          <a:xfrm>
            <a:off x="211278" y="1179207"/>
            <a:ext cx="25699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The what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2C4558-7FFC-4530-A49B-A7DD290A27C7}"/>
              </a:ext>
            </a:extLst>
          </p:cNvPr>
          <p:cNvSpPr txBox="1"/>
          <p:nvPr/>
        </p:nvSpPr>
        <p:spPr>
          <a:xfrm>
            <a:off x="211278" y="2298073"/>
            <a:ext cx="18822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ln>
                  <a:solidFill>
                    <a:schemeClr val="accent1"/>
                  </a:solidFill>
                </a:ln>
                <a:solidFill>
                  <a:srgbClr val="FFFFFF"/>
                </a:solidFill>
              </a:rPr>
              <a:t>WHY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BDB927-7EE2-4E69-A5E0-62D4107CA9C4}"/>
              </a:ext>
            </a:extLst>
          </p:cNvPr>
          <p:cNvSpPr txBox="1"/>
          <p:nvPr/>
        </p:nvSpPr>
        <p:spPr>
          <a:xfrm>
            <a:off x="211278" y="2862415"/>
            <a:ext cx="23743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The why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DD97CF-91D6-4D54-943B-AF10984242F4}"/>
              </a:ext>
            </a:extLst>
          </p:cNvPr>
          <p:cNvSpPr txBox="1"/>
          <p:nvPr/>
        </p:nvSpPr>
        <p:spPr>
          <a:xfrm>
            <a:off x="211278" y="3822874"/>
            <a:ext cx="19319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ln>
                  <a:solidFill>
                    <a:schemeClr val="accent1"/>
                  </a:solidFill>
                </a:ln>
                <a:solidFill>
                  <a:srgbClr val="FFFFFF"/>
                </a:solidFill>
              </a:rPr>
              <a:t>WHO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CAA030A-E831-4AA9-8622-B624B59C5626}"/>
              </a:ext>
            </a:extLst>
          </p:cNvPr>
          <p:cNvSpPr txBox="1"/>
          <p:nvPr/>
        </p:nvSpPr>
        <p:spPr>
          <a:xfrm>
            <a:off x="211278" y="4413472"/>
            <a:ext cx="51122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Everyone is eligible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1A3C877-2BC9-46C4-846C-55717822383B}"/>
              </a:ext>
            </a:extLst>
          </p:cNvPr>
          <p:cNvSpPr txBox="1"/>
          <p:nvPr/>
        </p:nvSpPr>
        <p:spPr>
          <a:xfrm>
            <a:off x="211278" y="5541378"/>
            <a:ext cx="24368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ln>
                  <a:solidFill>
                    <a:schemeClr val="accent1"/>
                  </a:solidFill>
                </a:ln>
                <a:solidFill>
                  <a:srgbClr val="FFFFFF"/>
                </a:solidFill>
              </a:rPr>
              <a:t>WHEN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C954787-F630-4625-BC0A-40B78A89888C}"/>
              </a:ext>
            </a:extLst>
          </p:cNvPr>
          <p:cNvSpPr txBox="1"/>
          <p:nvPr/>
        </p:nvSpPr>
        <p:spPr>
          <a:xfrm>
            <a:off x="211278" y="6110765"/>
            <a:ext cx="786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Today, and bi-weekly for a bit</a:t>
            </a:r>
          </a:p>
        </p:txBody>
      </p:sp>
    </p:spTree>
    <p:extLst>
      <p:ext uri="{BB962C8B-B14F-4D97-AF65-F5344CB8AC3E}">
        <p14:creationId xmlns:p14="http://schemas.microsoft.com/office/powerpoint/2010/main" val="4053390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E2794-5386-43B4-AF1A-24EA04E3E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7272" y="668234"/>
            <a:ext cx="10515600" cy="1325563"/>
          </a:xfrm>
        </p:spPr>
        <p:txBody>
          <a:bodyPr>
            <a:noAutofit/>
          </a:bodyPr>
          <a:lstStyle/>
          <a:p>
            <a:pPr algn="r"/>
            <a:r>
              <a:rPr lang="en-US" sz="9600" dirty="0"/>
              <a:t>Refactor Friday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1ED083-85F5-409B-8785-ACA04A11AF96}"/>
              </a:ext>
            </a:extLst>
          </p:cNvPr>
          <p:cNvSpPr txBox="1"/>
          <p:nvPr/>
        </p:nvSpPr>
        <p:spPr>
          <a:xfrm>
            <a:off x="211278" y="579569"/>
            <a:ext cx="312457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b="1" dirty="0">
                <a:ln>
                  <a:solidFill>
                    <a:schemeClr val="accent1"/>
                  </a:solidFill>
                </a:ln>
                <a:solidFill>
                  <a:srgbClr val="FFFFFF"/>
                </a:solidFill>
              </a:rPr>
              <a:t>HOW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3568C7-F789-449D-9391-65F9E1D1A2B4}"/>
              </a:ext>
            </a:extLst>
          </p:cNvPr>
          <p:cNvSpPr txBox="1"/>
          <p:nvPr/>
        </p:nvSpPr>
        <p:spPr>
          <a:xfrm>
            <a:off x="211278" y="1972278"/>
            <a:ext cx="10754867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en-US" sz="4000" dirty="0">
                <a:solidFill>
                  <a:srgbClr val="FFFFFF"/>
                </a:solidFill>
              </a:rPr>
              <a:t>Prod Monitoring</a:t>
            </a:r>
          </a:p>
          <a:p>
            <a:pPr marL="1028700" lvl="1" indent="-571500"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en-US" sz="4000" dirty="0">
                <a:solidFill>
                  <a:srgbClr val="FFFFFF"/>
                </a:solidFill>
              </a:rPr>
              <a:t>Have access</a:t>
            </a:r>
          </a:p>
          <a:p>
            <a:pPr marL="1028700" lvl="1" indent="-571500"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en-US" sz="4000" dirty="0">
                <a:solidFill>
                  <a:srgbClr val="FFFFFF"/>
                </a:solidFill>
              </a:rPr>
              <a:t>Understand it – we’re ALL on the hook</a:t>
            </a:r>
          </a:p>
          <a:p>
            <a:pPr marL="571500" indent="-571500"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en-US" sz="4000" dirty="0">
                <a:solidFill>
                  <a:srgbClr val="FFFFFF"/>
                </a:solidFill>
              </a:rPr>
              <a:t>Deep dive on your worst transactions</a:t>
            </a:r>
          </a:p>
          <a:p>
            <a:pPr marL="1028700" lvl="1" indent="-571500"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en-US" sz="4000" dirty="0">
                <a:solidFill>
                  <a:srgbClr val="FFFFFF"/>
                </a:solidFill>
              </a:rPr>
              <a:t>N+1s? (Hint: Loops?)</a:t>
            </a:r>
          </a:p>
          <a:p>
            <a:pPr marL="1028700" lvl="1" indent="-571500"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en-US" sz="4000" dirty="0">
                <a:solidFill>
                  <a:srgbClr val="FFFFFF"/>
                </a:solidFill>
              </a:rPr>
              <a:t>Performant EF?</a:t>
            </a:r>
          </a:p>
          <a:p>
            <a:pPr marL="571500" indent="-571500"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en-US" sz="4000" dirty="0">
                <a:solidFill>
                  <a:srgbClr val="FFFFFF"/>
                </a:solidFill>
              </a:rPr>
              <a:t>Work with your PEs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endParaRPr lang="en-US" sz="4000" i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79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3.9|33.3|62.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3.9|33.3|62.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3.9|33.3|62.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2|19.7|4.3|2.9|7.4|3.4|11.5|3.4|3.6|5.6|13.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3.9|33.3|62.5"/>
</p:tagLst>
</file>

<file path=ppt/theme/theme1.xml><?xml version="1.0" encoding="utf-8"?>
<a:theme xmlns:a="http://schemas.openxmlformats.org/drawingml/2006/main" name="Office Theme">
  <a:themeElements>
    <a:clrScheme name="Sabres">
      <a:dk1>
        <a:srgbClr val="3B4F61"/>
      </a:dk1>
      <a:lt1>
        <a:srgbClr val="4FB99F"/>
      </a:lt1>
      <a:dk2>
        <a:srgbClr val="068587"/>
      </a:dk2>
      <a:lt2>
        <a:srgbClr val="112F41"/>
      </a:lt2>
      <a:accent1>
        <a:srgbClr val="F2B134"/>
      </a:accent1>
      <a:accent2>
        <a:srgbClr val="ED553B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Nexa Rust Slab Black Shadow 01"/>
        <a:ea typeface=""/>
        <a:cs typeface=""/>
      </a:majorFont>
      <a:minorFont>
        <a:latin typeface="ChunkFive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Custom 3">
      <a:dk1>
        <a:srgbClr val="112F41"/>
      </a:dk1>
      <a:lt1>
        <a:srgbClr val="4FB99F"/>
      </a:lt1>
      <a:dk2>
        <a:srgbClr val="068587"/>
      </a:dk2>
      <a:lt2>
        <a:srgbClr val="112F41"/>
      </a:lt2>
      <a:accent1>
        <a:srgbClr val="F2B134"/>
      </a:accent1>
      <a:accent2>
        <a:srgbClr val="ED553B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Nexa Rust Slab Black Shadow 01"/>
        <a:ea typeface=""/>
        <a:cs typeface=""/>
      </a:majorFont>
      <a:minorFont>
        <a:latin typeface="ChunkFive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176</Words>
  <Application>Microsoft Office PowerPoint</Application>
  <PresentationFormat>Widescreen</PresentationFormat>
  <Paragraphs>57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ChunkFive Roman</vt:lpstr>
      <vt:lpstr>Nexa Rust Slab Black Shadow 01</vt:lpstr>
      <vt:lpstr>Wingdings</vt:lpstr>
      <vt:lpstr>Pacifico</vt:lpstr>
      <vt:lpstr>Office Theme</vt:lpstr>
      <vt:lpstr>1_Office Theme</vt:lpstr>
      <vt:lpstr>Prez Title</vt:lpstr>
      <vt:lpstr>Coming Up...</vt:lpstr>
      <vt:lpstr>PowerPoint Presentation</vt:lpstr>
      <vt:lpstr>PowerPoint Presentation</vt:lpstr>
      <vt:lpstr>OPEN ENROLLMENT</vt:lpstr>
      <vt:lpstr>ENROLLMENT NUM IN November</vt:lpstr>
      <vt:lpstr>MORE FUN CHARTS</vt:lpstr>
      <vt:lpstr>Refactor Friday</vt:lpstr>
      <vt:lpstr>Refactor Friday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Friday Fodder</dc:title>
  <dc:creator>Andrew Kloc</dc:creator>
  <cp:lastModifiedBy>Kloc, Andrew (Buffalo)</cp:lastModifiedBy>
  <cp:revision>2</cp:revision>
  <dcterms:created xsi:type="dcterms:W3CDTF">2018-11-30T01:07:35Z</dcterms:created>
  <dcterms:modified xsi:type="dcterms:W3CDTF">2019-07-23T14:00:45Z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c700311-1b20-487f-9129-30717d50ca8e_Enabled">
    <vt:lpwstr>True</vt:lpwstr>
  </property>
  <property fmtid="{D5CDD505-2E9C-101B-9397-08002B2CF9AE}" pid="3" name="MSIP_Label_9c700311-1b20-487f-9129-30717d50ca8e_SiteId">
    <vt:lpwstr>76e3921f-489b-4b7e-9547-9ea297add9b5</vt:lpwstr>
  </property>
  <property fmtid="{D5CDD505-2E9C-101B-9397-08002B2CF9AE}" pid="4" name="MSIP_Label_9c700311-1b20-487f-9129-30717d50ca8e_Owner">
    <vt:lpwstr>Andrew.Kloc@liazon.com</vt:lpwstr>
  </property>
  <property fmtid="{D5CDD505-2E9C-101B-9397-08002B2CF9AE}" pid="5" name="MSIP_Label_9c700311-1b20-487f-9129-30717d50ca8e_SetDate">
    <vt:lpwstr>2019-07-23T13:54:18.9027268Z</vt:lpwstr>
  </property>
  <property fmtid="{D5CDD505-2E9C-101B-9397-08002B2CF9AE}" pid="6" name="MSIP_Label_9c700311-1b20-487f-9129-30717d50ca8e_Name">
    <vt:lpwstr>Confidential</vt:lpwstr>
  </property>
  <property fmtid="{D5CDD505-2E9C-101B-9397-08002B2CF9AE}" pid="7" name="MSIP_Label_9c700311-1b20-487f-9129-30717d50ca8e_Application">
    <vt:lpwstr>Microsoft Azure Information Protection</vt:lpwstr>
  </property>
  <property fmtid="{D5CDD505-2E9C-101B-9397-08002B2CF9AE}" pid="8" name="MSIP_Label_9c700311-1b20-487f-9129-30717d50ca8e_ActionId">
    <vt:lpwstr>f8f6bee9-5644-40c8-b21a-540c9e0fadd5</vt:lpwstr>
  </property>
  <property fmtid="{D5CDD505-2E9C-101B-9397-08002B2CF9AE}" pid="9" name="MSIP_Label_9c700311-1b20-487f-9129-30717d50ca8e_Extended_MSFT_Method">
    <vt:lpwstr>Automatic</vt:lpwstr>
  </property>
  <property fmtid="{D5CDD505-2E9C-101B-9397-08002B2CF9AE}" pid="10" name="MSIP_Label_d347b247-e90e-43a3-9d7b-004f14ae6873_Enabled">
    <vt:lpwstr>True</vt:lpwstr>
  </property>
  <property fmtid="{D5CDD505-2E9C-101B-9397-08002B2CF9AE}" pid="11" name="MSIP_Label_d347b247-e90e-43a3-9d7b-004f14ae6873_SiteId">
    <vt:lpwstr>76e3921f-489b-4b7e-9547-9ea297add9b5</vt:lpwstr>
  </property>
  <property fmtid="{D5CDD505-2E9C-101B-9397-08002B2CF9AE}" pid="12" name="MSIP_Label_d347b247-e90e-43a3-9d7b-004f14ae6873_Owner">
    <vt:lpwstr>Andrew.Kloc@liazon.com</vt:lpwstr>
  </property>
  <property fmtid="{D5CDD505-2E9C-101B-9397-08002B2CF9AE}" pid="13" name="MSIP_Label_d347b247-e90e-43a3-9d7b-004f14ae6873_SetDate">
    <vt:lpwstr>2019-07-23T13:54:18.9027268Z</vt:lpwstr>
  </property>
  <property fmtid="{D5CDD505-2E9C-101B-9397-08002B2CF9AE}" pid="14" name="MSIP_Label_d347b247-e90e-43a3-9d7b-004f14ae6873_Name">
    <vt:lpwstr>Anyone (No Protection)</vt:lpwstr>
  </property>
  <property fmtid="{D5CDD505-2E9C-101B-9397-08002B2CF9AE}" pid="15" name="MSIP_Label_d347b247-e90e-43a3-9d7b-004f14ae6873_Application">
    <vt:lpwstr>Microsoft Azure Information Protection</vt:lpwstr>
  </property>
  <property fmtid="{D5CDD505-2E9C-101B-9397-08002B2CF9AE}" pid="16" name="MSIP_Label_d347b247-e90e-43a3-9d7b-004f14ae6873_ActionId">
    <vt:lpwstr>f8f6bee9-5644-40c8-b21a-540c9e0fadd5</vt:lpwstr>
  </property>
  <property fmtid="{D5CDD505-2E9C-101B-9397-08002B2CF9AE}" pid="17" name="MSIP_Label_d347b247-e90e-43a3-9d7b-004f14ae6873_Parent">
    <vt:lpwstr>9c700311-1b20-487f-9129-30717d50ca8e</vt:lpwstr>
  </property>
  <property fmtid="{D5CDD505-2E9C-101B-9397-08002B2CF9AE}" pid="18" name="MSIP_Label_d347b247-e90e-43a3-9d7b-004f14ae6873_Extended_MSFT_Method">
    <vt:lpwstr>Automatic</vt:lpwstr>
  </property>
  <property fmtid="{D5CDD505-2E9C-101B-9397-08002B2CF9AE}" pid="19" name="Sensitivity">
    <vt:lpwstr>Confidential Anyone (No Protection)</vt:lpwstr>
  </property>
</Properties>
</file>