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9" r:id="rId1"/>
  </p:sldMasterIdLst>
  <p:sldIdLst>
    <p:sldId id="256" r:id="rId2"/>
    <p:sldId id="257" r:id="rId3"/>
    <p:sldId id="261" r:id="rId4"/>
    <p:sldId id="262" r:id="rId5"/>
    <p:sldId id="263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400"/>
    <a:srgbClr val="3DB5E9"/>
    <a:srgbClr val="3F77BB"/>
    <a:srgbClr val="4797D2"/>
    <a:srgbClr val="E0E0E0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png"/><Relationship Id="rId1" Type="http://schemas.openxmlformats.org/officeDocument/2006/relationships/image" Target="../media/image7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microsoft.com/office/2007/relationships/hdphoto" Target="../media/hdphoto3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FD533-6B88-4309-8C3D-2A244B21A30A}" type="doc">
      <dgm:prSet loTypeId="urn:microsoft.com/office/officeart/2005/8/layout/vList3" loCatId="picture" qsTypeId="urn:microsoft.com/office/officeart/2005/8/quickstyle/simple1" qsCatId="simple" csTypeId="urn:microsoft.com/office/officeart/2005/8/colors/colorful5" csCatId="colorful" phldr="1"/>
      <dgm:spPr/>
    </dgm:pt>
    <dgm:pt modelId="{7D5F3C46-5B70-43ED-818D-00CD3F2477C0}">
      <dgm:prSet phldrT="[Text]"/>
      <dgm:spPr/>
      <dgm:t>
        <a:bodyPr/>
        <a:lstStyle/>
        <a:p>
          <a:r>
            <a:rPr lang="en-US" dirty="0"/>
            <a:t>Benefits of insurance</a:t>
          </a:r>
        </a:p>
      </dgm:t>
    </dgm:pt>
    <dgm:pt modelId="{018B435A-9FEF-4684-93E1-B6A066497737}" type="parTrans" cxnId="{90FCF4B0-DB53-432E-A66C-DB2DCC684DBF}">
      <dgm:prSet/>
      <dgm:spPr/>
      <dgm:t>
        <a:bodyPr/>
        <a:lstStyle/>
        <a:p>
          <a:endParaRPr lang="en-US"/>
        </a:p>
      </dgm:t>
    </dgm:pt>
    <dgm:pt modelId="{79239041-4927-46BF-87DF-7D268926B241}" type="sibTrans" cxnId="{90FCF4B0-DB53-432E-A66C-DB2DCC684DBF}">
      <dgm:prSet/>
      <dgm:spPr/>
      <dgm:t>
        <a:bodyPr/>
        <a:lstStyle/>
        <a:p>
          <a:endParaRPr lang="en-US"/>
        </a:p>
      </dgm:t>
    </dgm:pt>
    <dgm:pt modelId="{2CA76959-7964-415E-AE8D-CF74FC77EC67}">
      <dgm:prSet/>
      <dgm:spPr/>
      <dgm:t>
        <a:bodyPr/>
        <a:lstStyle/>
        <a:p>
          <a:r>
            <a:rPr lang="en-US" dirty="0"/>
            <a:t>Cashless treatments/Coverage on pre-existing diseases/Critical illness coverage/Customized healthcare</a:t>
          </a:r>
        </a:p>
      </dgm:t>
    </dgm:pt>
    <dgm:pt modelId="{144CCC89-0C5D-44D7-B2F3-1489FCBFDCD6}" type="parTrans" cxnId="{E985A5EC-7FC2-4A55-A68D-59656C8F9C05}">
      <dgm:prSet/>
      <dgm:spPr/>
      <dgm:t>
        <a:bodyPr/>
        <a:lstStyle/>
        <a:p>
          <a:endParaRPr lang="en-US"/>
        </a:p>
      </dgm:t>
    </dgm:pt>
    <dgm:pt modelId="{CB6DA5C3-65C8-4F7F-9161-00FEF126FA04}" type="sibTrans" cxnId="{E985A5EC-7FC2-4A55-A68D-59656C8F9C05}">
      <dgm:prSet/>
      <dgm:spPr/>
      <dgm:t>
        <a:bodyPr/>
        <a:lstStyle/>
        <a:p>
          <a:endParaRPr lang="en-US"/>
        </a:p>
      </dgm:t>
    </dgm:pt>
    <dgm:pt modelId="{C7D53423-47CC-49D6-AB39-D9557D21F5C5}">
      <dgm:prSet/>
      <dgm:spPr/>
      <dgm:t>
        <a:bodyPr/>
        <a:lstStyle/>
        <a:p>
          <a:r>
            <a:rPr lang="en-US" dirty="0"/>
            <a:t>Tax benefits</a:t>
          </a:r>
        </a:p>
      </dgm:t>
    </dgm:pt>
    <dgm:pt modelId="{BBF3DC7E-9888-4B34-A500-B977850CE2D5}" type="parTrans" cxnId="{AAE953BA-BD47-4E12-A076-91A92B03D2E7}">
      <dgm:prSet/>
      <dgm:spPr/>
      <dgm:t>
        <a:bodyPr/>
        <a:lstStyle/>
        <a:p>
          <a:endParaRPr lang="en-US"/>
        </a:p>
      </dgm:t>
    </dgm:pt>
    <dgm:pt modelId="{E737BF78-743B-4305-9A4B-91CD15A78379}" type="sibTrans" cxnId="{AAE953BA-BD47-4E12-A076-91A92B03D2E7}">
      <dgm:prSet/>
      <dgm:spPr/>
      <dgm:t>
        <a:bodyPr/>
        <a:lstStyle/>
        <a:p>
          <a:endParaRPr lang="en-US"/>
        </a:p>
      </dgm:t>
    </dgm:pt>
    <dgm:pt modelId="{FE98ED17-386A-4A93-BABA-7AC4F3E00F64}">
      <dgm:prSet/>
      <dgm:spPr/>
      <dgm:t>
        <a:bodyPr/>
        <a:lstStyle/>
        <a:p>
          <a:r>
            <a:rPr lang="en-US" dirty="0"/>
            <a:t>Financial security</a:t>
          </a:r>
        </a:p>
      </dgm:t>
    </dgm:pt>
    <dgm:pt modelId="{A483EFB6-9A62-4F0E-9529-B225F2843DAE}" type="parTrans" cxnId="{8C5ED660-8A07-4674-8CBC-44C8F7BD7F99}">
      <dgm:prSet/>
      <dgm:spPr/>
      <dgm:t>
        <a:bodyPr/>
        <a:lstStyle/>
        <a:p>
          <a:endParaRPr lang="en-US"/>
        </a:p>
      </dgm:t>
    </dgm:pt>
    <dgm:pt modelId="{53E53097-739B-451D-A26E-84A1EAD5261C}" type="sibTrans" cxnId="{8C5ED660-8A07-4674-8CBC-44C8F7BD7F99}">
      <dgm:prSet/>
      <dgm:spPr/>
      <dgm:t>
        <a:bodyPr/>
        <a:lstStyle/>
        <a:p>
          <a:endParaRPr lang="en-US"/>
        </a:p>
      </dgm:t>
    </dgm:pt>
    <dgm:pt modelId="{823FA220-B6C0-46C9-8310-5137E5F3475F}">
      <dgm:prSet/>
      <dgm:spPr/>
      <dgm:t>
        <a:bodyPr/>
        <a:lstStyle/>
        <a:p>
          <a:r>
            <a:rPr lang="en-US" dirty="0"/>
            <a:t>Retirement planning</a:t>
          </a:r>
        </a:p>
      </dgm:t>
    </dgm:pt>
    <dgm:pt modelId="{B9683EA1-AAAF-4126-B7A0-22B92B231644}" type="parTrans" cxnId="{E051A7B2-2AC1-410C-B084-FDFD77332A6A}">
      <dgm:prSet/>
      <dgm:spPr/>
      <dgm:t>
        <a:bodyPr/>
        <a:lstStyle/>
        <a:p>
          <a:endParaRPr lang="en-US"/>
        </a:p>
      </dgm:t>
    </dgm:pt>
    <dgm:pt modelId="{E7D2C226-E285-4C2C-906E-51A842C7744C}" type="sibTrans" cxnId="{E051A7B2-2AC1-410C-B084-FDFD77332A6A}">
      <dgm:prSet/>
      <dgm:spPr/>
      <dgm:t>
        <a:bodyPr/>
        <a:lstStyle/>
        <a:p>
          <a:endParaRPr lang="en-US"/>
        </a:p>
      </dgm:t>
    </dgm:pt>
    <dgm:pt modelId="{E790EC74-7786-4976-8DD3-7148799828EA}">
      <dgm:prSet/>
      <dgm:spPr/>
      <dgm:t>
        <a:bodyPr/>
        <a:lstStyle/>
        <a:p>
          <a:r>
            <a:rPr lang="en-US" dirty="0"/>
            <a:t>Investment opportunities</a:t>
          </a:r>
        </a:p>
      </dgm:t>
    </dgm:pt>
    <dgm:pt modelId="{D3FFDB20-54C4-4D72-9879-220829CAB70C}" type="parTrans" cxnId="{3DCD1CC8-3D6B-429C-A1FD-EB7ABD83100A}">
      <dgm:prSet/>
      <dgm:spPr/>
      <dgm:t>
        <a:bodyPr/>
        <a:lstStyle/>
        <a:p>
          <a:endParaRPr lang="en-US"/>
        </a:p>
      </dgm:t>
    </dgm:pt>
    <dgm:pt modelId="{6B60D4B5-17B4-469A-96A1-248EFEADF634}" type="sibTrans" cxnId="{3DCD1CC8-3D6B-429C-A1FD-EB7ABD83100A}">
      <dgm:prSet/>
      <dgm:spPr/>
      <dgm:t>
        <a:bodyPr/>
        <a:lstStyle/>
        <a:p>
          <a:endParaRPr lang="en-US"/>
        </a:p>
      </dgm:t>
    </dgm:pt>
    <dgm:pt modelId="{6C75419C-531C-4969-A3FE-A4A0C776F289}">
      <dgm:prSet/>
      <dgm:spPr/>
      <dgm:t>
        <a:bodyPr/>
        <a:lstStyle/>
        <a:p>
          <a:r>
            <a:rPr lang="en-US" dirty="0"/>
            <a:t>Wealth creation</a:t>
          </a:r>
        </a:p>
      </dgm:t>
    </dgm:pt>
    <dgm:pt modelId="{CEBF9BF0-4EDC-4B46-AEF1-21284FE629A4}" type="parTrans" cxnId="{48B78B56-E9AC-4128-AC98-EF5DFE70EE76}">
      <dgm:prSet/>
      <dgm:spPr/>
      <dgm:t>
        <a:bodyPr/>
        <a:lstStyle/>
        <a:p>
          <a:endParaRPr lang="en-US"/>
        </a:p>
      </dgm:t>
    </dgm:pt>
    <dgm:pt modelId="{739A41A8-4542-42E5-93E8-2DB6D184BC61}" type="sibTrans" cxnId="{48B78B56-E9AC-4128-AC98-EF5DFE70EE76}">
      <dgm:prSet/>
      <dgm:spPr/>
      <dgm:t>
        <a:bodyPr/>
        <a:lstStyle/>
        <a:p>
          <a:endParaRPr lang="en-US"/>
        </a:p>
      </dgm:t>
    </dgm:pt>
    <dgm:pt modelId="{F128C653-ABF7-48E6-9B85-3E56CBD9B779}">
      <dgm:prSet/>
      <dgm:spPr/>
      <dgm:t>
        <a:bodyPr/>
        <a:lstStyle/>
        <a:p>
          <a:r>
            <a:rPr lang="en-US" dirty="0"/>
            <a:t>Peace of mind</a:t>
          </a:r>
        </a:p>
      </dgm:t>
    </dgm:pt>
    <dgm:pt modelId="{3E866B10-D25E-425D-9610-890A3534B76C}" type="parTrans" cxnId="{F03B453F-5EB4-41D6-A59B-736E1E801AEE}">
      <dgm:prSet/>
      <dgm:spPr/>
      <dgm:t>
        <a:bodyPr/>
        <a:lstStyle/>
        <a:p>
          <a:endParaRPr lang="en-US"/>
        </a:p>
      </dgm:t>
    </dgm:pt>
    <dgm:pt modelId="{FE025FC1-6DE1-4104-B299-6BF89D21A0AF}" type="sibTrans" cxnId="{F03B453F-5EB4-41D6-A59B-736E1E801AEE}">
      <dgm:prSet/>
      <dgm:spPr/>
      <dgm:t>
        <a:bodyPr/>
        <a:lstStyle/>
        <a:p>
          <a:endParaRPr lang="en-US"/>
        </a:p>
      </dgm:t>
    </dgm:pt>
    <dgm:pt modelId="{2D3C24C2-EA16-4C16-AAFF-1D6B6B608410}" type="pres">
      <dgm:prSet presAssocID="{473FD533-6B88-4309-8C3D-2A244B21A30A}" presName="linearFlow" presStyleCnt="0">
        <dgm:presLayoutVars>
          <dgm:dir/>
          <dgm:resizeHandles val="exact"/>
        </dgm:presLayoutVars>
      </dgm:prSet>
      <dgm:spPr/>
    </dgm:pt>
    <dgm:pt modelId="{4EA901D4-B17C-4C47-92A2-12D1E33C6C21}" type="pres">
      <dgm:prSet presAssocID="{7D5F3C46-5B70-43ED-818D-00CD3F2477C0}" presName="composite" presStyleCnt="0"/>
      <dgm:spPr/>
    </dgm:pt>
    <dgm:pt modelId="{F9D90D20-492B-4735-BD8A-9A6E86AFA8CA}" type="pres">
      <dgm:prSet presAssocID="{7D5F3C46-5B70-43ED-818D-00CD3F2477C0}" presName="imgShp" presStyleLbl="fgImgPlace1" presStyleIdx="0" presStyleCnt="8" custScaleX="105923" custLinFactX="-75355" custLinFactNeighborX="-100000" custLinFactNeighborY="-93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8B25FE3F-86C7-4A7B-8FF9-E57A6E962134}" type="pres">
      <dgm:prSet presAssocID="{7D5F3C46-5B70-43ED-818D-00CD3F2477C0}" presName="txShp" presStyleLbl="node1" presStyleIdx="0" presStyleCnt="8" custScaleX="136351">
        <dgm:presLayoutVars>
          <dgm:bulletEnabled val="1"/>
        </dgm:presLayoutVars>
      </dgm:prSet>
      <dgm:spPr/>
    </dgm:pt>
    <dgm:pt modelId="{67D2E9B3-C1A8-4D4F-A70D-4BC5582E3A6E}" type="pres">
      <dgm:prSet presAssocID="{79239041-4927-46BF-87DF-7D268926B241}" presName="spacing" presStyleCnt="0"/>
      <dgm:spPr/>
    </dgm:pt>
    <dgm:pt modelId="{88434E3D-A2C1-452A-AA9A-92FA52DCEEB6}" type="pres">
      <dgm:prSet presAssocID="{2CA76959-7964-415E-AE8D-CF74FC77EC67}" presName="composite" presStyleCnt="0"/>
      <dgm:spPr/>
    </dgm:pt>
    <dgm:pt modelId="{03379035-7DAD-4235-90BE-7E5F42D0F325}" type="pres">
      <dgm:prSet presAssocID="{2CA76959-7964-415E-AE8D-CF74FC77EC67}" presName="imgShp" presStyleLbl="fgImgPlace1" presStyleIdx="1" presStyleCnt="8" custLinFactX="-72683" custLinFactNeighborX="-100000" custLinFactNeighborY="611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</dgm:pt>
    <dgm:pt modelId="{52463E19-B269-489B-9ACE-A029CC774F08}" type="pres">
      <dgm:prSet presAssocID="{2CA76959-7964-415E-AE8D-CF74FC77EC67}" presName="txShp" presStyleLbl="node1" presStyleIdx="1" presStyleCnt="8" custScaleX="136351">
        <dgm:presLayoutVars>
          <dgm:bulletEnabled val="1"/>
        </dgm:presLayoutVars>
      </dgm:prSet>
      <dgm:spPr/>
    </dgm:pt>
    <dgm:pt modelId="{022127BE-9DC8-4DAE-9391-E84FE266E14A}" type="pres">
      <dgm:prSet presAssocID="{CB6DA5C3-65C8-4F7F-9161-00FEF126FA04}" presName="spacing" presStyleCnt="0"/>
      <dgm:spPr/>
    </dgm:pt>
    <dgm:pt modelId="{50D53429-E6E8-45A3-BE5C-FBF060854CEC}" type="pres">
      <dgm:prSet presAssocID="{C7D53423-47CC-49D6-AB39-D9557D21F5C5}" presName="composite" presStyleCnt="0"/>
      <dgm:spPr/>
    </dgm:pt>
    <dgm:pt modelId="{7F04B1A5-25F8-4F81-A636-1975D39CA984}" type="pres">
      <dgm:prSet presAssocID="{C7D53423-47CC-49D6-AB39-D9557D21F5C5}" presName="imgShp" presStyleLbl="fgImgPlace1" presStyleIdx="2" presStyleCnt="8" custLinFactX="-72683" custLinFactNeighborX="-100000" custLinFactNeighborY="85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E32E9FF-28B8-4029-B7B8-F6C1198786CB}" type="pres">
      <dgm:prSet presAssocID="{C7D53423-47CC-49D6-AB39-D9557D21F5C5}" presName="txShp" presStyleLbl="node1" presStyleIdx="2" presStyleCnt="8" custScaleX="136351">
        <dgm:presLayoutVars>
          <dgm:bulletEnabled val="1"/>
        </dgm:presLayoutVars>
      </dgm:prSet>
      <dgm:spPr/>
    </dgm:pt>
    <dgm:pt modelId="{D162A6FA-F178-4A25-A0EA-03C624946EEE}" type="pres">
      <dgm:prSet presAssocID="{E737BF78-743B-4305-9A4B-91CD15A78379}" presName="spacing" presStyleCnt="0"/>
      <dgm:spPr/>
    </dgm:pt>
    <dgm:pt modelId="{AB799BE9-894D-4C44-A512-52D1B0A74034}" type="pres">
      <dgm:prSet presAssocID="{FE98ED17-386A-4A93-BABA-7AC4F3E00F64}" presName="composite" presStyleCnt="0"/>
      <dgm:spPr/>
    </dgm:pt>
    <dgm:pt modelId="{357C5E8A-6805-4B22-AA76-5F7FBE7ED4AC}" type="pres">
      <dgm:prSet presAssocID="{FE98ED17-386A-4A93-BABA-7AC4F3E00F64}" presName="imgShp" presStyleLbl="fgImgPlace1" presStyleIdx="3" presStyleCnt="8" custLinFactX="-72683" custLinFactNeighborX="-100000" custLinFactNeighborY="407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0FC2C0E-FF6B-43A3-8606-3C0D98747F8D}" type="pres">
      <dgm:prSet presAssocID="{FE98ED17-386A-4A93-BABA-7AC4F3E00F64}" presName="txShp" presStyleLbl="node1" presStyleIdx="3" presStyleCnt="8" custScaleX="135832">
        <dgm:presLayoutVars>
          <dgm:bulletEnabled val="1"/>
        </dgm:presLayoutVars>
      </dgm:prSet>
      <dgm:spPr/>
    </dgm:pt>
    <dgm:pt modelId="{1117C02A-2CF0-4B8E-83A2-9656F08F2EA4}" type="pres">
      <dgm:prSet presAssocID="{53E53097-739B-451D-A26E-84A1EAD5261C}" presName="spacing" presStyleCnt="0"/>
      <dgm:spPr/>
    </dgm:pt>
    <dgm:pt modelId="{7B3BDF27-29B4-4774-A620-98FC8DB56692}" type="pres">
      <dgm:prSet presAssocID="{823FA220-B6C0-46C9-8310-5137E5F3475F}" presName="composite" presStyleCnt="0"/>
      <dgm:spPr/>
    </dgm:pt>
    <dgm:pt modelId="{4FC875E2-6A17-4741-9EC2-EE3C50623C8E}" type="pres">
      <dgm:prSet presAssocID="{823FA220-B6C0-46C9-8310-5137E5F3475F}" presName="imgShp" presStyleLbl="fgImgPlace1" presStyleIdx="4" presStyleCnt="8" custLinFactX="-78317" custLinFactNeighborX="-100000" custLinFactNeighborY="172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2223DA1A-388A-4E66-BB84-090824AF94ED}" type="pres">
      <dgm:prSet presAssocID="{823FA220-B6C0-46C9-8310-5137E5F3475F}" presName="txShp" presStyleLbl="node1" presStyleIdx="4" presStyleCnt="8" custScaleX="136351">
        <dgm:presLayoutVars>
          <dgm:bulletEnabled val="1"/>
        </dgm:presLayoutVars>
      </dgm:prSet>
      <dgm:spPr/>
    </dgm:pt>
    <dgm:pt modelId="{E6A273C8-BF6E-4F11-91E0-CAC5B316F755}" type="pres">
      <dgm:prSet presAssocID="{E7D2C226-E285-4C2C-906E-51A842C7744C}" presName="spacing" presStyleCnt="0"/>
      <dgm:spPr/>
    </dgm:pt>
    <dgm:pt modelId="{B524B88E-84B3-47E1-B41D-91673B689C1F}" type="pres">
      <dgm:prSet presAssocID="{E790EC74-7786-4976-8DD3-7148799828EA}" presName="composite" presStyleCnt="0"/>
      <dgm:spPr/>
    </dgm:pt>
    <dgm:pt modelId="{B87E400C-BA59-4337-BBF1-1C7A34A40DF4}" type="pres">
      <dgm:prSet presAssocID="{E790EC74-7786-4976-8DD3-7148799828EA}" presName="imgShp" presStyleLbl="fgImgPlace1" presStyleIdx="5" presStyleCnt="8" custLinFactX="-72683" custLinFactNeighborX="-100000" custLinFactNeighborY="815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353635F9-F309-43A5-BF19-9FCF8718F1F1}" type="pres">
      <dgm:prSet presAssocID="{E790EC74-7786-4976-8DD3-7148799828EA}" presName="txShp" presStyleLbl="node1" presStyleIdx="5" presStyleCnt="8" custScaleX="136871">
        <dgm:presLayoutVars>
          <dgm:bulletEnabled val="1"/>
        </dgm:presLayoutVars>
      </dgm:prSet>
      <dgm:spPr/>
    </dgm:pt>
    <dgm:pt modelId="{5CEA5820-DA01-46B9-B58E-F11AE4E91C32}" type="pres">
      <dgm:prSet presAssocID="{6B60D4B5-17B4-469A-96A1-248EFEADF634}" presName="spacing" presStyleCnt="0"/>
      <dgm:spPr/>
    </dgm:pt>
    <dgm:pt modelId="{7620AC5A-0354-4C4F-A1C3-700F13B7942D}" type="pres">
      <dgm:prSet presAssocID="{6C75419C-531C-4969-A3FE-A4A0C776F289}" presName="composite" presStyleCnt="0"/>
      <dgm:spPr/>
    </dgm:pt>
    <dgm:pt modelId="{EB29C14A-C3EF-46BD-83B9-CEA65C8395F4}" type="pres">
      <dgm:prSet presAssocID="{6C75419C-531C-4969-A3FE-A4A0C776F289}" presName="imgShp" presStyleLbl="fgImgPlace1" presStyleIdx="6" presStyleCnt="8" custLinFactX="-72683" custLinFactNeighborX="-100000" custLinFactNeighborY="1105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BB51EC48-1BEC-4E41-B147-9F975A4AF047}" type="pres">
      <dgm:prSet presAssocID="{6C75419C-531C-4969-A3FE-A4A0C776F289}" presName="txShp" presStyleLbl="node1" presStyleIdx="6" presStyleCnt="8" custScaleX="137390">
        <dgm:presLayoutVars>
          <dgm:bulletEnabled val="1"/>
        </dgm:presLayoutVars>
      </dgm:prSet>
      <dgm:spPr/>
    </dgm:pt>
    <dgm:pt modelId="{2EDBC9FC-919E-4ED6-83E8-FF40ABE8E551}" type="pres">
      <dgm:prSet presAssocID="{739A41A8-4542-42E5-93E8-2DB6D184BC61}" presName="spacing" presStyleCnt="0"/>
      <dgm:spPr/>
    </dgm:pt>
    <dgm:pt modelId="{B7C92EBC-3D6C-40E8-822B-51E7DC6423CB}" type="pres">
      <dgm:prSet presAssocID="{F128C653-ABF7-48E6-9B85-3E56CBD9B779}" presName="composite" presStyleCnt="0"/>
      <dgm:spPr/>
    </dgm:pt>
    <dgm:pt modelId="{016B5E97-A318-44B6-87E0-53EFD0756146}" type="pres">
      <dgm:prSet presAssocID="{F128C653-ABF7-48E6-9B85-3E56CBD9B779}" presName="imgShp" presStyleLbl="fgImgPlace1" presStyleIdx="7" presStyleCnt="8" custLinFactX="-78317" custLinFactNeighborX="-100000" custLinFactNeighborY="499"/>
      <dgm:spPr>
        <a:blipFill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724FBEB-8179-45D5-B164-D001163BDB23}" type="pres">
      <dgm:prSet presAssocID="{F128C653-ABF7-48E6-9B85-3E56CBD9B779}" presName="txShp" presStyleLbl="node1" presStyleIdx="7" presStyleCnt="8" custScaleX="137910">
        <dgm:presLayoutVars>
          <dgm:bulletEnabled val="1"/>
        </dgm:presLayoutVars>
      </dgm:prSet>
      <dgm:spPr/>
    </dgm:pt>
  </dgm:ptLst>
  <dgm:cxnLst>
    <dgm:cxn modelId="{0CCDCD1A-B01F-4BCA-BAE3-0C55411411B0}" type="presOf" srcId="{6C75419C-531C-4969-A3FE-A4A0C776F289}" destId="{BB51EC48-1BEC-4E41-B147-9F975A4AF047}" srcOrd="0" destOrd="0" presId="urn:microsoft.com/office/officeart/2005/8/layout/vList3"/>
    <dgm:cxn modelId="{BA9FCC27-F39C-4F95-A239-4F3022664C62}" type="presOf" srcId="{473FD533-6B88-4309-8C3D-2A244B21A30A}" destId="{2D3C24C2-EA16-4C16-AAFF-1D6B6B608410}" srcOrd="0" destOrd="0" presId="urn:microsoft.com/office/officeart/2005/8/layout/vList3"/>
    <dgm:cxn modelId="{05697128-5703-41EE-958F-A571EBE8C44C}" type="presOf" srcId="{2CA76959-7964-415E-AE8D-CF74FC77EC67}" destId="{52463E19-B269-489B-9ACE-A029CC774F08}" srcOrd="0" destOrd="0" presId="urn:microsoft.com/office/officeart/2005/8/layout/vList3"/>
    <dgm:cxn modelId="{F03B453F-5EB4-41D6-A59B-736E1E801AEE}" srcId="{473FD533-6B88-4309-8C3D-2A244B21A30A}" destId="{F128C653-ABF7-48E6-9B85-3E56CBD9B779}" srcOrd="7" destOrd="0" parTransId="{3E866B10-D25E-425D-9610-890A3534B76C}" sibTransId="{FE025FC1-6DE1-4104-B299-6BF89D21A0AF}"/>
    <dgm:cxn modelId="{29966F5F-183B-4EFE-A158-5D17821802AC}" type="presOf" srcId="{C7D53423-47CC-49D6-AB39-D9557D21F5C5}" destId="{6E32E9FF-28B8-4029-B7B8-F6C1198786CB}" srcOrd="0" destOrd="0" presId="urn:microsoft.com/office/officeart/2005/8/layout/vList3"/>
    <dgm:cxn modelId="{8C5ED660-8A07-4674-8CBC-44C8F7BD7F99}" srcId="{473FD533-6B88-4309-8C3D-2A244B21A30A}" destId="{FE98ED17-386A-4A93-BABA-7AC4F3E00F64}" srcOrd="3" destOrd="0" parTransId="{A483EFB6-9A62-4F0E-9529-B225F2843DAE}" sibTransId="{53E53097-739B-451D-A26E-84A1EAD5261C}"/>
    <dgm:cxn modelId="{48B78B56-E9AC-4128-AC98-EF5DFE70EE76}" srcId="{473FD533-6B88-4309-8C3D-2A244B21A30A}" destId="{6C75419C-531C-4969-A3FE-A4A0C776F289}" srcOrd="6" destOrd="0" parTransId="{CEBF9BF0-4EDC-4B46-AEF1-21284FE629A4}" sibTransId="{739A41A8-4542-42E5-93E8-2DB6D184BC61}"/>
    <dgm:cxn modelId="{C4E5809B-EBC5-4CC6-BE88-C07670D25E27}" type="presOf" srcId="{7D5F3C46-5B70-43ED-818D-00CD3F2477C0}" destId="{8B25FE3F-86C7-4A7B-8FF9-E57A6E962134}" srcOrd="0" destOrd="0" presId="urn:microsoft.com/office/officeart/2005/8/layout/vList3"/>
    <dgm:cxn modelId="{E6B018A8-D07D-406F-A644-1FB17F14DFB0}" type="presOf" srcId="{E790EC74-7786-4976-8DD3-7148799828EA}" destId="{353635F9-F309-43A5-BF19-9FCF8718F1F1}" srcOrd="0" destOrd="0" presId="urn:microsoft.com/office/officeart/2005/8/layout/vList3"/>
    <dgm:cxn modelId="{90FCF4B0-DB53-432E-A66C-DB2DCC684DBF}" srcId="{473FD533-6B88-4309-8C3D-2A244B21A30A}" destId="{7D5F3C46-5B70-43ED-818D-00CD3F2477C0}" srcOrd="0" destOrd="0" parTransId="{018B435A-9FEF-4684-93E1-B6A066497737}" sibTransId="{79239041-4927-46BF-87DF-7D268926B241}"/>
    <dgm:cxn modelId="{E051A7B2-2AC1-410C-B084-FDFD77332A6A}" srcId="{473FD533-6B88-4309-8C3D-2A244B21A30A}" destId="{823FA220-B6C0-46C9-8310-5137E5F3475F}" srcOrd="4" destOrd="0" parTransId="{B9683EA1-AAAF-4126-B7A0-22B92B231644}" sibTransId="{E7D2C226-E285-4C2C-906E-51A842C7744C}"/>
    <dgm:cxn modelId="{AAE953BA-BD47-4E12-A076-91A92B03D2E7}" srcId="{473FD533-6B88-4309-8C3D-2A244B21A30A}" destId="{C7D53423-47CC-49D6-AB39-D9557D21F5C5}" srcOrd="2" destOrd="0" parTransId="{BBF3DC7E-9888-4B34-A500-B977850CE2D5}" sibTransId="{E737BF78-743B-4305-9A4B-91CD15A78379}"/>
    <dgm:cxn modelId="{3DCD1CC8-3D6B-429C-A1FD-EB7ABD83100A}" srcId="{473FD533-6B88-4309-8C3D-2A244B21A30A}" destId="{E790EC74-7786-4976-8DD3-7148799828EA}" srcOrd="5" destOrd="0" parTransId="{D3FFDB20-54C4-4D72-9879-220829CAB70C}" sibTransId="{6B60D4B5-17B4-469A-96A1-248EFEADF634}"/>
    <dgm:cxn modelId="{B41EDAC9-0BF2-4460-99B1-8674D3B51360}" type="presOf" srcId="{F128C653-ABF7-48E6-9B85-3E56CBD9B779}" destId="{6724FBEB-8179-45D5-B164-D001163BDB23}" srcOrd="0" destOrd="0" presId="urn:microsoft.com/office/officeart/2005/8/layout/vList3"/>
    <dgm:cxn modelId="{096254D8-50C9-4B1E-A70F-FA904121DEAD}" type="presOf" srcId="{823FA220-B6C0-46C9-8310-5137E5F3475F}" destId="{2223DA1A-388A-4E66-BB84-090824AF94ED}" srcOrd="0" destOrd="0" presId="urn:microsoft.com/office/officeart/2005/8/layout/vList3"/>
    <dgm:cxn modelId="{54C1A1E4-D53D-4397-BDCE-2C15D4C6BC20}" type="presOf" srcId="{FE98ED17-386A-4A93-BABA-7AC4F3E00F64}" destId="{F0FC2C0E-FF6B-43A3-8606-3C0D98747F8D}" srcOrd="0" destOrd="0" presId="urn:microsoft.com/office/officeart/2005/8/layout/vList3"/>
    <dgm:cxn modelId="{E985A5EC-7FC2-4A55-A68D-59656C8F9C05}" srcId="{473FD533-6B88-4309-8C3D-2A244B21A30A}" destId="{2CA76959-7964-415E-AE8D-CF74FC77EC67}" srcOrd="1" destOrd="0" parTransId="{144CCC89-0C5D-44D7-B2F3-1489FCBFDCD6}" sibTransId="{CB6DA5C3-65C8-4F7F-9161-00FEF126FA04}"/>
    <dgm:cxn modelId="{94795AD2-92D4-401C-B0F9-18EBDADB1E05}" type="presParOf" srcId="{2D3C24C2-EA16-4C16-AAFF-1D6B6B608410}" destId="{4EA901D4-B17C-4C47-92A2-12D1E33C6C21}" srcOrd="0" destOrd="0" presId="urn:microsoft.com/office/officeart/2005/8/layout/vList3"/>
    <dgm:cxn modelId="{804996CA-52CF-4E7E-AA16-81FAF1720B8F}" type="presParOf" srcId="{4EA901D4-B17C-4C47-92A2-12D1E33C6C21}" destId="{F9D90D20-492B-4735-BD8A-9A6E86AFA8CA}" srcOrd="0" destOrd="0" presId="urn:microsoft.com/office/officeart/2005/8/layout/vList3"/>
    <dgm:cxn modelId="{D3A28324-0DC0-4249-B644-F44EE31CB4CA}" type="presParOf" srcId="{4EA901D4-B17C-4C47-92A2-12D1E33C6C21}" destId="{8B25FE3F-86C7-4A7B-8FF9-E57A6E962134}" srcOrd="1" destOrd="0" presId="urn:microsoft.com/office/officeart/2005/8/layout/vList3"/>
    <dgm:cxn modelId="{EED6C1F2-E80C-45D2-8E4C-705A81061E84}" type="presParOf" srcId="{2D3C24C2-EA16-4C16-AAFF-1D6B6B608410}" destId="{67D2E9B3-C1A8-4D4F-A70D-4BC5582E3A6E}" srcOrd="1" destOrd="0" presId="urn:microsoft.com/office/officeart/2005/8/layout/vList3"/>
    <dgm:cxn modelId="{506FF9BA-C383-4624-91DE-1CFFC8C21120}" type="presParOf" srcId="{2D3C24C2-EA16-4C16-AAFF-1D6B6B608410}" destId="{88434E3D-A2C1-452A-AA9A-92FA52DCEEB6}" srcOrd="2" destOrd="0" presId="urn:microsoft.com/office/officeart/2005/8/layout/vList3"/>
    <dgm:cxn modelId="{7F612BB6-11BC-4061-AFDA-72060D365E71}" type="presParOf" srcId="{88434E3D-A2C1-452A-AA9A-92FA52DCEEB6}" destId="{03379035-7DAD-4235-90BE-7E5F42D0F325}" srcOrd="0" destOrd="0" presId="urn:microsoft.com/office/officeart/2005/8/layout/vList3"/>
    <dgm:cxn modelId="{CF2E80DE-5CBC-4C2D-82C8-C945CE098251}" type="presParOf" srcId="{88434E3D-A2C1-452A-AA9A-92FA52DCEEB6}" destId="{52463E19-B269-489B-9ACE-A029CC774F08}" srcOrd="1" destOrd="0" presId="urn:microsoft.com/office/officeart/2005/8/layout/vList3"/>
    <dgm:cxn modelId="{1DE7E5F6-D46A-4DE0-B69F-E7FEFF062A7C}" type="presParOf" srcId="{2D3C24C2-EA16-4C16-AAFF-1D6B6B608410}" destId="{022127BE-9DC8-4DAE-9391-E84FE266E14A}" srcOrd="3" destOrd="0" presId="urn:microsoft.com/office/officeart/2005/8/layout/vList3"/>
    <dgm:cxn modelId="{BD54E767-596A-4613-9116-A4AE7A0BA9E2}" type="presParOf" srcId="{2D3C24C2-EA16-4C16-AAFF-1D6B6B608410}" destId="{50D53429-E6E8-45A3-BE5C-FBF060854CEC}" srcOrd="4" destOrd="0" presId="urn:microsoft.com/office/officeart/2005/8/layout/vList3"/>
    <dgm:cxn modelId="{6D18EF62-B33F-483E-9534-92867B0D3D48}" type="presParOf" srcId="{50D53429-E6E8-45A3-BE5C-FBF060854CEC}" destId="{7F04B1A5-25F8-4F81-A636-1975D39CA984}" srcOrd="0" destOrd="0" presId="urn:microsoft.com/office/officeart/2005/8/layout/vList3"/>
    <dgm:cxn modelId="{F346F55E-5104-47A0-BF07-FB67952F45CB}" type="presParOf" srcId="{50D53429-E6E8-45A3-BE5C-FBF060854CEC}" destId="{6E32E9FF-28B8-4029-B7B8-F6C1198786CB}" srcOrd="1" destOrd="0" presId="urn:microsoft.com/office/officeart/2005/8/layout/vList3"/>
    <dgm:cxn modelId="{A5AA07E8-1979-4D2E-A224-05A0CCE70132}" type="presParOf" srcId="{2D3C24C2-EA16-4C16-AAFF-1D6B6B608410}" destId="{D162A6FA-F178-4A25-A0EA-03C624946EEE}" srcOrd="5" destOrd="0" presId="urn:microsoft.com/office/officeart/2005/8/layout/vList3"/>
    <dgm:cxn modelId="{3A3AD624-0E21-48A5-BE44-4E3A77FE523E}" type="presParOf" srcId="{2D3C24C2-EA16-4C16-AAFF-1D6B6B608410}" destId="{AB799BE9-894D-4C44-A512-52D1B0A74034}" srcOrd="6" destOrd="0" presId="urn:microsoft.com/office/officeart/2005/8/layout/vList3"/>
    <dgm:cxn modelId="{147FA7AB-BDD0-47F0-A862-BE321687A84A}" type="presParOf" srcId="{AB799BE9-894D-4C44-A512-52D1B0A74034}" destId="{357C5E8A-6805-4B22-AA76-5F7FBE7ED4AC}" srcOrd="0" destOrd="0" presId="urn:microsoft.com/office/officeart/2005/8/layout/vList3"/>
    <dgm:cxn modelId="{49742683-94D2-4D23-BA59-EE8C315767A0}" type="presParOf" srcId="{AB799BE9-894D-4C44-A512-52D1B0A74034}" destId="{F0FC2C0E-FF6B-43A3-8606-3C0D98747F8D}" srcOrd="1" destOrd="0" presId="urn:microsoft.com/office/officeart/2005/8/layout/vList3"/>
    <dgm:cxn modelId="{CF67683E-A53E-4EBE-93F9-9D544E9E270E}" type="presParOf" srcId="{2D3C24C2-EA16-4C16-AAFF-1D6B6B608410}" destId="{1117C02A-2CF0-4B8E-83A2-9656F08F2EA4}" srcOrd="7" destOrd="0" presId="urn:microsoft.com/office/officeart/2005/8/layout/vList3"/>
    <dgm:cxn modelId="{74DE72C0-3B44-4B38-BAF9-6E10D0CB9C96}" type="presParOf" srcId="{2D3C24C2-EA16-4C16-AAFF-1D6B6B608410}" destId="{7B3BDF27-29B4-4774-A620-98FC8DB56692}" srcOrd="8" destOrd="0" presId="urn:microsoft.com/office/officeart/2005/8/layout/vList3"/>
    <dgm:cxn modelId="{5F861E81-5950-4E87-B3CF-FC27EF244A20}" type="presParOf" srcId="{7B3BDF27-29B4-4774-A620-98FC8DB56692}" destId="{4FC875E2-6A17-4741-9EC2-EE3C50623C8E}" srcOrd="0" destOrd="0" presId="urn:microsoft.com/office/officeart/2005/8/layout/vList3"/>
    <dgm:cxn modelId="{97E2E79E-D599-4124-8004-9A2EDFB947D8}" type="presParOf" srcId="{7B3BDF27-29B4-4774-A620-98FC8DB56692}" destId="{2223DA1A-388A-4E66-BB84-090824AF94ED}" srcOrd="1" destOrd="0" presId="urn:microsoft.com/office/officeart/2005/8/layout/vList3"/>
    <dgm:cxn modelId="{B029A449-F80F-47A0-AD31-4D47BAE9805F}" type="presParOf" srcId="{2D3C24C2-EA16-4C16-AAFF-1D6B6B608410}" destId="{E6A273C8-BF6E-4F11-91E0-CAC5B316F755}" srcOrd="9" destOrd="0" presId="urn:microsoft.com/office/officeart/2005/8/layout/vList3"/>
    <dgm:cxn modelId="{C90C803B-E0D8-420C-AB16-FFDD281D6789}" type="presParOf" srcId="{2D3C24C2-EA16-4C16-AAFF-1D6B6B608410}" destId="{B524B88E-84B3-47E1-B41D-91673B689C1F}" srcOrd="10" destOrd="0" presId="urn:microsoft.com/office/officeart/2005/8/layout/vList3"/>
    <dgm:cxn modelId="{FFE6D9A7-09A6-46C9-8E70-E8BE7537661B}" type="presParOf" srcId="{B524B88E-84B3-47E1-B41D-91673B689C1F}" destId="{B87E400C-BA59-4337-BBF1-1C7A34A40DF4}" srcOrd="0" destOrd="0" presId="urn:microsoft.com/office/officeart/2005/8/layout/vList3"/>
    <dgm:cxn modelId="{5768418E-43B9-4D81-884E-909A55891F94}" type="presParOf" srcId="{B524B88E-84B3-47E1-B41D-91673B689C1F}" destId="{353635F9-F309-43A5-BF19-9FCF8718F1F1}" srcOrd="1" destOrd="0" presId="urn:microsoft.com/office/officeart/2005/8/layout/vList3"/>
    <dgm:cxn modelId="{008B8A26-C0AC-44A2-BC4C-1BBCDE0F126A}" type="presParOf" srcId="{2D3C24C2-EA16-4C16-AAFF-1D6B6B608410}" destId="{5CEA5820-DA01-46B9-B58E-F11AE4E91C32}" srcOrd="11" destOrd="0" presId="urn:microsoft.com/office/officeart/2005/8/layout/vList3"/>
    <dgm:cxn modelId="{8408CE08-9591-4DBE-9C53-8CFF2C9F69AE}" type="presParOf" srcId="{2D3C24C2-EA16-4C16-AAFF-1D6B6B608410}" destId="{7620AC5A-0354-4C4F-A1C3-700F13B7942D}" srcOrd="12" destOrd="0" presId="urn:microsoft.com/office/officeart/2005/8/layout/vList3"/>
    <dgm:cxn modelId="{8D21C768-E1DA-4C48-8457-85C501593075}" type="presParOf" srcId="{7620AC5A-0354-4C4F-A1C3-700F13B7942D}" destId="{EB29C14A-C3EF-46BD-83B9-CEA65C8395F4}" srcOrd="0" destOrd="0" presId="urn:microsoft.com/office/officeart/2005/8/layout/vList3"/>
    <dgm:cxn modelId="{480D4B37-8F68-4121-A0CC-35CCAB217089}" type="presParOf" srcId="{7620AC5A-0354-4C4F-A1C3-700F13B7942D}" destId="{BB51EC48-1BEC-4E41-B147-9F975A4AF047}" srcOrd="1" destOrd="0" presId="urn:microsoft.com/office/officeart/2005/8/layout/vList3"/>
    <dgm:cxn modelId="{A9B819D7-19D6-4878-B8F0-C1CFF73741E4}" type="presParOf" srcId="{2D3C24C2-EA16-4C16-AAFF-1D6B6B608410}" destId="{2EDBC9FC-919E-4ED6-83E8-FF40ABE8E551}" srcOrd="13" destOrd="0" presId="urn:microsoft.com/office/officeart/2005/8/layout/vList3"/>
    <dgm:cxn modelId="{6FA54813-74F1-41E3-9FC4-6241956E7601}" type="presParOf" srcId="{2D3C24C2-EA16-4C16-AAFF-1D6B6B608410}" destId="{B7C92EBC-3D6C-40E8-822B-51E7DC6423CB}" srcOrd="14" destOrd="0" presId="urn:microsoft.com/office/officeart/2005/8/layout/vList3"/>
    <dgm:cxn modelId="{202216B4-8C36-49C2-94D7-F51F47850CA9}" type="presParOf" srcId="{B7C92EBC-3D6C-40E8-822B-51E7DC6423CB}" destId="{016B5E97-A318-44B6-87E0-53EFD0756146}" srcOrd="0" destOrd="0" presId="urn:microsoft.com/office/officeart/2005/8/layout/vList3"/>
    <dgm:cxn modelId="{2ECFA462-DD42-45F9-9519-D9E4B46B2F55}" type="presParOf" srcId="{B7C92EBC-3D6C-40E8-822B-51E7DC6423CB}" destId="{6724FBEB-8179-45D5-B164-D001163BDB23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5CD30A-2DA0-4953-A3B5-545BB5A32DA7}" type="doc">
      <dgm:prSet loTypeId="urn:microsoft.com/office/officeart/2005/8/layout/hierarchy2" loCatId="hierarchy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97C7296-2EBF-4697-8780-E47841468913}">
      <dgm:prSet phldrT="[Text]"/>
      <dgm:spPr/>
      <dgm:t>
        <a:bodyPr/>
        <a:lstStyle/>
        <a:p>
          <a:r>
            <a:rPr lang="en-US" dirty="0"/>
            <a:t>Insurance Sector</a:t>
          </a:r>
        </a:p>
      </dgm:t>
    </dgm:pt>
    <dgm:pt modelId="{87060F69-E9B8-4936-A94A-0528D83F8869}" type="parTrans" cxnId="{B433314B-BF5B-4DC4-84BC-6F0AF4492485}">
      <dgm:prSet/>
      <dgm:spPr/>
      <dgm:t>
        <a:bodyPr/>
        <a:lstStyle/>
        <a:p>
          <a:endParaRPr lang="en-US"/>
        </a:p>
      </dgm:t>
    </dgm:pt>
    <dgm:pt modelId="{6E31E937-16DC-4B9F-85D6-7370145C1AF9}" type="sibTrans" cxnId="{B433314B-BF5B-4DC4-84BC-6F0AF4492485}">
      <dgm:prSet/>
      <dgm:spPr/>
      <dgm:t>
        <a:bodyPr/>
        <a:lstStyle/>
        <a:p>
          <a:endParaRPr lang="en-US"/>
        </a:p>
      </dgm:t>
    </dgm:pt>
    <dgm:pt modelId="{01C58300-10A7-4285-9387-B1C3CC9C3FBE}">
      <dgm:prSet phldrT="[Text]"/>
      <dgm:spPr/>
      <dgm:t>
        <a:bodyPr/>
        <a:lstStyle/>
        <a:p>
          <a:r>
            <a:rPr lang="en-US" dirty="0"/>
            <a:t>Non - Life Insurance/General Insurance(≈30% Market Share)</a:t>
          </a:r>
        </a:p>
      </dgm:t>
    </dgm:pt>
    <dgm:pt modelId="{ACC5EE5A-AB14-457A-82CF-76FBF0307476}" type="parTrans" cxnId="{ECBA093F-D1BE-4E38-931C-60C5F3AB594F}">
      <dgm:prSet/>
      <dgm:spPr/>
      <dgm:t>
        <a:bodyPr/>
        <a:lstStyle/>
        <a:p>
          <a:endParaRPr lang="en-US"/>
        </a:p>
      </dgm:t>
    </dgm:pt>
    <dgm:pt modelId="{25F4ED2A-6B00-49B4-B807-74181DB42C27}" type="sibTrans" cxnId="{ECBA093F-D1BE-4E38-931C-60C5F3AB594F}">
      <dgm:prSet/>
      <dgm:spPr/>
      <dgm:t>
        <a:bodyPr/>
        <a:lstStyle/>
        <a:p>
          <a:endParaRPr lang="en-US"/>
        </a:p>
      </dgm:t>
    </dgm:pt>
    <dgm:pt modelId="{8D7F20AE-D0CD-4D7A-ABAF-BE5F4F736545}">
      <dgm:prSet phldrT="[Text]"/>
      <dgm:spPr/>
      <dgm:t>
        <a:bodyPr/>
        <a:lstStyle/>
        <a:p>
          <a:r>
            <a:rPr lang="en-US" dirty="0"/>
            <a:t>Health Insurance</a:t>
          </a:r>
        </a:p>
        <a:p>
          <a:endParaRPr lang="en-US" dirty="0"/>
        </a:p>
      </dgm:t>
    </dgm:pt>
    <dgm:pt modelId="{194453FA-C081-405D-B9F1-23ADC6216FEE}" type="parTrans" cxnId="{4E1576C7-6C75-483B-8522-A6C15892AFDB}">
      <dgm:prSet/>
      <dgm:spPr/>
      <dgm:t>
        <a:bodyPr/>
        <a:lstStyle/>
        <a:p>
          <a:endParaRPr lang="en-US"/>
        </a:p>
      </dgm:t>
    </dgm:pt>
    <dgm:pt modelId="{543C3492-5F35-44C9-9AC5-FE1F46E3EDF6}" type="sibTrans" cxnId="{4E1576C7-6C75-483B-8522-A6C15892AFDB}">
      <dgm:prSet/>
      <dgm:spPr/>
      <dgm:t>
        <a:bodyPr/>
        <a:lstStyle/>
        <a:p>
          <a:endParaRPr lang="en-US"/>
        </a:p>
      </dgm:t>
    </dgm:pt>
    <dgm:pt modelId="{7A2F9779-DB74-422E-B38A-2D00296714A4}">
      <dgm:prSet phldrT="[Text]"/>
      <dgm:spPr/>
      <dgm:t>
        <a:bodyPr/>
        <a:lstStyle/>
        <a:p>
          <a:r>
            <a:rPr lang="en-US" dirty="0"/>
            <a:t>Motor Insurance</a:t>
          </a:r>
        </a:p>
        <a:p>
          <a:endParaRPr lang="en-US" dirty="0"/>
        </a:p>
      </dgm:t>
    </dgm:pt>
    <dgm:pt modelId="{03053879-701C-4019-B5F6-F21772C214FE}" type="parTrans" cxnId="{ADC86494-B317-4BF6-ADCB-7435BD3F016E}">
      <dgm:prSet/>
      <dgm:spPr/>
      <dgm:t>
        <a:bodyPr/>
        <a:lstStyle/>
        <a:p>
          <a:endParaRPr lang="en-US"/>
        </a:p>
      </dgm:t>
    </dgm:pt>
    <dgm:pt modelId="{612C92A8-A026-46EA-AEC4-A02202FED95A}" type="sibTrans" cxnId="{ADC86494-B317-4BF6-ADCB-7435BD3F016E}">
      <dgm:prSet/>
      <dgm:spPr/>
      <dgm:t>
        <a:bodyPr/>
        <a:lstStyle/>
        <a:p>
          <a:endParaRPr lang="en-US"/>
        </a:p>
      </dgm:t>
    </dgm:pt>
    <dgm:pt modelId="{4E131C36-1C74-42B5-980B-84FB4674C96C}">
      <dgm:prSet phldrT="[Text]"/>
      <dgm:spPr/>
      <dgm:t>
        <a:bodyPr/>
        <a:lstStyle/>
        <a:p>
          <a:r>
            <a:rPr lang="en-US" dirty="0"/>
            <a:t>Life Insurance(≈70% Market Share)</a:t>
          </a:r>
        </a:p>
      </dgm:t>
    </dgm:pt>
    <dgm:pt modelId="{19722979-A712-4067-B6D1-5D6A2E8036A7}" type="parTrans" cxnId="{7ADAFC92-3226-48F3-AEBB-A6175E337B16}">
      <dgm:prSet/>
      <dgm:spPr/>
      <dgm:t>
        <a:bodyPr/>
        <a:lstStyle/>
        <a:p>
          <a:endParaRPr lang="en-US"/>
        </a:p>
      </dgm:t>
    </dgm:pt>
    <dgm:pt modelId="{36328835-8DC7-4316-A40A-CF7C09CC74E5}" type="sibTrans" cxnId="{7ADAFC92-3226-48F3-AEBB-A6175E337B16}">
      <dgm:prSet/>
      <dgm:spPr/>
      <dgm:t>
        <a:bodyPr/>
        <a:lstStyle/>
        <a:p>
          <a:endParaRPr lang="en-US"/>
        </a:p>
      </dgm:t>
    </dgm:pt>
    <dgm:pt modelId="{E04428BC-893A-433D-A101-F1F0BF57D8E3}">
      <dgm:prSet/>
      <dgm:spPr/>
      <dgm:t>
        <a:bodyPr/>
        <a:lstStyle/>
        <a:p>
          <a:r>
            <a:rPr lang="en-US"/>
            <a:t>Fire Insurance</a:t>
          </a:r>
        </a:p>
      </dgm:t>
    </dgm:pt>
    <dgm:pt modelId="{4CB5F2A3-D172-4DEF-BC8B-961655A7E0B8}" type="parTrans" cxnId="{6994754A-30CC-4D2C-8F50-4D6E9231973D}">
      <dgm:prSet/>
      <dgm:spPr/>
      <dgm:t>
        <a:bodyPr/>
        <a:lstStyle/>
        <a:p>
          <a:endParaRPr lang="en-US"/>
        </a:p>
      </dgm:t>
    </dgm:pt>
    <dgm:pt modelId="{99824E9C-1DF7-4EB5-99CD-440FC93ED0BB}" type="sibTrans" cxnId="{6994754A-30CC-4D2C-8F50-4D6E9231973D}">
      <dgm:prSet/>
      <dgm:spPr/>
      <dgm:t>
        <a:bodyPr/>
        <a:lstStyle/>
        <a:p>
          <a:endParaRPr lang="en-US"/>
        </a:p>
      </dgm:t>
    </dgm:pt>
    <dgm:pt modelId="{4A6A1C1C-51E6-45D3-86EE-9458691764F4}">
      <dgm:prSet/>
      <dgm:spPr/>
      <dgm:t>
        <a:bodyPr/>
        <a:lstStyle/>
        <a:p>
          <a:r>
            <a:rPr lang="en-US"/>
            <a:t>Disaster Insurance</a:t>
          </a:r>
        </a:p>
      </dgm:t>
    </dgm:pt>
    <dgm:pt modelId="{6D2C2536-A354-45A3-976F-312E8D0F5FF1}" type="parTrans" cxnId="{897AF244-B8C8-4A4D-934E-928067942A7F}">
      <dgm:prSet/>
      <dgm:spPr/>
      <dgm:t>
        <a:bodyPr/>
        <a:lstStyle/>
        <a:p>
          <a:endParaRPr lang="en-US"/>
        </a:p>
      </dgm:t>
    </dgm:pt>
    <dgm:pt modelId="{EC7BF705-DA63-48F1-A606-2BDF427F679D}" type="sibTrans" cxnId="{897AF244-B8C8-4A4D-934E-928067942A7F}">
      <dgm:prSet/>
      <dgm:spPr/>
      <dgm:t>
        <a:bodyPr/>
        <a:lstStyle/>
        <a:p>
          <a:endParaRPr lang="en-US"/>
        </a:p>
      </dgm:t>
    </dgm:pt>
    <dgm:pt modelId="{55324399-51EB-45C5-8E5B-4B6BD1A0E922}">
      <dgm:prSet/>
      <dgm:spPr/>
      <dgm:t>
        <a:bodyPr/>
        <a:lstStyle/>
        <a:p>
          <a:r>
            <a:rPr lang="en-US"/>
            <a:t>Other General Insurance</a:t>
          </a:r>
        </a:p>
      </dgm:t>
    </dgm:pt>
    <dgm:pt modelId="{8EAEDA14-64E3-45EB-A0E1-70C36537FF79}" type="parTrans" cxnId="{06090917-ADF9-4CEC-99E3-742BF05DBA98}">
      <dgm:prSet/>
      <dgm:spPr/>
      <dgm:t>
        <a:bodyPr/>
        <a:lstStyle/>
        <a:p>
          <a:endParaRPr lang="en-US"/>
        </a:p>
      </dgm:t>
    </dgm:pt>
    <dgm:pt modelId="{89E7F7A3-F166-424D-8B5A-D08EDC367D3C}" type="sibTrans" cxnId="{06090917-ADF9-4CEC-99E3-742BF05DBA98}">
      <dgm:prSet/>
      <dgm:spPr/>
      <dgm:t>
        <a:bodyPr/>
        <a:lstStyle/>
        <a:p>
          <a:endParaRPr lang="en-US"/>
        </a:p>
      </dgm:t>
    </dgm:pt>
    <dgm:pt modelId="{7665C800-0013-47EE-9C68-E518046F0286}" type="pres">
      <dgm:prSet presAssocID="{015CD30A-2DA0-4953-A3B5-545BB5A32DA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B6D7C7-A83E-471E-8486-7F22C8AF4B27}" type="pres">
      <dgm:prSet presAssocID="{197C7296-2EBF-4697-8780-E47841468913}" presName="root1" presStyleCnt="0"/>
      <dgm:spPr/>
    </dgm:pt>
    <dgm:pt modelId="{151E5F80-9C61-46DF-B9C7-FE65708D9E42}" type="pres">
      <dgm:prSet presAssocID="{197C7296-2EBF-4697-8780-E47841468913}" presName="LevelOneTextNode" presStyleLbl="node0" presStyleIdx="0" presStyleCnt="1">
        <dgm:presLayoutVars>
          <dgm:chPref val="3"/>
        </dgm:presLayoutVars>
      </dgm:prSet>
      <dgm:spPr/>
    </dgm:pt>
    <dgm:pt modelId="{0F01041D-9621-477E-9A8E-8D2481938FC9}" type="pres">
      <dgm:prSet presAssocID="{197C7296-2EBF-4697-8780-E47841468913}" presName="level2hierChild" presStyleCnt="0"/>
      <dgm:spPr/>
    </dgm:pt>
    <dgm:pt modelId="{BCBF6B08-4088-40B8-943C-599B1EE7497B}" type="pres">
      <dgm:prSet presAssocID="{ACC5EE5A-AB14-457A-82CF-76FBF0307476}" presName="conn2-1" presStyleLbl="parChTrans1D2" presStyleIdx="0" presStyleCnt="2"/>
      <dgm:spPr/>
    </dgm:pt>
    <dgm:pt modelId="{D5782634-D35B-4FEA-8BF6-7CF29F659AD6}" type="pres">
      <dgm:prSet presAssocID="{ACC5EE5A-AB14-457A-82CF-76FBF0307476}" presName="connTx" presStyleLbl="parChTrans1D2" presStyleIdx="0" presStyleCnt="2"/>
      <dgm:spPr/>
    </dgm:pt>
    <dgm:pt modelId="{1C91493E-6F5F-47B8-B9AC-16E302346CDD}" type="pres">
      <dgm:prSet presAssocID="{01C58300-10A7-4285-9387-B1C3CC9C3FBE}" presName="root2" presStyleCnt="0"/>
      <dgm:spPr/>
    </dgm:pt>
    <dgm:pt modelId="{60723DA2-E244-4033-BFDD-0E426AB130F6}" type="pres">
      <dgm:prSet presAssocID="{01C58300-10A7-4285-9387-B1C3CC9C3FBE}" presName="LevelTwoTextNode" presStyleLbl="node2" presStyleIdx="0" presStyleCnt="2">
        <dgm:presLayoutVars>
          <dgm:chPref val="3"/>
        </dgm:presLayoutVars>
      </dgm:prSet>
      <dgm:spPr/>
    </dgm:pt>
    <dgm:pt modelId="{6462067B-6B03-4371-A9CD-73D28E2332A9}" type="pres">
      <dgm:prSet presAssocID="{01C58300-10A7-4285-9387-B1C3CC9C3FBE}" presName="level3hierChild" presStyleCnt="0"/>
      <dgm:spPr/>
    </dgm:pt>
    <dgm:pt modelId="{E237EBAD-436B-44BE-9CF3-66AD81625FDF}" type="pres">
      <dgm:prSet presAssocID="{194453FA-C081-405D-B9F1-23ADC6216FEE}" presName="conn2-1" presStyleLbl="parChTrans1D3" presStyleIdx="0" presStyleCnt="5"/>
      <dgm:spPr/>
    </dgm:pt>
    <dgm:pt modelId="{1B730224-7C0B-4242-88BE-982154551ACA}" type="pres">
      <dgm:prSet presAssocID="{194453FA-C081-405D-B9F1-23ADC6216FEE}" presName="connTx" presStyleLbl="parChTrans1D3" presStyleIdx="0" presStyleCnt="5"/>
      <dgm:spPr/>
    </dgm:pt>
    <dgm:pt modelId="{AAE700F3-64EA-4D6E-A8E3-32EA49333E16}" type="pres">
      <dgm:prSet presAssocID="{8D7F20AE-D0CD-4D7A-ABAF-BE5F4F736545}" presName="root2" presStyleCnt="0"/>
      <dgm:spPr/>
    </dgm:pt>
    <dgm:pt modelId="{D76F9E4A-2B34-4F3E-90CE-FD994C513A8C}" type="pres">
      <dgm:prSet presAssocID="{8D7F20AE-D0CD-4D7A-ABAF-BE5F4F736545}" presName="LevelTwoTextNode" presStyleLbl="node3" presStyleIdx="0" presStyleCnt="5">
        <dgm:presLayoutVars>
          <dgm:chPref val="3"/>
        </dgm:presLayoutVars>
      </dgm:prSet>
      <dgm:spPr/>
    </dgm:pt>
    <dgm:pt modelId="{A1A5EA94-8E0A-444C-8440-BB3519AB73AD}" type="pres">
      <dgm:prSet presAssocID="{8D7F20AE-D0CD-4D7A-ABAF-BE5F4F736545}" presName="level3hierChild" presStyleCnt="0"/>
      <dgm:spPr/>
    </dgm:pt>
    <dgm:pt modelId="{74A8392A-8A71-429F-B7D5-4824E300388C}" type="pres">
      <dgm:prSet presAssocID="{03053879-701C-4019-B5F6-F21772C214FE}" presName="conn2-1" presStyleLbl="parChTrans1D3" presStyleIdx="1" presStyleCnt="5"/>
      <dgm:spPr/>
    </dgm:pt>
    <dgm:pt modelId="{9A7644BB-812E-40D6-8147-44191901EB9D}" type="pres">
      <dgm:prSet presAssocID="{03053879-701C-4019-B5F6-F21772C214FE}" presName="connTx" presStyleLbl="parChTrans1D3" presStyleIdx="1" presStyleCnt="5"/>
      <dgm:spPr/>
    </dgm:pt>
    <dgm:pt modelId="{295EC92A-4BFB-4108-AC31-7A9993B68D6F}" type="pres">
      <dgm:prSet presAssocID="{7A2F9779-DB74-422E-B38A-2D00296714A4}" presName="root2" presStyleCnt="0"/>
      <dgm:spPr/>
    </dgm:pt>
    <dgm:pt modelId="{C708164B-AEA5-47FB-928A-1F3ED300941D}" type="pres">
      <dgm:prSet presAssocID="{7A2F9779-DB74-422E-B38A-2D00296714A4}" presName="LevelTwoTextNode" presStyleLbl="node3" presStyleIdx="1" presStyleCnt="5">
        <dgm:presLayoutVars>
          <dgm:chPref val="3"/>
        </dgm:presLayoutVars>
      </dgm:prSet>
      <dgm:spPr/>
    </dgm:pt>
    <dgm:pt modelId="{CB4A4B7D-4158-431B-9CC2-EADADB118839}" type="pres">
      <dgm:prSet presAssocID="{7A2F9779-DB74-422E-B38A-2D00296714A4}" presName="level3hierChild" presStyleCnt="0"/>
      <dgm:spPr/>
    </dgm:pt>
    <dgm:pt modelId="{788468ED-43C8-45E5-8AED-8326E70994A0}" type="pres">
      <dgm:prSet presAssocID="{4CB5F2A3-D172-4DEF-BC8B-961655A7E0B8}" presName="conn2-1" presStyleLbl="parChTrans1D3" presStyleIdx="2" presStyleCnt="5"/>
      <dgm:spPr/>
    </dgm:pt>
    <dgm:pt modelId="{513C421E-3AA1-4600-97F5-DBD7941856EC}" type="pres">
      <dgm:prSet presAssocID="{4CB5F2A3-D172-4DEF-BC8B-961655A7E0B8}" presName="connTx" presStyleLbl="parChTrans1D3" presStyleIdx="2" presStyleCnt="5"/>
      <dgm:spPr/>
    </dgm:pt>
    <dgm:pt modelId="{A9967F77-AB3A-4439-AD59-69A78A622888}" type="pres">
      <dgm:prSet presAssocID="{E04428BC-893A-433D-A101-F1F0BF57D8E3}" presName="root2" presStyleCnt="0"/>
      <dgm:spPr/>
    </dgm:pt>
    <dgm:pt modelId="{D466C95C-91EF-4187-A880-0899A25D56B5}" type="pres">
      <dgm:prSet presAssocID="{E04428BC-893A-433D-A101-F1F0BF57D8E3}" presName="LevelTwoTextNode" presStyleLbl="node3" presStyleIdx="2" presStyleCnt="5">
        <dgm:presLayoutVars>
          <dgm:chPref val="3"/>
        </dgm:presLayoutVars>
      </dgm:prSet>
      <dgm:spPr/>
    </dgm:pt>
    <dgm:pt modelId="{2C93D02A-D57B-4AB9-9769-1875C32C79C1}" type="pres">
      <dgm:prSet presAssocID="{E04428BC-893A-433D-A101-F1F0BF57D8E3}" presName="level3hierChild" presStyleCnt="0"/>
      <dgm:spPr/>
    </dgm:pt>
    <dgm:pt modelId="{C7B146A4-DC96-4B2F-9D27-66D153EFE210}" type="pres">
      <dgm:prSet presAssocID="{6D2C2536-A354-45A3-976F-312E8D0F5FF1}" presName="conn2-1" presStyleLbl="parChTrans1D3" presStyleIdx="3" presStyleCnt="5"/>
      <dgm:spPr/>
    </dgm:pt>
    <dgm:pt modelId="{FB8B37EC-993C-44CC-A330-48A180534F28}" type="pres">
      <dgm:prSet presAssocID="{6D2C2536-A354-45A3-976F-312E8D0F5FF1}" presName="connTx" presStyleLbl="parChTrans1D3" presStyleIdx="3" presStyleCnt="5"/>
      <dgm:spPr/>
    </dgm:pt>
    <dgm:pt modelId="{432FF163-9DF8-4FFA-9DBB-885F096C8256}" type="pres">
      <dgm:prSet presAssocID="{4A6A1C1C-51E6-45D3-86EE-9458691764F4}" presName="root2" presStyleCnt="0"/>
      <dgm:spPr/>
    </dgm:pt>
    <dgm:pt modelId="{F2225AE3-8DAA-497C-8A1A-5E01DC81B2CA}" type="pres">
      <dgm:prSet presAssocID="{4A6A1C1C-51E6-45D3-86EE-9458691764F4}" presName="LevelTwoTextNode" presStyleLbl="node3" presStyleIdx="3" presStyleCnt="5">
        <dgm:presLayoutVars>
          <dgm:chPref val="3"/>
        </dgm:presLayoutVars>
      </dgm:prSet>
      <dgm:spPr/>
    </dgm:pt>
    <dgm:pt modelId="{5881E257-42A3-429E-87A7-7078C525CEB3}" type="pres">
      <dgm:prSet presAssocID="{4A6A1C1C-51E6-45D3-86EE-9458691764F4}" presName="level3hierChild" presStyleCnt="0"/>
      <dgm:spPr/>
    </dgm:pt>
    <dgm:pt modelId="{A50A78A3-9669-4336-AE11-DCF602626A0C}" type="pres">
      <dgm:prSet presAssocID="{8EAEDA14-64E3-45EB-A0E1-70C36537FF79}" presName="conn2-1" presStyleLbl="parChTrans1D3" presStyleIdx="4" presStyleCnt="5"/>
      <dgm:spPr/>
    </dgm:pt>
    <dgm:pt modelId="{DADD6CDF-5002-4EF5-951C-241F865009B7}" type="pres">
      <dgm:prSet presAssocID="{8EAEDA14-64E3-45EB-A0E1-70C36537FF79}" presName="connTx" presStyleLbl="parChTrans1D3" presStyleIdx="4" presStyleCnt="5"/>
      <dgm:spPr/>
    </dgm:pt>
    <dgm:pt modelId="{6866D43F-E649-45EC-9246-50C88221CE9F}" type="pres">
      <dgm:prSet presAssocID="{55324399-51EB-45C5-8E5B-4B6BD1A0E922}" presName="root2" presStyleCnt="0"/>
      <dgm:spPr/>
    </dgm:pt>
    <dgm:pt modelId="{A8700C2C-7F24-4B44-8029-3E680D43DD4B}" type="pres">
      <dgm:prSet presAssocID="{55324399-51EB-45C5-8E5B-4B6BD1A0E922}" presName="LevelTwoTextNode" presStyleLbl="node3" presStyleIdx="4" presStyleCnt="5">
        <dgm:presLayoutVars>
          <dgm:chPref val="3"/>
        </dgm:presLayoutVars>
      </dgm:prSet>
      <dgm:spPr/>
    </dgm:pt>
    <dgm:pt modelId="{7DEF8F5E-EC4D-49ED-A9F9-A5898808813B}" type="pres">
      <dgm:prSet presAssocID="{55324399-51EB-45C5-8E5B-4B6BD1A0E922}" presName="level3hierChild" presStyleCnt="0"/>
      <dgm:spPr/>
    </dgm:pt>
    <dgm:pt modelId="{42667BCF-448B-4A92-8213-F4014BC911F9}" type="pres">
      <dgm:prSet presAssocID="{19722979-A712-4067-B6D1-5D6A2E8036A7}" presName="conn2-1" presStyleLbl="parChTrans1D2" presStyleIdx="1" presStyleCnt="2"/>
      <dgm:spPr/>
    </dgm:pt>
    <dgm:pt modelId="{E91D0FA0-E4FE-454A-9D1E-30B4E4387DF2}" type="pres">
      <dgm:prSet presAssocID="{19722979-A712-4067-B6D1-5D6A2E8036A7}" presName="connTx" presStyleLbl="parChTrans1D2" presStyleIdx="1" presStyleCnt="2"/>
      <dgm:spPr/>
    </dgm:pt>
    <dgm:pt modelId="{42FAA1CE-5A21-4A29-A913-A9F62D231DDE}" type="pres">
      <dgm:prSet presAssocID="{4E131C36-1C74-42B5-980B-84FB4674C96C}" presName="root2" presStyleCnt="0"/>
      <dgm:spPr/>
    </dgm:pt>
    <dgm:pt modelId="{563D4548-FD60-4140-8678-829725983237}" type="pres">
      <dgm:prSet presAssocID="{4E131C36-1C74-42B5-980B-84FB4674C96C}" presName="LevelTwoTextNode" presStyleLbl="node2" presStyleIdx="1" presStyleCnt="2">
        <dgm:presLayoutVars>
          <dgm:chPref val="3"/>
        </dgm:presLayoutVars>
      </dgm:prSet>
      <dgm:spPr/>
    </dgm:pt>
    <dgm:pt modelId="{C0B169D0-568F-411B-A860-0186864C8BBA}" type="pres">
      <dgm:prSet presAssocID="{4E131C36-1C74-42B5-980B-84FB4674C96C}" presName="level3hierChild" presStyleCnt="0"/>
      <dgm:spPr/>
    </dgm:pt>
  </dgm:ptLst>
  <dgm:cxnLst>
    <dgm:cxn modelId="{10C6FB03-0DB6-42B3-8F56-AAE4F0D56768}" type="presOf" srcId="{7A2F9779-DB74-422E-B38A-2D00296714A4}" destId="{C708164B-AEA5-47FB-928A-1F3ED300941D}" srcOrd="0" destOrd="0" presId="urn:microsoft.com/office/officeart/2005/8/layout/hierarchy2"/>
    <dgm:cxn modelId="{06090917-ADF9-4CEC-99E3-742BF05DBA98}" srcId="{01C58300-10A7-4285-9387-B1C3CC9C3FBE}" destId="{55324399-51EB-45C5-8E5B-4B6BD1A0E922}" srcOrd="4" destOrd="0" parTransId="{8EAEDA14-64E3-45EB-A0E1-70C36537FF79}" sibTransId="{89E7F7A3-F166-424D-8B5A-D08EDC367D3C}"/>
    <dgm:cxn modelId="{1C023D21-3076-4BBC-94D4-A3658B9408A5}" type="presOf" srcId="{ACC5EE5A-AB14-457A-82CF-76FBF0307476}" destId="{D5782634-D35B-4FEA-8BF6-7CF29F659AD6}" srcOrd="1" destOrd="0" presId="urn:microsoft.com/office/officeart/2005/8/layout/hierarchy2"/>
    <dgm:cxn modelId="{695B0423-6862-45A8-BF9D-EFB285225A88}" type="presOf" srcId="{6D2C2536-A354-45A3-976F-312E8D0F5FF1}" destId="{C7B146A4-DC96-4B2F-9D27-66D153EFE210}" srcOrd="0" destOrd="0" presId="urn:microsoft.com/office/officeart/2005/8/layout/hierarchy2"/>
    <dgm:cxn modelId="{92F00D26-D5F0-451C-8807-9DA889F25951}" type="presOf" srcId="{03053879-701C-4019-B5F6-F21772C214FE}" destId="{74A8392A-8A71-429F-B7D5-4824E300388C}" srcOrd="0" destOrd="0" presId="urn:microsoft.com/office/officeart/2005/8/layout/hierarchy2"/>
    <dgm:cxn modelId="{E65FEC2A-03A9-4493-A492-F563AA27457D}" type="presOf" srcId="{19722979-A712-4067-B6D1-5D6A2E8036A7}" destId="{42667BCF-448B-4A92-8213-F4014BC911F9}" srcOrd="0" destOrd="0" presId="urn:microsoft.com/office/officeart/2005/8/layout/hierarchy2"/>
    <dgm:cxn modelId="{DED6D53D-EE9A-42B7-85F7-684C1F231874}" type="presOf" srcId="{E04428BC-893A-433D-A101-F1F0BF57D8E3}" destId="{D466C95C-91EF-4187-A880-0899A25D56B5}" srcOrd="0" destOrd="0" presId="urn:microsoft.com/office/officeart/2005/8/layout/hierarchy2"/>
    <dgm:cxn modelId="{ECBA093F-D1BE-4E38-931C-60C5F3AB594F}" srcId="{197C7296-2EBF-4697-8780-E47841468913}" destId="{01C58300-10A7-4285-9387-B1C3CC9C3FBE}" srcOrd="0" destOrd="0" parTransId="{ACC5EE5A-AB14-457A-82CF-76FBF0307476}" sibTransId="{25F4ED2A-6B00-49B4-B807-74181DB42C27}"/>
    <dgm:cxn modelId="{897AF244-B8C8-4A4D-934E-928067942A7F}" srcId="{01C58300-10A7-4285-9387-B1C3CC9C3FBE}" destId="{4A6A1C1C-51E6-45D3-86EE-9458691764F4}" srcOrd="3" destOrd="0" parTransId="{6D2C2536-A354-45A3-976F-312E8D0F5FF1}" sibTransId="{EC7BF705-DA63-48F1-A606-2BDF427F679D}"/>
    <dgm:cxn modelId="{6994754A-30CC-4D2C-8F50-4D6E9231973D}" srcId="{01C58300-10A7-4285-9387-B1C3CC9C3FBE}" destId="{E04428BC-893A-433D-A101-F1F0BF57D8E3}" srcOrd="2" destOrd="0" parTransId="{4CB5F2A3-D172-4DEF-BC8B-961655A7E0B8}" sibTransId="{99824E9C-1DF7-4EB5-99CD-440FC93ED0BB}"/>
    <dgm:cxn modelId="{B433314B-BF5B-4DC4-84BC-6F0AF4492485}" srcId="{015CD30A-2DA0-4953-A3B5-545BB5A32DA7}" destId="{197C7296-2EBF-4697-8780-E47841468913}" srcOrd="0" destOrd="0" parTransId="{87060F69-E9B8-4936-A94A-0528D83F8869}" sibTransId="{6E31E937-16DC-4B9F-85D6-7370145C1AF9}"/>
    <dgm:cxn modelId="{8BD87282-C10B-4E77-B91F-767421DB191A}" type="presOf" srcId="{4E131C36-1C74-42B5-980B-84FB4674C96C}" destId="{563D4548-FD60-4140-8678-829725983237}" srcOrd="0" destOrd="0" presId="urn:microsoft.com/office/officeart/2005/8/layout/hierarchy2"/>
    <dgm:cxn modelId="{163C1D89-B69A-41B7-9D0E-499B97B582A2}" type="presOf" srcId="{4CB5F2A3-D172-4DEF-BC8B-961655A7E0B8}" destId="{788468ED-43C8-45E5-8AED-8326E70994A0}" srcOrd="0" destOrd="0" presId="urn:microsoft.com/office/officeart/2005/8/layout/hierarchy2"/>
    <dgm:cxn modelId="{7ADAFC92-3226-48F3-AEBB-A6175E337B16}" srcId="{197C7296-2EBF-4697-8780-E47841468913}" destId="{4E131C36-1C74-42B5-980B-84FB4674C96C}" srcOrd="1" destOrd="0" parTransId="{19722979-A712-4067-B6D1-5D6A2E8036A7}" sibTransId="{36328835-8DC7-4316-A40A-CF7C09CC74E5}"/>
    <dgm:cxn modelId="{ADC86494-B317-4BF6-ADCB-7435BD3F016E}" srcId="{01C58300-10A7-4285-9387-B1C3CC9C3FBE}" destId="{7A2F9779-DB74-422E-B38A-2D00296714A4}" srcOrd="1" destOrd="0" parTransId="{03053879-701C-4019-B5F6-F21772C214FE}" sibTransId="{612C92A8-A026-46EA-AEC4-A02202FED95A}"/>
    <dgm:cxn modelId="{6DAB63AC-9B8D-4AE3-B63D-5A5596269B2C}" type="presOf" srcId="{8D7F20AE-D0CD-4D7A-ABAF-BE5F4F736545}" destId="{D76F9E4A-2B34-4F3E-90CE-FD994C513A8C}" srcOrd="0" destOrd="0" presId="urn:microsoft.com/office/officeart/2005/8/layout/hierarchy2"/>
    <dgm:cxn modelId="{235D37AF-76A4-4EC8-894F-D5D62C46A5A4}" type="presOf" srcId="{4A6A1C1C-51E6-45D3-86EE-9458691764F4}" destId="{F2225AE3-8DAA-497C-8A1A-5E01DC81B2CA}" srcOrd="0" destOrd="0" presId="urn:microsoft.com/office/officeart/2005/8/layout/hierarchy2"/>
    <dgm:cxn modelId="{EB8C63B2-CB9B-4E63-9D99-F5A43417439C}" type="presOf" srcId="{03053879-701C-4019-B5F6-F21772C214FE}" destId="{9A7644BB-812E-40D6-8147-44191901EB9D}" srcOrd="1" destOrd="0" presId="urn:microsoft.com/office/officeart/2005/8/layout/hierarchy2"/>
    <dgm:cxn modelId="{74551FBB-FE14-4A7B-9886-DA802BE45AB5}" type="presOf" srcId="{01C58300-10A7-4285-9387-B1C3CC9C3FBE}" destId="{60723DA2-E244-4033-BFDD-0E426AB130F6}" srcOrd="0" destOrd="0" presId="urn:microsoft.com/office/officeart/2005/8/layout/hierarchy2"/>
    <dgm:cxn modelId="{72D699C1-4735-4BE4-A052-EE5275F48782}" type="presOf" srcId="{4CB5F2A3-D172-4DEF-BC8B-961655A7E0B8}" destId="{513C421E-3AA1-4600-97F5-DBD7941856EC}" srcOrd="1" destOrd="0" presId="urn:microsoft.com/office/officeart/2005/8/layout/hierarchy2"/>
    <dgm:cxn modelId="{1F7DC8C5-7112-44BA-9F47-F23A1787433A}" type="presOf" srcId="{8EAEDA14-64E3-45EB-A0E1-70C36537FF79}" destId="{DADD6CDF-5002-4EF5-951C-241F865009B7}" srcOrd="1" destOrd="0" presId="urn:microsoft.com/office/officeart/2005/8/layout/hierarchy2"/>
    <dgm:cxn modelId="{4E1576C7-6C75-483B-8522-A6C15892AFDB}" srcId="{01C58300-10A7-4285-9387-B1C3CC9C3FBE}" destId="{8D7F20AE-D0CD-4D7A-ABAF-BE5F4F736545}" srcOrd="0" destOrd="0" parTransId="{194453FA-C081-405D-B9F1-23ADC6216FEE}" sibTransId="{543C3492-5F35-44C9-9AC5-FE1F46E3EDF6}"/>
    <dgm:cxn modelId="{2848D6CA-375E-4A2A-BA17-E6ED90B5089F}" type="presOf" srcId="{197C7296-2EBF-4697-8780-E47841468913}" destId="{151E5F80-9C61-46DF-B9C7-FE65708D9E42}" srcOrd="0" destOrd="0" presId="urn:microsoft.com/office/officeart/2005/8/layout/hierarchy2"/>
    <dgm:cxn modelId="{9AD970CF-E839-445E-A0E1-CD328971BBF0}" type="presOf" srcId="{ACC5EE5A-AB14-457A-82CF-76FBF0307476}" destId="{BCBF6B08-4088-40B8-943C-599B1EE7497B}" srcOrd="0" destOrd="0" presId="urn:microsoft.com/office/officeart/2005/8/layout/hierarchy2"/>
    <dgm:cxn modelId="{B05369D2-12C6-4BEA-BEB9-4FBB6123710C}" type="presOf" srcId="{8EAEDA14-64E3-45EB-A0E1-70C36537FF79}" destId="{A50A78A3-9669-4336-AE11-DCF602626A0C}" srcOrd="0" destOrd="0" presId="urn:microsoft.com/office/officeart/2005/8/layout/hierarchy2"/>
    <dgm:cxn modelId="{0DC90AD5-D09F-43E5-9026-322E833A723A}" type="presOf" srcId="{19722979-A712-4067-B6D1-5D6A2E8036A7}" destId="{E91D0FA0-E4FE-454A-9D1E-30B4E4387DF2}" srcOrd="1" destOrd="0" presId="urn:microsoft.com/office/officeart/2005/8/layout/hierarchy2"/>
    <dgm:cxn modelId="{04B94DD7-363C-4F11-B3E3-06DA018B90D2}" type="presOf" srcId="{55324399-51EB-45C5-8E5B-4B6BD1A0E922}" destId="{A8700C2C-7F24-4B44-8029-3E680D43DD4B}" srcOrd="0" destOrd="0" presId="urn:microsoft.com/office/officeart/2005/8/layout/hierarchy2"/>
    <dgm:cxn modelId="{72A89CE4-5C45-4C3A-AE47-76607BB27878}" type="presOf" srcId="{015CD30A-2DA0-4953-A3B5-545BB5A32DA7}" destId="{7665C800-0013-47EE-9C68-E518046F0286}" srcOrd="0" destOrd="0" presId="urn:microsoft.com/office/officeart/2005/8/layout/hierarchy2"/>
    <dgm:cxn modelId="{5131A9F6-678C-4D04-B22B-15030D66419F}" type="presOf" srcId="{6D2C2536-A354-45A3-976F-312E8D0F5FF1}" destId="{FB8B37EC-993C-44CC-A330-48A180534F28}" srcOrd="1" destOrd="0" presId="urn:microsoft.com/office/officeart/2005/8/layout/hierarchy2"/>
    <dgm:cxn modelId="{59721DF7-3F1E-4015-A05D-E6DA1A0F4B94}" type="presOf" srcId="{194453FA-C081-405D-B9F1-23ADC6216FEE}" destId="{E237EBAD-436B-44BE-9CF3-66AD81625FDF}" srcOrd="0" destOrd="0" presId="urn:microsoft.com/office/officeart/2005/8/layout/hierarchy2"/>
    <dgm:cxn modelId="{4B9E39FE-B78A-4766-8C33-2BF947A466AB}" type="presOf" srcId="{194453FA-C081-405D-B9F1-23ADC6216FEE}" destId="{1B730224-7C0B-4242-88BE-982154551ACA}" srcOrd="1" destOrd="0" presId="urn:microsoft.com/office/officeart/2005/8/layout/hierarchy2"/>
    <dgm:cxn modelId="{8F6996F1-46AF-4B2D-B2A4-85DAAF9FFEF2}" type="presParOf" srcId="{7665C800-0013-47EE-9C68-E518046F0286}" destId="{F9B6D7C7-A83E-471E-8486-7F22C8AF4B27}" srcOrd="0" destOrd="0" presId="urn:microsoft.com/office/officeart/2005/8/layout/hierarchy2"/>
    <dgm:cxn modelId="{2ED3C5F5-4602-4A98-9450-5C5ED1B220A3}" type="presParOf" srcId="{F9B6D7C7-A83E-471E-8486-7F22C8AF4B27}" destId="{151E5F80-9C61-46DF-B9C7-FE65708D9E42}" srcOrd="0" destOrd="0" presId="urn:microsoft.com/office/officeart/2005/8/layout/hierarchy2"/>
    <dgm:cxn modelId="{C1123C08-064B-4C0D-A89E-6BE0A1F361EF}" type="presParOf" srcId="{F9B6D7C7-A83E-471E-8486-7F22C8AF4B27}" destId="{0F01041D-9621-477E-9A8E-8D2481938FC9}" srcOrd="1" destOrd="0" presId="urn:microsoft.com/office/officeart/2005/8/layout/hierarchy2"/>
    <dgm:cxn modelId="{DABB0874-C355-4FAB-806A-BDCDC95C0DE0}" type="presParOf" srcId="{0F01041D-9621-477E-9A8E-8D2481938FC9}" destId="{BCBF6B08-4088-40B8-943C-599B1EE7497B}" srcOrd="0" destOrd="0" presId="urn:microsoft.com/office/officeart/2005/8/layout/hierarchy2"/>
    <dgm:cxn modelId="{F65F4D2B-1A35-4A4C-8C29-4A92D787BB88}" type="presParOf" srcId="{BCBF6B08-4088-40B8-943C-599B1EE7497B}" destId="{D5782634-D35B-4FEA-8BF6-7CF29F659AD6}" srcOrd="0" destOrd="0" presId="urn:microsoft.com/office/officeart/2005/8/layout/hierarchy2"/>
    <dgm:cxn modelId="{BC05769B-07B6-4F5F-875A-9BA0A9CEC1E8}" type="presParOf" srcId="{0F01041D-9621-477E-9A8E-8D2481938FC9}" destId="{1C91493E-6F5F-47B8-B9AC-16E302346CDD}" srcOrd="1" destOrd="0" presId="urn:microsoft.com/office/officeart/2005/8/layout/hierarchy2"/>
    <dgm:cxn modelId="{5BDBA349-EBEA-4D69-B597-FA77FA9D3051}" type="presParOf" srcId="{1C91493E-6F5F-47B8-B9AC-16E302346CDD}" destId="{60723DA2-E244-4033-BFDD-0E426AB130F6}" srcOrd="0" destOrd="0" presId="urn:microsoft.com/office/officeart/2005/8/layout/hierarchy2"/>
    <dgm:cxn modelId="{1F160738-4839-4EE6-8826-94190FCD1E84}" type="presParOf" srcId="{1C91493E-6F5F-47B8-B9AC-16E302346CDD}" destId="{6462067B-6B03-4371-A9CD-73D28E2332A9}" srcOrd="1" destOrd="0" presId="urn:microsoft.com/office/officeart/2005/8/layout/hierarchy2"/>
    <dgm:cxn modelId="{B473B13A-D1A3-4266-9C3C-513CF30F7C2C}" type="presParOf" srcId="{6462067B-6B03-4371-A9CD-73D28E2332A9}" destId="{E237EBAD-436B-44BE-9CF3-66AD81625FDF}" srcOrd="0" destOrd="0" presId="urn:microsoft.com/office/officeart/2005/8/layout/hierarchy2"/>
    <dgm:cxn modelId="{542AC90E-4AB9-426A-A42F-A13ADC6EB3F4}" type="presParOf" srcId="{E237EBAD-436B-44BE-9CF3-66AD81625FDF}" destId="{1B730224-7C0B-4242-88BE-982154551ACA}" srcOrd="0" destOrd="0" presId="urn:microsoft.com/office/officeart/2005/8/layout/hierarchy2"/>
    <dgm:cxn modelId="{7C4EE6F4-B326-4813-A160-A5C5DEAECFBF}" type="presParOf" srcId="{6462067B-6B03-4371-A9CD-73D28E2332A9}" destId="{AAE700F3-64EA-4D6E-A8E3-32EA49333E16}" srcOrd="1" destOrd="0" presId="urn:microsoft.com/office/officeart/2005/8/layout/hierarchy2"/>
    <dgm:cxn modelId="{FAC11044-481E-4B72-893F-02FCE036107B}" type="presParOf" srcId="{AAE700F3-64EA-4D6E-A8E3-32EA49333E16}" destId="{D76F9E4A-2B34-4F3E-90CE-FD994C513A8C}" srcOrd="0" destOrd="0" presId="urn:microsoft.com/office/officeart/2005/8/layout/hierarchy2"/>
    <dgm:cxn modelId="{3C95C660-63CC-42E9-8295-C94F61BED9A2}" type="presParOf" srcId="{AAE700F3-64EA-4D6E-A8E3-32EA49333E16}" destId="{A1A5EA94-8E0A-444C-8440-BB3519AB73AD}" srcOrd="1" destOrd="0" presId="urn:microsoft.com/office/officeart/2005/8/layout/hierarchy2"/>
    <dgm:cxn modelId="{8EC1DE92-A4D2-407A-AAD6-B97F288D360C}" type="presParOf" srcId="{6462067B-6B03-4371-A9CD-73D28E2332A9}" destId="{74A8392A-8A71-429F-B7D5-4824E300388C}" srcOrd="2" destOrd="0" presId="urn:microsoft.com/office/officeart/2005/8/layout/hierarchy2"/>
    <dgm:cxn modelId="{000E036F-4485-439F-8B63-2FCEEBAD7C2E}" type="presParOf" srcId="{74A8392A-8A71-429F-B7D5-4824E300388C}" destId="{9A7644BB-812E-40D6-8147-44191901EB9D}" srcOrd="0" destOrd="0" presId="urn:microsoft.com/office/officeart/2005/8/layout/hierarchy2"/>
    <dgm:cxn modelId="{3D94FC3B-9717-4688-B47E-622CC5B31D36}" type="presParOf" srcId="{6462067B-6B03-4371-A9CD-73D28E2332A9}" destId="{295EC92A-4BFB-4108-AC31-7A9993B68D6F}" srcOrd="3" destOrd="0" presId="urn:microsoft.com/office/officeart/2005/8/layout/hierarchy2"/>
    <dgm:cxn modelId="{78218948-0821-4F9C-A341-AA0BD874F99C}" type="presParOf" srcId="{295EC92A-4BFB-4108-AC31-7A9993B68D6F}" destId="{C708164B-AEA5-47FB-928A-1F3ED300941D}" srcOrd="0" destOrd="0" presId="urn:microsoft.com/office/officeart/2005/8/layout/hierarchy2"/>
    <dgm:cxn modelId="{33DEF660-5550-4E8A-ADB6-8DA6EB818E0E}" type="presParOf" srcId="{295EC92A-4BFB-4108-AC31-7A9993B68D6F}" destId="{CB4A4B7D-4158-431B-9CC2-EADADB118839}" srcOrd="1" destOrd="0" presId="urn:microsoft.com/office/officeart/2005/8/layout/hierarchy2"/>
    <dgm:cxn modelId="{79549BC8-94E5-4150-8823-4F88D08BD7B0}" type="presParOf" srcId="{6462067B-6B03-4371-A9CD-73D28E2332A9}" destId="{788468ED-43C8-45E5-8AED-8326E70994A0}" srcOrd="4" destOrd="0" presId="urn:microsoft.com/office/officeart/2005/8/layout/hierarchy2"/>
    <dgm:cxn modelId="{282B5A18-60BF-4268-86EF-EFE07214F80E}" type="presParOf" srcId="{788468ED-43C8-45E5-8AED-8326E70994A0}" destId="{513C421E-3AA1-4600-97F5-DBD7941856EC}" srcOrd="0" destOrd="0" presId="urn:microsoft.com/office/officeart/2005/8/layout/hierarchy2"/>
    <dgm:cxn modelId="{5D30E92A-C94B-4754-97B2-1B190946D663}" type="presParOf" srcId="{6462067B-6B03-4371-A9CD-73D28E2332A9}" destId="{A9967F77-AB3A-4439-AD59-69A78A622888}" srcOrd="5" destOrd="0" presId="urn:microsoft.com/office/officeart/2005/8/layout/hierarchy2"/>
    <dgm:cxn modelId="{B13FF693-9251-464E-B1AA-B48C3F0ADF99}" type="presParOf" srcId="{A9967F77-AB3A-4439-AD59-69A78A622888}" destId="{D466C95C-91EF-4187-A880-0899A25D56B5}" srcOrd="0" destOrd="0" presId="urn:microsoft.com/office/officeart/2005/8/layout/hierarchy2"/>
    <dgm:cxn modelId="{374579EE-7325-4C6F-ADF4-4842C95E2D7D}" type="presParOf" srcId="{A9967F77-AB3A-4439-AD59-69A78A622888}" destId="{2C93D02A-D57B-4AB9-9769-1875C32C79C1}" srcOrd="1" destOrd="0" presId="urn:microsoft.com/office/officeart/2005/8/layout/hierarchy2"/>
    <dgm:cxn modelId="{FC0156CA-4D86-43F9-90B9-6667CEE7F93F}" type="presParOf" srcId="{6462067B-6B03-4371-A9CD-73D28E2332A9}" destId="{C7B146A4-DC96-4B2F-9D27-66D153EFE210}" srcOrd="6" destOrd="0" presId="urn:microsoft.com/office/officeart/2005/8/layout/hierarchy2"/>
    <dgm:cxn modelId="{569CD215-B6BA-4507-AD1B-9E16AF9B3702}" type="presParOf" srcId="{C7B146A4-DC96-4B2F-9D27-66D153EFE210}" destId="{FB8B37EC-993C-44CC-A330-48A180534F28}" srcOrd="0" destOrd="0" presId="urn:microsoft.com/office/officeart/2005/8/layout/hierarchy2"/>
    <dgm:cxn modelId="{8A109FEF-21CD-4935-B5AE-E45572BF0F96}" type="presParOf" srcId="{6462067B-6B03-4371-A9CD-73D28E2332A9}" destId="{432FF163-9DF8-4FFA-9DBB-885F096C8256}" srcOrd="7" destOrd="0" presId="urn:microsoft.com/office/officeart/2005/8/layout/hierarchy2"/>
    <dgm:cxn modelId="{CD703029-7E41-419E-B7FA-493858DFF281}" type="presParOf" srcId="{432FF163-9DF8-4FFA-9DBB-885F096C8256}" destId="{F2225AE3-8DAA-497C-8A1A-5E01DC81B2CA}" srcOrd="0" destOrd="0" presId="urn:microsoft.com/office/officeart/2005/8/layout/hierarchy2"/>
    <dgm:cxn modelId="{5A1EE86D-46E7-4B74-9A39-66999700BACF}" type="presParOf" srcId="{432FF163-9DF8-4FFA-9DBB-885F096C8256}" destId="{5881E257-42A3-429E-87A7-7078C525CEB3}" srcOrd="1" destOrd="0" presId="urn:microsoft.com/office/officeart/2005/8/layout/hierarchy2"/>
    <dgm:cxn modelId="{74F522A5-E2C5-4184-9D7C-F52733DFB0AE}" type="presParOf" srcId="{6462067B-6B03-4371-A9CD-73D28E2332A9}" destId="{A50A78A3-9669-4336-AE11-DCF602626A0C}" srcOrd="8" destOrd="0" presId="urn:microsoft.com/office/officeart/2005/8/layout/hierarchy2"/>
    <dgm:cxn modelId="{FA3091DA-A083-4CD3-B728-24024DD83427}" type="presParOf" srcId="{A50A78A3-9669-4336-AE11-DCF602626A0C}" destId="{DADD6CDF-5002-4EF5-951C-241F865009B7}" srcOrd="0" destOrd="0" presId="urn:microsoft.com/office/officeart/2005/8/layout/hierarchy2"/>
    <dgm:cxn modelId="{95FF4C0F-4E4C-43AC-8212-A77E6D34ECD9}" type="presParOf" srcId="{6462067B-6B03-4371-A9CD-73D28E2332A9}" destId="{6866D43F-E649-45EC-9246-50C88221CE9F}" srcOrd="9" destOrd="0" presId="urn:microsoft.com/office/officeart/2005/8/layout/hierarchy2"/>
    <dgm:cxn modelId="{2E0C8FD1-00F3-4836-BBFE-60FB108C861A}" type="presParOf" srcId="{6866D43F-E649-45EC-9246-50C88221CE9F}" destId="{A8700C2C-7F24-4B44-8029-3E680D43DD4B}" srcOrd="0" destOrd="0" presId="urn:microsoft.com/office/officeart/2005/8/layout/hierarchy2"/>
    <dgm:cxn modelId="{9DAD7451-FC87-415C-8824-E4AD96A3610F}" type="presParOf" srcId="{6866D43F-E649-45EC-9246-50C88221CE9F}" destId="{7DEF8F5E-EC4D-49ED-A9F9-A5898808813B}" srcOrd="1" destOrd="0" presId="urn:microsoft.com/office/officeart/2005/8/layout/hierarchy2"/>
    <dgm:cxn modelId="{AEA0D56C-F98A-47C7-B8F1-ED7902231750}" type="presParOf" srcId="{0F01041D-9621-477E-9A8E-8D2481938FC9}" destId="{42667BCF-448B-4A92-8213-F4014BC911F9}" srcOrd="2" destOrd="0" presId="urn:microsoft.com/office/officeart/2005/8/layout/hierarchy2"/>
    <dgm:cxn modelId="{891CCC52-055E-4528-A050-8CECA5AFD95B}" type="presParOf" srcId="{42667BCF-448B-4A92-8213-F4014BC911F9}" destId="{E91D0FA0-E4FE-454A-9D1E-30B4E4387DF2}" srcOrd="0" destOrd="0" presId="urn:microsoft.com/office/officeart/2005/8/layout/hierarchy2"/>
    <dgm:cxn modelId="{B075FF62-47D5-463C-84F6-0BCB316AFC1B}" type="presParOf" srcId="{0F01041D-9621-477E-9A8E-8D2481938FC9}" destId="{42FAA1CE-5A21-4A29-A913-A9F62D231DDE}" srcOrd="3" destOrd="0" presId="urn:microsoft.com/office/officeart/2005/8/layout/hierarchy2"/>
    <dgm:cxn modelId="{C4750D3D-19BF-471F-88DB-2CC9191BFBF1}" type="presParOf" srcId="{42FAA1CE-5A21-4A29-A913-A9F62D231DDE}" destId="{563D4548-FD60-4140-8678-829725983237}" srcOrd="0" destOrd="0" presId="urn:microsoft.com/office/officeart/2005/8/layout/hierarchy2"/>
    <dgm:cxn modelId="{869A3893-1C1C-49D7-A4B1-8971CFE20B0E}" type="presParOf" srcId="{42FAA1CE-5A21-4A29-A913-A9F62D231DDE}" destId="{C0B169D0-568F-411B-A860-0186864C8B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F96276-3451-4AB4-ABF4-674729A07817}" type="doc">
      <dgm:prSet loTypeId="urn:microsoft.com/office/officeart/2011/layout/InterconnectedBlock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8A75569-D269-43BA-A81D-5CFD6D0D5D7C}">
      <dgm:prSet phldrT="[Text]" custT="1"/>
      <dgm:spPr/>
      <dgm:t>
        <a:bodyPr/>
        <a:lstStyle/>
        <a:p>
          <a:r>
            <a:rPr lang="en-US" sz="900" b="1" dirty="0">
              <a:effectLst/>
            </a:rPr>
            <a:t>Cross-Sell / New / Renewal (Target, Achieved, New) #Each of these sub-KPIs shares a structure but applies to different business growth strategies:</a:t>
          </a:r>
          <a:endParaRPr lang="en-US" sz="900" dirty="0">
            <a:effectLst/>
          </a:endParaRPr>
        </a:p>
      </dgm:t>
    </dgm:pt>
    <dgm:pt modelId="{43BD41FC-60C6-4D02-B2EB-207152F0E670}" type="parTrans" cxnId="{706739D6-8BF9-4DE4-A126-C59975EA1121}">
      <dgm:prSet/>
      <dgm:spPr/>
      <dgm:t>
        <a:bodyPr/>
        <a:lstStyle/>
        <a:p>
          <a:endParaRPr lang="en-US">
            <a:effectLst/>
          </a:endParaRPr>
        </a:p>
      </dgm:t>
    </dgm:pt>
    <dgm:pt modelId="{8E225020-ADAA-46A4-B7BB-42EAEFB48AB8}" type="sibTrans" cxnId="{706739D6-8BF9-4DE4-A126-C59975EA1121}">
      <dgm:prSet/>
      <dgm:spPr/>
      <dgm:t>
        <a:bodyPr/>
        <a:lstStyle/>
        <a:p>
          <a:endParaRPr lang="en-US">
            <a:effectLst/>
          </a:endParaRPr>
        </a:p>
      </dgm:t>
    </dgm:pt>
    <dgm:pt modelId="{6155FE9C-BCB4-465C-B010-EC093EDF3FD7}">
      <dgm:prSet phldrT="[Text]" custT="1"/>
      <dgm:spPr/>
      <dgm:t>
        <a:bodyPr/>
        <a:lstStyle/>
        <a:p>
          <a:endParaRPr lang="en-US" sz="800" b="1" dirty="0">
            <a:effectLst/>
          </a:endParaRPr>
        </a:p>
        <a:p>
          <a:r>
            <a:rPr lang="en-US" sz="800" b="1" dirty="0">
              <a:effectLst/>
            </a:rPr>
            <a:t>✅ Cross-Sell </a:t>
          </a:r>
          <a:r>
            <a:rPr lang="en-US" sz="800" b="1" dirty="0">
              <a:effectLst/>
              <a:sym typeface="Wingdings" panose="05000000000000000000" pitchFamily="2" charset="2"/>
            </a:rPr>
            <a:t></a:t>
          </a:r>
          <a:r>
            <a:rPr lang="en-US" sz="800" b="1" dirty="0">
              <a:effectLst/>
            </a:rPr>
            <a:t> 🎯 Objective</a:t>
          </a:r>
          <a:r>
            <a:rPr lang="en-US" sz="800" dirty="0">
              <a:effectLst/>
            </a:rPr>
            <a:t>: Encourage maximization of client value through multi-product engagement.</a:t>
          </a:r>
        </a:p>
      </dgm:t>
    </dgm:pt>
    <dgm:pt modelId="{69EE4A9A-4193-4E40-86B9-6F0478BA724C}" type="parTrans" cxnId="{E227529B-0A52-4BE7-B651-76A50A9C3AAB}">
      <dgm:prSet/>
      <dgm:spPr/>
      <dgm:t>
        <a:bodyPr/>
        <a:lstStyle/>
        <a:p>
          <a:endParaRPr lang="en-US">
            <a:effectLst/>
          </a:endParaRPr>
        </a:p>
      </dgm:t>
    </dgm:pt>
    <dgm:pt modelId="{F94BAA3C-865D-4D5F-B1C8-661B24D0530B}" type="sibTrans" cxnId="{E227529B-0A52-4BE7-B651-76A50A9C3AAB}">
      <dgm:prSet/>
      <dgm:spPr/>
      <dgm:t>
        <a:bodyPr/>
        <a:lstStyle/>
        <a:p>
          <a:endParaRPr lang="en-US">
            <a:effectLst/>
          </a:endParaRPr>
        </a:p>
      </dgm:t>
    </dgm:pt>
    <dgm:pt modelId="{060952A1-CA0E-4DE9-8009-E25F72A4C7EE}">
      <dgm:prSet phldrT="[Text]" custT="1"/>
      <dgm:spPr/>
      <dgm:t>
        <a:bodyPr/>
        <a:lstStyle/>
        <a:p>
          <a:r>
            <a:rPr lang="en-US" sz="900" b="1" dirty="0">
              <a:effectLst/>
            </a:rPr>
            <a:t>No. of Invoices by Account Executive</a:t>
          </a:r>
          <a:endParaRPr lang="en-US" sz="900" dirty="0">
            <a:effectLst/>
          </a:endParaRPr>
        </a:p>
      </dgm:t>
    </dgm:pt>
    <dgm:pt modelId="{D8932888-8485-42A2-84B5-5BD7E9193D82}" type="parTrans" cxnId="{8ABFC191-BCBB-4774-89E9-6420CE37F041}">
      <dgm:prSet/>
      <dgm:spPr/>
      <dgm:t>
        <a:bodyPr/>
        <a:lstStyle/>
        <a:p>
          <a:endParaRPr lang="en-US">
            <a:effectLst/>
          </a:endParaRPr>
        </a:p>
      </dgm:t>
    </dgm:pt>
    <dgm:pt modelId="{74C36634-AF31-47E8-B867-469DE8EEF32B}" type="sibTrans" cxnId="{8ABFC191-BCBB-4774-89E9-6420CE37F041}">
      <dgm:prSet/>
      <dgm:spPr/>
      <dgm:t>
        <a:bodyPr/>
        <a:lstStyle/>
        <a:p>
          <a:endParaRPr lang="en-US">
            <a:effectLst/>
          </a:endParaRPr>
        </a:p>
      </dgm:t>
    </dgm:pt>
    <dgm:pt modelId="{D5455532-6DBB-4CC7-A384-8B211534077C}">
      <dgm:prSet phldrT="[Text]" custT="1"/>
      <dgm:spPr/>
      <dgm:t>
        <a:bodyPr/>
        <a:lstStyle/>
        <a:p>
          <a:r>
            <a:rPr lang="en-US" sz="900" b="1" dirty="0">
              <a:effectLst/>
            </a:rPr>
            <a:t>Yearly Meeting Count</a:t>
          </a:r>
          <a:endParaRPr lang="en-US" sz="900" dirty="0">
            <a:effectLst/>
          </a:endParaRPr>
        </a:p>
      </dgm:t>
    </dgm:pt>
    <dgm:pt modelId="{4142EBFE-BE54-4C75-90EC-D7657BB07C18}" type="parTrans" cxnId="{B54853AB-696E-4372-A363-FD3F896E29B2}">
      <dgm:prSet/>
      <dgm:spPr/>
      <dgm:t>
        <a:bodyPr/>
        <a:lstStyle/>
        <a:p>
          <a:endParaRPr lang="en-US">
            <a:effectLst/>
          </a:endParaRPr>
        </a:p>
      </dgm:t>
    </dgm:pt>
    <dgm:pt modelId="{A97F1952-0AB2-400E-88A1-FD66D068E5FC}" type="sibTrans" cxnId="{B54853AB-696E-4372-A363-FD3F896E29B2}">
      <dgm:prSet/>
      <dgm:spPr/>
      <dgm:t>
        <a:bodyPr/>
        <a:lstStyle/>
        <a:p>
          <a:endParaRPr lang="en-US">
            <a:effectLst/>
          </a:endParaRPr>
        </a:p>
      </dgm:t>
    </dgm:pt>
    <dgm:pt modelId="{19E8C6B1-0448-49E6-A5A4-65456A12B515}">
      <dgm:prSet phldrT="[Text]" custT="1"/>
      <dgm:spPr/>
      <dgm:t>
        <a:bodyPr/>
        <a:lstStyle/>
        <a:p>
          <a:endParaRPr lang="en-US" sz="800" dirty="0">
            <a:effectLst/>
          </a:endParaRPr>
        </a:p>
        <a:p>
          <a:r>
            <a:rPr lang="en-US" sz="800" dirty="0">
              <a:effectLst/>
            </a:rPr>
            <a:t>🎯 </a:t>
          </a:r>
          <a:r>
            <a:rPr lang="en-US" sz="800" b="1" dirty="0">
              <a:effectLst/>
            </a:rPr>
            <a:t>Objective: </a:t>
          </a:r>
          <a:r>
            <a:rPr lang="en-US" sz="800" dirty="0">
              <a:effectLst/>
            </a:rPr>
            <a:t>Monitor client engagement levels through meetings over the year.</a:t>
          </a:r>
        </a:p>
      </dgm:t>
    </dgm:pt>
    <dgm:pt modelId="{223EEEC7-1227-4AEE-BA19-A644ED7107B1}" type="parTrans" cxnId="{C061D1B6-ACD7-417B-9742-8E37444E4E92}">
      <dgm:prSet/>
      <dgm:spPr/>
      <dgm:t>
        <a:bodyPr/>
        <a:lstStyle/>
        <a:p>
          <a:endParaRPr lang="en-US">
            <a:effectLst/>
          </a:endParaRPr>
        </a:p>
      </dgm:t>
    </dgm:pt>
    <dgm:pt modelId="{2DE4F924-60C9-445A-A05E-A5E5F582B6D5}" type="sibTrans" cxnId="{C061D1B6-ACD7-417B-9742-8E37444E4E92}">
      <dgm:prSet/>
      <dgm:spPr/>
      <dgm:t>
        <a:bodyPr/>
        <a:lstStyle/>
        <a:p>
          <a:endParaRPr lang="en-US">
            <a:effectLst/>
          </a:endParaRPr>
        </a:p>
      </dgm:t>
    </dgm:pt>
    <dgm:pt modelId="{B11229E7-2330-493B-B262-0A4E481867AF}">
      <dgm:prSet custT="1"/>
      <dgm:spPr/>
      <dgm:t>
        <a:bodyPr/>
        <a:lstStyle/>
        <a:p>
          <a:r>
            <a:rPr lang="en-US" sz="800" b="1" dirty="0">
              <a:effectLst/>
            </a:rPr>
            <a:t>Target:</a:t>
          </a:r>
          <a:r>
            <a:rPr lang="en-US" sz="800" dirty="0">
              <a:effectLst/>
            </a:rPr>
            <a:t> Expected income or policies from selling additional products to existing clients.</a:t>
          </a:r>
        </a:p>
      </dgm:t>
    </dgm:pt>
    <dgm:pt modelId="{58AF313D-7364-4F3E-BE01-C5B5D554D60F}" type="parTrans" cxnId="{8089AE99-B4A1-4A18-BF1A-81D6E37E4449}">
      <dgm:prSet/>
      <dgm:spPr/>
      <dgm:t>
        <a:bodyPr/>
        <a:lstStyle/>
        <a:p>
          <a:endParaRPr lang="en-US">
            <a:effectLst/>
          </a:endParaRPr>
        </a:p>
      </dgm:t>
    </dgm:pt>
    <dgm:pt modelId="{6E90A8C4-CEA7-4BD6-ABEB-AEB492C77CF9}" type="sibTrans" cxnId="{8089AE99-B4A1-4A18-BF1A-81D6E37E4449}">
      <dgm:prSet/>
      <dgm:spPr/>
      <dgm:t>
        <a:bodyPr/>
        <a:lstStyle/>
        <a:p>
          <a:endParaRPr lang="en-US">
            <a:effectLst/>
          </a:endParaRPr>
        </a:p>
      </dgm:t>
    </dgm:pt>
    <dgm:pt modelId="{2790C24B-B09E-4783-BC57-343AC263ED31}">
      <dgm:prSet custT="1"/>
      <dgm:spPr/>
      <dgm:t>
        <a:bodyPr/>
        <a:lstStyle/>
        <a:p>
          <a:r>
            <a:rPr lang="en-US" sz="800" b="1">
              <a:effectLst/>
            </a:rPr>
            <a:t>Achieve:</a:t>
          </a:r>
          <a:r>
            <a:rPr lang="en-US" sz="800">
              <a:effectLst/>
            </a:rPr>
            <a:t> Actual cross-sell performance.</a:t>
          </a:r>
        </a:p>
      </dgm:t>
    </dgm:pt>
    <dgm:pt modelId="{765C4CA3-FD03-46D8-882D-C3B6DF5FDA99}" type="parTrans" cxnId="{7C7181AF-7AD6-4E15-A5CF-89FFB14E8603}">
      <dgm:prSet/>
      <dgm:spPr/>
      <dgm:t>
        <a:bodyPr/>
        <a:lstStyle/>
        <a:p>
          <a:endParaRPr lang="en-US">
            <a:effectLst/>
          </a:endParaRPr>
        </a:p>
      </dgm:t>
    </dgm:pt>
    <dgm:pt modelId="{36CF4086-362C-44D2-B20C-C46EFACD3602}" type="sibTrans" cxnId="{7C7181AF-7AD6-4E15-A5CF-89FFB14E8603}">
      <dgm:prSet/>
      <dgm:spPr/>
      <dgm:t>
        <a:bodyPr/>
        <a:lstStyle/>
        <a:p>
          <a:endParaRPr lang="en-US">
            <a:effectLst/>
          </a:endParaRPr>
        </a:p>
      </dgm:t>
    </dgm:pt>
    <dgm:pt modelId="{38EEE299-5DEF-43A7-871B-EEE89BFB17DB}">
      <dgm:prSet custT="1"/>
      <dgm:spPr/>
      <dgm:t>
        <a:bodyPr/>
        <a:lstStyle/>
        <a:p>
          <a:r>
            <a:rPr lang="en-US" sz="800" b="1">
              <a:effectLst/>
            </a:rPr>
            <a:t>New:</a:t>
          </a:r>
          <a:r>
            <a:rPr lang="en-US" sz="800">
              <a:effectLst/>
            </a:rPr>
            <a:t> New cross-sell opportunities created.</a:t>
          </a:r>
        </a:p>
      </dgm:t>
    </dgm:pt>
    <dgm:pt modelId="{8411BF47-B8B7-44C4-AE9D-BA93F788D384}" type="parTrans" cxnId="{4BD95908-8546-45CB-B830-91EEB418E749}">
      <dgm:prSet/>
      <dgm:spPr/>
      <dgm:t>
        <a:bodyPr/>
        <a:lstStyle/>
        <a:p>
          <a:endParaRPr lang="en-US">
            <a:effectLst/>
          </a:endParaRPr>
        </a:p>
      </dgm:t>
    </dgm:pt>
    <dgm:pt modelId="{D8EFE3A8-43E5-46BA-A4A5-5D02A4E84448}" type="sibTrans" cxnId="{4BD95908-8546-45CB-B830-91EEB418E749}">
      <dgm:prSet/>
      <dgm:spPr/>
      <dgm:t>
        <a:bodyPr/>
        <a:lstStyle/>
        <a:p>
          <a:endParaRPr lang="en-US">
            <a:effectLst/>
          </a:endParaRPr>
        </a:p>
      </dgm:t>
    </dgm:pt>
    <dgm:pt modelId="{B77F700D-9CE5-4889-9FB9-FC57B2B73B2A}">
      <dgm:prSet custT="1"/>
      <dgm:spPr/>
      <dgm:t>
        <a:bodyPr/>
        <a:lstStyle/>
        <a:p>
          <a:endParaRPr lang="en-US" sz="800">
            <a:effectLst/>
          </a:endParaRPr>
        </a:p>
      </dgm:t>
    </dgm:pt>
    <dgm:pt modelId="{9320712B-1970-40B9-B6E8-23C44C763263}" type="parTrans" cxnId="{F3356E25-147A-43FE-9252-E44D28C91969}">
      <dgm:prSet/>
      <dgm:spPr/>
      <dgm:t>
        <a:bodyPr/>
        <a:lstStyle/>
        <a:p>
          <a:endParaRPr lang="en-US">
            <a:effectLst/>
          </a:endParaRPr>
        </a:p>
      </dgm:t>
    </dgm:pt>
    <dgm:pt modelId="{4512F0E8-169C-41B0-8709-2C9427B18E4E}" type="sibTrans" cxnId="{F3356E25-147A-43FE-9252-E44D28C91969}">
      <dgm:prSet/>
      <dgm:spPr/>
      <dgm:t>
        <a:bodyPr/>
        <a:lstStyle/>
        <a:p>
          <a:endParaRPr lang="en-US">
            <a:effectLst/>
          </a:endParaRPr>
        </a:p>
      </dgm:t>
    </dgm:pt>
    <dgm:pt modelId="{6786EE75-E981-49DC-889E-D2A6CF339A78}">
      <dgm:prSet custT="1"/>
      <dgm:spPr/>
      <dgm:t>
        <a:bodyPr/>
        <a:lstStyle/>
        <a:p>
          <a:r>
            <a:rPr lang="en-US" sz="800" b="1" dirty="0">
              <a:effectLst/>
            </a:rPr>
            <a:t>🆕 New Business </a:t>
          </a:r>
          <a:r>
            <a:rPr lang="en-US" sz="800" b="1" dirty="0">
              <a:effectLst/>
              <a:sym typeface="Wingdings" panose="05000000000000000000" pitchFamily="2" charset="2"/>
            </a:rPr>
            <a:t></a:t>
          </a:r>
          <a:r>
            <a:rPr lang="en-US" sz="800" b="1" dirty="0">
              <a:effectLst/>
            </a:rPr>
            <a:t> 🎯 Objective:</a:t>
          </a:r>
          <a:r>
            <a:rPr lang="en-US" sz="800" dirty="0">
              <a:effectLst/>
            </a:rPr>
            <a:t> Track growth from acquiring new customers or business lines.</a:t>
          </a:r>
        </a:p>
      </dgm:t>
    </dgm:pt>
    <dgm:pt modelId="{EFA1D3EA-2DF0-422A-9086-7A8C4A3FA7DC}" type="parTrans" cxnId="{72B6140E-F9E0-43E6-822B-AC6674652A74}">
      <dgm:prSet/>
      <dgm:spPr/>
      <dgm:t>
        <a:bodyPr/>
        <a:lstStyle/>
        <a:p>
          <a:endParaRPr lang="en-US">
            <a:effectLst/>
          </a:endParaRPr>
        </a:p>
      </dgm:t>
    </dgm:pt>
    <dgm:pt modelId="{A603479C-99AA-44EA-95C3-07614B155532}" type="sibTrans" cxnId="{72B6140E-F9E0-43E6-822B-AC6674652A74}">
      <dgm:prSet/>
      <dgm:spPr/>
      <dgm:t>
        <a:bodyPr/>
        <a:lstStyle/>
        <a:p>
          <a:endParaRPr lang="en-US">
            <a:effectLst/>
          </a:endParaRPr>
        </a:p>
      </dgm:t>
    </dgm:pt>
    <dgm:pt modelId="{2C50E987-33EA-4340-BC6B-BB269B620F9C}">
      <dgm:prSet custT="1"/>
      <dgm:spPr/>
      <dgm:t>
        <a:bodyPr/>
        <a:lstStyle/>
        <a:p>
          <a:r>
            <a:rPr lang="en-US" sz="800" b="1">
              <a:effectLst/>
            </a:rPr>
            <a:t>Target:</a:t>
          </a:r>
          <a:r>
            <a:rPr lang="en-US" sz="800">
              <a:effectLst/>
            </a:rPr>
            <a:t> New clients or policies planned.</a:t>
          </a:r>
        </a:p>
      </dgm:t>
    </dgm:pt>
    <dgm:pt modelId="{8E716F9C-859D-4BD1-8153-B81D0AA56745}" type="parTrans" cxnId="{5E3D9F2F-FBD7-42A3-8DBB-3E9D823300BC}">
      <dgm:prSet/>
      <dgm:spPr/>
      <dgm:t>
        <a:bodyPr/>
        <a:lstStyle/>
        <a:p>
          <a:endParaRPr lang="en-US">
            <a:effectLst/>
          </a:endParaRPr>
        </a:p>
      </dgm:t>
    </dgm:pt>
    <dgm:pt modelId="{6FAD446C-2DF4-4989-8160-40A03A721F91}" type="sibTrans" cxnId="{5E3D9F2F-FBD7-42A3-8DBB-3E9D823300BC}">
      <dgm:prSet/>
      <dgm:spPr/>
      <dgm:t>
        <a:bodyPr/>
        <a:lstStyle/>
        <a:p>
          <a:endParaRPr lang="en-US">
            <a:effectLst/>
          </a:endParaRPr>
        </a:p>
      </dgm:t>
    </dgm:pt>
    <dgm:pt modelId="{E72AC018-EB88-42C0-8B07-C2661B7A1A4D}">
      <dgm:prSet custT="1"/>
      <dgm:spPr/>
      <dgm:t>
        <a:bodyPr/>
        <a:lstStyle/>
        <a:p>
          <a:r>
            <a:rPr lang="en-US" sz="800" b="1" dirty="0">
              <a:effectLst/>
            </a:rPr>
            <a:t>Achieve:</a:t>
          </a:r>
          <a:r>
            <a:rPr lang="en-US" sz="800" dirty="0">
              <a:effectLst/>
            </a:rPr>
            <a:t> Actuals compared to the target.</a:t>
          </a:r>
        </a:p>
      </dgm:t>
    </dgm:pt>
    <dgm:pt modelId="{62B6B196-0E3C-46B1-9BDA-F80E7FA352E7}" type="parTrans" cxnId="{DEBA4BAC-8566-442C-9DE7-6C41357A54B1}">
      <dgm:prSet/>
      <dgm:spPr/>
      <dgm:t>
        <a:bodyPr/>
        <a:lstStyle/>
        <a:p>
          <a:endParaRPr lang="en-US">
            <a:effectLst/>
          </a:endParaRPr>
        </a:p>
      </dgm:t>
    </dgm:pt>
    <dgm:pt modelId="{A0AF5068-D1D8-445F-9FEF-DB1FF55FDE91}" type="sibTrans" cxnId="{DEBA4BAC-8566-442C-9DE7-6C41357A54B1}">
      <dgm:prSet/>
      <dgm:spPr/>
      <dgm:t>
        <a:bodyPr/>
        <a:lstStyle/>
        <a:p>
          <a:endParaRPr lang="en-US">
            <a:effectLst/>
          </a:endParaRPr>
        </a:p>
      </dgm:t>
    </dgm:pt>
    <dgm:pt modelId="{CF490F43-D705-4B61-959B-A29C7701EB17}">
      <dgm:prSet custT="1"/>
      <dgm:spPr/>
      <dgm:t>
        <a:bodyPr/>
        <a:lstStyle/>
        <a:p>
          <a:r>
            <a:rPr lang="en-US" sz="800" b="1" dirty="0">
              <a:effectLst/>
            </a:rPr>
            <a:t>New:</a:t>
          </a:r>
          <a:r>
            <a:rPr lang="en-US" sz="800" dirty="0">
              <a:effectLst/>
            </a:rPr>
            <a:t> Recently added prospects or opportunities.</a:t>
          </a:r>
        </a:p>
      </dgm:t>
    </dgm:pt>
    <dgm:pt modelId="{3DF27FBB-7D16-400C-9E39-392836153DE4}" type="parTrans" cxnId="{A7359CB8-EB93-46D4-968E-8C6F1F6A4D1F}">
      <dgm:prSet/>
      <dgm:spPr/>
      <dgm:t>
        <a:bodyPr/>
        <a:lstStyle/>
        <a:p>
          <a:endParaRPr lang="en-US">
            <a:effectLst/>
          </a:endParaRPr>
        </a:p>
      </dgm:t>
    </dgm:pt>
    <dgm:pt modelId="{D0F91B8F-47EF-4462-88DA-65A4A18D3B4E}" type="sibTrans" cxnId="{A7359CB8-EB93-46D4-968E-8C6F1F6A4D1F}">
      <dgm:prSet/>
      <dgm:spPr/>
      <dgm:t>
        <a:bodyPr/>
        <a:lstStyle/>
        <a:p>
          <a:endParaRPr lang="en-US">
            <a:effectLst/>
          </a:endParaRPr>
        </a:p>
      </dgm:t>
    </dgm:pt>
    <dgm:pt modelId="{DBEC4347-E6EE-4AE9-A1F9-FA6C768F4731}">
      <dgm:prSet custT="1"/>
      <dgm:spPr/>
      <dgm:t>
        <a:bodyPr/>
        <a:lstStyle/>
        <a:p>
          <a:endParaRPr lang="en-US" sz="800" dirty="0">
            <a:effectLst/>
          </a:endParaRPr>
        </a:p>
      </dgm:t>
    </dgm:pt>
    <dgm:pt modelId="{457A6E45-34E3-4E52-BCB1-72C74C03B519}" type="parTrans" cxnId="{996F3659-8EF1-4348-9B84-20FD1885741B}">
      <dgm:prSet/>
      <dgm:spPr/>
      <dgm:t>
        <a:bodyPr/>
        <a:lstStyle/>
        <a:p>
          <a:endParaRPr lang="en-US">
            <a:effectLst/>
          </a:endParaRPr>
        </a:p>
      </dgm:t>
    </dgm:pt>
    <dgm:pt modelId="{1CFB2EF1-F0AC-4AC1-80D8-394155E0BBD4}" type="sibTrans" cxnId="{996F3659-8EF1-4348-9B84-20FD1885741B}">
      <dgm:prSet/>
      <dgm:spPr/>
      <dgm:t>
        <a:bodyPr/>
        <a:lstStyle/>
        <a:p>
          <a:endParaRPr lang="en-US">
            <a:effectLst/>
          </a:endParaRPr>
        </a:p>
      </dgm:t>
    </dgm:pt>
    <dgm:pt modelId="{64D47415-B068-43B8-9815-CC58BA34EEB2}">
      <dgm:prSet custT="1"/>
      <dgm:spPr/>
      <dgm:t>
        <a:bodyPr/>
        <a:lstStyle/>
        <a:p>
          <a:r>
            <a:rPr lang="en-US" sz="800" b="1" dirty="0">
              <a:effectLst/>
            </a:rPr>
            <a:t>🔁 Renewal </a:t>
          </a:r>
          <a:r>
            <a:rPr lang="en-US" sz="800" b="1" dirty="0">
              <a:effectLst/>
              <a:sym typeface="Wingdings" panose="05000000000000000000" pitchFamily="2" charset="2"/>
            </a:rPr>
            <a:t></a:t>
          </a:r>
          <a:r>
            <a:rPr lang="en-US" sz="800" b="1" dirty="0">
              <a:effectLst/>
            </a:rPr>
            <a:t> 🎯 Objective:</a:t>
          </a:r>
          <a:r>
            <a:rPr lang="en-US" sz="800" dirty="0">
              <a:effectLst/>
            </a:rPr>
            <a:t> Maintain existing book of business and reduce churn.</a:t>
          </a:r>
        </a:p>
      </dgm:t>
    </dgm:pt>
    <dgm:pt modelId="{CBC1D61F-B617-4388-910C-741D1D0CBABF}" type="parTrans" cxnId="{0CFEE771-0C24-48C6-80A6-13D232693D72}">
      <dgm:prSet/>
      <dgm:spPr/>
      <dgm:t>
        <a:bodyPr/>
        <a:lstStyle/>
        <a:p>
          <a:endParaRPr lang="en-US">
            <a:effectLst/>
          </a:endParaRPr>
        </a:p>
      </dgm:t>
    </dgm:pt>
    <dgm:pt modelId="{F6F94340-F921-4118-9420-FA6FCAE19D30}" type="sibTrans" cxnId="{0CFEE771-0C24-48C6-80A6-13D232693D72}">
      <dgm:prSet/>
      <dgm:spPr/>
      <dgm:t>
        <a:bodyPr/>
        <a:lstStyle/>
        <a:p>
          <a:endParaRPr lang="en-US">
            <a:effectLst/>
          </a:endParaRPr>
        </a:p>
      </dgm:t>
    </dgm:pt>
    <dgm:pt modelId="{F4C0FA6C-95B9-40F7-9A94-77A7546410C1}">
      <dgm:prSet custT="1"/>
      <dgm:spPr/>
      <dgm:t>
        <a:bodyPr/>
        <a:lstStyle/>
        <a:p>
          <a:r>
            <a:rPr lang="en-US" sz="800" b="1" dirty="0">
              <a:effectLst/>
            </a:rPr>
            <a:t>Target:</a:t>
          </a:r>
          <a:r>
            <a:rPr lang="en-US" sz="800" dirty="0">
              <a:effectLst/>
            </a:rPr>
            <a:t> Renewal targets for existing policies.</a:t>
          </a:r>
        </a:p>
      </dgm:t>
    </dgm:pt>
    <dgm:pt modelId="{D16A5150-129F-4D35-A07E-C2BCD6C6A147}" type="parTrans" cxnId="{72FD7FBA-1325-462D-9B6B-83EF33C13514}">
      <dgm:prSet/>
      <dgm:spPr/>
      <dgm:t>
        <a:bodyPr/>
        <a:lstStyle/>
        <a:p>
          <a:endParaRPr lang="en-US">
            <a:effectLst/>
          </a:endParaRPr>
        </a:p>
      </dgm:t>
    </dgm:pt>
    <dgm:pt modelId="{75184DC7-E7B2-4215-A501-8BFA08717EE6}" type="sibTrans" cxnId="{72FD7FBA-1325-462D-9B6B-83EF33C13514}">
      <dgm:prSet/>
      <dgm:spPr/>
      <dgm:t>
        <a:bodyPr/>
        <a:lstStyle/>
        <a:p>
          <a:endParaRPr lang="en-US">
            <a:effectLst/>
          </a:endParaRPr>
        </a:p>
      </dgm:t>
    </dgm:pt>
    <dgm:pt modelId="{EA85872F-F761-4E5B-B4CE-14E8D0AB1DE8}">
      <dgm:prSet custT="1"/>
      <dgm:spPr/>
      <dgm:t>
        <a:bodyPr/>
        <a:lstStyle/>
        <a:p>
          <a:r>
            <a:rPr lang="en-US" sz="800" b="1" dirty="0">
              <a:effectLst/>
            </a:rPr>
            <a:t>Achieve:</a:t>
          </a:r>
          <a:r>
            <a:rPr lang="en-US" sz="800" dirty="0">
              <a:effectLst/>
            </a:rPr>
            <a:t> Renewals completed successfully.</a:t>
          </a:r>
        </a:p>
      </dgm:t>
    </dgm:pt>
    <dgm:pt modelId="{F148C498-8D57-4593-9C0B-26EF0332B26B}" type="parTrans" cxnId="{5C6FC739-A3F3-4940-AF68-2AD6C3ECB9FF}">
      <dgm:prSet/>
      <dgm:spPr/>
      <dgm:t>
        <a:bodyPr/>
        <a:lstStyle/>
        <a:p>
          <a:endParaRPr lang="en-US">
            <a:effectLst/>
          </a:endParaRPr>
        </a:p>
      </dgm:t>
    </dgm:pt>
    <dgm:pt modelId="{BAB4B25D-E197-42DF-ABBF-A8798C3EF4AB}" type="sibTrans" cxnId="{5C6FC739-A3F3-4940-AF68-2AD6C3ECB9FF}">
      <dgm:prSet/>
      <dgm:spPr/>
      <dgm:t>
        <a:bodyPr/>
        <a:lstStyle/>
        <a:p>
          <a:endParaRPr lang="en-US">
            <a:effectLst/>
          </a:endParaRPr>
        </a:p>
      </dgm:t>
    </dgm:pt>
    <dgm:pt modelId="{1A7647CE-D5B9-4C59-B8DF-5458CD9FB86D}">
      <dgm:prSet custT="1"/>
      <dgm:spPr/>
      <dgm:t>
        <a:bodyPr/>
        <a:lstStyle/>
        <a:p>
          <a:r>
            <a:rPr lang="en-US" sz="800" b="1" dirty="0">
              <a:effectLst/>
            </a:rPr>
            <a:t>New:</a:t>
          </a:r>
          <a:r>
            <a:rPr lang="en-US" sz="800" dirty="0">
              <a:effectLst/>
            </a:rPr>
            <a:t> Newly entered renewal opportunities (e.g., upcoming renewals).</a:t>
          </a:r>
        </a:p>
      </dgm:t>
    </dgm:pt>
    <dgm:pt modelId="{617F2E80-DF24-4603-976D-28D952D7B6CF}" type="parTrans" cxnId="{D3A8CC97-2A01-470E-A698-B2EA36D0D1BD}">
      <dgm:prSet/>
      <dgm:spPr/>
      <dgm:t>
        <a:bodyPr/>
        <a:lstStyle/>
        <a:p>
          <a:endParaRPr lang="en-US">
            <a:effectLst/>
          </a:endParaRPr>
        </a:p>
      </dgm:t>
    </dgm:pt>
    <dgm:pt modelId="{6CBDA762-F850-4A77-9F50-AEE7E96CC40D}" type="sibTrans" cxnId="{D3A8CC97-2A01-470E-A698-B2EA36D0D1BD}">
      <dgm:prSet/>
      <dgm:spPr/>
      <dgm:t>
        <a:bodyPr/>
        <a:lstStyle/>
        <a:p>
          <a:endParaRPr lang="en-US">
            <a:effectLst/>
          </a:endParaRPr>
        </a:p>
      </dgm:t>
    </dgm:pt>
    <dgm:pt modelId="{81E38094-77D8-45FA-8646-90CC782EFE07}">
      <dgm:prSet custT="1"/>
      <dgm:spPr/>
      <dgm:t>
        <a:bodyPr/>
        <a:lstStyle/>
        <a:p>
          <a:endParaRPr lang="en-US" sz="800" dirty="0">
            <a:effectLst/>
          </a:endParaRPr>
        </a:p>
      </dgm:t>
    </dgm:pt>
    <dgm:pt modelId="{61BCBF0A-1C55-4C34-8679-51FDC30DEF53}" type="parTrans" cxnId="{7D56C285-1316-4C27-BED9-DEA0ED6EC7F9}">
      <dgm:prSet/>
      <dgm:spPr/>
      <dgm:t>
        <a:bodyPr/>
        <a:lstStyle/>
        <a:p>
          <a:endParaRPr lang="en-US">
            <a:effectLst/>
          </a:endParaRPr>
        </a:p>
      </dgm:t>
    </dgm:pt>
    <dgm:pt modelId="{A3F20F71-0420-41DD-9ED5-43E4F0327FB0}" type="sibTrans" cxnId="{7D56C285-1316-4C27-BED9-DEA0ED6EC7F9}">
      <dgm:prSet/>
      <dgm:spPr/>
      <dgm:t>
        <a:bodyPr/>
        <a:lstStyle/>
        <a:p>
          <a:endParaRPr lang="en-US">
            <a:effectLst/>
          </a:endParaRPr>
        </a:p>
      </dgm:t>
    </dgm:pt>
    <dgm:pt modelId="{2B12FF39-385B-4137-87E4-8245B91F82D8}">
      <dgm:prSet custT="1"/>
      <dgm:spPr/>
      <dgm:t>
        <a:bodyPr/>
        <a:lstStyle/>
        <a:p>
          <a:r>
            <a:rPr lang="en-US" sz="800" b="1">
              <a:effectLst/>
            </a:rPr>
            <a:t>Why it matters?</a:t>
          </a:r>
          <a:endParaRPr lang="en-US" sz="800">
            <a:effectLst/>
          </a:endParaRPr>
        </a:p>
      </dgm:t>
    </dgm:pt>
    <dgm:pt modelId="{089D1348-51C7-4AA2-9696-A6B30E9C19A2}" type="parTrans" cxnId="{FD09565F-B1AC-4504-BE2B-FF7677451F7B}">
      <dgm:prSet/>
      <dgm:spPr/>
      <dgm:t>
        <a:bodyPr/>
        <a:lstStyle/>
        <a:p>
          <a:endParaRPr lang="en-US">
            <a:effectLst/>
          </a:endParaRPr>
        </a:p>
      </dgm:t>
    </dgm:pt>
    <dgm:pt modelId="{769B0464-D8BB-4743-A472-CCA0E3512E5A}" type="sibTrans" cxnId="{FD09565F-B1AC-4504-BE2B-FF7677451F7B}">
      <dgm:prSet/>
      <dgm:spPr/>
      <dgm:t>
        <a:bodyPr/>
        <a:lstStyle/>
        <a:p>
          <a:endParaRPr lang="en-US">
            <a:effectLst/>
          </a:endParaRPr>
        </a:p>
      </dgm:t>
    </dgm:pt>
    <dgm:pt modelId="{57F9BF83-B8CF-4884-AA19-F78317725613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>
              <a:effectLst/>
            </a:rPr>
            <a:t>Helps assess relationship-building efforts.</a:t>
          </a:r>
        </a:p>
      </dgm:t>
    </dgm:pt>
    <dgm:pt modelId="{A57A7A2C-E627-4467-9031-FAC64D2BC465}" type="parTrans" cxnId="{4B9448CF-6CBB-4E5B-9008-F1DBB4D4E1B0}">
      <dgm:prSet/>
      <dgm:spPr/>
      <dgm:t>
        <a:bodyPr/>
        <a:lstStyle/>
        <a:p>
          <a:endParaRPr lang="en-US">
            <a:effectLst/>
          </a:endParaRPr>
        </a:p>
      </dgm:t>
    </dgm:pt>
    <dgm:pt modelId="{DD67F496-B520-4A3B-B04B-9796F6F6FC50}" type="sibTrans" cxnId="{4B9448CF-6CBB-4E5B-9008-F1DBB4D4E1B0}">
      <dgm:prSet/>
      <dgm:spPr/>
      <dgm:t>
        <a:bodyPr/>
        <a:lstStyle/>
        <a:p>
          <a:endParaRPr lang="en-US">
            <a:effectLst/>
          </a:endParaRPr>
        </a:p>
      </dgm:t>
    </dgm:pt>
    <dgm:pt modelId="{E2493FEB-FFDA-4B3F-97E6-CDB438160217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>
              <a:effectLst/>
            </a:rPr>
            <a:t>Higher meetings can correlate with client retention and upselling success.</a:t>
          </a:r>
        </a:p>
      </dgm:t>
    </dgm:pt>
    <dgm:pt modelId="{BD941887-1D7C-47DD-AE50-6E4EACB68CD5}" type="parTrans" cxnId="{FEAD7666-271C-400F-B42C-D89CECEF9A42}">
      <dgm:prSet/>
      <dgm:spPr/>
      <dgm:t>
        <a:bodyPr/>
        <a:lstStyle/>
        <a:p>
          <a:endParaRPr lang="en-US">
            <a:effectLst/>
          </a:endParaRPr>
        </a:p>
      </dgm:t>
    </dgm:pt>
    <dgm:pt modelId="{4F7BAB53-4F39-4081-9BC9-9AEDC9119CA6}" type="sibTrans" cxnId="{FEAD7666-271C-400F-B42C-D89CECEF9A42}">
      <dgm:prSet/>
      <dgm:spPr/>
      <dgm:t>
        <a:bodyPr/>
        <a:lstStyle/>
        <a:p>
          <a:endParaRPr lang="en-US">
            <a:effectLst/>
          </a:endParaRPr>
        </a:p>
      </dgm:t>
    </dgm:pt>
    <dgm:pt modelId="{8611035A-F849-408C-82ED-04571BC0E650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 dirty="0">
              <a:effectLst/>
            </a:rPr>
            <a:t>Can highlight under-engagement risks.</a:t>
          </a:r>
        </a:p>
      </dgm:t>
    </dgm:pt>
    <dgm:pt modelId="{1DA44CD5-DBF4-41BC-8FF7-B5E92CAE4E4F}" type="parTrans" cxnId="{01B19AB6-FEA1-41A9-B0C7-D84CA8C9C608}">
      <dgm:prSet/>
      <dgm:spPr/>
      <dgm:t>
        <a:bodyPr/>
        <a:lstStyle/>
        <a:p>
          <a:endParaRPr lang="en-US">
            <a:effectLst/>
          </a:endParaRPr>
        </a:p>
      </dgm:t>
    </dgm:pt>
    <dgm:pt modelId="{E62053B4-6A01-4473-85D1-9BCD0EEDCE46}" type="sibTrans" cxnId="{01B19AB6-FEA1-41A9-B0C7-D84CA8C9C608}">
      <dgm:prSet/>
      <dgm:spPr/>
      <dgm:t>
        <a:bodyPr/>
        <a:lstStyle/>
        <a:p>
          <a:endParaRPr lang="en-US">
            <a:effectLst/>
          </a:endParaRPr>
        </a:p>
      </dgm:t>
    </dgm:pt>
    <dgm:pt modelId="{E3BCD003-B168-42D2-9914-C7F2E2E90E11}">
      <dgm:prSet phldrT="[Text]" custT="1"/>
      <dgm:spPr/>
      <dgm:t>
        <a:bodyPr/>
        <a:lstStyle/>
        <a:p>
          <a:r>
            <a:rPr lang="en-US" sz="900" b="1" dirty="0">
              <a:effectLst/>
            </a:rPr>
            <a:t>No. of Meetings by Account Executive </a:t>
          </a:r>
          <a:r>
            <a:rPr lang="en-US" sz="900" b="1" dirty="0">
              <a:effectLst/>
              <a:sym typeface="Wingdings" panose="05000000000000000000" pitchFamily="2" charset="2"/>
            </a:rPr>
            <a:t></a:t>
          </a:r>
          <a:r>
            <a:rPr lang="en-US" sz="900" b="1" dirty="0">
              <a:effectLst/>
            </a:rPr>
            <a:t> (Similar to #2 but broken down by individual)</a:t>
          </a:r>
          <a:endParaRPr lang="en-US" sz="900" dirty="0">
            <a:effectLst/>
          </a:endParaRPr>
        </a:p>
      </dgm:t>
    </dgm:pt>
    <dgm:pt modelId="{742E0847-FB1F-4BB8-B321-1A67AE0C1288}" type="parTrans" cxnId="{8C5AAEF2-807E-4531-BEE3-1C99AA6A5B97}">
      <dgm:prSet/>
      <dgm:spPr/>
      <dgm:t>
        <a:bodyPr/>
        <a:lstStyle/>
        <a:p>
          <a:endParaRPr lang="en-US">
            <a:effectLst/>
          </a:endParaRPr>
        </a:p>
      </dgm:t>
    </dgm:pt>
    <dgm:pt modelId="{52FB2DC3-5BF1-4866-8BA2-ACA84280A363}" type="sibTrans" cxnId="{8C5AAEF2-807E-4531-BEE3-1C99AA6A5B97}">
      <dgm:prSet/>
      <dgm:spPr/>
      <dgm:t>
        <a:bodyPr/>
        <a:lstStyle/>
        <a:p>
          <a:endParaRPr lang="en-US">
            <a:effectLst/>
          </a:endParaRPr>
        </a:p>
      </dgm:t>
    </dgm:pt>
    <dgm:pt modelId="{CAFD2570-CE45-486F-AD8C-AEA3D6DDF1F9}">
      <dgm:prSet custT="1"/>
      <dgm:spPr/>
      <dgm:t>
        <a:bodyPr/>
        <a:lstStyle/>
        <a:p>
          <a:pPr>
            <a:buNone/>
          </a:pPr>
          <a:endParaRPr lang="en-US" sz="800" b="1" dirty="0">
            <a:effectLst/>
          </a:endParaRPr>
        </a:p>
        <a:p>
          <a:pPr>
            <a:buNone/>
          </a:pPr>
          <a:r>
            <a:rPr lang="en-US" sz="800" b="1" dirty="0">
              <a:effectLst/>
            </a:rPr>
            <a:t>🎯 Objective:</a:t>
          </a:r>
          <a:r>
            <a:rPr lang="en-US" sz="800" dirty="0">
              <a:effectLst/>
            </a:rPr>
            <a:t> Evaluate the individual client-facing activity of each Account Executive.</a:t>
          </a:r>
          <a:endParaRPr lang="en-US" sz="800" b="1" dirty="0">
            <a:effectLst/>
          </a:endParaRPr>
        </a:p>
        <a:p>
          <a:pPr>
            <a:buNone/>
          </a:pPr>
          <a:endParaRPr lang="en-US" sz="800" b="1" dirty="0">
            <a:effectLst/>
          </a:endParaRPr>
        </a:p>
        <a:p>
          <a:pPr>
            <a:buNone/>
          </a:pPr>
          <a:r>
            <a:rPr lang="en-US" sz="800" b="1" dirty="0">
              <a:effectLst/>
            </a:rPr>
            <a:t>Why it matters?</a:t>
          </a:r>
          <a:endParaRPr lang="en-US" sz="800" dirty="0">
            <a:effectLst/>
          </a:endParaRPr>
        </a:p>
      </dgm:t>
    </dgm:pt>
    <dgm:pt modelId="{75463B39-BB02-42D6-8567-8486E5A53106}" type="sibTrans" cxnId="{A50F4FE2-BAEB-4C32-B077-0E35248E503B}">
      <dgm:prSet/>
      <dgm:spPr/>
      <dgm:t>
        <a:bodyPr/>
        <a:lstStyle/>
        <a:p>
          <a:endParaRPr lang="en-US">
            <a:effectLst/>
          </a:endParaRPr>
        </a:p>
      </dgm:t>
    </dgm:pt>
    <dgm:pt modelId="{CD899414-62B4-4377-B047-C14BC39E25D1}" type="parTrans" cxnId="{A50F4FE2-BAEB-4C32-B077-0E35248E503B}">
      <dgm:prSet/>
      <dgm:spPr/>
      <dgm:t>
        <a:bodyPr/>
        <a:lstStyle/>
        <a:p>
          <a:endParaRPr lang="en-US">
            <a:effectLst/>
          </a:endParaRPr>
        </a:p>
      </dgm:t>
    </dgm:pt>
    <dgm:pt modelId="{9A064D57-DF20-46B5-BA2A-F47F36060B86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800" dirty="0">
              <a:effectLst/>
            </a:rPr>
            <a:t>Helps link activity levels with outcomes.</a:t>
          </a:r>
        </a:p>
      </dgm:t>
    </dgm:pt>
    <dgm:pt modelId="{C7F3973D-C145-4E3E-8374-8EBD53CF60AF}" type="sibTrans" cxnId="{E560B5C3-3FF5-4FC3-9AE2-B97F041E7A01}">
      <dgm:prSet/>
      <dgm:spPr/>
      <dgm:t>
        <a:bodyPr/>
        <a:lstStyle/>
        <a:p>
          <a:endParaRPr lang="en-US">
            <a:effectLst/>
          </a:endParaRPr>
        </a:p>
      </dgm:t>
    </dgm:pt>
    <dgm:pt modelId="{7D9B3CBA-FF67-4E12-B2DD-6B235C48E363}" type="parTrans" cxnId="{E560B5C3-3FF5-4FC3-9AE2-B97F041E7A01}">
      <dgm:prSet/>
      <dgm:spPr/>
      <dgm:t>
        <a:bodyPr/>
        <a:lstStyle/>
        <a:p>
          <a:endParaRPr lang="en-US">
            <a:effectLst/>
          </a:endParaRPr>
        </a:p>
      </dgm:t>
    </dgm:pt>
    <dgm:pt modelId="{0FF4C465-8BC1-4972-9A4B-944AAA323886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800" dirty="0">
              <a:effectLst/>
            </a:rPr>
            <a:t>Useful for coaching or resource allocation</a:t>
          </a:r>
        </a:p>
      </dgm:t>
    </dgm:pt>
    <dgm:pt modelId="{992D07A1-CBA9-4D31-860B-22D79742D5CF}" type="sibTrans" cxnId="{D2BBEA13-148A-4DB4-896D-D6E61E657840}">
      <dgm:prSet/>
      <dgm:spPr/>
      <dgm:t>
        <a:bodyPr/>
        <a:lstStyle/>
        <a:p>
          <a:endParaRPr lang="en-US">
            <a:effectLst/>
          </a:endParaRPr>
        </a:p>
      </dgm:t>
    </dgm:pt>
    <dgm:pt modelId="{55B185D7-6C28-4C22-BF16-A36BD9455CBF}" type="parTrans" cxnId="{D2BBEA13-148A-4DB4-896D-D6E61E657840}">
      <dgm:prSet/>
      <dgm:spPr/>
      <dgm:t>
        <a:bodyPr/>
        <a:lstStyle/>
        <a:p>
          <a:endParaRPr lang="en-US">
            <a:effectLst/>
          </a:endParaRPr>
        </a:p>
      </dgm:t>
    </dgm:pt>
    <dgm:pt modelId="{3EC38A46-95ED-49C2-9C64-5318C5203EF2}">
      <dgm:prSet custT="1"/>
      <dgm:spPr/>
      <dgm:t>
        <a:bodyPr/>
        <a:lstStyle/>
        <a:p>
          <a:endParaRPr lang="en-US" sz="800" dirty="0">
            <a:effectLst/>
          </a:endParaRPr>
        </a:p>
        <a:p>
          <a:r>
            <a:rPr lang="en-US" sz="800" dirty="0">
              <a:effectLst/>
            </a:rPr>
            <a:t>🎯 </a:t>
          </a:r>
          <a:r>
            <a:rPr lang="en-US" sz="800" b="1" dirty="0">
              <a:effectLst/>
            </a:rPr>
            <a:t>Objective:</a:t>
          </a:r>
          <a:r>
            <a:rPr lang="en-US" sz="800" dirty="0">
              <a:effectLst/>
            </a:rPr>
            <a:t> Measure how many revenue-generating transactions (invoices) each Account Executive is responsible for.</a:t>
          </a:r>
        </a:p>
      </dgm:t>
    </dgm:pt>
    <dgm:pt modelId="{E8E0A930-F711-4852-9030-DAC3AFAB6076}" type="parTrans" cxnId="{C6925654-61E1-435B-AD5E-6BAFA62D006E}">
      <dgm:prSet/>
      <dgm:spPr/>
      <dgm:t>
        <a:bodyPr/>
        <a:lstStyle/>
        <a:p>
          <a:endParaRPr lang="en-US">
            <a:effectLst/>
          </a:endParaRPr>
        </a:p>
      </dgm:t>
    </dgm:pt>
    <dgm:pt modelId="{6F3488A3-F890-4EC6-9E41-B67F3F2FC770}" type="sibTrans" cxnId="{C6925654-61E1-435B-AD5E-6BAFA62D006E}">
      <dgm:prSet/>
      <dgm:spPr/>
      <dgm:t>
        <a:bodyPr/>
        <a:lstStyle/>
        <a:p>
          <a:endParaRPr lang="en-US">
            <a:effectLst/>
          </a:endParaRPr>
        </a:p>
      </dgm:t>
    </dgm:pt>
    <dgm:pt modelId="{B9F98BB1-418E-4160-A8FA-08CBE931C5B5}">
      <dgm:prSet custT="1"/>
      <dgm:spPr/>
      <dgm:t>
        <a:bodyPr/>
        <a:lstStyle/>
        <a:p>
          <a:endParaRPr lang="en-US" sz="800">
            <a:effectLst/>
          </a:endParaRPr>
        </a:p>
      </dgm:t>
    </dgm:pt>
    <dgm:pt modelId="{FB10BD49-87AD-4F04-A5A7-A7ECFB5750DE}" type="parTrans" cxnId="{F13AD70D-2ABE-4305-9CF0-3CE14AAF5F5D}">
      <dgm:prSet/>
      <dgm:spPr/>
      <dgm:t>
        <a:bodyPr/>
        <a:lstStyle/>
        <a:p>
          <a:endParaRPr lang="en-US">
            <a:effectLst/>
          </a:endParaRPr>
        </a:p>
      </dgm:t>
    </dgm:pt>
    <dgm:pt modelId="{6D095BCD-C65B-4042-873B-7E7A4FE5A2F3}" type="sibTrans" cxnId="{F13AD70D-2ABE-4305-9CF0-3CE14AAF5F5D}">
      <dgm:prSet/>
      <dgm:spPr/>
      <dgm:t>
        <a:bodyPr/>
        <a:lstStyle/>
        <a:p>
          <a:endParaRPr lang="en-US">
            <a:effectLst/>
          </a:endParaRPr>
        </a:p>
      </dgm:t>
    </dgm:pt>
    <dgm:pt modelId="{67223478-8F63-4571-A108-285C42D3B80F}">
      <dgm:prSet custT="1"/>
      <dgm:spPr/>
      <dgm:t>
        <a:bodyPr/>
        <a:lstStyle/>
        <a:p>
          <a:r>
            <a:rPr lang="en-US" sz="800" b="1">
              <a:effectLst/>
            </a:rPr>
            <a:t>Why it matters?</a:t>
          </a:r>
          <a:endParaRPr lang="en-US" sz="800">
            <a:effectLst/>
          </a:endParaRPr>
        </a:p>
      </dgm:t>
    </dgm:pt>
    <dgm:pt modelId="{85671FFD-7ED6-453A-82A4-5D676BFB8E5C}" type="parTrans" cxnId="{4A83D4C4-79DF-471D-9EA8-13363DD6E17C}">
      <dgm:prSet/>
      <dgm:spPr/>
      <dgm:t>
        <a:bodyPr/>
        <a:lstStyle/>
        <a:p>
          <a:endParaRPr lang="en-US">
            <a:effectLst/>
          </a:endParaRPr>
        </a:p>
      </dgm:t>
    </dgm:pt>
    <dgm:pt modelId="{B70339DF-B3B4-4F0F-95E3-69E3BC644ADB}" type="sibTrans" cxnId="{4A83D4C4-79DF-471D-9EA8-13363DD6E17C}">
      <dgm:prSet/>
      <dgm:spPr/>
      <dgm:t>
        <a:bodyPr/>
        <a:lstStyle/>
        <a:p>
          <a:endParaRPr lang="en-US">
            <a:effectLst/>
          </a:endParaRPr>
        </a:p>
      </dgm:t>
    </dgm:pt>
    <dgm:pt modelId="{3C3DECD0-34F4-41D2-BF3C-20515A7942C1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>
              <a:effectLst/>
            </a:rPr>
            <a:t>Tracks individual contribution to revenue.</a:t>
          </a:r>
        </a:p>
      </dgm:t>
    </dgm:pt>
    <dgm:pt modelId="{A81F1188-4CF6-48D3-9724-F383A5EDE619}" type="parTrans" cxnId="{69AB0040-F1B9-4815-ACBC-36D6BD85B55B}">
      <dgm:prSet/>
      <dgm:spPr/>
      <dgm:t>
        <a:bodyPr/>
        <a:lstStyle/>
        <a:p>
          <a:endParaRPr lang="en-US">
            <a:effectLst/>
          </a:endParaRPr>
        </a:p>
      </dgm:t>
    </dgm:pt>
    <dgm:pt modelId="{7A1AA7B9-64C6-4FC6-9ECD-B2950E25EE60}" type="sibTrans" cxnId="{69AB0040-F1B9-4815-ACBC-36D6BD85B55B}">
      <dgm:prSet/>
      <dgm:spPr/>
      <dgm:t>
        <a:bodyPr/>
        <a:lstStyle/>
        <a:p>
          <a:endParaRPr lang="en-US">
            <a:effectLst/>
          </a:endParaRPr>
        </a:p>
      </dgm:t>
    </dgm:pt>
    <dgm:pt modelId="{60AE0682-6CB5-45A0-96AA-009F8C990ED4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>
              <a:effectLst/>
            </a:rPr>
            <a:t>Identifies top performers.</a:t>
          </a:r>
        </a:p>
      </dgm:t>
    </dgm:pt>
    <dgm:pt modelId="{FC577217-B6DE-44E1-B62D-16911D82AD74}" type="parTrans" cxnId="{D57A0DD4-613A-42D0-8798-818434BC2DB7}">
      <dgm:prSet/>
      <dgm:spPr/>
      <dgm:t>
        <a:bodyPr/>
        <a:lstStyle/>
        <a:p>
          <a:endParaRPr lang="en-US">
            <a:effectLst/>
          </a:endParaRPr>
        </a:p>
      </dgm:t>
    </dgm:pt>
    <dgm:pt modelId="{9A4584F5-563E-466F-9383-C5B5AD202196}" type="sibTrans" cxnId="{D57A0DD4-613A-42D0-8798-818434BC2DB7}">
      <dgm:prSet/>
      <dgm:spPr/>
      <dgm:t>
        <a:bodyPr/>
        <a:lstStyle/>
        <a:p>
          <a:endParaRPr lang="en-US">
            <a:effectLst/>
          </a:endParaRPr>
        </a:p>
      </dgm:t>
    </dgm:pt>
    <dgm:pt modelId="{A6C1B4FD-FE54-49F1-8FD0-1BD90DF7EE7E}">
      <dgm:prSet custT="1"/>
      <dgm:spPr/>
      <dgm:t>
        <a:bodyPr/>
        <a:lstStyle/>
        <a:p>
          <a:pPr>
            <a:buFont typeface="Wingdings" panose="05000000000000000000" pitchFamily="2" charset="2"/>
            <a:buChar char=""/>
          </a:pPr>
          <a:r>
            <a:rPr lang="en-US" sz="800">
              <a:effectLst/>
            </a:rPr>
            <a:t>Helps in performance-based incentives.</a:t>
          </a:r>
        </a:p>
      </dgm:t>
    </dgm:pt>
    <dgm:pt modelId="{B299892F-5042-4149-98CD-D521FA420E4E}" type="parTrans" cxnId="{B3AA6DD7-C1B8-4F1A-8736-369400AC5AD9}">
      <dgm:prSet/>
      <dgm:spPr/>
      <dgm:t>
        <a:bodyPr/>
        <a:lstStyle/>
        <a:p>
          <a:endParaRPr lang="en-US">
            <a:effectLst/>
          </a:endParaRPr>
        </a:p>
      </dgm:t>
    </dgm:pt>
    <dgm:pt modelId="{BDCFA489-E45F-49BD-BD7C-5A2E3B66E13E}" type="sibTrans" cxnId="{B3AA6DD7-C1B8-4F1A-8736-369400AC5AD9}">
      <dgm:prSet/>
      <dgm:spPr/>
      <dgm:t>
        <a:bodyPr/>
        <a:lstStyle/>
        <a:p>
          <a:endParaRPr lang="en-US">
            <a:effectLst/>
          </a:endParaRPr>
        </a:p>
      </dgm:t>
    </dgm:pt>
    <dgm:pt modelId="{765B518D-7879-439F-AB3D-AF37436D3105}">
      <dgm:prSet custT="1"/>
      <dgm:spPr/>
      <dgm:t>
        <a:bodyPr/>
        <a:lstStyle/>
        <a:p>
          <a:r>
            <a:rPr lang="en-US" sz="900" b="1" dirty="0">
              <a:effectLst/>
            </a:rPr>
            <a:t>Stage Funnel by Revenue</a:t>
          </a:r>
          <a:endParaRPr lang="en-US" sz="900" dirty="0">
            <a:effectLst/>
          </a:endParaRPr>
        </a:p>
      </dgm:t>
    </dgm:pt>
    <dgm:pt modelId="{00E10521-8BEE-4917-906E-16D9C0DB5B71}" type="parTrans" cxnId="{9C9FE56A-EB15-4E2D-8204-CFB6E26C77AE}">
      <dgm:prSet/>
      <dgm:spPr/>
      <dgm:t>
        <a:bodyPr/>
        <a:lstStyle/>
        <a:p>
          <a:endParaRPr lang="en-US">
            <a:effectLst/>
          </a:endParaRPr>
        </a:p>
      </dgm:t>
    </dgm:pt>
    <dgm:pt modelId="{92073892-C43C-4E5E-B680-BDFEFD2DD658}" type="sibTrans" cxnId="{9C9FE56A-EB15-4E2D-8204-CFB6E26C77AE}">
      <dgm:prSet/>
      <dgm:spPr/>
      <dgm:t>
        <a:bodyPr/>
        <a:lstStyle/>
        <a:p>
          <a:endParaRPr lang="en-US">
            <a:effectLst/>
          </a:endParaRPr>
        </a:p>
      </dgm:t>
    </dgm:pt>
    <dgm:pt modelId="{2E810643-CB9B-486F-8F57-A9476C2AA72A}">
      <dgm:prSet custT="1"/>
      <dgm:spPr/>
      <dgm:t>
        <a:bodyPr/>
        <a:lstStyle/>
        <a:p>
          <a:endParaRPr lang="en-US" sz="800" b="1" dirty="0">
            <a:effectLst/>
          </a:endParaRPr>
        </a:p>
        <a:p>
          <a:r>
            <a:rPr lang="en-US" sz="800" b="1" dirty="0">
              <a:effectLst/>
            </a:rPr>
            <a:t>🎯 Objective:</a:t>
          </a:r>
          <a:r>
            <a:rPr lang="en-US" sz="800" dirty="0">
              <a:effectLst/>
            </a:rPr>
            <a:t> Visualize the sales pipeline stages (e.g., Prospect → Qualified → Proposal → Closed) and the associated revenue at each stage.</a:t>
          </a:r>
        </a:p>
      </dgm:t>
    </dgm:pt>
    <dgm:pt modelId="{67FDD197-CAF4-4B07-9380-42950B844BFC}" type="parTrans" cxnId="{E35EC3F3-BB21-4DDC-B35B-77649867DDFA}">
      <dgm:prSet/>
      <dgm:spPr/>
      <dgm:t>
        <a:bodyPr/>
        <a:lstStyle/>
        <a:p>
          <a:endParaRPr lang="en-US">
            <a:effectLst/>
          </a:endParaRPr>
        </a:p>
      </dgm:t>
    </dgm:pt>
    <dgm:pt modelId="{F4A49F3D-6CB1-48D0-8D12-E55C08C41F57}" type="sibTrans" cxnId="{E35EC3F3-BB21-4DDC-B35B-77649867DDFA}">
      <dgm:prSet/>
      <dgm:spPr/>
      <dgm:t>
        <a:bodyPr/>
        <a:lstStyle/>
        <a:p>
          <a:endParaRPr lang="en-US">
            <a:effectLst/>
          </a:endParaRPr>
        </a:p>
      </dgm:t>
    </dgm:pt>
    <dgm:pt modelId="{6270B7EA-332A-429D-9CED-055163574BE7}">
      <dgm:prSet custT="1"/>
      <dgm:spPr/>
      <dgm:t>
        <a:bodyPr/>
        <a:lstStyle/>
        <a:p>
          <a:endParaRPr lang="en-US" sz="800" dirty="0">
            <a:effectLst/>
          </a:endParaRPr>
        </a:p>
      </dgm:t>
    </dgm:pt>
    <dgm:pt modelId="{A4EE08C5-D630-46E6-BAAD-F593A33D85D6}" type="parTrans" cxnId="{F4EA2DA8-65AD-48C7-A881-8182C272DADE}">
      <dgm:prSet/>
      <dgm:spPr/>
      <dgm:t>
        <a:bodyPr/>
        <a:lstStyle/>
        <a:p>
          <a:endParaRPr lang="en-US">
            <a:effectLst/>
          </a:endParaRPr>
        </a:p>
      </dgm:t>
    </dgm:pt>
    <dgm:pt modelId="{812AA4AE-32EC-40DE-8D82-272631F3078A}" type="sibTrans" cxnId="{F4EA2DA8-65AD-48C7-A881-8182C272DADE}">
      <dgm:prSet/>
      <dgm:spPr/>
      <dgm:t>
        <a:bodyPr/>
        <a:lstStyle/>
        <a:p>
          <a:endParaRPr lang="en-US">
            <a:effectLst/>
          </a:endParaRPr>
        </a:p>
      </dgm:t>
    </dgm:pt>
    <dgm:pt modelId="{C73A9E3E-86DC-40DD-8BAF-ACC7294D43E1}">
      <dgm:prSet custT="1"/>
      <dgm:spPr/>
      <dgm:t>
        <a:bodyPr/>
        <a:lstStyle/>
        <a:p>
          <a:r>
            <a:rPr lang="en-US" sz="800" b="1">
              <a:effectLst/>
            </a:rPr>
            <a:t>Why it matters?</a:t>
          </a:r>
          <a:endParaRPr lang="en-US" sz="800">
            <a:effectLst/>
          </a:endParaRPr>
        </a:p>
      </dgm:t>
    </dgm:pt>
    <dgm:pt modelId="{FBD4102A-EFF4-4B48-B821-63349F30B2A8}" type="parTrans" cxnId="{DEE1EA54-1FA8-4965-9199-F7D63E701C53}">
      <dgm:prSet/>
      <dgm:spPr/>
      <dgm:t>
        <a:bodyPr/>
        <a:lstStyle/>
        <a:p>
          <a:endParaRPr lang="en-US">
            <a:effectLst/>
          </a:endParaRPr>
        </a:p>
      </dgm:t>
    </dgm:pt>
    <dgm:pt modelId="{09C67945-2227-464B-B1E8-D41EDECEAFB5}" type="sibTrans" cxnId="{DEE1EA54-1FA8-4965-9199-F7D63E701C53}">
      <dgm:prSet/>
      <dgm:spPr/>
      <dgm:t>
        <a:bodyPr/>
        <a:lstStyle/>
        <a:p>
          <a:endParaRPr lang="en-US">
            <a:effectLst/>
          </a:endParaRPr>
        </a:p>
      </dgm:t>
    </dgm:pt>
    <dgm:pt modelId="{EAFE8608-3907-419F-95ED-E91E939FFCDD}">
      <dgm:prSet custT="1"/>
      <dgm:spPr/>
      <dgm:t>
        <a:bodyPr/>
        <a:lstStyle/>
        <a:p>
          <a:r>
            <a:rPr lang="en-US" sz="800" dirty="0">
              <a:effectLst/>
            </a:rPr>
            <a:t>Identifies bottlenecks.</a:t>
          </a:r>
        </a:p>
      </dgm:t>
    </dgm:pt>
    <dgm:pt modelId="{7F3D45BE-9D3F-4FAC-86E7-79FA83BB7911}" type="parTrans" cxnId="{82EA7860-7424-4A51-9D36-D936FED59B51}">
      <dgm:prSet/>
      <dgm:spPr/>
      <dgm:t>
        <a:bodyPr/>
        <a:lstStyle/>
        <a:p>
          <a:endParaRPr lang="en-US">
            <a:effectLst/>
          </a:endParaRPr>
        </a:p>
      </dgm:t>
    </dgm:pt>
    <dgm:pt modelId="{25B612A6-3BA4-4DB6-BEFA-7AF90B733B47}" type="sibTrans" cxnId="{82EA7860-7424-4A51-9D36-D936FED59B51}">
      <dgm:prSet/>
      <dgm:spPr/>
      <dgm:t>
        <a:bodyPr/>
        <a:lstStyle/>
        <a:p>
          <a:endParaRPr lang="en-US">
            <a:effectLst/>
          </a:endParaRPr>
        </a:p>
      </dgm:t>
    </dgm:pt>
    <dgm:pt modelId="{D58660AD-3992-4330-B673-76D459848778}">
      <dgm:prSet custT="1"/>
      <dgm:spPr/>
      <dgm:t>
        <a:bodyPr/>
        <a:lstStyle/>
        <a:p>
          <a:r>
            <a:rPr lang="en-US" sz="800">
              <a:effectLst/>
            </a:rPr>
            <a:t>Forecasts revenue.</a:t>
          </a:r>
        </a:p>
      </dgm:t>
    </dgm:pt>
    <dgm:pt modelId="{6A2CB5DF-79D8-496F-9016-7A060DE54E6E}" type="parTrans" cxnId="{2E7179A9-F672-42A4-8BAC-845E47B5609F}">
      <dgm:prSet/>
      <dgm:spPr/>
      <dgm:t>
        <a:bodyPr/>
        <a:lstStyle/>
        <a:p>
          <a:endParaRPr lang="en-US">
            <a:effectLst/>
          </a:endParaRPr>
        </a:p>
      </dgm:t>
    </dgm:pt>
    <dgm:pt modelId="{26AF8434-9C96-48F3-A313-65A9C611B544}" type="sibTrans" cxnId="{2E7179A9-F672-42A4-8BAC-845E47B5609F}">
      <dgm:prSet/>
      <dgm:spPr/>
      <dgm:t>
        <a:bodyPr/>
        <a:lstStyle/>
        <a:p>
          <a:endParaRPr lang="en-US">
            <a:effectLst/>
          </a:endParaRPr>
        </a:p>
      </dgm:t>
    </dgm:pt>
    <dgm:pt modelId="{E859BFEC-55D7-4115-AA4B-8611F116CB14}">
      <dgm:prSet custT="1"/>
      <dgm:spPr/>
      <dgm:t>
        <a:bodyPr/>
        <a:lstStyle/>
        <a:p>
          <a:r>
            <a:rPr lang="en-US" sz="800" dirty="0">
              <a:effectLst/>
            </a:rPr>
            <a:t>Tracks deal progress and sales velocity.</a:t>
          </a:r>
        </a:p>
      </dgm:t>
    </dgm:pt>
    <dgm:pt modelId="{311F230B-42F2-42EF-8D59-1616CA45CCD7}" type="parTrans" cxnId="{94313FEC-29E3-4287-8D09-09FCEEEEA22F}">
      <dgm:prSet/>
      <dgm:spPr/>
      <dgm:t>
        <a:bodyPr/>
        <a:lstStyle/>
        <a:p>
          <a:endParaRPr lang="en-US">
            <a:effectLst/>
          </a:endParaRPr>
        </a:p>
      </dgm:t>
    </dgm:pt>
    <dgm:pt modelId="{92670C53-E154-4B54-B78F-201EDC2D086C}" type="sibTrans" cxnId="{94313FEC-29E3-4287-8D09-09FCEEEEA22F}">
      <dgm:prSet/>
      <dgm:spPr/>
      <dgm:t>
        <a:bodyPr/>
        <a:lstStyle/>
        <a:p>
          <a:endParaRPr lang="en-US">
            <a:effectLst/>
          </a:endParaRPr>
        </a:p>
      </dgm:t>
    </dgm:pt>
    <dgm:pt modelId="{64599B4A-B4BC-4941-8030-D508197959D4}">
      <dgm:prSet custT="1"/>
      <dgm:spPr/>
      <dgm:t>
        <a:bodyPr/>
        <a:lstStyle/>
        <a:p>
          <a:r>
            <a:rPr lang="en-US" sz="900" b="1" dirty="0">
              <a:effectLst/>
            </a:rPr>
            <a:t>Top Open Opportunities</a:t>
          </a:r>
          <a:endParaRPr lang="en-US" sz="900" dirty="0">
            <a:effectLst/>
          </a:endParaRPr>
        </a:p>
      </dgm:t>
    </dgm:pt>
    <dgm:pt modelId="{F8D8D395-E0EE-4801-8A11-9F41687E7105}" type="parTrans" cxnId="{2C93148F-C9E4-434C-BFF1-FEC4F17C0776}">
      <dgm:prSet/>
      <dgm:spPr/>
      <dgm:t>
        <a:bodyPr/>
        <a:lstStyle/>
        <a:p>
          <a:endParaRPr lang="en-US">
            <a:effectLst/>
          </a:endParaRPr>
        </a:p>
      </dgm:t>
    </dgm:pt>
    <dgm:pt modelId="{86E9FE28-29A3-44CF-8069-7B691B08C2F6}" type="sibTrans" cxnId="{2C93148F-C9E4-434C-BFF1-FEC4F17C0776}">
      <dgm:prSet/>
      <dgm:spPr/>
      <dgm:t>
        <a:bodyPr/>
        <a:lstStyle/>
        <a:p>
          <a:endParaRPr lang="en-US">
            <a:effectLst/>
          </a:endParaRPr>
        </a:p>
      </dgm:t>
    </dgm:pt>
    <dgm:pt modelId="{95EF0107-46BA-427D-B453-894B5BD2CE9A}">
      <dgm:prSet custT="1"/>
      <dgm:spPr/>
      <dgm:t>
        <a:bodyPr/>
        <a:lstStyle/>
        <a:p>
          <a:pPr>
            <a:buNone/>
          </a:pPr>
          <a:endParaRPr lang="en-US" sz="800" b="1" dirty="0">
            <a:effectLst/>
          </a:endParaRPr>
        </a:p>
        <a:p>
          <a:pPr>
            <a:buNone/>
          </a:pPr>
          <a:r>
            <a:rPr lang="en-US" sz="800" b="1" dirty="0">
              <a:effectLst/>
            </a:rPr>
            <a:t>🎯 Objective:</a:t>
          </a:r>
          <a:r>
            <a:rPr lang="en-US" sz="800" dirty="0">
              <a:effectLst/>
            </a:rPr>
            <a:t> Highlight the highest-value deals currently in progress but not yet closed.</a:t>
          </a:r>
        </a:p>
      </dgm:t>
    </dgm:pt>
    <dgm:pt modelId="{1AD546FD-822C-495C-9082-E62C7B7F5919}" type="sibTrans" cxnId="{F378F177-B5C6-4801-9B83-65EE4813F15A}">
      <dgm:prSet/>
      <dgm:spPr/>
      <dgm:t>
        <a:bodyPr/>
        <a:lstStyle/>
        <a:p>
          <a:endParaRPr lang="en-US">
            <a:effectLst/>
          </a:endParaRPr>
        </a:p>
      </dgm:t>
    </dgm:pt>
    <dgm:pt modelId="{A08D7F8D-3424-404C-87CC-F2ECAF41C174}" type="parTrans" cxnId="{F378F177-B5C6-4801-9B83-65EE4813F15A}">
      <dgm:prSet/>
      <dgm:spPr/>
      <dgm:t>
        <a:bodyPr/>
        <a:lstStyle/>
        <a:p>
          <a:endParaRPr lang="en-US">
            <a:effectLst/>
          </a:endParaRPr>
        </a:p>
      </dgm:t>
    </dgm:pt>
    <dgm:pt modelId="{3D383CA4-9C5F-4110-B949-7B6C1524B26E}">
      <dgm:prSet custT="1"/>
      <dgm:spPr/>
      <dgm:t>
        <a:bodyPr/>
        <a:lstStyle/>
        <a:p>
          <a:pPr>
            <a:buNone/>
          </a:pPr>
          <a:endParaRPr lang="en-US" sz="800" dirty="0">
            <a:effectLst/>
          </a:endParaRPr>
        </a:p>
      </dgm:t>
    </dgm:pt>
    <dgm:pt modelId="{45CB44AF-65F2-4F68-8844-0BB5C7D9D8A6}" type="sibTrans" cxnId="{C4B5FA5D-BA56-47FC-9065-A9D7845000DC}">
      <dgm:prSet/>
      <dgm:spPr/>
      <dgm:t>
        <a:bodyPr/>
        <a:lstStyle/>
        <a:p>
          <a:endParaRPr lang="en-US">
            <a:effectLst/>
          </a:endParaRPr>
        </a:p>
      </dgm:t>
    </dgm:pt>
    <dgm:pt modelId="{9052EB53-E800-47CA-8141-04DBA1C97CC4}" type="parTrans" cxnId="{C4B5FA5D-BA56-47FC-9065-A9D7845000DC}">
      <dgm:prSet/>
      <dgm:spPr/>
      <dgm:t>
        <a:bodyPr/>
        <a:lstStyle/>
        <a:p>
          <a:endParaRPr lang="en-US">
            <a:effectLst/>
          </a:endParaRPr>
        </a:p>
      </dgm:t>
    </dgm:pt>
    <dgm:pt modelId="{1FB42B7A-182E-4752-A15F-64355A7FCDAA}">
      <dgm:prSet custT="1"/>
      <dgm:spPr/>
      <dgm:t>
        <a:bodyPr/>
        <a:lstStyle/>
        <a:p>
          <a:pPr>
            <a:buNone/>
          </a:pPr>
          <a:r>
            <a:rPr lang="en-US" sz="800" b="1" dirty="0">
              <a:effectLst/>
            </a:rPr>
            <a:t>Why it matters?</a:t>
          </a:r>
          <a:endParaRPr lang="en-US" sz="800" dirty="0">
            <a:effectLst/>
          </a:endParaRPr>
        </a:p>
      </dgm:t>
    </dgm:pt>
    <dgm:pt modelId="{FB066161-6D73-4CAD-A194-163A3FB89D0F}" type="sibTrans" cxnId="{D358DD90-01C7-4CDA-9C58-49BAD037FC95}">
      <dgm:prSet/>
      <dgm:spPr/>
      <dgm:t>
        <a:bodyPr/>
        <a:lstStyle/>
        <a:p>
          <a:endParaRPr lang="en-US">
            <a:effectLst/>
          </a:endParaRPr>
        </a:p>
      </dgm:t>
    </dgm:pt>
    <dgm:pt modelId="{9A75A4E3-29AD-45D1-8EF4-6D8908289F1D}" type="parTrans" cxnId="{D358DD90-01C7-4CDA-9C58-49BAD037FC95}">
      <dgm:prSet/>
      <dgm:spPr/>
      <dgm:t>
        <a:bodyPr/>
        <a:lstStyle/>
        <a:p>
          <a:endParaRPr lang="en-US">
            <a:effectLst/>
          </a:endParaRPr>
        </a:p>
      </dgm:t>
    </dgm:pt>
    <dgm:pt modelId="{D4AC3AAE-EBEF-4D1D-BAC1-0CA764A4D24A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800" dirty="0">
              <a:effectLst/>
            </a:rPr>
            <a:t>Focus leadership attention and support.</a:t>
          </a:r>
        </a:p>
      </dgm:t>
    </dgm:pt>
    <dgm:pt modelId="{426A7694-CF70-496F-AA49-AB4FC5C80DCA}" type="sibTrans" cxnId="{678104DC-DDC1-4204-B8D1-984004A66F50}">
      <dgm:prSet/>
      <dgm:spPr/>
      <dgm:t>
        <a:bodyPr/>
        <a:lstStyle/>
        <a:p>
          <a:endParaRPr lang="en-US">
            <a:effectLst/>
          </a:endParaRPr>
        </a:p>
      </dgm:t>
    </dgm:pt>
    <dgm:pt modelId="{3314E33E-2AF1-4D5D-9816-B06FB5CC9F1E}" type="parTrans" cxnId="{678104DC-DDC1-4204-B8D1-984004A66F50}">
      <dgm:prSet/>
      <dgm:spPr/>
      <dgm:t>
        <a:bodyPr/>
        <a:lstStyle/>
        <a:p>
          <a:endParaRPr lang="en-US">
            <a:effectLst/>
          </a:endParaRPr>
        </a:p>
      </dgm:t>
    </dgm:pt>
    <dgm:pt modelId="{FEFF4E6D-9FD0-4CC5-A90B-6FC4543D9AB0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800" dirty="0">
              <a:effectLst/>
            </a:rPr>
            <a:t>Monitor critical revenue-generating efforts.</a:t>
          </a:r>
        </a:p>
      </dgm:t>
    </dgm:pt>
    <dgm:pt modelId="{3F4481DB-1121-4D70-B1DD-19E25975C65B}" type="sibTrans" cxnId="{6403400C-F75D-414A-B86D-B6FFF5081054}">
      <dgm:prSet/>
      <dgm:spPr/>
      <dgm:t>
        <a:bodyPr/>
        <a:lstStyle/>
        <a:p>
          <a:endParaRPr lang="en-US">
            <a:effectLst/>
          </a:endParaRPr>
        </a:p>
      </dgm:t>
    </dgm:pt>
    <dgm:pt modelId="{403856AD-11BF-4C1B-8C86-3F2F6557E15D}" type="parTrans" cxnId="{6403400C-F75D-414A-B86D-B6FFF5081054}">
      <dgm:prSet/>
      <dgm:spPr/>
      <dgm:t>
        <a:bodyPr/>
        <a:lstStyle/>
        <a:p>
          <a:endParaRPr lang="en-US">
            <a:effectLst/>
          </a:endParaRPr>
        </a:p>
      </dgm:t>
    </dgm:pt>
    <dgm:pt modelId="{E4BFCD8F-8711-4900-A2A3-929A3C0A916B}">
      <dgm:prSet custT="1"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800" dirty="0">
              <a:effectLst/>
            </a:rPr>
            <a:t>Drive forecasting accuracy.</a:t>
          </a:r>
        </a:p>
      </dgm:t>
    </dgm:pt>
    <dgm:pt modelId="{D91C2434-0B82-4D37-925F-BE74FF83D611}" type="sibTrans" cxnId="{06FDD3BF-FA97-44E3-A452-EAD133B0E848}">
      <dgm:prSet/>
      <dgm:spPr/>
      <dgm:t>
        <a:bodyPr/>
        <a:lstStyle/>
        <a:p>
          <a:endParaRPr lang="en-US">
            <a:effectLst/>
          </a:endParaRPr>
        </a:p>
      </dgm:t>
    </dgm:pt>
    <dgm:pt modelId="{28D85306-7B79-487D-B6E2-0DC5E13F7F25}" type="parTrans" cxnId="{06FDD3BF-FA97-44E3-A452-EAD133B0E848}">
      <dgm:prSet/>
      <dgm:spPr/>
      <dgm:t>
        <a:bodyPr/>
        <a:lstStyle/>
        <a:p>
          <a:endParaRPr lang="en-US">
            <a:effectLst/>
          </a:endParaRPr>
        </a:p>
      </dgm:t>
    </dgm:pt>
    <dgm:pt modelId="{A6F476E5-B5BA-4725-952B-DA947C86460A}" type="pres">
      <dgm:prSet presAssocID="{C2F96276-3451-4AB4-ABF4-674729A07817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FAE8B917-459D-4CA9-B446-B14ABC2B6572}" type="pres">
      <dgm:prSet presAssocID="{64599B4A-B4BC-4941-8030-D508197959D4}" presName="ChildAccent6" presStyleCnt="0"/>
      <dgm:spPr/>
    </dgm:pt>
    <dgm:pt modelId="{199C1009-7751-492D-A56B-B026E254D4D1}" type="pres">
      <dgm:prSet presAssocID="{64599B4A-B4BC-4941-8030-D508197959D4}" presName="ChildAccent" presStyleLbl="alignImgPlace1" presStyleIdx="0" presStyleCnt="6" custScaleX="113174" custScaleY="83902" custLinFactNeighborX="-93488" custLinFactNeighborY="-8470"/>
      <dgm:spPr/>
    </dgm:pt>
    <dgm:pt modelId="{50255116-4E79-4576-A66A-EDCB6941A6F3}" type="pres">
      <dgm:prSet presAssocID="{64599B4A-B4BC-4941-8030-D508197959D4}" presName="Child6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350E65-70A9-4DF2-A43F-8E3CE17D21A0}" type="pres">
      <dgm:prSet presAssocID="{64599B4A-B4BC-4941-8030-D508197959D4}" presName="Parent6" presStyleLbl="node1" presStyleIdx="0" presStyleCnt="6" custScaleX="119752" custScaleY="50417" custLinFactNeighborX="-96832" custLinFactNeighborY="23616">
        <dgm:presLayoutVars>
          <dgm:chMax val="2"/>
          <dgm:chPref val="1"/>
          <dgm:bulletEnabled val="1"/>
        </dgm:presLayoutVars>
      </dgm:prSet>
      <dgm:spPr/>
    </dgm:pt>
    <dgm:pt modelId="{2811AEB5-6C85-497E-9F4E-2378365F929F}" type="pres">
      <dgm:prSet presAssocID="{765B518D-7879-439F-AB3D-AF37436D3105}" presName="ChildAccent5" presStyleCnt="0"/>
      <dgm:spPr/>
    </dgm:pt>
    <dgm:pt modelId="{BA6B3502-D41C-4123-B902-525E207C8AE1}" type="pres">
      <dgm:prSet presAssocID="{765B518D-7879-439F-AB3D-AF37436D3105}" presName="ChildAccent" presStyleLbl="alignImgPlace1" presStyleIdx="1" presStyleCnt="6" custScaleY="89141" custLinFactX="-1670" custLinFactNeighborX="-100000" custLinFactNeighborY="-5877"/>
      <dgm:spPr/>
    </dgm:pt>
    <dgm:pt modelId="{7AA46CED-D68A-4E09-823B-2EB7837E84B0}" type="pres">
      <dgm:prSet presAssocID="{765B518D-7879-439F-AB3D-AF37436D3105}" presName="Child5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A97D832-65B7-43D3-B41E-E04E30B0359A}" type="pres">
      <dgm:prSet presAssocID="{765B518D-7879-439F-AB3D-AF37436D3105}" presName="Parent5" presStyleLbl="node1" presStyleIdx="1" presStyleCnt="6" custScaleX="104427" custScaleY="56726" custLinFactX="-4419" custLinFactNeighborX="-100000" custLinFactNeighborY="22339">
        <dgm:presLayoutVars>
          <dgm:chMax val="2"/>
          <dgm:chPref val="1"/>
          <dgm:bulletEnabled val="1"/>
        </dgm:presLayoutVars>
      </dgm:prSet>
      <dgm:spPr/>
    </dgm:pt>
    <dgm:pt modelId="{0C64C4A8-AC34-4CAE-A2C6-0D8C8B2C1369}" type="pres">
      <dgm:prSet presAssocID="{E3BCD003-B168-42D2-9914-C7F2E2E90E11}" presName="ChildAccent4" presStyleCnt="0"/>
      <dgm:spPr/>
    </dgm:pt>
    <dgm:pt modelId="{DEB6979C-FD0B-49E6-B013-1488F3E54DCE}" type="pres">
      <dgm:prSet presAssocID="{E3BCD003-B168-42D2-9914-C7F2E2E90E11}" presName="ChildAccent" presStyleLbl="alignImgPlace1" presStyleIdx="2" presStyleCnt="6" custScaleY="95090" custLinFactX="-1899" custLinFactNeighborX="-100000" custLinFactNeighborY="-2932"/>
      <dgm:spPr/>
    </dgm:pt>
    <dgm:pt modelId="{7D3AF4DF-1855-4C0C-900C-AF9BBDC84FFF}" type="pres">
      <dgm:prSet presAssocID="{E3BCD003-B168-42D2-9914-C7F2E2E90E11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03C479-3D90-4410-A9AC-CE127065174A}" type="pres">
      <dgm:prSet presAssocID="{E3BCD003-B168-42D2-9914-C7F2E2E90E11}" presName="Parent4" presStyleLbl="node1" presStyleIdx="2" presStyleCnt="6" custScaleX="101421" custScaleY="64839" custLinFactX="-3271" custLinFactNeighborX="-100000" custLinFactNeighborY="18382">
        <dgm:presLayoutVars>
          <dgm:chMax val="2"/>
          <dgm:chPref val="1"/>
          <dgm:bulletEnabled val="1"/>
        </dgm:presLayoutVars>
      </dgm:prSet>
      <dgm:spPr/>
    </dgm:pt>
    <dgm:pt modelId="{B75A0945-22E7-4086-8314-F74E6E0C381E}" type="pres">
      <dgm:prSet presAssocID="{D5455532-6DBB-4CC7-A384-8B211534077C}" presName="ChildAccent3" presStyleCnt="0"/>
      <dgm:spPr/>
    </dgm:pt>
    <dgm:pt modelId="{9C69169B-671C-4E59-92A7-7FFA69E28CEE}" type="pres">
      <dgm:prSet presAssocID="{D5455532-6DBB-4CC7-A384-8B211534077C}" presName="ChildAccent" presStyleLbl="alignImgPlace1" presStyleIdx="3" presStyleCnt="6" custScaleY="101875" custLinFactX="-1836" custLinFactNeighborX="-100000" custLinFactNeighborY="427"/>
      <dgm:spPr/>
    </dgm:pt>
    <dgm:pt modelId="{720D298E-2DC9-4E92-BA30-9EE52D380D51}" type="pres">
      <dgm:prSet presAssocID="{D5455532-6DBB-4CC7-A384-8B211534077C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D509326-89B5-4ADD-8B36-374D2CCD5004}" type="pres">
      <dgm:prSet presAssocID="{D5455532-6DBB-4CC7-A384-8B211534077C}" presName="Parent3" presStyleLbl="node1" presStyleIdx="3" presStyleCnt="6" custScaleY="75662" custLinFactX="-2812" custLinFactNeighborX="-100000" custLinFactNeighborY="12604">
        <dgm:presLayoutVars>
          <dgm:chMax val="2"/>
          <dgm:chPref val="1"/>
          <dgm:bulletEnabled val="1"/>
        </dgm:presLayoutVars>
      </dgm:prSet>
      <dgm:spPr/>
    </dgm:pt>
    <dgm:pt modelId="{B6C4FA42-1034-415F-A1FC-C4ECFCA2ABF6}" type="pres">
      <dgm:prSet presAssocID="{060952A1-CA0E-4DE9-8009-E25F72A4C7EE}" presName="ChildAccent2" presStyleCnt="0"/>
      <dgm:spPr/>
    </dgm:pt>
    <dgm:pt modelId="{E545EB44-FA7C-4872-B1B2-B284362B25BF}" type="pres">
      <dgm:prSet presAssocID="{060952A1-CA0E-4DE9-8009-E25F72A4C7EE}" presName="ChildAccent" presStyleLbl="alignImgPlace1" presStyleIdx="4" presStyleCnt="6" custScaleY="109721" custLinFactX="-2324" custLinFactNeighborX="-100000" custLinFactNeighborY="4310"/>
      <dgm:spPr/>
    </dgm:pt>
    <dgm:pt modelId="{2E181758-99D8-4D49-BAC2-B5C4ACB918B0}" type="pres">
      <dgm:prSet presAssocID="{060952A1-CA0E-4DE9-8009-E25F72A4C7EE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9FE6DCE-810D-4136-A70E-3B3A31A9CD62}" type="pres">
      <dgm:prSet presAssocID="{060952A1-CA0E-4DE9-8009-E25F72A4C7EE}" presName="Parent2" presStyleLbl="node1" presStyleIdx="4" presStyleCnt="6" custScaleY="90742" custLinFactX="-2324" custLinFactNeighborX="-100000" custLinFactNeighborY="5752">
        <dgm:presLayoutVars>
          <dgm:chMax val="2"/>
          <dgm:chPref val="1"/>
          <dgm:bulletEnabled val="1"/>
        </dgm:presLayoutVars>
      </dgm:prSet>
      <dgm:spPr/>
    </dgm:pt>
    <dgm:pt modelId="{D1929096-4615-4EE8-825C-97834ECB5A76}" type="pres">
      <dgm:prSet presAssocID="{78A75569-D269-43BA-A81D-5CFD6D0D5D7C}" presName="ChildAccent1" presStyleCnt="0"/>
      <dgm:spPr/>
    </dgm:pt>
    <dgm:pt modelId="{A71C89F1-633B-478E-9AEF-2951926C4A65}" type="pres">
      <dgm:prSet presAssocID="{78A75569-D269-43BA-A81D-5CFD6D0D5D7C}" presName="ChildAccent" presStyleLbl="alignImgPlace1" presStyleIdx="5" presStyleCnt="6" custScaleX="133751" custScaleY="118854" custLinFactX="-19231" custLinFactNeighborX="-100000" custLinFactNeighborY="8831"/>
      <dgm:spPr/>
    </dgm:pt>
    <dgm:pt modelId="{7923E889-4305-4E1A-8FBD-9D4309D12AAF}" type="pres">
      <dgm:prSet presAssocID="{78A75569-D269-43BA-A81D-5CFD6D0D5D7C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1D1C276-0ED1-4A9A-BDF6-0770EAFD281F}" type="pres">
      <dgm:prSet presAssocID="{78A75569-D269-43BA-A81D-5CFD6D0D5D7C}" presName="Parent1" presStyleLbl="node1" presStyleIdx="5" presStyleCnt="6" custScaleX="133751" custScaleY="113452" custLinFactX="-18487" custLinFactNeighborX="-100000" custLinFactNeighborY="-5322">
        <dgm:presLayoutVars>
          <dgm:chMax val="2"/>
          <dgm:chPref val="1"/>
          <dgm:bulletEnabled val="1"/>
        </dgm:presLayoutVars>
      </dgm:prSet>
      <dgm:spPr/>
    </dgm:pt>
  </dgm:ptLst>
  <dgm:cxnLst>
    <dgm:cxn modelId="{F1291E00-9763-400C-8FA8-B5B9614E40DA}" type="presOf" srcId="{9A064D57-DF20-46B5-BA2A-F47F36060B86}" destId="{DEB6979C-FD0B-49E6-B013-1488F3E54DCE}" srcOrd="0" destOrd="1" presId="urn:microsoft.com/office/officeart/2011/layout/InterconnectedBlockProcess"/>
    <dgm:cxn modelId="{B9355801-C02F-43D8-B54A-839FF467AA86}" type="presOf" srcId="{67223478-8F63-4571-A108-285C42D3B80F}" destId="{E545EB44-FA7C-4872-B1B2-B284362B25BF}" srcOrd="0" destOrd="2" presId="urn:microsoft.com/office/officeart/2011/layout/InterconnectedBlockProcess"/>
    <dgm:cxn modelId="{3DB57105-E3F9-463C-8F46-43AC97D0251D}" type="presOf" srcId="{DBEC4347-E6EE-4AE9-A1F9-FA6C768F4731}" destId="{7923E889-4305-4E1A-8FBD-9D4309D12AAF}" srcOrd="1" destOrd="9" presId="urn:microsoft.com/office/officeart/2011/layout/InterconnectedBlockProcess"/>
    <dgm:cxn modelId="{4BD95908-8546-45CB-B830-91EEB418E749}" srcId="{78A75569-D269-43BA-A81D-5CFD6D0D5D7C}" destId="{38EEE299-5DEF-43A7-871B-EEE89BFB17DB}" srcOrd="3" destOrd="0" parTransId="{8411BF47-B8B7-44C4-AE9D-BA93F788D384}" sibTransId="{D8EFE3A8-43E5-46BA-A4A5-5D02A4E84448}"/>
    <dgm:cxn modelId="{4D826D09-ADCA-4FF2-A0AD-24F1C4AC336E}" type="presOf" srcId="{64D47415-B068-43B8-9815-CC58BA34EEB2}" destId="{A71C89F1-633B-478E-9AEF-2951926C4A65}" srcOrd="0" destOrd="10" presId="urn:microsoft.com/office/officeart/2011/layout/InterconnectedBlockProcess"/>
    <dgm:cxn modelId="{6403400C-F75D-414A-B86D-B6FFF5081054}" srcId="{64599B4A-B4BC-4941-8030-D508197959D4}" destId="{FEFF4E6D-9FD0-4CC5-A90B-6FC4543D9AB0}" srcOrd="4" destOrd="0" parTransId="{403856AD-11BF-4C1B-8C86-3F2F6557E15D}" sibTransId="{3F4481DB-1121-4D70-B1DD-19E25975C65B}"/>
    <dgm:cxn modelId="{F13AD70D-2ABE-4305-9CF0-3CE14AAF5F5D}" srcId="{060952A1-CA0E-4DE9-8009-E25F72A4C7EE}" destId="{B9F98BB1-418E-4160-A8FA-08CBE931C5B5}" srcOrd="1" destOrd="0" parTransId="{FB10BD49-87AD-4F04-A5A7-A7ECFB5750DE}" sibTransId="{6D095BCD-C65B-4042-873B-7E7A4FE5A2F3}"/>
    <dgm:cxn modelId="{72B6140E-F9E0-43E6-822B-AC6674652A74}" srcId="{78A75569-D269-43BA-A81D-5CFD6D0D5D7C}" destId="{6786EE75-E981-49DC-889E-D2A6CF339A78}" srcOrd="5" destOrd="0" parTransId="{EFA1D3EA-2DF0-422A-9086-7A8C4A3FA7DC}" sibTransId="{A603479C-99AA-44EA-95C3-07614B155532}"/>
    <dgm:cxn modelId="{5616AE0F-E2C0-4CB2-960E-74DB5CB892D3}" type="presOf" srcId="{E859BFEC-55D7-4115-AA4B-8611F116CB14}" destId="{BA6B3502-D41C-4123-B902-525E207C8AE1}" srcOrd="0" destOrd="5" presId="urn:microsoft.com/office/officeart/2011/layout/InterconnectedBlockProcess"/>
    <dgm:cxn modelId="{F1035211-C4CF-4CD1-9DC8-968C0B6EA2F7}" type="presOf" srcId="{1A7647CE-D5B9-4C59-B8DF-5458CD9FB86D}" destId="{A71C89F1-633B-478E-9AEF-2951926C4A65}" srcOrd="0" destOrd="13" presId="urn:microsoft.com/office/officeart/2011/layout/InterconnectedBlockProcess"/>
    <dgm:cxn modelId="{968FE611-DB50-4D9E-B905-FFD2426CAF17}" type="presOf" srcId="{95EF0107-46BA-427D-B453-894B5BD2CE9A}" destId="{50255116-4E79-4576-A66A-EDCB6941A6F3}" srcOrd="1" destOrd="0" presId="urn:microsoft.com/office/officeart/2011/layout/InterconnectedBlockProcess"/>
    <dgm:cxn modelId="{D2BBEA13-148A-4DB4-896D-D6E61E657840}" srcId="{E3BCD003-B168-42D2-9914-C7F2E2E90E11}" destId="{0FF4C465-8BC1-4972-9A4B-944AAA323886}" srcOrd="2" destOrd="0" parTransId="{55B185D7-6C28-4C22-BF16-A36BD9455CBF}" sibTransId="{992D07A1-CBA9-4D31-860B-22D79742D5CF}"/>
    <dgm:cxn modelId="{AEE3F615-80C5-4799-A35F-34FFEE8DD931}" type="presOf" srcId="{C73A9E3E-86DC-40DD-8BAF-ACC7294D43E1}" destId="{BA6B3502-D41C-4123-B902-525E207C8AE1}" srcOrd="0" destOrd="2" presId="urn:microsoft.com/office/officeart/2011/layout/InterconnectedBlockProcess"/>
    <dgm:cxn modelId="{5BA9F419-72F4-42F6-84FA-7FFC0745E3B8}" type="presOf" srcId="{C2F96276-3451-4AB4-ABF4-674729A07817}" destId="{A6F476E5-B5BA-4725-952B-DA947C86460A}" srcOrd="0" destOrd="0" presId="urn:microsoft.com/office/officeart/2011/layout/InterconnectedBlockProcess"/>
    <dgm:cxn modelId="{DAA6011F-08DF-405D-B7D0-289A7C76163B}" type="presOf" srcId="{81E38094-77D8-45FA-8646-90CC782EFE07}" destId="{9C69169B-671C-4E59-92A7-7FFA69E28CEE}" srcOrd="0" destOrd="1" presId="urn:microsoft.com/office/officeart/2011/layout/InterconnectedBlockProcess"/>
    <dgm:cxn modelId="{36F24E20-087F-4138-8C2A-F11851DF06CC}" type="presOf" srcId="{E4BFCD8F-8711-4900-A2A3-929A3C0A916B}" destId="{50255116-4E79-4576-A66A-EDCB6941A6F3}" srcOrd="1" destOrd="5" presId="urn:microsoft.com/office/officeart/2011/layout/InterconnectedBlockProcess"/>
    <dgm:cxn modelId="{F9CB6D21-5363-4897-9E5D-0F36332E1163}" type="presOf" srcId="{6270B7EA-332A-429D-9CED-055163574BE7}" destId="{BA6B3502-D41C-4123-B902-525E207C8AE1}" srcOrd="0" destOrd="1" presId="urn:microsoft.com/office/officeart/2011/layout/InterconnectedBlockProcess"/>
    <dgm:cxn modelId="{F3356E25-147A-43FE-9252-E44D28C91969}" srcId="{78A75569-D269-43BA-A81D-5CFD6D0D5D7C}" destId="{B77F700D-9CE5-4889-9FB9-FC57B2B73B2A}" srcOrd="4" destOrd="0" parTransId="{9320712B-1970-40B9-B6E8-23C44C763263}" sibTransId="{4512F0E8-169C-41B0-8709-2C9427B18E4E}"/>
    <dgm:cxn modelId="{AE2DC125-7CEB-4F41-98BA-0A23D4A34C95}" type="presOf" srcId="{EA85872F-F761-4E5B-B4CE-14E8D0AB1DE8}" destId="{7923E889-4305-4E1A-8FBD-9D4309D12AAF}" srcOrd="1" destOrd="12" presId="urn:microsoft.com/office/officeart/2011/layout/InterconnectedBlockProcess"/>
    <dgm:cxn modelId="{5C75232E-9B62-4413-93ED-0724D997C998}" type="presOf" srcId="{D4AC3AAE-EBEF-4D1D-BAC1-0CA764A4D24A}" destId="{50255116-4E79-4576-A66A-EDCB6941A6F3}" srcOrd="1" destOrd="3" presId="urn:microsoft.com/office/officeart/2011/layout/InterconnectedBlockProcess"/>
    <dgm:cxn modelId="{6E53852E-6BA8-472F-8F70-903D0C820F15}" type="presOf" srcId="{67223478-8F63-4571-A108-285C42D3B80F}" destId="{2E181758-99D8-4D49-BAC2-B5C4ACB918B0}" srcOrd="1" destOrd="2" presId="urn:microsoft.com/office/officeart/2011/layout/InterconnectedBlockProcess"/>
    <dgm:cxn modelId="{5E3D9F2F-FBD7-42A3-8DBB-3E9D823300BC}" srcId="{78A75569-D269-43BA-A81D-5CFD6D0D5D7C}" destId="{2C50E987-33EA-4340-BC6B-BB269B620F9C}" srcOrd="6" destOrd="0" parTransId="{8E716F9C-859D-4BD1-8153-B81D0AA56745}" sibTransId="{6FAD446C-2DF4-4989-8160-40A03A721F91}"/>
    <dgm:cxn modelId="{C151C830-6C7C-4A28-A461-90730DD0015F}" type="presOf" srcId="{6155FE9C-BCB4-465C-B010-EC093EDF3FD7}" destId="{7923E889-4305-4E1A-8FBD-9D4309D12AAF}" srcOrd="1" destOrd="0" presId="urn:microsoft.com/office/officeart/2011/layout/InterconnectedBlockProcess"/>
    <dgm:cxn modelId="{5C6FC739-A3F3-4940-AF68-2AD6C3ECB9FF}" srcId="{78A75569-D269-43BA-A81D-5CFD6D0D5D7C}" destId="{EA85872F-F761-4E5B-B4CE-14E8D0AB1DE8}" srcOrd="12" destOrd="0" parTransId="{F148C498-8D57-4593-9C0B-26EF0332B26B}" sibTransId="{BAB4B25D-E197-42DF-ABBF-A8798C3EF4AB}"/>
    <dgm:cxn modelId="{E1AE2A3A-EB07-4A3A-A840-2B60AB0C08CD}" type="presOf" srcId="{57F9BF83-B8CF-4884-AA19-F78317725613}" destId="{720D298E-2DC9-4E92-BA30-9EE52D380D51}" srcOrd="1" destOrd="3" presId="urn:microsoft.com/office/officeart/2011/layout/InterconnectedBlockProcess"/>
    <dgm:cxn modelId="{45A4E63C-A12B-4BF0-9078-5FC1B18EE0CA}" type="presOf" srcId="{1A7647CE-D5B9-4C59-B8DF-5458CD9FB86D}" destId="{7923E889-4305-4E1A-8FBD-9D4309D12AAF}" srcOrd="1" destOrd="13" presId="urn:microsoft.com/office/officeart/2011/layout/InterconnectedBlockProcess"/>
    <dgm:cxn modelId="{2794633E-19BD-48C4-962C-DF3B23F66763}" type="presOf" srcId="{F4C0FA6C-95B9-40F7-9A94-77A7546410C1}" destId="{7923E889-4305-4E1A-8FBD-9D4309D12AAF}" srcOrd="1" destOrd="11" presId="urn:microsoft.com/office/officeart/2011/layout/InterconnectedBlockProcess"/>
    <dgm:cxn modelId="{69AB0040-F1B9-4815-ACBC-36D6BD85B55B}" srcId="{67223478-8F63-4571-A108-285C42D3B80F}" destId="{3C3DECD0-34F4-41D2-BF3C-20515A7942C1}" srcOrd="0" destOrd="0" parTransId="{A81F1188-4CF6-48D3-9724-F383A5EDE619}" sibTransId="{7A1AA7B9-64C6-4FC6-9ECD-B2950E25EE60}"/>
    <dgm:cxn modelId="{C4B5FA5D-BA56-47FC-9065-A9D7845000DC}" srcId="{64599B4A-B4BC-4941-8030-D508197959D4}" destId="{3D383CA4-9C5F-4110-B949-7B6C1524B26E}" srcOrd="1" destOrd="0" parTransId="{9052EB53-E800-47CA-8141-04DBA1C97CC4}" sibTransId="{45CB44AF-65F2-4F68-8844-0BB5C7D9D8A6}"/>
    <dgm:cxn modelId="{FD09565F-B1AC-4504-BE2B-FF7677451F7B}" srcId="{D5455532-6DBB-4CC7-A384-8B211534077C}" destId="{2B12FF39-385B-4137-87E4-8245B91F82D8}" srcOrd="2" destOrd="0" parTransId="{089D1348-51C7-4AA2-9696-A6B30E9C19A2}" sibTransId="{769B0464-D8BB-4743-A472-CCA0E3512E5A}"/>
    <dgm:cxn modelId="{EFA5945F-C31C-4EBA-98A9-83D0271F1DB2}" type="presOf" srcId="{D58660AD-3992-4330-B673-76D459848778}" destId="{BA6B3502-D41C-4123-B902-525E207C8AE1}" srcOrd="0" destOrd="4" presId="urn:microsoft.com/office/officeart/2011/layout/InterconnectedBlockProcess"/>
    <dgm:cxn modelId="{82EA7860-7424-4A51-9D36-D936FED59B51}" srcId="{765B518D-7879-439F-AB3D-AF37436D3105}" destId="{EAFE8608-3907-419F-95ED-E91E939FFCDD}" srcOrd="3" destOrd="0" parTransId="{7F3D45BE-9D3F-4FAC-86E7-79FA83BB7911}" sibTransId="{25B612A6-3BA4-4DB6-BEFA-7AF90B733B47}"/>
    <dgm:cxn modelId="{F23A4361-AD9E-406E-9E64-9030B9332A32}" type="presOf" srcId="{A6C1B4FD-FE54-49F1-8FD0-1BD90DF7EE7E}" destId="{E545EB44-FA7C-4872-B1B2-B284362B25BF}" srcOrd="0" destOrd="5" presId="urn:microsoft.com/office/officeart/2011/layout/InterconnectedBlockProcess"/>
    <dgm:cxn modelId="{09DC4741-EF34-4133-80A1-2F97977A86E0}" type="presOf" srcId="{64599B4A-B4BC-4941-8030-D508197959D4}" destId="{B1350E65-70A9-4DF2-A43F-8E3CE17D21A0}" srcOrd="0" destOrd="0" presId="urn:microsoft.com/office/officeart/2011/layout/InterconnectedBlockProcess"/>
    <dgm:cxn modelId="{17CD1364-3ECE-4808-937F-8E2B0F719A13}" type="presOf" srcId="{19E8C6B1-0448-49E6-A5A4-65456A12B515}" destId="{9C69169B-671C-4E59-92A7-7FFA69E28CEE}" srcOrd="0" destOrd="0" presId="urn:microsoft.com/office/officeart/2011/layout/InterconnectedBlockProcess"/>
    <dgm:cxn modelId="{B2328364-52FD-42E9-ABA6-F2F381A60673}" type="presOf" srcId="{EAFE8608-3907-419F-95ED-E91E939FFCDD}" destId="{BA6B3502-D41C-4123-B902-525E207C8AE1}" srcOrd="0" destOrd="3" presId="urn:microsoft.com/office/officeart/2011/layout/InterconnectedBlockProcess"/>
    <dgm:cxn modelId="{C4B7A865-4A64-43D4-A298-F71D67DADD94}" type="presOf" srcId="{B9F98BB1-418E-4160-A8FA-08CBE931C5B5}" destId="{E545EB44-FA7C-4872-B1B2-B284362B25BF}" srcOrd="0" destOrd="1" presId="urn:microsoft.com/office/officeart/2011/layout/InterconnectedBlockProcess"/>
    <dgm:cxn modelId="{FEAD7666-271C-400F-B42C-D89CECEF9A42}" srcId="{2B12FF39-385B-4137-87E4-8245B91F82D8}" destId="{E2493FEB-FFDA-4B3F-97E6-CDB438160217}" srcOrd="1" destOrd="0" parTransId="{BD941887-1D7C-47DD-AE50-6E4EACB68CD5}" sibTransId="{4F7BAB53-4F39-4081-9BC9-9AEDC9119CA6}"/>
    <dgm:cxn modelId="{03000849-CB8D-49A0-8828-1F0F227E1314}" type="presOf" srcId="{9A064D57-DF20-46B5-BA2A-F47F36060B86}" destId="{7D3AF4DF-1855-4C0C-900C-AF9BBDC84FFF}" srcOrd="1" destOrd="1" presId="urn:microsoft.com/office/officeart/2011/layout/InterconnectedBlockProcess"/>
    <dgm:cxn modelId="{51D3C74A-7FE4-45E2-B6CD-52F245B9EF6D}" type="presOf" srcId="{CAFD2570-CE45-486F-AD8C-AEA3D6DDF1F9}" destId="{DEB6979C-FD0B-49E6-B013-1488F3E54DCE}" srcOrd="0" destOrd="0" presId="urn:microsoft.com/office/officeart/2011/layout/InterconnectedBlockProcess"/>
    <dgm:cxn modelId="{9C9FE56A-EB15-4E2D-8204-CFB6E26C77AE}" srcId="{C2F96276-3451-4AB4-ABF4-674729A07817}" destId="{765B518D-7879-439F-AB3D-AF37436D3105}" srcOrd="4" destOrd="0" parTransId="{00E10521-8BEE-4917-906E-16D9C0DB5B71}" sibTransId="{92073892-C43C-4E5E-B680-BDFEFD2DD658}"/>
    <dgm:cxn modelId="{482C5A6B-1D6D-4EC7-BE42-987C2713A021}" type="presOf" srcId="{3D383CA4-9C5F-4110-B949-7B6C1524B26E}" destId="{199C1009-7751-492D-A56B-B026E254D4D1}" srcOrd="0" destOrd="1" presId="urn:microsoft.com/office/officeart/2011/layout/InterconnectedBlockProcess"/>
    <dgm:cxn modelId="{FEFC374D-128F-45E7-8534-E84CE024EB48}" type="presOf" srcId="{CF490F43-D705-4B61-959B-A29C7701EB17}" destId="{A71C89F1-633B-478E-9AEF-2951926C4A65}" srcOrd="0" destOrd="8" presId="urn:microsoft.com/office/officeart/2011/layout/InterconnectedBlockProcess"/>
    <dgm:cxn modelId="{CC333670-483F-4DF9-B17F-DCB710F77E05}" type="presOf" srcId="{0FF4C465-8BC1-4972-9A4B-944AAA323886}" destId="{7D3AF4DF-1855-4C0C-900C-AF9BBDC84FFF}" srcOrd="1" destOrd="2" presId="urn:microsoft.com/office/officeart/2011/layout/InterconnectedBlockProcess"/>
    <dgm:cxn modelId="{2CE26770-0CF7-4DC9-8973-901EFF392802}" type="presOf" srcId="{CAFD2570-CE45-486F-AD8C-AEA3D6DDF1F9}" destId="{7D3AF4DF-1855-4C0C-900C-AF9BBDC84FFF}" srcOrd="1" destOrd="0" presId="urn:microsoft.com/office/officeart/2011/layout/InterconnectedBlockProcess"/>
    <dgm:cxn modelId="{A4FDDE50-5BD2-425E-BE3E-56E31365E729}" type="presOf" srcId="{6270B7EA-332A-429D-9CED-055163574BE7}" destId="{7AA46CED-D68A-4E09-823B-2EB7837E84B0}" srcOrd="1" destOrd="1" presId="urn:microsoft.com/office/officeart/2011/layout/InterconnectedBlockProcess"/>
    <dgm:cxn modelId="{0CFEE771-0C24-48C6-80A6-13D232693D72}" srcId="{78A75569-D269-43BA-A81D-5CFD6D0D5D7C}" destId="{64D47415-B068-43B8-9815-CC58BA34EEB2}" srcOrd="10" destOrd="0" parTransId="{CBC1D61F-B617-4388-910C-741D1D0CBABF}" sibTransId="{F6F94340-F921-4118-9420-FA6FCAE19D30}"/>
    <dgm:cxn modelId="{BE9C8C73-BB8D-4287-B256-0F2A58F36280}" type="presOf" srcId="{95EF0107-46BA-427D-B453-894B5BD2CE9A}" destId="{199C1009-7751-492D-A56B-B026E254D4D1}" srcOrd="0" destOrd="0" presId="urn:microsoft.com/office/officeart/2011/layout/InterconnectedBlockProcess"/>
    <dgm:cxn modelId="{0B3CC253-88D7-4C2F-9CCE-4F638A309C77}" type="presOf" srcId="{2790C24B-B09E-4783-BC57-343AC263ED31}" destId="{A71C89F1-633B-478E-9AEF-2951926C4A65}" srcOrd="0" destOrd="2" presId="urn:microsoft.com/office/officeart/2011/layout/InterconnectedBlockProcess"/>
    <dgm:cxn modelId="{C6925654-61E1-435B-AD5E-6BAFA62D006E}" srcId="{060952A1-CA0E-4DE9-8009-E25F72A4C7EE}" destId="{3EC38A46-95ED-49C2-9C64-5318C5203EF2}" srcOrd="0" destOrd="0" parTransId="{E8E0A930-F711-4852-9030-DAC3AFAB6076}" sibTransId="{6F3488A3-F890-4EC6-9E41-B67F3F2FC770}"/>
    <dgm:cxn modelId="{DEE1EA54-1FA8-4965-9199-F7D63E701C53}" srcId="{765B518D-7879-439F-AB3D-AF37436D3105}" destId="{C73A9E3E-86DC-40DD-8BAF-ACC7294D43E1}" srcOrd="2" destOrd="0" parTransId="{FBD4102A-EFF4-4B48-B821-63349F30B2A8}" sibTransId="{09C67945-2227-464B-B1E8-D41EDECEAFB5}"/>
    <dgm:cxn modelId="{E19E0755-E4AE-4056-9FB8-FC23DE899DAB}" type="presOf" srcId="{2E810643-CB9B-486F-8F57-A9476C2AA72A}" destId="{BA6B3502-D41C-4123-B902-525E207C8AE1}" srcOrd="0" destOrd="0" presId="urn:microsoft.com/office/officeart/2011/layout/InterconnectedBlockProcess"/>
    <dgm:cxn modelId="{83622C55-79D4-47DA-B49A-8DF040B0266D}" type="presOf" srcId="{B77F700D-9CE5-4889-9FB9-FC57B2B73B2A}" destId="{7923E889-4305-4E1A-8FBD-9D4309D12AAF}" srcOrd="1" destOrd="4" presId="urn:microsoft.com/office/officeart/2011/layout/InterconnectedBlockProcess"/>
    <dgm:cxn modelId="{157D7A55-8D0B-403E-A169-CBBF20A27BA0}" type="presOf" srcId="{2C50E987-33EA-4340-BC6B-BB269B620F9C}" destId="{A71C89F1-633B-478E-9AEF-2951926C4A65}" srcOrd="0" destOrd="6" presId="urn:microsoft.com/office/officeart/2011/layout/InterconnectedBlockProcess"/>
    <dgm:cxn modelId="{8921F175-6740-4092-A41A-917E6E342B5B}" type="presOf" srcId="{E4BFCD8F-8711-4900-A2A3-929A3C0A916B}" destId="{199C1009-7751-492D-A56B-B026E254D4D1}" srcOrd="0" destOrd="5" presId="urn:microsoft.com/office/officeart/2011/layout/InterconnectedBlockProcess"/>
    <dgm:cxn modelId="{37E91B77-EB89-43A4-8B6D-034FD6129205}" type="presOf" srcId="{D58660AD-3992-4330-B673-76D459848778}" destId="{7AA46CED-D68A-4E09-823B-2EB7837E84B0}" srcOrd="1" destOrd="4" presId="urn:microsoft.com/office/officeart/2011/layout/InterconnectedBlockProcess"/>
    <dgm:cxn modelId="{F6E42B57-F223-4B73-B584-F493F05D88DA}" type="presOf" srcId="{E2493FEB-FFDA-4B3F-97E6-CDB438160217}" destId="{720D298E-2DC9-4E92-BA30-9EE52D380D51}" srcOrd="1" destOrd="4" presId="urn:microsoft.com/office/officeart/2011/layout/InterconnectedBlockProcess"/>
    <dgm:cxn modelId="{F378F177-B5C6-4801-9B83-65EE4813F15A}" srcId="{64599B4A-B4BC-4941-8030-D508197959D4}" destId="{95EF0107-46BA-427D-B453-894B5BD2CE9A}" srcOrd="0" destOrd="0" parTransId="{A08D7F8D-3424-404C-87CC-F2ECAF41C174}" sibTransId="{1AD546FD-822C-495C-9082-E62C7B7F5919}"/>
    <dgm:cxn modelId="{7AF85258-9194-439F-8A53-7336B5FF41E6}" type="presOf" srcId="{64D47415-B068-43B8-9815-CC58BA34EEB2}" destId="{7923E889-4305-4E1A-8FBD-9D4309D12AAF}" srcOrd="1" destOrd="10" presId="urn:microsoft.com/office/officeart/2011/layout/InterconnectedBlockProcess"/>
    <dgm:cxn modelId="{996F3659-8EF1-4348-9B84-20FD1885741B}" srcId="{78A75569-D269-43BA-A81D-5CFD6D0D5D7C}" destId="{DBEC4347-E6EE-4AE9-A1F9-FA6C768F4731}" srcOrd="9" destOrd="0" parTransId="{457A6E45-34E3-4E52-BCB1-72C74C03B519}" sibTransId="{1CFB2EF1-F0AC-4AC1-80D8-394155E0BBD4}"/>
    <dgm:cxn modelId="{A8703B5A-2355-48F7-B6AF-580F9349370D}" type="presOf" srcId="{EA85872F-F761-4E5B-B4CE-14E8D0AB1DE8}" destId="{A71C89F1-633B-478E-9AEF-2951926C4A65}" srcOrd="0" destOrd="12" presId="urn:microsoft.com/office/officeart/2011/layout/InterconnectedBlockProcess"/>
    <dgm:cxn modelId="{0B539C7B-4900-4752-8998-DB7846973689}" type="presOf" srcId="{3EC38A46-95ED-49C2-9C64-5318C5203EF2}" destId="{2E181758-99D8-4D49-BAC2-B5C4ACB918B0}" srcOrd="1" destOrd="0" presId="urn:microsoft.com/office/officeart/2011/layout/InterconnectedBlockProcess"/>
    <dgm:cxn modelId="{1E33FF81-80EC-4F04-9A17-E7B46A3DC358}" type="presOf" srcId="{81E38094-77D8-45FA-8646-90CC782EFE07}" destId="{720D298E-2DC9-4E92-BA30-9EE52D380D51}" srcOrd="1" destOrd="1" presId="urn:microsoft.com/office/officeart/2011/layout/InterconnectedBlockProcess"/>
    <dgm:cxn modelId="{7D56C285-1316-4C27-BED9-DEA0ED6EC7F9}" srcId="{D5455532-6DBB-4CC7-A384-8B211534077C}" destId="{81E38094-77D8-45FA-8646-90CC782EFE07}" srcOrd="1" destOrd="0" parTransId="{61BCBF0A-1C55-4C34-8679-51FDC30DEF53}" sibTransId="{A3F20F71-0420-41DD-9ED5-43E4F0327FB0}"/>
    <dgm:cxn modelId="{6D75D487-6F0D-4BA6-84C6-569FD2D4C507}" type="presOf" srcId="{E2493FEB-FFDA-4B3F-97E6-CDB438160217}" destId="{9C69169B-671C-4E59-92A7-7FFA69E28CEE}" srcOrd="0" destOrd="4" presId="urn:microsoft.com/office/officeart/2011/layout/InterconnectedBlockProcess"/>
    <dgm:cxn modelId="{6D752388-7F95-4467-BAAE-3230EA356647}" type="presOf" srcId="{60AE0682-6CB5-45A0-96AA-009F8C990ED4}" destId="{E545EB44-FA7C-4872-B1B2-B284362B25BF}" srcOrd="0" destOrd="4" presId="urn:microsoft.com/office/officeart/2011/layout/InterconnectedBlockProcess"/>
    <dgm:cxn modelId="{4BA9D588-8E72-41BB-943B-A57BBDE409FB}" type="presOf" srcId="{0FF4C465-8BC1-4972-9A4B-944AAA323886}" destId="{DEB6979C-FD0B-49E6-B013-1488F3E54DCE}" srcOrd="0" destOrd="2" presId="urn:microsoft.com/office/officeart/2011/layout/InterconnectedBlockProcess"/>
    <dgm:cxn modelId="{94B4CA8B-3425-4E91-9200-7F282B556C35}" type="presOf" srcId="{6786EE75-E981-49DC-889E-D2A6CF339A78}" destId="{7923E889-4305-4E1A-8FBD-9D4309D12AAF}" srcOrd="1" destOrd="5" presId="urn:microsoft.com/office/officeart/2011/layout/InterconnectedBlockProcess"/>
    <dgm:cxn modelId="{2C93148F-C9E4-434C-BFF1-FEC4F17C0776}" srcId="{C2F96276-3451-4AB4-ABF4-674729A07817}" destId="{64599B4A-B4BC-4941-8030-D508197959D4}" srcOrd="5" destOrd="0" parTransId="{F8D8D395-E0EE-4801-8A11-9F41687E7105}" sibTransId="{86E9FE28-29A3-44CF-8069-7B691B08C2F6}"/>
    <dgm:cxn modelId="{D358DD90-01C7-4CDA-9C58-49BAD037FC95}" srcId="{64599B4A-B4BC-4941-8030-D508197959D4}" destId="{1FB42B7A-182E-4752-A15F-64355A7FCDAA}" srcOrd="2" destOrd="0" parTransId="{9A75A4E3-29AD-45D1-8EF4-6D8908289F1D}" sibTransId="{FB066161-6D73-4CAD-A194-163A3FB89D0F}"/>
    <dgm:cxn modelId="{8ABFC191-BCBB-4774-89E9-6420CE37F041}" srcId="{C2F96276-3451-4AB4-ABF4-674729A07817}" destId="{060952A1-CA0E-4DE9-8009-E25F72A4C7EE}" srcOrd="1" destOrd="0" parTransId="{D8932888-8485-42A2-84B5-5BD7E9193D82}" sibTransId="{74C36634-AF31-47E8-B867-469DE8EEF32B}"/>
    <dgm:cxn modelId="{82965996-0D84-40C7-8A17-C83D5BE37643}" type="presOf" srcId="{FEFF4E6D-9FD0-4CC5-A90B-6FC4543D9AB0}" destId="{199C1009-7751-492D-A56B-B026E254D4D1}" srcOrd="0" destOrd="4" presId="urn:microsoft.com/office/officeart/2011/layout/InterconnectedBlockProcess"/>
    <dgm:cxn modelId="{D3A8CC97-2A01-470E-A698-B2EA36D0D1BD}" srcId="{78A75569-D269-43BA-A81D-5CFD6D0D5D7C}" destId="{1A7647CE-D5B9-4C59-B8DF-5458CD9FB86D}" srcOrd="13" destOrd="0" parTransId="{617F2E80-DF24-4603-976D-28D952D7B6CF}" sibTransId="{6CBDA762-F850-4A77-9F50-AEE7E96CC40D}"/>
    <dgm:cxn modelId="{0DD70899-11F7-40B2-AD98-57ED164229F8}" type="presOf" srcId="{CF490F43-D705-4B61-959B-A29C7701EB17}" destId="{7923E889-4305-4E1A-8FBD-9D4309D12AAF}" srcOrd="1" destOrd="8" presId="urn:microsoft.com/office/officeart/2011/layout/InterconnectedBlockProcess"/>
    <dgm:cxn modelId="{8089AE99-B4A1-4A18-BF1A-81D6E37E4449}" srcId="{78A75569-D269-43BA-A81D-5CFD6D0D5D7C}" destId="{B11229E7-2330-493B-B262-0A4E481867AF}" srcOrd="1" destOrd="0" parTransId="{58AF313D-7364-4F3E-BE01-C5B5D554D60F}" sibTransId="{6E90A8C4-CEA7-4BD6-ABEB-AEB492C77CF9}"/>
    <dgm:cxn modelId="{80D2C999-7AD5-4885-99C2-81A0261017A7}" type="presOf" srcId="{1FB42B7A-182E-4752-A15F-64355A7FCDAA}" destId="{199C1009-7751-492D-A56B-B026E254D4D1}" srcOrd="0" destOrd="2" presId="urn:microsoft.com/office/officeart/2011/layout/InterconnectedBlockProcess"/>
    <dgm:cxn modelId="{E227529B-0A52-4BE7-B651-76A50A9C3AAB}" srcId="{78A75569-D269-43BA-A81D-5CFD6D0D5D7C}" destId="{6155FE9C-BCB4-465C-B010-EC093EDF3FD7}" srcOrd="0" destOrd="0" parTransId="{69EE4A9A-4193-4E40-86B9-6F0478BA724C}" sibTransId="{F94BAA3C-865D-4D5F-B1C8-661B24D0530B}"/>
    <dgm:cxn modelId="{874E1A9F-B33B-4E37-BC22-973FFED36179}" type="presOf" srcId="{3D383CA4-9C5F-4110-B949-7B6C1524B26E}" destId="{50255116-4E79-4576-A66A-EDCB6941A6F3}" srcOrd="1" destOrd="1" presId="urn:microsoft.com/office/officeart/2011/layout/InterconnectedBlockProcess"/>
    <dgm:cxn modelId="{2314CEA0-8E15-4E2C-8F3B-C209557B7CEA}" type="presOf" srcId="{2790C24B-B09E-4783-BC57-343AC263ED31}" destId="{7923E889-4305-4E1A-8FBD-9D4309D12AAF}" srcOrd="1" destOrd="2" presId="urn:microsoft.com/office/officeart/2011/layout/InterconnectedBlockProcess"/>
    <dgm:cxn modelId="{67E937A3-F2C6-4D97-AC17-AE6627038C86}" type="presOf" srcId="{38EEE299-5DEF-43A7-871B-EEE89BFB17DB}" destId="{7923E889-4305-4E1A-8FBD-9D4309D12AAF}" srcOrd="1" destOrd="3" presId="urn:microsoft.com/office/officeart/2011/layout/InterconnectedBlockProcess"/>
    <dgm:cxn modelId="{847C6BA3-973B-402A-9A73-827EA42A176B}" type="presOf" srcId="{38EEE299-5DEF-43A7-871B-EEE89BFB17DB}" destId="{A71C89F1-633B-478E-9AEF-2951926C4A65}" srcOrd="0" destOrd="3" presId="urn:microsoft.com/office/officeart/2011/layout/InterconnectedBlockProcess"/>
    <dgm:cxn modelId="{05EA8EA4-55D2-4273-A148-24D72B673408}" type="presOf" srcId="{1FB42B7A-182E-4752-A15F-64355A7FCDAA}" destId="{50255116-4E79-4576-A66A-EDCB6941A6F3}" srcOrd="1" destOrd="2" presId="urn:microsoft.com/office/officeart/2011/layout/InterconnectedBlockProcess"/>
    <dgm:cxn modelId="{DA6EFDA7-66F8-447C-BFA0-26B192579321}" type="presOf" srcId="{E72AC018-EB88-42C0-8B07-C2661B7A1A4D}" destId="{A71C89F1-633B-478E-9AEF-2951926C4A65}" srcOrd="0" destOrd="7" presId="urn:microsoft.com/office/officeart/2011/layout/InterconnectedBlockProcess"/>
    <dgm:cxn modelId="{F4EA2DA8-65AD-48C7-A881-8182C272DADE}" srcId="{765B518D-7879-439F-AB3D-AF37436D3105}" destId="{6270B7EA-332A-429D-9CED-055163574BE7}" srcOrd="1" destOrd="0" parTransId="{A4EE08C5-D630-46E6-BAAD-F593A33D85D6}" sibTransId="{812AA4AE-32EC-40DE-8D82-272631F3078A}"/>
    <dgm:cxn modelId="{C4352EA8-41BB-41B8-B660-25A97D855B54}" type="presOf" srcId="{6786EE75-E981-49DC-889E-D2A6CF339A78}" destId="{A71C89F1-633B-478E-9AEF-2951926C4A65}" srcOrd="0" destOrd="5" presId="urn:microsoft.com/office/officeart/2011/layout/InterconnectedBlockProcess"/>
    <dgm:cxn modelId="{2E7179A9-F672-42A4-8BAC-845E47B5609F}" srcId="{765B518D-7879-439F-AB3D-AF37436D3105}" destId="{D58660AD-3992-4330-B673-76D459848778}" srcOrd="4" destOrd="0" parTransId="{6A2CB5DF-79D8-496F-9016-7A060DE54E6E}" sibTransId="{26AF8434-9C96-48F3-A313-65A9C611B544}"/>
    <dgm:cxn modelId="{49096CAA-BA0E-408F-B683-6A95EA0B8818}" type="presOf" srcId="{78A75569-D269-43BA-A81D-5CFD6D0D5D7C}" destId="{31D1C276-0ED1-4A9A-BDF6-0770EAFD281F}" srcOrd="0" destOrd="0" presId="urn:microsoft.com/office/officeart/2011/layout/InterconnectedBlockProcess"/>
    <dgm:cxn modelId="{B54853AB-696E-4372-A363-FD3F896E29B2}" srcId="{C2F96276-3451-4AB4-ABF4-674729A07817}" destId="{D5455532-6DBB-4CC7-A384-8B211534077C}" srcOrd="2" destOrd="0" parTransId="{4142EBFE-BE54-4C75-90EC-D7657BB07C18}" sibTransId="{A97F1952-0AB2-400E-88A1-FD66D068E5FC}"/>
    <dgm:cxn modelId="{DEBA4BAC-8566-442C-9DE7-6C41357A54B1}" srcId="{78A75569-D269-43BA-A81D-5CFD6D0D5D7C}" destId="{E72AC018-EB88-42C0-8B07-C2661B7A1A4D}" srcOrd="7" destOrd="0" parTransId="{62B6B196-0E3C-46B1-9BDA-F80E7FA352E7}" sibTransId="{A0AF5068-D1D8-445F-9FEF-DB1FF55FDE91}"/>
    <dgm:cxn modelId="{7C7181AF-7AD6-4E15-A5CF-89FFB14E8603}" srcId="{78A75569-D269-43BA-A81D-5CFD6D0D5D7C}" destId="{2790C24B-B09E-4783-BC57-343AC263ED31}" srcOrd="2" destOrd="0" parTransId="{765C4CA3-FD03-46D8-882D-C3B6DF5FDA99}" sibTransId="{36CF4086-362C-44D2-B20C-C46EFACD3602}"/>
    <dgm:cxn modelId="{24FB09B1-1102-46EB-9E4A-78B6EBCCCD86}" type="presOf" srcId="{3EC38A46-95ED-49C2-9C64-5318C5203EF2}" destId="{E545EB44-FA7C-4872-B1B2-B284362B25BF}" srcOrd="0" destOrd="0" presId="urn:microsoft.com/office/officeart/2011/layout/InterconnectedBlockProcess"/>
    <dgm:cxn modelId="{6FD975B2-D501-4AF5-94B4-938DB4B7F0B0}" type="presOf" srcId="{060952A1-CA0E-4DE9-8009-E25F72A4C7EE}" destId="{89FE6DCE-810D-4136-A70E-3B3A31A9CD62}" srcOrd="0" destOrd="0" presId="urn:microsoft.com/office/officeart/2011/layout/InterconnectedBlockProcess"/>
    <dgm:cxn modelId="{175436B4-7E62-4C15-9740-4D5028933DA0}" type="presOf" srcId="{2E810643-CB9B-486F-8F57-A9476C2AA72A}" destId="{7AA46CED-D68A-4E09-823B-2EB7837E84B0}" srcOrd="1" destOrd="0" presId="urn:microsoft.com/office/officeart/2011/layout/InterconnectedBlockProcess"/>
    <dgm:cxn modelId="{01B19AB6-FEA1-41A9-B0C7-D84CA8C9C608}" srcId="{2B12FF39-385B-4137-87E4-8245B91F82D8}" destId="{8611035A-F849-408C-82ED-04571BC0E650}" srcOrd="2" destOrd="0" parTransId="{1DA44CD5-DBF4-41BC-8FF7-B5E92CAE4E4F}" sibTransId="{E62053B4-6A01-4473-85D1-9BCD0EEDCE46}"/>
    <dgm:cxn modelId="{C061D1B6-ACD7-417B-9742-8E37444E4E92}" srcId="{D5455532-6DBB-4CC7-A384-8B211534077C}" destId="{19E8C6B1-0448-49E6-A5A4-65456A12B515}" srcOrd="0" destOrd="0" parTransId="{223EEEC7-1227-4AEE-BA19-A644ED7107B1}" sibTransId="{2DE4F924-60C9-445A-A05E-A5E5F582B6D5}"/>
    <dgm:cxn modelId="{A7359CB8-EB93-46D4-968E-8C6F1F6A4D1F}" srcId="{78A75569-D269-43BA-A81D-5CFD6D0D5D7C}" destId="{CF490F43-D705-4B61-959B-A29C7701EB17}" srcOrd="8" destOrd="0" parTransId="{3DF27FBB-7D16-400C-9E39-392836153DE4}" sibTransId="{D0F91B8F-47EF-4462-88DA-65A4A18D3B4E}"/>
    <dgm:cxn modelId="{72FD7FBA-1325-462D-9B6B-83EF33C13514}" srcId="{78A75569-D269-43BA-A81D-5CFD6D0D5D7C}" destId="{F4C0FA6C-95B9-40F7-9A94-77A7546410C1}" srcOrd="11" destOrd="0" parTransId="{D16A5150-129F-4D35-A07E-C2BCD6C6A147}" sibTransId="{75184DC7-E7B2-4215-A501-8BFA08717EE6}"/>
    <dgm:cxn modelId="{361E98BD-70F8-4C47-8746-82CC8BD465F3}" type="presOf" srcId="{19E8C6B1-0448-49E6-A5A4-65456A12B515}" destId="{720D298E-2DC9-4E92-BA30-9EE52D380D51}" srcOrd="1" destOrd="0" presId="urn:microsoft.com/office/officeart/2011/layout/InterconnectedBlockProcess"/>
    <dgm:cxn modelId="{06FDD3BF-FA97-44E3-A452-EAD133B0E848}" srcId="{64599B4A-B4BC-4941-8030-D508197959D4}" destId="{E4BFCD8F-8711-4900-A2A3-929A3C0A916B}" srcOrd="5" destOrd="0" parTransId="{28D85306-7B79-487D-B6E2-0DC5E13F7F25}" sibTransId="{D91C2434-0B82-4D37-925F-BE74FF83D611}"/>
    <dgm:cxn modelId="{E560B5C3-3FF5-4FC3-9AE2-B97F041E7A01}" srcId="{E3BCD003-B168-42D2-9914-C7F2E2E90E11}" destId="{9A064D57-DF20-46B5-BA2A-F47F36060B86}" srcOrd="1" destOrd="0" parTransId="{7D9B3CBA-FF67-4E12-B2DD-6B235C48E363}" sibTransId="{C7F3973D-C145-4E3E-8374-8EBD53CF60AF}"/>
    <dgm:cxn modelId="{4A83D4C4-79DF-471D-9EA8-13363DD6E17C}" srcId="{060952A1-CA0E-4DE9-8009-E25F72A4C7EE}" destId="{67223478-8F63-4571-A108-285C42D3B80F}" srcOrd="2" destOrd="0" parTransId="{85671FFD-7ED6-453A-82A4-5D676BFB8E5C}" sibTransId="{B70339DF-B3B4-4F0F-95E3-69E3BC644ADB}"/>
    <dgm:cxn modelId="{566806C5-8C94-4486-849C-23F347871892}" type="presOf" srcId="{3C3DECD0-34F4-41D2-BF3C-20515A7942C1}" destId="{E545EB44-FA7C-4872-B1B2-B284362B25BF}" srcOrd="0" destOrd="3" presId="urn:microsoft.com/office/officeart/2011/layout/InterconnectedBlockProcess"/>
    <dgm:cxn modelId="{6FB005C6-A209-4252-9BBE-C53CF021BF38}" type="presOf" srcId="{EAFE8608-3907-419F-95ED-E91E939FFCDD}" destId="{7AA46CED-D68A-4E09-823B-2EB7837E84B0}" srcOrd="1" destOrd="3" presId="urn:microsoft.com/office/officeart/2011/layout/InterconnectedBlockProcess"/>
    <dgm:cxn modelId="{DC6064CB-801B-42B0-80B2-972208AEE082}" type="presOf" srcId="{B11229E7-2330-493B-B262-0A4E481867AF}" destId="{7923E889-4305-4E1A-8FBD-9D4309D12AAF}" srcOrd="1" destOrd="1" presId="urn:microsoft.com/office/officeart/2011/layout/InterconnectedBlockProcess"/>
    <dgm:cxn modelId="{4B9448CF-6CBB-4E5B-9008-F1DBB4D4E1B0}" srcId="{2B12FF39-385B-4137-87E4-8245B91F82D8}" destId="{57F9BF83-B8CF-4884-AA19-F78317725613}" srcOrd="0" destOrd="0" parTransId="{A57A7A2C-E627-4467-9031-FAC64D2BC465}" sibTransId="{DD67F496-B520-4A3B-B04B-9796F6F6FC50}"/>
    <dgm:cxn modelId="{A6330FD0-14C9-40EE-B893-6BF0D74F1000}" type="presOf" srcId="{2B12FF39-385B-4137-87E4-8245B91F82D8}" destId="{9C69169B-671C-4E59-92A7-7FFA69E28CEE}" srcOrd="0" destOrd="2" presId="urn:microsoft.com/office/officeart/2011/layout/InterconnectedBlockProcess"/>
    <dgm:cxn modelId="{D57A0DD4-613A-42D0-8798-818434BC2DB7}" srcId="{67223478-8F63-4571-A108-285C42D3B80F}" destId="{60AE0682-6CB5-45A0-96AA-009F8C990ED4}" srcOrd="1" destOrd="0" parTransId="{FC577217-B6DE-44E1-B62D-16911D82AD74}" sibTransId="{9A4584F5-563E-466F-9383-C5B5AD202196}"/>
    <dgm:cxn modelId="{706739D6-8BF9-4DE4-A126-C59975EA1121}" srcId="{C2F96276-3451-4AB4-ABF4-674729A07817}" destId="{78A75569-D269-43BA-A81D-5CFD6D0D5D7C}" srcOrd="0" destOrd="0" parTransId="{43BD41FC-60C6-4D02-B2EB-207152F0E670}" sibTransId="{8E225020-ADAA-46A4-B7BB-42EAEFB48AB8}"/>
    <dgm:cxn modelId="{B3AA6DD7-C1B8-4F1A-8736-369400AC5AD9}" srcId="{67223478-8F63-4571-A108-285C42D3B80F}" destId="{A6C1B4FD-FE54-49F1-8FD0-1BD90DF7EE7E}" srcOrd="2" destOrd="0" parTransId="{B299892F-5042-4149-98CD-D521FA420E4E}" sibTransId="{BDCFA489-E45F-49BD-BD7C-5A2E3B66E13E}"/>
    <dgm:cxn modelId="{12FFC7DB-6429-4FC2-BCC7-901D8245613D}" type="presOf" srcId="{8611035A-F849-408C-82ED-04571BC0E650}" destId="{9C69169B-671C-4E59-92A7-7FFA69E28CEE}" srcOrd="0" destOrd="5" presId="urn:microsoft.com/office/officeart/2011/layout/InterconnectedBlockProcess"/>
    <dgm:cxn modelId="{A19AD7DB-B1F1-4D68-880C-F47E02B580AB}" type="presOf" srcId="{2C50E987-33EA-4340-BC6B-BB269B620F9C}" destId="{7923E889-4305-4E1A-8FBD-9D4309D12AAF}" srcOrd="1" destOrd="6" presId="urn:microsoft.com/office/officeart/2011/layout/InterconnectedBlockProcess"/>
    <dgm:cxn modelId="{AF1AD9DB-9999-4FBE-A57E-6A83DBDFC8B8}" type="presOf" srcId="{57F9BF83-B8CF-4884-AA19-F78317725613}" destId="{9C69169B-671C-4E59-92A7-7FFA69E28CEE}" srcOrd="0" destOrd="3" presId="urn:microsoft.com/office/officeart/2011/layout/InterconnectedBlockProcess"/>
    <dgm:cxn modelId="{678104DC-DDC1-4204-B8D1-984004A66F50}" srcId="{64599B4A-B4BC-4941-8030-D508197959D4}" destId="{D4AC3AAE-EBEF-4D1D-BAC1-0CA764A4D24A}" srcOrd="3" destOrd="0" parTransId="{3314E33E-2AF1-4D5D-9816-B06FB5CC9F1E}" sibTransId="{426A7694-CF70-496F-AA49-AB4FC5C80DCA}"/>
    <dgm:cxn modelId="{854E89DC-F357-48E0-8ABA-F80284B9CABE}" type="presOf" srcId="{C73A9E3E-86DC-40DD-8BAF-ACC7294D43E1}" destId="{7AA46CED-D68A-4E09-823B-2EB7837E84B0}" srcOrd="1" destOrd="2" presId="urn:microsoft.com/office/officeart/2011/layout/InterconnectedBlockProcess"/>
    <dgm:cxn modelId="{B6E1C2DF-DC96-4D97-99CC-231A5DA3F8E5}" type="presOf" srcId="{8611035A-F849-408C-82ED-04571BC0E650}" destId="{720D298E-2DC9-4E92-BA30-9EE52D380D51}" srcOrd="1" destOrd="5" presId="urn:microsoft.com/office/officeart/2011/layout/InterconnectedBlockProcess"/>
    <dgm:cxn modelId="{7E98C9DF-1075-4B42-8363-8B972FF3974D}" type="presOf" srcId="{DBEC4347-E6EE-4AE9-A1F9-FA6C768F4731}" destId="{A71C89F1-633B-478E-9AEF-2951926C4A65}" srcOrd="0" destOrd="9" presId="urn:microsoft.com/office/officeart/2011/layout/InterconnectedBlockProcess"/>
    <dgm:cxn modelId="{A50F4FE2-BAEB-4C32-B077-0E35248E503B}" srcId="{E3BCD003-B168-42D2-9914-C7F2E2E90E11}" destId="{CAFD2570-CE45-486F-AD8C-AEA3D6DDF1F9}" srcOrd="0" destOrd="0" parTransId="{CD899414-62B4-4377-B047-C14BC39E25D1}" sibTransId="{75463B39-BB02-42D6-8567-8486E5A53106}"/>
    <dgm:cxn modelId="{741279E6-F5E8-40B7-AE77-8B2CFA88F904}" type="presOf" srcId="{6155FE9C-BCB4-465C-B010-EC093EDF3FD7}" destId="{A71C89F1-633B-478E-9AEF-2951926C4A65}" srcOrd="0" destOrd="0" presId="urn:microsoft.com/office/officeart/2011/layout/InterconnectedBlockProcess"/>
    <dgm:cxn modelId="{1417E8E6-94AA-4082-9175-83B393367C88}" type="presOf" srcId="{2B12FF39-385B-4137-87E4-8245B91F82D8}" destId="{720D298E-2DC9-4E92-BA30-9EE52D380D51}" srcOrd="1" destOrd="2" presId="urn:microsoft.com/office/officeart/2011/layout/InterconnectedBlockProcess"/>
    <dgm:cxn modelId="{E5AD4EE7-8B2D-4AA2-9FCB-B7FA806333FB}" type="presOf" srcId="{60AE0682-6CB5-45A0-96AA-009F8C990ED4}" destId="{2E181758-99D8-4D49-BAC2-B5C4ACB918B0}" srcOrd="1" destOrd="4" presId="urn:microsoft.com/office/officeart/2011/layout/InterconnectedBlockProcess"/>
    <dgm:cxn modelId="{57BE8AE7-0EFA-49EC-B4F2-FC19F01DF758}" type="presOf" srcId="{E3BCD003-B168-42D2-9914-C7F2E2E90E11}" destId="{4003C479-3D90-4410-A9AC-CE127065174A}" srcOrd="0" destOrd="0" presId="urn:microsoft.com/office/officeart/2011/layout/InterconnectedBlockProcess"/>
    <dgm:cxn modelId="{D0ECF6E8-15FE-45FB-82E0-F5DBA8236A17}" type="presOf" srcId="{D5455532-6DBB-4CC7-A384-8B211534077C}" destId="{AD509326-89B5-4ADD-8B36-374D2CCD5004}" srcOrd="0" destOrd="0" presId="urn:microsoft.com/office/officeart/2011/layout/InterconnectedBlockProcess"/>
    <dgm:cxn modelId="{94313FEC-29E3-4287-8D09-09FCEEEEA22F}" srcId="{765B518D-7879-439F-AB3D-AF37436D3105}" destId="{E859BFEC-55D7-4115-AA4B-8611F116CB14}" srcOrd="5" destOrd="0" parTransId="{311F230B-42F2-42EF-8D59-1616CA45CCD7}" sibTransId="{92670C53-E154-4B54-B78F-201EDC2D086C}"/>
    <dgm:cxn modelId="{38FF6BED-5CD1-43C6-BF0B-F068E97D1493}" type="presOf" srcId="{3C3DECD0-34F4-41D2-BF3C-20515A7942C1}" destId="{2E181758-99D8-4D49-BAC2-B5C4ACB918B0}" srcOrd="1" destOrd="3" presId="urn:microsoft.com/office/officeart/2011/layout/InterconnectedBlockProcess"/>
    <dgm:cxn modelId="{C608AAED-49C8-4638-8E26-3C341D68F778}" type="presOf" srcId="{F4C0FA6C-95B9-40F7-9A94-77A7546410C1}" destId="{A71C89F1-633B-478E-9AEF-2951926C4A65}" srcOrd="0" destOrd="11" presId="urn:microsoft.com/office/officeart/2011/layout/InterconnectedBlockProcess"/>
    <dgm:cxn modelId="{9A2DE2ED-45F6-4533-8472-71DA337A4A6C}" type="presOf" srcId="{B9F98BB1-418E-4160-A8FA-08CBE931C5B5}" destId="{2E181758-99D8-4D49-BAC2-B5C4ACB918B0}" srcOrd="1" destOrd="1" presId="urn:microsoft.com/office/officeart/2011/layout/InterconnectedBlockProcess"/>
    <dgm:cxn modelId="{8D931EEE-E139-4681-AD41-E59E16A8EFE1}" type="presOf" srcId="{A6C1B4FD-FE54-49F1-8FD0-1BD90DF7EE7E}" destId="{2E181758-99D8-4D49-BAC2-B5C4ACB918B0}" srcOrd="1" destOrd="5" presId="urn:microsoft.com/office/officeart/2011/layout/InterconnectedBlockProcess"/>
    <dgm:cxn modelId="{A21ED4EE-1BA1-41F4-AB46-EF78ED36985F}" type="presOf" srcId="{765B518D-7879-439F-AB3D-AF37436D3105}" destId="{FA97D832-65B7-43D3-B41E-E04E30B0359A}" srcOrd="0" destOrd="0" presId="urn:microsoft.com/office/officeart/2011/layout/InterconnectedBlockProcess"/>
    <dgm:cxn modelId="{8C5AAEF2-807E-4531-BEE3-1C99AA6A5B97}" srcId="{C2F96276-3451-4AB4-ABF4-674729A07817}" destId="{E3BCD003-B168-42D2-9914-C7F2E2E90E11}" srcOrd="3" destOrd="0" parTransId="{742E0847-FB1F-4BB8-B321-1A67AE0C1288}" sibTransId="{52FB2DC3-5BF1-4866-8BA2-ACA84280A363}"/>
    <dgm:cxn modelId="{20CBEFF2-A0DC-442D-9311-04891185CC7F}" type="presOf" srcId="{B77F700D-9CE5-4889-9FB9-FC57B2B73B2A}" destId="{A71C89F1-633B-478E-9AEF-2951926C4A65}" srcOrd="0" destOrd="4" presId="urn:microsoft.com/office/officeart/2011/layout/InterconnectedBlockProcess"/>
    <dgm:cxn modelId="{2F0317F3-24D8-4DDA-A4BB-E3263C805B8C}" type="presOf" srcId="{E859BFEC-55D7-4115-AA4B-8611F116CB14}" destId="{7AA46CED-D68A-4E09-823B-2EB7837E84B0}" srcOrd="1" destOrd="5" presId="urn:microsoft.com/office/officeart/2011/layout/InterconnectedBlockProcess"/>
    <dgm:cxn modelId="{E35EC3F3-BB21-4DDC-B35B-77649867DDFA}" srcId="{765B518D-7879-439F-AB3D-AF37436D3105}" destId="{2E810643-CB9B-486F-8F57-A9476C2AA72A}" srcOrd="0" destOrd="0" parTransId="{67FDD197-CAF4-4B07-9380-42950B844BFC}" sibTransId="{F4A49F3D-6CB1-48D0-8D12-E55C08C41F57}"/>
    <dgm:cxn modelId="{C1BB6EF6-A227-4EF0-91E2-75C135BFAC29}" type="presOf" srcId="{E72AC018-EB88-42C0-8B07-C2661B7A1A4D}" destId="{7923E889-4305-4E1A-8FBD-9D4309D12AAF}" srcOrd="1" destOrd="7" presId="urn:microsoft.com/office/officeart/2011/layout/InterconnectedBlockProcess"/>
    <dgm:cxn modelId="{2CFC7EF8-67D5-43A5-A540-33513CDEC0FF}" type="presOf" srcId="{FEFF4E6D-9FD0-4CC5-A90B-6FC4543D9AB0}" destId="{50255116-4E79-4576-A66A-EDCB6941A6F3}" srcOrd="1" destOrd="4" presId="urn:microsoft.com/office/officeart/2011/layout/InterconnectedBlockProcess"/>
    <dgm:cxn modelId="{6C2978FB-9F60-4088-BB59-77CE035C13F4}" type="presOf" srcId="{D4AC3AAE-EBEF-4D1D-BAC1-0CA764A4D24A}" destId="{199C1009-7751-492D-A56B-B026E254D4D1}" srcOrd="0" destOrd="3" presId="urn:microsoft.com/office/officeart/2011/layout/InterconnectedBlockProcess"/>
    <dgm:cxn modelId="{C736B7FB-D492-4597-BF95-7A7297D18EF6}" type="presOf" srcId="{B11229E7-2330-493B-B262-0A4E481867AF}" destId="{A71C89F1-633B-478E-9AEF-2951926C4A65}" srcOrd="0" destOrd="1" presId="urn:microsoft.com/office/officeart/2011/layout/InterconnectedBlockProcess"/>
    <dgm:cxn modelId="{7669FD25-CA77-4208-9EC2-6D1832ECECE9}" type="presParOf" srcId="{A6F476E5-B5BA-4725-952B-DA947C86460A}" destId="{FAE8B917-459D-4CA9-B446-B14ABC2B6572}" srcOrd="0" destOrd="0" presId="urn:microsoft.com/office/officeart/2011/layout/InterconnectedBlockProcess"/>
    <dgm:cxn modelId="{75F8F5BB-56AF-4D90-87E0-173F627651D6}" type="presParOf" srcId="{FAE8B917-459D-4CA9-B446-B14ABC2B6572}" destId="{199C1009-7751-492D-A56B-B026E254D4D1}" srcOrd="0" destOrd="0" presId="urn:microsoft.com/office/officeart/2011/layout/InterconnectedBlockProcess"/>
    <dgm:cxn modelId="{2CD81BCD-9CE9-4F2E-905A-0934CD84FF10}" type="presParOf" srcId="{A6F476E5-B5BA-4725-952B-DA947C86460A}" destId="{50255116-4E79-4576-A66A-EDCB6941A6F3}" srcOrd="1" destOrd="0" presId="urn:microsoft.com/office/officeart/2011/layout/InterconnectedBlockProcess"/>
    <dgm:cxn modelId="{31616B74-610E-458E-AE4D-E7C501CB1E7C}" type="presParOf" srcId="{A6F476E5-B5BA-4725-952B-DA947C86460A}" destId="{B1350E65-70A9-4DF2-A43F-8E3CE17D21A0}" srcOrd="2" destOrd="0" presId="urn:microsoft.com/office/officeart/2011/layout/InterconnectedBlockProcess"/>
    <dgm:cxn modelId="{00BD636A-F8A6-4A2F-8E40-CBDEF2661543}" type="presParOf" srcId="{A6F476E5-B5BA-4725-952B-DA947C86460A}" destId="{2811AEB5-6C85-497E-9F4E-2378365F929F}" srcOrd="3" destOrd="0" presId="urn:microsoft.com/office/officeart/2011/layout/InterconnectedBlockProcess"/>
    <dgm:cxn modelId="{EA3C0D63-F19E-4FC9-A986-0546982CC1BB}" type="presParOf" srcId="{2811AEB5-6C85-497E-9F4E-2378365F929F}" destId="{BA6B3502-D41C-4123-B902-525E207C8AE1}" srcOrd="0" destOrd="0" presId="urn:microsoft.com/office/officeart/2011/layout/InterconnectedBlockProcess"/>
    <dgm:cxn modelId="{D91FC575-15B0-4987-BB0A-7EED4E6CF5BF}" type="presParOf" srcId="{A6F476E5-B5BA-4725-952B-DA947C86460A}" destId="{7AA46CED-D68A-4E09-823B-2EB7837E84B0}" srcOrd="4" destOrd="0" presId="urn:microsoft.com/office/officeart/2011/layout/InterconnectedBlockProcess"/>
    <dgm:cxn modelId="{B7BD99FB-6208-42D4-AB0C-09B94949799D}" type="presParOf" srcId="{A6F476E5-B5BA-4725-952B-DA947C86460A}" destId="{FA97D832-65B7-43D3-B41E-E04E30B0359A}" srcOrd="5" destOrd="0" presId="urn:microsoft.com/office/officeart/2011/layout/InterconnectedBlockProcess"/>
    <dgm:cxn modelId="{77042234-C03F-459A-8030-DACBFA633D66}" type="presParOf" srcId="{A6F476E5-B5BA-4725-952B-DA947C86460A}" destId="{0C64C4A8-AC34-4CAE-A2C6-0D8C8B2C1369}" srcOrd="6" destOrd="0" presId="urn:microsoft.com/office/officeart/2011/layout/InterconnectedBlockProcess"/>
    <dgm:cxn modelId="{44075A32-4942-47BE-BA96-004973D3652F}" type="presParOf" srcId="{0C64C4A8-AC34-4CAE-A2C6-0D8C8B2C1369}" destId="{DEB6979C-FD0B-49E6-B013-1488F3E54DCE}" srcOrd="0" destOrd="0" presId="urn:microsoft.com/office/officeart/2011/layout/InterconnectedBlockProcess"/>
    <dgm:cxn modelId="{176F1FB9-BD81-471D-BD6E-69A58D4EB125}" type="presParOf" srcId="{A6F476E5-B5BA-4725-952B-DA947C86460A}" destId="{7D3AF4DF-1855-4C0C-900C-AF9BBDC84FFF}" srcOrd="7" destOrd="0" presId="urn:microsoft.com/office/officeart/2011/layout/InterconnectedBlockProcess"/>
    <dgm:cxn modelId="{088565C8-C00D-4F1D-9016-85BCDC018672}" type="presParOf" srcId="{A6F476E5-B5BA-4725-952B-DA947C86460A}" destId="{4003C479-3D90-4410-A9AC-CE127065174A}" srcOrd="8" destOrd="0" presId="urn:microsoft.com/office/officeart/2011/layout/InterconnectedBlockProcess"/>
    <dgm:cxn modelId="{0ABA64A9-7FF8-4CEC-BAF4-12B00312DC2F}" type="presParOf" srcId="{A6F476E5-B5BA-4725-952B-DA947C86460A}" destId="{B75A0945-22E7-4086-8314-F74E6E0C381E}" srcOrd="9" destOrd="0" presId="urn:microsoft.com/office/officeart/2011/layout/InterconnectedBlockProcess"/>
    <dgm:cxn modelId="{AA6CB252-27B8-4B3A-93FF-2663AD6D7EB6}" type="presParOf" srcId="{B75A0945-22E7-4086-8314-F74E6E0C381E}" destId="{9C69169B-671C-4E59-92A7-7FFA69E28CEE}" srcOrd="0" destOrd="0" presId="urn:microsoft.com/office/officeart/2011/layout/InterconnectedBlockProcess"/>
    <dgm:cxn modelId="{82920744-D79D-4A32-BC48-CF0BA278C654}" type="presParOf" srcId="{A6F476E5-B5BA-4725-952B-DA947C86460A}" destId="{720D298E-2DC9-4E92-BA30-9EE52D380D51}" srcOrd="10" destOrd="0" presId="urn:microsoft.com/office/officeart/2011/layout/InterconnectedBlockProcess"/>
    <dgm:cxn modelId="{17D4D726-F2C2-4E54-93A1-73C7EDB627FB}" type="presParOf" srcId="{A6F476E5-B5BA-4725-952B-DA947C86460A}" destId="{AD509326-89B5-4ADD-8B36-374D2CCD5004}" srcOrd="11" destOrd="0" presId="urn:microsoft.com/office/officeart/2011/layout/InterconnectedBlockProcess"/>
    <dgm:cxn modelId="{C16E9DD9-48C1-44C8-BD8A-CEEF470A9093}" type="presParOf" srcId="{A6F476E5-B5BA-4725-952B-DA947C86460A}" destId="{B6C4FA42-1034-415F-A1FC-C4ECFCA2ABF6}" srcOrd="12" destOrd="0" presId="urn:microsoft.com/office/officeart/2011/layout/InterconnectedBlockProcess"/>
    <dgm:cxn modelId="{E5CAE5D5-96A2-441E-9008-AFEFADDC9040}" type="presParOf" srcId="{B6C4FA42-1034-415F-A1FC-C4ECFCA2ABF6}" destId="{E545EB44-FA7C-4872-B1B2-B284362B25BF}" srcOrd="0" destOrd="0" presId="urn:microsoft.com/office/officeart/2011/layout/InterconnectedBlockProcess"/>
    <dgm:cxn modelId="{F278E39B-9BB2-459F-9587-26AFB03F34D8}" type="presParOf" srcId="{A6F476E5-B5BA-4725-952B-DA947C86460A}" destId="{2E181758-99D8-4D49-BAC2-B5C4ACB918B0}" srcOrd="13" destOrd="0" presId="urn:microsoft.com/office/officeart/2011/layout/InterconnectedBlockProcess"/>
    <dgm:cxn modelId="{AD4C784C-EB02-4360-A136-9EF1C593F032}" type="presParOf" srcId="{A6F476E5-B5BA-4725-952B-DA947C86460A}" destId="{89FE6DCE-810D-4136-A70E-3B3A31A9CD62}" srcOrd="14" destOrd="0" presId="urn:microsoft.com/office/officeart/2011/layout/InterconnectedBlockProcess"/>
    <dgm:cxn modelId="{CF540028-AA89-4D2F-B0B4-E19994BF023B}" type="presParOf" srcId="{A6F476E5-B5BA-4725-952B-DA947C86460A}" destId="{D1929096-4615-4EE8-825C-97834ECB5A76}" srcOrd="15" destOrd="0" presId="urn:microsoft.com/office/officeart/2011/layout/InterconnectedBlockProcess"/>
    <dgm:cxn modelId="{C072FF07-0926-4172-9BB6-0C43FC1993CB}" type="presParOf" srcId="{D1929096-4615-4EE8-825C-97834ECB5A76}" destId="{A71C89F1-633B-478E-9AEF-2951926C4A65}" srcOrd="0" destOrd="0" presId="urn:microsoft.com/office/officeart/2011/layout/InterconnectedBlockProcess"/>
    <dgm:cxn modelId="{3C6E26A0-8B83-487B-9F56-6F9EF2E67532}" type="presParOf" srcId="{A6F476E5-B5BA-4725-952B-DA947C86460A}" destId="{7923E889-4305-4E1A-8FBD-9D4309D12AAF}" srcOrd="16" destOrd="0" presId="urn:microsoft.com/office/officeart/2011/layout/InterconnectedBlockProcess"/>
    <dgm:cxn modelId="{64716E0A-7E4F-49F5-8AB1-5C2971A325E1}" type="presParOf" srcId="{A6F476E5-B5BA-4725-952B-DA947C86460A}" destId="{31D1C276-0ED1-4A9A-BDF6-0770EAFD281F}" srcOrd="17" destOrd="0" presId="urn:microsoft.com/office/officeart/2011/layout/InterconnectedBlockProcess"/>
  </dgm:cxnLst>
  <dgm:bg>
    <a:noFill/>
  </dgm:bg>
  <dgm:whole>
    <a:effectLst/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67DBA-1896-4710-8054-5D1A5659A151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9BE86D4-4247-46B4-AA3B-1DF3D001A404}">
      <dgm:prSet/>
      <dgm:spPr/>
      <dgm:t>
        <a:bodyPr/>
        <a:lstStyle/>
        <a:p>
          <a:r>
            <a:rPr lang="en-US" dirty="0"/>
            <a:t> Data highlights a strong performance in Renewals, exceeding targets, while Cross Sell and New Business significantly underperform, especially in invoice achievement.</a:t>
          </a:r>
        </a:p>
      </dgm:t>
    </dgm:pt>
    <dgm:pt modelId="{834A1B47-6F7E-4202-B70C-C7D34313C34D}" type="parTrans" cxnId="{6D4897FD-B0C6-4F48-AB07-56A73F581999}">
      <dgm:prSet/>
      <dgm:spPr/>
      <dgm:t>
        <a:bodyPr/>
        <a:lstStyle/>
        <a:p>
          <a:endParaRPr lang="en-US"/>
        </a:p>
      </dgm:t>
    </dgm:pt>
    <dgm:pt modelId="{7B67E560-2ECE-4693-81BD-9C7F817D2684}" type="sibTrans" cxnId="{6D4897FD-B0C6-4F48-AB07-56A73F581999}">
      <dgm:prSet/>
      <dgm:spPr/>
      <dgm:t>
        <a:bodyPr/>
        <a:lstStyle/>
        <a:p>
          <a:endParaRPr lang="en-US"/>
        </a:p>
      </dgm:t>
    </dgm:pt>
    <dgm:pt modelId="{B0EC54D2-B703-48C1-B3E2-F9CF6FB94D43}">
      <dgm:prSet/>
      <dgm:spPr/>
      <dgm:t>
        <a:bodyPr/>
        <a:lstStyle/>
        <a:p>
          <a:r>
            <a:rPr lang="en-US" dirty="0"/>
            <a:t>A high number of open opportunities exist (44 out of 49 total), highlighting the need for proactive follow-up and deal closure.</a:t>
          </a:r>
        </a:p>
      </dgm:t>
    </dgm:pt>
    <dgm:pt modelId="{E785986B-F209-4712-92D5-0F095D22A6DD}" type="parTrans" cxnId="{597081B8-5CEF-4C3D-BFAC-44C71C6AFDCD}">
      <dgm:prSet/>
      <dgm:spPr/>
      <dgm:t>
        <a:bodyPr/>
        <a:lstStyle/>
        <a:p>
          <a:endParaRPr lang="en-US"/>
        </a:p>
      </dgm:t>
    </dgm:pt>
    <dgm:pt modelId="{8A1273C6-EA46-4E7D-A4B4-EA66BF022A7E}" type="sibTrans" cxnId="{597081B8-5CEF-4C3D-BFAC-44C71C6AFDCD}">
      <dgm:prSet/>
      <dgm:spPr/>
      <dgm:t>
        <a:bodyPr/>
        <a:lstStyle/>
        <a:p>
          <a:endParaRPr lang="en-US"/>
        </a:p>
      </dgm:t>
    </dgm:pt>
    <dgm:pt modelId="{207AB83F-F4CB-4C2C-A274-AA48AC012A13}">
      <dgm:prSet/>
      <dgm:spPr/>
      <dgm:t>
        <a:bodyPr/>
        <a:lstStyle/>
        <a:p>
          <a:r>
            <a:rPr lang="en-US" dirty="0"/>
            <a:t>Most revenue stuck in "Qualify Opportunity" stage. Very little reaching "Propose Solution" – possible bottleneck. Indicating a need for more aggressive follow-ups and closing strategies.</a:t>
          </a:r>
        </a:p>
      </dgm:t>
    </dgm:pt>
    <dgm:pt modelId="{2DC5A3E5-BCCC-4B38-B0FC-F79A78DEFCF6}" type="parTrans" cxnId="{1B0BEEB0-C9A2-47E6-B417-4A2D42915646}">
      <dgm:prSet/>
      <dgm:spPr/>
      <dgm:t>
        <a:bodyPr/>
        <a:lstStyle/>
        <a:p>
          <a:endParaRPr lang="en-US"/>
        </a:p>
      </dgm:t>
    </dgm:pt>
    <dgm:pt modelId="{D5187EEA-41EA-47C9-905D-6B00365B0DFC}" type="sibTrans" cxnId="{1B0BEEB0-C9A2-47E6-B417-4A2D42915646}">
      <dgm:prSet/>
      <dgm:spPr/>
      <dgm:t>
        <a:bodyPr/>
        <a:lstStyle/>
        <a:p>
          <a:endParaRPr lang="en-US"/>
        </a:p>
      </dgm:t>
    </dgm:pt>
    <dgm:pt modelId="{DB4676BF-1371-44F3-9A19-F009E60BDB52}" type="pres">
      <dgm:prSet presAssocID="{C7A67DBA-1896-4710-8054-5D1A5659A151}" presName="outerComposite" presStyleCnt="0">
        <dgm:presLayoutVars>
          <dgm:chMax val="5"/>
          <dgm:dir/>
          <dgm:resizeHandles val="exact"/>
        </dgm:presLayoutVars>
      </dgm:prSet>
      <dgm:spPr/>
    </dgm:pt>
    <dgm:pt modelId="{F0BDC943-649D-4C0D-BF74-004E62680904}" type="pres">
      <dgm:prSet presAssocID="{C7A67DBA-1896-4710-8054-5D1A5659A151}" presName="dummyMaxCanvas" presStyleCnt="0">
        <dgm:presLayoutVars/>
      </dgm:prSet>
      <dgm:spPr/>
    </dgm:pt>
    <dgm:pt modelId="{0CF76A1F-1B2A-4674-958A-606060B54A8B}" type="pres">
      <dgm:prSet presAssocID="{C7A67DBA-1896-4710-8054-5D1A5659A151}" presName="ThreeNodes_1" presStyleLbl="node1" presStyleIdx="0" presStyleCnt="3">
        <dgm:presLayoutVars>
          <dgm:bulletEnabled val="1"/>
        </dgm:presLayoutVars>
      </dgm:prSet>
      <dgm:spPr/>
    </dgm:pt>
    <dgm:pt modelId="{1FA401B3-D10C-4CF6-8F75-E923F69A5A41}" type="pres">
      <dgm:prSet presAssocID="{C7A67DBA-1896-4710-8054-5D1A5659A151}" presName="ThreeNodes_2" presStyleLbl="node1" presStyleIdx="1" presStyleCnt="3">
        <dgm:presLayoutVars>
          <dgm:bulletEnabled val="1"/>
        </dgm:presLayoutVars>
      </dgm:prSet>
      <dgm:spPr/>
    </dgm:pt>
    <dgm:pt modelId="{7DC92209-A011-4A25-97AF-C8DFB7E6EA59}" type="pres">
      <dgm:prSet presAssocID="{C7A67DBA-1896-4710-8054-5D1A5659A151}" presName="ThreeNodes_3" presStyleLbl="node1" presStyleIdx="2" presStyleCnt="3">
        <dgm:presLayoutVars>
          <dgm:bulletEnabled val="1"/>
        </dgm:presLayoutVars>
      </dgm:prSet>
      <dgm:spPr/>
    </dgm:pt>
    <dgm:pt modelId="{2A677B89-8F9C-433A-8C8B-5C8AD60A306D}" type="pres">
      <dgm:prSet presAssocID="{C7A67DBA-1896-4710-8054-5D1A5659A151}" presName="ThreeConn_1-2" presStyleLbl="fgAccFollowNode1" presStyleIdx="0" presStyleCnt="2">
        <dgm:presLayoutVars>
          <dgm:bulletEnabled val="1"/>
        </dgm:presLayoutVars>
      </dgm:prSet>
      <dgm:spPr/>
    </dgm:pt>
    <dgm:pt modelId="{65A6FDDF-F05C-4F3D-8551-3C28716B4B19}" type="pres">
      <dgm:prSet presAssocID="{C7A67DBA-1896-4710-8054-5D1A5659A151}" presName="ThreeConn_2-3" presStyleLbl="fgAccFollowNode1" presStyleIdx="1" presStyleCnt="2">
        <dgm:presLayoutVars>
          <dgm:bulletEnabled val="1"/>
        </dgm:presLayoutVars>
      </dgm:prSet>
      <dgm:spPr/>
    </dgm:pt>
    <dgm:pt modelId="{D597D6E4-1612-4570-B869-058D6C88BA09}" type="pres">
      <dgm:prSet presAssocID="{C7A67DBA-1896-4710-8054-5D1A5659A151}" presName="ThreeNodes_1_text" presStyleLbl="node1" presStyleIdx="2" presStyleCnt="3">
        <dgm:presLayoutVars>
          <dgm:bulletEnabled val="1"/>
        </dgm:presLayoutVars>
      </dgm:prSet>
      <dgm:spPr/>
    </dgm:pt>
    <dgm:pt modelId="{B0D8F8A5-05E8-4ADF-BC4E-449DF324ABAC}" type="pres">
      <dgm:prSet presAssocID="{C7A67DBA-1896-4710-8054-5D1A5659A151}" presName="ThreeNodes_2_text" presStyleLbl="node1" presStyleIdx="2" presStyleCnt="3">
        <dgm:presLayoutVars>
          <dgm:bulletEnabled val="1"/>
        </dgm:presLayoutVars>
      </dgm:prSet>
      <dgm:spPr/>
    </dgm:pt>
    <dgm:pt modelId="{202E0D74-C030-48BD-ADB1-F623F9C71DA3}" type="pres">
      <dgm:prSet presAssocID="{C7A67DBA-1896-4710-8054-5D1A5659A15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3A5825F-4717-4447-8430-6E2710E1BDE4}" type="presOf" srcId="{207AB83F-F4CB-4C2C-A274-AA48AC012A13}" destId="{202E0D74-C030-48BD-ADB1-F623F9C71DA3}" srcOrd="1" destOrd="0" presId="urn:microsoft.com/office/officeart/2005/8/layout/vProcess5"/>
    <dgm:cxn modelId="{C4A6FF48-BAAE-4606-B541-D6C87E303F7A}" type="presOf" srcId="{C7A67DBA-1896-4710-8054-5D1A5659A151}" destId="{DB4676BF-1371-44F3-9A19-F009E60BDB52}" srcOrd="0" destOrd="0" presId="urn:microsoft.com/office/officeart/2005/8/layout/vProcess5"/>
    <dgm:cxn modelId="{6BB58D6E-922C-4561-9167-90ACF41CA7EB}" type="presOf" srcId="{B0EC54D2-B703-48C1-B3E2-F9CF6FB94D43}" destId="{B0D8F8A5-05E8-4ADF-BC4E-449DF324ABAC}" srcOrd="1" destOrd="0" presId="urn:microsoft.com/office/officeart/2005/8/layout/vProcess5"/>
    <dgm:cxn modelId="{30633B52-E8BD-46C0-8BB4-01558B339ECE}" type="presOf" srcId="{207AB83F-F4CB-4C2C-A274-AA48AC012A13}" destId="{7DC92209-A011-4A25-97AF-C8DFB7E6EA59}" srcOrd="0" destOrd="0" presId="urn:microsoft.com/office/officeart/2005/8/layout/vProcess5"/>
    <dgm:cxn modelId="{B5810074-216F-44D7-B2FE-44020894740F}" type="presOf" srcId="{B0EC54D2-B703-48C1-B3E2-F9CF6FB94D43}" destId="{1FA401B3-D10C-4CF6-8F75-E923F69A5A41}" srcOrd="0" destOrd="0" presId="urn:microsoft.com/office/officeart/2005/8/layout/vProcess5"/>
    <dgm:cxn modelId="{1B0BEEB0-C9A2-47E6-B417-4A2D42915646}" srcId="{C7A67DBA-1896-4710-8054-5D1A5659A151}" destId="{207AB83F-F4CB-4C2C-A274-AA48AC012A13}" srcOrd="2" destOrd="0" parTransId="{2DC5A3E5-BCCC-4B38-B0FC-F79A78DEFCF6}" sibTransId="{D5187EEA-41EA-47C9-905D-6B00365B0DFC}"/>
    <dgm:cxn modelId="{597081B8-5CEF-4C3D-BFAC-44C71C6AFDCD}" srcId="{C7A67DBA-1896-4710-8054-5D1A5659A151}" destId="{B0EC54D2-B703-48C1-B3E2-F9CF6FB94D43}" srcOrd="1" destOrd="0" parTransId="{E785986B-F209-4712-92D5-0F095D22A6DD}" sibTransId="{8A1273C6-EA46-4E7D-A4B4-EA66BF022A7E}"/>
    <dgm:cxn modelId="{7B6689E2-9C06-445B-9222-41C272EC684C}" type="presOf" srcId="{B9BE86D4-4247-46B4-AA3B-1DF3D001A404}" destId="{0CF76A1F-1B2A-4674-958A-606060B54A8B}" srcOrd="0" destOrd="0" presId="urn:microsoft.com/office/officeart/2005/8/layout/vProcess5"/>
    <dgm:cxn modelId="{F641CAED-E647-4412-B785-4447D2FFA715}" type="presOf" srcId="{7B67E560-2ECE-4693-81BD-9C7F817D2684}" destId="{2A677B89-8F9C-433A-8C8B-5C8AD60A306D}" srcOrd="0" destOrd="0" presId="urn:microsoft.com/office/officeart/2005/8/layout/vProcess5"/>
    <dgm:cxn modelId="{40F77EF5-6F6D-43D9-8A4D-E4BB96EA912C}" type="presOf" srcId="{8A1273C6-EA46-4E7D-A4B4-EA66BF022A7E}" destId="{65A6FDDF-F05C-4F3D-8551-3C28716B4B19}" srcOrd="0" destOrd="0" presId="urn:microsoft.com/office/officeart/2005/8/layout/vProcess5"/>
    <dgm:cxn modelId="{6D4897FD-B0C6-4F48-AB07-56A73F581999}" srcId="{C7A67DBA-1896-4710-8054-5D1A5659A151}" destId="{B9BE86D4-4247-46B4-AA3B-1DF3D001A404}" srcOrd="0" destOrd="0" parTransId="{834A1B47-6F7E-4202-B70C-C7D34313C34D}" sibTransId="{7B67E560-2ECE-4693-81BD-9C7F817D2684}"/>
    <dgm:cxn modelId="{FE82FFFD-6E0F-4019-B9C2-4D7E67E8E1CE}" type="presOf" srcId="{B9BE86D4-4247-46B4-AA3B-1DF3D001A404}" destId="{D597D6E4-1612-4570-B869-058D6C88BA09}" srcOrd="1" destOrd="0" presId="urn:microsoft.com/office/officeart/2005/8/layout/vProcess5"/>
    <dgm:cxn modelId="{7DA46B9C-227B-42E6-A8D2-D902B3338D9E}" type="presParOf" srcId="{DB4676BF-1371-44F3-9A19-F009E60BDB52}" destId="{F0BDC943-649D-4C0D-BF74-004E62680904}" srcOrd="0" destOrd="0" presId="urn:microsoft.com/office/officeart/2005/8/layout/vProcess5"/>
    <dgm:cxn modelId="{44DB2EDA-0687-4D0C-94F1-BB1840222A04}" type="presParOf" srcId="{DB4676BF-1371-44F3-9A19-F009E60BDB52}" destId="{0CF76A1F-1B2A-4674-958A-606060B54A8B}" srcOrd="1" destOrd="0" presId="urn:microsoft.com/office/officeart/2005/8/layout/vProcess5"/>
    <dgm:cxn modelId="{EBB69B65-C1B9-4F8E-A8F6-FD2101D086B3}" type="presParOf" srcId="{DB4676BF-1371-44F3-9A19-F009E60BDB52}" destId="{1FA401B3-D10C-4CF6-8F75-E923F69A5A41}" srcOrd="2" destOrd="0" presId="urn:microsoft.com/office/officeart/2005/8/layout/vProcess5"/>
    <dgm:cxn modelId="{4DE0C17F-8099-4D76-9AE5-F423FBA1846A}" type="presParOf" srcId="{DB4676BF-1371-44F3-9A19-F009E60BDB52}" destId="{7DC92209-A011-4A25-97AF-C8DFB7E6EA59}" srcOrd="3" destOrd="0" presId="urn:microsoft.com/office/officeart/2005/8/layout/vProcess5"/>
    <dgm:cxn modelId="{7261E8AE-A0A8-460A-87A6-EE9219FEB938}" type="presParOf" srcId="{DB4676BF-1371-44F3-9A19-F009E60BDB52}" destId="{2A677B89-8F9C-433A-8C8B-5C8AD60A306D}" srcOrd="4" destOrd="0" presId="urn:microsoft.com/office/officeart/2005/8/layout/vProcess5"/>
    <dgm:cxn modelId="{13EBD969-272E-4209-885B-69B4B4264CBD}" type="presParOf" srcId="{DB4676BF-1371-44F3-9A19-F009E60BDB52}" destId="{65A6FDDF-F05C-4F3D-8551-3C28716B4B19}" srcOrd="5" destOrd="0" presId="urn:microsoft.com/office/officeart/2005/8/layout/vProcess5"/>
    <dgm:cxn modelId="{E3F56891-7ADC-43B5-A91A-5CC19D053132}" type="presParOf" srcId="{DB4676BF-1371-44F3-9A19-F009E60BDB52}" destId="{D597D6E4-1612-4570-B869-058D6C88BA09}" srcOrd="6" destOrd="0" presId="urn:microsoft.com/office/officeart/2005/8/layout/vProcess5"/>
    <dgm:cxn modelId="{13A74C2E-F0ED-4862-A759-FABDDDE8B799}" type="presParOf" srcId="{DB4676BF-1371-44F3-9A19-F009E60BDB52}" destId="{B0D8F8A5-05E8-4ADF-BC4E-449DF324ABAC}" srcOrd="7" destOrd="0" presId="urn:microsoft.com/office/officeart/2005/8/layout/vProcess5"/>
    <dgm:cxn modelId="{5A1DF8D8-E238-4022-8FBC-1F9A24066B31}" type="presParOf" srcId="{DB4676BF-1371-44F3-9A19-F009E60BDB52}" destId="{202E0D74-C030-48BD-ADB1-F623F9C71DA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051BD0-6E86-4662-BEE2-029DB135D50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60B9C92-D9D3-4C46-A14E-5CF9AD10FD82}">
      <dgm:prSet phldrT="[Text]"/>
      <dgm:spPr/>
      <dgm:t>
        <a:bodyPr/>
        <a:lstStyle/>
        <a:p>
          <a:pPr>
            <a:buClr>
              <a:srgbClr val="AB2400"/>
            </a:buClr>
            <a:buFont typeface="Wingdings" panose="05000000000000000000" pitchFamily="2" charset="2"/>
            <a:buChar char="Ø"/>
          </a:pPr>
          <a:r>
            <a:rPr lang="en-US" b="1" dirty="0">
              <a:solidFill>
                <a:schemeClr val="bg1"/>
              </a:solidFill>
            </a:rPr>
            <a:t>Renewal Segment is the strongest performer, exceeding both placement and invoice targets.</a:t>
          </a:r>
          <a:endParaRPr lang="en-US" dirty="0">
            <a:solidFill>
              <a:schemeClr val="bg1"/>
            </a:solidFill>
          </a:endParaRPr>
        </a:p>
      </dgm:t>
    </dgm:pt>
    <dgm:pt modelId="{FDCAF8D7-0463-4E63-BC68-1D6187C66137}" type="parTrans" cxnId="{41337D93-75E9-4777-AC26-7174A8E8C896}">
      <dgm:prSet/>
      <dgm:spPr/>
      <dgm:t>
        <a:bodyPr/>
        <a:lstStyle/>
        <a:p>
          <a:endParaRPr lang="en-US"/>
        </a:p>
      </dgm:t>
    </dgm:pt>
    <dgm:pt modelId="{3DFE43AC-9288-4AAB-AA5C-77BFE9CB0390}" type="sibTrans" cxnId="{41337D93-75E9-4777-AC26-7174A8E8C896}">
      <dgm:prSet/>
      <dgm:spPr/>
      <dgm:t>
        <a:bodyPr/>
        <a:lstStyle/>
        <a:p>
          <a:endParaRPr lang="en-US"/>
        </a:p>
      </dgm:t>
    </dgm:pt>
    <dgm:pt modelId="{CDAE17BF-EB73-4005-AFD5-BB71729EE07B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Cross Sell and New Business segments are significantly underperforming, indicating the need for stronger lead and conversion strategies.</a:t>
          </a:r>
        </a:p>
      </dgm:t>
    </dgm:pt>
    <dgm:pt modelId="{51C43972-83BD-4D7E-83FA-3EF447346EE0}" type="parTrans" cxnId="{E6AD44EC-699B-4C7C-93C3-FB92F4F4CFF5}">
      <dgm:prSet/>
      <dgm:spPr/>
      <dgm:t>
        <a:bodyPr/>
        <a:lstStyle/>
        <a:p>
          <a:endParaRPr lang="en-US"/>
        </a:p>
      </dgm:t>
    </dgm:pt>
    <dgm:pt modelId="{907C3880-799C-4156-843A-F3897DB9C474}" type="sibTrans" cxnId="{E6AD44EC-699B-4C7C-93C3-FB92F4F4CFF5}">
      <dgm:prSet/>
      <dgm:spPr/>
      <dgm:t>
        <a:bodyPr/>
        <a:lstStyle/>
        <a:p>
          <a:endParaRPr lang="en-US"/>
        </a:p>
      </dgm:t>
    </dgm:pt>
    <dgm:pt modelId="{8C3A02FA-B5D3-4521-9BDA-7216BF458885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Gilbert and Abhinav Shivam stand out as key contributors. Their performance could serve as a model for team-wide improvement initiatives.</a:t>
          </a:r>
        </a:p>
      </dgm:t>
    </dgm:pt>
    <dgm:pt modelId="{93E547D5-266A-4478-8D3A-7B6A98EE2A15}" type="parTrans" cxnId="{3B51F54D-3169-4777-B32E-9D9F12AE26F0}">
      <dgm:prSet/>
      <dgm:spPr/>
      <dgm:t>
        <a:bodyPr/>
        <a:lstStyle/>
        <a:p>
          <a:endParaRPr lang="en-US"/>
        </a:p>
      </dgm:t>
    </dgm:pt>
    <dgm:pt modelId="{4F20C811-6B54-4852-827C-246165F845AA}" type="sibTrans" cxnId="{3B51F54D-3169-4777-B32E-9D9F12AE26F0}">
      <dgm:prSet/>
      <dgm:spPr/>
      <dgm:t>
        <a:bodyPr/>
        <a:lstStyle/>
        <a:p>
          <a:endParaRPr lang="en-US"/>
        </a:p>
      </dgm:t>
    </dgm:pt>
    <dgm:pt modelId="{2698C85A-6C7D-4BBD-A8E9-1EE668A79BF6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Employee Benefits and Fire insurance products drive the majority of revenue and should be focal points for future sales strategies and marketing efforts.</a:t>
          </a:r>
        </a:p>
      </dgm:t>
    </dgm:pt>
    <dgm:pt modelId="{089D1EA9-730B-47F3-B328-DEBF117A6878}" type="parTrans" cxnId="{0F2AEA6C-24C6-43D0-AFE5-A6AA62A49B7A}">
      <dgm:prSet/>
      <dgm:spPr/>
      <dgm:t>
        <a:bodyPr/>
        <a:lstStyle/>
        <a:p>
          <a:endParaRPr lang="en-US"/>
        </a:p>
      </dgm:t>
    </dgm:pt>
    <dgm:pt modelId="{28FB585D-D6A3-4E8D-96E5-C79EF8B8C6AB}" type="sibTrans" cxnId="{0F2AEA6C-24C6-43D0-AFE5-A6AA62A49B7A}">
      <dgm:prSet/>
      <dgm:spPr/>
      <dgm:t>
        <a:bodyPr/>
        <a:lstStyle/>
        <a:p>
          <a:endParaRPr lang="en-US"/>
        </a:p>
      </dgm:t>
    </dgm:pt>
    <dgm:pt modelId="{75043D1B-09CB-4983-8452-CEEEFE58E405}">
      <dgm:prSet/>
      <dgm:spPr/>
      <dgm:t>
        <a:bodyPr/>
        <a:lstStyle/>
        <a:p>
          <a:r>
            <a:rPr lang="en-US" b="1">
              <a:solidFill>
                <a:schemeClr val="bg1"/>
              </a:solidFill>
            </a:rPr>
            <a:t>Actively pursue top 10 open opportunities to maximize near-term revenue.</a:t>
          </a:r>
          <a:endParaRPr lang="en-US" b="1" dirty="0">
            <a:solidFill>
              <a:schemeClr val="bg1"/>
            </a:solidFill>
          </a:endParaRPr>
        </a:p>
      </dgm:t>
    </dgm:pt>
    <dgm:pt modelId="{9B384FAD-6CA9-46F2-9946-0DBA7BF67C4D}" type="parTrans" cxnId="{495E1766-70B7-41D6-B9B4-018BE4DC1BAC}">
      <dgm:prSet/>
      <dgm:spPr/>
      <dgm:t>
        <a:bodyPr/>
        <a:lstStyle/>
        <a:p>
          <a:endParaRPr lang="en-US"/>
        </a:p>
      </dgm:t>
    </dgm:pt>
    <dgm:pt modelId="{7CC74545-0E6B-47BD-898F-CDACCBF37E2A}" type="sibTrans" cxnId="{495E1766-70B7-41D6-B9B4-018BE4DC1BAC}">
      <dgm:prSet/>
      <dgm:spPr/>
      <dgm:t>
        <a:bodyPr/>
        <a:lstStyle/>
        <a:p>
          <a:endParaRPr lang="en-US"/>
        </a:p>
      </dgm:t>
    </dgm:pt>
    <dgm:pt modelId="{F969D4AE-D3D9-47A8-BA2A-17260402F74D}">
      <dgm:prSet/>
      <dgm:spPr/>
      <dgm:t>
        <a:bodyPr/>
        <a:lstStyle/>
        <a:p>
          <a:endParaRPr lang="en-US" b="1" dirty="0">
            <a:solidFill>
              <a:schemeClr val="bg1"/>
            </a:solidFill>
          </a:endParaRPr>
        </a:p>
      </dgm:t>
    </dgm:pt>
    <dgm:pt modelId="{19B0CD25-59F8-435E-ABCC-D1F130FB4362}" type="parTrans" cxnId="{028CE559-A16E-4448-A726-07F9CF1203DD}">
      <dgm:prSet/>
      <dgm:spPr/>
      <dgm:t>
        <a:bodyPr/>
        <a:lstStyle/>
        <a:p>
          <a:endParaRPr lang="en-US"/>
        </a:p>
      </dgm:t>
    </dgm:pt>
    <dgm:pt modelId="{69471350-DCD9-47D9-9680-F0717FC4D896}" type="sibTrans" cxnId="{028CE559-A16E-4448-A726-07F9CF1203DD}">
      <dgm:prSet/>
      <dgm:spPr/>
      <dgm:t>
        <a:bodyPr/>
        <a:lstStyle/>
        <a:p>
          <a:endParaRPr lang="en-US"/>
        </a:p>
      </dgm:t>
    </dgm:pt>
    <dgm:pt modelId="{6F4F45D8-90EA-40F9-AB0F-CCB1404C497D}" type="pres">
      <dgm:prSet presAssocID="{16051BD0-6E86-4662-BEE2-029DB135D500}" presName="diagram" presStyleCnt="0">
        <dgm:presLayoutVars>
          <dgm:dir/>
          <dgm:resizeHandles val="exact"/>
        </dgm:presLayoutVars>
      </dgm:prSet>
      <dgm:spPr/>
    </dgm:pt>
    <dgm:pt modelId="{9D35CD17-F8A2-4124-BAE8-6116EE399B13}" type="pres">
      <dgm:prSet presAssocID="{F60B9C92-D9D3-4C46-A14E-5CF9AD10FD82}" presName="node" presStyleLbl="node1" presStyleIdx="0" presStyleCnt="5">
        <dgm:presLayoutVars>
          <dgm:bulletEnabled val="1"/>
        </dgm:presLayoutVars>
      </dgm:prSet>
      <dgm:spPr/>
    </dgm:pt>
    <dgm:pt modelId="{126AFFAA-8D82-4AB1-AC29-ECBB71B68D2C}" type="pres">
      <dgm:prSet presAssocID="{3DFE43AC-9288-4AAB-AA5C-77BFE9CB0390}" presName="sibTrans" presStyleCnt="0"/>
      <dgm:spPr/>
    </dgm:pt>
    <dgm:pt modelId="{5ACAFFEC-F8B5-4B67-AA65-B52AB7168C4D}" type="pres">
      <dgm:prSet presAssocID="{CDAE17BF-EB73-4005-AFD5-BB71729EE07B}" presName="node" presStyleLbl="node1" presStyleIdx="1" presStyleCnt="5">
        <dgm:presLayoutVars>
          <dgm:bulletEnabled val="1"/>
        </dgm:presLayoutVars>
      </dgm:prSet>
      <dgm:spPr/>
    </dgm:pt>
    <dgm:pt modelId="{22AD99FF-036B-4468-91C2-4A26A3711774}" type="pres">
      <dgm:prSet presAssocID="{907C3880-799C-4156-843A-F3897DB9C474}" presName="sibTrans" presStyleCnt="0"/>
      <dgm:spPr/>
    </dgm:pt>
    <dgm:pt modelId="{FFBDB3DD-4EAF-4E15-8A91-18C5D3A3691C}" type="pres">
      <dgm:prSet presAssocID="{8C3A02FA-B5D3-4521-9BDA-7216BF458885}" presName="node" presStyleLbl="node1" presStyleIdx="2" presStyleCnt="5">
        <dgm:presLayoutVars>
          <dgm:bulletEnabled val="1"/>
        </dgm:presLayoutVars>
      </dgm:prSet>
      <dgm:spPr/>
    </dgm:pt>
    <dgm:pt modelId="{98FD601A-C486-470C-ABD5-82C7383A1FB3}" type="pres">
      <dgm:prSet presAssocID="{4F20C811-6B54-4852-827C-246165F845AA}" presName="sibTrans" presStyleCnt="0"/>
      <dgm:spPr/>
    </dgm:pt>
    <dgm:pt modelId="{D454C9D0-AEBD-4A29-AD2F-296BB67A83E2}" type="pres">
      <dgm:prSet presAssocID="{2698C85A-6C7D-4BBD-A8E9-1EE668A79BF6}" presName="node" presStyleLbl="node1" presStyleIdx="3" presStyleCnt="5">
        <dgm:presLayoutVars>
          <dgm:bulletEnabled val="1"/>
        </dgm:presLayoutVars>
      </dgm:prSet>
      <dgm:spPr/>
    </dgm:pt>
    <dgm:pt modelId="{6DB456D0-F920-4959-95CA-50F4341331E0}" type="pres">
      <dgm:prSet presAssocID="{28FB585D-D6A3-4E8D-96E5-C79EF8B8C6AB}" presName="sibTrans" presStyleCnt="0"/>
      <dgm:spPr/>
    </dgm:pt>
    <dgm:pt modelId="{C8E3EB7A-2EFB-4250-B502-D6C7180E3FC7}" type="pres">
      <dgm:prSet presAssocID="{75043D1B-09CB-4983-8452-CEEEFE58E405}" presName="node" presStyleLbl="node1" presStyleIdx="4" presStyleCnt="5">
        <dgm:presLayoutVars>
          <dgm:bulletEnabled val="1"/>
        </dgm:presLayoutVars>
      </dgm:prSet>
      <dgm:spPr/>
    </dgm:pt>
  </dgm:ptLst>
  <dgm:cxnLst>
    <dgm:cxn modelId="{5A21110B-9F93-4043-BA9B-D7AA6E81A604}" type="presOf" srcId="{CDAE17BF-EB73-4005-AFD5-BB71729EE07B}" destId="{5ACAFFEC-F8B5-4B67-AA65-B52AB7168C4D}" srcOrd="0" destOrd="0" presId="urn:microsoft.com/office/officeart/2005/8/layout/default"/>
    <dgm:cxn modelId="{523DD413-5677-41C6-A4ED-CB2C306855FE}" type="presOf" srcId="{F969D4AE-D3D9-47A8-BA2A-17260402F74D}" destId="{9D35CD17-F8A2-4124-BAE8-6116EE399B13}" srcOrd="0" destOrd="1" presId="urn:microsoft.com/office/officeart/2005/8/layout/default"/>
    <dgm:cxn modelId="{E3610726-DAF9-4D2C-BD43-8F32C6211C86}" type="presOf" srcId="{16051BD0-6E86-4662-BEE2-029DB135D500}" destId="{6F4F45D8-90EA-40F9-AB0F-CCB1404C497D}" srcOrd="0" destOrd="0" presId="urn:microsoft.com/office/officeart/2005/8/layout/default"/>
    <dgm:cxn modelId="{495E1766-70B7-41D6-B9B4-018BE4DC1BAC}" srcId="{16051BD0-6E86-4662-BEE2-029DB135D500}" destId="{75043D1B-09CB-4983-8452-CEEEFE58E405}" srcOrd="4" destOrd="0" parTransId="{9B384FAD-6CA9-46F2-9946-0DBA7BF67C4D}" sibTransId="{7CC74545-0E6B-47BD-898F-CDACCBF37E2A}"/>
    <dgm:cxn modelId="{0F2AEA6C-24C6-43D0-AFE5-A6AA62A49B7A}" srcId="{16051BD0-6E86-4662-BEE2-029DB135D500}" destId="{2698C85A-6C7D-4BBD-A8E9-1EE668A79BF6}" srcOrd="3" destOrd="0" parTransId="{089D1EA9-730B-47F3-B328-DEBF117A6878}" sibTransId="{28FB585D-D6A3-4E8D-96E5-C79EF8B8C6AB}"/>
    <dgm:cxn modelId="{3B51F54D-3169-4777-B32E-9D9F12AE26F0}" srcId="{16051BD0-6E86-4662-BEE2-029DB135D500}" destId="{8C3A02FA-B5D3-4521-9BDA-7216BF458885}" srcOrd="2" destOrd="0" parTransId="{93E547D5-266A-4478-8D3A-7B6A98EE2A15}" sibTransId="{4F20C811-6B54-4852-827C-246165F845AA}"/>
    <dgm:cxn modelId="{028CE559-A16E-4448-A726-07F9CF1203DD}" srcId="{F60B9C92-D9D3-4C46-A14E-5CF9AD10FD82}" destId="{F969D4AE-D3D9-47A8-BA2A-17260402F74D}" srcOrd="0" destOrd="0" parTransId="{19B0CD25-59F8-435E-ABCC-D1F130FB4362}" sibTransId="{69471350-DCD9-47D9-9680-F0717FC4D896}"/>
    <dgm:cxn modelId="{51A4F27F-2EC1-4254-9369-62279EB2AAB2}" type="presOf" srcId="{8C3A02FA-B5D3-4521-9BDA-7216BF458885}" destId="{FFBDB3DD-4EAF-4E15-8A91-18C5D3A3691C}" srcOrd="0" destOrd="0" presId="urn:microsoft.com/office/officeart/2005/8/layout/default"/>
    <dgm:cxn modelId="{41337D93-75E9-4777-AC26-7174A8E8C896}" srcId="{16051BD0-6E86-4662-BEE2-029DB135D500}" destId="{F60B9C92-D9D3-4C46-A14E-5CF9AD10FD82}" srcOrd="0" destOrd="0" parTransId="{FDCAF8D7-0463-4E63-BC68-1D6187C66137}" sibTransId="{3DFE43AC-9288-4AAB-AA5C-77BFE9CB0390}"/>
    <dgm:cxn modelId="{402435B4-408E-47B1-8C66-EB363B7FFF9D}" type="presOf" srcId="{75043D1B-09CB-4983-8452-CEEEFE58E405}" destId="{C8E3EB7A-2EFB-4250-B502-D6C7180E3FC7}" srcOrd="0" destOrd="0" presId="urn:microsoft.com/office/officeart/2005/8/layout/default"/>
    <dgm:cxn modelId="{F57960D7-A44F-4546-8142-396EFA9F6BD1}" type="presOf" srcId="{F60B9C92-D9D3-4C46-A14E-5CF9AD10FD82}" destId="{9D35CD17-F8A2-4124-BAE8-6116EE399B13}" srcOrd="0" destOrd="0" presId="urn:microsoft.com/office/officeart/2005/8/layout/default"/>
    <dgm:cxn modelId="{1EEB17DE-91E1-4511-9A17-83B10904D7CD}" type="presOf" srcId="{2698C85A-6C7D-4BBD-A8E9-1EE668A79BF6}" destId="{D454C9D0-AEBD-4A29-AD2F-296BB67A83E2}" srcOrd="0" destOrd="0" presId="urn:microsoft.com/office/officeart/2005/8/layout/default"/>
    <dgm:cxn modelId="{E6AD44EC-699B-4C7C-93C3-FB92F4F4CFF5}" srcId="{16051BD0-6E86-4662-BEE2-029DB135D500}" destId="{CDAE17BF-EB73-4005-AFD5-BB71729EE07B}" srcOrd="1" destOrd="0" parTransId="{51C43972-83BD-4D7E-83FA-3EF447346EE0}" sibTransId="{907C3880-799C-4156-843A-F3897DB9C474}"/>
    <dgm:cxn modelId="{1C68C91C-1D55-44A6-9B35-EF04E7B0F3DE}" type="presParOf" srcId="{6F4F45D8-90EA-40F9-AB0F-CCB1404C497D}" destId="{9D35CD17-F8A2-4124-BAE8-6116EE399B13}" srcOrd="0" destOrd="0" presId="urn:microsoft.com/office/officeart/2005/8/layout/default"/>
    <dgm:cxn modelId="{8E79A3DB-89B7-4E5F-B42B-A9BC2FD8FBEF}" type="presParOf" srcId="{6F4F45D8-90EA-40F9-AB0F-CCB1404C497D}" destId="{126AFFAA-8D82-4AB1-AC29-ECBB71B68D2C}" srcOrd="1" destOrd="0" presId="urn:microsoft.com/office/officeart/2005/8/layout/default"/>
    <dgm:cxn modelId="{9ECCBC9E-521D-4460-B612-34A0D6D3D040}" type="presParOf" srcId="{6F4F45D8-90EA-40F9-AB0F-CCB1404C497D}" destId="{5ACAFFEC-F8B5-4B67-AA65-B52AB7168C4D}" srcOrd="2" destOrd="0" presId="urn:microsoft.com/office/officeart/2005/8/layout/default"/>
    <dgm:cxn modelId="{95BA472F-F6C8-4958-A653-A7EB08AF3D49}" type="presParOf" srcId="{6F4F45D8-90EA-40F9-AB0F-CCB1404C497D}" destId="{22AD99FF-036B-4468-91C2-4A26A3711774}" srcOrd="3" destOrd="0" presId="urn:microsoft.com/office/officeart/2005/8/layout/default"/>
    <dgm:cxn modelId="{EA5C576E-FAC9-4644-BA9F-1BB2391D0C98}" type="presParOf" srcId="{6F4F45D8-90EA-40F9-AB0F-CCB1404C497D}" destId="{FFBDB3DD-4EAF-4E15-8A91-18C5D3A3691C}" srcOrd="4" destOrd="0" presId="urn:microsoft.com/office/officeart/2005/8/layout/default"/>
    <dgm:cxn modelId="{55DF9914-007A-45A5-A80A-77A516D37F48}" type="presParOf" srcId="{6F4F45D8-90EA-40F9-AB0F-CCB1404C497D}" destId="{98FD601A-C486-470C-ABD5-82C7383A1FB3}" srcOrd="5" destOrd="0" presId="urn:microsoft.com/office/officeart/2005/8/layout/default"/>
    <dgm:cxn modelId="{E3C44D44-8CC9-436D-B32F-E5CAA7083B31}" type="presParOf" srcId="{6F4F45D8-90EA-40F9-AB0F-CCB1404C497D}" destId="{D454C9D0-AEBD-4A29-AD2F-296BB67A83E2}" srcOrd="6" destOrd="0" presId="urn:microsoft.com/office/officeart/2005/8/layout/default"/>
    <dgm:cxn modelId="{C670C54B-1484-47AD-9EAD-A51348B13550}" type="presParOf" srcId="{6F4F45D8-90EA-40F9-AB0F-CCB1404C497D}" destId="{6DB456D0-F920-4959-95CA-50F4341331E0}" srcOrd="7" destOrd="0" presId="urn:microsoft.com/office/officeart/2005/8/layout/default"/>
    <dgm:cxn modelId="{A878954F-4610-4328-8FF8-A78E110B832E}" type="presParOf" srcId="{6F4F45D8-90EA-40F9-AB0F-CCB1404C497D}" destId="{C8E3EB7A-2EFB-4250-B502-D6C7180E3FC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5FE3F-86C7-4A7B-8FF9-E57A6E962134}">
      <dsp:nvSpPr>
        <dsp:cNvPr id="0" name=""/>
        <dsp:cNvSpPr/>
      </dsp:nvSpPr>
      <dsp:spPr>
        <a:xfrm rot="10800000">
          <a:off x="257179" y="2020"/>
          <a:ext cx="5000615" cy="40459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Benefits of insurance</a:t>
          </a:r>
        </a:p>
      </dsp:txBody>
      <dsp:txXfrm rot="10800000">
        <a:off x="358328" y="2020"/>
        <a:ext cx="4899466" cy="404595"/>
      </dsp:txXfrm>
    </dsp:sp>
    <dsp:sp modelId="{F9D90D20-492B-4735-BD8A-9A6E86AFA8CA}">
      <dsp:nvSpPr>
        <dsp:cNvPr id="0" name=""/>
        <dsp:cNvSpPr/>
      </dsp:nvSpPr>
      <dsp:spPr>
        <a:xfrm>
          <a:off x="0" y="0"/>
          <a:ext cx="428559" cy="4045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63E19-B269-489B-9ACE-A029CC774F08}">
      <dsp:nvSpPr>
        <dsp:cNvPr id="0" name=""/>
        <dsp:cNvSpPr/>
      </dsp:nvSpPr>
      <dsp:spPr>
        <a:xfrm rot="10800000">
          <a:off x="257179" y="527390"/>
          <a:ext cx="5000615" cy="404595"/>
        </a:xfrm>
        <a:prstGeom prst="homePlate">
          <a:avLst/>
        </a:prstGeom>
        <a:solidFill>
          <a:schemeClr val="accent5">
            <a:hueOff val="-2002757"/>
            <a:satOff val="2945"/>
            <a:lumOff val="25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Cashless treatments/Coverage on pre-existing diseases/Critical illness coverage/Customized healthcare</a:t>
          </a:r>
        </a:p>
      </dsp:txBody>
      <dsp:txXfrm rot="10800000">
        <a:off x="358328" y="527390"/>
        <a:ext cx="4899466" cy="404595"/>
      </dsp:txXfrm>
    </dsp:sp>
    <dsp:sp modelId="{03379035-7DAD-4235-90BE-7E5F42D0F325}">
      <dsp:nvSpPr>
        <dsp:cNvPr id="0" name=""/>
        <dsp:cNvSpPr/>
      </dsp:nvSpPr>
      <dsp:spPr>
        <a:xfrm>
          <a:off x="22793" y="552131"/>
          <a:ext cx="404595" cy="40459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2E9FF-28B8-4029-B7B8-F6C1198786CB}">
      <dsp:nvSpPr>
        <dsp:cNvPr id="0" name=""/>
        <dsp:cNvSpPr/>
      </dsp:nvSpPr>
      <dsp:spPr>
        <a:xfrm rot="10800000">
          <a:off x="257179" y="1052759"/>
          <a:ext cx="5000615" cy="404595"/>
        </a:xfrm>
        <a:prstGeom prst="homePlate">
          <a:avLst/>
        </a:prstGeom>
        <a:solidFill>
          <a:schemeClr val="accent5">
            <a:hueOff val="-4005514"/>
            <a:satOff val="5889"/>
            <a:lumOff val="50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Tax benefits</a:t>
          </a:r>
        </a:p>
      </dsp:txBody>
      <dsp:txXfrm rot="10800000">
        <a:off x="358328" y="1052759"/>
        <a:ext cx="4899466" cy="404595"/>
      </dsp:txXfrm>
    </dsp:sp>
    <dsp:sp modelId="{7F04B1A5-25F8-4F81-A636-1975D39CA984}">
      <dsp:nvSpPr>
        <dsp:cNvPr id="0" name=""/>
        <dsp:cNvSpPr/>
      </dsp:nvSpPr>
      <dsp:spPr>
        <a:xfrm>
          <a:off x="22793" y="1087498"/>
          <a:ext cx="404595" cy="4045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C2C0E-FF6B-43A3-8606-3C0D98747F8D}">
      <dsp:nvSpPr>
        <dsp:cNvPr id="0" name=""/>
        <dsp:cNvSpPr/>
      </dsp:nvSpPr>
      <dsp:spPr>
        <a:xfrm rot="10800000">
          <a:off x="266696" y="1578129"/>
          <a:ext cx="4981581" cy="404595"/>
        </a:xfrm>
        <a:prstGeom prst="homePlate">
          <a:avLst/>
        </a:prstGeom>
        <a:solidFill>
          <a:schemeClr val="accent5">
            <a:hueOff val="-6008271"/>
            <a:satOff val="8834"/>
            <a:lumOff val="7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Financial security</a:t>
          </a:r>
        </a:p>
      </dsp:txBody>
      <dsp:txXfrm rot="10800000">
        <a:off x="367845" y="1578129"/>
        <a:ext cx="4880432" cy="404595"/>
      </dsp:txXfrm>
    </dsp:sp>
    <dsp:sp modelId="{357C5E8A-6805-4B22-AA76-5F7FBE7ED4AC}">
      <dsp:nvSpPr>
        <dsp:cNvPr id="0" name=""/>
        <dsp:cNvSpPr/>
      </dsp:nvSpPr>
      <dsp:spPr>
        <a:xfrm>
          <a:off x="22793" y="1594625"/>
          <a:ext cx="404595" cy="404595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3DA1A-388A-4E66-BB84-090824AF94ED}">
      <dsp:nvSpPr>
        <dsp:cNvPr id="0" name=""/>
        <dsp:cNvSpPr/>
      </dsp:nvSpPr>
      <dsp:spPr>
        <a:xfrm rot="10800000">
          <a:off x="257179" y="2103499"/>
          <a:ext cx="5000615" cy="404595"/>
        </a:xfrm>
        <a:prstGeom prst="homePlate">
          <a:avLst/>
        </a:prstGeom>
        <a:solidFill>
          <a:schemeClr val="accent5">
            <a:hueOff val="-8011028"/>
            <a:satOff val="11779"/>
            <a:lumOff val="100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Retirement planning</a:t>
          </a:r>
        </a:p>
      </dsp:txBody>
      <dsp:txXfrm rot="10800000">
        <a:off x="358328" y="2103499"/>
        <a:ext cx="4899466" cy="404595"/>
      </dsp:txXfrm>
    </dsp:sp>
    <dsp:sp modelId="{4FC875E2-6A17-4741-9EC2-EE3C50623C8E}">
      <dsp:nvSpPr>
        <dsp:cNvPr id="0" name=""/>
        <dsp:cNvSpPr/>
      </dsp:nvSpPr>
      <dsp:spPr>
        <a:xfrm>
          <a:off x="0" y="2110471"/>
          <a:ext cx="404595" cy="4045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635F9-F309-43A5-BF19-9FCF8718F1F1}">
      <dsp:nvSpPr>
        <dsp:cNvPr id="0" name=""/>
        <dsp:cNvSpPr/>
      </dsp:nvSpPr>
      <dsp:spPr>
        <a:xfrm rot="10800000">
          <a:off x="247643" y="2628869"/>
          <a:ext cx="5019686" cy="404595"/>
        </a:xfrm>
        <a:prstGeom prst="homePlate">
          <a:avLst/>
        </a:prstGeom>
        <a:solidFill>
          <a:schemeClr val="accent5">
            <a:hueOff val="-10013784"/>
            <a:satOff val="14724"/>
            <a:lumOff val="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Investment opportunities</a:t>
          </a:r>
        </a:p>
      </dsp:txBody>
      <dsp:txXfrm rot="10800000">
        <a:off x="348792" y="2628869"/>
        <a:ext cx="4918537" cy="404595"/>
      </dsp:txXfrm>
    </dsp:sp>
    <dsp:sp modelId="{B87E400C-BA59-4337-BBF1-1C7A34A40DF4}">
      <dsp:nvSpPr>
        <dsp:cNvPr id="0" name=""/>
        <dsp:cNvSpPr/>
      </dsp:nvSpPr>
      <dsp:spPr>
        <a:xfrm>
          <a:off x="22793" y="2661856"/>
          <a:ext cx="404595" cy="404595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1EC48-1BEC-4E41-B147-9F975A4AF047}">
      <dsp:nvSpPr>
        <dsp:cNvPr id="0" name=""/>
        <dsp:cNvSpPr/>
      </dsp:nvSpPr>
      <dsp:spPr>
        <a:xfrm rot="10800000">
          <a:off x="238126" y="3154239"/>
          <a:ext cx="5038720" cy="404595"/>
        </a:xfrm>
        <a:prstGeom prst="homePlate">
          <a:avLst/>
        </a:prstGeom>
        <a:solidFill>
          <a:schemeClr val="accent5">
            <a:hueOff val="-12016542"/>
            <a:satOff val="17668"/>
            <a:lumOff val="151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Wealth creation</a:t>
          </a:r>
        </a:p>
      </dsp:txBody>
      <dsp:txXfrm rot="10800000">
        <a:off x="339275" y="3154239"/>
        <a:ext cx="4937571" cy="404595"/>
      </dsp:txXfrm>
    </dsp:sp>
    <dsp:sp modelId="{EB29C14A-C3EF-46BD-83B9-CEA65C8395F4}">
      <dsp:nvSpPr>
        <dsp:cNvPr id="0" name=""/>
        <dsp:cNvSpPr/>
      </dsp:nvSpPr>
      <dsp:spPr>
        <a:xfrm>
          <a:off x="22793" y="3198983"/>
          <a:ext cx="404595" cy="40459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4FBEB-8179-45D5-B164-D001163BDB23}">
      <dsp:nvSpPr>
        <dsp:cNvPr id="0" name=""/>
        <dsp:cNvSpPr/>
      </dsp:nvSpPr>
      <dsp:spPr>
        <a:xfrm rot="10800000">
          <a:off x="228591" y="3679609"/>
          <a:ext cx="5057790" cy="404595"/>
        </a:xfrm>
        <a:prstGeom prst="homePlate">
          <a:avLst/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415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Peace of mind</a:t>
          </a:r>
        </a:p>
      </dsp:txBody>
      <dsp:txXfrm rot="10800000">
        <a:off x="329740" y="3679609"/>
        <a:ext cx="4956641" cy="404595"/>
      </dsp:txXfrm>
    </dsp:sp>
    <dsp:sp modelId="{016B5E97-A318-44B6-87E0-53EFD0756146}">
      <dsp:nvSpPr>
        <dsp:cNvPr id="0" name=""/>
        <dsp:cNvSpPr/>
      </dsp:nvSpPr>
      <dsp:spPr>
        <a:xfrm>
          <a:off x="0" y="3681628"/>
          <a:ext cx="404595" cy="404595"/>
        </a:xfrm>
        <a:prstGeom prst="ellipse">
          <a:avLst/>
        </a:prstGeom>
        <a:blipFill>
          <a:blip xmlns:r="http://schemas.openxmlformats.org/officeDocument/2006/relationships"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E5F80-9C61-46DF-B9C7-FE65708D9E42}">
      <dsp:nvSpPr>
        <dsp:cNvPr id="0" name=""/>
        <dsp:cNvSpPr/>
      </dsp:nvSpPr>
      <dsp:spPr>
        <a:xfrm>
          <a:off x="113287" y="2097807"/>
          <a:ext cx="1458511" cy="729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Insurance Sector</a:t>
          </a:r>
        </a:p>
      </dsp:txBody>
      <dsp:txXfrm>
        <a:off x="134646" y="2119166"/>
        <a:ext cx="1415793" cy="686537"/>
      </dsp:txXfrm>
    </dsp:sp>
    <dsp:sp modelId="{BCBF6B08-4088-40B8-943C-599B1EE7497B}">
      <dsp:nvSpPr>
        <dsp:cNvPr id="0" name=""/>
        <dsp:cNvSpPr/>
      </dsp:nvSpPr>
      <dsp:spPr>
        <a:xfrm rot="19457599">
          <a:off x="1504268" y="2236711"/>
          <a:ext cx="71846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846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5539" y="2234812"/>
        <a:ext cx="35923" cy="35923"/>
      </dsp:txXfrm>
    </dsp:sp>
    <dsp:sp modelId="{60723DA2-E244-4033-BFDD-0E426AB130F6}">
      <dsp:nvSpPr>
        <dsp:cNvPr id="0" name=""/>
        <dsp:cNvSpPr/>
      </dsp:nvSpPr>
      <dsp:spPr>
        <a:xfrm>
          <a:off x="2155203" y="1678485"/>
          <a:ext cx="1458511" cy="7292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 - Life Insurance/General Insurance(≈30% Market Share)</a:t>
          </a:r>
        </a:p>
      </dsp:txBody>
      <dsp:txXfrm>
        <a:off x="2176562" y="1699844"/>
        <a:ext cx="1415793" cy="686537"/>
      </dsp:txXfrm>
    </dsp:sp>
    <dsp:sp modelId="{E237EBAD-436B-44BE-9CF3-66AD81625FDF}">
      <dsp:nvSpPr>
        <dsp:cNvPr id="0" name=""/>
        <dsp:cNvSpPr/>
      </dsp:nvSpPr>
      <dsp:spPr>
        <a:xfrm rot="17350740">
          <a:off x="3017490" y="1188406"/>
          <a:ext cx="17758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75853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61020" y="1160072"/>
        <a:ext cx="88792" cy="88792"/>
      </dsp:txXfrm>
    </dsp:sp>
    <dsp:sp modelId="{D76F9E4A-2B34-4F3E-90CE-FD994C513A8C}">
      <dsp:nvSpPr>
        <dsp:cNvPr id="0" name=""/>
        <dsp:cNvSpPr/>
      </dsp:nvSpPr>
      <dsp:spPr>
        <a:xfrm>
          <a:off x="4197119" y="1197"/>
          <a:ext cx="1458511" cy="729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Health Insurance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218478" y="22556"/>
        <a:ext cx="1415793" cy="686537"/>
      </dsp:txXfrm>
    </dsp:sp>
    <dsp:sp modelId="{74A8392A-8A71-429F-B7D5-4824E300388C}">
      <dsp:nvSpPr>
        <dsp:cNvPr id="0" name=""/>
        <dsp:cNvSpPr/>
      </dsp:nvSpPr>
      <dsp:spPr>
        <a:xfrm rot="18289469">
          <a:off x="3394612" y="1607728"/>
          <a:ext cx="10216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21608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876" y="1598250"/>
        <a:ext cx="51080" cy="51080"/>
      </dsp:txXfrm>
    </dsp:sp>
    <dsp:sp modelId="{C708164B-AEA5-47FB-928A-1F3ED300941D}">
      <dsp:nvSpPr>
        <dsp:cNvPr id="0" name=""/>
        <dsp:cNvSpPr/>
      </dsp:nvSpPr>
      <dsp:spPr>
        <a:xfrm>
          <a:off x="4197119" y="839841"/>
          <a:ext cx="1458511" cy="729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Motor Insurance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4218478" y="861200"/>
        <a:ext cx="1415793" cy="686537"/>
      </dsp:txXfrm>
    </dsp:sp>
    <dsp:sp modelId="{788468ED-43C8-45E5-8AED-8326E70994A0}">
      <dsp:nvSpPr>
        <dsp:cNvPr id="0" name=""/>
        <dsp:cNvSpPr/>
      </dsp:nvSpPr>
      <dsp:spPr>
        <a:xfrm>
          <a:off x="3613714" y="2027050"/>
          <a:ext cx="58340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83404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0831" y="2028527"/>
        <a:ext cx="29170" cy="29170"/>
      </dsp:txXfrm>
    </dsp:sp>
    <dsp:sp modelId="{D466C95C-91EF-4187-A880-0899A25D56B5}">
      <dsp:nvSpPr>
        <dsp:cNvPr id="0" name=""/>
        <dsp:cNvSpPr/>
      </dsp:nvSpPr>
      <dsp:spPr>
        <a:xfrm>
          <a:off x="4197119" y="1678485"/>
          <a:ext cx="1458511" cy="729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Fire Insurance</a:t>
          </a:r>
        </a:p>
      </dsp:txBody>
      <dsp:txXfrm>
        <a:off x="4218478" y="1699844"/>
        <a:ext cx="1415793" cy="686537"/>
      </dsp:txXfrm>
    </dsp:sp>
    <dsp:sp modelId="{C7B146A4-DC96-4B2F-9D27-66D153EFE210}">
      <dsp:nvSpPr>
        <dsp:cNvPr id="0" name=""/>
        <dsp:cNvSpPr/>
      </dsp:nvSpPr>
      <dsp:spPr>
        <a:xfrm rot="3310531">
          <a:off x="3394612" y="2446372"/>
          <a:ext cx="1021608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21608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79876" y="2436894"/>
        <a:ext cx="51080" cy="51080"/>
      </dsp:txXfrm>
    </dsp:sp>
    <dsp:sp modelId="{F2225AE3-8DAA-497C-8A1A-5E01DC81B2CA}">
      <dsp:nvSpPr>
        <dsp:cNvPr id="0" name=""/>
        <dsp:cNvSpPr/>
      </dsp:nvSpPr>
      <dsp:spPr>
        <a:xfrm>
          <a:off x="4197119" y="2517129"/>
          <a:ext cx="1458511" cy="729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Disaster Insurance</a:t>
          </a:r>
        </a:p>
      </dsp:txBody>
      <dsp:txXfrm>
        <a:off x="4218478" y="2538488"/>
        <a:ext cx="1415793" cy="686537"/>
      </dsp:txXfrm>
    </dsp:sp>
    <dsp:sp modelId="{A50A78A3-9669-4336-AE11-DCF602626A0C}">
      <dsp:nvSpPr>
        <dsp:cNvPr id="0" name=""/>
        <dsp:cNvSpPr/>
      </dsp:nvSpPr>
      <dsp:spPr>
        <a:xfrm rot="4249260">
          <a:off x="3017490" y="2865695"/>
          <a:ext cx="177585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775853" y="1606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61020" y="2837360"/>
        <a:ext cx="88792" cy="88792"/>
      </dsp:txXfrm>
    </dsp:sp>
    <dsp:sp modelId="{A8700C2C-7F24-4B44-8029-3E680D43DD4B}">
      <dsp:nvSpPr>
        <dsp:cNvPr id="0" name=""/>
        <dsp:cNvSpPr/>
      </dsp:nvSpPr>
      <dsp:spPr>
        <a:xfrm>
          <a:off x="4197119" y="3355773"/>
          <a:ext cx="1458511" cy="7292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Other General Insurance</a:t>
          </a:r>
        </a:p>
      </dsp:txBody>
      <dsp:txXfrm>
        <a:off x="4218478" y="3377132"/>
        <a:ext cx="1415793" cy="686537"/>
      </dsp:txXfrm>
    </dsp:sp>
    <dsp:sp modelId="{42667BCF-448B-4A92-8213-F4014BC911F9}">
      <dsp:nvSpPr>
        <dsp:cNvPr id="0" name=""/>
        <dsp:cNvSpPr/>
      </dsp:nvSpPr>
      <dsp:spPr>
        <a:xfrm rot="2142401">
          <a:off x="1504268" y="2656033"/>
          <a:ext cx="71846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18464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5539" y="2654134"/>
        <a:ext cx="35923" cy="35923"/>
      </dsp:txXfrm>
    </dsp:sp>
    <dsp:sp modelId="{563D4548-FD60-4140-8678-829725983237}">
      <dsp:nvSpPr>
        <dsp:cNvPr id="0" name=""/>
        <dsp:cNvSpPr/>
      </dsp:nvSpPr>
      <dsp:spPr>
        <a:xfrm>
          <a:off x="2155203" y="2517129"/>
          <a:ext cx="1458511" cy="7292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Life Insurance(≈70% Market Share)</a:t>
          </a:r>
        </a:p>
      </dsp:txBody>
      <dsp:txXfrm>
        <a:off x="2176562" y="2538488"/>
        <a:ext cx="1415793" cy="686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C1009-7751-492D-A56B-B026E254D4D1}">
      <dsp:nvSpPr>
        <dsp:cNvPr id="0" name=""/>
        <dsp:cNvSpPr/>
      </dsp:nvSpPr>
      <dsp:spPr>
        <a:xfrm>
          <a:off x="9814742" y="1301614"/>
          <a:ext cx="2045415" cy="4090802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🎯 Objective:</a:t>
          </a:r>
          <a:r>
            <a:rPr lang="en-US" sz="800" kern="1200" dirty="0">
              <a:effectLst/>
            </a:rPr>
            <a:t> Highlight the highest-value deals currently in progress but not yet closed.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Why it matters?</a:t>
          </a: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800" kern="1200" dirty="0">
              <a:effectLst/>
            </a:rPr>
            <a:t>Focus leadership attention and support.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800" kern="1200" dirty="0">
              <a:effectLst/>
            </a:rPr>
            <a:t>Monitor critical revenue-generating efforts.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800" kern="1200" dirty="0">
              <a:effectLst/>
            </a:rPr>
            <a:t>Drive forecasting accuracy.</a:t>
          </a:r>
        </a:p>
      </dsp:txBody>
      <dsp:txXfrm>
        <a:off x="10074399" y="1301614"/>
        <a:ext cx="1785758" cy="4090802"/>
      </dsp:txXfrm>
    </dsp:sp>
    <dsp:sp modelId="{B1350E65-70A9-4DF2-A43F-8E3CE17D21A0}">
      <dsp:nvSpPr>
        <dsp:cNvPr id="0" name=""/>
        <dsp:cNvSpPr/>
      </dsp:nvSpPr>
      <dsp:spPr>
        <a:xfrm>
          <a:off x="9739603" y="661083"/>
          <a:ext cx="2138381" cy="6508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Top Open Opportunities</a:t>
          </a:r>
          <a:endParaRPr lang="en-US" sz="900" kern="1200" dirty="0">
            <a:effectLst/>
          </a:endParaRPr>
        </a:p>
      </dsp:txBody>
      <dsp:txXfrm>
        <a:off x="9739603" y="661083"/>
        <a:ext cx="2138381" cy="650812"/>
      </dsp:txXfrm>
    </dsp:sp>
    <dsp:sp modelId="{BA6B3502-D41C-4123-B902-525E207C8AE1}">
      <dsp:nvSpPr>
        <dsp:cNvPr id="0" name=""/>
        <dsp:cNvSpPr/>
      </dsp:nvSpPr>
      <dsp:spPr>
        <a:xfrm>
          <a:off x="7993747" y="1301604"/>
          <a:ext cx="1807319" cy="409083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4087078"/>
            <a:satOff val="-11873"/>
            <a:lumOff val="1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🎯 Objective:</a:t>
          </a:r>
          <a:r>
            <a:rPr lang="en-US" sz="800" kern="1200" dirty="0">
              <a:effectLst/>
            </a:rPr>
            <a:t> Visualize the sales pipeline stages (e.g., Prospect → Qualified → Proposal → Closed) and the associated revenue at each stage.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Why it matters?</a:t>
          </a:r>
          <a:endParaRPr lang="en-US" sz="800" kern="120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effectLst/>
            </a:rPr>
            <a:t>Identifies bottlenecks.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>
              <a:effectLst/>
            </a:rPr>
            <a:t>Forecasts revenue.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effectLst/>
            </a:rPr>
            <a:t>Tracks deal progress and sales velocity.</a:t>
          </a:r>
        </a:p>
      </dsp:txBody>
      <dsp:txXfrm>
        <a:off x="8223179" y="1301604"/>
        <a:ext cx="1577887" cy="4090837"/>
      </dsp:txXfrm>
    </dsp:sp>
    <dsp:sp modelId="{FA97D832-65B7-43D3-B41E-E04E30B0359A}">
      <dsp:nvSpPr>
        <dsp:cNvPr id="0" name=""/>
        <dsp:cNvSpPr/>
      </dsp:nvSpPr>
      <dsp:spPr>
        <a:xfrm>
          <a:off x="7910552" y="679380"/>
          <a:ext cx="1887329" cy="6508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Stage Funnel by Revenue</a:t>
          </a:r>
          <a:endParaRPr lang="en-US" sz="900" kern="1200" dirty="0">
            <a:effectLst/>
          </a:endParaRPr>
        </a:p>
      </dsp:txBody>
      <dsp:txXfrm>
        <a:off x="7910552" y="679380"/>
        <a:ext cx="1887329" cy="650814"/>
      </dsp:txXfrm>
    </dsp:sp>
    <dsp:sp modelId="{DEB6979C-FD0B-49E6-B013-1488F3E54DCE}">
      <dsp:nvSpPr>
        <dsp:cNvPr id="0" name=""/>
        <dsp:cNvSpPr/>
      </dsp:nvSpPr>
      <dsp:spPr>
        <a:xfrm>
          <a:off x="6187699" y="1301620"/>
          <a:ext cx="1807319" cy="409081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8174157"/>
            <a:satOff val="-23745"/>
            <a:lumOff val="28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🎯 Objective:</a:t>
          </a:r>
          <a:r>
            <a:rPr lang="en-US" sz="800" kern="1200" dirty="0">
              <a:effectLst/>
            </a:rPr>
            <a:t> Evaluate the individual client-facing activity of each Account Executive.</a:t>
          </a: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Why it matters?</a:t>
          </a: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800" kern="1200" dirty="0">
              <a:effectLst/>
            </a:rPr>
            <a:t>Helps link activity levels with outcomes.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800" kern="1200" dirty="0">
              <a:effectLst/>
            </a:rPr>
            <a:t>Useful for coaching or resource allocation</a:t>
          </a:r>
        </a:p>
      </dsp:txBody>
      <dsp:txXfrm>
        <a:off x="6417132" y="1301620"/>
        <a:ext cx="1577887" cy="4090814"/>
      </dsp:txXfrm>
    </dsp:sp>
    <dsp:sp modelId="{4003C479-3D90-4410-A9AC-CE127065174A}">
      <dsp:nvSpPr>
        <dsp:cNvPr id="0" name=""/>
        <dsp:cNvSpPr/>
      </dsp:nvSpPr>
      <dsp:spPr>
        <a:xfrm>
          <a:off x="6151144" y="679378"/>
          <a:ext cx="1833001" cy="6508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No. of Meetings by Account Executive </a:t>
          </a:r>
          <a:r>
            <a:rPr lang="en-US" sz="900" b="1" kern="1200" dirty="0">
              <a:effectLst/>
              <a:sym typeface="Wingdings" panose="05000000000000000000" pitchFamily="2" charset="2"/>
            </a:rPr>
            <a:t></a:t>
          </a:r>
          <a:r>
            <a:rPr lang="en-US" sz="900" b="1" kern="1200" dirty="0">
              <a:effectLst/>
            </a:rPr>
            <a:t> (Similar to #2 but broken down by individual)</a:t>
          </a:r>
          <a:endParaRPr lang="en-US" sz="900" kern="1200" dirty="0">
            <a:effectLst/>
          </a:endParaRPr>
        </a:p>
      </dsp:txBody>
      <dsp:txXfrm>
        <a:off x="6151144" y="679378"/>
        <a:ext cx="1833001" cy="650807"/>
      </dsp:txXfrm>
    </dsp:sp>
    <dsp:sp modelId="{9C69169B-671C-4E59-92A7-7FFA69E28CEE}">
      <dsp:nvSpPr>
        <dsp:cNvPr id="0" name=""/>
        <dsp:cNvSpPr/>
      </dsp:nvSpPr>
      <dsp:spPr>
        <a:xfrm>
          <a:off x="4381518" y="1301641"/>
          <a:ext cx="1807319" cy="40908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12261236"/>
            <a:satOff val="-35618"/>
            <a:lumOff val="42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effectLst/>
            </a:rPr>
            <a:t>🎯 </a:t>
          </a:r>
          <a:r>
            <a:rPr lang="en-US" sz="800" b="1" kern="1200" dirty="0">
              <a:effectLst/>
            </a:rPr>
            <a:t>Objective: </a:t>
          </a:r>
          <a:r>
            <a:rPr lang="en-US" sz="800" kern="1200" dirty="0">
              <a:effectLst/>
            </a:rPr>
            <a:t>Monitor client engagement levels through meetings over the year.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Why it matters?</a:t>
          </a:r>
          <a:endParaRPr lang="en-US" sz="800" kern="1200">
            <a:effectLst/>
          </a:endParaRP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>
              <a:effectLst/>
            </a:rPr>
            <a:t>Helps assess relationship-building efforts.</a:t>
          </a: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>
              <a:effectLst/>
            </a:rPr>
            <a:t>Higher meetings can correlate with client retention and upselling success.</a:t>
          </a: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 dirty="0">
              <a:effectLst/>
            </a:rPr>
            <a:t>Can highlight under-engagement risks.</a:t>
          </a:r>
        </a:p>
      </dsp:txBody>
      <dsp:txXfrm>
        <a:off x="4610951" y="1301641"/>
        <a:ext cx="1577887" cy="4090820"/>
      </dsp:txXfrm>
    </dsp:sp>
    <dsp:sp modelId="{AD509326-89B5-4ADD-8B36-374D2CCD5004}">
      <dsp:nvSpPr>
        <dsp:cNvPr id="0" name=""/>
        <dsp:cNvSpPr/>
      </dsp:nvSpPr>
      <dsp:spPr>
        <a:xfrm>
          <a:off x="4363879" y="679379"/>
          <a:ext cx="1807319" cy="6508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Yearly Meeting Count</a:t>
          </a:r>
          <a:endParaRPr lang="en-US" sz="900" kern="1200" dirty="0">
            <a:effectLst/>
          </a:endParaRPr>
        </a:p>
      </dsp:txBody>
      <dsp:txXfrm>
        <a:off x="4363879" y="679379"/>
        <a:ext cx="1807319" cy="650816"/>
      </dsp:txXfrm>
    </dsp:sp>
    <dsp:sp modelId="{E545EB44-FA7C-4872-B1B2-B284362B25BF}">
      <dsp:nvSpPr>
        <dsp:cNvPr id="0" name=""/>
        <dsp:cNvSpPr/>
      </dsp:nvSpPr>
      <dsp:spPr>
        <a:xfrm>
          <a:off x="2566461" y="1301616"/>
          <a:ext cx="1807319" cy="409083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16348314"/>
            <a:satOff val="-47490"/>
            <a:lumOff val="56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effectLst/>
            </a:rPr>
            <a:t>🎯 </a:t>
          </a:r>
          <a:r>
            <a:rPr lang="en-US" sz="800" b="1" kern="1200" dirty="0">
              <a:effectLst/>
            </a:rPr>
            <a:t>Objective:</a:t>
          </a:r>
          <a:r>
            <a:rPr lang="en-US" sz="800" kern="1200" dirty="0">
              <a:effectLst/>
            </a:rPr>
            <a:t> Measure how many revenue-generating transactions (invoices) each Account Executive is responsible for.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Why it matters?</a:t>
          </a:r>
          <a:endParaRPr lang="en-US" sz="800" kern="1200">
            <a:effectLst/>
          </a:endParaRP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>
              <a:effectLst/>
            </a:rPr>
            <a:t>Tracks individual contribution to revenue.</a:t>
          </a: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>
              <a:effectLst/>
            </a:rPr>
            <a:t>Identifies top performers.</a:t>
          </a:r>
        </a:p>
        <a:p>
          <a:pPr marL="57150" lvl="1" indent="-57150" algn="r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"/>
          </a:pPr>
          <a:r>
            <a:rPr lang="en-US" sz="800" kern="1200">
              <a:effectLst/>
            </a:rPr>
            <a:t>Helps in performance-based incentives.</a:t>
          </a:r>
        </a:p>
      </dsp:txBody>
      <dsp:txXfrm>
        <a:off x="2802387" y="1301616"/>
        <a:ext cx="1577887" cy="4090834"/>
      </dsp:txXfrm>
    </dsp:sp>
    <dsp:sp modelId="{89FE6DCE-810D-4136-A70E-3B3A31A9CD62}">
      <dsp:nvSpPr>
        <dsp:cNvPr id="0" name=""/>
        <dsp:cNvSpPr/>
      </dsp:nvSpPr>
      <dsp:spPr>
        <a:xfrm>
          <a:off x="2566461" y="679382"/>
          <a:ext cx="1807319" cy="6508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No. of Invoices by Account Executive</a:t>
          </a:r>
          <a:endParaRPr lang="en-US" sz="900" kern="1200" dirty="0">
            <a:effectLst/>
          </a:endParaRPr>
        </a:p>
      </dsp:txBody>
      <dsp:txXfrm>
        <a:off x="2566461" y="679382"/>
        <a:ext cx="1807319" cy="650813"/>
      </dsp:txXfrm>
    </dsp:sp>
    <dsp:sp modelId="{A71C89F1-633B-478E-9AEF-2951926C4A65}">
      <dsp:nvSpPr>
        <dsp:cNvPr id="0" name=""/>
        <dsp:cNvSpPr/>
      </dsp:nvSpPr>
      <dsp:spPr>
        <a:xfrm>
          <a:off x="148584" y="1301627"/>
          <a:ext cx="2417307" cy="409081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20435392"/>
            <a:satOff val="-59363"/>
            <a:lumOff val="70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b="1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✅ Cross-Sell </a:t>
          </a:r>
          <a:r>
            <a:rPr lang="en-US" sz="800" b="1" kern="1200" dirty="0">
              <a:effectLst/>
              <a:sym typeface="Wingdings" panose="05000000000000000000" pitchFamily="2" charset="2"/>
            </a:rPr>
            <a:t></a:t>
          </a:r>
          <a:r>
            <a:rPr lang="en-US" sz="800" b="1" kern="1200" dirty="0">
              <a:effectLst/>
            </a:rPr>
            <a:t> 🎯 Objective</a:t>
          </a:r>
          <a:r>
            <a:rPr lang="en-US" sz="800" kern="1200" dirty="0">
              <a:effectLst/>
            </a:rPr>
            <a:t>: Encourage maximization of client value through multi-product engagement.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Target:</a:t>
          </a:r>
          <a:r>
            <a:rPr lang="en-US" sz="800" kern="1200" dirty="0">
              <a:effectLst/>
            </a:rPr>
            <a:t> Expected income or policies from selling additional products to existing clients.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Achieve:</a:t>
          </a:r>
          <a:r>
            <a:rPr lang="en-US" sz="800" kern="1200">
              <a:effectLst/>
            </a:rPr>
            <a:t> Actual cross-sell performance.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New:</a:t>
          </a:r>
          <a:r>
            <a:rPr lang="en-US" sz="800" kern="1200">
              <a:effectLst/>
            </a:rPr>
            <a:t> New cross-sell opportunities created.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🆕 New Business </a:t>
          </a:r>
          <a:r>
            <a:rPr lang="en-US" sz="800" b="1" kern="1200" dirty="0">
              <a:effectLst/>
              <a:sym typeface="Wingdings" panose="05000000000000000000" pitchFamily="2" charset="2"/>
            </a:rPr>
            <a:t></a:t>
          </a:r>
          <a:r>
            <a:rPr lang="en-US" sz="800" b="1" kern="1200" dirty="0">
              <a:effectLst/>
            </a:rPr>
            <a:t> 🎯 Objective:</a:t>
          </a:r>
          <a:r>
            <a:rPr lang="en-US" sz="800" kern="1200" dirty="0">
              <a:effectLst/>
            </a:rPr>
            <a:t> Track growth from acquiring new customers or business lines.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>
              <a:effectLst/>
            </a:rPr>
            <a:t>Target:</a:t>
          </a:r>
          <a:r>
            <a:rPr lang="en-US" sz="800" kern="1200">
              <a:effectLst/>
            </a:rPr>
            <a:t> New clients or policies planned.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Achieve:</a:t>
          </a:r>
          <a:r>
            <a:rPr lang="en-US" sz="800" kern="1200" dirty="0">
              <a:effectLst/>
            </a:rPr>
            <a:t> Actuals compared to the target.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New:</a:t>
          </a:r>
          <a:r>
            <a:rPr lang="en-US" sz="800" kern="1200" dirty="0">
              <a:effectLst/>
            </a:rPr>
            <a:t> Recently added prospects or opportunities.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>
            <a:effectLst/>
          </a:endParaRP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🔁 Renewal </a:t>
          </a:r>
          <a:r>
            <a:rPr lang="en-US" sz="800" b="1" kern="1200" dirty="0">
              <a:effectLst/>
              <a:sym typeface="Wingdings" panose="05000000000000000000" pitchFamily="2" charset="2"/>
            </a:rPr>
            <a:t></a:t>
          </a:r>
          <a:r>
            <a:rPr lang="en-US" sz="800" b="1" kern="1200" dirty="0">
              <a:effectLst/>
            </a:rPr>
            <a:t> 🎯 Objective:</a:t>
          </a:r>
          <a:r>
            <a:rPr lang="en-US" sz="800" kern="1200" dirty="0">
              <a:effectLst/>
            </a:rPr>
            <a:t> Maintain existing book of business and reduce churn.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Target:</a:t>
          </a:r>
          <a:r>
            <a:rPr lang="en-US" sz="800" kern="1200" dirty="0">
              <a:effectLst/>
            </a:rPr>
            <a:t> Renewal targets for existing policies.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Achieve:</a:t>
          </a:r>
          <a:r>
            <a:rPr lang="en-US" sz="800" kern="1200" dirty="0">
              <a:effectLst/>
            </a:rPr>
            <a:t> Renewals completed successfully.</a:t>
          </a:r>
        </a:p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effectLst/>
            </a:rPr>
            <a:t>New:</a:t>
          </a:r>
          <a:r>
            <a:rPr lang="en-US" sz="800" kern="1200" dirty="0">
              <a:effectLst/>
            </a:rPr>
            <a:t> Newly entered renewal opportunities (e.g., upcoming renewals).</a:t>
          </a:r>
        </a:p>
      </dsp:txBody>
      <dsp:txXfrm>
        <a:off x="455452" y="1301627"/>
        <a:ext cx="2110440" cy="4090814"/>
      </dsp:txXfrm>
    </dsp:sp>
    <dsp:sp modelId="{31D1C276-0ED1-4A9A-BDF6-0770EAFD281F}">
      <dsp:nvSpPr>
        <dsp:cNvPr id="0" name=""/>
        <dsp:cNvSpPr/>
      </dsp:nvSpPr>
      <dsp:spPr>
        <a:xfrm>
          <a:off x="162031" y="679380"/>
          <a:ext cx="2417307" cy="6508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effectLst/>
            </a:rPr>
            <a:t>Cross-Sell / New / Renewal (Target, Achieved, New) #Each of these sub-KPIs shares a structure but applies to different business growth strategies:</a:t>
          </a:r>
          <a:endParaRPr lang="en-US" sz="900" kern="1200" dirty="0">
            <a:effectLst/>
          </a:endParaRPr>
        </a:p>
      </dsp:txBody>
      <dsp:txXfrm>
        <a:off x="162031" y="679380"/>
        <a:ext cx="2417307" cy="6508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76A1F-1B2A-4674-958A-606060B54A8B}">
      <dsp:nvSpPr>
        <dsp:cNvPr id="0" name=""/>
        <dsp:cNvSpPr/>
      </dsp:nvSpPr>
      <dsp:spPr>
        <a:xfrm>
          <a:off x="0" y="0"/>
          <a:ext cx="9877426" cy="15728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Data highlights a strong performance in Renewals, exceeding targets, while Cross Sell and New Business significantly underperform, especially in invoice achievement.</a:t>
          </a:r>
        </a:p>
      </dsp:txBody>
      <dsp:txXfrm>
        <a:off x="46068" y="46068"/>
        <a:ext cx="8180180" cy="1480730"/>
      </dsp:txXfrm>
    </dsp:sp>
    <dsp:sp modelId="{1FA401B3-D10C-4CF6-8F75-E923F69A5A41}">
      <dsp:nvSpPr>
        <dsp:cNvPr id="0" name=""/>
        <dsp:cNvSpPr/>
      </dsp:nvSpPr>
      <dsp:spPr>
        <a:xfrm>
          <a:off x="871537" y="1835010"/>
          <a:ext cx="9877426" cy="1572866"/>
        </a:xfrm>
        <a:prstGeom prst="roundRect">
          <a:avLst>
            <a:gd name="adj" fmla="val 10000"/>
          </a:avLst>
        </a:prstGeom>
        <a:solidFill>
          <a:schemeClr val="accent5">
            <a:hueOff val="-7009649"/>
            <a:satOff val="10306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high number of open opportunities exist (44 out of 49 total), highlighting the need for proactive follow-up and deal closure.</a:t>
          </a:r>
        </a:p>
      </dsp:txBody>
      <dsp:txXfrm>
        <a:off x="917605" y="1881078"/>
        <a:ext cx="7891390" cy="1480730"/>
      </dsp:txXfrm>
    </dsp:sp>
    <dsp:sp modelId="{7DC92209-A011-4A25-97AF-C8DFB7E6EA59}">
      <dsp:nvSpPr>
        <dsp:cNvPr id="0" name=""/>
        <dsp:cNvSpPr/>
      </dsp:nvSpPr>
      <dsp:spPr>
        <a:xfrm>
          <a:off x="1743075" y="3670020"/>
          <a:ext cx="9877426" cy="1572866"/>
        </a:xfrm>
        <a:prstGeom prst="roundRect">
          <a:avLst>
            <a:gd name="adj" fmla="val 10000"/>
          </a:avLst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 revenue stuck in "Qualify Opportunity" stage. Very little reaching "Propose Solution" – possible bottleneck. Indicating a need for more aggressive follow-ups and closing strategies.</a:t>
          </a:r>
        </a:p>
      </dsp:txBody>
      <dsp:txXfrm>
        <a:off x="1789143" y="3716088"/>
        <a:ext cx="7891390" cy="1480730"/>
      </dsp:txXfrm>
    </dsp:sp>
    <dsp:sp modelId="{2A677B89-8F9C-433A-8C8B-5C8AD60A306D}">
      <dsp:nvSpPr>
        <dsp:cNvPr id="0" name=""/>
        <dsp:cNvSpPr/>
      </dsp:nvSpPr>
      <dsp:spPr>
        <a:xfrm>
          <a:off x="8855063" y="1192756"/>
          <a:ext cx="1022362" cy="1022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85094" y="1192756"/>
        <a:ext cx="562300" cy="769327"/>
      </dsp:txXfrm>
    </dsp:sp>
    <dsp:sp modelId="{65A6FDDF-F05C-4F3D-8551-3C28716B4B19}">
      <dsp:nvSpPr>
        <dsp:cNvPr id="0" name=""/>
        <dsp:cNvSpPr/>
      </dsp:nvSpPr>
      <dsp:spPr>
        <a:xfrm>
          <a:off x="9726601" y="3017281"/>
          <a:ext cx="1022362" cy="102236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4104897"/>
            <a:satOff val="26552"/>
            <a:lumOff val="40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956632" y="3017281"/>
        <a:ext cx="562300" cy="7693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5CD17-F8A2-4124-BAE8-6116EE399B13}">
      <dsp:nvSpPr>
        <dsp:cNvPr id="0" name=""/>
        <dsp:cNvSpPr/>
      </dsp:nvSpPr>
      <dsp:spPr>
        <a:xfrm>
          <a:off x="0" y="137605"/>
          <a:ext cx="3628233" cy="2176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AB2400"/>
            </a:buClr>
            <a:buFont typeface="Wingdings" panose="05000000000000000000" pitchFamily="2" charset="2"/>
            <a:buNone/>
          </a:pPr>
          <a:r>
            <a:rPr lang="en-US" sz="2100" b="1" kern="1200" dirty="0">
              <a:solidFill>
                <a:schemeClr val="bg1"/>
              </a:solidFill>
            </a:rPr>
            <a:t>Renewal Segment is the strongest performer, exceeding both placement and invoice targets.</a:t>
          </a:r>
          <a:endParaRPr lang="en-US" sz="2100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1" kern="1200" dirty="0">
            <a:solidFill>
              <a:schemeClr val="bg1"/>
            </a:solidFill>
          </a:endParaRPr>
        </a:p>
      </dsp:txBody>
      <dsp:txXfrm>
        <a:off x="0" y="137605"/>
        <a:ext cx="3628233" cy="2176940"/>
      </dsp:txXfrm>
    </dsp:sp>
    <dsp:sp modelId="{5ACAFFEC-F8B5-4B67-AA65-B52AB7168C4D}">
      <dsp:nvSpPr>
        <dsp:cNvPr id="0" name=""/>
        <dsp:cNvSpPr/>
      </dsp:nvSpPr>
      <dsp:spPr>
        <a:xfrm>
          <a:off x="3991057" y="137605"/>
          <a:ext cx="3628233" cy="2176940"/>
        </a:xfrm>
        <a:prstGeom prst="rect">
          <a:avLst/>
        </a:prstGeom>
        <a:solidFill>
          <a:schemeClr val="accent5">
            <a:hueOff val="-3504825"/>
            <a:satOff val="5153"/>
            <a:lumOff val="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Cross Sell and New Business segments are significantly underperforming, indicating the need for stronger lead and conversion strategies.</a:t>
          </a:r>
        </a:p>
      </dsp:txBody>
      <dsp:txXfrm>
        <a:off x="3991057" y="137605"/>
        <a:ext cx="3628233" cy="2176940"/>
      </dsp:txXfrm>
    </dsp:sp>
    <dsp:sp modelId="{FFBDB3DD-4EAF-4E15-8A91-18C5D3A3691C}">
      <dsp:nvSpPr>
        <dsp:cNvPr id="0" name=""/>
        <dsp:cNvSpPr/>
      </dsp:nvSpPr>
      <dsp:spPr>
        <a:xfrm>
          <a:off x="7982114" y="137605"/>
          <a:ext cx="3628233" cy="2176940"/>
        </a:xfrm>
        <a:prstGeom prst="rect">
          <a:avLst/>
        </a:prstGeom>
        <a:solidFill>
          <a:schemeClr val="accent5">
            <a:hueOff val="-7009649"/>
            <a:satOff val="10306"/>
            <a:lumOff val="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Gilbert and Abhinav Shivam stand out as key contributors. Their performance could serve as a model for team-wide improvement initiatives.</a:t>
          </a:r>
        </a:p>
      </dsp:txBody>
      <dsp:txXfrm>
        <a:off x="7982114" y="137605"/>
        <a:ext cx="3628233" cy="2176940"/>
      </dsp:txXfrm>
    </dsp:sp>
    <dsp:sp modelId="{D454C9D0-AEBD-4A29-AD2F-296BB67A83E2}">
      <dsp:nvSpPr>
        <dsp:cNvPr id="0" name=""/>
        <dsp:cNvSpPr/>
      </dsp:nvSpPr>
      <dsp:spPr>
        <a:xfrm>
          <a:off x="1995528" y="2677369"/>
          <a:ext cx="3628233" cy="2176940"/>
        </a:xfrm>
        <a:prstGeom prst="rect">
          <a:avLst/>
        </a:prstGeom>
        <a:solidFill>
          <a:schemeClr val="accent5">
            <a:hueOff val="-10514474"/>
            <a:satOff val="15460"/>
            <a:lumOff val="13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</a:rPr>
            <a:t>Employee Benefits and Fire insurance products drive the majority of revenue and should be focal points for future sales strategies and marketing efforts.</a:t>
          </a:r>
        </a:p>
      </dsp:txBody>
      <dsp:txXfrm>
        <a:off x="1995528" y="2677369"/>
        <a:ext cx="3628233" cy="2176940"/>
      </dsp:txXfrm>
    </dsp:sp>
    <dsp:sp modelId="{C8E3EB7A-2EFB-4250-B502-D6C7180E3FC7}">
      <dsp:nvSpPr>
        <dsp:cNvPr id="0" name=""/>
        <dsp:cNvSpPr/>
      </dsp:nvSpPr>
      <dsp:spPr>
        <a:xfrm>
          <a:off x="5986585" y="2677369"/>
          <a:ext cx="3628233" cy="2176940"/>
        </a:xfrm>
        <a:prstGeom prst="rect">
          <a:avLst/>
        </a:prstGeom>
        <a:solidFill>
          <a:schemeClr val="accent5">
            <a:hueOff val="-14019298"/>
            <a:satOff val="20613"/>
            <a:lumOff val="1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bg1"/>
              </a:solidFill>
            </a:rPr>
            <a:t>Actively pursue top 10 open opportunities to maximize near-term revenue.</a:t>
          </a:r>
          <a:endParaRPr lang="en-US" sz="2100" b="1" kern="1200" dirty="0">
            <a:solidFill>
              <a:schemeClr val="bg1"/>
            </a:solidFill>
          </a:endParaRPr>
        </a:p>
      </dsp:txBody>
      <dsp:txXfrm>
        <a:off x="5986585" y="2677369"/>
        <a:ext cx="3628233" cy="2176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0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5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4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9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7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1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D6ABCE7-1909-4F2D-BC56-B8F6299F3A1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08A905F-DD12-4390-BBD2-599395B48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F36A-4008-0A20-D266-6F02BD006A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C232C-1D1D-0433-B01A-4884AA455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52974"/>
            <a:ext cx="5026152" cy="1914525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28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PRESENTED BY:</a:t>
            </a:r>
          </a:p>
          <a:p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Ashish Kothari</a:t>
            </a:r>
          </a:p>
          <a:p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Crisel Dsilva</a:t>
            </a:r>
          </a:p>
          <a:p>
            <a:r>
              <a:rPr lang="en-US" sz="2000" b="1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Naveen Bhatt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7914C-A194-3B37-AF84-33DD0E6D5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" y="1543049"/>
            <a:ext cx="9966960" cy="180305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31FB6B-1A22-054E-B9E4-7A6C55092512}"/>
              </a:ext>
            </a:extLst>
          </p:cNvPr>
          <p:cNvSpPr txBox="1"/>
          <p:nvPr/>
        </p:nvSpPr>
        <p:spPr>
          <a:xfrm>
            <a:off x="1069848" y="3346101"/>
            <a:ext cx="9948672" cy="830997"/>
          </a:xfrm>
          <a:prstGeom prst="rect">
            <a:avLst/>
          </a:prstGeom>
          <a:solidFill>
            <a:srgbClr val="3F77BB"/>
          </a:solidFill>
          <a:ln w="57150">
            <a:solidFill>
              <a:srgbClr val="AB24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538847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763047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Recommendations'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D682662B-662D-42B5-04D2-C08B09CCC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3763" y="9525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086F7E-BDD9-4E07-F591-127077747216}"/>
              </a:ext>
            </a:extLst>
          </p:cNvPr>
          <p:cNvSpPr txBox="1"/>
          <p:nvPr/>
        </p:nvSpPr>
        <p:spPr>
          <a:xfrm>
            <a:off x="285749" y="1026672"/>
            <a:ext cx="11620502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Boost New Business Performance: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Investigate why new business is lagging far behind targets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Focus on Converting Qualified Opportunities: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A lot of potential revenue is stuck early in the funnel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Implement stronger sales follow-up and proposal mechanisms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Leverage Strong Performers: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Replicate Gilbert and Abhinav's tactics across the team. Consider peer mentoring or internal best practice sharing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Product Strategy: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Prioritize marketing and bundling of Employee Benefits and Fire policies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Analyze underperforming products (e.g., Miscellaneous, Marine) for potential phase-out or revamp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Targeted Training: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300" dirty="0"/>
              <a:t>Upskill lower-performing team members</a:t>
            </a:r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Ø"/>
            </a:pPr>
            <a:r>
              <a:rPr lang="en-US" sz="1500" b="1" dirty="0"/>
              <a:t>Launch loyalty program, enhance onboarding</a:t>
            </a:r>
          </a:p>
        </p:txBody>
      </p:sp>
    </p:spTree>
    <p:extLst>
      <p:ext uri="{BB962C8B-B14F-4D97-AF65-F5344CB8AC3E}">
        <p14:creationId xmlns:p14="http://schemas.microsoft.com/office/powerpoint/2010/main" val="19447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763047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4DF165C-8E46-6DB0-6DB2-6B9D4889D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61807"/>
              </p:ext>
            </p:extLst>
          </p:nvPr>
        </p:nvGraphicFramePr>
        <p:xfrm>
          <a:off x="295904" y="1018360"/>
          <a:ext cx="11610348" cy="4991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94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763047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DASHBOARD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A0A49EF-EB6A-BB5C-C6A6-D70FEC89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4" y="983428"/>
            <a:ext cx="11850250" cy="5246550"/>
          </a:xfrm>
        </p:spPr>
      </p:pic>
    </p:spTree>
    <p:extLst>
      <p:ext uri="{BB962C8B-B14F-4D97-AF65-F5344CB8AC3E}">
        <p14:creationId xmlns:p14="http://schemas.microsoft.com/office/powerpoint/2010/main" val="2105543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211015"/>
            <a:ext cx="11725275" cy="65517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6" name="Graphic 5" descr="Man in a polo shirt">
            <a:extLst>
              <a:ext uri="{FF2B5EF4-FFF2-40B4-BE49-F238E27FC236}">
                <a16:creationId xmlns:a16="http://schemas.microsoft.com/office/drawing/2014/main" id="{0A1CB5F1-AE9A-ED29-79F5-8758F1601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481" y="2340766"/>
            <a:ext cx="1504428" cy="3669509"/>
          </a:xfrm>
          <a:prstGeom prst="rect">
            <a:avLst/>
          </a:prstGeom>
        </p:spPr>
      </p:pic>
      <p:pic>
        <p:nvPicPr>
          <p:cNvPr id="9" name="Graphic 8" descr="Woman in black skirt">
            <a:extLst>
              <a:ext uri="{FF2B5EF4-FFF2-40B4-BE49-F238E27FC236}">
                <a16:creationId xmlns:a16="http://schemas.microsoft.com/office/drawing/2014/main" id="{B8407DCF-EBC5-8307-161C-D36332E61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755" y="2340766"/>
            <a:ext cx="2158076" cy="376628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4E087BB-BE63-527A-4260-A2619ED5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484632"/>
            <a:ext cx="11620502" cy="5986506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209507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676275"/>
          </a:xfrm>
          <a:ln w="19050">
            <a:solidFill>
              <a:srgbClr val="AB24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Insurance industry is a vital sector that provides financial protection against various risks by transferring and sharing those risks among a group of individuals. It acts as a safety net for individuals and businesses, safeguarding them from potential financial losses due to events like accidents, illness, or property damage. Insurance also plays a crucial role in economic development by encouraging savings and providing long-term funds for infrastructure projects. </a:t>
            </a:r>
            <a:endParaRPr lang="en-US" sz="18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9208010"/>
                  </p:ext>
                </p:extLst>
              </p:nvPr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78642C8-9B49-A144-F2BB-F281BAFA8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8661925"/>
              </p:ext>
            </p:extLst>
          </p:nvPr>
        </p:nvGraphicFramePr>
        <p:xfrm>
          <a:off x="285749" y="2105025"/>
          <a:ext cx="5514974" cy="4086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43" name="Diagram 42">
            <a:extLst>
              <a:ext uri="{FF2B5EF4-FFF2-40B4-BE49-F238E27FC236}">
                <a16:creationId xmlns:a16="http://schemas.microsoft.com/office/drawing/2014/main" id="{B9D9D2FC-ADEE-2BDF-B122-2066B7EEBF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960996"/>
              </p:ext>
            </p:extLst>
          </p:nvPr>
        </p:nvGraphicFramePr>
        <p:xfrm>
          <a:off x="5800723" y="2105024"/>
          <a:ext cx="5768918" cy="4086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8035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57" y="121209"/>
            <a:ext cx="11834485" cy="676275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60" y="797484"/>
            <a:ext cx="11834482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0699102"/>
                  </p:ext>
                </p:extLst>
              </p:nvPr>
            </p:nvGraphicFramePr>
            <p:xfrm rot="277858" flipH="1">
              <a:off x="10861432" y="201324"/>
              <a:ext cx="792502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502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5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61432" y="201324"/>
                <a:ext cx="792502" cy="481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97F252-01A8-4459-D343-48CC08496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77360"/>
              </p:ext>
            </p:extLst>
          </p:nvPr>
        </p:nvGraphicFramePr>
        <p:xfrm>
          <a:off x="178759" y="1509827"/>
          <a:ext cx="11834481" cy="4677767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19695">
                  <a:extLst>
                    <a:ext uri="{9D8B030D-6E8A-4147-A177-3AD203B41FA5}">
                      <a16:colId xmlns:a16="http://schemas.microsoft.com/office/drawing/2014/main" val="1626674239"/>
                    </a:ext>
                  </a:extLst>
                </a:gridCol>
                <a:gridCol w="1818752">
                  <a:extLst>
                    <a:ext uri="{9D8B030D-6E8A-4147-A177-3AD203B41FA5}">
                      <a16:colId xmlns:a16="http://schemas.microsoft.com/office/drawing/2014/main" val="436270153"/>
                    </a:ext>
                  </a:extLst>
                </a:gridCol>
                <a:gridCol w="2978793">
                  <a:extLst>
                    <a:ext uri="{9D8B030D-6E8A-4147-A177-3AD203B41FA5}">
                      <a16:colId xmlns:a16="http://schemas.microsoft.com/office/drawing/2014/main" val="2282984587"/>
                    </a:ext>
                  </a:extLst>
                </a:gridCol>
                <a:gridCol w="3022260">
                  <a:extLst>
                    <a:ext uri="{9D8B030D-6E8A-4147-A177-3AD203B41FA5}">
                      <a16:colId xmlns:a16="http://schemas.microsoft.com/office/drawing/2014/main" val="2769391230"/>
                    </a:ext>
                  </a:extLst>
                </a:gridCol>
                <a:gridCol w="2047359">
                  <a:extLst>
                    <a:ext uri="{9D8B030D-6E8A-4147-A177-3AD203B41FA5}">
                      <a16:colId xmlns:a16="http://schemas.microsoft.com/office/drawing/2014/main" val="2183704910"/>
                    </a:ext>
                  </a:extLst>
                </a:gridCol>
                <a:gridCol w="847622">
                  <a:extLst>
                    <a:ext uri="{9D8B030D-6E8A-4147-A177-3AD203B41FA5}">
                      <a16:colId xmlns:a16="http://schemas.microsoft.com/office/drawing/2014/main" val="615672741"/>
                    </a:ext>
                  </a:extLst>
                </a:gridCol>
              </a:tblGrid>
              <a:tr h="4201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Purpose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Key Fields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Use Case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No. of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128751"/>
                  </a:ext>
                </a:extLst>
              </a:tr>
              <a:tr h="5958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Brokerage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Core Policy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Tracks detailed policy information for each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Client Name, Policy Number, Policy Status, Start/End dates, Product Group, Income, Renewal Status,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Monitor policy lifecycle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Financial performance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Renewal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860628"/>
                  </a:ext>
                </a:extLst>
              </a:tr>
              <a:tr h="8549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Revenue from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Records all fee-based revenue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Client Name, Branch Name, Income Class, Amount, Income Due Date,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Identify income sources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Track overdue payments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Support financial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355079"/>
                  </a:ext>
                </a:extLst>
              </a:tr>
              <a:tr h="64416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Budget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Internal Resource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Manages budget planning for roles and initiatives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Branch, Employee Name, New Role, New Budget, Cross-sell Budget, Renewal Budget,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Plan and track budgeting efforts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Align staff resources to revenue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718505"/>
                  </a:ext>
                </a:extLst>
              </a:tr>
              <a:tr h="92423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Billing and Accounts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Details transactions that generate invoices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Invoice Number, Invoice Date, Revenue Transaction Type, Policy Number, Amount,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Invoice tracking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Revenue recognition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 Reconciliation with accounting systems.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9175299"/>
                  </a:ext>
                </a:extLst>
              </a:tr>
              <a:tr h="59586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Meeting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Engagement Tracking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Logs meetings between account executives and clients or 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Account Executive, Branch Name, Global Attendees, Meeting Date,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Track engagement frequency 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Team collaboration efforts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11978"/>
                  </a:ext>
                </a:extLst>
              </a:tr>
              <a:tr h="5041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Opportunity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Sales and Pipeline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Tracks potential revenue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Opportunity Name, Opportunity ID, Stage, Closing Date, Premium Amount, Risk Details, Account Executive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Sales forecasting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Pipeline management</a:t>
                      </a:r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Ø"/>
                      </a:pPr>
                      <a:r>
                        <a:rPr lang="en-US" sz="1000" dirty="0"/>
                        <a:t>Opportunity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156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717B02D-3E9F-B7FD-729E-8B2E5F38EB7E}"/>
              </a:ext>
            </a:extLst>
          </p:cNvPr>
          <p:cNvSpPr txBox="1"/>
          <p:nvPr/>
        </p:nvSpPr>
        <p:spPr>
          <a:xfrm>
            <a:off x="178757" y="797484"/>
            <a:ext cx="118344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/>
              <a:t>Data is uncleaned and structured across seven excel workbooks from which six excel workbooks contains primary data in tables, each serving a specific operational function. It’s ensures effective management, reporting, and decision-making across client engagement, revenue tracking, budgeting, and sales.</a:t>
            </a:r>
          </a:p>
        </p:txBody>
      </p:sp>
    </p:spTree>
    <p:extLst>
      <p:ext uri="{BB962C8B-B14F-4D97-AF65-F5344CB8AC3E}">
        <p14:creationId xmlns:p14="http://schemas.microsoft.com/office/powerpoint/2010/main" val="38377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676275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OBJECTIVES: KPI’S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12AEB49-5FD5-BA14-247A-F1D8FD187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5543751"/>
              </p:ext>
            </p:extLst>
          </p:nvPr>
        </p:nvGraphicFramePr>
        <p:xfrm>
          <a:off x="91435" y="812794"/>
          <a:ext cx="15910560" cy="616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095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676275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271721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/>
              <a:t>Data Collection: 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Gathered raw data from multiple spreadsheets, ensuring completeness and consistency.</a:t>
            </a:r>
          </a:p>
          <a:p>
            <a:pPr marL="0" indent="0" algn="just">
              <a:buNone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/>
              <a:t>Data Cleaning: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Handled missing and null values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Removed duplicates and irrelevant data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Standardized data types and formats for consistency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Applied data validation techniques to ensure data quality</a:t>
            </a:r>
          </a:p>
          <a:p>
            <a:pPr marL="274320" lvl="1" indent="0" algn="just">
              <a:buNone/>
            </a:pPr>
            <a:endParaRPr lang="en-US" sz="1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/>
              <a:t>Data Transformation: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Calculated KPIs and business metrics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Engineered new features to enhance analysis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Built efficient data models and established relationships between tables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Utilized DAX functions for advanced calculations (Power BI)</a:t>
            </a:r>
          </a:p>
          <a:p>
            <a:pPr marL="274320" lvl="1" indent="0" algn="just">
              <a:buNone/>
            </a:pPr>
            <a:endParaRPr lang="en-US" sz="1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600" b="1" dirty="0"/>
              <a:t>Visualization: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Created dynamic dashboards and interactive reports using Tableau and Power BI for clear communication of insights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Implemented slicers and filters features for user exploration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Delivered actionable insights to stakeholders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400" dirty="0"/>
              <a:t>Supported decision-making with data-backed recommendations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0546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7" y="141305"/>
            <a:ext cx="11830048" cy="676275"/>
          </a:xfrm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D8AE9B-4DE4-9F96-E3EF-358E51617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" y="931588"/>
            <a:ext cx="11824395" cy="1584300"/>
          </a:xfrm>
          <a:prstGeom prst="rect">
            <a:avLst/>
          </a:prstGeom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51532A08-F256-2EDB-12DF-8A23AE4706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5322" y="2734391"/>
            <a:ext cx="525076" cy="1248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676CC20-6216-2372-835A-A2BF1FCD9811}"/>
              </a:ext>
            </a:extLst>
          </p:cNvPr>
          <p:cNvCxnSpPr>
            <a:cxnSpLocks/>
          </p:cNvCxnSpPr>
          <p:nvPr/>
        </p:nvCxnSpPr>
        <p:spPr>
          <a:xfrm rot="5400000">
            <a:off x="4081829" y="3416178"/>
            <a:ext cx="2238627" cy="4748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D03CB6D-509D-5E89-E8C1-01DD90888C0B}"/>
              </a:ext>
            </a:extLst>
          </p:cNvPr>
          <p:cNvCxnSpPr>
            <a:cxnSpLocks/>
          </p:cNvCxnSpPr>
          <p:nvPr/>
        </p:nvCxnSpPr>
        <p:spPr>
          <a:xfrm rot="5400000">
            <a:off x="8507179" y="2730682"/>
            <a:ext cx="561890" cy="13230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60EE98-AB96-B33C-B9E5-BD500DC56B3C}"/>
              </a:ext>
            </a:extLst>
          </p:cNvPr>
          <p:cNvCxnSpPr>
            <a:cxnSpLocks/>
          </p:cNvCxnSpPr>
          <p:nvPr/>
        </p:nvCxnSpPr>
        <p:spPr>
          <a:xfrm rot="5400000">
            <a:off x="10894224" y="2895684"/>
            <a:ext cx="894706" cy="1719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19AEF3-96D4-70F7-3A8D-F935CB4F9479}"/>
              </a:ext>
            </a:extLst>
          </p:cNvPr>
          <p:cNvSpPr txBox="1"/>
          <p:nvPr/>
        </p:nvSpPr>
        <p:spPr>
          <a:xfrm>
            <a:off x="275019" y="3077777"/>
            <a:ext cx="3512528" cy="1600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Achievement: 13.04M vs. Target: 20.08M</a:t>
            </a:r>
          </a:p>
          <a:p>
            <a:r>
              <a:rPr lang="en-US" sz="1400" dirty="0"/>
              <a:t>Invoice: 2.85M</a:t>
            </a:r>
          </a:p>
          <a:p>
            <a:r>
              <a:rPr lang="en-US" sz="1400" dirty="0"/>
              <a:t>Achievement Rate: 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Placed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64.94% 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Invoice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14.21% </a:t>
            </a:r>
          </a:p>
          <a:p>
            <a:r>
              <a:rPr lang="en-US" sz="1400" dirty="0"/>
              <a:t>Invoice - Needs improvement in both placements and invoice conversion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1CF2-D632-F7AC-C02E-C5BD3A93C230}"/>
              </a:ext>
            </a:extLst>
          </p:cNvPr>
          <p:cNvSpPr txBox="1"/>
          <p:nvPr/>
        </p:nvSpPr>
        <p:spPr>
          <a:xfrm>
            <a:off x="3479466" y="4781745"/>
            <a:ext cx="3512528" cy="1600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Achievement: 3.53M vs. Target: 19.67M</a:t>
            </a:r>
          </a:p>
          <a:p>
            <a:r>
              <a:rPr lang="en-US" sz="1400" dirty="0"/>
              <a:t>Invoice: 0.57M</a:t>
            </a:r>
          </a:p>
          <a:p>
            <a:r>
              <a:rPr lang="en-US" sz="1400" dirty="0"/>
              <a:t>Achievement Rate: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Placed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17.95%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Invoice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2.90% </a:t>
            </a:r>
          </a:p>
          <a:p>
            <a:r>
              <a:rPr lang="en-US" sz="1400" dirty="0"/>
              <a:t>Underperforming significantly, especially on invoicing.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1F2A93-569E-A555-5400-B8C5C5AD7795}"/>
              </a:ext>
            </a:extLst>
          </p:cNvPr>
          <p:cNvSpPr txBox="1"/>
          <p:nvPr/>
        </p:nvSpPr>
        <p:spPr>
          <a:xfrm>
            <a:off x="6687238" y="3077777"/>
            <a:ext cx="3512528" cy="160043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Achievement: 18.51M vs. Target: 12.32M</a:t>
            </a:r>
          </a:p>
          <a:p>
            <a:r>
              <a:rPr lang="en-US" sz="1400" dirty="0"/>
              <a:t>Invoice: 8.24M</a:t>
            </a:r>
          </a:p>
          <a:p>
            <a:r>
              <a:rPr lang="en-US" sz="1400" dirty="0"/>
              <a:t>Achievement Rate: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Placed </a:t>
            </a:r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150.23%</a:t>
            </a:r>
          </a:p>
          <a:p>
            <a:pPr marL="742950" lvl="1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Invoice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66.92%</a:t>
            </a:r>
          </a:p>
          <a:p>
            <a:r>
              <a:rPr lang="en-US" sz="1400" dirty="0"/>
              <a:t>Exceeding targets, great performance in renewals.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06A63C-2CC6-0E2F-4C85-486BBC22CFDF}"/>
              </a:ext>
            </a:extLst>
          </p:cNvPr>
          <p:cNvSpPr/>
          <p:nvPr/>
        </p:nvSpPr>
        <p:spPr>
          <a:xfrm>
            <a:off x="10391388" y="3429000"/>
            <a:ext cx="1428014" cy="22386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Filter to find out Employees performance for each KPIS’ </a:t>
            </a:r>
          </a:p>
        </p:txBody>
      </p:sp>
    </p:spTree>
    <p:extLst>
      <p:ext uri="{BB962C8B-B14F-4D97-AF65-F5344CB8AC3E}">
        <p14:creationId xmlns:p14="http://schemas.microsoft.com/office/powerpoint/2010/main" val="3771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9" y="171450"/>
            <a:ext cx="11725275" cy="676275"/>
          </a:xfrm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49" y="847725"/>
            <a:ext cx="1172527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1FD4D28-713B-7465-4ED8-378EA4437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2750341"/>
            <a:ext cx="3772227" cy="1645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220EE-B423-9DC8-A10A-824CB7E9D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931588"/>
            <a:ext cx="3772227" cy="16459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53CA35-A524-894D-3DA5-492E28C0E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49" y="4569094"/>
            <a:ext cx="3772227" cy="1645991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0F8ED5-A570-11EB-A812-79135CADF7DC}"/>
              </a:ext>
            </a:extLst>
          </p:cNvPr>
          <p:cNvSpPr/>
          <p:nvPr/>
        </p:nvSpPr>
        <p:spPr>
          <a:xfrm>
            <a:off x="4300695" y="896657"/>
            <a:ext cx="7224764" cy="1680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It shows total counts of meeting conducted year wise. 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Representation allows us for a quick comparison of the meeting activity among the different account executives. </a:t>
            </a:r>
            <a:r>
              <a:rPr lang="en-US" sz="1400" i="1" dirty="0">
                <a:solidFill>
                  <a:schemeClr val="tx1"/>
                </a:solidFill>
              </a:rPr>
              <a:t>Abhinav Shivam </a:t>
            </a:r>
            <a:r>
              <a:rPr lang="en-US" sz="1400" dirty="0">
                <a:solidFill>
                  <a:schemeClr val="tx1"/>
                </a:solidFill>
              </a:rPr>
              <a:t>has the highest number of meetings with 7 while </a:t>
            </a:r>
            <a:r>
              <a:rPr lang="en-US" sz="1400" i="1" dirty="0">
                <a:solidFill>
                  <a:schemeClr val="tx1"/>
                </a:solidFill>
              </a:rPr>
              <a:t>Raju Kumar and Mark </a:t>
            </a:r>
            <a:r>
              <a:rPr lang="en-US" sz="1400" dirty="0">
                <a:solidFill>
                  <a:schemeClr val="tx1"/>
                </a:solidFill>
              </a:rPr>
              <a:t>each have lowest number of 2 meetings.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ABC942-B471-9B37-7A48-6248B6963EFC}"/>
              </a:ext>
            </a:extLst>
          </p:cNvPr>
          <p:cNvSpPr/>
          <p:nvPr/>
        </p:nvSpPr>
        <p:spPr>
          <a:xfrm>
            <a:off x="4300695" y="2750342"/>
            <a:ext cx="7224764" cy="16459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Show case individual performance within each sales category, highlighting top performers and areas where certain individuals may excel or lag.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Cross Sell: </a:t>
            </a:r>
            <a:r>
              <a:rPr lang="en-US" sz="1400" b="1" i="1" dirty="0">
                <a:solidFill>
                  <a:schemeClr val="tx1"/>
                </a:solidFill>
              </a:rPr>
              <a:t>Anim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has the highest number of cross-sells with </a:t>
            </a:r>
            <a:r>
              <a:rPr lang="en-US" sz="1400" b="1" dirty="0">
                <a:solidFill>
                  <a:schemeClr val="tx1"/>
                </a:solidFill>
              </a:rPr>
              <a:t>20</a:t>
            </a:r>
            <a:r>
              <a:rPr lang="en-US" sz="1400" dirty="0">
                <a:solidFill>
                  <a:schemeClr val="tx1"/>
                </a:solidFill>
              </a:rPr>
              <a:t>, while </a:t>
            </a:r>
            <a:r>
              <a:rPr lang="en-US" sz="1400" b="1" i="1" dirty="0">
                <a:solidFill>
                  <a:schemeClr val="tx1"/>
                </a:solidFill>
              </a:rPr>
              <a:t>Juli and Mark </a:t>
            </a:r>
            <a:r>
              <a:rPr lang="en-US" sz="1400" dirty="0">
                <a:solidFill>
                  <a:schemeClr val="tx1"/>
                </a:solidFill>
              </a:rPr>
              <a:t>each have lowest number of cross-sells with </a:t>
            </a:r>
            <a:r>
              <a:rPr lang="en-US" sz="1400" b="1" dirty="0">
                <a:solidFill>
                  <a:schemeClr val="tx1"/>
                </a:solidFill>
              </a:rPr>
              <a:t>2.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New: </a:t>
            </a:r>
            <a:r>
              <a:rPr lang="en-US" sz="1400" b="1" i="1" dirty="0">
                <a:solidFill>
                  <a:schemeClr val="tx1"/>
                </a:solidFill>
              </a:rPr>
              <a:t>Juli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leads in new sales with </a:t>
            </a:r>
            <a:r>
              <a:rPr lang="en-US" sz="1400" b="1" dirty="0">
                <a:solidFill>
                  <a:schemeClr val="tx1"/>
                </a:solidFill>
              </a:rPr>
              <a:t>15.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Renewal: </a:t>
            </a:r>
            <a:r>
              <a:rPr lang="en-US" sz="1400" b="1" i="1" dirty="0">
                <a:solidFill>
                  <a:schemeClr val="tx1"/>
                </a:solidFill>
              </a:rPr>
              <a:t>Gilbe</a:t>
            </a:r>
            <a:r>
              <a:rPr lang="en-US" sz="1400" dirty="0">
                <a:solidFill>
                  <a:schemeClr val="tx1"/>
                </a:solidFill>
              </a:rPr>
              <a:t> significantly outperforms others in renewals, with </a:t>
            </a:r>
            <a:r>
              <a:rPr lang="en-US" sz="1400" b="1" i="1" dirty="0">
                <a:solidFill>
                  <a:schemeClr val="tx1"/>
                </a:solidFill>
              </a:rPr>
              <a:t>61</a:t>
            </a:r>
            <a:r>
              <a:rPr lang="en-US" sz="1400" dirty="0">
                <a:solidFill>
                  <a:schemeClr val="tx1"/>
                </a:solidFill>
              </a:rPr>
              <a:t> renewals.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02EAF5-B218-9147-B870-85392096B102}"/>
              </a:ext>
            </a:extLst>
          </p:cNvPr>
          <p:cNvSpPr/>
          <p:nvPr/>
        </p:nvSpPr>
        <p:spPr>
          <a:xfrm>
            <a:off x="4300695" y="4551628"/>
            <a:ext cx="7224764" cy="16809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400" dirty="0">
                <a:solidFill>
                  <a:schemeClr val="tx1"/>
                </a:solidFill>
              </a:rPr>
              <a:t>It shows count of Total Opportunity vs Open Opportunity.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Represents top 4 opportunities by revenue. </a:t>
            </a:r>
            <a:r>
              <a:rPr lang="en-US" sz="1400" i="1" dirty="0">
                <a:solidFill>
                  <a:schemeClr val="tx1"/>
                </a:solidFill>
              </a:rPr>
              <a:t>"Fire" </a:t>
            </a:r>
            <a:r>
              <a:rPr lang="en-US" sz="1400" dirty="0">
                <a:solidFill>
                  <a:schemeClr val="tx1"/>
                </a:solidFill>
              </a:rPr>
              <a:t>having the highest revenue, followed </a:t>
            </a:r>
            <a:r>
              <a:rPr lang="en-US" sz="1400" i="1" dirty="0">
                <a:solidFill>
                  <a:schemeClr val="tx1"/>
                </a:solidFill>
              </a:rPr>
              <a:t>by "DB-Mega Policy" and "EL-Group Mediclaim", and "CVP GMC".</a:t>
            </a:r>
          </a:p>
        </p:txBody>
      </p:sp>
    </p:spTree>
    <p:extLst>
      <p:ext uri="{BB962C8B-B14F-4D97-AF65-F5344CB8AC3E}">
        <p14:creationId xmlns:p14="http://schemas.microsoft.com/office/powerpoint/2010/main" val="349946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71450"/>
            <a:ext cx="11927288" cy="676275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BC64-B8EA-073E-BC9F-A32B2EE7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" y="847725"/>
            <a:ext cx="12037925" cy="59150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CC477F-3930-A65B-1FA4-F9D6ADC4C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2718588"/>
            <a:ext cx="4240299" cy="1551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96393-736B-4764-0AA6-918866BD4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4538823"/>
            <a:ext cx="4240298" cy="1551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4F3E5-E20B-C7C1-C0AB-0DFAEF003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" y="960634"/>
            <a:ext cx="4240299" cy="155145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40EBA7-2679-D512-4033-30A1268049A4}"/>
              </a:ext>
            </a:extLst>
          </p:cNvPr>
          <p:cNvSpPr/>
          <p:nvPr/>
        </p:nvSpPr>
        <p:spPr>
          <a:xfrm>
            <a:off x="4632290" y="4538821"/>
            <a:ext cx="7378734" cy="155145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Shows progression of a sales process.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Qualify Opportunity stage </a:t>
            </a:r>
            <a:r>
              <a:rPr lang="en-US" sz="1400" dirty="0"/>
              <a:t>Indicates the initial phase where potential opportunities are identified.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Negotiate stage </a:t>
            </a:r>
            <a:r>
              <a:rPr lang="en-US" sz="1400" dirty="0"/>
              <a:t>represents the phase where terms and conditions are discussed and agreed upon.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Propose Solution </a:t>
            </a:r>
            <a:r>
              <a:rPr lang="en-US" sz="1400" dirty="0"/>
              <a:t>is the final stage, shows the conversion initial identified opportunities result in a proposed solution.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975EA8-9FA8-7A93-C186-1C4D6C8696BB}"/>
              </a:ext>
            </a:extLst>
          </p:cNvPr>
          <p:cNvSpPr/>
          <p:nvPr/>
        </p:nvSpPr>
        <p:spPr>
          <a:xfrm>
            <a:off x="4632290" y="960634"/>
            <a:ext cx="7378734" cy="155145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Represents top 10 open opportunities by revenue. </a:t>
            </a:r>
          </a:p>
          <a:p>
            <a:r>
              <a:rPr lang="en-US" sz="1400" dirty="0"/>
              <a:t>Open opportunities are defined as deals currently in the </a:t>
            </a:r>
            <a:r>
              <a:rPr lang="en-US" sz="1400" b="1" dirty="0"/>
              <a:t>"Propose Solution" </a:t>
            </a:r>
            <a:r>
              <a:rPr lang="en-US" sz="1400" dirty="0"/>
              <a:t>or </a:t>
            </a:r>
            <a:r>
              <a:rPr lang="en-US" sz="1400" b="1" dirty="0"/>
              <a:t>"Qualify Opportunity" </a:t>
            </a:r>
            <a:r>
              <a:rPr lang="en-US" sz="1400" dirty="0"/>
              <a:t>stages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"EL-Group Mediclaim“ and "DB-Mega Policy“ having the highest revenue, followed by "CVP GMC".</a:t>
            </a:r>
            <a:endParaRPr lang="en-US" sz="1400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F34915-D76A-4E3E-1AF7-05B04D635A93}"/>
              </a:ext>
            </a:extLst>
          </p:cNvPr>
          <p:cNvSpPr/>
          <p:nvPr/>
        </p:nvSpPr>
        <p:spPr>
          <a:xfrm>
            <a:off x="4632290" y="2729657"/>
            <a:ext cx="7378734" cy="15514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Shows the distribution of opportunities across different product categories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Employee Benefits: 30.61%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Fire: 26.53%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Engineering: 12.24%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Marine: 14.29%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Liability: 10.20%</a:t>
            </a:r>
          </a:p>
          <a:p>
            <a:pPr marL="285750" indent="-285750">
              <a:buClr>
                <a:srgbClr val="AB2400"/>
              </a:buClr>
              <a:buFont typeface="Wingdings" panose="05000000000000000000" pitchFamily="2" charset="2"/>
              <a:buChar char="ü"/>
            </a:pPr>
            <a:r>
              <a:rPr lang="en-US" sz="1400" dirty="0"/>
              <a:t>Miscellaneous: 4.08%</a:t>
            </a:r>
          </a:p>
        </p:txBody>
      </p:sp>
    </p:spTree>
    <p:extLst>
      <p:ext uri="{BB962C8B-B14F-4D97-AF65-F5344CB8AC3E}">
        <p14:creationId xmlns:p14="http://schemas.microsoft.com/office/powerpoint/2010/main" val="218475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499B-73D0-5E2E-2E6B-077FBFD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71450"/>
            <a:ext cx="11860299" cy="676275"/>
          </a:xfrm>
          <a:ln w="19050">
            <a:solidFill>
              <a:srgbClr val="AB24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Insights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77858" flipH="1">
              <a:off x="10859512" y="251577"/>
              <a:ext cx="792205" cy="481089"/>
            </p:xfrm>
            <a:graphic>
              <a:graphicData uri="http://schemas.microsoft.com/office/drawing/2017/model3d">
                <am3d:model3d r:embed="rId2">
                  <am3d:spPr>
                    <a:xfrm rot="277858" flipH="1">
                      <a:off x="0" y="0"/>
                      <a:ext cx="792205" cy="481089"/>
                    </a:xfrm>
                    <a:prstGeom prst="rect">
                      <a:avLst/>
                    </a:prstGeom>
                  </am3d:spPr>
                  <am3d:camera>
                    <am3d:pos x="0" y="0" z="524590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503088" d="1000000"/>
                    <am3d:preTrans dx="-1" dy="-101807796" dz="-23970359"/>
                    <am3d:scale>
                      <am3d:sx n="1000000" d="1000000"/>
                      <am3d:sy n="1000000" d="1000000"/>
                      <am3d:sz n="1000000" d="1000000"/>
                    </am3d:scale>
                    <am3d:rot ax="341124" ay="965353" az="948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742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Eyes - Disgust">
                <a:extLst>
                  <a:ext uri="{FF2B5EF4-FFF2-40B4-BE49-F238E27FC236}">
                    <a16:creationId xmlns:a16="http://schemas.microsoft.com/office/drawing/2014/main" id="{978E9D7C-E0ED-0214-54AD-C2A84EBBCE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77858" flipH="1">
                <a:off x="10859512" y="251577"/>
                <a:ext cx="792205" cy="481089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5925D9-3375-2AB7-C55E-8E43224479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597011"/>
              </p:ext>
            </p:extLst>
          </p:nvPr>
        </p:nvGraphicFramePr>
        <p:xfrm>
          <a:off x="285749" y="896656"/>
          <a:ext cx="11620502" cy="5242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21433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1622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 </vt:lpstr>
      <vt:lpstr>INTRODUCTION</vt:lpstr>
      <vt:lpstr>DATA OVERVIEW</vt:lpstr>
      <vt:lpstr>OBJECTIVES: KPI’S</vt:lpstr>
      <vt:lpstr>Process</vt:lpstr>
      <vt:lpstr>Analysis</vt:lpstr>
      <vt:lpstr>Analysis</vt:lpstr>
      <vt:lpstr>Analysis</vt:lpstr>
      <vt:lpstr>Insights</vt:lpstr>
      <vt:lpstr>Recommendations'</vt:lpstr>
      <vt:lpstr>CONCLUSION</vt:lpstr>
      <vt:lpstr>DASHBOARD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Ashish</dc:creator>
  <cp:lastModifiedBy>Ashish</cp:lastModifiedBy>
  <cp:revision>39</cp:revision>
  <dcterms:created xsi:type="dcterms:W3CDTF">2025-04-12T09:27:42Z</dcterms:created>
  <dcterms:modified xsi:type="dcterms:W3CDTF">2025-04-15T11:53:04Z</dcterms:modified>
</cp:coreProperties>
</file>