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</p:sldIdLst>
  <p:sldSz cy="5143500" cx="9144000"/>
  <p:notesSz cx="6858000" cy="9144000"/>
  <p:embeddedFontLst>
    <p:embeddedFont>
      <p:font typeface="Roboto Mono Medium"/>
      <p:regular r:id="rId64"/>
      <p:bold r:id="rId65"/>
      <p:italic r:id="rId66"/>
      <p:boldItalic r:id="rId67"/>
    </p:embeddedFont>
    <p:embeddedFont>
      <p:font typeface="Overpass Mono Light"/>
      <p:regular r:id="rId68"/>
      <p:bold r:id="rId69"/>
    </p:embeddedFont>
    <p:embeddedFont>
      <p:font typeface="Roboto Mono Light"/>
      <p:regular r:id="rId70"/>
      <p:bold r:id="rId71"/>
      <p:italic r:id="rId72"/>
      <p:boldItalic r:id="rId73"/>
    </p:embeddedFont>
    <p:embeddedFont>
      <p:font typeface="Overpass Mono"/>
      <p:regular r:id="rId74"/>
      <p:bold r:id="rId75"/>
    </p:embeddedFont>
    <p:embeddedFont>
      <p:font typeface="Helvetica Neue"/>
      <p:regular r:id="rId76"/>
      <p:bold r:id="rId77"/>
      <p:italic r:id="rId78"/>
      <p:boldItalic r:id="rId79"/>
    </p:embeddedFont>
    <p:embeddedFont>
      <p:font typeface="Helvetica Neue Light"/>
      <p:regular r:id="rId80"/>
      <p:bold r:id="rId81"/>
      <p:italic r:id="rId82"/>
      <p:boldItalic r:id="rId83"/>
    </p:embeddedFont>
    <p:embeddedFont>
      <p:font typeface="Roboto Mono"/>
      <p:regular r:id="rId84"/>
      <p:bold r:id="rId85"/>
      <p:italic r:id="rId86"/>
      <p:boldItalic r:id="rId87"/>
    </p:embeddedFont>
    <p:embeddedFont>
      <p:font typeface="Overpass Mono SemiBold"/>
      <p:regular r:id="rId88"/>
      <p:bold r:id="rId8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96863FC-F966-4CC4-BE6F-99E8F0D34CF7}">
  <a:tblStyle styleId="{F96863FC-F966-4CC4-BE6F-99E8F0D34CF7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CEEE7"/>
          </a:solidFill>
        </a:fill>
      </a:tcStyle>
    </a:wholeTbl>
    <a:band1H>
      <a:tcTxStyle b="off" i="off"/>
      <a:tcStyle>
        <a:fill>
          <a:solidFill>
            <a:srgbClr val="F9DCC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F9DCCA"/>
          </a:solidFill>
        </a:fill>
      </a:tcStyle>
    </a:band1V>
    <a:band2V>
      <a:tcTxStyle b="off" i="off"/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font" Target="fonts/RobotoMono-regular.fntdata"/><Relationship Id="rId83" Type="http://schemas.openxmlformats.org/officeDocument/2006/relationships/font" Target="fonts/HelveticaNeueLight-boldItalic.fntdata"/><Relationship Id="rId42" Type="http://schemas.openxmlformats.org/officeDocument/2006/relationships/slide" Target="slides/slide36.xml"/><Relationship Id="rId86" Type="http://schemas.openxmlformats.org/officeDocument/2006/relationships/font" Target="fonts/RobotoMono-italic.fntdata"/><Relationship Id="rId41" Type="http://schemas.openxmlformats.org/officeDocument/2006/relationships/slide" Target="slides/slide35.xml"/><Relationship Id="rId85" Type="http://schemas.openxmlformats.org/officeDocument/2006/relationships/font" Target="fonts/RobotoMono-bold.fntdata"/><Relationship Id="rId44" Type="http://schemas.openxmlformats.org/officeDocument/2006/relationships/slide" Target="slides/slide38.xml"/><Relationship Id="rId88" Type="http://schemas.openxmlformats.org/officeDocument/2006/relationships/font" Target="fonts/OverpassMonoSemiBold-regular.fntdata"/><Relationship Id="rId43" Type="http://schemas.openxmlformats.org/officeDocument/2006/relationships/slide" Target="slides/slide37.xml"/><Relationship Id="rId87" Type="http://schemas.openxmlformats.org/officeDocument/2006/relationships/font" Target="fonts/RobotoMono-boldItalic.fntdata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9" Type="http://schemas.openxmlformats.org/officeDocument/2006/relationships/font" Target="fonts/OverpassMonoSemiBold-bold.fntdata"/><Relationship Id="rId80" Type="http://schemas.openxmlformats.org/officeDocument/2006/relationships/font" Target="fonts/HelveticaNeueLight-regular.fntdata"/><Relationship Id="rId82" Type="http://schemas.openxmlformats.org/officeDocument/2006/relationships/font" Target="fonts/HelveticaNeueLight-italic.fntdata"/><Relationship Id="rId81" Type="http://schemas.openxmlformats.org/officeDocument/2006/relationships/font" Target="fonts/HelveticaNeue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RobotoMonoLight-boldItalic.fntdata"/><Relationship Id="rId72" Type="http://schemas.openxmlformats.org/officeDocument/2006/relationships/font" Target="fonts/RobotoMonoLight-italic.fntdata"/><Relationship Id="rId31" Type="http://schemas.openxmlformats.org/officeDocument/2006/relationships/slide" Target="slides/slide25.xml"/><Relationship Id="rId75" Type="http://schemas.openxmlformats.org/officeDocument/2006/relationships/font" Target="fonts/OverpassMono-bold.fntdata"/><Relationship Id="rId30" Type="http://schemas.openxmlformats.org/officeDocument/2006/relationships/slide" Target="slides/slide24.xml"/><Relationship Id="rId74" Type="http://schemas.openxmlformats.org/officeDocument/2006/relationships/font" Target="fonts/OverpassMono-regular.fntdata"/><Relationship Id="rId33" Type="http://schemas.openxmlformats.org/officeDocument/2006/relationships/slide" Target="slides/slide27.xml"/><Relationship Id="rId77" Type="http://schemas.openxmlformats.org/officeDocument/2006/relationships/font" Target="fonts/HelveticaNeue-bold.fntdata"/><Relationship Id="rId32" Type="http://schemas.openxmlformats.org/officeDocument/2006/relationships/slide" Target="slides/slide26.xml"/><Relationship Id="rId76" Type="http://schemas.openxmlformats.org/officeDocument/2006/relationships/font" Target="fonts/HelveticaNeue-regular.fntdata"/><Relationship Id="rId35" Type="http://schemas.openxmlformats.org/officeDocument/2006/relationships/slide" Target="slides/slide29.xml"/><Relationship Id="rId79" Type="http://schemas.openxmlformats.org/officeDocument/2006/relationships/font" Target="fonts/HelveticaNeue-boldItalic.fntdata"/><Relationship Id="rId34" Type="http://schemas.openxmlformats.org/officeDocument/2006/relationships/slide" Target="slides/slide28.xml"/><Relationship Id="rId78" Type="http://schemas.openxmlformats.org/officeDocument/2006/relationships/font" Target="fonts/HelveticaNeue-italic.fntdata"/><Relationship Id="rId71" Type="http://schemas.openxmlformats.org/officeDocument/2006/relationships/font" Target="fonts/RobotoMonoLight-bold.fntdata"/><Relationship Id="rId70" Type="http://schemas.openxmlformats.org/officeDocument/2006/relationships/font" Target="fonts/RobotoMonoLight-regular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font" Target="fonts/RobotoMonoMedium-regular.fntdata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font" Target="fonts/RobotoMonoMedium-italic.fntdata"/><Relationship Id="rId21" Type="http://schemas.openxmlformats.org/officeDocument/2006/relationships/slide" Target="slides/slide15.xml"/><Relationship Id="rId65" Type="http://schemas.openxmlformats.org/officeDocument/2006/relationships/font" Target="fonts/RobotoMonoMedium-bold.fntdata"/><Relationship Id="rId24" Type="http://schemas.openxmlformats.org/officeDocument/2006/relationships/slide" Target="slides/slide18.xml"/><Relationship Id="rId68" Type="http://schemas.openxmlformats.org/officeDocument/2006/relationships/font" Target="fonts/OverpassMonoLight-regular.fntdata"/><Relationship Id="rId23" Type="http://schemas.openxmlformats.org/officeDocument/2006/relationships/slide" Target="slides/slide17.xml"/><Relationship Id="rId67" Type="http://schemas.openxmlformats.org/officeDocument/2006/relationships/font" Target="fonts/RobotoMonoMedium-boldItalic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OverpassMonoLight-bold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" name="Google Shape;6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c7e7bd7a4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g4c7e7bd7a4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c746c8caf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g4c746c8caf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c746c8caf_0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g4c746c8caf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c746c8caf_0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g4c746c8caf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c746c8caf_0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g4c746c8caf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c746c8caf_0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g4c746c8caf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c746c8caf_0_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g4c746c8caf_0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c746c8caf_0_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g4c746c8caf_0_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c746c8caf_0_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g4c746c8caf_0_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c746c8caf_0_1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2" name="Google Shape;262;g4c746c8caf_0_1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5" name="Google Shape;7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c746c8caf_0_1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7" name="Google Shape;287;g4c746c8caf_0_1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c746c8caf_0_1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5" name="Google Shape;295;g4c746c8caf_0_1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c746c8caf_0_1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3" name="Google Shape;303;g4c746c8caf_0_1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c746c8caf_0_1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1" name="Google Shape;311;g4c746c8caf_0_1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c746c8caf_0_1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1" name="Google Shape;331;g4c746c8caf_0_1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4c746c8caf_0_1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Over the last year we introduce a lot of observability and monitoring tools within Swarm.</a:t>
            </a:r>
            <a:endParaRPr/>
          </a:p>
        </p:txBody>
      </p:sp>
      <p:sp>
        <p:nvSpPr>
          <p:cNvPr id="339" name="Google Shape;339;g4c746c8caf_0_1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c746c8caf_0_19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7" name="Google Shape;347;g4c746c8caf_0_1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4c746c8caf_0_19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5" name="Google Shape;355;g4c746c8caf_0_1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4c746c8caf_0_2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3" name="Google Shape;363;g4c746c8caf_0_2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4c746c8caf_0_2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1" name="Google Shape;371;g4c746c8caf_0_2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c746c8caf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g4c746c8caf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4c746c8caf_0_2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9" name="Google Shape;379;g4c746c8caf_0_2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4c746c8caf_0_2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7" name="Google Shape;387;g4c746c8caf_0_2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4c746c8caf_0_2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5" name="Google Shape;395;g4c746c8caf_0_2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4c746c8caf_0_2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4" name="Google Shape;404;g4c746c8caf_0_2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4c746c8caf_0_2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3" name="Google Shape;413;g4c746c8caf_0_2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4c746c8caf_0_3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2" name="Google Shape;422;g4c746c8caf_0_3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4c746c8caf_0_39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0" name="Google Shape;430;g4c746c8caf_0_3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4c746c8caf_0_39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8" name="Google Shape;438;g4c746c8caf_0_3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4c746c8caf_0_4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6" name="Google Shape;446;g4c746c8caf_0_4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4c746c8caf_0_4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4" name="Google Shape;454;g4c746c8caf_0_4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c746c8caf_0_4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g4c746c8caf_0_4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4c746c8caf_0_4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2" name="Google Shape;462;g4c746c8caf_0_4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4c746c8caf_0_4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0" name="Google Shape;470;g4c746c8caf_0_4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4c746c8caf_0_4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8" name="Google Shape;478;g4c746c8caf_0_4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6" name="Google Shape;48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4" name="Google Shape;49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4" name="Google Shape;50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4" name="Google Shape;51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4" name="Google Shape;52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4" name="Google Shape;53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4" name="Google Shape;54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c746c8caf_0_4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g4c746c8caf_0_4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2" name="Google Shape;55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3" name="Google Shape;56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6" name="Google Shape;57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1" name="Google Shape;59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8" name="Google Shape;60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7" name="Google Shape;627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5" name="Google Shape;635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3" name="Google Shape;643;p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Announce easy-to-remember URL</a:t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c746c8caf_0_4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g4c746c8caf_0_4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c746c8caf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g4c746c8ca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>
  <p:cSld name="TITLE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/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Overpass Mono"/>
              <a:buNone/>
              <a:defRPr b="0" i="0" sz="1800" u="none" cap="none" strike="noStrike">
                <a:solidFill>
                  <a:srgbClr val="42424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indent="-228600" lvl="1" marL="9144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Overpass Mono"/>
              <a:buNone/>
              <a:defRPr b="0" i="0" sz="1800" u="none" cap="none" strike="noStrike">
                <a:solidFill>
                  <a:srgbClr val="42424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indent="-228600" lvl="2" marL="13716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Overpass Mono"/>
              <a:buNone/>
              <a:defRPr b="0" i="0" sz="1800" u="none" cap="none" strike="noStrike">
                <a:solidFill>
                  <a:srgbClr val="42424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indent="-228600" lvl="3" marL="18288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Overpass Mono"/>
              <a:buNone/>
              <a:defRPr b="0" i="0" sz="1800" u="none" cap="none" strike="noStrike">
                <a:solidFill>
                  <a:srgbClr val="42424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indent="-228600" lvl="4" marL="22860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Overpass Mono"/>
              <a:buNone/>
              <a:defRPr b="0" i="0" sz="1800" u="none" cap="none" strike="noStrike">
                <a:solidFill>
                  <a:srgbClr val="42424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indent="-381000" lvl="5" marL="2743200" marR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bg>
      <p:bgPr>
        <a:gradFill>
          <a:gsLst>
            <a:gs pos="0">
              <a:srgbClr val="F78121"/>
            </a:gs>
            <a:gs pos="100000">
              <a:srgbClr val="EF7343"/>
            </a:gs>
          </a:gsLst>
          <a:lin ang="2519868" scaled="0"/>
        </a:gra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55" name="Google Shape;5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477680"/>
            <a:ext cx="7828360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56" name="Google Shape;5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369" y="1478425"/>
            <a:ext cx="1202249" cy="10820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/>
          <p:nvPr/>
        </p:nvSpPr>
        <p:spPr>
          <a:xfrm>
            <a:off x="0" y="457200"/>
            <a:ext cx="7828500" cy="1026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/>
          <p:nvPr/>
        </p:nvSpPr>
        <p:spPr>
          <a:xfrm>
            <a:off x="7939371" y="457200"/>
            <a:ext cx="1202100" cy="102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 txBox="1"/>
          <p:nvPr>
            <p:ph type="title"/>
          </p:nvPr>
        </p:nvSpPr>
        <p:spPr>
          <a:xfrm>
            <a:off x="510241" y="564921"/>
            <a:ext cx="72105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510241" y="1752655"/>
            <a:ext cx="7210500" cy="26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429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3850" lvl="1" marL="9144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04800" lvl="3" marL="18288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04800" lvl="4" marL="22860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98450" lvl="5" marL="27432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98450" lvl="6" marL="32004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98450" lvl="7" marL="36576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98450" lvl="8" marL="4114800" marR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5663236" y="445214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510241" y="4452141"/>
            <a:ext cx="515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30877" y="466468"/>
            <a:ext cx="840396" cy="1016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Relationship Id="rId4" Type="http://schemas.openxmlformats.org/officeDocument/2006/relationships/image" Target="../media/image2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Relationship Id="rId4" Type="http://schemas.openxmlformats.org/officeDocument/2006/relationships/image" Target="../media/image20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Relationship Id="rId4" Type="http://schemas.openxmlformats.org/officeDocument/2006/relationships/image" Target="../media/image19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8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9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8.png"/><Relationship Id="rId4" Type="http://schemas.openxmlformats.org/officeDocument/2006/relationships/image" Target="../media/image16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68" name="Google Shape;68;p15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4">
            <a:alphaModFix amt="64000"/>
          </a:blip>
          <a:srcRect b="0" l="0" r="0" t="0"/>
          <a:stretch/>
        </p:blipFill>
        <p:spPr>
          <a:xfrm>
            <a:off x="4002332" y="-4274840"/>
            <a:ext cx="5598868" cy="1049456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idx="4294967295" type="ctrTitle"/>
          </p:nvPr>
        </p:nvSpPr>
        <p:spPr>
          <a:xfrm>
            <a:off x="676350" y="1527575"/>
            <a:ext cx="6362100" cy="18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3800"/>
              <a:buFont typeface="Arial"/>
              <a:buNone/>
            </a:pPr>
            <a:r>
              <a:rPr b="0" i="0" lang="en" sz="38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SWARM </a:t>
            </a:r>
            <a:br>
              <a:rPr b="0" i="0" lang="en" sz="38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3800">
                <a:solidFill>
                  <a:srgbClr val="E69138"/>
                </a:solidFill>
              </a:rPr>
              <a:t>Distributed storage platform</a:t>
            </a:r>
            <a:endParaRPr b="0" i="0" sz="5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/>
          <p:nvPr>
            <p:ph idx="4294967295" type="subTitle"/>
          </p:nvPr>
        </p:nvSpPr>
        <p:spPr>
          <a:xfrm>
            <a:off x="676350" y="4590413"/>
            <a:ext cx="41703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700"/>
              <a:buFont typeface="Overpass Mono"/>
              <a:buNone/>
            </a:pPr>
            <a:r>
              <a:rPr lang="en" sz="1700">
                <a:solidFill>
                  <a:srgbClr val="EEEEEE"/>
                </a:solidFill>
                <a:latin typeface="Overpass Mono"/>
                <a:ea typeface="Overpass Mono"/>
                <a:cs typeface="Overpass Mono"/>
                <a:sym typeface="Overpass Mono"/>
              </a:rPr>
              <a:t>Marcin Rabenda</a:t>
            </a:r>
            <a:br>
              <a:rPr b="0" i="0" lang="en" sz="1700" u="none" cap="none" strike="noStrike">
                <a:solidFill>
                  <a:srgbClr val="EEEEEE"/>
                </a:solidFill>
                <a:latin typeface="Overpass Mono"/>
                <a:ea typeface="Overpass Mono"/>
                <a:cs typeface="Overpass Mono"/>
                <a:sym typeface="Overpass Mono"/>
              </a:rPr>
            </a:br>
            <a:endParaRPr b="0" i="0" sz="1800" u="none" cap="none" strike="noStrike">
              <a:solidFill>
                <a:srgbClr val="EEEEEE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pic>
        <p:nvPicPr>
          <p:cNvPr descr="Image" id="72" name="Google Shape;72;p15"/>
          <p:cNvPicPr preferRelativeResize="0"/>
          <p:nvPr/>
        </p:nvPicPr>
        <p:blipFill rotWithShape="1">
          <a:blip r:embed="rId5">
            <a:alphaModFix/>
          </a:blip>
          <a:srcRect b="42073" l="29639" r="65885" t="38797"/>
          <a:stretch/>
        </p:blipFill>
        <p:spPr>
          <a:xfrm>
            <a:off x="654367" y="503543"/>
            <a:ext cx="484506" cy="749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51" name="Google Shape;151;p24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>
            <p:ph type="title"/>
          </p:nvPr>
        </p:nvSpPr>
        <p:spPr>
          <a:xfrm>
            <a:off x="311971" y="245214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accent4"/>
                </a:solidFill>
              </a:rPr>
              <a:t>Swarm Team Updates</a:t>
            </a:r>
            <a:endParaRPr sz="2400">
              <a:solidFill>
                <a:schemeClr val="accent4"/>
              </a:solidFill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596350" y="1178825"/>
            <a:ext cx="7970100" cy="3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2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500" u="none" cap="none" strike="noStrike">
                <a:solidFill>
                  <a:schemeClr val="lt2"/>
                </a:solidFill>
                <a:latin typeface="Overpass Mono"/>
                <a:ea typeface="Overpass Mono"/>
                <a:cs typeface="Overpass Mono"/>
                <a:sym typeface="Overpass Mono"/>
              </a:rPr>
              <a:t>Feeds			</a:t>
            </a:r>
            <a:r>
              <a:rPr b="0" i="0" lang="en" sz="1500" u="none" cap="none" strike="noStrike">
                <a:solidFill>
                  <a:schemeClr val="lt2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- Updating content &amp; Social DApps building blocks</a:t>
            </a:r>
            <a:endParaRPr b="0" i="0" sz="1500" u="none" cap="none" strike="noStrike">
              <a:solidFill>
                <a:schemeClr val="lt2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2"/>
                </a:solidFill>
                <a:latin typeface="Overpass Mono"/>
                <a:ea typeface="Overpass Mono"/>
                <a:cs typeface="Overpass Mono"/>
                <a:sym typeface="Overpass Mono"/>
              </a:rPr>
              <a:t>Encryption 		</a:t>
            </a:r>
            <a:r>
              <a:rPr b="0" i="0" lang="en" sz="1500" u="none" cap="none" strike="noStrike">
                <a:solidFill>
                  <a:schemeClr val="lt2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- Storing private data in Swarm</a:t>
            </a:r>
            <a:br>
              <a:rPr b="0" i="0" lang="en" sz="1500" u="none" cap="none" strike="noStrike">
                <a:solidFill>
                  <a:schemeClr val="lt2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r>
              <a:rPr b="1" i="0" lang="en" sz="1500" u="none" cap="none" strike="noStrike">
                <a:solidFill>
                  <a:schemeClr val="lt2"/>
                </a:solidFill>
                <a:latin typeface="Overpass Mono"/>
                <a:ea typeface="Overpass Mono"/>
                <a:cs typeface="Overpass Mono"/>
                <a:sym typeface="Overpass Mono"/>
              </a:rPr>
              <a:t>Access Control 	</a:t>
            </a:r>
            <a:r>
              <a:rPr b="0" i="0" lang="en" sz="1500" u="none" cap="none" strike="noStrike">
                <a:solidFill>
                  <a:schemeClr val="lt2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- Managing permissions for Swarm hosted content</a:t>
            </a:r>
            <a:endParaRPr b="0" i="0" sz="1500" u="none" cap="none" strike="noStrike">
              <a:solidFill>
                <a:schemeClr val="lt2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2"/>
                </a:solidFill>
                <a:latin typeface="Overpass Mono"/>
                <a:ea typeface="Overpass Mono"/>
                <a:cs typeface="Overpass Mono"/>
                <a:sym typeface="Overpass Mono"/>
              </a:rPr>
              <a:t>PSS 			</a:t>
            </a:r>
            <a:r>
              <a:rPr b="0" i="0" lang="en" sz="1500" u="none" cap="none" strike="noStrike">
                <a:solidFill>
                  <a:schemeClr val="lt2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- Using the Swarm network for communication</a:t>
            </a:r>
            <a:endParaRPr b="0" i="0" sz="1500" u="none" cap="none" strike="noStrike">
              <a:solidFill>
                <a:schemeClr val="lt2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2"/>
                </a:solidFill>
                <a:latin typeface="Overpass Mono"/>
                <a:ea typeface="Overpass Mono"/>
                <a:cs typeface="Overpass Mono"/>
                <a:sym typeface="Overpass Mono"/>
              </a:rPr>
              <a:t>Light Node	 	</a:t>
            </a:r>
            <a:r>
              <a:rPr b="0" i="0" lang="en" sz="1500" u="none" cap="none" strike="noStrike">
                <a:solidFill>
                  <a:schemeClr val="lt2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- Supporting mobile clients</a:t>
            </a:r>
            <a:endParaRPr b="0" i="0" sz="1500" u="none" cap="none" strike="noStrike">
              <a:solidFill>
                <a:schemeClr val="lt2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2"/>
                </a:solidFill>
                <a:latin typeface="Overpass Mono"/>
                <a:ea typeface="Overpass Mono"/>
                <a:cs typeface="Overpass Mono"/>
                <a:sym typeface="Overpass Mono"/>
              </a:rPr>
              <a:t>Roadmap		 	</a:t>
            </a:r>
            <a:r>
              <a:rPr b="0" i="0" lang="en" sz="1500" u="none" cap="none" strike="noStrike">
                <a:solidFill>
                  <a:schemeClr val="lt2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- More goodies on the way </a:t>
            </a:r>
            <a:endParaRPr b="0" i="0" sz="1500" u="none" cap="none" strike="noStrike">
              <a:solidFill>
                <a:schemeClr val="lt2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2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58" name="Google Shape;158;p25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/>
          <p:nvPr/>
        </p:nvSpPr>
        <p:spPr>
          <a:xfrm rot="8008">
            <a:off x="111" y="2604946"/>
            <a:ext cx="9144025" cy="47700"/>
          </a:xfrm>
          <a:prstGeom prst="rect">
            <a:avLst/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0" name="Google Shape;160;p25"/>
          <p:cNvSpPr txBox="1"/>
          <p:nvPr>
            <p:ph type="title"/>
          </p:nvPr>
        </p:nvSpPr>
        <p:spPr>
          <a:xfrm>
            <a:off x="1473321" y="1002211"/>
            <a:ext cx="6197400" cy="23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4200"/>
              <a:buFont typeface="Arial"/>
              <a:buNone/>
            </a:pPr>
            <a:r>
              <a:rPr lang="en" sz="4200">
                <a:solidFill>
                  <a:schemeClr val="accent4"/>
                </a:solidFill>
              </a:rPr>
              <a:t>Swarm Feeds</a:t>
            </a:r>
            <a:endParaRPr sz="500">
              <a:solidFill>
                <a:schemeClr val="accent4"/>
              </a:solidFill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8467156" y="4906167"/>
            <a:ext cx="6198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100"/>
              <a:buFont typeface="Times New Roman"/>
              <a:buNone/>
            </a:pPr>
            <a:r>
              <a:rPr b="1" i="0" lang="en" sz="11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6" name="Google Shape;166;p26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6"/>
          <p:cNvSpPr txBox="1"/>
          <p:nvPr>
            <p:ph type="title"/>
          </p:nvPr>
        </p:nvSpPr>
        <p:spPr>
          <a:xfrm>
            <a:off x="311971" y="245214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lt2"/>
                </a:solidFill>
              </a:rPr>
              <a:t>Swarm feeds</a:t>
            </a:r>
            <a:endParaRPr sz="500"/>
          </a:p>
        </p:txBody>
      </p:sp>
      <p:sp>
        <p:nvSpPr>
          <p:cNvPr id="168" name="Google Shape;168;p26"/>
          <p:cNvSpPr txBox="1"/>
          <p:nvPr/>
        </p:nvSpPr>
        <p:spPr>
          <a:xfrm>
            <a:off x="865636" y="1178884"/>
            <a:ext cx="7412700" cy="32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Pub/sub system:</a:t>
            </a:r>
            <a:br>
              <a:rPr b="0" i="0" lang="en" sz="20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endParaRPr b="0" i="0" sz="2000" u="none" cap="none" strike="noStrike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355600" lvl="0" marL="457200" marR="0" rtl="0" algn="l">
              <a:lnSpc>
                <a:spcPct val="140000"/>
              </a:lnSpc>
              <a:spcBef>
                <a:spcPts val="1600"/>
              </a:spcBef>
              <a:spcAft>
                <a:spcPts val="0"/>
              </a:spcAft>
              <a:buClr>
                <a:srgbClr val="EEEEEE"/>
              </a:buClr>
              <a:buSzPts val="2000"/>
              <a:buFont typeface="Overpass Mono Light"/>
              <a:buChar char="●"/>
            </a:pPr>
            <a:r>
              <a:rPr b="0" i="0" lang="en" sz="20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post updates about a topic</a:t>
            </a:r>
            <a:endParaRPr b="0" i="0" sz="2000" u="none" cap="none" strike="noStrike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3556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000"/>
              <a:buFont typeface="Overpass Mono Light"/>
              <a:buChar char="●"/>
            </a:pPr>
            <a:r>
              <a:rPr b="0" i="0" lang="en" sz="20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read other people's updates about a topic</a:t>
            </a:r>
            <a:endParaRPr b="0" i="0" sz="2000" u="none" cap="none" strike="noStrike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3556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000"/>
              <a:buFont typeface="Overpass Mono Light"/>
              <a:buChar char="●"/>
            </a:pPr>
            <a:r>
              <a:rPr b="0" i="0" lang="en" sz="20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retrieve older posts</a:t>
            </a:r>
            <a:br>
              <a:rPr b="0" i="0" lang="en" sz="15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6"/>
          <p:cNvSpPr txBox="1"/>
          <p:nvPr/>
        </p:nvSpPr>
        <p:spPr>
          <a:xfrm>
            <a:off x="8467156" y="4906167"/>
            <a:ext cx="6198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100"/>
              <a:buFont typeface="Times New Roman"/>
              <a:buNone/>
            </a:pPr>
            <a:r>
              <a:rPr b="1" i="0" lang="en" sz="11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74" name="Google Shape;174;p27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7"/>
          <p:cNvSpPr txBox="1"/>
          <p:nvPr>
            <p:ph type="title"/>
          </p:nvPr>
        </p:nvSpPr>
        <p:spPr>
          <a:xfrm>
            <a:off x="311971" y="245214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lt2"/>
                </a:solidFill>
              </a:rPr>
              <a:t>Swarm feeds </a:t>
            </a:r>
            <a:endParaRPr sz="500"/>
          </a:p>
        </p:txBody>
      </p:sp>
      <p:sp>
        <p:nvSpPr>
          <p:cNvPr id="176" name="Google Shape;176;p27"/>
          <p:cNvSpPr txBox="1"/>
          <p:nvPr/>
        </p:nvSpPr>
        <p:spPr>
          <a:xfrm>
            <a:off x="452625" y="1199375"/>
            <a:ext cx="8073300" cy="3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A key-value store, where:</a:t>
            </a:r>
            <a:endParaRPr b="0" i="0" sz="2000" u="none" cap="none" strike="noStrike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355600" lvl="0" marL="457200" marR="0" rtl="0" algn="l">
              <a:lnSpc>
                <a:spcPct val="140000"/>
              </a:lnSpc>
              <a:spcBef>
                <a:spcPts val="1600"/>
              </a:spcBef>
              <a:spcAft>
                <a:spcPts val="0"/>
              </a:spcAft>
              <a:buClr>
                <a:srgbClr val="EEEEEE"/>
              </a:buClr>
              <a:buSzPts val="2000"/>
              <a:buFont typeface="Overpass Mono Light"/>
              <a:buChar char="●"/>
            </a:pPr>
            <a:r>
              <a:rPr b="0" i="0" lang="en" sz="20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Each user can only write to their own key space</a:t>
            </a:r>
            <a:endParaRPr b="0" i="0" sz="2000" u="none" cap="none" strike="noStrike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3556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000"/>
              <a:buFont typeface="Overpass Mono Light"/>
              <a:buChar char="●"/>
            </a:pPr>
            <a:r>
              <a:rPr b="0" i="0" lang="en" sz="20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read yours and other users' key space</a:t>
            </a:r>
            <a:endParaRPr b="0" i="0" sz="2000" u="none" cap="none" strike="noStrike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3556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000"/>
              <a:buFont typeface="Overpass Mono Light"/>
              <a:buChar char="●"/>
            </a:pPr>
            <a:r>
              <a:rPr b="0" i="0" lang="en" sz="20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retrieve older versions of the value for a key.</a:t>
            </a:r>
            <a:br>
              <a:rPr b="0" i="0" lang="en" sz="20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7"/>
          <p:cNvSpPr txBox="1"/>
          <p:nvPr/>
        </p:nvSpPr>
        <p:spPr>
          <a:xfrm>
            <a:off x="8467156" y="4906167"/>
            <a:ext cx="6198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100"/>
              <a:buFont typeface="Times New Roman"/>
              <a:buNone/>
            </a:pPr>
            <a:r>
              <a:rPr b="1" i="0" lang="en" sz="11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82" name="Google Shape;182;p28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8"/>
          <p:cNvSpPr txBox="1"/>
          <p:nvPr>
            <p:ph type="title"/>
          </p:nvPr>
        </p:nvSpPr>
        <p:spPr>
          <a:xfrm>
            <a:off x="311971" y="245214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lt2"/>
                </a:solidFill>
              </a:rPr>
              <a:t>Swarm Feeds - applications</a:t>
            </a:r>
            <a:endParaRPr sz="500"/>
          </a:p>
        </p:txBody>
      </p:sp>
      <p:sp>
        <p:nvSpPr>
          <p:cNvPr id="184" name="Google Shape;184;p28"/>
          <p:cNvSpPr txBox="1"/>
          <p:nvPr/>
        </p:nvSpPr>
        <p:spPr>
          <a:xfrm>
            <a:off x="865636" y="1178884"/>
            <a:ext cx="7412700" cy="32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457200" marR="0" rtl="0" algn="l">
              <a:lnSpc>
                <a:spcPct val="14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355600" lvl="0" marL="457200" marR="0" rtl="0" algn="l">
              <a:lnSpc>
                <a:spcPct val="140000"/>
              </a:lnSpc>
              <a:spcBef>
                <a:spcPts val="1600"/>
              </a:spcBef>
              <a:spcAft>
                <a:spcPts val="0"/>
              </a:spcAft>
              <a:buClr>
                <a:srgbClr val="EEEEEE"/>
              </a:buClr>
              <a:buSzPts val="2000"/>
              <a:buFont typeface="Overpass Mono Light"/>
              <a:buChar char="●"/>
            </a:pPr>
            <a:r>
              <a:rPr b="0" i="0" lang="en" sz="20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alter content in Swarm without ENS</a:t>
            </a:r>
            <a:endParaRPr b="0" i="0" sz="2000" u="none" cap="none" strike="noStrike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3238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500"/>
              <a:buFont typeface="Overpass Mono Light"/>
              <a:buChar char="●"/>
            </a:pPr>
            <a:r>
              <a:rPr b="0" i="0" lang="en" sz="20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enable DApps to persist content easily</a:t>
            </a:r>
            <a:endParaRPr b="0" i="0" sz="2000" u="none" cap="none" strike="noStrike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3556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000"/>
              <a:buFont typeface="Overpass Mono Light"/>
              <a:buChar char="●"/>
            </a:pPr>
            <a:r>
              <a:rPr b="0" i="0" lang="en" sz="20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Use in communication protocols</a:t>
            </a:r>
            <a:endParaRPr b="0" i="0" sz="2000" u="none" cap="none" strike="noStrike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3556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000"/>
              <a:buFont typeface="Overpass Mono Light"/>
              <a:buChar char="●"/>
            </a:pPr>
            <a:r>
              <a:rPr b="0" i="0" lang="en" sz="20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IoT data feeds</a:t>
            </a:r>
            <a:endParaRPr b="0" i="0" sz="2000" u="none" cap="none" strike="noStrike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</p:txBody>
      </p:sp>
      <p:sp>
        <p:nvSpPr>
          <p:cNvPr id="185" name="Google Shape;185;p28"/>
          <p:cNvSpPr txBox="1"/>
          <p:nvPr/>
        </p:nvSpPr>
        <p:spPr>
          <a:xfrm>
            <a:off x="8467156" y="4906167"/>
            <a:ext cx="6198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100"/>
              <a:buFont typeface="Times New Roman"/>
              <a:buNone/>
            </a:pPr>
            <a:r>
              <a:rPr b="1" i="0" lang="en" sz="11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90" name="Google Shape;190;p29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9"/>
          <p:cNvSpPr txBox="1"/>
          <p:nvPr>
            <p:ph type="title"/>
          </p:nvPr>
        </p:nvSpPr>
        <p:spPr>
          <a:xfrm>
            <a:off x="311971" y="245214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lt2"/>
                </a:solidFill>
              </a:rPr>
              <a:t>Swarm Feeds - Posting to / reading a Feed</a:t>
            </a:r>
            <a:br>
              <a:rPr lang="en" sz="2400">
                <a:solidFill>
                  <a:schemeClr val="lt2"/>
                </a:solidFill>
              </a:rPr>
            </a:br>
            <a:endParaRPr sz="500"/>
          </a:p>
        </p:txBody>
      </p:sp>
      <p:sp>
        <p:nvSpPr>
          <p:cNvPr id="192" name="Google Shape;192;p29"/>
          <p:cNvSpPr txBox="1"/>
          <p:nvPr/>
        </p:nvSpPr>
        <p:spPr>
          <a:xfrm>
            <a:off x="865625" y="1178875"/>
            <a:ext cx="7877100" cy="3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To post to a Swarm Feed, you need two things:</a:t>
            </a:r>
            <a:endParaRPr b="0" i="0" sz="1600" u="none" cap="none" strike="noStrike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330200" lvl="0" marL="457200" marR="0" rtl="0" algn="l">
              <a:lnSpc>
                <a:spcPct val="140000"/>
              </a:lnSpc>
              <a:spcBef>
                <a:spcPts val="1600"/>
              </a:spcBef>
              <a:spcAft>
                <a:spcPts val="0"/>
              </a:spcAft>
              <a:buClr>
                <a:srgbClr val="EEEEEE"/>
              </a:buClr>
              <a:buSzPts val="1600"/>
              <a:buFont typeface="Overpass Mono Light"/>
              <a:buChar char="●"/>
            </a:pPr>
            <a:r>
              <a:rPr b="0" i="0" lang="en" sz="16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A </a:t>
            </a:r>
            <a:r>
              <a:rPr b="1" i="0" lang="en" sz="1600" u="none" cap="none" strike="noStrike">
                <a:solidFill>
                  <a:srgbClr val="FFFF00"/>
                </a:solidFill>
                <a:latin typeface="Overpass Mono"/>
                <a:ea typeface="Overpass Mono"/>
                <a:cs typeface="Overpass Mono"/>
                <a:sym typeface="Overpass Mono"/>
              </a:rPr>
              <a:t>private key/address pair</a:t>
            </a:r>
            <a:r>
              <a:rPr b="0" i="0" lang="en" sz="16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 to sign your update.</a:t>
            </a:r>
            <a:endParaRPr b="0" i="0" sz="1600" u="none" cap="none" strike="noStrike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330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600"/>
              <a:buFont typeface="Overpass Mono Light"/>
              <a:buChar char="●"/>
            </a:pPr>
            <a:r>
              <a:rPr b="0" i="0" lang="en" sz="16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The </a:t>
            </a:r>
            <a:r>
              <a:rPr b="1" i="0" lang="en" sz="1600" u="none" cap="none" strike="noStrike">
                <a:solidFill>
                  <a:srgbClr val="FFFF00"/>
                </a:solidFill>
                <a:latin typeface="Overpass Mono"/>
                <a:ea typeface="Overpass Mono"/>
                <a:cs typeface="Overpass Mono"/>
                <a:sym typeface="Overpass Mono"/>
              </a:rPr>
              <a:t>topic</a:t>
            </a:r>
            <a:r>
              <a:rPr b="0" i="0" lang="en" sz="16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 of your post</a:t>
            </a:r>
            <a:endParaRPr b="0" i="0" sz="1600" u="none" cap="none" strike="noStrike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To read a Swarm Feed you need to know:</a:t>
            </a:r>
            <a:endParaRPr b="0" i="0" sz="1600" u="none" cap="none" strike="noStrike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330200" lvl="0" marL="457200" marR="0" rtl="0" algn="l">
              <a:lnSpc>
                <a:spcPct val="140000"/>
              </a:lnSpc>
              <a:spcBef>
                <a:spcPts val="1600"/>
              </a:spcBef>
              <a:spcAft>
                <a:spcPts val="0"/>
              </a:spcAft>
              <a:buClr>
                <a:srgbClr val="EEEEEE"/>
              </a:buClr>
              <a:buSzPts val="1600"/>
              <a:buFont typeface="Overpass Mono Light"/>
              <a:buChar char="●"/>
            </a:pPr>
            <a:r>
              <a:rPr b="0" i="0" lang="en" sz="16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The </a:t>
            </a:r>
            <a:r>
              <a:rPr b="1" i="0" lang="en" sz="1600" u="none" cap="none" strike="noStrike">
                <a:solidFill>
                  <a:srgbClr val="FFFF00"/>
                </a:solidFill>
                <a:latin typeface="Overpass Mono"/>
                <a:ea typeface="Overpass Mono"/>
                <a:cs typeface="Overpass Mono"/>
                <a:sym typeface="Overpass Mono"/>
              </a:rPr>
              <a:t>user's ethereum address</a:t>
            </a:r>
            <a:endParaRPr b="1" i="0" sz="1600" u="none" cap="none" strike="noStrike">
              <a:solidFill>
                <a:srgbClr val="FFFF00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30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600"/>
              <a:buFont typeface="Overpass Mono Light"/>
              <a:buChar char="●"/>
            </a:pPr>
            <a:r>
              <a:rPr b="0" i="0" lang="en" sz="16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The </a:t>
            </a:r>
            <a:r>
              <a:rPr b="1" i="0" lang="en" sz="1600" u="none" cap="none" strike="noStrike">
                <a:solidFill>
                  <a:srgbClr val="FFFF00"/>
                </a:solidFill>
                <a:latin typeface="Overpass Mono"/>
                <a:ea typeface="Overpass Mono"/>
                <a:cs typeface="Overpass Mono"/>
                <a:sym typeface="Overpass Mono"/>
              </a:rPr>
              <a:t>topic</a:t>
            </a:r>
            <a:r>
              <a:rPr b="0" i="0" lang="en" sz="16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 under which the user is posting</a:t>
            </a:r>
            <a:endParaRPr b="0" i="0" sz="1600" u="none" cap="none" strike="noStrike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330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600"/>
              <a:buFont typeface="Overpass Mono Light"/>
              <a:buChar char="●"/>
            </a:pPr>
            <a:r>
              <a:rPr b="0" i="0" lang="en" sz="16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(Optional) if interested in older posts, the timestamp to look up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9"/>
          <p:cNvSpPr txBox="1"/>
          <p:nvPr/>
        </p:nvSpPr>
        <p:spPr>
          <a:xfrm>
            <a:off x="8467156" y="4906167"/>
            <a:ext cx="6198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100"/>
              <a:buFont typeface="Times New Roman"/>
              <a:buNone/>
            </a:pPr>
            <a:r>
              <a:rPr b="1" i="0" lang="en" sz="11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98" name="Google Shape;198;p30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0"/>
          <p:cNvSpPr txBox="1"/>
          <p:nvPr>
            <p:ph type="title"/>
          </p:nvPr>
        </p:nvSpPr>
        <p:spPr>
          <a:xfrm>
            <a:off x="311971" y="245214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lt2"/>
                </a:solidFill>
              </a:rPr>
              <a:t>Swarm Feeds - Example</a:t>
            </a:r>
            <a:endParaRPr sz="500"/>
          </a:p>
        </p:txBody>
      </p:sp>
      <p:sp>
        <p:nvSpPr>
          <p:cNvPr id="200" name="Google Shape;200;p30"/>
          <p:cNvSpPr txBox="1"/>
          <p:nvPr/>
        </p:nvSpPr>
        <p:spPr>
          <a:xfrm>
            <a:off x="8467156" y="4906167"/>
            <a:ext cx="6198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100"/>
              <a:buFont typeface="Times New Roman"/>
              <a:buNone/>
            </a:pPr>
            <a:r>
              <a:rPr b="1" i="0" lang="en" sz="11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1" name="Google Shape;201;p30"/>
          <p:cNvGraphicFramePr/>
          <p:nvPr/>
        </p:nvGraphicFramePr>
        <p:xfrm>
          <a:off x="510241" y="20333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{F96863FC-F966-4CC4-BE6F-99E8F0D34CF7}</a:tableStyleId>
              </a:tblPr>
              <a:tblGrid>
                <a:gridCol w="1802600"/>
                <a:gridCol w="1802600"/>
                <a:gridCol w="1802600"/>
                <a:gridCol w="1802600"/>
              </a:tblGrid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Topic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User 0xAAAA…</a:t>
                      </a:r>
                      <a:endParaRPr sz="1100" u="none" cap="none" strike="noStrike"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User 0xBBBB…</a:t>
                      </a:r>
                      <a:endParaRPr sz="1100" u="none" cap="none" strike="noStrike"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User 0xCCCC…</a:t>
                      </a:r>
                      <a:endParaRPr sz="1100" u="none" cap="none" strike="noStrike"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avatar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local-weather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“sunny”</a:t>
                      </a:r>
                      <a:endParaRPr sz="1100" u="none" cap="none" strike="noStrike"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“cloudy”</a:t>
                      </a:r>
                      <a:endParaRPr sz="1100" u="none" cap="none" strike="noStrike"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website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0xbacde124…</a:t>
                      </a:r>
                      <a:endParaRPr sz="1100" u="none" cap="none" strike="noStrike"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rebuchet MS"/>
                        <a:buNone/>
                      </a:pPr>
                      <a:r>
                        <a:rPr lang="en" sz="1400" u="none" cap="none" strike="noStrike"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0x9876533…</a:t>
                      </a:r>
                      <a:endParaRPr sz="1100" u="none" cap="none" strike="noStrike"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pic>
        <p:nvPicPr>
          <p:cNvPr id="202" name="Google Shape;20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73645" y="2342608"/>
            <a:ext cx="823642" cy="823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48498" y="2342608"/>
            <a:ext cx="825577" cy="825577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0"/>
          <p:cNvSpPr txBox="1"/>
          <p:nvPr/>
        </p:nvSpPr>
        <p:spPr>
          <a:xfrm>
            <a:off x="547228" y="1638725"/>
            <a:ext cx="1029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TODAY: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0"/>
          <p:cNvSpPr txBox="1"/>
          <p:nvPr/>
        </p:nvSpPr>
        <p:spPr>
          <a:xfrm>
            <a:off x="547226" y="4100575"/>
            <a:ext cx="60141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Thus, </a:t>
            </a:r>
            <a:r>
              <a:rPr b="0" i="0" lang="en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QueryFeed(0xAAAA, “avatar”)</a:t>
            </a:r>
            <a:r>
              <a:rPr b="0" i="0" lang="en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QueryFeed(0xBBBB, “local-weather”) -&gt; “cloudy”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86505" y="4078755"/>
            <a:ext cx="354700" cy="35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311971" y="245214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lt2"/>
                </a:solidFill>
              </a:rPr>
              <a:t>Swarm Feeds - Example</a:t>
            </a:r>
            <a:endParaRPr sz="500"/>
          </a:p>
        </p:txBody>
      </p:sp>
      <p:sp>
        <p:nvSpPr>
          <p:cNvPr id="212" name="Google Shape;212;p31"/>
          <p:cNvSpPr txBox="1"/>
          <p:nvPr/>
        </p:nvSpPr>
        <p:spPr>
          <a:xfrm>
            <a:off x="8467156" y="4906167"/>
            <a:ext cx="6198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100"/>
              <a:buFont typeface="Times New Roman"/>
              <a:buNone/>
            </a:pPr>
            <a:r>
              <a:rPr b="1" i="0" lang="en" sz="11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3" name="Google Shape;213;p31"/>
          <p:cNvGraphicFramePr/>
          <p:nvPr/>
        </p:nvGraphicFramePr>
        <p:xfrm>
          <a:off x="510241" y="20333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{F96863FC-F966-4CC4-BE6F-99E8F0D34CF7}</a:tableStyleId>
              </a:tblPr>
              <a:tblGrid>
                <a:gridCol w="1802600"/>
                <a:gridCol w="1802600"/>
                <a:gridCol w="1802600"/>
                <a:gridCol w="1802600"/>
              </a:tblGrid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Topic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User 0xAAAA…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User 0xBBBB…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User 0xCCCC…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avatar</a:t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local-weather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“sunny”</a:t>
                      </a:r>
                      <a:endParaRPr sz="1100" u="none" cap="none" strike="noStrike"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“rainy”</a:t>
                      </a:r>
                      <a:endParaRPr sz="1100" u="none" cap="none" strike="noStrike"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website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0x12345678…</a:t>
                      </a:r>
                      <a:endParaRPr sz="1100" u="none" cap="none" strike="noStrike"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rebuchet MS"/>
                        <a:buNone/>
                      </a:pPr>
                      <a:r>
                        <a:rPr lang="en" sz="1400" u="none" cap="none" strike="noStrike"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0x9876533…</a:t>
                      </a:r>
                      <a:endParaRPr sz="1100" u="none" cap="none" strike="noStrike"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pic>
        <p:nvPicPr>
          <p:cNvPr id="214" name="Google Shape;21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8498" y="2342608"/>
            <a:ext cx="825577" cy="825577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1"/>
          <p:cNvSpPr txBox="1"/>
          <p:nvPr/>
        </p:nvSpPr>
        <p:spPr>
          <a:xfrm>
            <a:off x="598125" y="3899875"/>
            <a:ext cx="7877100" cy="11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QueryFeed(0xAAAA, “avatar”)</a:t>
            </a:r>
            <a:r>
              <a:rPr b="0" i="0" lang="en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QueryFeed(0xAAAA, “avatar”, </a:t>
            </a:r>
            <a:r>
              <a:rPr b="1" i="0" lang="en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YESTERDAY</a:t>
            </a:r>
            <a:r>
              <a:rPr b="0" i="0" lang="en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QueryFeed(0xBBBB, “local-weather”, </a:t>
            </a:r>
            <a:r>
              <a:rPr b="1" i="0" lang="en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YESTERDAY</a:t>
            </a:r>
            <a:r>
              <a:rPr b="0" i="0" lang="en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-&gt; “cloudy”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73645" y="2342608"/>
            <a:ext cx="823642" cy="8236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7" name="Google Shape;217;p31"/>
          <p:cNvGrpSpPr/>
          <p:nvPr/>
        </p:nvGrpSpPr>
        <p:grpSpPr>
          <a:xfrm>
            <a:off x="2848793" y="2341335"/>
            <a:ext cx="672500" cy="825341"/>
            <a:chOff x="3798389" y="3121779"/>
            <a:chExt cx="896667" cy="1100455"/>
          </a:xfrm>
        </p:grpSpPr>
        <p:sp>
          <p:nvSpPr>
            <p:cNvPr id="218" name="Google Shape;218;p31"/>
            <p:cNvSpPr/>
            <p:nvPr/>
          </p:nvSpPr>
          <p:spPr>
            <a:xfrm>
              <a:off x="3859400" y="3138761"/>
              <a:ext cx="774394" cy="817416"/>
            </a:xfrm>
            <a:custGeom>
              <a:rect b="b" l="l" r="r" t="t"/>
              <a:pathLst>
                <a:path extrusionOk="0" h="817416" w="774394">
                  <a:moveTo>
                    <a:pt x="761500" y="624384"/>
                  </a:moveTo>
                  <a:cubicBezTo>
                    <a:pt x="725724" y="564833"/>
                    <a:pt x="703760" y="407236"/>
                    <a:pt x="692212" y="297417"/>
                  </a:cubicBezTo>
                  <a:cubicBezTo>
                    <a:pt x="685419" y="231526"/>
                    <a:pt x="682249" y="182843"/>
                    <a:pt x="682249" y="182843"/>
                  </a:cubicBezTo>
                  <a:cubicBezTo>
                    <a:pt x="682249" y="82761"/>
                    <a:pt x="601187" y="1698"/>
                    <a:pt x="501104" y="1698"/>
                  </a:cubicBezTo>
                  <a:lnTo>
                    <a:pt x="387888" y="1698"/>
                  </a:lnTo>
                  <a:lnTo>
                    <a:pt x="274673" y="1698"/>
                  </a:lnTo>
                  <a:cubicBezTo>
                    <a:pt x="174590" y="1698"/>
                    <a:pt x="93528" y="82761"/>
                    <a:pt x="93528" y="182843"/>
                  </a:cubicBezTo>
                  <a:cubicBezTo>
                    <a:pt x="93528" y="182843"/>
                    <a:pt x="90132" y="235602"/>
                    <a:pt x="82659" y="305795"/>
                  </a:cubicBezTo>
                  <a:lnTo>
                    <a:pt x="82659" y="305795"/>
                  </a:lnTo>
                  <a:cubicBezTo>
                    <a:pt x="70885" y="414935"/>
                    <a:pt x="49148" y="566191"/>
                    <a:pt x="14277" y="624384"/>
                  </a:cubicBezTo>
                  <a:cubicBezTo>
                    <a:pt x="-53199" y="737147"/>
                    <a:pt x="172779" y="816850"/>
                    <a:pt x="172779" y="816850"/>
                  </a:cubicBezTo>
                  <a:cubicBezTo>
                    <a:pt x="172779" y="816850"/>
                    <a:pt x="249992" y="776546"/>
                    <a:pt x="274673" y="748921"/>
                  </a:cubicBezTo>
                  <a:lnTo>
                    <a:pt x="274673" y="726278"/>
                  </a:lnTo>
                  <a:lnTo>
                    <a:pt x="274673" y="676916"/>
                  </a:lnTo>
                  <a:cubicBezTo>
                    <a:pt x="189988" y="633215"/>
                    <a:pt x="138814" y="539925"/>
                    <a:pt x="138814" y="431917"/>
                  </a:cubicBezTo>
                  <a:lnTo>
                    <a:pt x="138814" y="307380"/>
                  </a:lnTo>
                  <a:lnTo>
                    <a:pt x="387888" y="228129"/>
                  </a:lnTo>
                  <a:cubicBezTo>
                    <a:pt x="387888" y="228129"/>
                    <a:pt x="561561" y="183749"/>
                    <a:pt x="636963" y="307380"/>
                  </a:cubicBezTo>
                  <a:lnTo>
                    <a:pt x="636963" y="431917"/>
                  </a:lnTo>
                  <a:cubicBezTo>
                    <a:pt x="636963" y="539925"/>
                    <a:pt x="585789" y="633215"/>
                    <a:pt x="501104" y="676916"/>
                  </a:cubicBezTo>
                  <a:lnTo>
                    <a:pt x="501104" y="726278"/>
                  </a:lnTo>
                  <a:lnTo>
                    <a:pt x="501104" y="748921"/>
                  </a:lnTo>
                  <a:cubicBezTo>
                    <a:pt x="525785" y="776546"/>
                    <a:pt x="602998" y="816850"/>
                    <a:pt x="602998" y="816850"/>
                  </a:cubicBezTo>
                  <a:cubicBezTo>
                    <a:pt x="602998" y="816850"/>
                    <a:pt x="828976" y="737147"/>
                    <a:pt x="761500" y="624384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9" name="Google Shape;219;p31"/>
            <p:cNvSpPr/>
            <p:nvPr/>
          </p:nvSpPr>
          <p:spPr>
            <a:xfrm>
              <a:off x="3815371" y="3998520"/>
              <a:ext cx="862702" cy="206052"/>
            </a:xfrm>
            <a:custGeom>
              <a:rect b="b" l="l" r="r" t="t"/>
              <a:pathLst>
                <a:path extrusionOk="0" h="206052" w="862702">
                  <a:moveTo>
                    <a:pt x="862137" y="149558"/>
                  </a:moveTo>
                  <a:cubicBezTo>
                    <a:pt x="862137" y="149558"/>
                    <a:pt x="862137" y="174465"/>
                    <a:pt x="862137" y="206166"/>
                  </a:cubicBezTo>
                  <a:lnTo>
                    <a:pt x="1698" y="206166"/>
                  </a:lnTo>
                  <a:cubicBezTo>
                    <a:pt x="1698" y="174465"/>
                    <a:pt x="1698" y="149558"/>
                    <a:pt x="1698" y="149558"/>
                  </a:cubicBezTo>
                  <a:cubicBezTo>
                    <a:pt x="1698" y="149558"/>
                    <a:pt x="3057" y="69175"/>
                    <a:pt x="114914" y="2151"/>
                  </a:cubicBezTo>
                  <a:lnTo>
                    <a:pt x="114914" y="2377"/>
                  </a:lnTo>
                  <a:cubicBezTo>
                    <a:pt x="301720" y="2377"/>
                    <a:pt x="245112" y="92950"/>
                    <a:pt x="431917" y="92950"/>
                  </a:cubicBezTo>
                  <a:cubicBezTo>
                    <a:pt x="618723" y="92950"/>
                    <a:pt x="562115" y="2377"/>
                    <a:pt x="748921" y="2377"/>
                  </a:cubicBezTo>
                  <a:lnTo>
                    <a:pt x="749374" y="1698"/>
                  </a:lnTo>
                  <a:cubicBezTo>
                    <a:pt x="861684" y="68722"/>
                    <a:pt x="862137" y="149558"/>
                    <a:pt x="862137" y="149558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0" name="Google Shape;220;p31"/>
            <p:cNvSpPr/>
            <p:nvPr/>
          </p:nvSpPr>
          <p:spPr>
            <a:xfrm>
              <a:off x="3928587" y="3813979"/>
              <a:ext cx="636271" cy="278510"/>
            </a:xfrm>
            <a:custGeom>
              <a:rect b="b" l="l" r="r" t="t"/>
              <a:pathLst>
                <a:path extrusionOk="0" h="278510" w="636271">
                  <a:moveTo>
                    <a:pt x="533811" y="141633"/>
                  </a:moveTo>
                  <a:cubicBezTo>
                    <a:pt x="575475" y="154766"/>
                    <a:pt x="608987" y="170163"/>
                    <a:pt x="636158" y="186240"/>
                  </a:cubicBezTo>
                  <a:lnTo>
                    <a:pt x="635705" y="186919"/>
                  </a:lnTo>
                  <a:cubicBezTo>
                    <a:pt x="448900" y="186919"/>
                    <a:pt x="505508" y="277491"/>
                    <a:pt x="318702" y="277491"/>
                  </a:cubicBezTo>
                  <a:cubicBezTo>
                    <a:pt x="131896" y="277491"/>
                    <a:pt x="188504" y="186919"/>
                    <a:pt x="1698" y="186919"/>
                  </a:cubicBezTo>
                  <a:lnTo>
                    <a:pt x="1698" y="186692"/>
                  </a:lnTo>
                  <a:cubicBezTo>
                    <a:pt x="28644" y="170616"/>
                    <a:pt x="62155" y="154992"/>
                    <a:pt x="103592" y="141633"/>
                  </a:cubicBezTo>
                  <a:cubicBezTo>
                    <a:pt x="103592" y="141633"/>
                    <a:pt x="180805" y="101328"/>
                    <a:pt x="205486" y="73703"/>
                  </a:cubicBezTo>
                  <a:lnTo>
                    <a:pt x="205486" y="51060"/>
                  </a:lnTo>
                  <a:lnTo>
                    <a:pt x="205486" y="1698"/>
                  </a:lnTo>
                  <a:cubicBezTo>
                    <a:pt x="238545" y="18907"/>
                    <a:pt x="276586" y="28417"/>
                    <a:pt x="318702" y="28417"/>
                  </a:cubicBezTo>
                  <a:cubicBezTo>
                    <a:pt x="360818" y="28417"/>
                    <a:pt x="398858" y="18907"/>
                    <a:pt x="431917" y="1698"/>
                  </a:cubicBezTo>
                  <a:lnTo>
                    <a:pt x="431917" y="51060"/>
                  </a:lnTo>
                  <a:lnTo>
                    <a:pt x="431917" y="73703"/>
                  </a:lnTo>
                  <a:cubicBezTo>
                    <a:pt x="456598" y="101328"/>
                    <a:pt x="533811" y="141633"/>
                    <a:pt x="533811" y="141633"/>
                  </a:cubicBezTo>
                  <a:close/>
                </a:path>
              </a:pathLst>
            </a:custGeom>
            <a:solidFill>
              <a:srgbClr val="FFE1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1" name="Google Shape;221;p31"/>
            <p:cNvSpPr/>
            <p:nvPr/>
          </p:nvSpPr>
          <p:spPr>
            <a:xfrm>
              <a:off x="3996516" y="3357441"/>
              <a:ext cx="500412" cy="484562"/>
            </a:xfrm>
            <a:custGeom>
              <a:rect b="b" l="l" r="r" t="t"/>
              <a:pathLst>
                <a:path extrusionOk="0" h="484562" w="500412">
                  <a:moveTo>
                    <a:pt x="363988" y="458236"/>
                  </a:moveTo>
                  <a:cubicBezTo>
                    <a:pt x="330929" y="475445"/>
                    <a:pt x="292889" y="484955"/>
                    <a:pt x="250772" y="484955"/>
                  </a:cubicBezTo>
                  <a:cubicBezTo>
                    <a:pt x="208656" y="484955"/>
                    <a:pt x="170616" y="475445"/>
                    <a:pt x="137557" y="458236"/>
                  </a:cubicBezTo>
                  <a:cubicBezTo>
                    <a:pt x="52872" y="414535"/>
                    <a:pt x="1698" y="321245"/>
                    <a:pt x="1698" y="213237"/>
                  </a:cubicBezTo>
                  <a:lnTo>
                    <a:pt x="1698" y="88700"/>
                  </a:lnTo>
                  <a:lnTo>
                    <a:pt x="250772" y="9449"/>
                  </a:lnTo>
                  <a:cubicBezTo>
                    <a:pt x="250772" y="9449"/>
                    <a:pt x="424445" y="-34931"/>
                    <a:pt x="499847" y="88700"/>
                  </a:cubicBezTo>
                  <a:lnTo>
                    <a:pt x="499847" y="213237"/>
                  </a:lnTo>
                  <a:cubicBezTo>
                    <a:pt x="499847" y="321245"/>
                    <a:pt x="448673" y="414535"/>
                    <a:pt x="363988" y="458236"/>
                  </a:cubicBezTo>
                  <a:close/>
                </a:path>
              </a:pathLst>
            </a:custGeom>
            <a:solidFill>
              <a:srgbClr val="FFE1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2" name="Google Shape;222;p31"/>
            <p:cNvSpPr/>
            <p:nvPr/>
          </p:nvSpPr>
          <p:spPr>
            <a:xfrm>
              <a:off x="4064445" y="3489729"/>
              <a:ext cx="138122" cy="104158"/>
            </a:xfrm>
            <a:custGeom>
              <a:rect b="b" l="l" r="r" t="t"/>
              <a:pathLst>
                <a:path extrusionOk="0" h="104158" w="138122">
                  <a:moveTo>
                    <a:pt x="137557" y="1698"/>
                  </a:moveTo>
                  <a:lnTo>
                    <a:pt x="137557" y="80949"/>
                  </a:lnTo>
                  <a:cubicBezTo>
                    <a:pt x="137557" y="93403"/>
                    <a:pt x="127368" y="103592"/>
                    <a:pt x="114914" y="103592"/>
                  </a:cubicBezTo>
                  <a:lnTo>
                    <a:pt x="24341" y="103592"/>
                  </a:lnTo>
                  <a:cubicBezTo>
                    <a:pt x="11888" y="103592"/>
                    <a:pt x="1698" y="93403"/>
                    <a:pt x="1698" y="80949"/>
                  </a:cubicBezTo>
                  <a:lnTo>
                    <a:pt x="1698" y="1698"/>
                  </a:lnTo>
                  <a:lnTo>
                    <a:pt x="137557" y="16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3" name="Google Shape;223;p31"/>
            <p:cNvSpPr/>
            <p:nvPr/>
          </p:nvSpPr>
          <p:spPr>
            <a:xfrm>
              <a:off x="4290876" y="3489729"/>
              <a:ext cx="138122" cy="104158"/>
            </a:xfrm>
            <a:custGeom>
              <a:rect b="b" l="l" r="r" t="t"/>
              <a:pathLst>
                <a:path extrusionOk="0" h="104158" w="138122">
                  <a:moveTo>
                    <a:pt x="137557" y="1698"/>
                  </a:moveTo>
                  <a:lnTo>
                    <a:pt x="137557" y="80949"/>
                  </a:lnTo>
                  <a:cubicBezTo>
                    <a:pt x="137557" y="93403"/>
                    <a:pt x="127368" y="103592"/>
                    <a:pt x="114914" y="103592"/>
                  </a:cubicBezTo>
                  <a:lnTo>
                    <a:pt x="24341" y="103592"/>
                  </a:lnTo>
                  <a:cubicBezTo>
                    <a:pt x="11888" y="103592"/>
                    <a:pt x="1698" y="93403"/>
                    <a:pt x="1698" y="80949"/>
                  </a:cubicBezTo>
                  <a:lnTo>
                    <a:pt x="1698" y="1698"/>
                  </a:lnTo>
                  <a:lnTo>
                    <a:pt x="137557" y="16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4" name="Google Shape;224;p31"/>
            <p:cNvSpPr/>
            <p:nvPr/>
          </p:nvSpPr>
          <p:spPr>
            <a:xfrm>
              <a:off x="3798389" y="3121779"/>
              <a:ext cx="896667" cy="1100455"/>
            </a:xfrm>
            <a:custGeom>
              <a:rect b="b" l="l" r="r" t="t"/>
              <a:pathLst>
                <a:path extrusionOk="0" h="1100455" w="896667">
                  <a:moveTo>
                    <a:pt x="775006" y="863826"/>
                  </a:moveTo>
                  <a:cubicBezTo>
                    <a:pt x="755501" y="852287"/>
                    <a:pt x="734015" y="841830"/>
                    <a:pt x="710842" y="832535"/>
                  </a:cubicBezTo>
                  <a:cubicBezTo>
                    <a:pt x="756622" y="810911"/>
                    <a:pt x="826566" y="770002"/>
                    <a:pt x="846456" y="714868"/>
                  </a:cubicBezTo>
                  <a:cubicBezTo>
                    <a:pt x="856399" y="687314"/>
                    <a:pt x="853245" y="659651"/>
                    <a:pt x="837068" y="632619"/>
                  </a:cubicBezTo>
                  <a:cubicBezTo>
                    <a:pt x="811033" y="589280"/>
                    <a:pt x="787254" y="475637"/>
                    <a:pt x="770117" y="312656"/>
                  </a:cubicBezTo>
                  <a:cubicBezTo>
                    <a:pt x="763816" y="251506"/>
                    <a:pt x="760609" y="204703"/>
                    <a:pt x="760245" y="199248"/>
                  </a:cubicBezTo>
                  <a:cubicBezTo>
                    <a:pt x="759928" y="90267"/>
                    <a:pt x="671169" y="1698"/>
                    <a:pt x="562115" y="1698"/>
                  </a:cubicBezTo>
                  <a:lnTo>
                    <a:pt x="448900" y="1698"/>
                  </a:lnTo>
                  <a:lnTo>
                    <a:pt x="335684" y="1698"/>
                  </a:lnTo>
                  <a:cubicBezTo>
                    <a:pt x="226630" y="1698"/>
                    <a:pt x="137872" y="90274"/>
                    <a:pt x="137557" y="199255"/>
                  </a:cubicBezTo>
                  <a:cubicBezTo>
                    <a:pt x="137183" y="204911"/>
                    <a:pt x="133737" y="255654"/>
                    <a:pt x="126786" y="320955"/>
                  </a:cubicBezTo>
                  <a:cubicBezTo>
                    <a:pt x="109695" y="479373"/>
                    <a:pt x="86234" y="590064"/>
                    <a:pt x="60715" y="632646"/>
                  </a:cubicBezTo>
                  <a:cubicBezTo>
                    <a:pt x="44555" y="659651"/>
                    <a:pt x="41403" y="687316"/>
                    <a:pt x="51343" y="714870"/>
                  </a:cubicBezTo>
                  <a:cubicBezTo>
                    <a:pt x="71281" y="770135"/>
                    <a:pt x="141515" y="811110"/>
                    <a:pt x="187288" y="832694"/>
                  </a:cubicBezTo>
                  <a:cubicBezTo>
                    <a:pt x="164149" y="842118"/>
                    <a:pt x="142677" y="852685"/>
                    <a:pt x="123167" y="864326"/>
                  </a:cubicBezTo>
                  <a:cubicBezTo>
                    <a:pt x="4581" y="935382"/>
                    <a:pt x="1762" y="1022348"/>
                    <a:pt x="1698" y="1026014"/>
                  </a:cubicBezTo>
                  <a:lnTo>
                    <a:pt x="1698" y="1099889"/>
                  </a:lnTo>
                  <a:lnTo>
                    <a:pt x="896101" y="1099889"/>
                  </a:lnTo>
                  <a:lnTo>
                    <a:pt x="896101" y="1026204"/>
                  </a:lnTo>
                  <a:cubicBezTo>
                    <a:pt x="896081" y="1022513"/>
                    <a:pt x="894224" y="934970"/>
                    <a:pt x="775006" y="863826"/>
                  </a:cubicBezTo>
                  <a:close/>
                  <a:moveTo>
                    <a:pt x="348348" y="777218"/>
                  </a:moveTo>
                  <a:lnTo>
                    <a:pt x="352667" y="772384"/>
                  </a:lnTo>
                  <a:lnTo>
                    <a:pt x="352667" y="720157"/>
                  </a:lnTo>
                  <a:cubicBezTo>
                    <a:pt x="382515" y="731724"/>
                    <a:pt x="414763" y="737597"/>
                    <a:pt x="448900" y="737597"/>
                  </a:cubicBezTo>
                  <a:cubicBezTo>
                    <a:pt x="483046" y="737597"/>
                    <a:pt x="515303" y="731721"/>
                    <a:pt x="545133" y="720160"/>
                  </a:cubicBezTo>
                  <a:lnTo>
                    <a:pt x="545133" y="772382"/>
                  </a:lnTo>
                  <a:lnTo>
                    <a:pt x="549451" y="777216"/>
                  </a:lnTo>
                  <a:cubicBezTo>
                    <a:pt x="575443" y="806310"/>
                    <a:pt x="658903" y="850027"/>
                    <a:pt x="658903" y="850027"/>
                  </a:cubicBezTo>
                  <a:cubicBezTo>
                    <a:pt x="674484" y="854938"/>
                    <a:pt x="689345" y="860373"/>
                    <a:pt x="703508" y="866242"/>
                  </a:cubicBezTo>
                  <a:cubicBezTo>
                    <a:pt x="649839" y="874208"/>
                    <a:pt x="623435" y="892562"/>
                    <a:pt x="597704" y="910462"/>
                  </a:cubicBezTo>
                  <a:cubicBezTo>
                    <a:pt x="566474" y="932190"/>
                    <a:pt x="536975" y="952709"/>
                    <a:pt x="448900" y="952709"/>
                  </a:cubicBezTo>
                  <a:cubicBezTo>
                    <a:pt x="360825" y="952709"/>
                    <a:pt x="331325" y="932188"/>
                    <a:pt x="300096" y="910464"/>
                  </a:cubicBezTo>
                  <a:cubicBezTo>
                    <a:pt x="274457" y="892628"/>
                    <a:pt x="248159" y="874337"/>
                    <a:pt x="194878" y="866326"/>
                  </a:cubicBezTo>
                  <a:cubicBezTo>
                    <a:pt x="208903" y="860432"/>
                    <a:pt x="223603" y="854959"/>
                    <a:pt x="239003" y="849995"/>
                  </a:cubicBezTo>
                  <a:cubicBezTo>
                    <a:pt x="239003" y="849995"/>
                    <a:pt x="322354" y="806312"/>
                    <a:pt x="348348" y="777218"/>
                  </a:cubicBezTo>
                  <a:close/>
                  <a:moveTo>
                    <a:pt x="680992" y="397953"/>
                  </a:moveTo>
                  <a:lnTo>
                    <a:pt x="647027" y="397953"/>
                  </a:lnTo>
                  <a:lnTo>
                    <a:pt x="647027" y="352667"/>
                  </a:lnTo>
                  <a:lnTo>
                    <a:pt x="477204" y="352667"/>
                  </a:lnTo>
                  <a:lnTo>
                    <a:pt x="477204" y="397953"/>
                  </a:lnTo>
                  <a:lnTo>
                    <a:pt x="420596" y="397953"/>
                  </a:lnTo>
                  <a:lnTo>
                    <a:pt x="420596" y="352667"/>
                  </a:lnTo>
                  <a:lnTo>
                    <a:pt x="250772" y="352667"/>
                  </a:lnTo>
                  <a:lnTo>
                    <a:pt x="250772" y="397953"/>
                  </a:lnTo>
                  <a:lnTo>
                    <a:pt x="216808" y="397953"/>
                  </a:lnTo>
                  <a:lnTo>
                    <a:pt x="216808" y="336780"/>
                  </a:lnTo>
                  <a:lnTo>
                    <a:pt x="453499" y="261469"/>
                  </a:lnTo>
                  <a:cubicBezTo>
                    <a:pt x="457968" y="260403"/>
                    <a:pt x="497795" y="251345"/>
                    <a:pt x="544689" y="255378"/>
                  </a:cubicBezTo>
                  <a:cubicBezTo>
                    <a:pt x="606790" y="260715"/>
                    <a:pt x="652620" y="285564"/>
                    <a:pt x="680989" y="329258"/>
                  </a:cubicBezTo>
                  <a:lnTo>
                    <a:pt x="680992" y="397953"/>
                  </a:lnTo>
                  <a:lnTo>
                    <a:pt x="680992" y="397953"/>
                  </a:lnTo>
                  <a:close/>
                  <a:moveTo>
                    <a:pt x="613062" y="386631"/>
                  </a:moveTo>
                  <a:lnTo>
                    <a:pt x="613062" y="448900"/>
                  </a:lnTo>
                  <a:cubicBezTo>
                    <a:pt x="613062" y="451968"/>
                    <a:pt x="610470" y="454561"/>
                    <a:pt x="607402" y="454561"/>
                  </a:cubicBezTo>
                  <a:lnTo>
                    <a:pt x="516829" y="454561"/>
                  </a:lnTo>
                  <a:cubicBezTo>
                    <a:pt x="513761" y="454561"/>
                    <a:pt x="511168" y="451968"/>
                    <a:pt x="511168" y="448900"/>
                  </a:cubicBezTo>
                  <a:lnTo>
                    <a:pt x="511168" y="386631"/>
                  </a:lnTo>
                  <a:lnTo>
                    <a:pt x="613062" y="386631"/>
                  </a:lnTo>
                  <a:close/>
                  <a:moveTo>
                    <a:pt x="386631" y="386631"/>
                  </a:moveTo>
                  <a:lnTo>
                    <a:pt x="386631" y="448900"/>
                  </a:lnTo>
                  <a:cubicBezTo>
                    <a:pt x="386631" y="451968"/>
                    <a:pt x="384039" y="454561"/>
                    <a:pt x="380970" y="454561"/>
                  </a:cubicBezTo>
                  <a:lnTo>
                    <a:pt x="290398" y="454561"/>
                  </a:lnTo>
                  <a:cubicBezTo>
                    <a:pt x="287330" y="454561"/>
                    <a:pt x="284737" y="451968"/>
                    <a:pt x="284737" y="448900"/>
                  </a:cubicBezTo>
                  <a:lnTo>
                    <a:pt x="284737" y="386631"/>
                  </a:lnTo>
                  <a:lnTo>
                    <a:pt x="386631" y="386631"/>
                  </a:lnTo>
                  <a:close/>
                  <a:moveTo>
                    <a:pt x="216808" y="431917"/>
                  </a:moveTo>
                  <a:lnTo>
                    <a:pt x="250772" y="431917"/>
                  </a:lnTo>
                  <a:lnTo>
                    <a:pt x="250772" y="448900"/>
                  </a:lnTo>
                  <a:cubicBezTo>
                    <a:pt x="250772" y="470748"/>
                    <a:pt x="268550" y="488525"/>
                    <a:pt x="290398" y="488525"/>
                  </a:cubicBezTo>
                  <a:lnTo>
                    <a:pt x="380970" y="488525"/>
                  </a:lnTo>
                  <a:cubicBezTo>
                    <a:pt x="402819" y="488525"/>
                    <a:pt x="420596" y="470748"/>
                    <a:pt x="420596" y="448900"/>
                  </a:cubicBezTo>
                  <a:lnTo>
                    <a:pt x="420596" y="431917"/>
                  </a:lnTo>
                  <a:lnTo>
                    <a:pt x="477204" y="431917"/>
                  </a:lnTo>
                  <a:lnTo>
                    <a:pt x="477204" y="448900"/>
                  </a:lnTo>
                  <a:cubicBezTo>
                    <a:pt x="477204" y="470748"/>
                    <a:pt x="494981" y="488525"/>
                    <a:pt x="516829" y="488525"/>
                  </a:cubicBezTo>
                  <a:lnTo>
                    <a:pt x="607402" y="488525"/>
                  </a:lnTo>
                  <a:cubicBezTo>
                    <a:pt x="629250" y="488525"/>
                    <a:pt x="647027" y="470748"/>
                    <a:pt x="647027" y="448900"/>
                  </a:cubicBezTo>
                  <a:lnTo>
                    <a:pt x="647027" y="431917"/>
                  </a:lnTo>
                  <a:lnTo>
                    <a:pt x="680992" y="431917"/>
                  </a:lnTo>
                  <a:lnTo>
                    <a:pt x="680992" y="448900"/>
                  </a:lnTo>
                  <a:cubicBezTo>
                    <a:pt x="680992" y="499147"/>
                    <a:pt x="669217" y="547006"/>
                    <a:pt x="646941" y="587297"/>
                  </a:cubicBezTo>
                  <a:cubicBezTo>
                    <a:pt x="624816" y="627314"/>
                    <a:pt x="592790" y="658958"/>
                    <a:pt x="554274" y="678834"/>
                  </a:cubicBezTo>
                  <a:cubicBezTo>
                    <a:pt x="522660" y="695291"/>
                    <a:pt x="487207" y="703635"/>
                    <a:pt x="448900" y="703635"/>
                  </a:cubicBezTo>
                  <a:cubicBezTo>
                    <a:pt x="410592" y="703635"/>
                    <a:pt x="375140" y="695291"/>
                    <a:pt x="343471" y="678807"/>
                  </a:cubicBezTo>
                  <a:cubicBezTo>
                    <a:pt x="305010" y="658958"/>
                    <a:pt x="272983" y="627314"/>
                    <a:pt x="250859" y="587297"/>
                  </a:cubicBezTo>
                  <a:cubicBezTo>
                    <a:pt x="228582" y="547006"/>
                    <a:pt x="216808" y="499147"/>
                    <a:pt x="216808" y="448900"/>
                  </a:cubicBezTo>
                  <a:lnTo>
                    <a:pt x="216808" y="431917"/>
                  </a:lnTo>
                  <a:close/>
                  <a:moveTo>
                    <a:pt x="83284" y="703316"/>
                  </a:moveTo>
                  <a:cubicBezTo>
                    <a:pt x="76891" y="685577"/>
                    <a:pt x="79043" y="668164"/>
                    <a:pt x="89855" y="650095"/>
                  </a:cubicBezTo>
                  <a:cubicBezTo>
                    <a:pt x="118650" y="602042"/>
                    <a:pt x="142437" y="492529"/>
                    <a:pt x="160558" y="324575"/>
                  </a:cubicBezTo>
                  <a:cubicBezTo>
                    <a:pt x="167980" y="254835"/>
                    <a:pt x="171454" y="201449"/>
                    <a:pt x="171485" y="200917"/>
                  </a:cubicBezTo>
                  <a:lnTo>
                    <a:pt x="171522" y="199825"/>
                  </a:lnTo>
                  <a:cubicBezTo>
                    <a:pt x="171522" y="109305"/>
                    <a:pt x="245164" y="35663"/>
                    <a:pt x="335684" y="35663"/>
                  </a:cubicBezTo>
                  <a:lnTo>
                    <a:pt x="448900" y="35663"/>
                  </a:lnTo>
                  <a:lnTo>
                    <a:pt x="562115" y="35663"/>
                  </a:lnTo>
                  <a:cubicBezTo>
                    <a:pt x="652636" y="35663"/>
                    <a:pt x="726278" y="109305"/>
                    <a:pt x="726278" y="199825"/>
                  </a:cubicBezTo>
                  <a:lnTo>
                    <a:pt x="726314" y="200928"/>
                  </a:lnTo>
                  <a:cubicBezTo>
                    <a:pt x="726348" y="201420"/>
                    <a:pt x="729584" y="250689"/>
                    <a:pt x="736336" y="316175"/>
                  </a:cubicBezTo>
                  <a:cubicBezTo>
                    <a:pt x="748821" y="434911"/>
                    <a:pt x="771381" y="589230"/>
                    <a:pt x="807940" y="650086"/>
                  </a:cubicBezTo>
                  <a:cubicBezTo>
                    <a:pt x="818757" y="668164"/>
                    <a:pt x="820910" y="685575"/>
                    <a:pt x="814516" y="703316"/>
                  </a:cubicBezTo>
                  <a:cubicBezTo>
                    <a:pt x="795588" y="755850"/>
                    <a:pt x="706135" y="799574"/>
                    <a:pt x="665264" y="815261"/>
                  </a:cubicBezTo>
                  <a:cubicBezTo>
                    <a:pt x="642675" y="803047"/>
                    <a:pt x="598870" y="777642"/>
                    <a:pt x="579098" y="758990"/>
                  </a:cubicBezTo>
                  <a:lnTo>
                    <a:pt x="579098" y="703972"/>
                  </a:lnTo>
                  <a:cubicBezTo>
                    <a:pt x="619450" y="680903"/>
                    <a:pt x="653050" y="646445"/>
                    <a:pt x="676665" y="603731"/>
                  </a:cubicBezTo>
                  <a:cubicBezTo>
                    <a:pt x="701715" y="558420"/>
                    <a:pt x="714956" y="504880"/>
                    <a:pt x="714956" y="448900"/>
                  </a:cubicBezTo>
                  <a:lnTo>
                    <a:pt x="714956" y="319594"/>
                  </a:lnTo>
                  <a:lnTo>
                    <a:pt x="712472" y="315520"/>
                  </a:lnTo>
                  <a:cubicBezTo>
                    <a:pt x="678700" y="260147"/>
                    <a:pt x="621327" y="227618"/>
                    <a:pt x="546557" y="221452"/>
                  </a:cubicBezTo>
                  <a:cubicBezTo>
                    <a:pt x="491512" y="216912"/>
                    <a:pt x="446581" y="228177"/>
                    <a:pt x="444697" y="228659"/>
                  </a:cubicBezTo>
                  <a:lnTo>
                    <a:pt x="182843" y="311945"/>
                  </a:lnTo>
                  <a:lnTo>
                    <a:pt x="182843" y="448900"/>
                  </a:lnTo>
                  <a:cubicBezTo>
                    <a:pt x="182843" y="504880"/>
                    <a:pt x="196085" y="558420"/>
                    <a:pt x="221135" y="603731"/>
                  </a:cubicBezTo>
                  <a:cubicBezTo>
                    <a:pt x="244756" y="646459"/>
                    <a:pt x="278372" y="680926"/>
                    <a:pt x="318702" y="703974"/>
                  </a:cubicBezTo>
                  <a:lnTo>
                    <a:pt x="318702" y="758990"/>
                  </a:lnTo>
                  <a:cubicBezTo>
                    <a:pt x="298946" y="777628"/>
                    <a:pt x="255201" y="803004"/>
                    <a:pt x="232595" y="815229"/>
                  </a:cubicBezTo>
                  <a:cubicBezTo>
                    <a:pt x="220841" y="810635"/>
                    <a:pt x="195487" y="800074"/>
                    <a:pt x="168716" y="784804"/>
                  </a:cubicBezTo>
                  <a:cubicBezTo>
                    <a:pt x="122545" y="758472"/>
                    <a:pt x="93002" y="730293"/>
                    <a:pt x="83284" y="703316"/>
                  </a:cubicBezTo>
                  <a:close/>
                  <a:moveTo>
                    <a:pt x="862137" y="1065925"/>
                  </a:moveTo>
                  <a:lnTo>
                    <a:pt x="35663" y="1065925"/>
                  </a:lnTo>
                  <a:lnTo>
                    <a:pt x="35663" y="1026616"/>
                  </a:lnTo>
                  <a:cubicBezTo>
                    <a:pt x="35749" y="1025018"/>
                    <a:pt x="36981" y="1007483"/>
                    <a:pt x="49520" y="983393"/>
                  </a:cubicBezTo>
                  <a:cubicBezTo>
                    <a:pt x="70551" y="942988"/>
                    <a:pt x="107455" y="913996"/>
                    <a:pt x="136262" y="896133"/>
                  </a:cubicBezTo>
                  <a:cubicBezTo>
                    <a:pt x="220927" y="896808"/>
                    <a:pt x="249998" y="916987"/>
                    <a:pt x="280700" y="938347"/>
                  </a:cubicBezTo>
                  <a:cubicBezTo>
                    <a:pt x="314855" y="962106"/>
                    <a:pt x="350169" y="986674"/>
                    <a:pt x="448900" y="986674"/>
                  </a:cubicBezTo>
                  <a:cubicBezTo>
                    <a:pt x="547631" y="986674"/>
                    <a:pt x="582945" y="962106"/>
                    <a:pt x="617100" y="938347"/>
                  </a:cubicBezTo>
                  <a:cubicBezTo>
                    <a:pt x="647949" y="916888"/>
                    <a:pt x="677147" y="896617"/>
                    <a:pt x="762745" y="896126"/>
                  </a:cubicBezTo>
                  <a:cubicBezTo>
                    <a:pt x="812664" y="927111"/>
                    <a:pt x="836980" y="960331"/>
                    <a:pt x="848639" y="983067"/>
                  </a:cubicBezTo>
                  <a:cubicBezTo>
                    <a:pt x="861204" y="1007569"/>
                    <a:pt x="862091" y="1025339"/>
                    <a:pt x="862137" y="1026487"/>
                  </a:cubicBezTo>
                  <a:lnTo>
                    <a:pt x="862137" y="1065925"/>
                  </a:lnTo>
                  <a:lnTo>
                    <a:pt x="862137" y="1065925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5" name="Google Shape;225;p31"/>
            <p:cNvSpPr/>
            <p:nvPr/>
          </p:nvSpPr>
          <p:spPr>
            <a:xfrm>
              <a:off x="4228608" y="3602945"/>
              <a:ext cx="65665" cy="76986"/>
            </a:xfrm>
            <a:custGeom>
              <a:rect b="b" l="l" r="r" t="t"/>
              <a:pathLst>
                <a:path extrusionOk="0" h="76986" w="65665">
                  <a:moveTo>
                    <a:pt x="18681" y="75288"/>
                  </a:moveTo>
                  <a:lnTo>
                    <a:pt x="63967" y="75288"/>
                  </a:lnTo>
                  <a:lnTo>
                    <a:pt x="63967" y="41324"/>
                  </a:lnTo>
                  <a:lnTo>
                    <a:pt x="35663" y="41324"/>
                  </a:lnTo>
                  <a:lnTo>
                    <a:pt x="35663" y="1698"/>
                  </a:lnTo>
                  <a:lnTo>
                    <a:pt x="1698" y="1698"/>
                  </a:lnTo>
                  <a:lnTo>
                    <a:pt x="1698" y="58306"/>
                  </a:lnTo>
                  <a:cubicBezTo>
                    <a:pt x="1698" y="67685"/>
                    <a:pt x="9300" y="75288"/>
                    <a:pt x="18681" y="75288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26" name="Google Shape;226;p31"/>
          <p:cNvSpPr txBox="1"/>
          <p:nvPr/>
        </p:nvSpPr>
        <p:spPr>
          <a:xfrm>
            <a:off x="547227" y="1638725"/>
            <a:ext cx="1905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THE NEXT DAY...:</a:t>
            </a:r>
            <a:r>
              <a:rPr b="0" i="0" lang="en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7" name="Google Shape;227;p31"/>
          <p:cNvGrpSpPr/>
          <p:nvPr/>
        </p:nvGrpSpPr>
        <p:grpSpPr>
          <a:xfrm>
            <a:off x="3900474" y="3851427"/>
            <a:ext cx="289534" cy="355337"/>
            <a:chOff x="3798389" y="3121779"/>
            <a:chExt cx="896667" cy="1100455"/>
          </a:xfrm>
        </p:grpSpPr>
        <p:sp>
          <p:nvSpPr>
            <p:cNvPr id="228" name="Google Shape;228;p31"/>
            <p:cNvSpPr/>
            <p:nvPr/>
          </p:nvSpPr>
          <p:spPr>
            <a:xfrm>
              <a:off x="3859400" y="3138761"/>
              <a:ext cx="774394" cy="817416"/>
            </a:xfrm>
            <a:custGeom>
              <a:rect b="b" l="l" r="r" t="t"/>
              <a:pathLst>
                <a:path extrusionOk="0" h="817416" w="774394">
                  <a:moveTo>
                    <a:pt x="761500" y="624384"/>
                  </a:moveTo>
                  <a:cubicBezTo>
                    <a:pt x="725724" y="564833"/>
                    <a:pt x="703760" y="407236"/>
                    <a:pt x="692212" y="297417"/>
                  </a:cubicBezTo>
                  <a:cubicBezTo>
                    <a:pt x="685419" y="231526"/>
                    <a:pt x="682249" y="182843"/>
                    <a:pt x="682249" y="182843"/>
                  </a:cubicBezTo>
                  <a:cubicBezTo>
                    <a:pt x="682249" y="82761"/>
                    <a:pt x="601187" y="1698"/>
                    <a:pt x="501104" y="1698"/>
                  </a:cubicBezTo>
                  <a:lnTo>
                    <a:pt x="387888" y="1698"/>
                  </a:lnTo>
                  <a:lnTo>
                    <a:pt x="274673" y="1698"/>
                  </a:lnTo>
                  <a:cubicBezTo>
                    <a:pt x="174590" y="1698"/>
                    <a:pt x="93528" y="82761"/>
                    <a:pt x="93528" y="182843"/>
                  </a:cubicBezTo>
                  <a:cubicBezTo>
                    <a:pt x="93528" y="182843"/>
                    <a:pt x="90132" y="235602"/>
                    <a:pt x="82659" y="305795"/>
                  </a:cubicBezTo>
                  <a:lnTo>
                    <a:pt x="82659" y="305795"/>
                  </a:lnTo>
                  <a:cubicBezTo>
                    <a:pt x="70885" y="414935"/>
                    <a:pt x="49148" y="566191"/>
                    <a:pt x="14277" y="624384"/>
                  </a:cubicBezTo>
                  <a:cubicBezTo>
                    <a:pt x="-53199" y="737147"/>
                    <a:pt x="172779" y="816850"/>
                    <a:pt x="172779" y="816850"/>
                  </a:cubicBezTo>
                  <a:cubicBezTo>
                    <a:pt x="172779" y="816850"/>
                    <a:pt x="249992" y="776546"/>
                    <a:pt x="274673" y="748921"/>
                  </a:cubicBezTo>
                  <a:lnTo>
                    <a:pt x="274673" y="726278"/>
                  </a:lnTo>
                  <a:lnTo>
                    <a:pt x="274673" y="676916"/>
                  </a:lnTo>
                  <a:cubicBezTo>
                    <a:pt x="189988" y="633215"/>
                    <a:pt x="138814" y="539925"/>
                    <a:pt x="138814" y="431917"/>
                  </a:cubicBezTo>
                  <a:lnTo>
                    <a:pt x="138814" y="307380"/>
                  </a:lnTo>
                  <a:lnTo>
                    <a:pt x="387888" y="228129"/>
                  </a:lnTo>
                  <a:cubicBezTo>
                    <a:pt x="387888" y="228129"/>
                    <a:pt x="561561" y="183749"/>
                    <a:pt x="636963" y="307380"/>
                  </a:cubicBezTo>
                  <a:lnTo>
                    <a:pt x="636963" y="431917"/>
                  </a:lnTo>
                  <a:cubicBezTo>
                    <a:pt x="636963" y="539925"/>
                    <a:pt x="585789" y="633215"/>
                    <a:pt x="501104" y="676916"/>
                  </a:cubicBezTo>
                  <a:lnTo>
                    <a:pt x="501104" y="726278"/>
                  </a:lnTo>
                  <a:lnTo>
                    <a:pt x="501104" y="748921"/>
                  </a:lnTo>
                  <a:cubicBezTo>
                    <a:pt x="525785" y="776546"/>
                    <a:pt x="602998" y="816850"/>
                    <a:pt x="602998" y="816850"/>
                  </a:cubicBezTo>
                  <a:cubicBezTo>
                    <a:pt x="602998" y="816850"/>
                    <a:pt x="828976" y="737147"/>
                    <a:pt x="761500" y="624384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9" name="Google Shape;229;p31"/>
            <p:cNvSpPr/>
            <p:nvPr/>
          </p:nvSpPr>
          <p:spPr>
            <a:xfrm>
              <a:off x="3815371" y="3998520"/>
              <a:ext cx="862702" cy="206052"/>
            </a:xfrm>
            <a:custGeom>
              <a:rect b="b" l="l" r="r" t="t"/>
              <a:pathLst>
                <a:path extrusionOk="0" h="206052" w="862702">
                  <a:moveTo>
                    <a:pt x="862137" y="149558"/>
                  </a:moveTo>
                  <a:cubicBezTo>
                    <a:pt x="862137" y="149558"/>
                    <a:pt x="862137" y="174465"/>
                    <a:pt x="862137" y="206166"/>
                  </a:cubicBezTo>
                  <a:lnTo>
                    <a:pt x="1698" y="206166"/>
                  </a:lnTo>
                  <a:cubicBezTo>
                    <a:pt x="1698" y="174465"/>
                    <a:pt x="1698" y="149558"/>
                    <a:pt x="1698" y="149558"/>
                  </a:cubicBezTo>
                  <a:cubicBezTo>
                    <a:pt x="1698" y="149558"/>
                    <a:pt x="3057" y="69175"/>
                    <a:pt x="114914" y="2151"/>
                  </a:cubicBezTo>
                  <a:lnTo>
                    <a:pt x="114914" y="2377"/>
                  </a:lnTo>
                  <a:cubicBezTo>
                    <a:pt x="301720" y="2377"/>
                    <a:pt x="245112" y="92950"/>
                    <a:pt x="431917" y="92950"/>
                  </a:cubicBezTo>
                  <a:cubicBezTo>
                    <a:pt x="618723" y="92950"/>
                    <a:pt x="562115" y="2377"/>
                    <a:pt x="748921" y="2377"/>
                  </a:cubicBezTo>
                  <a:lnTo>
                    <a:pt x="749374" y="1698"/>
                  </a:lnTo>
                  <a:cubicBezTo>
                    <a:pt x="861684" y="68722"/>
                    <a:pt x="862137" y="149558"/>
                    <a:pt x="862137" y="149558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0" name="Google Shape;230;p31"/>
            <p:cNvSpPr/>
            <p:nvPr/>
          </p:nvSpPr>
          <p:spPr>
            <a:xfrm>
              <a:off x="3928587" y="3813979"/>
              <a:ext cx="636271" cy="278510"/>
            </a:xfrm>
            <a:custGeom>
              <a:rect b="b" l="l" r="r" t="t"/>
              <a:pathLst>
                <a:path extrusionOk="0" h="278510" w="636271">
                  <a:moveTo>
                    <a:pt x="533811" y="141633"/>
                  </a:moveTo>
                  <a:cubicBezTo>
                    <a:pt x="575475" y="154766"/>
                    <a:pt x="608987" y="170163"/>
                    <a:pt x="636158" y="186240"/>
                  </a:cubicBezTo>
                  <a:lnTo>
                    <a:pt x="635705" y="186919"/>
                  </a:lnTo>
                  <a:cubicBezTo>
                    <a:pt x="448900" y="186919"/>
                    <a:pt x="505508" y="277491"/>
                    <a:pt x="318702" y="277491"/>
                  </a:cubicBezTo>
                  <a:cubicBezTo>
                    <a:pt x="131896" y="277491"/>
                    <a:pt x="188504" y="186919"/>
                    <a:pt x="1698" y="186919"/>
                  </a:cubicBezTo>
                  <a:lnTo>
                    <a:pt x="1698" y="186692"/>
                  </a:lnTo>
                  <a:cubicBezTo>
                    <a:pt x="28644" y="170616"/>
                    <a:pt x="62155" y="154992"/>
                    <a:pt x="103592" y="141633"/>
                  </a:cubicBezTo>
                  <a:cubicBezTo>
                    <a:pt x="103592" y="141633"/>
                    <a:pt x="180805" y="101328"/>
                    <a:pt x="205486" y="73703"/>
                  </a:cubicBezTo>
                  <a:lnTo>
                    <a:pt x="205486" y="51060"/>
                  </a:lnTo>
                  <a:lnTo>
                    <a:pt x="205486" y="1698"/>
                  </a:lnTo>
                  <a:cubicBezTo>
                    <a:pt x="238545" y="18907"/>
                    <a:pt x="276586" y="28417"/>
                    <a:pt x="318702" y="28417"/>
                  </a:cubicBezTo>
                  <a:cubicBezTo>
                    <a:pt x="360818" y="28417"/>
                    <a:pt x="398858" y="18907"/>
                    <a:pt x="431917" y="1698"/>
                  </a:cubicBezTo>
                  <a:lnTo>
                    <a:pt x="431917" y="51060"/>
                  </a:lnTo>
                  <a:lnTo>
                    <a:pt x="431917" y="73703"/>
                  </a:lnTo>
                  <a:cubicBezTo>
                    <a:pt x="456598" y="101328"/>
                    <a:pt x="533811" y="141633"/>
                    <a:pt x="533811" y="141633"/>
                  </a:cubicBezTo>
                  <a:close/>
                </a:path>
              </a:pathLst>
            </a:custGeom>
            <a:solidFill>
              <a:srgbClr val="FFE1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1" name="Google Shape;231;p31"/>
            <p:cNvSpPr/>
            <p:nvPr/>
          </p:nvSpPr>
          <p:spPr>
            <a:xfrm>
              <a:off x="3996516" y="3357441"/>
              <a:ext cx="500412" cy="484562"/>
            </a:xfrm>
            <a:custGeom>
              <a:rect b="b" l="l" r="r" t="t"/>
              <a:pathLst>
                <a:path extrusionOk="0" h="484562" w="500412">
                  <a:moveTo>
                    <a:pt x="363988" y="458236"/>
                  </a:moveTo>
                  <a:cubicBezTo>
                    <a:pt x="330929" y="475445"/>
                    <a:pt x="292889" y="484955"/>
                    <a:pt x="250772" y="484955"/>
                  </a:cubicBezTo>
                  <a:cubicBezTo>
                    <a:pt x="208656" y="484955"/>
                    <a:pt x="170616" y="475445"/>
                    <a:pt x="137557" y="458236"/>
                  </a:cubicBezTo>
                  <a:cubicBezTo>
                    <a:pt x="52872" y="414535"/>
                    <a:pt x="1698" y="321245"/>
                    <a:pt x="1698" y="213237"/>
                  </a:cubicBezTo>
                  <a:lnTo>
                    <a:pt x="1698" y="88700"/>
                  </a:lnTo>
                  <a:lnTo>
                    <a:pt x="250772" y="9449"/>
                  </a:lnTo>
                  <a:cubicBezTo>
                    <a:pt x="250772" y="9449"/>
                    <a:pt x="424445" y="-34931"/>
                    <a:pt x="499847" y="88700"/>
                  </a:cubicBezTo>
                  <a:lnTo>
                    <a:pt x="499847" y="213237"/>
                  </a:lnTo>
                  <a:cubicBezTo>
                    <a:pt x="499847" y="321245"/>
                    <a:pt x="448673" y="414535"/>
                    <a:pt x="363988" y="458236"/>
                  </a:cubicBezTo>
                  <a:close/>
                </a:path>
              </a:pathLst>
            </a:custGeom>
            <a:solidFill>
              <a:srgbClr val="FFE1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2" name="Google Shape;232;p31"/>
            <p:cNvSpPr/>
            <p:nvPr/>
          </p:nvSpPr>
          <p:spPr>
            <a:xfrm>
              <a:off x="4064445" y="3489729"/>
              <a:ext cx="138122" cy="104158"/>
            </a:xfrm>
            <a:custGeom>
              <a:rect b="b" l="l" r="r" t="t"/>
              <a:pathLst>
                <a:path extrusionOk="0" h="104158" w="138122">
                  <a:moveTo>
                    <a:pt x="137557" y="1698"/>
                  </a:moveTo>
                  <a:lnTo>
                    <a:pt x="137557" y="80949"/>
                  </a:lnTo>
                  <a:cubicBezTo>
                    <a:pt x="137557" y="93403"/>
                    <a:pt x="127368" y="103592"/>
                    <a:pt x="114914" y="103592"/>
                  </a:cubicBezTo>
                  <a:lnTo>
                    <a:pt x="24341" y="103592"/>
                  </a:lnTo>
                  <a:cubicBezTo>
                    <a:pt x="11888" y="103592"/>
                    <a:pt x="1698" y="93403"/>
                    <a:pt x="1698" y="80949"/>
                  </a:cubicBezTo>
                  <a:lnTo>
                    <a:pt x="1698" y="1698"/>
                  </a:lnTo>
                  <a:lnTo>
                    <a:pt x="137557" y="16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3" name="Google Shape;233;p31"/>
            <p:cNvSpPr/>
            <p:nvPr/>
          </p:nvSpPr>
          <p:spPr>
            <a:xfrm>
              <a:off x="4290876" y="3489729"/>
              <a:ext cx="138122" cy="104158"/>
            </a:xfrm>
            <a:custGeom>
              <a:rect b="b" l="l" r="r" t="t"/>
              <a:pathLst>
                <a:path extrusionOk="0" h="104158" w="138122">
                  <a:moveTo>
                    <a:pt x="137557" y="1698"/>
                  </a:moveTo>
                  <a:lnTo>
                    <a:pt x="137557" y="80949"/>
                  </a:lnTo>
                  <a:cubicBezTo>
                    <a:pt x="137557" y="93403"/>
                    <a:pt x="127368" y="103592"/>
                    <a:pt x="114914" y="103592"/>
                  </a:cubicBezTo>
                  <a:lnTo>
                    <a:pt x="24341" y="103592"/>
                  </a:lnTo>
                  <a:cubicBezTo>
                    <a:pt x="11888" y="103592"/>
                    <a:pt x="1698" y="93403"/>
                    <a:pt x="1698" y="80949"/>
                  </a:cubicBezTo>
                  <a:lnTo>
                    <a:pt x="1698" y="1698"/>
                  </a:lnTo>
                  <a:lnTo>
                    <a:pt x="137557" y="16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4" name="Google Shape;234;p31"/>
            <p:cNvSpPr/>
            <p:nvPr/>
          </p:nvSpPr>
          <p:spPr>
            <a:xfrm>
              <a:off x="3798389" y="3121779"/>
              <a:ext cx="896667" cy="1100455"/>
            </a:xfrm>
            <a:custGeom>
              <a:rect b="b" l="l" r="r" t="t"/>
              <a:pathLst>
                <a:path extrusionOk="0" h="1100455" w="896667">
                  <a:moveTo>
                    <a:pt x="775006" y="863826"/>
                  </a:moveTo>
                  <a:cubicBezTo>
                    <a:pt x="755501" y="852287"/>
                    <a:pt x="734015" y="841830"/>
                    <a:pt x="710842" y="832535"/>
                  </a:cubicBezTo>
                  <a:cubicBezTo>
                    <a:pt x="756622" y="810911"/>
                    <a:pt x="826566" y="770002"/>
                    <a:pt x="846456" y="714868"/>
                  </a:cubicBezTo>
                  <a:cubicBezTo>
                    <a:pt x="856399" y="687314"/>
                    <a:pt x="853245" y="659651"/>
                    <a:pt x="837068" y="632619"/>
                  </a:cubicBezTo>
                  <a:cubicBezTo>
                    <a:pt x="811033" y="589280"/>
                    <a:pt x="787254" y="475637"/>
                    <a:pt x="770117" y="312656"/>
                  </a:cubicBezTo>
                  <a:cubicBezTo>
                    <a:pt x="763816" y="251506"/>
                    <a:pt x="760609" y="204703"/>
                    <a:pt x="760245" y="199248"/>
                  </a:cubicBezTo>
                  <a:cubicBezTo>
                    <a:pt x="759928" y="90267"/>
                    <a:pt x="671169" y="1698"/>
                    <a:pt x="562115" y="1698"/>
                  </a:cubicBezTo>
                  <a:lnTo>
                    <a:pt x="448900" y="1698"/>
                  </a:lnTo>
                  <a:lnTo>
                    <a:pt x="335684" y="1698"/>
                  </a:lnTo>
                  <a:cubicBezTo>
                    <a:pt x="226630" y="1698"/>
                    <a:pt x="137872" y="90274"/>
                    <a:pt x="137557" y="199255"/>
                  </a:cubicBezTo>
                  <a:cubicBezTo>
                    <a:pt x="137183" y="204911"/>
                    <a:pt x="133737" y="255654"/>
                    <a:pt x="126786" y="320955"/>
                  </a:cubicBezTo>
                  <a:cubicBezTo>
                    <a:pt x="109695" y="479373"/>
                    <a:pt x="86234" y="590064"/>
                    <a:pt x="60715" y="632646"/>
                  </a:cubicBezTo>
                  <a:cubicBezTo>
                    <a:pt x="44555" y="659651"/>
                    <a:pt x="41403" y="687316"/>
                    <a:pt x="51343" y="714870"/>
                  </a:cubicBezTo>
                  <a:cubicBezTo>
                    <a:pt x="71281" y="770135"/>
                    <a:pt x="141515" y="811110"/>
                    <a:pt x="187288" y="832694"/>
                  </a:cubicBezTo>
                  <a:cubicBezTo>
                    <a:pt x="164149" y="842118"/>
                    <a:pt x="142677" y="852685"/>
                    <a:pt x="123167" y="864326"/>
                  </a:cubicBezTo>
                  <a:cubicBezTo>
                    <a:pt x="4581" y="935382"/>
                    <a:pt x="1762" y="1022348"/>
                    <a:pt x="1698" y="1026014"/>
                  </a:cubicBezTo>
                  <a:lnTo>
                    <a:pt x="1698" y="1099889"/>
                  </a:lnTo>
                  <a:lnTo>
                    <a:pt x="896101" y="1099889"/>
                  </a:lnTo>
                  <a:lnTo>
                    <a:pt x="896101" y="1026204"/>
                  </a:lnTo>
                  <a:cubicBezTo>
                    <a:pt x="896081" y="1022513"/>
                    <a:pt x="894224" y="934970"/>
                    <a:pt x="775006" y="863826"/>
                  </a:cubicBezTo>
                  <a:close/>
                  <a:moveTo>
                    <a:pt x="348348" y="777218"/>
                  </a:moveTo>
                  <a:lnTo>
                    <a:pt x="352667" y="772384"/>
                  </a:lnTo>
                  <a:lnTo>
                    <a:pt x="352667" y="720157"/>
                  </a:lnTo>
                  <a:cubicBezTo>
                    <a:pt x="382515" y="731724"/>
                    <a:pt x="414763" y="737597"/>
                    <a:pt x="448900" y="737597"/>
                  </a:cubicBezTo>
                  <a:cubicBezTo>
                    <a:pt x="483046" y="737597"/>
                    <a:pt x="515303" y="731721"/>
                    <a:pt x="545133" y="720160"/>
                  </a:cubicBezTo>
                  <a:lnTo>
                    <a:pt x="545133" y="772382"/>
                  </a:lnTo>
                  <a:lnTo>
                    <a:pt x="549451" y="777216"/>
                  </a:lnTo>
                  <a:cubicBezTo>
                    <a:pt x="575443" y="806310"/>
                    <a:pt x="658903" y="850027"/>
                    <a:pt x="658903" y="850027"/>
                  </a:cubicBezTo>
                  <a:cubicBezTo>
                    <a:pt x="674484" y="854938"/>
                    <a:pt x="689345" y="860373"/>
                    <a:pt x="703508" y="866242"/>
                  </a:cubicBezTo>
                  <a:cubicBezTo>
                    <a:pt x="649839" y="874208"/>
                    <a:pt x="623435" y="892562"/>
                    <a:pt x="597704" y="910462"/>
                  </a:cubicBezTo>
                  <a:cubicBezTo>
                    <a:pt x="566474" y="932190"/>
                    <a:pt x="536975" y="952709"/>
                    <a:pt x="448900" y="952709"/>
                  </a:cubicBezTo>
                  <a:cubicBezTo>
                    <a:pt x="360825" y="952709"/>
                    <a:pt x="331325" y="932188"/>
                    <a:pt x="300096" y="910464"/>
                  </a:cubicBezTo>
                  <a:cubicBezTo>
                    <a:pt x="274457" y="892628"/>
                    <a:pt x="248159" y="874337"/>
                    <a:pt x="194878" y="866326"/>
                  </a:cubicBezTo>
                  <a:cubicBezTo>
                    <a:pt x="208903" y="860432"/>
                    <a:pt x="223603" y="854959"/>
                    <a:pt x="239003" y="849995"/>
                  </a:cubicBezTo>
                  <a:cubicBezTo>
                    <a:pt x="239003" y="849995"/>
                    <a:pt x="322354" y="806312"/>
                    <a:pt x="348348" y="777218"/>
                  </a:cubicBezTo>
                  <a:close/>
                  <a:moveTo>
                    <a:pt x="680992" y="397953"/>
                  </a:moveTo>
                  <a:lnTo>
                    <a:pt x="647027" y="397953"/>
                  </a:lnTo>
                  <a:lnTo>
                    <a:pt x="647027" y="352667"/>
                  </a:lnTo>
                  <a:lnTo>
                    <a:pt x="477204" y="352667"/>
                  </a:lnTo>
                  <a:lnTo>
                    <a:pt x="477204" y="397953"/>
                  </a:lnTo>
                  <a:lnTo>
                    <a:pt x="420596" y="397953"/>
                  </a:lnTo>
                  <a:lnTo>
                    <a:pt x="420596" y="352667"/>
                  </a:lnTo>
                  <a:lnTo>
                    <a:pt x="250772" y="352667"/>
                  </a:lnTo>
                  <a:lnTo>
                    <a:pt x="250772" y="397953"/>
                  </a:lnTo>
                  <a:lnTo>
                    <a:pt x="216808" y="397953"/>
                  </a:lnTo>
                  <a:lnTo>
                    <a:pt x="216808" y="336780"/>
                  </a:lnTo>
                  <a:lnTo>
                    <a:pt x="453499" y="261469"/>
                  </a:lnTo>
                  <a:cubicBezTo>
                    <a:pt x="457968" y="260403"/>
                    <a:pt x="497795" y="251345"/>
                    <a:pt x="544689" y="255378"/>
                  </a:cubicBezTo>
                  <a:cubicBezTo>
                    <a:pt x="606790" y="260715"/>
                    <a:pt x="652620" y="285564"/>
                    <a:pt x="680989" y="329258"/>
                  </a:cubicBezTo>
                  <a:lnTo>
                    <a:pt x="680992" y="397953"/>
                  </a:lnTo>
                  <a:lnTo>
                    <a:pt x="680992" y="397953"/>
                  </a:lnTo>
                  <a:close/>
                  <a:moveTo>
                    <a:pt x="613062" y="386631"/>
                  </a:moveTo>
                  <a:lnTo>
                    <a:pt x="613062" y="448900"/>
                  </a:lnTo>
                  <a:cubicBezTo>
                    <a:pt x="613062" y="451968"/>
                    <a:pt x="610470" y="454561"/>
                    <a:pt x="607402" y="454561"/>
                  </a:cubicBezTo>
                  <a:lnTo>
                    <a:pt x="516829" y="454561"/>
                  </a:lnTo>
                  <a:cubicBezTo>
                    <a:pt x="513761" y="454561"/>
                    <a:pt x="511168" y="451968"/>
                    <a:pt x="511168" y="448900"/>
                  </a:cubicBezTo>
                  <a:lnTo>
                    <a:pt x="511168" y="386631"/>
                  </a:lnTo>
                  <a:lnTo>
                    <a:pt x="613062" y="386631"/>
                  </a:lnTo>
                  <a:close/>
                  <a:moveTo>
                    <a:pt x="386631" y="386631"/>
                  </a:moveTo>
                  <a:lnTo>
                    <a:pt x="386631" y="448900"/>
                  </a:lnTo>
                  <a:cubicBezTo>
                    <a:pt x="386631" y="451968"/>
                    <a:pt x="384039" y="454561"/>
                    <a:pt x="380970" y="454561"/>
                  </a:cubicBezTo>
                  <a:lnTo>
                    <a:pt x="290398" y="454561"/>
                  </a:lnTo>
                  <a:cubicBezTo>
                    <a:pt x="287330" y="454561"/>
                    <a:pt x="284737" y="451968"/>
                    <a:pt x="284737" y="448900"/>
                  </a:cubicBezTo>
                  <a:lnTo>
                    <a:pt x="284737" y="386631"/>
                  </a:lnTo>
                  <a:lnTo>
                    <a:pt x="386631" y="386631"/>
                  </a:lnTo>
                  <a:close/>
                  <a:moveTo>
                    <a:pt x="216808" y="431917"/>
                  </a:moveTo>
                  <a:lnTo>
                    <a:pt x="250772" y="431917"/>
                  </a:lnTo>
                  <a:lnTo>
                    <a:pt x="250772" y="448900"/>
                  </a:lnTo>
                  <a:cubicBezTo>
                    <a:pt x="250772" y="470748"/>
                    <a:pt x="268550" y="488525"/>
                    <a:pt x="290398" y="488525"/>
                  </a:cubicBezTo>
                  <a:lnTo>
                    <a:pt x="380970" y="488525"/>
                  </a:lnTo>
                  <a:cubicBezTo>
                    <a:pt x="402819" y="488525"/>
                    <a:pt x="420596" y="470748"/>
                    <a:pt x="420596" y="448900"/>
                  </a:cubicBezTo>
                  <a:lnTo>
                    <a:pt x="420596" y="431917"/>
                  </a:lnTo>
                  <a:lnTo>
                    <a:pt x="477204" y="431917"/>
                  </a:lnTo>
                  <a:lnTo>
                    <a:pt x="477204" y="448900"/>
                  </a:lnTo>
                  <a:cubicBezTo>
                    <a:pt x="477204" y="470748"/>
                    <a:pt x="494981" y="488525"/>
                    <a:pt x="516829" y="488525"/>
                  </a:cubicBezTo>
                  <a:lnTo>
                    <a:pt x="607402" y="488525"/>
                  </a:lnTo>
                  <a:cubicBezTo>
                    <a:pt x="629250" y="488525"/>
                    <a:pt x="647027" y="470748"/>
                    <a:pt x="647027" y="448900"/>
                  </a:cubicBezTo>
                  <a:lnTo>
                    <a:pt x="647027" y="431917"/>
                  </a:lnTo>
                  <a:lnTo>
                    <a:pt x="680992" y="431917"/>
                  </a:lnTo>
                  <a:lnTo>
                    <a:pt x="680992" y="448900"/>
                  </a:lnTo>
                  <a:cubicBezTo>
                    <a:pt x="680992" y="499147"/>
                    <a:pt x="669217" y="547006"/>
                    <a:pt x="646941" y="587297"/>
                  </a:cubicBezTo>
                  <a:cubicBezTo>
                    <a:pt x="624816" y="627314"/>
                    <a:pt x="592790" y="658958"/>
                    <a:pt x="554274" y="678834"/>
                  </a:cubicBezTo>
                  <a:cubicBezTo>
                    <a:pt x="522660" y="695291"/>
                    <a:pt x="487207" y="703635"/>
                    <a:pt x="448900" y="703635"/>
                  </a:cubicBezTo>
                  <a:cubicBezTo>
                    <a:pt x="410592" y="703635"/>
                    <a:pt x="375140" y="695291"/>
                    <a:pt x="343471" y="678807"/>
                  </a:cubicBezTo>
                  <a:cubicBezTo>
                    <a:pt x="305010" y="658958"/>
                    <a:pt x="272983" y="627314"/>
                    <a:pt x="250859" y="587297"/>
                  </a:cubicBezTo>
                  <a:cubicBezTo>
                    <a:pt x="228582" y="547006"/>
                    <a:pt x="216808" y="499147"/>
                    <a:pt x="216808" y="448900"/>
                  </a:cubicBezTo>
                  <a:lnTo>
                    <a:pt x="216808" y="431917"/>
                  </a:lnTo>
                  <a:close/>
                  <a:moveTo>
                    <a:pt x="83284" y="703316"/>
                  </a:moveTo>
                  <a:cubicBezTo>
                    <a:pt x="76891" y="685577"/>
                    <a:pt x="79043" y="668164"/>
                    <a:pt x="89855" y="650095"/>
                  </a:cubicBezTo>
                  <a:cubicBezTo>
                    <a:pt x="118650" y="602042"/>
                    <a:pt x="142437" y="492529"/>
                    <a:pt x="160558" y="324575"/>
                  </a:cubicBezTo>
                  <a:cubicBezTo>
                    <a:pt x="167980" y="254835"/>
                    <a:pt x="171454" y="201449"/>
                    <a:pt x="171485" y="200917"/>
                  </a:cubicBezTo>
                  <a:lnTo>
                    <a:pt x="171522" y="199825"/>
                  </a:lnTo>
                  <a:cubicBezTo>
                    <a:pt x="171522" y="109305"/>
                    <a:pt x="245164" y="35663"/>
                    <a:pt x="335684" y="35663"/>
                  </a:cubicBezTo>
                  <a:lnTo>
                    <a:pt x="448900" y="35663"/>
                  </a:lnTo>
                  <a:lnTo>
                    <a:pt x="562115" y="35663"/>
                  </a:lnTo>
                  <a:cubicBezTo>
                    <a:pt x="652636" y="35663"/>
                    <a:pt x="726278" y="109305"/>
                    <a:pt x="726278" y="199825"/>
                  </a:cubicBezTo>
                  <a:lnTo>
                    <a:pt x="726314" y="200928"/>
                  </a:lnTo>
                  <a:cubicBezTo>
                    <a:pt x="726348" y="201420"/>
                    <a:pt x="729584" y="250689"/>
                    <a:pt x="736336" y="316175"/>
                  </a:cubicBezTo>
                  <a:cubicBezTo>
                    <a:pt x="748821" y="434911"/>
                    <a:pt x="771381" y="589230"/>
                    <a:pt x="807940" y="650086"/>
                  </a:cubicBezTo>
                  <a:cubicBezTo>
                    <a:pt x="818757" y="668164"/>
                    <a:pt x="820910" y="685575"/>
                    <a:pt x="814516" y="703316"/>
                  </a:cubicBezTo>
                  <a:cubicBezTo>
                    <a:pt x="795588" y="755850"/>
                    <a:pt x="706135" y="799574"/>
                    <a:pt x="665264" y="815261"/>
                  </a:cubicBezTo>
                  <a:cubicBezTo>
                    <a:pt x="642675" y="803047"/>
                    <a:pt x="598870" y="777642"/>
                    <a:pt x="579098" y="758990"/>
                  </a:cubicBezTo>
                  <a:lnTo>
                    <a:pt x="579098" y="703972"/>
                  </a:lnTo>
                  <a:cubicBezTo>
                    <a:pt x="619450" y="680903"/>
                    <a:pt x="653050" y="646445"/>
                    <a:pt x="676665" y="603731"/>
                  </a:cubicBezTo>
                  <a:cubicBezTo>
                    <a:pt x="701715" y="558420"/>
                    <a:pt x="714956" y="504880"/>
                    <a:pt x="714956" y="448900"/>
                  </a:cubicBezTo>
                  <a:lnTo>
                    <a:pt x="714956" y="319594"/>
                  </a:lnTo>
                  <a:lnTo>
                    <a:pt x="712472" y="315520"/>
                  </a:lnTo>
                  <a:cubicBezTo>
                    <a:pt x="678700" y="260147"/>
                    <a:pt x="621327" y="227618"/>
                    <a:pt x="546557" y="221452"/>
                  </a:cubicBezTo>
                  <a:cubicBezTo>
                    <a:pt x="491512" y="216912"/>
                    <a:pt x="446581" y="228177"/>
                    <a:pt x="444697" y="228659"/>
                  </a:cubicBezTo>
                  <a:lnTo>
                    <a:pt x="182843" y="311945"/>
                  </a:lnTo>
                  <a:lnTo>
                    <a:pt x="182843" y="448900"/>
                  </a:lnTo>
                  <a:cubicBezTo>
                    <a:pt x="182843" y="504880"/>
                    <a:pt x="196085" y="558420"/>
                    <a:pt x="221135" y="603731"/>
                  </a:cubicBezTo>
                  <a:cubicBezTo>
                    <a:pt x="244756" y="646459"/>
                    <a:pt x="278372" y="680926"/>
                    <a:pt x="318702" y="703974"/>
                  </a:cubicBezTo>
                  <a:lnTo>
                    <a:pt x="318702" y="758990"/>
                  </a:lnTo>
                  <a:cubicBezTo>
                    <a:pt x="298946" y="777628"/>
                    <a:pt x="255201" y="803004"/>
                    <a:pt x="232595" y="815229"/>
                  </a:cubicBezTo>
                  <a:cubicBezTo>
                    <a:pt x="220841" y="810635"/>
                    <a:pt x="195487" y="800074"/>
                    <a:pt x="168716" y="784804"/>
                  </a:cubicBezTo>
                  <a:cubicBezTo>
                    <a:pt x="122545" y="758472"/>
                    <a:pt x="93002" y="730293"/>
                    <a:pt x="83284" y="703316"/>
                  </a:cubicBezTo>
                  <a:close/>
                  <a:moveTo>
                    <a:pt x="862137" y="1065925"/>
                  </a:moveTo>
                  <a:lnTo>
                    <a:pt x="35663" y="1065925"/>
                  </a:lnTo>
                  <a:lnTo>
                    <a:pt x="35663" y="1026616"/>
                  </a:lnTo>
                  <a:cubicBezTo>
                    <a:pt x="35749" y="1025018"/>
                    <a:pt x="36981" y="1007483"/>
                    <a:pt x="49520" y="983393"/>
                  </a:cubicBezTo>
                  <a:cubicBezTo>
                    <a:pt x="70551" y="942988"/>
                    <a:pt x="107455" y="913996"/>
                    <a:pt x="136262" y="896133"/>
                  </a:cubicBezTo>
                  <a:cubicBezTo>
                    <a:pt x="220927" y="896808"/>
                    <a:pt x="249998" y="916987"/>
                    <a:pt x="280700" y="938347"/>
                  </a:cubicBezTo>
                  <a:cubicBezTo>
                    <a:pt x="314855" y="962106"/>
                    <a:pt x="350169" y="986674"/>
                    <a:pt x="448900" y="986674"/>
                  </a:cubicBezTo>
                  <a:cubicBezTo>
                    <a:pt x="547631" y="986674"/>
                    <a:pt x="582945" y="962106"/>
                    <a:pt x="617100" y="938347"/>
                  </a:cubicBezTo>
                  <a:cubicBezTo>
                    <a:pt x="647949" y="916888"/>
                    <a:pt x="677147" y="896617"/>
                    <a:pt x="762745" y="896126"/>
                  </a:cubicBezTo>
                  <a:cubicBezTo>
                    <a:pt x="812664" y="927111"/>
                    <a:pt x="836980" y="960331"/>
                    <a:pt x="848639" y="983067"/>
                  </a:cubicBezTo>
                  <a:cubicBezTo>
                    <a:pt x="861204" y="1007569"/>
                    <a:pt x="862091" y="1025339"/>
                    <a:pt x="862137" y="1026487"/>
                  </a:cubicBezTo>
                  <a:lnTo>
                    <a:pt x="862137" y="1065925"/>
                  </a:lnTo>
                  <a:lnTo>
                    <a:pt x="862137" y="1065925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5" name="Google Shape;235;p31"/>
            <p:cNvSpPr/>
            <p:nvPr/>
          </p:nvSpPr>
          <p:spPr>
            <a:xfrm>
              <a:off x="4228608" y="3602945"/>
              <a:ext cx="65665" cy="76986"/>
            </a:xfrm>
            <a:custGeom>
              <a:rect b="b" l="l" r="r" t="t"/>
              <a:pathLst>
                <a:path extrusionOk="0" h="76986" w="65665">
                  <a:moveTo>
                    <a:pt x="18681" y="75288"/>
                  </a:moveTo>
                  <a:lnTo>
                    <a:pt x="63967" y="75288"/>
                  </a:lnTo>
                  <a:lnTo>
                    <a:pt x="63967" y="41324"/>
                  </a:lnTo>
                  <a:lnTo>
                    <a:pt x="35663" y="41324"/>
                  </a:lnTo>
                  <a:lnTo>
                    <a:pt x="35663" y="1698"/>
                  </a:lnTo>
                  <a:lnTo>
                    <a:pt x="1698" y="1698"/>
                  </a:lnTo>
                  <a:lnTo>
                    <a:pt x="1698" y="58306"/>
                  </a:lnTo>
                  <a:cubicBezTo>
                    <a:pt x="1698" y="67685"/>
                    <a:pt x="9300" y="75288"/>
                    <a:pt x="18681" y="75288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pic>
        <p:nvPicPr>
          <p:cNvPr id="236" name="Google Shape;23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58580" y="4262505"/>
            <a:ext cx="354700" cy="354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37" name="Google Shape;237;p31"/>
          <p:cNvPicPr preferRelativeResize="0"/>
          <p:nvPr/>
        </p:nvPicPr>
        <p:blipFill rotWithShape="1">
          <a:blip r:embed="rId5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42" name="Google Shape;242;p32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2"/>
          <p:cNvSpPr txBox="1"/>
          <p:nvPr>
            <p:ph type="title"/>
          </p:nvPr>
        </p:nvSpPr>
        <p:spPr>
          <a:xfrm>
            <a:off x="311971" y="245214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lt2"/>
                </a:solidFill>
              </a:rPr>
              <a:t>Swarm Feeds - ENS and Swarm-hosted websites</a:t>
            </a:r>
            <a:br>
              <a:rPr lang="en" sz="2400">
                <a:solidFill>
                  <a:schemeClr val="lt2"/>
                </a:solidFill>
              </a:rPr>
            </a:br>
            <a:endParaRPr sz="500"/>
          </a:p>
        </p:txBody>
      </p:sp>
      <p:sp>
        <p:nvSpPr>
          <p:cNvPr id="244" name="Google Shape;244;p32"/>
          <p:cNvSpPr txBox="1"/>
          <p:nvPr/>
        </p:nvSpPr>
        <p:spPr>
          <a:xfrm>
            <a:off x="8467156" y="4906167"/>
            <a:ext cx="6198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100"/>
              <a:buFont typeface="Times New Roman"/>
              <a:buNone/>
            </a:pPr>
            <a:r>
              <a:rPr b="1" i="0" lang="en" sz="11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2"/>
          <p:cNvSpPr txBox="1"/>
          <p:nvPr>
            <p:ph idx="1" type="body"/>
          </p:nvPr>
        </p:nvSpPr>
        <p:spPr>
          <a:xfrm>
            <a:off x="538916" y="1211280"/>
            <a:ext cx="7210500" cy="26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before:</a:t>
            </a:r>
            <a:endParaRPr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Register </a:t>
            </a:r>
            <a:r>
              <a:rPr i="0" lang="en" sz="1800" u="none" cap="none" strike="noStrik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hash of </a:t>
            </a:r>
            <a:r>
              <a:rPr b="1" i="0" lang="en" sz="1800" u="none" cap="none" strike="noStrike">
                <a:solidFill>
                  <a:srgbClr val="FFFF00"/>
                </a:solidFill>
                <a:latin typeface="Overpass Mono"/>
                <a:ea typeface="Overpass Mono"/>
                <a:cs typeface="Overpass Mono"/>
                <a:sym typeface="Overpass Mono"/>
              </a:rPr>
              <a:t>content manifest </a:t>
            </a:r>
            <a:r>
              <a:rPr i="0" lang="en" sz="1800" u="none" cap="none" strike="noStrik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(output of </a:t>
            </a:r>
            <a:r>
              <a:rPr b="1" i="0" lang="en" sz="1800" u="none" cap="none" strike="noStrike">
                <a:solidFill>
                  <a:srgbClr val="FFFF00"/>
                </a:solidFill>
                <a:latin typeface="Overpass Mono"/>
                <a:ea typeface="Overpass Mono"/>
                <a:cs typeface="Overpass Mono"/>
                <a:sym typeface="Overpass Mono"/>
              </a:rPr>
              <a:t>swarm up</a:t>
            </a:r>
            <a:r>
              <a:rPr i="0" lang="en" sz="1800" u="none" cap="none" strike="noStrik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) on ENS</a:t>
            </a:r>
            <a:endParaRPr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635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635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Overpass Mono"/>
              <a:buChar char="•"/>
            </a:pPr>
            <a:r>
              <a:rPr lang="en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Update ENS with </a:t>
            </a:r>
            <a:r>
              <a:rPr i="0" lang="en" sz="1800" u="none" cap="none" strike="noStrik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hash of a new content manifest</a:t>
            </a:r>
            <a:r>
              <a:rPr lang="en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 (</a:t>
            </a:r>
            <a:r>
              <a:rPr i="0" lang="en" sz="1800" u="none" cap="none" strike="noStrik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requires another transaction)</a:t>
            </a:r>
            <a:endParaRPr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246" name="Google Shape;246;p32"/>
          <p:cNvSpPr/>
          <p:nvPr/>
        </p:nvSpPr>
        <p:spPr>
          <a:xfrm>
            <a:off x="682450" y="2299525"/>
            <a:ext cx="1266300" cy="622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8C84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mysite.eth</a:t>
            </a:r>
            <a:endParaRPr b="0" i="0" sz="1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ENS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2"/>
          <p:cNvSpPr/>
          <p:nvPr/>
        </p:nvSpPr>
        <p:spPr>
          <a:xfrm>
            <a:off x="2777399" y="2300845"/>
            <a:ext cx="1143600" cy="622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4179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Content-manifest (JSON)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2"/>
          <p:cNvSpPr/>
          <p:nvPr/>
        </p:nvSpPr>
        <p:spPr>
          <a:xfrm>
            <a:off x="4714577" y="2303103"/>
            <a:ext cx="1143600" cy="622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2700">
            <a:solidFill>
              <a:srgbClr val="985B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Content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9" name="Google Shape;249;p32"/>
          <p:cNvCxnSpPr>
            <a:endCxn id="247" idx="1"/>
          </p:cNvCxnSpPr>
          <p:nvPr/>
        </p:nvCxnSpPr>
        <p:spPr>
          <a:xfrm flipH="1" rot="10800000">
            <a:off x="1678799" y="2612245"/>
            <a:ext cx="1098600" cy="45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250" name="Google Shape;250;p32"/>
          <p:cNvCxnSpPr>
            <a:endCxn id="248" idx="1"/>
          </p:cNvCxnSpPr>
          <p:nvPr/>
        </p:nvCxnSpPr>
        <p:spPr>
          <a:xfrm>
            <a:off x="3822377" y="2611803"/>
            <a:ext cx="892200" cy="2700"/>
          </a:xfrm>
          <a:prstGeom prst="straightConnector1">
            <a:avLst/>
          </a:prstGeom>
          <a:noFill/>
          <a:ln cap="flat" cmpd="sng" w="38100">
            <a:solidFill>
              <a:srgbClr val="B123F4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51" name="Google Shape;251;p32"/>
          <p:cNvSpPr/>
          <p:nvPr/>
        </p:nvSpPr>
        <p:spPr>
          <a:xfrm>
            <a:off x="682426" y="3702350"/>
            <a:ext cx="1266300" cy="622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8C84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mysite.eth</a:t>
            </a:r>
            <a:endParaRPr b="0" i="0" sz="1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ENS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2" name="Google Shape;252;p32"/>
          <p:cNvSpPr/>
          <p:nvPr/>
        </p:nvSpPr>
        <p:spPr>
          <a:xfrm>
            <a:off x="2777399" y="3703681"/>
            <a:ext cx="1143600" cy="622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4179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Content-manifest (JSON)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2"/>
          <p:cNvSpPr/>
          <p:nvPr/>
        </p:nvSpPr>
        <p:spPr>
          <a:xfrm>
            <a:off x="4714577" y="3705014"/>
            <a:ext cx="1143600" cy="622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2700">
            <a:solidFill>
              <a:srgbClr val="985B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Content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4" name="Google Shape;254;p32"/>
          <p:cNvCxnSpPr>
            <a:endCxn id="255" idx="1"/>
          </p:cNvCxnSpPr>
          <p:nvPr/>
        </p:nvCxnSpPr>
        <p:spPr>
          <a:xfrm>
            <a:off x="1678799" y="4019622"/>
            <a:ext cx="1098600" cy="6540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256" name="Google Shape;256;p32"/>
          <p:cNvCxnSpPr>
            <a:endCxn id="253" idx="1"/>
          </p:cNvCxnSpPr>
          <p:nvPr/>
        </p:nvCxnSpPr>
        <p:spPr>
          <a:xfrm>
            <a:off x="3822377" y="4013714"/>
            <a:ext cx="892200" cy="2700"/>
          </a:xfrm>
          <a:prstGeom prst="straightConnector1">
            <a:avLst/>
          </a:prstGeom>
          <a:noFill/>
          <a:ln cap="flat" cmpd="sng" w="38100">
            <a:solidFill>
              <a:srgbClr val="B123F4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55" name="Google Shape;255;p32"/>
          <p:cNvSpPr/>
          <p:nvPr/>
        </p:nvSpPr>
        <p:spPr>
          <a:xfrm>
            <a:off x="2777399" y="4362222"/>
            <a:ext cx="1143600" cy="622800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 cap="flat" cmpd="sng" w="12700">
            <a:solidFill>
              <a:srgbClr val="4179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New Content-manifest (JSON)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2"/>
          <p:cNvSpPr/>
          <p:nvPr/>
        </p:nvSpPr>
        <p:spPr>
          <a:xfrm>
            <a:off x="4714577" y="4363554"/>
            <a:ext cx="1143600" cy="622800"/>
          </a:xfrm>
          <a:prstGeom prst="roundRect">
            <a:avLst>
              <a:gd fmla="val 16667" name="adj"/>
            </a:avLst>
          </a:prstGeom>
          <a:solidFill>
            <a:srgbClr val="7B08B2"/>
          </a:solidFill>
          <a:ln cap="flat" cmpd="sng" w="12700">
            <a:solidFill>
              <a:srgbClr val="985B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New content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" name="Google Shape;258;p32"/>
          <p:cNvCxnSpPr>
            <a:endCxn id="257" idx="1"/>
          </p:cNvCxnSpPr>
          <p:nvPr/>
        </p:nvCxnSpPr>
        <p:spPr>
          <a:xfrm>
            <a:off x="3822377" y="4672254"/>
            <a:ext cx="892200" cy="2700"/>
          </a:xfrm>
          <a:prstGeom prst="straightConnector1">
            <a:avLst/>
          </a:prstGeom>
          <a:noFill/>
          <a:ln cap="flat" cmpd="sng" w="38100">
            <a:solidFill>
              <a:srgbClr val="B123F4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259" name="Google Shape;259;p32"/>
          <p:cNvCxnSpPr/>
          <p:nvPr/>
        </p:nvCxnSpPr>
        <p:spPr>
          <a:xfrm flipH="1" rot="10800000">
            <a:off x="1678815" y="4011433"/>
            <a:ext cx="1098600" cy="45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64" name="Google Shape;264;p33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3"/>
          <p:cNvSpPr txBox="1"/>
          <p:nvPr>
            <p:ph type="title"/>
          </p:nvPr>
        </p:nvSpPr>
        <p:spPr>
          <a:xfrm>
            <a:off x="311971" y="245214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lt2"/>
                </a:solidFill>
              </a:rPr>
              <a:t>Swarm Feeds - ENS and Swarm-hosted websites</a:t>
            </a:r>
            <a:br>
              <a:rPr lang="en" sz="2400">
                <a:solidFill>
                  <a:schemeClr val="lt2"/>
                </a:solidFill>
              </a:rPr>
            </a:br>
            <a:endParaRPr sz="500"/>
          </a:p>
        </p:txBody>
      </p:sp>
      <p:sp>
        <p:nvSpPr>
          <p:cNvPr id="266" name="Google Shape;266;p33"/>
          <p:cNvSpPr txBox="1"/>
          <p:nvPr/>
        </p:nvSpPr>
        <p:spPr>
          <a:xfrm>
            <a:off x="8467156" y="4906167"/>
            <a:ext cx="6198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100"/>
              <a:buFont typeface="Times New Roman"/>
              <a:buNone/>
            </a:pPr>
            <a:r>
              <a:rPr b="1" i="0" lang="en" sz="11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3"/>
          <p:cNvSpPr txBox="1"/>
          <p:nvPr>
            <p:ph idx="1" type="body"/>
          </p:nvPr>
        </p:nvSpPr>
        <p:spPr>
          <a:xfrm>
            <a:off x="360591" y="1199830"/>
            <a:ext cx="8422800" cy="26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i="0" lang="en" u="none" cap="none" strike="noStrik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With Swarm feeds:</a:t>
            </a:r>
            <a:endParaRPr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Register hash of </a:t>
            </a:r>
            <a:r>
              <a:rPr b="1" i="0" lang="en" u="none" cap="none" strike="noStrike">
                <a:solidFill>
                  <a:srgbClr val="FFFF00"/>
                </a:solidFill>
                <a:latin typeface="Overpass Mono"/>
                <a:ea typeface="Overpass Mono"/>
                <a:cs typeface="Overpass Mono"/>
                <a:sym typeface="Overpass Mono"/>
              </a:rPr>
              <a:t>feed manifest </a:t>
            </a:r>
            <a:r>
              <a:rPr i="0" lang="en" u="none" cap="none" strike="noStrik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(output of </a:t>
            </a:r>
            <a:r>
              <a:rPr b="1" i="0" lang="en" u="none" cap="none" strike="noStrike">
                <a:solidFill>
                  <a:srgbClr val="FFFF00"/>
                </a:solidFill>
                <a:latin typeface="Overpass Mono"/>
                <a:ea typeface="Overpass Mono"/>
                <a:cs typeface="Overpass Mono"/>
                <a:sym typeface="Overpass Mono"/>
              </a:rPr>
              <a:t>swarm feed create</a:t>
            </a:r>
            <a:r>
              <a:rPr i="0" lang="en" u="none" cap="none" strike="noStrik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)</a:t>
            </a:r>
            <a:r>
              <a:rPr lang="en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 on ENS</a:t>
            </a:r>
            <a:endParaRPr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762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r>
              <a:t/>
            </a:r>
            <a:endParaRPr i="0" u="none" cap="none" strike="noStrike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762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r>
              <a:t/>
            </a:r>
            <a:endParaRPr i="0" u="none" cap="none" strike="noStrike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verpass Mono"/>
              <a:buChar char="•"/>
            </a:pPr>
            <a:r>
              <a:rPr i="0" lang="en" u="none" cap="none" strike="noStrik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To update: simply post to the feed the hash </a:t>
            </a:r>
            <a:r>
              <a:rPr lang="en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of the </a:t>
            </a:r>
            <a:r>
              <a:rPr i="0" lang="en" u="none" cap="none" strike="noStrik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new content manifest </a:t>
            </a:r>
            <a:endParaRPr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762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r>
              <a:t/>
            </a:r>
            <a:endParaRPr i="0" u="none" cap="none" strike="noStrike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635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635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268" name="Google Shape;268;p33"/>
          <p:cNvSpPr/>
          <p:nvPr/>
        </p:nvSpPr>
        <p:spPr>
          <a:xfrm>
            <a:off x="518383" y="2247525"/>
            <a:ext cx="1108500" cy="622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8C84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mysite.eth</a:t>
            </a:r>
            <a:endParaRPr b="0" i="0" sz="1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ENS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3"/>
          <p:cNvSpPr/>
          <p:nvPr/>
        </p:nvSpPr>
        <p:spPr>
          <a:xfrm>
            <a:off x="4381486" y="2246192"/>
            <a:ext cx="1143600" cy="622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4179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Content-manifest (JSON)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3"/>
          <p:cNvSpPr/>
          <p:nvPr/>
        </p:nvSpPr>
        <p:spPr>
          <a:xfrm>
            <a:off x="6318664" y="2247525"/>
            <a:ext cx="1143600" cy="622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2700">
            <a:solidFill>
              <a:srgbClr val="985B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Content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1" name="Google Shape;271;p33"/>
          <p:cNvCxnSpPr/>
          <p:nvPr/>
        </p:nvCxnSpPr>
        <p:spPr>
          <a:xfrm flipH="1" rot="10800000">
            <a:off x="1486380" y="2593031"/>
            <a:ext cx="1098600" cy="45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272" name="Google Shape;272;p33"/>
          <p:cNvCxnSpPr>
            <a:endCxn id="270" idx="1"/>
          </p:cNvCxnSpPr>
          <p:nvPr/>
        </p:nvCxnSpPr>
        <p:spPr>
          <a:xfrm>
            <a:off x="5426464" y="2556225"/>
            <a:ext cx="892200" cy="2700"/>
          </a:xfrm>
          <a:prstGeom prst="straightConnector1">
            <a:avLst/>
          </a:prstGeom>
          <a:noFill/>
          <a:ln cap="flat" cmpd="sng" w="38100">
            <a:solidFill>
              <a:srgbClr val="B123F4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73" name="Google Shape;273;p33"/>
          <p:cNvSpPr/>
          <p:nvPr/>
        </p:nvSpPr>
        <p:spPr>
          <a:xfrm>
            <a:off x="2584963" y="2244860"/>
            <a:ext cx="1143600" cy="622800"/>
          </a:xfrm>
          <a:prstGeom prst="roundRect">
            <a:avLst>
              <a:gd fmla="val 16667" name="adj"/>
            </a:avLst>
          </a:prstGeom>
          <a:solidFill>
            <a:srgbClr val="BFBFBF"/>
          </a:solidFill>
          <a:ln cap="flat" cmpd="sng" w="12700">
            <a:solidFill>
              <a:srgbClr val="4179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Feed manifest (JSON)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4" name="Google Shape;274;p33"/>
          <p:cNvCxnSpPr>
            <a:endCxn id="269" idx="1"/>
          </p:cNvCxnSpPr>
          <p:nvPr/>
        </p:nvCxnSpPr>
        <p:spPr>
          <a:xfrm>
            <a:off x="3587986" y="2553392"/>
            <a:ext cx="793500" cy="4200"/>
          </a:xfrm>
          <a:prstGeom prst="straightConnector1">
            <a:avLst/>
          </a:prstGeom>
          <a:noFill/>
          <a:ln cap="flat" cmpd="sng" w="38100">
            <a:solidFill>
              <a:srgbClr val="AEABAB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75" name="Google Shape;275;p33"/>
          <p:cNvSpPr/>
          <p:nvPr/>
        </p:nvSpPr>
        <p:spPr>
          <a:xfrm>
            <a:off x="518383" y="3598588"/>
            <a:ext cx="1108500" cy="622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8C84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mysite.eth</a:t>
            </a:r>
            <a:endParaRPr b="0" i="0" sz="1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ENS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3"/>
          <p:cNvSpPr/>
          <p:nvPr/>
        </p:nvSpPr>
        <p:spPr>
          <a:xfrm>
            <a:off x="4381486" y="3597255"/>
            <a:ext cx="1143600" cy="622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4179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Content-manifest (JSON)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3"/>
          <p:cNvSpPr/>
          <p:nvPr/>
        </p:nvSpPr>
        <p:spPr>
          <a:xfrm>
            <a:off x="6318664" y="3598588"/>
            <a:ext cx="1143600" cy="622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2700">
            <a:solidFill>
              <a:srgbClr val="985B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Content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8" name="Google Shape;278;p33"/>
          <p:cNvCxnSpPr/>
          <p:nvPr/>
        </p:nvCxnSpPr>
        <p:spPr>
          <a:xfrm flipH="1" rot="10800000">
            <a:off x="1486380" y="3944094"/>
            <a:ext cx="1098600" cy="45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279" name="Google Shape;279;p33"/>
          <p:cNvCxnSpPr>
            <a:endCxn id="277" idx="1"/>
          </p:cNvCxnSpPr>
          <p:nvPr/>
        </p:nvCxnSpPr>
        <p:spPr>
          <a:xfrm>
            <a:off x="5426464" y="3907288"/>
            <a:ext cx="892200" cy="2700"/>
          </a:xfrm>
          <a:prstGeom prst="straightConnector1">
            <a:avLst/>
          </a:prstGeom>
          <a:noFill/>
          <a:ln cap="flat" cmpd="sng" w="38100">
            <a:solidFill>
              <a:srgbClr val="B123F4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80" name="Google Shape;280;p33"/>
          <p:cNvSpPr/>
          <p:nvPr/>
        </p:nvSpPr>
        <p:spPr>
          <a:xfrm>
            <a:off x="2584963" y="3595922"/>
            <a:ext cx="1143600" cy="622800"/>
          </a:xfrm>
          <a:prstGeom prst="roundRect">
            <a:avLst>
              <a:gd fmla="val 16667" name="adj"/>
            </a:avLst>
          </a:prstGeom>
          <a:solidFill>
            <a:srgbClr val="BFBFBF"/>
          </a:solidFill>
          <a:ln cap="flat" cmpd="sng" w="12700">
            <a:solidFill>
              <a:srgbClr val="4179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Feed manifest (JSON)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1" name="Google Shape;281;p33"/>
          <p:cNvCxnSpPr>
            <a:endCxn id="282" idx="1"/>
          </p:cNvCxnSpPr>
          <p:nvPr/>
        </p:nvCxnSpPr>
        <p:spPr>
          <a:xfrm>
            <a:off x="3587986" y="3904918"/>
            <a:ext cx="793500" cy="759000"/>
          </a:xfrm>
          <a:prstGeom prst="straightConnector1">
            <a:avLst/>
          </a:prstGeom>
          <a:noFill/>
          <a:ln cap="flat" cmpd="sng" w="38100">
            <a:solidFill>
              <a:srgbClr val="AEABAB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82" name="Google Shape;282;p33"/>
          <p:cNvSpPr/>
          <p:nvPr/>
        </p:nvSpPr>
        <p:spPr>
          <a:xfrm>
            <a:off x="4381486" y="4352518"/>
            <a:ext cx="1143600" cy="622800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 cap="flat" cmpd="sng" w="12700">
            <a:solidFill>
              <a:srgbClr val="4179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New Content-manifest (JSON)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3"/>
          <p:cNvSpPr/>
          <p:nvPr/>
        </p:nvSpPr>
        <p:spPr>
          <a:xfrm>
            <a:off x="6318664" y="4353851"/>
            <a:ext cx="1143600" cy="622800"/>
          </a:xfrm>
          <a:prstGeom prst="roundRect">
            <a:avLst>
              <a:gd fmla="val 16667" name="adj"/>
            </a:avLst>
          </a:prstGeom>
          <a:solidFill>
            <a:srgbClr val="7B08B2"/>
          </a:solidFill>
          <a:ln cap="flat" cmpd="sng" w="12700">
            <a:solidFill>
              <a:srgbClr val="985B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New content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4" name="Google Shape;284;p33"/>
          <p:cNvCxnSpPr>
            <a:endCxn id="283" idx="1"/>
          </p:cNvCxnSpPr>
          <p:nvPr/>
        </p:nvCxnSpPr>
        <p:spPr>
          <a:xfrm>
            <a:off x="5426464" y="4662551"/>
            <a:ext cx="892200" cy="2700"/>
          </a:xfrm>
          <a:prstGeom prst="straightConnector1">
            <a:avLst/>
          </a:prstGeom>
          <a:noFill/>
          <a:ln cap="flat" cmpd="sng" w="38100">
            <a:solidFill>
              <a:srgbClr val="B123F4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71717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77" name="Google Shape;77;p16"/>
          <p:cNvPicPr preferRelativeResize="0"/>
          <p:nvPr/>
        </p:nvPicPr>
        <p:blipFill rotWithShape="1">
          <a:blip r:embed="rId3">
            <a:alphaModFix/>
          </a:blip>
          <a:srcRect b="0" l="34717" r="36089" t="0"/>
          <a:stretch/>
        </p:blipFill>
        <p:spPr>
          <a:xfrm>
            <a:off x="6478987" y="75"/>
            <a:ext cx="266941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78" name="Google Shape;78;p16"/>
          <p:cNvPicPr preferRelativeResize="0"/>
          <p:nvPr/>
        </p:nvPicPr>
        <p:blipFill rotWithShape="1">
          <a:blip r:embed="rId4">
            <a:alphaModFix amt="23000"/>
          </a:blip>
          <a:srcRect b="0" l="0" r="0" t="0"/>
          <a:stretch/>
        </p:blipFill>
        <p:spPr>
          <a:xfrm>
            <a:off x="1362250" y="570306"/>
            <a:ext cx="6419499" cy="34822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79" name="Google Shape;79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88560" y="4138320"/>
            <a:ext cx="4088814" cy="147967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1352800" y="648225"/>
            <a:ext cx="3051000" cy="14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1761600" y="980675"/>
            <a:ext cx="13257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FEFEF"/>
                </a:solidFill>
                <a:latin typeface="Overpass Mono"/>
                <a:ea typeface="Overpass Mono"/>
                <a:cs typeface="Overpass Mono"/>
                <a:sym typeface="Overpass Mono"/>
              </a:rPr>
              <a:t>Hosting</a:t>
            </a:r>
            <a:endParaRPr b="0" i="0" sz="1400" u="none" cap="none" strike="noStrike">
              <a:solidFill>
                <a:srgbClr val="EFEFEF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438400" y="1854825"/>
            <a:ext cx="43314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EFEFEF"/>
                </a:solidFill>
                <a:latin typeface="Overpass Mono"/>
                <a:ea typeface="Overpass Mono"/>
                <a:cs typeface="Overpass Mono"/>
                <a:sym typeface="Overpass Mono"/>
              </a:rPr>
              <a:t>Real-time dark messaging</a:t>
            </a:r>
            <a:endParaRPr b="0" i="0" sz="1700" u="none" cap="none" strike="noStrike">
              <a:solidFill>
                <a:srgbClr val="EFEFEF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2729250" y="1354950"/>
            <a:ext cx="24897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EFEFEF"/>
                </a:solidFill>
                <a:latin typeface="Overpass Mono"/>
                <a:ea typeface="Overpass Mono"/>
                <a:cs typeface="Overpass Mono"/>
                <a:sym typeface="Overpass Mono"/>
              </a:rPr>
              <a:t>Feeds</a:t>
            </a:r>
            <a:endParaRPr b="0" i="0" sz="2400" u="none" cap="none" strike="noStrike">
              <a:solidFill>
                <a:srgbClr val="EFEFEF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1175300" y="3178150"/>
            <a:ext cx="42243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EFEFEF"/>
                </a:solidFill>
                <a:latin typeface="Overpass Mono"/>
                <a:ea typeface="Overpass Mono"/>
                <a:cs typeface="Overpass Mono"/>
                <a:sym typeface="Overpass Mono"/>
              </a:rPr>
              <a:t>Database services</a:t>
            </a:r>
            <a:endParaRPr b="0" i="0" sz="3000" u="none" cap="none" strike="noStrike">
              <a:solidFill>
                <a:srgbClr val="EFEFEF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3107100" y="2804675"/>
            <a:ext cx="42243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EFEFEF"/>
                </a:solidFill>
                <a:latin typeface="Overpass Mono"/>
                <a:ea typeface="Overpass Mono"/>
                <a:cs typeface="Overpass Mono"/>
                <a:sym typeface="Overpass Mono"/>
              </a:rPr>
              <a:t>Access control</a:t>
            </a:r>
            <a:endParaRPr b="0" i="0" sz="3000" u="none" cap="none" strike="noStrike">
              <a:solidFill>
                <a:srgbClr val="EFEFEF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919700" y="1669200"/>
            <a:ext cx="24174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EFEFEF"/>
                </a:solidFill>
                <a:latin typeface="Overpass Mono"/>
                <a:ea typeface="Overpass Mono"/>
                <a:cs typeface="Overpass Mono"/>
                <a:sym typeface="Overpass Mono"/>
              </a:rPr>
              <a:t>Encryption</a:t>
            </a:r>
            <a:endParaRPr b="0" i="0" sz="1600" u="none" cap="none" strike="noStrike">
              <a:solidFill>
                <a:srgbClr val="EFEFEF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4086750" y="980675"/>
            <a:ext cx="36408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EFEFEF"/>
                </a:solidFill>
                <a:latin typeface="Overpass Mono"/>
                <a:ea typeface="Overpass Mono"/>
                <a:cs typeface="Overpass Mono"/>
                <a:sym typeface="Overpass Mono"/>
              </a:rPr>
              <a:t>Anonymous browsing</a:t>
            </a:r>
            <a:endParaRPr b="0" i="0" sz="1600" u="none" cap="none" strike="noStrike">
              <a:solidFill>
                <a:srgbClr val="EFEFEF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494550" y="4321150"/>
            <a:ext cx="24174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EFEFEF"/>
                </a:solidFill>
                <a:latin typeface="Overpass Mono"/>
                <a:ea typeface="Overpass Mono"/>
                <a:cs typeface="Overpass Mono"/>
                <a:sym typeface="Overpass Mono"/>
              </a:rPr>
              <a:t>Dropbox services</a:t>
            </a:r>
            <a:endParaRPr b="0" i="0" sz="1600" u="none" cap="none" strike="noStrike">
              <a:solidFill>
                <a:srgbClr val="EFEFEF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5171575" y="3657475"/>
            <a:ext cx="24174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EFEFEF"/>
                </a:solidFill>
                <a:latin typeface="Overpass Mono"/>
                <a:ea typeface="Overpass Mono"/>
                <a:cs typeface="Overpass Mono"/>
                <a:sym typeface="Overpass Mono"/>
              </a:rPr>
              <a:t>Sharing</a:t>
            </a:r>
            <a:endParaRPr b="0" i="0" sz="1600" u="none" cap="none" strike="noStrike">
              <a:solidFill>
                <a:srgbClr val="EFEFEF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2109500" y="3786550"/>
            <a:ext cx="24174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EFEFEF"/>
                </a:solidFill>
                <a:latin typeface="Overpass Mono"/>
                <a:ea typeface="Overpass Mono"/>
                <a:cs typeface="Overpass Mono"/>
                <a:sym typeface="Overpass Mono"/>
              </a:rPr>
              <a:t>Data transfer</a:t>
            </a:r>
            <a:endParaRPr b="0" i="0" sz="2000" u="none" cap="none" strike="noStrike">
              <a:solidFill>
                <a:srgbClr val="EFEFEF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2315800" y="2155625"/>
            <a:ext cx="45294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EFEFEF"/>
                </a:solidFill>
                <a:latin typeface="Overpass Mono"/>
                <a:ea typeface="Overpass Mono"/>
                <a:cs typeface="Overpass Mono"/>
                <a:sym typeface="Overpass Mono"/>
              </a:rPr>
              <a:t>Trustless service networks</a:t>
            </a:r>
            <a:endParaRPr b="0" i="0" sz="1900" u="none" cap="none" strike="noStrike">
              <a:solidFill>
                <a:srgbClr val="EFEFEF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590450" y="218700"/>
            <a:ext cx="45294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FEFEF"/>
                </a:solidFill>
                <a:latin typeface="Overpass Mono"/>
                <a:ea typeface="Overpass Mono"/>
                <a:cs typeface="Overpass Mono"/>
                <a:sym typeface="Overpass Mono"/>
              </a:rPr>
              <a:t>Blockchain and State data on Swarm</a:t>
            </a:r>
            <a:endParaRPr b="0" i="0" sz="1400" u="none" cap="none" strike="noStrike">
              <a:solidFill>
                <a:srgbClr val="EFEFEF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2726475" y="4657875"/>
            <a:ext cx="45294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FEFEF"/>
                </a:solidFill>
                <a:latin typeface="Overpass Mono"/>
                <a:ea typeface="Overpass Mono"/>
                <a:cs typeface="Overpass Mono"/>
                <a:sym typeface="Overpass Mono"/>
              </a:rPr>
              <a:t>Incentivised and Insured storage</a:t>
            </a:r>
            <a:endParaRPr b="0" i="0" sz="1400" u="none" cap="none" strike="noStrike">
              <a:solidFill>
                <a:srgbClr val="EFEFEF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1198625" y="512050"/>
            <a:ext cx="53055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EFEFEF"/>
                </a:solidFill>
                <a:latin typeface="Overpass Mono"/>
                <a:ea typeface="Overpass Mono"/>
                <a:cs typeface="Overpass Mono"/>
                <a:sym typeface="Overpass Mono"/>
              </a:rPr>
              <a:t>Incentivised bandwidth sharing</a:t>
            </a:r>
            <a:endParaRPr b="0" i="0" sz="2100" u="none" cap="none" strike="noStrike">
              <a:solidFill>
                <a:srgbClr val="EFEFEF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312300" y="2570750"/>
            <a:ext cx="42243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EFEFEF"/>
                </a:solidFill>
                <a:latin typeface="Overpass Mono"/>
                <a:ea typeface="Overpass Mono"/>
                <a:cs typeface="Overpass Mono"/>
                <a:sym typeface="Overpass Mono"/>
              </a:rPr>
              <a:t>Spam protection</a:t>
            </a:r>
            <a:endParaRPr b="0" i="0" sz="2400" u="none" cap="none" strike="noStrike">
              <a:solidFill>
                <a:srgbClr val="EFEFEF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89" name="Google Shape;289;p34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4"/>
          <p:cNvSpPr txBox="1"/>
          <p:nvPr/>
        </p:nvSpPr>
        <p:spPr>
          <a:xfrm>
            <a:off x="389675" y="1171900"/>
            <a:ext cx="8645400" cy="32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rgbClr val="EEEEEE"/>
              </a:buClr>
              <a:buSzPts val="1500"/>
              <a:buFont typeface="Overpass Mono Light"/>
              <a:buNone/>
            </a:pPr>
            <a:r>
              <a:t/>
            </a:r>
            <a:endParaRPr b="0" i="0" sz="1500" u="none" cap="none" strike="noStrike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rgbClr val="EEEEEE"/>
              </a:buClr>
              <a:buSzPts val="1500"/>
              <a:buFont typeface="Overpass Mono Light"/>
              <a:buNone/>
            </a:pPr>
            <a:r>
              <a:t/>
            </a:r>
            <a:endParaRPr b="0" i="0" sz="1500" u="none" cap="none" strike="noStrike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rgbClr val="EEEEEE"/>
              </a:buClr>
              <a:buSzPts val="1500"/>
              <a:buFont typeface="Overpass Mono Light"/>
              <a:buNone/>
            </a:pPr>
            <a:r>
              <a:rPr b="1" i="0" lang="en" sz="1800" u="none" cap="none" strike="noStrike">
                <a:solidFill>
                  <a:srgbClr val="EEEEEE"/>
                </a:solidFill>
                <a:latin typeface="Overpass Mono"/>
                <a:ea typeface="Overpass Mono"/>
                <a:cs typeface="Overpass Mono"/>
                <a:sym typeface="Overpass Mono"/>
              </a:rPr>
              <a:t>https://swarm-guide.readthedocs.io/en/latest/usage/feed.html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4"/>
          <p:cNvSpPr txBox="1"/>
          <p:nvPr/>
        </p:nvSpPr>
        <p:spPr>
          <a:xfrm>
            <a:off x="311971" y="245214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More info &amp; API documentation: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4"/>
          <p:cNvSpPr txBox="1"/>
          <p:nvPr/>
        </p:nvSpPr>
        <p:spPr>
          <a:xfrm>
            <a:off x="8467156" y="4906167"/>
            <a:ext cx="6198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100"/>
              <a:buFont typeface="Times New Roman"/>
              <a:buNone/>
            </a:pPr>
            <a:r>
              <a:rPr b="1" i="0" lang="en" sz="11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97" name="Google Shape;297;p35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5"/>
          <p:cNvSpPr/>
          <p:nvPr/>
        </p:nvSpPr>
        <p:spPr>
          <a:xfrm rot="8008">
            <a:off x="111" y="2604946"/>
            <a:ext cx="9144025" cy="47700"/>
          </a:xfrm>
          <a:prstGeom prst="rect">
            <a:avLst/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9" name="Google Shape;299;p35"/>
          <p:cNvSpPr txBox="1"/>
          <p:nvPr>
            <p:ph type="title"/>
          </p:nvPr>
        </p:nvSpPr>
        <p:spPr>
          <a:xfrm>
            <a:off x="1473321" y="1002211"/>
            <a:ext cx="6197400" cy="23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4200"/>
              <a:buFont typeface="Arial"/>
              <a:buNone/>
            </a:pPr>
            <a:r>
              <a:rPr lang="en" sz="4200">
                <a:solidFill>
                  <a:schemeClr val="accent4"/>
                </a:solidFill>
              </a:rPr>
              <a:t>Encryption in Swarm</a:t>
            </a:r>
            <a:endParaRPr sz="4200">
              <a:solidFill>
                <a:schemeClr val="accent4"/>
              </a:solidFill>
            </a:endParaRPr>
          </a:p>
        </p:txBody>
      </p:sp>
      <p:sp>
        <p:nvSpPr>
          <p:cNvPr id="300" name="Google Shape;300;p35"/>
          <p:cNvSpPr txBox="1"/>
          <p:nvPr/>
        </p:nvSpPr>
        <p:spPr>
          <a:xfrm>
            <a:off x="8467156" y="4906167"/>
            <a:ext cx="6198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100"/>
              <a:buFont typeface="Times New Roman"/>
              <a:buNone/>
            </a:pPr>
            <a:r>
              <a:rPr b="1" i="0" lang="en" sz="11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05" name="Google Shape;305;p36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6"/>
          <p:cNvSpPr txBox="1"/>
          <p:nvPr/>
        </p:nvSpPr>
        <p:spPr>
          <a:xfrm>
            <a:off x="311971" y="245214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CTR Encryption in Principle (from Wikipedia)</a:t>
            </a:r>
            <a:endParaRPr b="0" i="0" sz="5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6"/>
          <p:cNvSpPr txBox="1"/>
          <p:nvPr/>
        </p:nvSpPr>
        <p:spPr>
          <a:xfrm>
            <a:off x="8467156" y="4906167"/>
            <a:ext cx="6198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100"/>
              <a:buFont typeface="Times New Roman"/>
              <a:buNone/>
            </a:pPr>
            <a:r>
              <a:rPr b="1" i="0" lang="en" sz="11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975" y="1129309"/>
            <a:ext cx="8155175" cy="3282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13" name="Google Shape;313;p37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7"/>
          <p:cNvSpPr txBox="1"/>
          <p:nvPr/>
        </p:nvSpPr>
        <p:spPr>
          <a:xfrm>
            <a:off x="311971" y="245214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Swarm Content Encryption as Implemented</a:t>
            </a:r>
            <a:endParaRPr b="0" i="0" sz="5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7"/>
          <p:cNvSpPr txBox="1"/>
          <p:nvPr/>
        </p:nvSpPr>
        <p:spPr>
          <a:xfrm>
            <a:off x="8467156" y="4906167"/>
            <a:ext cx="6198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100"/>
              <a:buFont typeface="Times New Roman"/>
              <a:buNone/>
            </a:pPr>
            <a:r>
              <a:rPr b="1" i="0" lang="en" sz="11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7"/>
          <p:cNvSpPr/>
          <p:nvPr/>
        </p:nvSpPr>
        <p:spPr>
          <a:xfrm>
            <a:off x="1807925" y="1289375"/>
            <a:ext cx="1527600" cy="3855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endParaRPr b="0" i="0" sz="18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7"/>
          <p:cNvSpPr/>
          <p:nvPr/>
        </p:nvSpPr>
        <p:spPr>
          <a:xfrm>
            <a:off x="3808200" y="1289375"/>
            <a:ext cx="1527600" cy="3855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counter</a:t>
            </a:r>
            <a:endParaRPr b="0" i="0" sz="18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7"/>
          <p:cNvSpPr/>
          <p:nvPr/>
        </p:nvSpPr>
        <p:spPr>
          <a:xfrm>
            <a:off x="3335525" y="2787925"/>
            <a:ext cx="1527600" cy="3855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SHA3</a:t>
            </a:r>
            <a:endParaRPr b="0" i="0" sz="18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7"/>
          <p:cNvSpPr/>
          <p:nvPr/>
        </p:nvSpPr>
        <p:spPr>
          <a:xfrm>
            <a:off x="2813450" y="2011188"/>
            <a:ext cx="2571750" cy="448475"/>
          </a:xfrm>
          <a:prstGeom prst="flowChartManualOperation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SHA3</a:t>
            </a:r>
            <a:endParaRPr b="0" i="0" sz="18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0" name="Google Shape;320;p37"/>
          <p:cNvCxnSpPr>
            <a:stCxn id="316" idx="2"/>
            <a:endCxn id="319" idx="0"/>
          </p:cNvCxnSpPr>
          <p:nvPr/>
        </p:nvCxnSpPr>
        <p:spPr>
          <a:xfrm flipH="1" rot="-5400000">
            <a:off x="3167375" y="1079225"/>
            <a:ext cx="336300" cy="1527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1" name="Google Shape;321;p37"/>
          <p:cNvCxnSpPr>
            <a:stCxn id="317" idx="2"/>
            <a:endCxn id="319" idx="0"/>
          </p:cNvCxnSpPr>
          <p:nvPr/>
        </p:nvCxnSpPr>
        <p:spPr>
          <a:xfrm rot="5400000">
            <a:off x="4167450" y="1606625"/>
            <a:ext cx="336300" cy="4728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2" name="Google Shape;322;p37"/>
          <p:cNvCxnSpPr>
            <a:stCxn id="319" idx="2"/>
            <a:endCxn id="318" idx="0"/>
          </p:cNvCxnSpPr>
          <p:nvPr/>
        </p:nvCxnSpPr>
        <p:spPr>
          <a:xfrm>
            <a:off x="4099325" y="2459663"/>
            <a:ext cx="0" cy="3282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3" name="Google Shape;323;p37"/>
          <p:cNvSpPr/>
          <p:nvPr/>
        </p:nvSpPr>
        <p:spPr>
          <a:xfrm>
            <a:off x="3335525" y="4293625"/>
            <a:ext cx="1527600" cy="3855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ciphertext</a:t>
            </a:r>
            <a:endParaRPr b="0" i="0" sz="18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7"/>
          <p:cNvSpPr/>
          <p:nvPr/>
        </p:nvSpPr>
        <p:spPr>
          <a:xfrm>
            <a:off x="1807925" y="3540775"/>
            <a:ext cx="1527600" cy="3855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plaintext</a:t>
            </a:r>
            <a:endParaRPr b="0" i="0" sz="18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7"/>
          <p:cNvSpPr/>
          <p:nvPr/>
        </p:nvSpPr>
        <p:spPr>
          <a:xfrm>
            <a:off x="3878525" y="3501675"/>
            <a:ext cx="441600" cy="456000"/>
          </a:xfrm>
          <a:prstGeom prst="ellipse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0" i="0" sz="18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6" name="Google Shape;326;p37"/>
          <p:cNvCxnSpPr>
            <a:stCxn id="318" idx="2"/>
            <a:endCxn id="325" idx="0"/>
          </p:cNvCxnSpPr>
          <p:nvPr/>
        </p:nvCxnSpPr>
        <p:spPr>
          <a:xfrm>
            <a:off x="4099325" y="3173425"/>
            <a:ext cx="0" cy="328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7" name="Google Shape;327;p37"/>
          <p:cNvCxnSpPr>
            <a:stCxn id="324" idx="3"/>
            <a:endCxn id="325" idx="2"/>
          </p:cNvCxnSpPr>
          <p:nvPr/>
        </p:nvCxnSpPr>
        <p:spPr>
          <a:xfrm flipH="1" rot="10800000">
            <a:off x="3335525" y="3729625"/>
            <a:ext cx="543000" cy="3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8" name="Google Shape;328;p37"/>
          <p:cNvCxnSpPr>
            <a:stCxn id="325" idx="4"/>
            <a:endCxn id="323" idx="0"/>
          </p:cNvCxnSpPr>
          <p:nvPr/>
        </p:nvCxnSpPr>
        <p:spPr>
          <a:xfrm>
            <a:off x="4099325" y="3957675"/>
            <a:ext cx="0" cy="3360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33" name="Google Shape;333;p38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8"/>
          <p:cNvSpPr txBox="1"/>
          <p:nvPr>
            <p:ph type="title"/>
          </p:nvPr>
        </p:nvSpPr>
        <p:spPr>
          <a:xfrm>
            <a:off x="311971" y="245214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accent1"/>
                </a:solidFill>
              </a:rPr>
              <a:t>Swarm Content Encryption in Practice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335" name="Google Shape;335;p38"/>
          <p:cNvSpPr txBox="1"/>
          <p:nvPr/>
        </p:nvSpPr>
        <p:spPr>
          <a:xfrm>
            <a:off x="8467156" y="4906167"/>
            <a:ext cx="6198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100"/>
              <a:buFont typeface="Times New Roman"/>
              <a:buNone/>
            </a:pPr>
            <a:r>
              <a:rPr b="1" i="0" lang="en" sz="11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8"/>
          <p:cNvSpPr txBox="1"/>
          <p:nvPr/>
        </p:nvSpPr>
        <p:spPr>
          <a:xfrm>
            <a:off x="865636" y="1178884"/>
            <a:ext cx="7412700" cy="32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2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3238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Overpass Mono"/>
              <a:buChar char="●"/>
            </a:pPr>
            <a:r>
              <a:rPr b="0" i="0" lang="en" sz="1500" u="none" cap="none" strike="noStrike">
                <a:solidFill>
                  <a:schemeClr val="lt2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References:</a:t>
            </a:r>
            <a:br>
              <a:rPr b="0" i="0" lang="en" sz="1500" u="none" cap="none" strike="noStrike">
                <a:solidFill>
                  <a:schemeClr val="lt2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r>
              <a:rPr b="1" i="0" lang="en" sz="1500" u="none" cap="none" strike="noStrike">
                <a:solidFill>
                  <a:schemeClr val="lt2"/>
                </a:solidFill>
                <a:latin typeface="Overpass Mono"/>
                <a:ea typeface="Overpass Mono"/>
                <a:cs typeface="Overpass Mono"/>
                <a:sym typeface="Overpass Mono"/>
              </a:rPr>
              <a:t>Ciphertext Hash </a:t>
            </a:r>
            <a:r>
              <a:rPr b="0" i="0" lang="en" sz="1500" u="none" cap="none" strike="noStrike">
                <a:solidFill>
                  <a:schemeClr val="lt2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+</a:t>
            </a:r>
            <a:r>
              <a:rPr b="1" i="0" lang="en" sz="1500" u="none" cap="none" strike="noStrike">
                <a:solidFill>
                  <a:schemeClr val="lt2"/>
                </a:solidFill>
                <a:latin typeface="Overpass Mono"/>
                <a:ea typeface="Overpass Mono"/>
                <a:cs typeface="Overpass Mono"/>
                <a:sym typeface="Overpass Mono"/>
              </a:rPr>
              <a:t> Decryption Key </a:t>
            </a:r>
            <a:r>
              <a:rPr b="0" i="0" lang="en" sz="1500" u="none" cap="none" strike="noStrike">
                <a:solidFill>
                  <a:schemeClr val="lt2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(64 bytes in total)</a:t>
            </a:r>
            <a:endParaRPr b="0" i="0" sz="1500" u="none" cap="none" strike="noStrike">
              <a:solidFill>
                <a:schemeClr val="lt2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3238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chemeClr val="lt2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API unchanged except for </a:t>
            </a:r>
            <a:r>
              <a:rPr b="1" i="0" lang="en" sz="1500" u="none" cap="none" strike="noStrike">
                <a:solidFill>
                  <a:schemeClr val="lt2"/>
                </a:solidFill>
                <a:latin typeface="Overpass Mono"/>
                <a:ea typeface="Overpass Mono"/>
                <a:cs typeface="Overpass Mono"/>
                <a:sym typeface="Overpass Mono"/>
              </a:rPr>
              <a:t>reference size</a:t>
            </a:r>
            <a:endParaRPr b="1" i="0" sz="1500" u="none" cap="none" strike="noStrike">
              <a:solidFill>
                <a:schemeClr val="lt2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238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chemeClr val="lt2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Cryptographic assumption: </a:t>
            </a:r>
            <a:r>
              <a:rPr b="1" i="0" lang="en" sz="1500" u="none" cap="none" strike="noStrike">
                <a:solidFill>
                  <a:schemeClr val="lt2"/>
                </a:solidFill>
                <a:latin typeface="Overpass Mono"/>
                <a:ea typeface="Overpass Mono"/>
                <a:cs typeface="Overpass Mono"/>
                <a:sym typeface="Overpass Mono"/>
              </a:rPr>
              <a:t>security of SHA3</a:t>
            </a:r>
            <a:endParaRPr b="0" i="0" sz="1500" u="none" cap="none" strike="noStrike">
              <a:solidFill>
                <a:schemeClr val="lt2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3238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Overpass Mono"/>
              <a:buChar char="●"/>
            </a:pPr>
            <a:r>
              <a:rPr b="1" i="0" lang="en" sz="1500" u="none" cap="none" strike="noStrike">
                <a:solidFill>
                  <a:schemeClr val="lt2"/>
                </a:solidFill>
                <a:latin typeface="Overpass Mono"/>
                <a:ea typeface="Overpass Mono"/>
                <a:cs typeface="Overpass Mono"/>
                <a:sym typeface="Overpass Mono"/>
              </a:rPr>
              <a:t>Smart contract friendly</a:t>
            </a:r>
            <a:endParaRPr b="1" i="0" sz="1500" u="none" cap="none" strike="noStrike">
              <a:solidFill>
                <a:schemeClr val="lt2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41" name="Google Shape;341;p39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9"/>
          <p:cNvSpPr/>
          <p:nvPr/>
        </p:nvSpPr>
        <p:spPr>
          <a:xfrm rot="8008">
            <a:off x="111" y="2604946"/>
            <a:ext cx="9144025" cy="47700"/>
          </a:xfrm>
          <a:prstGeom prst="rect">
            <a:avLst/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3" name="Google Shape;343;p39"/>
          <p:cNvSpPr txBox="1"/>
          <p:nvPr>
            <p:ph type="title"/>
          </p:nvPr>
        </p:nvSpPr>
        <p:spPr>
          <a:xfrm>
            <a:off x="1473321" y="1002211"/>
            <a:ext cx="6197400" cy="23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4200"/>
              <a:buFont typeface="Arial"/>
              <a:buNone/>
            </a:pPr>
            <a:r>
              <a:rPr lang="en" sz="4200">
                <a:solidFill>
                  <a:schemeClr val="accent4"/>
                </a:solidFill>
              </a:rPr>
              <a:t>Access Control in Swarm</a:t>
            </a:r>
            <a:endParaRPr sz="4200">
              <a:solidFill>
                <a:schemeClr val="accent4"/>
              </a:solidFill>
            </a:endParaRPr>
          </a:p>
        </p:txBody>
      </p:sp>
      <p:sp>
        <p:nvSpPr>
          <p:cNvPr id="344" name="Google Shape;344;p39"/>
          <p:cNvSpPr txBox="1"/>
          <p:nvPr/>
        </p:nvSpPr>
        <p:spPr>
          <a:xfrm>
            <a:off x="8467156" y="4906167"/>
            <a:ext cx="6198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100"/>
              <a:buFont typeface="Times New Roman"/>
              <a:buNone/>
            </a:pPr>
            <a:r>
              <a:rPr b="1" i="0" lang="en" sz="11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49" name="Google Shape;349;p40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0"/>
          <p:cNvSpPr txBox="1"/>
          <p:nvPr/>
        </p:nvSpPr>
        <p:spPr>
          <a:xfrm>
            <a:off x="865636" y="1178884"/>
            <a:ext cx="7412700" cy="32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457200" marR="0" rtl="0" algn="l">
              <a:lnSpc>
                <a:spcPct val="14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Swarm now supports restricting access to content through several access control strategies</a:t>
            </a:r>
            <a:endParaRPr b="0" i="0" sz="1500" u="none" cap="none" strike="noStrike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0" lvl="0" marL="457200" marR="0" rtl="0" algn="l">
              <a:lnSpc>
                <a:spcPct val="14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Ultimately,</a:t>
            </a:r>
            <a:endParaRPr b="0" i="0" sz="1500" u="none" cap="none" strike="noStrike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0" lvl="0" marL="457200" marR="0" rtl="0" algn="l">
              <a:lnSpc>
                <a:spcPct val="14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br>
              <a:rPr b="0" i="0" lang="en" sz="15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r>
              <a:rPr b="1" i="0" lang="en" sz="1500" u="none" cap="none" strike="noStrike">
                <a:solidFill>
                  <a:srgbClr val="FFFF00"/>
                </a:solidFill>
                <a:latin typeface="Overpass Mono"/>
                <a:ea typeface="Overpass Mono"/>
                <a:cs typeface="Overpass Mono"/>
                <a:sym typeface="Overpass Mono"/>
              </a:rPr>
              <a:t>read access</a:t>
            </a:r>
            <a:r>
              <a:rPr b="0" i="0" lang="en" sz="15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 corresponds to the ability to </a:t>
            </a:r>
            <a:r>
              <a:rPr b="1" i="0" lang="en" sz="1500" u="none" cap="none" strike="noStrike">
                <a:solidFill>
                  <a:srgbClr val="FFFF00"/>
                </a:solidFill>
                <a:latin typeface="Overpass Mono"/>
                <a:ea typeface="Overpass Mono"/>
                <a:cs typeface="Overpass Mono"/>
                <a:sym typeface="Overpass Mono"/>
              </a:rPr>
              <a:t>decrypt</a:t>
            </a:r>
            <a:r>
              <a:rPr b="0" i="0" lang="en" sz="15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,</a:t>
            </a:r>
            <a:endParaRPr b="0" i="0" sz="1500" u="none" cap="none" strike="noStrike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0" lvl="0" marL="457200" marR="0" rtl="0" algn="l">
              <a:lnSpc>
                <a:spcPct val="14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FF00"/>
                </a:solidFill>
                <a:latin typeface="Overpass Mono"/>
                <a:ea typeface="Overpass Mono"/>
                <a:cs typeface="Overpass Mono"/>
                <a:sym typeface="Overpass Mono"/>
              </a:rPr>
              <a:t>write access</a:t>
            </a:r>
            <a:r>
              <a:rPr b="0" i="0" lang="en" sz="15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 corresponds to the ability to </a:t>
            </a:r>
            <a:r>
              <a:rPr b="1" i="0" lang="en" sz="1500" u="none" cap="none" strike="noStrike">
                <a:solidFill>
                  <a:srgbClr val="FFFF00"/>
                </a:solidFill>
                <a:latin typeface="Overpass Mono"/>
                <a:ea typeface="Overpass Mono"/>
                <a:cs typeface="Overpass Mono"/>
                <a:sym typeface="Overpass Mono"/>
              </a:rPr>
              <a:t>register</a:t>
            </a:r>
            <a:r>
              <a:rPr b="0" i="0" lang="en" sz="15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.</a:t>
            </a:r>
            <a:endParaRPr b="0" i="0" sz="1500" u="none" cap="none" strike="noStrike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0" lvl="0" marL="457200" marR="0" rtl="0" algn="l">
              <a:lnSpc>
                <a:spcPct val="14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br>
              <a:rPr b="0" i="0" lang="en" sz="15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endParaRPr b="0" i="0" sz="1500" u="none" cap="none" strike="noStrike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</p:txBody>
      </p:sp>
      <p:sp>
        <p:nvSpPr>
          <p:cNvPr id="351" name="Google Shape;351;p40"/>
          <p:cNvSpPr txBox="1"/>
          <p:nvPr>
            <p:ph type="title"/>
          </p:nvPr>
        </p:nvSpPr>
        <p:spPr>
          <a:xfrm>
            <a:off x="311971" y="245214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EEEEEE"/>
                </a:solidFill>
              </a:rPr>
              <a:t>Access control in Swarm</a:t>
            </a:r>
            <a:endParaRPr sz="2400">
              <a:solidFill>
                <a:srgbClr val="EEEEEE"/>
              </a:solidFill>
            </a:endParaRPr>
          </a:p>
        </p:txBody>
      </p:sp>
      <p:sp>
        <p:nvSpPr>
          <p:cNvPr id="352" name="Google Shape;352;p40"/>
          <p:cNvSpPr txBox="1"/>
          <p:nvPr/>
        </p:nvSpPr>
        <p:spPr>
          <a:xfrm>
            <a:off x="8467156" y="4906167"/>
            <a:ext cx="6198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100"/>
              <a:buFont typeface="Times New Roman"/>
              <a:buNone/>
            </a:pPr>
            <a:r>
              <a:rPr b="1" i="0" lang="en" sz="11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57" name="Google Shape;357;p41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1"/>
          <p:cNvSpPr txBox="1"/>
          <p:nvPr>
            <p:ph type="title"/>
          </p:nvPr>
        </p:nvSpPr>
        <p:spPr>
          <a:xfrm>
            <a:off x="311971" y="245214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EEEEEE"/>
                </a:solidFill>
              </a:rPr>
              <a:t>Access control strategies in Swarm</a:t>
            </a:r>
            <a:endParaRPr sz="2400">
              <a:solidFill>
                <a:srgbClr val="EEEEEE"/>
              </a:solidFill>
            </a:endParaRPr>
          </a:p>
        </p:txBody>
      </p:sp>
      <p:sp>
        <p:nvSpPr>
          <p:cNvPr id="359" name="Google Shape;359;p41"/>
          <p:cNvSpPr txBox="1"/>
          <p:nvPr/>
        </p:nvSpPr>
        <p:spPr>
          <a:xfrm>
            <a:off x="8467156" y="4906167"/>
            <a:ext cx="6198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100"/>
              <a:buFont typeface="Times New Roman"/>
              <a:buNone/>
            </a:pPr>
            <a:r>
              <a:rPr b="1" i="0" lang="en" sz="11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41"/>
          <p:cNvSpPr txBox="1"/>
          <p:nvPr/>
        </p:nvSpPr>
        <p:spPr>
          <a:xfrm>
            <a:off x="865636" y="1178884"/>
            <a:ext cx="7412700" cy="32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rgbClr val="FFFF00"/>
                </a:solidFill>
                <a:latin typeface="Overpass Mono"/>
                <a:ea typeface="Overpass Mono"/>
                <a:cs typeface="Overpass Mono"/>
                <a:sym typeface="Overpass Mono"/>
              </a:rPr>
              <a:t>pass</a:t>
            </a:r>
            <a:r>
              <a:rPr b="0" i="0" lang="en" sz="1500" u="none" cap="none" strike="noStrike">
                <a:solidFill>
                  <a:schemeClr val="lt2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 </a:t>
            </a:r>
            <a:br>
              <a:rPr b="0" i="0" lang="en" sz="1500" u="none" cap="none" strike="noStrike">
                <a:solidFill>
                  <a:schemeClr val="lt2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r>
              <a:rPr b="0" i="0" lang="en" sz="1500" u="none" cap="none" strike="noStrike">
                <a:solidFill>
                  <a:schemeClr val="lt2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Any user that knows the </a:t>
            </a:r>
            <a:r>
              <a:rPr b="0" i="0" lang="en" sz="1500" u="none" cap="none" strike="noStrike">
                <a:solidFill>
                  <a:srgbClr val="FFFF00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passphrase</a:t>
            </a:r>
            <a:r>
              <a:rPr b="0" i="0" lang="en" sz="1500" u="none" cap="none" strike="noStrike">
                <a:solidFill>
                  <a:schemeClr val="lt2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 can access the content</a:t>
            </a:r>
            <a:endParaRPr b="0" i="0" sz="1500" u="none" cap="none" strike="noStrike">
              <a:solidFill>
                <a:schemeClr val="lt2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2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3238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rgbClr val="FFFF00"/>
                </a:solidFill>
                <a:latin typeface="Overpass Mono"/>
                <a:ea typeface="Overpass Mono"/>
                <a:cs typeface="Overpass Mono"/>
                <a:sym typeface="Overpass Mono"/>
              </a:rPr>
              <a:t>pk</a:t>
            </a:r>
            <a:r>
              <a:rPr b="0" i="0" lang="en" sz="1500" u="none" cap="none" strike="noStrike">
                <a:solidFill>
                  <a:schemeClr val="lt2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 </a:t>
            </a:r>
            <a:br>
              <a:rPr b="0" i="0" lang="en" sz="1500" u="none" cap="none" strike="noStrike">
                <a:solidFill>
                  <a:schemeClr val="lt2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r>
              <a:rPr b="0" i="0" lang="en" sz="1500" u="none" cap="none" strike="noStrike">
                <a:solidFill>
                  <a:schemeClr val="lt2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For an undisclosed party - only one grantee can access the content using </a:t>
            </a:r>
            <a:r>
              <a:rPr b="0" i="0" lang="en" sz="1500" u="none" cap="none" strike="noStrike">
                <a:solidFill>
                  <a:srgbClr val="FFFF00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private key</a:t>
            </a:r>
            <a:r>
              <a:rPr b="0" i="0" lang="en" sz="1500" u="none" cap="none" strike="noStrike">
                <a:solidFill>
                  <a:schemeClr val="lt2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 </a:t>
            </a:r>
            <a:endParaRPr b="0" i="0" sz="1500" u="none" cap="none" strike="noStrike">
              <a:solidFill>
                <a:schemeClr val="lt2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2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3238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rgbClr val="FFFF00"/>
                </a:solidFill>
                <a:latin typeface="Overpass Mono"/>
                <a:ea typeface="Overpass Mono"/>
                <a:cs typeface="Overpass Mono"/>
                <a:sym typeface="Overpass Mono"/>
              </a:rPr>
              <a:t>act</a:t>
            </a:r>
            <a:r>
              <a:rPr b="0" i="0" lang="en" sz="1500" u="none" cap="none" strike="noStrike">
                <a:solidFill>
                  <a:schemeClr val="lt2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 </a:t>
            </a:r>
            <a:br>
              <a:rPr b="0" i="0" lang="en" sz="1500" u="none" cap="none" strike="noStrike">
                <a:solidFill>
                  <a:schemeClr val="lt2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r>
              <a:rPr b="0" i="0" lang="en" sz="1500" u="none" cap="none" strike="noStrike">
                <a:solidFill>
                  <a:schemeClr val="lt2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For a number of undisclosed parties (with passphrases or key-pairs) - every grantee can access the content.</a:t>
            </a:r>
            <a:br>
              <a:rPr b="0" i="0" lang="en" sz="15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65" name="Google Shape;365;p42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2"/>
          <p:cNvSpPr txBox="1"/>
          <p:nvPr>
            <p:ph type="title"/>
          </p:nvPr>
        </p:nvSpPr>
        <p:spPr>
          <a:xfrm>
            <a:off x="311971" y="245214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EEEEEE"/>
                </a:solidFill>
              </a:rPr>
              <a:t>ACT properties</a:t>
            </a:r>
            <a:endParaRPr sz="2400">
              <a:solidFill>
                <a:srgbClr val="EEEEEE"/>
              </a:solidFill>
            </a:endParaRPr>
          </a:p>
        </p:txBody>
      </p:sp>
      <p:sp>
        <p:nvSpPr>
          <p:cNvPr id="367" name="Google Shape;367;p42"/>
          <p:cNvSpPr txBox="1"/>
          <p:nvPr/>
        </p:nvSpPr>
        <p:spPr>
          <a:xfrm>
            <a:off x="8467156" y="4906167"/>
            <a:ext cx="6198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100"/>
              <a:buFont typeface="Times New Roman"/>
              <a:buNone/>
            </a:pPr>
            <a:r>
              <a:rPr b="1" i="0" lang="en" sz="11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42"/>
          <p:cNvSpPr txBox="1"/>
          <p:nvPr/>
        </p:nvSpPr>
        <p:spPr>
          <a:xfrm>
            <a:off x="829311" y="1487609"/>
            <a:ext cx="7412700" cy="32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Overpass Mono Light"/>
              <a:buChar char="●"/>
            </a:pPr>
            <a:r>
              <a:rPr b="0" i="0" lang="en" sz="1500" u="none" cap="none" strike="noStrike">
                <a:solidFill>
                  <a:schemeClr val="lt2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No information leaked beyond upper bound on # of grantees</a:t>
            </a:r>
            <a:endParaRPr b="0" i="0" sz="1500" u="none" cap="none" strike="noStrike">
              <a:solidFill>
                <a:schemeClr val="lt2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3238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Overpass Mono Light"/>
              <a:buChar char="●"/>
            </a:pPr>
            <a:r>
              <a:rPr b="0" i="0" lang="en" sz="1500" u="none" cap="none" strike="noStrike">
                <a:solidFill>
                  <a:schemeClr val="lt2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Parties with revoked access cannot read updates</a:t>
            </a:r>
            <a:endParaRPr b="0" i="0" sz="1500" u="none" cap="none" strike="noStrike">
              <a:solidFill>
                <a:schemeClr val="lt2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3238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chemeClr val="lt2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Changing ACT does not require re-encryption of content</a:t>
            </a:r>
            <a:endParaRPr b="0" i="0" sz="1500" u="none" cap="none" strike="noStrike">
              <a:solidFill>
                <a:schemeClr val="lt2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3238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chemeClr val="lt2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Changing the content does not require modifying ACT</a:t>
            </a:r>
            <a:endParaRPr b="0" i="0" sz="1500" u="none" cap="none" strike="noStrike">
              <a:solidFill>
                <a:schemeClr val="lt2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3238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Overpass Mono Light"/>
              <a:buChar char="●"/>
            </a:pPr>
            <a:r>
              <a:rPr b="0" i="0" lang="en" sz="1500" u="none" cap="none" strike="noStrike">
                <a:solidFill>
                  <a:schemeClr val="lt2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Granting access is an </a:t>
            </a:r>
            <a:r>
              <a:rPr b="0" i="1" lang="en" sz="1500" u="none" cap="none" strike="noStrike">
                <a:solidFill>
                  <a:schemeClr val="lt2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O</a:t>
            </a:r>
            <a:r>
              <a:rPr b="0" i="0" lang="en" sz="1500" u="none" cap="none" strike="noStrike">
                <a:solidFill>
                  <a:schemeClr val="lt2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(log </a:t>
            </a:r>
            <a:r>
              <a:rPr b="0" i="1" lang="en" sz="1500" u="none" cap="none" strike="noStrike">
                <a:solidFill>
                  <a:schemeClr val="lt2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n</a:t>
            </a:r>
            <a:r>
              <a:rPr b="0" i="0" lang="en" sz="1500" u="none" cap="none" strike="noStrike">
                <a:solidFill>
                  <a:schemeClr val="lt2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) operation</a:t>
            </a:r>
            <a:endParaRPr b="0" i="0" sz="1500" u="none" cap="none" strike="noStrike">
              <a:solidFill>
                <a:schemeClr val="lt2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3238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Overpass Mono Light"/>
              <a:buChar char="●"/>
            </a:pPr>
            <a:r>
              <a:rPr b="0" i="0" lang="en" sz="1500" u="none" cap="none" strike="noStrike">
                <a:solidFill>
                  <a:schemeClr val="lt2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Revoking access is an </a:t>
            </a:r>
            <a:r>
              <a:rPr b="0" i="1" lang="en" sz="1500" u="none" cap="none" strike="noStrike">
                <a:solidFill>
                  <a:schemeClr val="lt2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O</a:t>
            </a:r>
            <a:r>
              <a:rPr b="0" i="0" lang="en" sz="1500" u="none" cap="none" strike="noStrike">
                <a:solidFill>
                  <a:schemeClr val="lt2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(</a:t>
            </a:r>
            <a:r>
              <a:rPr b="0" i="1" lang="en" sz="1500" u="none" cap="none" strike="noStrike">
                <a:solidFill>
                  <a:schemeClr val="lt2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n</a:t>
            </a:r>
            <a:r>
              <a:rPr b="0" i="0" lang="en" sz="1500" u="none" cap="none" strike="noStrike">
                <a:solidFill>
                  <a:schemeClr val="lt2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) operation</a:t>
            </a:r>
            <a:endParaRPr b="0" i="0" sz="1500" u="none" cap="none" strike="noStrike">
              <a:solidFill>
                <a:schemeClr val="lt2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3238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Overpass Mono Light"/>
              <a:buChar char="●"/>
            </a:pPr>
            <a:r>
              <a:rPr b="0" i="0" lang="en" sz="1500" u="none" cap="none" strike="noStrike">
                <a:solidFill>
                  <a:schemeClr val="lt2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Possibly different ACT for each file and/or directory</a:t>
            </a:r>
            <a:endParaRPr b="0" i="0" sz="1500" u="none" cap="none" strike="noStrike">
              <a:solidFill>
                <a:schemeClr val="lt2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3"/>
          <p:cNvSpPr/>
          <p:nvPr/>
        </p:nvSpPr>
        <p:spPr>
          <a:xfrm>
            <a:off x="-422738" y="-237791"/>
            <a:ext cx="9989400" cy="5619000"/>
          </a:xfrm>
          <a:prstGeom prst="rect">
            <a:avLst/>
          </a:prstGeom>
          <a:gradFill>
            <a:gsLst>
              <a:gs pos="0">
                <a:srgbClr val="F9CDD4"/>
              </a:gs>
              <a:gs pos="12950">
                <a:srgbClr val="FACC9F"/>
              </a:gs>
              <a:gs pos="36570">
                <a:srgbClr val="9FD3AB"/>
              </a:gs>
              <a:gs pos="62750">
                <a:srgbClr val="88D2E6"/>
              </a:gs>
              <a:gs pos="86360">
                <a:srgbClr val="A5AAD5"/>
              </a:gs>
              <a:gs pos="100000">
                <a:srgbClr val="F6A19C"/>
              </a:gs>
            </a:gsLst>
            <a:lin ang="18900044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374" name="Google Shape;374;p43"/>
          <p:cNvPicPr preferRelativeResize="0"/>
          <p:nvPr/>
        </p:nvPicPr>
        <p:blipFill rotWithShape="1">
          <a:blip r:embed="rId3">
            <a:alphaModFix amt="48489"/>
          </a:blip>
          <a:srcRect b="0" l="0" r="0" t="0"/>
          <a:stretch/>
        </p:blipFill>
        <p:spPr>
          <a:xfrm>
            <a:off x="-479562" y="-438834"/>
            <a:ext cx="10046299" cy="5651043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3"/>
          <p:cNvSpPr txBox="1"/>
          <p:nvPr>
            <p:ph type="title"/>
          </p:nvPr>
        </p:nvSpPr>
        <p:spPr>
          <a:xfrm>
            <a:off x="1069258" y="1101028"/>
            <a:ext cx="7005600" cy="25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</a:pPr>
            <a:r>
              <a:rPr b="0" i="0" lang="en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Accessing content which is access controlled is enabled only when using a </a:t>
            </a:r>
            <a:r>
              <a:rPr b="0" i="1" lang="en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local</a:t>
            </a:r>
            <a:r>
              <a:rPr b="0" i="0" lang="en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Swarm node</a:t>
            </a:r>
            <a:r>
              <a:rPr lang="en" sz="4200">
                <a:solidFill>
                  <a:srgbClr val="FFFFFF"/>
                </a:solidFill>
              </a:rPr>
              <a:t>.</a:t>
            </a:r>
            <a:endParaRPr sz="500"/>
          </a:p>
        </p:txBody>
      </p:sp>
      <p:sp>
        <p:nvSpPr>
          <p:cNvPr id="376" name="Google Shape;376;p43"/>
          <p:cNvSpPr txBox="1"/>
          <p:nvPr/>
        </p:nvSpPr>
        <p:spPr>
          <a:xfrm>
            <a:off x="8834119" y="5037701"/>
            <a:ext cx="6198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 iv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00" name="Google Shape;100;p17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>
            <p:ph type="title"/>
          </p:nvPr>
        </p:nvSpPr>
        <p:spPr>
          <a:xfrm>
            <a:off x="311971" y="245214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accent4"/>
                </a:solidFill>
              </a:rPr>
              <a:t>Swarm </a:t>
            </a:r>
            <a:endParaRPr sz="2400">
              <a:solidFill>
                <a:schemeClr val="accent4"/>
              </a:solidFill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596350" y="2017025"/>
            <a:ext cx="7970100" cy="3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2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2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Swarm is a distributed storage platform and content distribution network, a native base layer service of the Ethereum web3 stack.</a:t>
            </a:r>
            <a:r>
              <a:rPr b="0" i="0" lang="en" sz="1500" u="none" cap="none" strike="noStrike">
                <a:solidFill>
                  <a:schemeClr val="lt2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 </a:t>
            </a:r>
            <a:endParaRPr b="0" i="0" sz="1500" u="none" cap="none" strike="noStrike">
              <a:solidFill>
                <a:schemeClr val="lt2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2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4"/>
          <p:cNvSpPr/>
          <p:nvPr/>
        </p:nvSpPr>
        <p:spPr>
          <a:xfrm>
            <a:off x="-422738" y="-237791"/>
            <a:ext cx="9989400" cy="5619000"/>
          </a:xfrm>
          <a:prstGeom prst="rect">
            <a:avLst/>
          </a:prstGeom>
          <a:gradFill>
            <a:gsLst>
              <a:gs pos="0">
                <a:srgbClr val="F9CDD4"/>
              </a:gs>
              <a:gs pos="12950">
                <a:srgbClr val="FACC9F"/>
              </a:gs>
              <a:gs pos="36570">
                <a:srgbClr val="9FD3AB"/>
              </a:gs>
              <a:gs pos="62750">
                <a:srgbClr val="88D2E6"/>
              </a:gs>
              <a:gs pos="86360">
                <a:srgbClr val="A5AAD5"/>
              </a:gs>
              <a:gs pos="100000">
                <a:srgbClr val="F6A19C"/>
              </a:gs>
            </a:gsLst>
            <a:lin ang="18900044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382" name="Google Shape;382;p44"/>
          <p:cNvPicPr preferRelativeResize="0"/>
          <p:nvPr/>
        </p:nvPicPr>
        <p:blipFill rotWithShape="1">
          <a:blip r:embed="rId3">
            <a:alphaModFix amt="48489"/>
          </a:blip>
          <a:srcRect b="0" l="0" r="0" t="0"/>
          <a:stretch/>
        </p:blipFill>
        <p:spPr>
          <a:xfrm>
            <a:off x="-479562" y="-438834"/>
            <a:ext cx="10046299" cy="5651043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4"/>
          <p:cNvSpPr txBox="1"/>
          <p:nvPr>
            <p:ph type="title"/>
          </p:nvPr>
        </p:nvSpPr>
        <p:spPr>
          <a:xfrm>
            <a:off x="1069258" y="1101028"/>
            <a:ext cx="7005600" cy="25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</a:pPr>
            <a:r>
              <a:rPr lang="en" sz="4200">
                <a:solidFill>
                  <a:srgbClr val="FF0000"/>
                </a:solidFill>
              </a:rPr>
              <a:t>NEVER (!!!) use an external gateway to upload or download access controlled content as you will be putting your privacy at risk!</a:t>
            </a:r>
            <a:endParaRPr sz="500">
              <a:solidFill>
                <a:srgbClr val="FF0000"/>
              </a:solidFill>
            </a:endParaRPr>
          </a:p>
        </p:txBody>
      </p:sp>
      <p:sp>
        <p:nvSpPr>
          <p:cNvPr id="384" name="Google Shape;384;p44"/>
          <p:cNvSpPr txBox="1"/>
          <p:nvPr/>
        </p:nvSpPr>
        <p:spPr>
          <a:xfrm>
            <a:off x="8834119" y="5037701"/>
            <a:ext cx="6198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 iv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89" name="Google Shape;389;p45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5"/>
          <p:cNvSpPr/>
          <p:nvPr/>
        </p:nvSpPr>
        <p:spPr>
          <a:xfrm rot="8008">
            <a:off x="111" y="2604946"/>
            <a:ext cx="9144025" cy="47700"/>
          </a:xfrm>
          <a:prstGeom prst="rect">
            <a:avLst/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1" name="Google Shape;391;p45"/>
          <p:cNvSpPr txBox="1"/>
          <p:nvPr>
            <p:ph type="title"/>
          </p:nvPr>
        </p:nvSpPr>
        <p:spPr>
          <a:xfrm>
            <a:off x="1473321" y="1002211"/>
            <a:ext cx="6197400" cy="23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4200"/>
              <a:buFont typeface="Arial"/>
              <a:buNone/>
            </a:pPr>
            <a:r>
              <a:rPr lang="en" sz="4200">
                <a:solidFill>
                  <a:schemeClr val="accent4"/>
                </a:solidFill>
              </a:rPr>
              <a:t>PSS</a:t>
            </a:r>
            <a:endParaRPr sz="4200">
              <a:solidFill>
                <a:schemeClr val="accent4"/>
              </a:solidFill>
            </a:endParaRPr>
          </a:p>
        </p:txBody>
      </p:sp>
      <p:sp>
        <p:nvSpPr>
          <p:cNvPr id="392" name="Google Shape;392;p45"/>
          <p:cNvSpPr txBox="1"/>
          <p:nvPr/>
        </p:nvSpPr>
        <p:spPr>
          <a:xfrm>
            <a:off x="8467156" y="4906167"/>
            <a:ext cx="6198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100"/>
              <a:buFont typeface="Times New Roman"/>
              <a:buNone/>
            </a:pPr>
            <a:r>
              <a:rPr b="1" i="0" lang="en" sz="11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97" name="Google Shape;397;p46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6"/>
          <p:cNvSpPr txBox="1"/>
          <p:nvPr/>
        </p:nvSpPr>
        <p:spPr>
          <a:xfrm>
            <a:off x="4480300" y="1960125"/>
            <a:ext cx="4067700" cy="25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rgbClr val="F78121"/>
              </a:buClr>
              <a:buSzPts val="1500"/>
              <a:buFont typeface="Overpass Mono Light"/>
              <a:buChar char="●"/>
            </a:pPr>
            <a:r>
              <a:rPr b="0" i="0" lang="en" sz="1500" u="none" cap="none" strike="noStrike">
                <a:solidFill>
                  <a:srgbClr val="F78121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Reuse routing for messaging</a:t>
            </a:r>
            <a:endParaRPr b="0" i="0" sz="1500" u="none" cap="none" strike="noStrike">
              <a:solidFill>
                <a:srgbClr val="FFFFFF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3238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verpass Mono Light"/>
              <a:buChar char="●"/>
            </a:pPr>
            <a:r>
              <a:rPr b="0" i="0" lang="en" sz="1500" u="none" cap="none" strike="noStrike">
                <a:solidFill>
                  <a:srgbClr val="FFFFFF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Efficiency over secrecy</a:t>
            </a:r>
            <a:endParaRPr b="0" i="0" sz="1500" u="none" cap="none" strike="noStrike">
              <a:solidFill>
                <a:srgbClr val="FFFFFF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3238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verpass Mono Light"/>
              <a:buChar char="●"/>
            </a:pPr>
            <a:r>
              <a:rPr b="0" i="0" lang="en" sz="1500" u="none" cap="none" strike="noStrike">
                <a:solidFill>
                  <a:schemeClr val="lt1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All nodes take part</a:t>
            </a:r>
            <a:endParaRPr b="0" i="0" sz="1500" u="none" cap="none" strike="noStrike">
              <a:solidFill>
                <a:srgbClr val="FFFFFF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</p:txBody>
      </p:sp>
      <p:sp>
        <p:nvSpPr>
          <p:cNvPr id="399" name="Google Shape;399;p46"/>
          <p:cNvSpPr txBox="1"/>
          <p:nvPr/>
        </p:nvSpPr>
        <p:spPr>
          <a:xfrm>
            <a:off x="311971" y="245214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78121"/>
                </a:solidFill>
                <a:latin typeface="Arial"/>
                <a:ea typeface="Arial"/>
                <a:cs typeface="Arial"/>
                <a:sym typeface="Arial"/>
              </a:rPr>
              <a:t>Postal Services over Swarm</a:t>
            </a:r>
            <a:endParaRPr b="0" i="0" sz="500" u="none" cap="none" strike="noStrike">
              <a:solidFill>
                <a:srgbClr val="F78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46"/>
          <p:cNvSpPr txBox="1"/>
          <p:nvPr/>
        </p:nvSpPr>
        <p:spPr>
          <a:xfrm>
            <a:off x="8467156" y="4906167"/>
            <a:ext cx="6198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100"/>
              <a:buFont typeface="Times New Roman"/>
              <a:buNone/>
            </a:pPr>
            <a:r>
              <a:rPr b="1" i="0" lang="en" sz="11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1" name="Google Shape;401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8600" y="1441325"/>
            <a:ext cx="3776676" cy="276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06" name="Google Shape;406;p47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47"/>
          <p:cNvSpPr txBox="1"/>
          <p:nvPr/>
        </p:nvSpPr>
        <p:spPr>
          <a:xfrm>
            <a:off x="4480300" y="1960125"/>
            <a:ext cx="4067700" cy="25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verpass Mono Light"/>
              <a:buChar char="●"/>
            </a:pPr>
            <a:r>
              <a:rPr b="0" i="0" lang="en" sz="1500" u="none" cap="none" strike="noStrike">
                <a:solidFill>
                  <a:srgbClr val="FFFFFF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Reuse routing for messaging</a:t>
            </a:r>
            <a:endParaRPr b="0" i="0" sz="1500" u="none" cap="none" strike="noStrike">
              <a:solidFill>
                <a:srgbClr val="FFFFFF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3238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78121"/>
              </a:buClr>
              <a:buSzPts val="1500"/>
              <a:buFont typeface="Overpass Mono Light"/>
              <a:buChar char="●"/>
            </a:pPr>
            <a:r>
              <a:rPr b="0" i="0" lang="en" sz="1500" u="none" cap="none" strike="noStrike">
                <a:solidFill>
                  <a:srgbClr val="F78121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Efficiency over secrecy</a:t>
            </a:r>
            <a:endParaRPr b="0" i="0" sz="1500" u="none" cap="none" strike="noStrike">
              <a:solidFill>
                <a:srgbClr val="F78121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3238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verpass Mono Light"/>
              <a:buChar char="●"/>
            </a:pPr>
            <a:r>
              <a:rPr b="0" i="0" lang="en" sz="1500" u="none" cap="none" strike="noStrike">
                <a:solidFill>
                  <a:schemeClr val="lt1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All nodes take part</a:t>
            </a:r>
            <a:endParaRPr b="0" i="0" sz="1500" u="none" cap="none" strike="noStrike">
              <a:solidFill>
                <a:srgbClr val="F78121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</p:txBody>
      </p:sp>
      <p:sp>
        <p:nvSpPr>
          <p:cNvPr id="408" name="Google Shape;408;p47"/>
          <p:cNvSpPr txBox="1"/>
          <p:nvPr/>
        </p:nvSpPr>
        <p:spPr>
          <a:xfrm>
            <a:off x="311971" y="245214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78121"/>
                </a:solidFill>
                <a:latin typeface="Arial"/>
                <a:ea typeface="Arial"/>
                <a:cs typeface="Arial"/>
                <a:sym typeface="Arial"/>
              </a:rPr>
              <a:t>Postal Services over Swarm</a:t>
            </a:r>
            <a:endParaRPr b="0" i="0" sz="500" u="none" cap="none" strike="noStrike">
              <a:solidFill>
                <a:srgbClr val="F78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47"/>
          <p:cNvSpPr txBox="1"/>
          <p:nvPr/>
        </p:nvSpPr>
        <p:spPr>
          <a:xfrm>
            <a:off x="8467156" y="4906167"/>
            <a:ext cx="6198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100"/>
              <a:buFont typeface="Times New Roman"/>
              <a:buNone/>
            </a:pPr>
            <a:r>
              <a:rPr b="1" i="0" lang="en" sz="11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0" name="Google Shape;410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575" y="1356550"/>
            <a:ext cx="3432224" cy="274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15" name="Google Shape;415;p48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48"/>
          <p:cNvSpPr txBox="1"/>
          <p:nvPr/>
        </p:nvSpPr>
        <p:spPr>
          <a:xfrm>
            <a:off x="4480300" y="1960125"/>
            <a:ext cx="4067700" cy="25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verpass Mono Light"/>
              <a:buChar char="●"/>
            </a:pPr>
            <a:r>
              <a:rPr b="0" i="0" lang="en" sz="1500" u="none" cap="none" strike="noStrike">
                <a:solidFill>
                  <a:srgbClr val="FFFFFF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Reuse routing for messaging</a:t>
            </a:r>
            <a:endParaRPr b="0" i="0" sz="1500" u="none" cap="none" strike="noStrike">
              <a:solidFill>
                <a:srgbClr val="F78121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3238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verpass Mono Light"/>
              <a:buChar char="●"/>
            </a:pPr>
            <a:r>
              <a:rPr b="0" i="0" lang="en" sz="1500" u="none" cap="none" strike="noStrike">
                <a:solidFill>
                  <a:srgbClr val="FFFFFF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Efficiency over secrecy</a:t>
            </a:r>
            <a:endParaRPr b="0" i="0" sz="1500" u="none" cap="none" strike="noStrike">
              <a:solidFill>
                <a:srgbClr val="FFFFFF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3238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78121"/>
              </a:buClr>
              <a:buSzPts val="1500"/>
              <a:buFont typeface="Overpass Mono Light"/>
              <a:buChar char="●"/>
            </a:pPr>
            <a:r>
              <a:rPr b="0" i="0" lang="en" sz="1500" u="none" cap="none" strike="noStrike">
                <a:solidFill>
                  <a:srgbClr val="F78121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All nodes take part</a:t>
            </a:r>
            <a:endParaRPr b="0" i="0" sz="1500" u="none" cap="none" strike="noStrike">
              <a:solidFill>
                <a:srgbClr val="FFFFFF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</p:txBody>
      </p:sp>
      <p:sp>
        <p:nvSpPr>
          <p:cNvPr id="417" name="Google Shape;417;p48"/>
          <p:cNvSpPr txBox="1"/>
          <p:nvPr/>
        </p:nvSpPr>
        <p:spPr>
          <a:xfrm>
            <a:off x="311971" y="245214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78121"/>
                </a:solidFill>
                <a:latin typeface="Arial"/>
                <a:ea typeface="Arial"/>
                <a:cs typeface="Arial"/>
                <a:sym typeface="Arial"/>
              </a:rPr>
              <a:t>Postal Services over Swarm</a:t>
            </a:r>
            <a:endParaRPr b="0" i="0" sz="500" u="none" cap="none" strike="noStrike">
              <a:solidFill>
                <a:srgbClr val="F78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48"/>
          <p:cNvSpPr txBox="1"/>
          <p:nvPr/>
        </p:nvSpPr>
        <p:spPr>
          <a:xfrm>
            <a:off x="8467156" y="4906167"/>
            <a:ext cx="6198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100"/>
              <a:buFont typeface="Times New Roman"/>
              <a:buNone/>
            </a:pPr>
            <a:r>
              <a:rPr b="1" i="0" lang="en" sz="11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9" name="Google Shape;419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986" y="1465350"/>
            <a:ext cx="3779989" cy="25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24" name="Google Shape;424;p49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49"/>
          <p:cNvSpPr/>
          <p:nvPr/>
        </p:nvSpPr>
        <p:spPr>
          <a:xfrm rot="8008">
            <a:off x="111" y="2604946"/>
            <a:ext cx="9144025" cy="47700"/>
          </a:xfrm>
          <a:prstGeom prst="rect">
            <a:avLst/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6" name="Google Shape;426;p49"/>
          <p:cNvSpPr txBox="1"/>
          <p:nvPr>
            <p:ph type="title"/>
          </p:nvPr>
        </p:nvSpPr>
        <p:spPr>
          <a:xfrm>
            <a:off x="1473321" y="1002211"/>
            <a:ext cx="6197400" cy="23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4200"/>
              <a:buFont typeface="Arial"/>
              <a:buNone/>
            </a:pPr>
            <a:r>
              <a:rPr lang="en" sz="4200">
                <a:solidFill>
                  <a:schemeClr val="accent4"/>
                </a:solidFill>
              </a:rPr>
              <a:t>Light Node</a:t>
            </a:r>
            <a:endParaRPr sz="4200">
              <a:solidFill>
                <a:schemeClr val="accent4"/>
              </a:solidFill>
            </a:endParaRPr>
          </a:p>
        </p:txBody>
      </p:sp>
      <p:sp>
        <p:nvSpPr>
          <p:cNvPr id="427" name="Google Shape;427;p49"/>
          <p:cNvSpPr txBox="1"/>
          <p:nvPr/>
        </p:nvSpPr>
        <p:spPr>
          <a:xfrm>
            <a:off x="8467156" y="4906167"/>
            <a:ext cx="6198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100"/>
              <a:buFont typeface="Times New Roman"/>
              <a:buNone/>
            </a:pPr>
            <a:r>
              <a:rPr b="1" i="0" lang="en" sz="11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32" name="Google Shape;432;p50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50"/>
          <p:cNvSpPr txBox="1"/>
          <p:nvPr/>
        </p:nvSpPr>
        <p:spPr>
          <a:xfrm>
            <a:off x="1101353" y="1562374"/>
            <a:ext cx="6724500" cy="27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Low-bandwidth  </a:t>
            </a:r>
            <a:endParaRPr b="0" i="0" sz="1500" u="none" cap="none" strike="noStrike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Short on disk storage </a:t>
            </a:r>
            <a:endParaRPr b="0" i="0" sz="1500" u="none" cap="none" strike="noStrike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Volatile uptime (high churn for network)</a:t>
            </a:r>
            <a:endParaRPr b="0" i="0" sz="1500" u="none" cap="none" strike="noStrike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Restricted access / interprocess comms</a:t>
            </a:r>
            <a:endParaRPr b="0" i="0" sz="1500" u="none" cap="none" strike="noStrike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Platform requirements</a:t>
            </a:r>
            <a:endParaRPr b="0" i="0" sz="1500" u="none" cap="none" strike="noStrike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Permission issues</a:t>
            </a:r>
            <a:endParaRPr b="0" i="0" sz="1500" u="none" cap="none" strike="noStrike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</p:txBody>
      </p:sp>
      <p:sp>
        <p:nvSpPr>
          <p:cNvPr id="434" name="Google Shape;434;p50"/>
          <p:cNvSpPr txBox="1"/>
          <p:nvPr/>
        </p:nvSpPr>
        <p:spPr>
          <a:xfrm>
            <a:off x="311971" y="245214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Light node - mobile support</a:t>
            </a:r>
            <a:endParaRPr b="0" i="0" sz="5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50"/>
          <p:cNvSpPr txBox="1"/>
          <p:nvPr/>
        </p:nvSpPr>
        <p:spPr>
          <a:xfrm>
            <a:off x="8467156" y="4906167"/>
            <a:ext cx="6198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100"/>
              <a:buFont typeface="Times New Roman"/>
              <a:buNone/>
            </a:pPr>
            <a:r>
              <a:rPr b="1" i="0" lang="en" sz="11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40" name="Google Shape;440;p51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51"/>
          <p:cNvSpPr txBox="1"/>
          <p:nvPr/>
        </p:nvSpPr>
        <p:spPr>
          <a:xfrm>
            <a:off x="1101353" y="1562374"/>
            <a:ext cx="6724500" cy="27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Gateways - Metamask, Infura</a:t>
            </a:r>
            <a:endParaRPr b="0" i="0" sz="1500" u="none" cap="none" strike="noStrike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Private gateways - DappNode</a:t>
            </a:r>
            <a:endParaRPr b="0" i="0" sz="1500" u="none" cap="none" strike="noStrike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Light mode of operation - Status</a:t>
            </a:r>
            <a:endParaRPr b="0" i="0" sz="1500" u="none" cap="none" strike="noStrike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Light requests - Native</a:t>
            </a:r>
            <a:endParaRPr b="0" i="0" sz="1500" u="none" cap="none" strike="noStrike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Swarm in the browser? </a:t>
            </a:r>
            <a:endParaRPr b="0" i="0" sz="1500" u="none" cap="none" strike="noStrike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</p:txBody>
      </p:sp>
      <p:sp>
        <p:nvSpPr>
          <p:cNvPr id="442" name="Google Shape;442;p51"/>
          <p:cNvSpPr txBox="1"/>
          <p:nvPr/>
        </p:nvSpPr>
        <p:spPr>
          <a:xfrm>
            <a:off x="311971" y="245214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Light node - solutions</a:t>
            </a:r>
            <a:endParaRPr b="0" i="0" sz="5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51"/>
          <p:cNvSpPr txBox="1"/>
          <p:nvPr/>
        </p:nvSpPr>
        <p:spPr>
          <a:xfrm>
            <a:off x="8467156" y="4906167"/>
            <a:ext cx="6198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100"/>
              <a:buFont typeface="Times New Roman"/>
              <a:buNone/>
            </a:pPr>
            <a:r>
              <a:rPr b="1" i="0" lang="en" sz="11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48" name="Google Shape;448;p52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52"/>
          <p:cNvSpPr txBox="1"/>
          <p:nvPr/>
        </p:nvSpPr>
        <p:spPr>
          <a:xfrm>
            <a:off x="1309678" y="1480649"/>
            <a:ext cx="6724500" cy="27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Overpass Mono Light"/>
              <a:buChar char="●"/>
            </a:pPr>
            <a:r>
              <a:rPr b="0" i="0" lang="en" sz="1500" u="none" cap="none" strike="noStrike">
                <a:solidFill>
                  <a:schemeClr val="lt2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Not dialled, not saved </a:t>
            </a:r>
            <a:endParaRPr b="0" i="0" sz="1500" u="none" cap="none" strike="noStrike">
              <a:solidFill>
                <a:schemeClr val="lt2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3238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Overpass Mono Light"/>
              <a:buChar char="●"/>
            </a:pPr>
            <a:r>
              <a:rPr b="0" i="0" lang="en" sz="1500" u="none" cap="none" strike="noStrike">
                <a:solidFill>
                  <a:schemeClr val="lt2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Not syncing storing chunks</a:t>
            </a:r>
            <a:endParaRPr b="0" i="0" sz="1500" u="none" cap="none" strike="noStrike">
              <a:solidFill>
                <a:schemeClr val="lt2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3238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Overpass Mono Light"/>
              <a:buChar char="●"/>
            </a:pPr>
            <a:r>
              <a:rPr b="0" i="0" lang="en" sz="1500" u="none" cap="none" strike="noStrike">
                <a:solidFill>
                  <a:schemeClr val="lt2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Not serving retrieve requests</a:t>
            </a:r>
            <a:endParaRPr b="0" i="0" sz="1500" u="none" cap="none" strike="noStrike">
              <a:solidFill>
                <a:schemeClr val="lt2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3238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Overpass Mono Light"/>
              <a:buChar char="●"/>
            </a:pPr>
            <a:r>
              <a:rPr b="0" i="0" lang="en" sz="1500" u="none" cap="none" strike="noStrike">
                <a:solidFill>
                  <a:schemeClr val="lt2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Not counted in local neighbourhood </a:t>
            </a:r>
            <a:endParaRPr b="0" i="0" sz="1500" u="none" cap="none" strike="noStrike">
              <a:solidFill>
                <a:schemeClr val="lt2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2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-323850" lvl="0" marL="457200" marR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Overpass Mono Light"/>
              <a:buChar char="●"/>
            </a:pPr>
            <a:r>
              <a:rPr b="0" i="0" lang="en" sz="1500" u="none" cap="none" strike="noStrike">
                <a:solidFill>
                  <a:schemeClr val="lt2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Forwarding pss messages?</a:t>
            </a:r>
            <a:endParaRPr b="0" i="0" sz="1500" u="none" cap="none" strike="noStrike">
              <a:solidFill>
                <a:schemeClr val="lt2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2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</p:txBody>
      </p:sp>
      <p:sp>
        <p:nvSpPr>
          <p:cNvPr id="450" name="Google Shape;450;p52"/>
          <p:cNvSpPr txBox="1"/>
          <p:nvPr/>
        </p:nvSpPr>
        <p:spPr>
          <a:xfrm>
            <a:off x="284746" y="281539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Light nodes are same but different </a:t>
            </a:r>
            <a:endParaRPr b="0" i="0" sz="5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52"/>
          <p:cNvSpPr txBox="1"/>
          <p:nvPr/>
        </p:nvSpPr>
        <p:spPr>
          <a:xfrm>
            <a:off x="8467156" y="4906167"/>
            <a:ext cx="6198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100"/>
              <a:buFont typeface="Times New Roman"/>
              <a:buNone/>
            </a:pPr>
            <a:r>
              <a:rPr b="1" i="0" lang="en" sz="11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56" name="Google Shape;456;p53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53"/>
          <p:cNvSpPr txBox="1"/>
          <p:nvPr/>
        </p:nvSpPr>
        <p:spPr>
          <a:xfrm>
            <a:off x="1309678" y="1480649"/>
            <a:ext cx="6724500" cy="27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2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Outsourcing domain name resolution</a:t>
            </a:r>
            <a:endParaRPr b="0" i="0" sz="1500" u="none" cap="none" strike="noStrike">
              <a:solidFill>
                <a:schemeClr val="lt2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2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Manifest path resolution</a:t>
            </a:r>
            <a:endParaRPr b="0" i="0" sz="1500" u="none" cap="none" strike="noStrike">
              <a:solidFill>
                <a:schemeClr val="lt2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2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Range queries, partial access</a:t>
            </a:r>
            <a:endParaRPr b="0" i="0" sz="1500" u="none" cap="none" strike="noStrike">
              <a:solidFill>
                <a:schemeClr val="lt2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2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Erasure coding and insurance</a:t>
            </a:r>
            <a:endParaRPr b="0" i="0" sz="1500" u="none" cap="none" strike="noStrike">
              <a:solidFill>
                <a:schemeClr val="lt2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chemeClr val="lt2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Encryption / decryption (private remote node)</a:t>
            </a:r>
            <a:endParaRPr b="0" i="0" sz="1500" u="none" cap="none" strike="noStrike">
              <a:solidFill>
                <a:schemeClr val="lt2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2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</p:txBody>
      </p:sp>
      <p:sp>
        <p:nvSpPr>
          <p:cNvPr id="458" name="Google Shape;458;p53"/>
          <p:cNvSpPr txBox="1"/>
          <p:nvPr/>
        </p:nvSpPr>
        <p:spPr>
          <a:xfrm>
            <a:off x="248446" y="272464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Light mode requests </a:t>
            </a:r>
            <a:endParaRPr b="0" i="0" sz="5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53"/>
          <p:cNvSpPr txBox="1"/>
          <p:nvPr/>
        </p:nvSpPr>
        <p:spPr>
          <a:xfrm>
            <a:off x="8467156" y="4906167"/>
            <a:ext cx="6198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100"/>
              <a:buFont typeface="Times New Roman"/>
              <a:buNone/>
            </a:pPr>
            <a:r>
              <a:rPr b="1" i="0" lang="en" sz="11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07" name="Google Shape;107;p18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>
            <p:ph type="title"/>
          </p:nvPr>
        </p:nvSpPr>
        <p:spPr>
          <a:xfrm>
            <a:off x="311971" y="245214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accent4"/>
                </a:solidFill>
              </a:rPr>
              <a:t>Holy trinity</a:t>
            </a:r>
            <a:endParaRPr sz="2400">
              <a:solidFill>
                <a:schemeClr val="accent4"/>
              </a:solidFill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7799" y="1209250"/>
            <a:ext cx="6288400" cy="369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64" name="Google Shape;464;p54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54"/>
          <p:cNvSpPr/>
          <p:nvPr/>
        </p:nvSpPr>
        <p:spPr>
          <a:xfrm rot="8008">
            <a:off x="111" y="2604946"/>
            <a:ext cx="9144025" cy="47700"/>
          </a:xfrm>
          <a:prstGeom prst="rect">
            <a:avLst/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6" name="Google Shape;466;p54"/>
          <p:cNvSpPr txBox="1"/>
          <p:nvPr>
            <p:ph type="title"/>
          </p:nvPr>
        </p:nvSpPr>
        <p:spPr>
          <a:xfrm>
            <a:off x="1473321" y="1002211"/>
            <a:ext cx="6197400" cy="23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4200"/>
              <a:buFont typeface="Arial"/>
              <a:buNone/>
            </a:pPr>
            <a:r>
              <a:rPr lang="en" sz="4200">
                <a:solidFill>
                  <a:schemeClr val="accent4"/>
                </a:solidFill>
              </a:rPr>
              <a:t>Roadmap</a:t>
            </a:r>
            <a:endParaRPr sz="500">
              <a:solidFill>
                <a:schemeClr val="accent4"/>
              </a:solidFill>
            </a:endParaRPr>
          </a:p>
        </p:txBody>
      </p:sp>
      <p:sp>
        <p:nvSpPr>
          <p:cNvPr id="467" name="Google Shape;467;p54"/>
          <p:cNvSpPr txBox="1"/>
          <p:nvPr/>
        </p:nvSpPr>
        <p:spPr>
          <a:xfrm>
            <a:off x="8467156" y="4906167"/>
            <a:ext cx="6198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100"/>
              <a:buFont typeface="Times New Roman"/>
              <a:buNone/>
            </a:pPr>
            <a:r>
              <a:rPr b="1" i="0" lang="en" sz="11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72" name="Google Shape;472;p55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55"/>
          <p:cNvSpPr txBox="1"/>
          <p:nvPr/>
        </p:nvSpPr>
        <p:spPr>
          <a:xfrm>
            <a:off x="903000" y="1562375"/>
            <a:ext cx="7348800" cy="27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Incentivised bandwidth (SWAP) - at least testnet</a:t>
            </a:r>
            <a:endParaRPr b="0" i="0" sz="1800" u="none" cap="none" strike="noStrike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Spam protection (proof of burn)</a:t>
            </a:r>
            <a:endParaRPr b="0" i="0" sz="1800" u="none" cap="none" strike="noStrike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Erasure Coded content</a:t>
            </a:r>
            <a:endParaRPr b="0" i="0" sz="1800" u="none" cap="none" strike="noStrike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</p:txBody>
      </p:sp>
      <p:sp>
        <p:nvSpPr>
          <p:cNvPr id="474" name="Google Shape;474;p55"/>
          <p:cNvSpPr txBox="1"/>
          <p:nvPr/>
        </p:nvSpPr>
        <p:spPr>
          <a:xfrm>
            <a:off x="638846" y="230414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Coming up next...	</a:t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55"/>
          <p:cNvSpPr txBox="1"/>
          <p:nvPr/>
        </p:nvSpPr>
        <p:spPr>
          <a:xfrm>
            <a:off x="8467156" y="4906167"/>
            <a:ext cx="6198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100"/>
              <a:buFont typeface="Times New Roman"/>
              <a:buNone/>
            </a:pPr>
            <a:r>
              <a:rPr b="1" i="0" lang="en" sz="11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80" name="Google Shape;480;p56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6"/>
          <p:cNvSpPr txBox="1"/>
          <p:nvPr/>
        </p:nvSpPr>
        <p:spPr>
          <a:xfrm>
            <a:off x="903000" y="1562375"/>
            <a:ext cx="7348800" cy="3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Storage Guarantees and Insurance</a:t>
            </a:r>
            <a:endParaRPr b="0" i="0" sz="1800" u="none" cap="none" strike="noStrike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Swap, Swear, Swindle - contract suite developed by Ralph Pilcher (RIAT); Go API to be built</a:t>
            </a:r>
            <a:endParaRPr b="0" i="0" sz="1800" u="none" cap="none" strike="noStrike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Databases on Swarm</a:t>
            </a:r>
            <a:endParaRPr b="0" i="0" sz="1800" u="none" cap="none" strike="noStrike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better JavaScript support</a:t>
            </a:r>
            <a:endParaRPr b="0" i="0" sz="1800" u="none" cap="none" strike="noStrike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other language bindings</a:t>
            </a:r>
            <a:endParaRPr b="0" i="0" sz="1800" u="none" cap="none" strike="noStrike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</p:txBody>
      </p:sp>
      <p:sp>
        <p:nvSpPr>
          <p:cNvPr id="482" name="Google Shape;482;p56"/>
          <p:cNvSpPr txBox="1"/>
          <p:nvPr/>
        </p:nvSpPr>
        <p:spPr>
          <a:xfrm>
            <a:off x="638846" y="230414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Also on the roadmap</a:t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56"/>
          <p:cNvSpPr txBox="1"/>
          <p:nvPr/>
        </p:nvSpPr>
        <p:spPr>
          <a:xfrm>
            <a:off x="8467156" y="4906167"/>
            <a:ext cx="6198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100"/>
              <a:buFont typeface="Times New Roman"/>
              <a:buNone/>
            </a:pPr>
            <a:r>
              <a:rPr b="1" i="0" lang="en" sz="11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88" name="Google Shape;488;p57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57"/>
          <p:cNvSpPr/>
          <p:nvPr/>
        </p:nvSpPr>
        <p:spPr>
          <a:xfrm rot="8008">
            <a:off x="55" y="2604946"/>
            <a:ext cx="9144025" cy="47700"/>
          </a:xfrm>
          <a:prstGeom prst="rect">
            <a:avLst/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0" name="Google Shape;490;p57"/>
          <p:cNvSpPr txBox="1"/>
          <p:nvPr>
            <p:ph type="title"/>
          </p:nvPr>
        </p:nvSpPr>
        <p:spPr>
          <a:xfrm>
            <a:off x="1473321" y="1002211"/>
            <a:ext cx="6197400" cy="23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4200"/>
              <a:buFont typeface="Arial"/>
              <a:buNone/>
            </a:pPr>
            <a:r>
              <a:rPr lang="en" sz="4200">
                <a:solidFill>
                  <a:schemeClr val="accent4"/>
                </a:solidFill>
              </a:rPr>
              <a:t>New release process</a:t>
            </a:r>
            <a:endParaRPr sz="500">
              <a:solidFill>
                <a:schemeClr val="accent4"/>
              </a:solidFill>
            </a:endParaRPr>
          </a:p>
        </p:txBody>
      </p:sp>
      <p:sp>
        <p:nvSpPr>
          <p:cNvPr id="491" name="Google Shape;491;p57"/>
          <p:cNvSpPr txBox="1"/>
          <p:nvPr/>
        </p:nvSpPr>
        <p:spPr>
          <a:xfrm>
            <a:off x="8467156" y="4906167"/>
            <a:ext cx="6198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100"/>
              <a:buFont typeface="Times New Roman"/>
              <a:buNone/>
            </a:pPr>
            <a:r>
              <a:rPr b="1" i="0" lang="en" sz="11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96" name="Google Shape;496;p58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58"/>
          <p:cNvSpPr txBox="1"/>
          <p:nvPr/>
        </p:nvSpPr>
        <p:spPr>
          <a:xfrm>
            <a:off x="3180525" y="1171575"/>
            <a:ext cx="5571600" cy="3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500"/>
              <a:buFont typeface="Roboto Mono Light"/>
              <a:buChar char="●"/>
            </a:pPr>
            <a:r>
              <a:rPr b="0" i="0" lang="en" sz="1500" u="none" cap="none" strike="noStrike">
                <a:solidFill>
                  <a:srgbClr val="EEEEEE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Swarm lives in the same Github repository as Geth</a:t>
            </a:r>
            <a:endParaRPr b="1" i="0" sz="1500" u="none" cap="none" strike="noStrike">
              <a:solidFill>
                <a:schemeClr val="accent4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98" name="Google Shape;498;p58"/>
          <p:cNvSpPr txBox="1"/>
          <p:nvPr/>
        </p:nvSpPr>
        <p:spPr>
          <a:xfrm>
            <a:off x="391577" y="245214"/>
            <a:ext cx="8360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Swarm and Geth are on the same release cycle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58"/>
          <p:cNvSpPr txBox="1"/>
          <p:nvPr>
            <p:ph idx="4294967295" type="sldNum"/>
          </p:nvPr>
        </p:nvSpPr>
        <p:spPr>
          <a:xfrm>
            <a:off x="82716" y="4925516"/>
            <a:ext cx="1065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00" name="Google Shape;500;p58"/>
          <p:cNvSpPr txBox="1"/>
          <p:nvPr/>
        </p:nvSpPr>
        <p:spPr>
          <a:xfrm>
            <a:off x="8467156" y="4906167"/>
            <a:ext cx="6198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100"/>
              <a:buFont typeface="Times New Roman"/>
              <a:buNone/>
            </a:pPr>
            <a:r>
              <a:rPr b="1" i="0" lang="en" sz="11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1" name="Google Shape;501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227" y="1102625"/>
            <a:ext cx="2528175" cy="390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06" name="Google Shape;506;p59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59"/>
          <p:cNvSpPr txBox="1"/>
          <p:nvPr/>
        </p:nvSpPr>
        <p:spPr>
          <a:xfrm>
            <a:off x="3180525" y="1171575"/>
            <a:ext cx="5571600" cy="3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500"/>
              <a:buFont typeface="Roboto Mono Light"/>
              <a:buChar char="●"/>
            </a:pPr>
            <a:r>
              <a:rPr b="0" i="0" lang="en" sz="1500" u="none" cap="none" strike="noStrike">
                <a:solidFill>
                  <a:srgbClr val="EEEEEE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Swarm lives in the same Github repository as Geth</a:t>
            </a:r>
            <a:endParaRPr b="0" i="0" sz="1500" u="none" cap="none" strike="noStrike">
              <a:solidFill>
                <a:srgbClr val="EEEEEE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-3238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500"/>
              <a:buFont typeface="Roboto Mono Light"/>
              <a:buChar char="●"/>
            </a:pPr>
            <a:r>
              <a:rPr b="0" i="0" lang="en" sz="1500" u="none" cap="none" strike="noStrike">
                <a:solidFill>
                  <a:srgbClr val="EEEEEE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Whenever there is a Geth release, there is a Swarm release</a:t>
            </a:r>
            <a:endParaRPr b="0" i="0" sz="1500" u="none" cap="none" strike="noStrike">
              <a:solidFill>
                <a:srgbClr val="EEEEEE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accent4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508" name="Google Shape;508;p59"/>
          <p:cNvSpPr txBox="1"/>
          <p:nvPr/>
        </p:nvSpPr>
        <p:spPr>
          <a:xfrm>
            <a:off x="391577" y="245214"/>
            <a:ext cx="8360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Swarm and Geth are on the same release cycle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59"/>
          <p:cNvSpPr txBox="1"/>
          <p:nvPr>
            <p:ph idx="4294967295" type="sldNum"/>
          </p:nvPr>
        </p:nvSpPr>
        <p:spPr>
          <a:xfrm>
            <a:off x="82716" y="4925516"/>
            <a:ext cx="1065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10" name="Google Shape;510;p59"/>
          <p:cNvSpPr txBox="1"/>
          <p:nvPr/>
        </p:nvSpPr>
        <p:spPr>
          <a:xfrm>
            <a:off x="8467156" y="4906167"/>
            <a:ext cx="6198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100"/>
              <a:buFont typeface="Times New Roman"/>
              <a:buNone/>
            </a:pPr>
            <a:r>
              <a:rPr b="1" i="0" lang="en" sz="11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1" name="Google Shape;511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227" y="1102625"/>
            <a:ext cx="2528175" cy="390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16" name="Google Shape;516;p60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60"/>
          <p:cNvSpPr txBox="1"/>
          <p:nvPr/>
        </p:nvSpPr>
        <p:spPr>
          <a:xfrm>
            <a:off x="3180525" y="1171575"/>
            <a:ext cx="5571600" cy="3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500"/>
              <a:buFont typeface="Roboto Mono Light"/>
              <a:buChar char="●"/>
            </a:pPr>
            <a:r>
              <a:rPr b="0" i="0" lang="en" sz="1500" u="none" cap="none" strike="noStrike">
                <a:solidFill>
                  <a:srgbClr val="EEEEEE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Swarm lives in the same Github repository as Geth</a:t>
            </a:r>
            <a:endParaRPr b="0" i="0" sz="1500" u="none" cap="none" strike="noStrike">
              <a:solidFill>
                <a:srgbClr val="EEEEEE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-3238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500"/>
              <a:buFont typeface="Roboto Mono Light"/>
              <a:buChar char="●"/>
            </a:pPr>
            <a:r>
              <a:rPr b="0" i="0" lang="en" sz="1500" u="none" cap="none" strike="noStrike">
                <a:solidFill>
                  <a:srgbClr val="EEEEEE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Whenever there is a Geth release, there is a Swarm release</a:t>
            </a:r>
            <a:endParaRPr b="0" i="0" sz="1500" u="none" cap="none" strike="noStrike">
              <a:solidFill>
                <a:srgbClr val="EEEEEE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-3238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500"/>
              <a:buFont typeface="Roboto Mono Light"/>
              <a:buChar char="●"/>
            </a:pPr>
            <a:r>
              <a:rPr b="0" i="0" lang="en" sz="1500" u="none" cap="none" strike="noStrike">
                <a:solidFill>
                  <a:srgbClr val="EEEEEE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Whenever there is a Swarm release, the nodes at swarm-gateways.net are updated to the newest version</a:t>
            </a:r>
            <a:endParaRPr b="0" i="0" sz="1500" u="none" cap="none" strike="noStrike">
              <a:solidFill>
                <a:srgbClr val="EEEEEE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accent4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518" name="Google Shape;518;p60"/>
          <p:cNvSpPr txBox="1"/>
          <p:nvPr/>
        </p:nvSpPr>
        <p:spPr>
          <a:xfrm>
            <a:off x="391577" y="245214"/>
            <a:ext cx="8360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Swarm and Geth are on the same release cycle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60"/>
          <p:cNvSpPr txBox="1"/>
          <p:nvPr>
            <p:ph idx="4294967295" type="sldNum"/>
          </p:nvPr>
        </p:nvSpPr>
        <p:spPr>
          <a:xfrm>
            <a:off x="82716" y="4925516"/>
            <a:ext cx="1065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20" name="Google Shape;520;p60"/>
          <p:cNvSpPr txBox="1"/>
          <p:nvPr/>
        </p:nvSpPr>
        <p:spPr>
          <a:xfrm>
            <a:off x="8467156" y="4906167"/>
            <a:ext cx="6198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100"/>
              <a:buFont typeface="Times New Roman"/>
              <a:buNone/>
            </a:pPr>
            <a:r>
              <a:rPr b="1" i="0" lang="en" sz="11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1" name="Google Shape;521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227" y="1102625"/>
            <a:ext cx="2528175" cy="390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26" name="Google Shape;526;p61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61"/>
          <p:cNvSpPr txBox="1"/>
          <p:nvPr/>
        </p:nvSpPr>
        <p:spPr>
          <a:xfrm>
            <a:off x="3180525" y="1171575"/>
            <a:ext cx="5571600" cy="3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500"/>
              <a:buFont typeface="Roboto Mono Light"/>
              <a:buChar char="●"/>
            </a:pPr>
            <a:r>
              <a:rPr b="0" i="0" lang="en" sz="1500" u="none" cap="none" strike="noStrike">
                <a:solidFill>
                  <a:srgbClr val="EEEEEE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Swarm lives in the same Github repository as Geth</a:t>
            </a:r>
            <a:endParaRPr b="0" i="0" sz="1500" u="none" cap="none" strike="noStrike">
              <a:solidFill>
                <a:srgbClr val="EEEEEE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-3238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500"/>
              <a:buFont typeface="Roboto Mono Light"/>
              <a:buChar char="●"/>
            </a:pPr>
            <a:r>
              <a:rPr b="0" i="0" lang="en" sz="1500" u="none" cap="none" strike="noStrike">
                <a:solidFill>
                  <a:srgbClr val="EEEEEE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Whenever there is a Geth release, there is a Swarm release</a:t>
            </a:r>
            <a:endParaRPr b="0" i="0" sz="1500" u="none" cap="none" strike="noStrike">
              <a:solidFill>
                <a:srgbClr val="EEEEEE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-3238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500"/>
              <a:buFont typeface="Roboto Mono Light"/>
              <a:buChar char="●"/>
            </a:pPr>
            <a:r>
              <a:rPr b="0" i="0" lang="en" sz="1500" u="none" cap="none" strike="noStrike">
                <a:solidFill>
                  <a:srgbClr val="EEEEEE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Whenever there is a Swarm release, the nodes at swarm-gateways.net are updated to the newest version</a:t>
            </a:r>
            <a:endParaRPr b="0" i="0" sz="1500" u="none" cap="none" strike="noStrike">
              <a:solidFill>
                <a:srgbClr val="EEEEEE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-3238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500"/>
              <a:buFont typeface="Overpass Mono Light"/>
              <a:buChar char="●"/>
            </a:pPr>
            <a:r>
              <a:rPr b="0" i="0" lang="en" sz="1500" u="none" cap="none" strike="noStrike">
                <a:solidFill>
                  <a:srgbClr val="EEEEEE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Swarm is under heavy development, and  </a:t>
            </a:r>
            <a:r>
              <a:rPr b="1" i="0" lang="en" sz="1500" u="none" cap="none" strike="noStrike">
                <a:solidFill>
                  <a:srgbClr val="EEEEEE"/>
                </a:solidFill>
                <a:latin typeface="Roboto Mono"/>
                <a:ea typeface="Roboto Mono"/>
                <a:cs typeface="Roboto Mono"/>
                <a:sym typeface="Roboto Mono"/>
              </a:rPr>
              <a:t>breaking changes</a:t>
            </a:r>
            <a:r>
              <a:rPr b="0" i="0" lang="en" sz="1500" u="none" cap="none" strike="noStrike">
                <a:solidFill>
                  <a:srgbClr val="EEEEEE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can and do happen. </a:t>
            </a:r>
            <a:endParaRPr b="0" i="0" sz="1500" u="none" cap="none" strike="noStrike">
              <a:solidFill>
                <a:srgbClr val="EEEEEE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br>
              <a:rPr b="1" i="0" lang="en" sz="1500" u="none" cap="none" strike="noStrike">
                <a:solidFill>
                  <a:srgbClr val="EEEEEE"/>
                </a:solidFill>
                <a:latin typeface="Overpass Mono"/>
                <a:ea typeface="Overpass Mono"/>
                <a:cs typeface="Overpass Mono"/>
                <a:sym typeface="Overpass Mono"/>
              </a:rPr>
            </a:br>
            <a:r>
              <a:rPr b="1" i="0" lang="en" sz="1500" u="none" cap="none" strike="noStrike">
                <a:solidFill>
                  <a:schemeClr val="accent4"/>
                </a:solidFill>
                <a:latin typeface="Overpass Mono"/>
                <a:ea typeface="Overpass Mono"/>
                <a:cs typeface="Overpass Mono"/>
                <a:sym typeface="Overpass Mono"/>
              </a:rPr>
              <a:t>Always stay up to date. Install latest release.</a:t>
            </a:r>
            <a:endParaRPr b="1" i="0" sz="1500" u="none" cap="none" strike="noStrike">
              <a:solidFill>
                <a:schemeClr val="accent4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528" name="Google Shape;528;p61"/>
          <p:cNvSpPr txBox="1"/>
          <p:nvPr/>
        </p:nvSpPr>
        <p:spPr>
          <a:xfrm>
            <a:off x="391577" y="245214"/>
            <a:ext cx="8360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Swarm and Geth are on the same release cycle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61"/>
          <p:cNvSpPr txBox="1"/>
          <p:nvPr>
            <p:ph idx="4294967295" type="sldNum"/>
          </p:nvPr>
        </p:nvSpPr>
        <p:spPr>
          <a:xfrm>
            <a:off x="82716" y="4925516"/>
            <a:ext cx="1065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30" name="Google Shape;530;p61"/>
          <p:cNvSpPr txBox="1"/>
          <p:nvPr/>
        </p:nvSpPr>
        <p:spPr>
          <a:xfrm>
            <a:off x="8467156" y="4906167"/>
            <a:ext cx="6198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100"/>
              <a:buFont typeface="Times New Roman"/>
              <a:buNone/>
            </a:pPr>
            <a:r>
              <a:rPr b="1" i="0" lang="en" sz="11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1" name="Google Shape;531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227" y="1102625"/>
            <a:ext cx="2528175" cy="390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36" name="Google Shape;536;p62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62"/>
          <p:cNvSpPr txBox="1"/>
          <p:nvPr/>
        </p:nvSpPr>
        <p:spPr>
          <a:xfrm>
            <a:off x="3180525" y="1171575"/>
            <a:ext cx="5571600" cy="3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EEEEEE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accent4"/>
                </a:solidFill>
                <a:latin typeface="Overpass Mono"/>
                <a:ea typeface="Overpass Mono"/>
                <a:cs typeface="Overpass Mono"/>
                <a:sym typeface="Overpass Mono"/>
              </a:rPr>
              <a:t>Always stay up to date.</a:t>
            </a:r>
            <a:br>
              <a:rPr b="1" i="0" lang="en" sz="3000" u="none" cap="none" strike="noStrike">
                <a:solidFill>
                  <a:schemeClr val="accent4"/>
                </a:solidFill>
                <a:latin typeface="Overpass Mono"/>
                <a:ea typeface="Overpass Mono"/>
                <a:cs typeface="Overpass Mono"/>
                <a:sym typeface="Overpass Mono"/>
              </a:rPr>
            </a:br>
            <a:r>
              <a:rPr b="1" i="0" lang="en" sz="3000" u="none" cap="none" strike="noStrike">
                <a:solidFill>
                  <a:schemeClr val="accent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br>
              <a:rPr b="1" i="0" lang="en" sz="3000" u="none" cap="none" strike="noStrike">
                <a:solidFill>
                  <a:schemeClr val="accent4"/>
                </a:solidFill>
                <a:latin typeface="Overpass Mono"/>
                <a:ea typeface="Overpass Mono"/>
                <a:cs typeface="Overpass Mono"/>
                <a:sym typeface="Overpass Mono"/>
              </a:rPr>
            </a:br>
            <a:r>
              <a:rPr b="1" i="0" lang="en" sz="3000" u="none" cap="none" strike="noStrike">
                <a:solidFill>
                  <a:schemeClr val="accent4"/>
                </a:solidFill>
                <a:latin typeface="Overpass Mono"/>
                <a:ea typeface="Overpass Mono"/>
                <a:cs typeface="Overpass Mono"/>
                <a:sym typeface="Overpass Mono"/>
              </a:rPr>
              <a:t>Install latest release.</a:t>
            </a:r>
            <a:endParaRPr b="1" i="0" sz="3000" u="none" cap="none" strike="noStrike">
              <a:solidFill>
                <a:schemeClr val="accent4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538" name="Google Shape;538;p62"/>
          <p:cNvSpPr txBox="1"/>
          <p:nvPr/>
        </p:nvSpPr>
        <p:spPr>
          <a:xfrm>
            <a:off x="391577" y="245214"/>
            <a:ext cx="8360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Swarm and Geth are on the same release cycle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62"/>
          <p:cNvSpPr txBox="1"/>
          <p:nvPr>
            <p:ph idx="4294967295" type="sldNum"/>
          </p:nvPr>
        </p:nvSpPr>
        <p:spPr>
          <a:xfrm>
            <a:off x="82716" y="4925516"/>
            <a:ext cx="1065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40" name="Google Shape;540;p62"/>
          <p:cNvSpPr txBox="1"/>
          <p:nvPr/>
        </p:nvSpPr>
        <p:spPr>
          <a:xfrm>
            <a:off x="8467156" y="4906167"/>
            <a:ext cx="6198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100"/>
              <a:buFont typeface="Times New Roman"/>
              <a:buNone/>
            </a:pPr>
            <a:r>
              <a:rPr b="1" i="0" lang="en" sz="11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1" name="Google Shape;541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227" y="1102625"/>
            <a:ext cx="2528175" cy="390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46" name="Google Shape;546;p63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63"/>
          <p:cNvSpPr/>
          <p:nvPr/>
        </p:nvSpPr>
        <p:spPr>
          <a:xfrm rot="8008">
            <a:off x="55" y="2604946"/>
            <a:ext cx="9144025" cy="47700"/>
          </a:xfrm>
          <a:prstGeom prst="rect">
            <a:avLst/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8" name="Google Shape;548;p63"/>
          <p:cNvSpPr txBox="1"/>
          <p:nvPr>
            <p:ph type="title"/>
          </p:nvPr>
        </p:nvSpPr>
        <p:spPr>
          <a:xfrm>
            <a:off x="1473321" y="1002211"/>
            <a:ext cx="6197400" cy="23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4200"/>
              <a:buFont typeface="Arial"/>
              <a:buNone/>
            </a:pPr>
            <a:r>
              <a:rPr lang="en" sz="4200">
                <a:solidFill>
                  <a:schemeClr val="accent4"/>
                </a:solidFill>
              </a:rPr>
              <a:t>Installation</a:t>
            </a:r>
            <a:endParaRPr sz="500">
              <a:solidFill>
                <a:schemeClr val="accent4"/>
              </a:solidFill>
            </a:endParaRPr>
          </a:p>
        </p:txBody>
      </p:sp>
      <p:sp>
        <p:nvSpPr>
          <p:cNvPr id="549" name="Google Shape;549;p63"/>
          <p:cNvSpPr txBox="1"/>
          <p:nvPr/>
        </p:nvSpPr>
        <p:spPr>
          <a:xfrm>
            <a:off x="8467156" y="4906167"/>
            <a:ext cx="6198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100"/>
              <a:buFont typeface="Times New Roman"/>
              <a:buNone/>
            </a:pPr>
            <a:r>
              <a:rPr b="1" i="0" lang="en" sz="11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14" name="Google Shape;114;p19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>
            <p:ph type="title"/>
          </p:nvPr>
        </p:nvSpPr>
        <p:spPr>
          <a:xfrm>
            <a:off x="311971" y="245214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accent1"/>
                </a:solidFill>
              </a:rPr>
              <a:t>Holy trinity</a:t>
            </a:r>
            <a:endParaRPr sz="2400">
              <a:solidFill>
                <a:schemeClr val="accent4"/>
              </a:solidFill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4549" y="950225"/>
            <a:ext cx="4574906" cy="404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4"/>
          <p:cNvSpPr/>
          <p:nvPr/>
        </p:nvSpPr>
        <p:spPr>
          <a:xfrm>
            <a:off x="633742" y="3074278"/>
            <a:ext cx="3930600" cy="1697100"/>
          </a:xfrm>
          <a:prstGeom prst="rect">
            <a:avLst/>
          </a:prstGeom>
          <a:noFill/>
          <a:ln cap="flat" cmpd="sng" w="25400">
            <a:solidFill>
              <a:srgbClr val="88D2E6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5" name="Google Shape;555;p64"/>
          <p:cNvSpPr/>
          <p:nvPr/>
        </p:nvSpPr>
        <p:spPr>
          <a:xfrm>
            <a:off x="4724005" y="3074278"/>
            <a:ext cx="3930600" cy="1697100"/>
          </a:xfrm>
          <a:prstGeom prst="rect">
            <a:avLst/>
          </a:prstGeom>
          <a:noFill/>
          <a:ln cap="flat" cmpd="sng" w="25400">
            <a:solidFill>
              <a:srgbClr val="9FD3AB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6" name="Google Shape;556;p64"/>
          <p:cNvSpPr/>
          <p:nvPr/>
        </p:nvSpPr>
        <p:spPr>
          <a:xfrm>
            <a:off x="4724005" y="1184260"/>
            <a:ext cx="3930600" cy="1697100"/>
          </a:xfrm>
          <a:prstGeom prst="rect">
            <a:avLst/>
          </a:prstGeom>
          <a:noFill/>
          <a:ln cap="flat" cmpd="sng" w="25400">
            <a:solidFill>
              <a:srgbClr val="A5AAD5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557" name="Google Shape;557;p64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64"/>
          <p:cNvSpPr txBox="1"/>
          <p:nvPr>
            <p:ph type="title"/>
          </p:nvPr>
        </p:nvSpPr>
        <p:spPr>
          <a:xfrm>
            <a:off x="311971" y="245214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EEEEEE"/>
                </a:solidFill>
              </a:rPr>
              <a:t>Installing Swarm is easier than ever</a:t>
            </a:r>
            <a:endParaRPr sz="500"/>
          </a:p>
        </p:txBody>
      </p:sp>
      <p:sp>
        <p:nvSpPr>
          <p:cNvPr id="559" name="Google Shape;559;p64"/>
          <p:cNvSpPr/>
          <p:nvPr/>
        </p:nvSpPr>
        <p:spPr>
          <a:xfrm>
            <a:off x="633742" y="1184260"/>
            <a:ext cx="3930600" cy="1697100"/>
          </a:xfrm>
          <a:prstGeom prst="rect">
            <a:avLst/>
          </a:prstGeom>
          <a:noFill/>
          <a:ln cap="flat" cmpd="sng" w="25400">
            <a:solidFill>
              <a:srgbClr val="F6A19C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0" name="Google Shape;560;p64"/>
          <p:cNvSpPr txBox="1"/>
          <p:nvPr/>
        </p:nvSpPr>
        <p:spPr>
          <a:xfrm>
            <a:off x="8467156" y="4906167"/>
            <a:ext cx="6198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100"/>
              <a:buFont typeface="Times New Roman"/>
              <a:buNone/>
            </a:pPr>
            <a:r>
              <a:rPr b="1" i="0" lang="en" sz="11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5"/>
          <p:cNvSpPr/>
          <p:nvPr/>
        </p:nvSpPr>
        <p:spPr>
          <a:xfrm>
            <a:off x="633742" y="3074278"/>
            <a:ext cx="3930600" cy="1697100"/>
          </a:xfrm>
          <a:prstGeom prst="rect">
            <a:avLst/>
          </a:prstGeom>
          <a:noFill/>
          <a:ln cap="flat" cmpd="sng" w="25400">
            <a:solidFill>
              <a:srgbClr val="88D2E6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6" name="Google Shape;566;p65"/>
          <p:cNvSpPr/>
          <p:nvPr/>
        </p:nvSpPr>
        <p:spPr>
          <a:xfrm>
            <a:off x="4724005" y="3074278"/>
            <a:ext cx="3930600" cy="1697100"/>
          </a:xfrm>
          <a:prstGeom prst="rect">
            <a:avLst/>
          </a:prstGeom>
          <a:noFill/>
          <a:ln cap="flat" cmpd="sng" w="25400">
            <a:solidFill>
              <a:srgbClr val="9FD3AB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7" name="Google Shape;567;p65"/>
          <p:cNvSpPr/>
          <p:nvPr/>
        </p:nvSpPr>
        <p:spPr>
          <a:xfrm>
            <a:off x="4724005" y="1184260"/>
            <a:ext cx="3930600" cy="1697100"/>
          </a:xfrm>
          <a:prstGeom prst="rect">
            <a:avLst/>
          </a:prstGeom>
          <a:noFill/>
          <a:ln cap="flat" cmpd="sng" w="25400">
            <a:solidFill>
              <a:srgbClr val="A5AAD5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568" name="Google Shape;568;p65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65"/>
          <p:cNvSpPr txBox="1"/>
          <p:nvPr>
            <p:ph type="title"/>
          </p:nvPr>
        </p:nvSpPr>
        <p:spPr>
          <a:xfrm>
            <a:off x="311971" y="245214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EEEEEE"/>
                </a:solidFill>
              </a:rPr>
              <a:t>Installing Swarm is easier than ever</a:t>
            </a:r>
            <a:endParaRPr sz="500"/>
          </a:p>
        </p:txBody>
      </p:sp>
      <p:sp>
        <p:nvSpPr>
          <p:cNvPr id="570" name="Google Shape;570;p65"/>
          <p:cNvSpPr/>
          <p:nvPr/>
        </p:nvSpPr>
        <p:spPr>
          <a:xfrm>
            <a:off x="633742" y="1184260"/>
            <a:ext cx="3930600" cy="1697100"/>
          </a:xfrm>
          <a:prstGeom prst="rect">
            <a:avLst/>
          </a:prstGeom>
          <a:noFill/>
          <a:ln cap="flat" cmpd="sng" w="25400">
            <a:solidFill>
              <a:srgbClr val="F6A19C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1" name="Google Shape;571;p65"/>
          <p:cNvSpPr txBox="1"/>
          <p:nvPr/>
        </p:nvSpPr>
        <p:spPr>
          <a:xfrm>
            <a:off x="894130" y="1738953"/>
            <a:ext cx="31209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100"/>
              <a:buFont typeface="Overpass Mono Light"/>
              <a:buNone/>
            </a:pPr>
            <a:r>
              <a:rPr b="0" i="0" lang="en" sz="11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Swarm is now in the same repository as Geth.</a:t>
            </a:r>
            <a:br>
              <a:rPr b="0" i="0" lang="en" sz="11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br>
              <a:rPr b="0" i="0" lang="en" sz="11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r>
              <a:rPr b="0" i="0" lang="en" sz="1100" u="none" cap="none" strike="noStrike">
                <a:solidFill>
                  <a:srgbClr val="EEEEE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github.com/ethereum/go-ethereum</a:t>
            </a:r>
            <a:endParaRPr b="0" i="0" sz="500" u="none" cap="none" strike="noStrike">
              <a:solidFill>
                <a:srgbClr val="000000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572" name="Google Shape;572;p65"/>
          <p:cNvSpPr txBox="1"/>
          <p:nvPr/>
        </p:nvSpPr>
        <p:spPr>
          <a:xfrm>
            <a:off x="894130" y="1331652"/>
            <a:ext cx="31209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From Source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65"/>
          <p:cNvSpPr txBox="1"/>
          <p:nvPr/>
        </p:nvSpPr>
        <p:spPr>
          <a:xfrm>
            <a:off x="8467156" y="4906167"/>
            <a:ext cx="6198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100"/>
              <a:buFont typeface="Times New Roman"/>
              <a:buNone/>
            </a:pPr>
            <a:r>
              <a:rPr b="1" i="0" lang="en" sz="11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6"/>
          <p:cNvSpPr/>
          <p:nvPr/>
        </p:nvSpPr>
        <p:spPr>
          <a:xfrm>
            <a:off x="633742" y="3074278"/>
            <a:ext cx="3930600" cy="1697100"/>
          </a:xfrm>
          <a:prstGeom prst="rect">
            <a:avLst/>
          </a:prstGeom>
          <a:noFill/>
          <a:ln cap="flat" cmpd="sng" w="25400">
            <a:solidFill>
              <a:srgbClr val="88D2E6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9" name="Google Shape;579;p66"/>
          <p:cNvSpPr/>
          <p:nvPr/>
        </p:nvSpPr>
        <p:spPr>
          <a:xfrm>
            <a:off x="4724005" y="3074278"/>
            <a:ext cx="3930600" cy="1697100"/>
          </a:xfrm>
          <a:prstGeom prst="rect">
            <a:avLst/>
          </a:prstGeom>
          <a:noFill/>
          <a:ln cap="flat" cmpd="sng" w="25400">
            <a:solidFill>
              <a:srgbClr val="9FD3AB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0" name="Google Shape;580;p66"/>
          <p:cNvSpPr/>
          <p:nvPr/>
        </p:nvSpPr>
        <p:spPr>
          <a:xfrm>
            <a:off x="4724005" y="1184260"/>
            <a:ext cx="3930600" cy="1697100"/>
          </a:xfrm>
          <a:prstGeom prst="rect">
            <a:avLst/>
          </a:prstGeom>
          <a:noFill/>
          <a:ln cap="flat" cmpd="sng" w="25400">
            <a:solidFill>
              <a:srgbClr val="A5AAD5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581" name="Google Shape;581;p66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66"/>
          <p:cNvSpPr txBox="1"/>
          <p:nvPr>
            <p:ph type="title"/>
          </p:nvPr>
        </p:nvSpPr>
        <p:spPr>
          <a:xfrm>
            <a:off x="311971" y="245214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EEEEEE"/>
                </a:solidFill>
              </a:rPr>
              <a:t>Installing Swarm is easier than ever</a:t>
            </a:r>
            <a:endParaRPr sz="500"/>
          </a:p>
        </p:txBody>
      </p:sp>
      <p:sp>
        <p:nvSpPr>
          <p:cNvPr id="583" name="Google Shape;583;p66"/>
          <p:cNvSpPr/>
          <p:nvPr/>
        </p:nvSpPr>
        <p:spPr>
          <a:xfrm>
            <a:off x="633742" y="1184260"/>
            <a:ext cx="3930600" cy="1697100"/>
          </a:xfrm>
          <a:prstGeom prst="rect">
            <a:avLst/>
          </a:prstGeom>
          <a:noFill/>
          <a:ln cap="flat" cmpd="sng" w="25400">
            <a:solidFill>
              <a:srgbClr val="F6A19C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4" name="Google Shape;584;p66"/>
          <p:cNvSpPr txBox="1"/>
          <p:nvPr/>
        </p:nvSpPr>
        <p:spPr>
          <a:xfrm>
            <a:off x="894130" y="1738953"/>
            <a:ext cx="31209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100"/>
              <a:buFont typeface="Overpass Mono Light"/>
              <a:buNone/>
            </a:pPr>
            <a:r>
              <a:rPr b="0" i="0" lang="en" sz="11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Swarm is now in the same repository as Geth.</a:t>
            </a:r>
            <a:br>
              <a:rPr b="0" i="0" lang="en" sz="11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br>
              <a:rPr b="0" i="0" lang="en" sz="11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r>
              <a:rPr b="0" i="0" lang="en" sz="1100" u="none" cap="none" strike="noStrike">
                <a:solidFill>
                  <a:srgbClr val="EEEEE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github.com/ethereum/go-ethereum</a:t>
            </a:r>
            <a:endParaRPr b="0" i="0" sz="500" u="none" cap="none" strike="noStrike">
              <a:solidFill>
                <a:srgbClr val="000000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585" name="Google Shape;585;p66"/>
          <p:cNvSpPr txBox="1"/>
          <p:nvPr/>
        </p:nvSpPr>
        <p:spPr>
          <a:xfrm>
            <a:off x="894130" y="1331652"/>
            <a:ext cx="31209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From Source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66"/>
          <p:cNvSpPr txBox="1"/>
          <p:nvPr/>
        </p:nvSpPr>
        <p:spPr>
          <a:xfrm>
            <a:off x="5128836" y="1738953"/>
            <a:ext cx="31209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100"/>
              <a:buFont typeface="Overpass Mono Light"/>
              <a:buNone/>
            </a:pPr>
            <a:r>
              <a:rPr b="0" i="0" lang="en" sz="11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Available on the new Downloads page (via swarm.ethereum.org)</a:t>
            </a:r>
            <a:br>
              <a:rPr b="0" i="0" lang="en" sz="11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endParaRPr b="0" i="0" sz="1100" u="none" cap="none" strike="noStrike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100"/>
              <a:buFont typeface="Overpass Mono Light"/>
              <a:buNone/>
            </a:pPr>
            <a:r>
              <a:rPr b="0" i="0" lang="en" sz="1100" u="none" cap="none" strike="noStrike">
                <a:solidFill>
                  <a:srgbClr val="EEEEE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bzz://theswarm.eth/downloads/</a:t>
            </a:r>
            <a:endParaRPr b="0" i="0" sz="1100" u="none" cap="none" strike="noStrike">
              <a:solidFill>
                <a:srgbClr val="EEEEE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587" name="Google Shape;587;p66"/>
          <p:cNvSpPr txBox="1"/>
          <p:nvPr/>
        </p:nvSpPr>
        <p:spPr>
          <a:xfrm>
            <a:off x="5128836" y="1331652"/>
            <a:ext cx="31209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Download binaries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66"/>
          <p:cNvSpPr txBox="1"/>
          <p:nvPr/>
        </p:nvSpPr>
        <p:spPr>
          <a:xfrm>
            <a:off x="8467156" y="4906167"/>
            <a:ext cx="6198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100"/>
              <a:buFont typeface="Times New Roman"/>
              <a:buNone/>
            </a:pPr>
            <a:r>
              <a:rPr b="1" i="0" lang="en" sz="11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7"/>
          <p:cNvSpPr/>
          <p:nvPr/>
        </p:nvSpPr>
        <p:spPr>
          <a:xfrm>
            <a:off x="633742" y="3074278"/>
            <a:ext cx="3930600" cy="1697100"/>
          </a:xfrm>
          <a:prstGeom prst="rect">
            <a:avLst/>
          </a:prstGeom>
          <a:noFill/>
          <a:ln cap="flat" cmpd="sng" w="25400">
            <a:solidFill>
              <a:srgbClr val="88D2E6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4" name="Google Shape;594;p67"/>
          <p:cNvSpPr/>
          <p:nvPr/>
        </p:nvSpPr>
        <p:spPr>
          <a:xfrm>
            <a:off x="4724005" y="3074278"/>
            <a:ext cx="3930600" cy="1697100"/>
          </a:xfrm>
          <a:prstGeom prst="rect">
            <a:avLst/>
          </a:prstGeom>
          <a:noFill/>
          <a:ln cap="flat" cmpd="sng" w="25400">
            <a:solidFill>
              <a:srgbClr val="9FD3AB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5" name="Google Shape;595;p67"/>
          <p:cNvSpPr/>
          <p:nvPr/>
        </p:nvSpPr>
        <p:spPr>
          <a:xfrm>
            <a:off x="4724005" y="1184260"/>
            <a:ext cx="3930600" cy="1697100"/>
          </a:xfrm>
          <a:prstGeom prst="rect">
            <a:avLst/>
          </a:prstGeom>
          <a:noFill/>
          <a:ln cap="flat" cmpd="sng" w="25400">
            <a:solidFill>
              <a:srgbClr val="A5AAD5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596" name="Google Shape;596;p67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67"/>
          <p:cNvSpPr txBox="1"/>
          <p:nvPr>
            <p:ph type="title"/>
          </p:nvPr>
        </p:nvSpPr>
        <p:spPr>
          <a:xfrm>
            <a:off x="311971" y="245214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EEEEEE"/>
                </a:solidFill>
              </a:rPr>
              <a:t>Installing Swarm is easier than ever</a:t>
            </a:r>
            <a:endParaRPr sz="500"/>
          </a:p>
        </p:txBody>
      </p:sp>
      <p:sp>
        <p:nvSpPr>
          <p:cNvPr id="598" name="Google Shape;598;p67"/>
          <p:cNvSpPr/>
          <p:nvPr/>
        </p:nvSpPr>
        <p:spPr>
          <a:xfrm>
            <a:off x="633742" y="1184260"/>
            <a:ext cx="3930600" cy="1697100"/>
          </a:xfrm>
          <a:prstGeom prst="rect">
            <a:avLst/>
          </a:prstGeom>
          <a:noFill/>
          <a:ln cap="flat" cmpd="sng" w="25400">
            <a:solidFill>
              <a:srgbClr val="F6A19C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9" name="Google Shape;599;p67"/>
          <p:cNvSpPr txBox="1"/>
          <p:nvPr/>
        </p:nvSpPr>
        <p:spPr>
          <a:xfrm>
            <a:off x="894130" y="1738953"/>
            <a:ext cx="31209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100"/>
              <a:buFont typeface="Overpass Mono Light"/>
              <a:buNone/>
            </a:pPr>
            <a:r>
              <a:rPr b="0" i="0" lang="en" sz="11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Swarm is now in the same repository as Geth.</a:t>
            </a:r>
            <a:br>
              <a:rPr b="0" i="0" lang="en" sz="11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br>
              <a:rPr b="0" i="0" lang="en" sz="11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r>
              <a:rPr b="0" i="0" lang="en" sz="1100" u="none" cap="none" strike="noStrike">
                <a:solidFill>
                  <a:srgbClr val="EEEEE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github.com/ethereum/go-ethereum</a:t>
            </a:r>
            <a:endParaRPr b="0" i="0" sz="500" u="none" cap="none" strike="noStrike">
              <a:solidFill>
                <a:srgbClr val="000000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00" name="Google Shape;600;p67"/>
          <p:cNvSpPr txBox="1"/>
          <p:nvPr/>
        </p:nvSpPr>
        <p:spPr>
          <a:xfrm>
            <a:off x="894130" y="1331652"/>
            <a:ext cx="31209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From Source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67"/>
          <p:cNvSpPr txBox="1"/>
          <p:nvPr/>
        </p:nvSpPr>
        <p:spPr>
          <a:xfrm>
            <a:off x="894130" y="3628971"/>
            <a:ext cx="31209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100"/>
              <a:buFont typeface="Overpass Mono Light"/>
              <a:buNone/>
            </a:pPr>
            <a:r>
              <a:rPr b="0" i="0" lang="en" sz="11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Ubuntu users can simply use the PPA (ppa:ethereum/ethereum) to install</a:t>
            </a:r>
            <a:br>
              <a:rPr b="0" i="0" lang="en" sz="11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br>
              <a:rPr b="0" i="0" lang="en" sz="11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r>
              <a:rPr b="0" i="0" lang="en" sz="1100" u="none" cap="none" strike="noStrike">
                <a:solidFill>
                  <a:srgbClr val="EEEEE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sudo apt install ethereum-swarm</a:t>
            </a:r>
            <a:endParaRPr b="0" i="0" sz="500" u="none" cap="none" strike="noStrike">
              <a:solidFill>
                <a:srgbClr val="000000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02" name="Google Shape;602;p67"/>
          <p:cNvSpPr txBox="1"/>
          <p:nvPr/>
        </p:nvSpPr>
        <p:spPr>
          <a:xfrm>
            <a:off x="894130" y="3221670"/>
            <a:ext cx="31209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Ubuntu Repositories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67"/>
          <p:cNvSpPr txBox="1"/>
          <p:nvPr/>
        </p:nvSpPr>
        <p:spPr>
          <a:xfrm>
            <a:off x="5128836" y="1738953"/>
            <a:ext cx="31209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100"/>
              <a:buFont typeface="Overpass Mono Light"/>
              <a:buNone/>
            </a:pPr>
            <a:r>
              <a:rPr b="0" i="0" lang="en" sz="11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Available on the new Downloads page (via swarm.ethereum.org)</a:t>
            </a:r>
            <a:br>
              <a:rPr b="0" i="0" lang="en" sz="11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endParaRPr b="0" i="0" sz="1100" u="none" cap="none" strike="noStrike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100"/>
              <a:buFont typeface="Overpass Mono Light"/>
              <a:buNone/>
            </a:pPr>
            <a:r>
              <a:rPr b="0" i="0" lang="en" sz="1100" u="none" cap="none" strike="noStrike">
                <a:solidFill>
                  <a:srgbClr val="EEEEE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bzz://theswarm.eth/downloads/</a:t>
            </a:r>
            <a:endParaRPr b="0" i="0" sz="1100" u="none" cap="none" strike="noStrike">
              <a:solidFill>
                <a:srgbClr val="EEEEE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04" name="Google Shape;604;p67"/>
          <p:cNvSpPr txBox="1"/>
          <p:nvPr/>
        </p:nvSpPr>
        <p:spPr>
          <a:xfrm>
            <a:off x="5128836" y="1331652"/>
            <a:ext cx="31209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Download binaries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67"/>
          <p:cNvSpPr txBox="1"/>
          <p:nvPr/>
        </p:nvSpPr>
        <p:spPr>
          <a:xfrm>
            <a:off x="8467156" y="4906167"/>
            <a:ext cx="6198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100"/>
              <a:buFont typeface="Times New Roman"/>
              <a:buNone/>
            </a:pPr>
            <a:r>
              <a:rPr b="1" i="0" lang="en" sz="11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8"/>
          <p:cNvSpPr/>
          <p:nvPr/>
        </p:nvSpPr>
        <p:spPr>
          <a:xfrm>
            <a:off x="633742" y="3074278"/>
            <a:ext cx="3930600" cy="1697100"/>
          </a:xfrm>
          <a:prstGeom prst="rect">
            <a:avLst/>
          </a:prstGeom>
          <a:noFill/>
          <a:ln cap="flat" cmpd="sng" w="25400">
            <a:solidFill>
              <a:srgbClr val="88D2E6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1" name="Google Shape;611;p68"/>
          <p:cNvSpPr/>
          <p:nvPr/>
        </p:nvSpPr>
        <p:spPr>
          <a:xfrm>
            <a:off x="4724005" y="3074278"/>
            <a:ext cx="3930600" cy="1697100"/>
          </a:xfrm>
          <a:prstGeom prst="rect">
            <a:avLst/>
          </a:prstGeom>
          <a:noFill/>
          <a:ln cap="flat" cmpd="sng" w="25400">
            <a:solidFill>
              <a:srgbClr val="9FD3AB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2" name="Google Shape;612;p68"/>
          <p:cNvSpPr/>
          <p:nvPr/>
        </p:nvSpPr>
        <p:spPr>
          <a:xfrm>
            <a:off x="4724005" y="1184260"/>
            <a:ext cx="3930600" cy="1697100"/>
          </a:xfrm>
          <a:prstGeom prst="rect">
            <a:avLst/>
          </a:prstGeom>
          <a:noFill/>
          <a:ln cap="flat" cmpd="sng" w="25400">
            <a:solidFill>
              <a:srgbClr val="A5AAD5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613" name="Google Shape;613;p68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68"/>
          <p:cNvSpPr txBox="1"/>
          <p:nvPr>
            <p:ph type="title"/>
          </p:nvPr>
        </p:nvSpPr>
        <p:spPr>
          <a:xfrm>
            <a:off x="311971" y="245214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EEEEEE"/>
                </a:solidFill>
              </a:rPr>
              <a:t>Installing Swarm is easier than ever</a:t>
            </a:r>
            <a:endParaRPr sz="500"/>
          </a:p>
        </p:txBody>
      </p:sp>
      <p:sp>
        <p:nvSpPr>
          <p:cNvPr id="615" name="Google Shape;615;p68"/>
          <p:cNvSpPr/>
          <p:nvPr/>
        </p:nvSpPr>
        <p:spPr>
          <a:xfrm>
            <a:off x="633742" y="1184260"/>
            <a:ext cx="3930600" cy="1697100"/>
          </a:xfrm>
          <a:prstGeom prst="rect">
            <a:avLst/>
          </a:prstGeom>
          <a:noFill/>
          <a:ln cap="flat" cmpd="sng" w="25400">
            <a:solidFill>
              <a:srgbClr val="F6A19C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6" name="Google Shape;616;p68"/>
          <p:cNvSpPr txBox="1"/>
          <p:nvPr/>
        </p:nvSpPr>
        <p:spPr>
          <a:xfrm>
            <a:off x="894130" y="1738953"/>
            <a:ext cx="31209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100"/>
              <a:buFont typeface="Overpass Mono Light"/>
              <a:buNone/>
            </a:pPr>
            <a:r>
              <a:rPr b="0" i="0" lang="en" sz="11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Swarm is now in the same repository as Geth.</a:t>
            </a:r>
            <a:br>
              <a:rPr b="0" i="0" lang="en" sz="11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br>
              <a:rPr b="0" i="0" lang="en" sz="11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r>
              <a:rPr b="0" i="0" lang="en" sz="1100" u="none" cap="none" strike="noStrike">
                <a:solidFill>
                  <a:srgbClr val="EEEEE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github.com/ethereum/go-ethereum</a:t>
            </a:r>
            <a:endParaRPr b="0" i="0" sz="500" u="none" cap="none" strike="noStrike">
              <a:solidFill>
                <a:srgbClr val="000000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17" name="Google Shape;617;p68"/>
          <p:cNvSpPr txBox="1"/>
          <p:nvPr/>
        </p:nvSpPr>
        <p:spPr>
          <a:xfrm>
            <a:off x="894130" y="1331652"/>
            <a:ext cx="31209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From Source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68"/>
          <p:cNvSpPr txBox="1"/>
          <p:nvPr/>
        </p:nvSpPr>
        <p:spPr>
          <a:xfrm>
            <a:off x="894130" y="3628971"/>
            <a:ext cx="31209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100"/>
              <a:buFont typeface="Overpass Mono Light"/>
              <a:buNone/>
            </a:pPr>
            <a:r>
              <a:rPr b="0" i="0" lang="en" sz="11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Ubuntu users can simply use the PPA (ppa:ethereum/ethereum) to install</a:t>
            </a:r>
            <a:br>
              <a:rPr b="0" i="0" lang="en" sz="11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br>
              <a:rPr b="0" i="0" lang="en" sz="11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r>
              <a:rPr b="0" i="0" lang="en" sz="1100" u="none" cap="none" strike="noStrike">
                <a:solidFill>
                  <a:srgbClr val="EEEEE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sudo apt install ethereum-swarm</a:t>
            </a:r>
            <a:endParaRPr b="0" i="0" sz="500" u="none" cap="none" strike="noStrike">
              <a:solidFill>
                <a:srgbClr val="000000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19" name="Google Shape;619;p68"/>
          <p:cNvSpPr txBox="1"/>
          <p:nvPr/>
        </p:nvSpPr>
        <p:spPr>
          <a:xfrm>
            <a:off x="894130" y="3221670"/>
            <a:ext cx="31209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Ubuntu Repositories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68"/>
          <p:cNvSpPr txBox="1"/>
          <p:nvPr/>
        </p:nvSpPr>
        <p:spPr>
          <a:xfrm>
            <a:off x="5128836" y="1738953"/>
            <a:ext cx="31209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100"/>
              <a:buFont typeface="Overpass Mono Light"/>
              <a:buNone/>
            </a:pPr>
            <a:r>
              <a:rPr b="0" i="0" lang="en" sz="11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Available on the new Downloads page (via swarm.ethereum.org)</a:t>
            </a:r>
            <a:br>
              <a:rPr b="0" i="0" lang="en" sz="11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endParaRPr b="0" i="0" sz="1100" u="none" cap="none" strike="noStrike">
              <a:solidFill>
                <a:srgbClr val="EEEEEE"/>
              </a:solidFill>
              <a:latin typeface="Overpass Mono Light"/>
              <a:ea typeface="Overpass Mono Light"/>
              <a:cs typeface="Overpass Mono Light"/>
              <a:sym typeface="Overpass Mono Ligh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100"/>
              <a:buFont typeface="Overpass Mono Light"/>
              <a:buNone/>
            </a:pPr>
            <a:r>
              <a:rPr b="0" i="0" lang="en" sz="1100" u="none" cap="none" strike="noStrike">
                <a:solidFill>
                  <a:srgbClr val="EEEEE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bzz://theswarm.eth/downloads/</a:t>
            </a:r>
            <a:endParaRPr b="0" i="0" sz="1100" u="none" cap="none" strike="noStrike">
              <a:solidFill>
                <a:srgbClr val="EEEEE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21" name="Google Shape;621;p68"/>
          <p:cNvSpPr txBox="1"/>
          <p:nvPr/>
        </p:nvSpPr>
        <p:spPr>
          <a:xfrm>
            <a:off x="5128836" y="1331652"/>
            <a:ext cx="31209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Download binaries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68"/>
          <p:cNvSpPr txBox="1"/>
          <p:nvPr/>
        </p:nvSpPr>
        <p:spPr>
          <a:xfrm>
            <a:off x="5128836" y="3628971"/>
            <a:ext cx="31209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100"/>
              <a:buFont typeface="Overpass Mono Light"/>
              <a:buNone/>
            </a:pPr>
            <a:r>
              <a:rPr b="0" i="0" lang="en" sz="11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  <a:t>Official Swarm docker images are available at ethdevops/swarm</a:t>
            </a:r>
            <a:br>
              <a:rPr b="0" i="0" lang="en" sz="11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br>
              <a:rPr b="0" i="0" lang="en" sz="1100" u="none" cap="none" strike="noStrike">
                <a:solidFill>
                  <a:srgbClr val="EEEEEE"/>
                </a:solidFill>
                <a:latin typeface="Overpass Mono Light"/>
                <a:ea typeface="Overpass Mono Light"/>
                <a:cs typeface="Overpass Mono Light"/>
                <a:sym typeface="Overpass Mono Light"/>
              </a:rPr>
            </a:br>
            <a:r>
              <a:rPr b="0" i="0" lang="en" sz="1100" u="none" cap="none" strike="noStrike">
                <a:solidFill>
                  <a:srgbClr val="EEEEE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docker pull ethdevops/swarm:latest</a:t>
            </a:r>
            <a:endParaRPr b="0" i="0" sz="1100" u="none" cap="none" strike="noStrike">
              <a:solidFill>
                <a:srgbClr val="EEEEE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23" name="Google Shape;623;p68"/>
          <p:cNvSpPr txBox="1"/>
          <p:nvPr/>
        </p:nvSpPr>
        <p:spPr>
          <a:xfrm>
            <a:off x="5128836" y="3221670"/>
            <a:ext cx="31209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Docker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68"/>
          <p:cNvSpPr txBox="1"/>
          <p:nvPr/>
        </p:nvSpPr>
        <p:spPr>
          <a:xfrm>
            <a:off x="8467156" y="4906167"/>
            <a:ext cx="6198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100"/>
              <a:buFont typeface="Times New Roman"/>
              <a:buNone/>
            </a:pPr>
            <a:r>
              <a:rPr b="1" i="0" lang="en" sz="11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629" name="Google Shape;629;p69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69"/>
          <p:cNvSpPr/>
          <p:nvPr/>
        </p:nvSpPr>
        <p:spPr>
          <a:xfrm rot="8008">
            <a:off x="55" y="2604946"/>
            <a:ext cx="9144025" cy="47700"/>
          </a:xfrm>
          <a:prstGeom prst="rect">
            <a:avLst/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1" name="Google Shape;631;p69"/>
          <p:cNvSpPr txBox="1"/>
          <p:nvPr>
            <p:ph type="title"/>
          </p:nvPr>
        </p:nvSpPr>
        <p:spPr>
          <a:xfrm>
            <a:off x="1473321" y="1002211"/>
            <a:ext cx="6197400" cy="23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4200"/>
              <a:buFont typeface="Arial"/>
              <a:buNone/>
            </a:pPr>
            <a:r>
              <a:rPr lang="en" sz="4200">
                <a:solidFill>
                  <a:schemeClr val="accent4"/>
                </a:solidFill>
              </a:rPr>
              <a:t>Summary</a:t>
            </a:r>
            <a:endParaRPr sz="500">
              <a:solidFill>
                <a:schemeClr val="accent4"/>
              </a:solidFill>
            </a:endParaRPr>
          </a:p>
        </p:txBody>
      </p:sp>
      <p:sp>
        <p:nvSpPr>
          <p:cNvPr id="632" name="Google Shape;632;p69"/>
          <p:cNvSpPr txBox="1"/>
          <p:nvPr/>
        </p:nvSpPr>
        <p:spPr>
          <a:xfrm>
            <a:off x="8467156" y="4906167"/>
            <a:ext cx="6198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100"/>
              <a:buFont typeface="Times New Roman"/>
              <a:buNone/>
            </a:pPr>
            <a:r>
              <a:rPr b="1" i="0" lang="en" sz="11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637" name="Google Shape;637;p70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70"/>
          <p:cNvSpPr txBox="1"/>
          <p:nvPr/>
        </p:nvSpPr>
        <p:spPr>
          <a:xfrm>
            <a:off x="311971" y="245214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The Team at Swarm Orange Summit 2018</a:t>
            </a:r>
            <a:endParaRPr b="0" i="0" sz="5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70"/>
          <p:cNvSpPr txBox="1"/>
          <p:nvPr/>
        </p:nvSpPr>
        <p:spPr>
          <a:xfrm>
            <a:off x="8467156" y="4906167"/>
            <a:ext cx="6198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100"/>
              <a:buFont typeface="Times New Roman"/>
              <a:buNone/>
            </a:pPr>
            <a:r>
              <a:rPr b="1" i="0" lang="en" sz="11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0" name="Google Shape;640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5600" y="1202150"/>
            <a:ext cx="8512797" cy="331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71717"/>
        </a:solidFill>
      </p:bgPr>
    </p:bg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645" name="Google Shape;645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5159" y="71744"/>
            <a:ext cx="2662284" cy="4995970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71"/>
          <p:cNvSpPr txBox="1"/>
          <p:nvPr/>
        </p:nvSpPr>
        <p:spPr>
          <a:xfrm>
            <a:off x="227175" y="293450"/>
            <a:ext cx="3956700" cy="44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accent4"/>
                </a:solidFill>
                <a:latin typeface="Overpass Mono SemiBold"/>
                <a:ea typeface="Overpass Mono SemiBold"/>
                <a:cs typeface="Overpass Mono SemiBold"/>
                <a:sym typeface="Overpass Mono SemiBold"/>
              </a:rPr>
              <a:t>Contact Us</a:t>
            </a:r>
            <a:endParaRPr b="0" i="0" sz="2400" u="none" cap="none" strike="noStrike">
              <a:solidFill>
                <a:schemeClr val="accent4"/>
              </a:solidFill>
              <a:latin typeface="Overpass Mono SemiBold"/>
              <a:ea typeface="Overpass Mono SemiBold"/>
              <a:cs typeface="Overpass Mono SemiBold"/>
              <a:sym typeface="Overpass Mono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4"/>
              </a:solidFill>
              <a:latin typeface="Overpass Mono SemiBold"/>
              <a:ea typeface="Overpass Mono SemiBold"/>
              <a:cs typeface="Overpass Mono SemiBold"/>
              <a:sym typeface="Overpass Mono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4"/>
              </a:solidFill>
              <a:latin typeface="Overpass Mono SemiBold"/>
              <a:ea typeface="Overpass Mono SemiBold"/>
              <a:cs typeface="Overpass Mono SemiBold"/>
              <a:sym typeface="Overpass Mono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Overpass Mono SemiBold"/>
              <a:ea typeface="Overpass Mono SemiBold"/>
              <a:cs typeface="Overpass Mono SemiBold"/>
              <a:sym typeface="Overpass Mono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Overpass Mono SemiBold"/>
              <a:ea typeface="Overpass Mono SemiBold"/>
              <a:cs typeface="Overpass Mono SemiBold"/>
              <a:sym typeface="Overpass Mono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Overpass Mono SemiBold"/>
              <a:ea typeface="Overpass Mono SemiBold"/>
              <a:cs typeface="Overpass Mono SemiBold"/>
              <a:sym typeface="Overpass Mono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Overpass Mono SemiBold"/>
              <a:ea typeface="Overpass Mono SemiBold"/>
              <a:cs typeface="Overpass Mono SemiBold"/>
              <a:sym typeface="Overpass Mono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Overpass Mono SemiBold"/>
              <a:ea typeface="Overpass Mono SemiBold"/>
              <a:cs typeface="Overpass Mono SemiBold"/>
              <a:sym typeface="Overpass Mono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Overpass Mono SemiBold"/>
              <a:ea typeface="Overpass Mono SemiBold"/>
              <a:cs typeface="Overpass Mono SemiBold"/>
              <a:sym typeface="Overpass Mono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Overpass Mono SemiBold"/>
              <a:ea typeface="Overpass Mono SemiBold"/>
              <a:cs typeface="Overpass Mono SemiBold"/>
              <a:sym typeface="Overpass Mono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1"/>
                </a:solidFill>
                <a:latin typeface="Overpass Mono SemiBold"/>
                <a:ea typeface="Overpass Mono SemiBold"/>
                <a:cs typeface="Overpass Mono SemiBold"/>
                <a:sym typeface="Overpass Mono SemiBold"/>
              </a:rPr>
              <a:t>swarm.ethereum.org</a:t>
            </a:r>
            <a:endParaRPr b="0" i="0" sz="1800" u="none" cap="none" strike="noStrike">
              <a:solidFill>
                <a:schemeClr val="accent1"/>
              </a:solidFill>
              <a:latin typeface="Overpass Mono SemiBold"/>
              <a:ea typeface="Overpass Mono SemiBold"/>
              <a:cs typeface="Overpass Mono SemiBold"/>
              <a:sym typeface="Overpass Mono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Overpass Mono SemiBold"/>
              <a:ea typeface="Overpass Mono SemiBold"/>
              <a:cs typeface="Overpass Mono SemiBold"/>
              <a:sym typeface="Overpass Mono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4"/>
                </a:solidFill>
                <a:latin typeface="Overpass Mono SemiBold"/>
                <a:ea typeface="Overpass Mono SemiBold"/>
                <a:cs typeface="Overpass Mono SemiBold"/>
                <a:sym typeface="Overpass Mono SemiBold"/>
              </a:rPr>
              <a:t>twitter.com/ethswarm</a:t>
            </a:r>
            <a:endParaRPr b="0" i="0" sz="1800" u="none" cap="none" strike="noStrike">
              <a:solidFill>
                <a:schemeClr val="accent4"/>
              </a:solidFill>
              <a:latin typeface="Overpass Mono SemiBold"/>
              <a:ea typeface="Overpass Mono SemiBold"/>
              <a:cs typeface="Overpass Mono SemiBold"/>
              <a:sym typeface="Overpass Mono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4"/>
              </a:solidFill>
              <a:latin typeface="Overpass Mono SemiBold"/>
              <a:ea typeface="Overpass Mono SemiBold"/>
              <a:cs typeface="Overpass Mono SemiBold"/>
              <a:sym typeface="Overpass Mono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4"/>
                </a:solidFill>
                <a:latin typeface="Overpass Mono SemiBold"/>
                <a:ea typeface="Overpass Mono SemiBold"/>
                <a:cs typeface="Overpass Mono SemiBold"/>
                <a:sym typeface="Overpass Mono SemiBold"/>
              </a:rPr>
              <a:t>reddit.com/r/ethswarm</a:t>
            </a:r>
            <a:endParaRPr b="0" i="0" sz="1800" u="none" cap="none" strike="noStrike">
              <a:solidFill>
                <a:schemeClr val="accent4"/>
              </a:solidFill>
              <a:latin typeface="Overpass Mono SemiBold"/>
              <a:ea typeface="Overpass Mono SemiBold"/>
              <a:cs typeface="Overpass Mono SemiBold"/>
              <a:sym typeface="Overpass Mono SemiBold"/>
            </a:endParaRPr>
          </a:p>
        </p:txBody>
      </p:sp>
      <p:sp>
        <p:nvSpPr>
          <p:cNvPr id="647" name="Google Shape;647;p71"/>
          <p:cNvSpPr txBox="1"/>
          <p:nvPr/>
        </p:nvSpPr>
        <p:spPr>
          <a:xfrm>
            <a:off x="5329275" y="293450"/>
            <a:ext cx="3655200" cy="45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4"/>
              </a:solidFill>
              <a:latin typeface="Overpass Mono SemiBold"/>
              <a:ea typeface="Overpass Mono SemiBold"/>
              <a:cs typeface="Overpass Mono SemiBold"/>
              <a:sym typeface="Overpass Mono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4"/>
              </a:solidFill>
              <a:latin typeface="Overpass Mono SemiBold"/>
              <a:ea typeface="Overpass Mono SemiBold"/>
              <a:cs typeface="Overpass Mono SemiBold"/>
              <a:sym typeface="Overpass Mono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4"/>
              </a:solidFill>
              <a:latin typeface="Overpass Mono SemiBold"/>
              <a:ea typeface="Overpass Mono SemiBold"/>
              <a:cs typeface="Overpass Mono SemiBold"/>
              <a:sym typeface="Overpass Mono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Overpass Mono SemiBold"/>
              <a:ea typeface="Overpass Mono SemiBold"/>
              <a:cs typeface="Overpass Mono SemiBold"/>
              <a:sym typeface="Overpass Mono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4"/>
              </a:solidFill>
              <a:latin typeface="Overpass Mono SemiBold"/>
              <a:ea typeface="Overpass Mono SemiBold"/>
              <a:cs typeface="Overpass Mono SemiBold"/>
              <a:sym typeface="Overpass Mono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4"/>
              </a:solidFill>
              <a:latin typeface="Overpass Mono SemiBold"/>
              <a:ea typeface="Overpass Mono SemiBold"/>
              <a:cs typeface="Overpass Mono SemiBold"/>
              <a:sym typeface="Overpass Mono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4"/>
              </a:solidFill>
              <a:latin typeface="Overpass Mono SemiBold"/>
              <a:ea typeface="Overpass Mono SemiBold"/>
              <a:cs typeface="Overpass Mono SemiBold"/>
              <a:sym typeface="Overpass Mono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4"/>
              </a:solidFill>
              <a:latin typeface="Overpass Mono SemiBold"/>
              <a:ea typeface="Overpass Mono SemiBold"/>
              <a:cs typeface="Overpass Mono SemiBold"/>
              <a:sym typeface="Overpass Mono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4"/>
              </a:solidFill>
              <a:latin typeface="Overpass Mono SemiBold"/>
              <a:ea typeface="Overpass Mono SemiBold"/>
              <a:cs typeface="Overpass Mono SemiBold"/>
              <a:sym typeface="Overpass Mono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4"/>
              </a:solidFill>
              <a:latin typeface="Overpass Mono SemiBold"/>
              <a:ea typeface="Overpass Mono SemiBold"/>
              <a:cs typeface="Overpass Mono SemiBold"/>
              <a:sym typeface="Overpass Mono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4"/>
              </a:solidFill>
              <a:latin typeface="Overpass Mono SemiBold"/>
              <a:ea typeface="Overpass Mono SemiBold"/>
              <a:cs typeface="Overpass Mono SemiBold"/>
              <a:sym typeface="Overpass Mono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Overpass Mono SemiBold"/>
              <a:ea typeface="Overpass Mono SemiBold"/>
              <a:cs typeface="Overpass Mono SemiBold"/>
              <a:sym typeface="Overpass Mono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1"/>
                </a:solidFill>
                <a:latin typeface="Overpass Mono SemiBold"/>
                <a:ea typeface="Overpass Mono SemiBold"/>
                <a:cs typeface="Overpass Mono SemiBold"/>
                <a:sym typeface="Overpass Mono SemiBold"/>
              </a:rPr>
              <a:t>gitter.im/ethereum/swarm</a:t>
            </a:r>
            <a:endParaRPr b="0" i="0" sz="1800" u="none" cap="none" strike="noStrike">
              <a:solidFill>
                <a:schemeClr val="accent1"/>
              </a:solidFill>
              <a:latin typeface="Overpass Mono SemiBold"/>
              <a:ea typeface="Overpass Mono SemiBold"/>
              <a:cs typeface="Overpass Mono SemiBold"/>
              <a:sym typeface="Overpass Mono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b="0" i="0" lang="en" sz="1800" u="none" cap="none" strike="noStrike">
                <a:solidFill>
                  <a:schemeClr val="accent4"/>
                </a:solidFill>
                <a:latin typeface="Overpass Mono SemiBold"/>
                <a:ea typeface="Overpass Mono SemiBold"/>
                <a:cs typeface="Overpass Mono SemiBold"/>
                <a:sym typeface="Overpass Mono SemiBold"/>
              </a:rPr>
            </a:br>
            <a:r>
              <a:rPr b="0" i="0" lang="en" sz="1800" u="none" cap="none" strike="noStrike">
                <a:solidFill>
                  <a:schemeClr val="accent4"/>
                </a:solidFill>
                <a:latin typeface="Overpass Mono SemiBold"/>
                <a:ea typeface="Overpass Mono SemiBold"/>
                <a:cs typeface="Overpass Mono SemiBold"/>
                <a:sym typeface="Overpass Mono SemiBold"/>
              </a:rPr>
              <a:t>swarm@ethereum.org</a:t>
            </a:r>
            <a:endParaRPr b="0" i="0" sz="1800" u="none" cap="none" strike="noStrike">
              <a:solidFill>
                <a:schemeClr val="accent4"/>
              </a:solidFill>
              <a:latin typeface="Overpass Mono SemiBold"/>
              <a:ea typeface="Overpass Mono SemiBold"/>
              <a:cs typeface="Overpass Mono SemiBold"/>
              <a:sym typeface="Overpass Mono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21" name="Google Shape;121;p20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/>
          <p:nvPr/>
        </p:nvSpPr>
        <p:spPr>
          <a:xfrm rot="8008">
            <a:off x="55" y="2604946"/>
            <a:ext cx="9144025" cy="47700"/>
          </a:xfrm>
          <a:prstGeom prst="rect">
            <a:avLst/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20"/>
          <p:cNvSpPr txBox="1"/>
          <p:nvPr>
            <p:ph type="title"/>
          </p:nvPr>
        </p:nvSpPr>
        <p:spPr>
          <a:xfrm>
            <a:off x="1473321" y="1002211"/>
            <a:ext cx="6197400" cy="23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4200"/>
              <a:buFont typeface="Arial"/>
              <a:buNone/>
            </a:pPr>
            <a:r>
              <a:rPr lang="en" sz="4200">
                <a:solidFill>
                  <a:schemeClr val="accent4"/>
                </a:solidFill>
              </a:rPr>
              <a:t>Swarm home</a:t>
            </a:r>
            <a:endParaRPr sz="500">
              <a:solidFill>
                <a:schemeClr val="accent4"/>
              </a:solidFill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8467156" y="4906167"/>
            <a:ext cx="6198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100"/>
              <a:buFont typeface="Times New Roman"/>
              <a:buNone/>
            </a:pPr>
            <a:r>
              <a:rPr b="1" i="0" lang="en" sz="11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29" name="Google Shape;129;p21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275" y="0"/>
            <a:ext cx="8869500" cy="448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>
            <p:ph type="title"/>
          </p:nvPr>
        </p:nvSpPr>
        <p:spPr>
          <a:xfrm>
            <a:off x="1473325" y="4400550"/>
            <a:ext cx="61974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4200"/>
              <a:buFont typeface="Arial"/>
              <a:buNone/>
            </a:pPr>
            <a:r>
              <a:rPr lang="en">
                <a:solidFill>
                  <a:schemeClr val="accent4"/>
                </a:solidFill>
              </a:rPr>
              <a:t>swarm.ethereum.org</a:t>
            </a:r>
            <a:endParaRPr sz="42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36" name="Google Shape;136;p22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>
            <p:ph type="title"/>
          </p:nvPr>
        </p:nvSpPr>
        <p:spPr>
          <a:xfrm>
            <a:off x="986550" y="410700"/>
            <a:ext cx="7170900" cy="23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4200"/>
              <a:buFont typeface="Arial"/>
              <a:buNone/>
            </a:pPr>
            <a:r>
              <a:rPr lang="en" sz="48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bzz://theswarm.eth</a:t>
            </a:r>
            <a:endParaRPr sz="4800">
              <a:solidFill>
                <a:schemeClr val="accent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8467156" y="4906167"/>
            <a:ext cx="6198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100"/>
              <a:buFont typeface="Times New Roman"/>
              <a:buNone/>
            </a:pPr>
            <a:r>
              <a:rPr b="1" i="0" lang="en" sz="11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8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3" name="Google Shape;143;p23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/>
          <p:nvPr/>
        </p:nvSpPr>
        <p:spPr>
          <a:xfrm rot="8008">
            <a:off x="111" y="2604946"/>
            <a:ext cx="9144025" cy="47700"/>
          </a:xfrm>
          <a:prstGeom prst="rect">
            <a:avLst/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" name="Google Shape;145;p23"/>
          <p:cNvSpPr txBox="1"/>
          <p:nvPr>
            <p:ph type="title"/>
          </p:nvPr>
        </p:nvSpPr>
        <p:spPr>
          <a:xfrm>
            <a:off x="1473321" y="1002211"/>
            <a:ext cx="6197400" cy="23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4200"/>
              <a:buFont typeface="Arial"/>
              <a:buNone/>
            </a:pPr>
            <a:r>
              <a:rPr lang="en" sz="4200">
                <a:solidFill>
                  <a:schemeClr val="accent4"/>
                </a:solidFill>
              </a:rPr>
              <a:t>Team Updates</a:t>
            </a:r>
            <a:endParaRPr sz="500">
              <a:solidFill>
                <a:schemeClr val="accent4"/>
              </a:solidFill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8467156" y="4906167"/>
            <a:ext cx="6198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100"/>
              <a:buFont typeface="Times New Roman"/>
              <a:buNone/>
            </a:pPr>
            <a:r>
              <a:rPr b="1" i="0" lang="en" sz="1100" u="none" cap="none" strike="noStrike">
                <a:solidFill>
                  <a:srgbClr val="EEEEE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devcon</a:t>
            </a:r>
            <a:r>
              <a:rPr b="1" i="0" lang="e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