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66" r:id="rId3"/>
    <p:sldId id="257" r:id="rId4"/>
    <p:sldId id="269" r:id="rId5"/>
    <p:sldId id="270" r:id="rId6"/>
    <p:sldId id="259" r:id="rId7"/>
    <p:sldId id="262" r:id="rId8"/>
    <p:sldId id="278" r:id="rId9"/>
    <p:sldId id="271" r:id="rId10"/>
    <p:sldId id="279" r:id="rId11"/>
    <p:sldId id="280" r:id="rId12"/>
    <p:sldId id="276" r:id="rId13"/>
    <p:sldId id="283" r:id="rId14"/>
    <p:sldId id="260" r:id="rId15"/>
    <p:sldId id="28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68"/>
    <a:srgbClr val="ED8513"/>
    <a:srgbClr val="EF7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1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4C9FF-8ECF-4186-AA05-49B1EBF9AD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EBC54E-5CC1-4771-9B8B-F51DFE21B7DE}">
      <dgm:prSet/>
      <dgm:spPr/>
      <dgm:t>
        <a:bodyPr/>
        <a:lstStyle/>
        <a:p>
          <a:r>
            <a:rPr lang="en-US"/>
            <a:t>1. Number of hidden layers</a:t>
          </a:r>
        </a:p>
      </dgm:t>
    </dgm:pt>
    <dgm:pt modelId="{1EC9EFE1-78EB-4603-A9CC-E0093819C482}" type="parTrans" cxnId="{DCC1B455-0C27-4795-BFB5-65E93391F732}">
      <dgm:prSet/>
      <dgm:spPr/>
      <dgm:t>
        <a:bodyPr/>
        <a:lstStyle/>
        <a:p>
          <a:endParaRPr lang="en-US"/>
        </a:p>
      </dgm:t>
    </dgm:pt>
    <dgm:pt modelId="{73501EF5-13A4-4232-8B79-163F929B6B7E}" type="sibTrans" cxnId="{DCC1B455-0C27-4795-BFB5-65E93391F732}">
      <dgm:prSet/>
      <dgm:spPr/>
      <dgm:t>
        <a:bodyPr/>
        <a:lstStyle/>
        <a:p>
          <a:endParaRPr lang="en-US"/>
        </a:p>
      </dgm:t>
    </dgm:pt>
    <dgm:pt modelId="{AA703A87-65D2-4DC4-ABA5-D3C63023708D}">
      <dgm:prSet/>
      <dgm:spPr/>
      <dgm:t>
        <a:bodyPr/>
        <a:lstStyle/>
        <a:p>
          <a:r>
            <a:rPr lang="en-US"/>
            <a:t>Adding more layers did not always improve accuracy  </a:t>
          </a:r>
        </a:p>
      </dgm:t>
    </dgm:pt>
    <dgm:pt modelId="{624C0E83-134A-4FF3-9FD1-CA21B42C825C}" type="parTrans" cxnId="{3E9E1203-81B3-4DCD-A578-8C0794075AF8}">
      <dgm:prSet/>
      <dgm:spPr/>
      <dgm:t>
        <a:bodyPr/>
        <a:lstStyle/>
        <a:p>
          <a:endParaRPr lang="en-US"/>
        </a:p>
      </dgm:t>
    </dgm:pt>
    <dgm:pt modelId="{14BF1EC0-1AE9-4D49-8E21-997746C86643}" type="sibTrans" cxnId="{3E9E1203-81B3-4DCD-A578-8C0794075AF8}">
      <dgm:prSet/>
      <dgm:spPr/>
      <dgm:t>
        <a:bodyPr/>
        <a:lstStyle/>
        <a:p>
          <a:endParaRPr lang="en-US"/>
        </a:p>
      </dgm:t>
    </dgm:pt>
    <dgm:pt modelId="{D99D7734-3282-49BB-BF75-17CADA6C3870}">
      <dgm:prSet/>
      <dgm:spPr/>
      <dgm:t>
        <a:bodyPr/>
        <a:lstStyle/>
        <a:p>
          <a:r>
            <a:rPr lang="en-US"/>
            <a:t>2. Number of neurons in each hidden layer</a:t>
          </a:r>
        </a:p>
      </dgm:t>
    </dgm:pt>
    <dgm:pt modelId="{6C4B8C17-3AC0-4C37-8496-22121AB21711}" type="parTrans" cxnId="{8CFDA983-222D-482A-A534-88966B139B99}">
      <dgm:prSet/>
      <dgm:spPr/>
      <dgm:t>
        <a:bodyPr/>
        <a:lstStyle/>
        <a:p>
          <a:endParaRPr lang="en-US"/>
        </a:p>
      </dgm:t>
    </dgm:pt>
    <dgm:pt modelId="{419A869F-4A2E-4B4A-97B0-AC6922D7237C}" type="sibTrans" cxnId="{8CFDA983-222D-482A-A534-88966B139B99}">
      <dgm:prSet/>
      <dgm:spPr/>
      <dgm:t>
        <a:bodyPr/>
        <a:lstStyle/>
        <a:p>
          <a:endParaRPr lang="en-US"/>
        </a:p>
      </dgm:t>
    </dgm:pt>
    <dgm:pt modelId="{31EBD3E9-6094-4B01-A80C-5A185B85CF43}">
      <dgm:prSet/>
      <dgm:spPr/>
      <dgm:t>
        <a:bodyPr/>
        <a:lstStyle/>
        <a:p>
          <a:r>
            <a:rPr lang="en-US"/>
            <a:t>More neurons in hidden layers generally improves accuracy </a:t>
          </a:r>
        </a:p>
      </dgm:t>
    </dgm:pt>
    <dgm:pt modelId="{BA174759-6461-438C-9782-AC9FD86B81F0}" type="parTrans" cxnId="{34FED995-5E8E-45B3-BD38-76062166F055}">
      <dgm:prSet/>
      <dgm:spPr/>
      <dgm:t>
        <a:bodyPr/>
        <a:lstStyle/>
        <a:p>
          <a:endParaRPr lang="en-US"/>
        </a:p>
      </dgm:t>
    </dgm:pt>
    <dgm:pt modelId="{F35AE199-86B6-4772-B334-9CEB2698CF14}" type="sibTrans" cxnId="{34FED995-5E8E-45B3-BD38-76062166F055}">
      <dgm:prSet/>
      <dgm:spPr/>
      <dgm:t>
        <a:bodyPr/>
        <a:lstStyle/>
        <a:p>
          <a:endParaRPr lang="en-US"/>
        </a:p>
      </dgm:t>
    </dgm:pt>
    <dgm:pt modelId="{598BC093-6969-41B1-8F2E-69E94D654A80}">
      <dgm:prSet/>
      <dgm:spPr/>
      <dgm:t>
        <a:bodyPr/>
        <a:lstStyle/>
        <a:p>
          <a:r>
            <a:rPr lang="en-US"/>
            <a:t>3. Number of epochs </a:t>
          </a:r>
        </a:p>
      </dgm:t>
    </dgm:pt>
    <dgm:pt modelId="{2F4CD716-3314-46AC-9E1C-29CADC546899}" type="parTrans" cxnId="{342B6B58-F7BC-4C78-AA9F-839A59BE02E9}">
      <dgm:prSet/>
      <dgm:spPr/>
      <dgm:t>
        <a:bodyPr/>
        <a:lstStyle/>
        <a:p>
          <a:endParaRPr lang="en-US"/>
        </a:p>
      </dgm:t>
    </dgm:pt>
    <dgm:pt modelId="{A326EB61-4007-4F7C-85A4-E4579AE82465}" type="sibTrans" cxnId="{342B6B58-F7BC-4C78-AA9F-839A59BE02E9}">
      <dgm:prSet/>
      <dgm:spPr/>
      <dgm:t>
        <a:bodyPr/>
        <a:lstStyle/>
        <a:p>
          <a:endParaRPr lang="en-US"/>
        </a:p>
      </dgm:t>
    </dgm:pt>
    <dgm:pt modelId="{050A1999-CE9D-4514-A274-3FD07C468AE7}">
      <dgm:prSet/>
      <dgm:spPr/>
      <dgm:t>
        <a:bodyPr/>
        <a:lstStyle/>
        <a:p>
          <a:r>
            <a:rPr lang="en-US"/>
            <a:t>Higher number of epochs improves accuracy but cause overfitting after a certain point </a:t>
          </a:r>
        </a:p>
      </dgm:t>
    </dgm:pt>
    <dgm:pt modelId="{34FF7F52-DF5B-4DD3-9032-C8481E0AEE30}" type="parTrans" cxnId="{369CD3F2-6B94-4775-8132-047D8E7842CD}">
      <dgm:prSet/>
      <dgm:spPr/>
      <dgm:t>
        <a:bodyPr/>
        <a:lstStyle/>
        <a:p>
          <a:endParaRPr lang="en-US"/>
        </a:p>
      </dgm:t>
    </dgm:pt>
    <dgm:pt modelId="{B0ECA031-5060-4B3C-8F5F-2FAB96FCCDCE}" type="sibTrans" cxnId="{369CD3F2-6B94-4775-8132-047D8E7842CD}">
      <dgm:prSet/>
      <dgm:spPr/>
      <dgm:t>
        <a:bodyPr/>
        <a:lstStyle/>
        <a:p>
          <a:endParaRPr lang="en-US"/>
        </a:p>
      </dgm:t>
    </dgm:pt>
    <dgm:pt modelId="{57AF7927-F5F1-4D76-9033-9A384CEA17A6}">
      <dgm:prSet/>
      <dgm:spPr/>
      <dgm:t>
        <a:bodyPr/>
        <a:lstStyle/>
        <a:p>
          <a:r>
            <a:rPr lang="en-CA"/>
            <a:t>4. Dropout </a:t>
          </a:r>
          <a:endParaRPr lang="en-US"/>
        </a:p>
      </dgm:t>
    </dgm:pt>
    <dgm:pt modelId="{20780A9D-934F-416D-853C-A3DCAAE81827}" type="parTrans" cxnId="{E5BCB745-D7DD-4BCB-B7FE-C51A87AAED8F}">
      <dgm:prSet/>
      <dgm:spPr/>
      <dgm:t>
        <a:bodyPr/>
        <a:lstStyle/>
        <a:p>
          <a:endParaRPr lang="en-US"/>
        </a:p>
      </dgm:t>
    </dgm:pt>
    <dgm:pt modelId="{E9E9A295-B812-4C74-96BF-2BB02B37DAB1}" type="sibTrans" cxnId="{E5BCB745-D7DD-4BCB-B7FE-C51A87AAED8F}">
      <dgm:prSet/>
      <dgm:spPr/>
      <dgm:t>
        <a:bodyPr/>
        <a:lstStyle/>
        <a:p>
          <a:endParaRPr lang="en-US"/>
        </a:p>
      </dgm:t>
    </dgm:pt>
    <dgm:pt modelId="{2977F201-1A0D-463E-A08D-BC2CF0B6E16A}">
      <dgm:prSet/>
      <dgm:spPr/>
      <dgm:t>
        <a:bodyPr/>
        <a:lstStyle/>
        <a:p>
          <a:r>
            <a:rPr lang="en-CA"/>
            <a:t>Reduces overfitting </a:t>
          </a:r>
          <a:endParaRPr lang="en-US"/>
        </a:p>
      </dgm:t>
    </dgm:pt>
    <dgm:pt modelId="{6E51B4C6-BAFB-4FBA-B429-2A462E3C9656}" type="parTrans" cxnId="{A9EE3376-B136-4DC2-9187-50EC28FD0206}">
      <dgm:prSet/>
      <dgm:spPr/>
      <dgm:t>
        <a:bodyPr/>
        <a:lstStyle/>
        <a:p>
          <a:endParaRPr lang="en-US"/>
        </a:p>
      </dgm:t>
    </dgm:pt>
    <dgm:pt modelId="{36CE689B-57C2-4ECC-A9F7-C05DB658847C}" type="sibTrans" cxnId="{A9EE3376-B136-4DC2-9187-50EC28FD0206}">
      <dgm:prSet/>
      <dgm:spPr/>
      <dgm:t>
        <a:bodyPr/>
        <a:lstStyle/>
        <a:p>
          <a:endParaRPr lang="en-US"/>
        </a:p>
      </dgm:t>
    </dgm:pt>
    <dgm:pt modelId="{0948DE64-C8EB-481A-808B-0BC7EEFE4E90}">
      <dgm:prSet/>
      <dgm:spPr/>
      <dgm:t>
        <a:bodyPr/>
        <a:lstStyle/>
        <a:p>
          <a:r>
            <a:rPr lang="en-CA"/>
            <a:t>5. Early Stopping</a:t>
          </a:r>
          <a:endParaRPr lang="en-US"/>
        </a:p>
      </dgm:t>
    </dgm:pt>
    <dgm:pt modelId="{069BF746-BDBF-4EF5-948E-8F50B73EE40A}" type="parTrans" cxnId="{8054A793-9B33-4A67-8C18-8A0D0EDC975F}">
      <dgm:prSet/>
      <dgm:spPr/>
      <dgm:t>
        <a:bodyPr/>
        <a:lstStyle/>
        <a:p>
          <a:endParaRPr lang="en-US"/>
        </a:p>
      </dgm:t>
    </dgm:pt>
    <dgm:pt modelId="{B6C0A505-023D-41E8-8474-4AB11409FC9E}" type="sibTrans" cxnId="{8054A793-9B33-4A67-8C18-8A0D0EDC975F}">
      <dgm:prSet/>
      <dgm:spPr/>
      <dgm:t>
        <a:bodyPr/>
        <a:lstStyle/>
        <a:p>
          <a:endParaRPr lang="en-US"/>
        </a:p>
      </dgm:t>
    </dgm:pt>
    <dgm:pt modelId="{9D94A96F-96A3-4994-91E4-024F04CF855B}">
      <dgm:prSet/>
      <dgm:spPr/>
      <dgm:t>
        <a:bodyPr/>
        <a:lstStyle/>
        <a:p>
          <a:r>
            <a:rPr lang="en-CA"/>
            <a:t>Stops training the model when validation loss stops decreasing to eliminate overfitting   </a:t>
          </a:r>
          <a:endParaRPr lang="en-US"/>
        </a:p>
      </dgm:t>
    </dgm:pt>
    <dgm:pt modelId="{501E9453-4CA7-4617-B018-DD87402D285B}" type="parTrans" cxnId="{A843AF4B-63C6-4B1D-B767-FFF6DCF74BAB}">
      <dgm:prSet/>
      <dgm:spPr/>
      <dgm:t>
        <a:bodyPr/>
        <a:lstStyle/>
        <a:p>
          <a:endParaRPr lang="en-US"/>
        </a:p>
      </dgm:t>
    </dgm:pt>
    <dgm:pt modelId="{A6EEAAC5-058B-4DE3-A054-866A53CC6C46}" type="sibTrans" cxnId="{A843AF4B-63C6-4B1D-B767-FFF6DCF74BAB}">
      <dgm:prSet/>
      <dgm:spPr/>
      <dgm:t>
        <a:bodyPr/>
        <a:lstStyle/>
        <a:p>
          <a:endParaRPr lang="en-US"/>
        </a:p>
      </dgm:t>
    </dgm:pt>
    <dgm:pt modelId="{C85C9EF0-AEEB-4787-A325-13F147ACB857}" type="pres">
      <dgm:prSet presAssocID="{A804C9FF-8ECF-4186-AA05-49B1EBF9AD0D}" presName="linear" presStyleCnt="0">
        <dgm:presLayoutVars>
          <dgm:animLvl val="lvl"/>
          <dgm:resizeHandles val="exact"/>
        </dgm:presLayoutVars>
      </dgm:prSet>
      <dgm:spPr/>
    </dgm:pt>
    <dgm:pt modelId="{4FD8526F-1742-4398-AF90-DA3EC27087FD}" type="pres">
      <dgm:prSet presAssocID="{B4EBC54E-5CC1-4771-9B8B-F51DFE21B7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AFC5D9-9424-4D2E-BF2E-A7D288F8E66A}" type="pres">
      <dgm:prSet presAssocID="{B4EBC54E-5CC1-4771-9B8B-F51DFE21B7DE}" presName="childText" presStyleLbl="revTx" presStyleIdx="0" presStyleCnt="5">
        <dgm:presLayoutVars>
          <dgm:bulletEnabled val="1"/>
        </dgm:presLayoutVars>
      </dgm:prSet>
      <dgm:spPr/>
    </dgm:pt>
    <dgm:pt modelId="{2B8E15EC-F2C2-4F92-B23E-279642D2C45D}" type="pres">
      <dgm:prSet presAssocID="{D99D7734-3282-49BB-BF75-17CADA6C38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EFE4ED-DC9F-49D5-92B9-6A70D8330A81}" type="pres">
      <dgm:prSet presAssocID="{D99D7734-3282-49BB-BF75-17CADA6C3870}" presName="childText" presStyleLbl="revTx" presStyleIdx="1" presStyleCnt="5">
        <dgm:presLayoutVars>
          <dgm:bulletEnabled val="1"/>
        </dgm:presLayoutVars>
      </dgm:prSet>
      <dgm:spPr/>
    </dgm:pt>
    <dgm:pt modelId="{591F81F9-587A-4992-90C2-22A8E925BB53}" type="pres">
      <dgm:prSet presAssocID="{598BC093-6969-41B1-8F2E-69E94D654A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7FE0F7-D1EB-4E52-B6AB-33EAF644D49D}" type="pres">
      <dgm:prSet presAssocID="{598BC093-6969-41B1-8F2E-69E94D654A80}" presName="childText" presStyleLbl="revTx" presStyleIdx="2" presStyleCnt="5">
        <dgm:presLayoutVars>
          <dgm:bulletEnabled val="1"/>
        </dgm:presLayoutVars>
      </dgm:prSet>
      <dgm:spPr/>
    </dgm:pt>
    <dgm:pt modelId="{7F243DC9-B3AC-4117-9399-A8A8A530739D}" type="pres">
      <dgm:prSet presAssocID="{57AF7927-F5F1-4D76-9033-9A384CEA17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D1C69C-C9C7-462F-AD31-C81FE9F9BD55}" type="pres">
      <dgm:prSet presAssocID="{57AF7927-F5F1-4D76-9033-9A384CEA17A6}" presName="childText" presStyleLbl="revTx" presStyleIdx="3" presStyleCnt="5">
        <dgm:presLayoutVars>
          <dgm:bulletEnabled val="1"/>
        </dgm:presLayoutVars>
      </dgm:prSet>
      <dgm:spPr/>
    </dgm:pt>
    <dgm:pt modelId="{28C26A61-866F-43CC-88D1-3EEE4040AF8C}" type="pres">
      <dgm:prSet presAssocID="{0948DE64-C8EB-481A-808B-0BC7EEFE4E9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6295AA-72A5-4AF2-8B9D-B7A7DC4E3B7C}" type="pres">
      <dgm:prSet presAssocID="{0948DE64-C8EB-481A-808B-0BC7EEFE4E9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3E9E1203-81B3-4DCD-A578-8C0794075AF8}" srcId="{B4EBC54E-5CC1-4771-9B8B-F51DFE21B7DE}" destId="{AA703A87-65D2-4DC4-ABA5-D3C63023708D}" srcOrd="0" destOrd="0" parTransId="{624C0E83-134A-4FF3-9FD1-CA21B42C825C}" sibTransId="{14BF1EC0-1AE9-4D49-8E21-997746C86643}"/>
    <dgm:cxn modelId="{FB485813-1D30-4BE8-A60B-DAF24F6765BA}" type="presOf" srcId="{598BC093-6969-41B1-8F2E-69E94D654A80}" destId="{591F81F9-587A-4992-90C2-22A8E925BB53}" srcOrd="0" destOrd="0" presId="urn:microsoft.com/office/officeart/2005/8/layout/vList2"/>
    <dgm:cxn modelId="{1EFC3B1F-084A-4286-8816-2D088763718C}" type="presOf" srcId="{D99D7734-3282-49BB-BF75-17CADA6C3870}" destId="{2B8E15EC-F2C2-4F92-B23E-279642D2C45D}" srcOrd="0" destOrd="0" presId="urn:microsoft.com/office/officeart/2005/8/layout/vList2"/>
    <dgm:cxn modelId="{D6194523-9BB6-4243-8E13-48D6798F2481}" type="presOf" srcId="{AA703A87-65D2-4DC4-ABA5-D3C63023708D}" destId="{FEAFC5D9-9424-4D2E-BF2E-A7D288F8E66A}" srcOrd="0" destOrd="0" presId="urn:microsoft.com/office/officeart/2005/8/layout/vList2"/>
    <dgm:cxn modelId="{8C4CC023-3D61-4CC1-AE8E-72914C25E954}" type="presOf" srcId="{B4EBC54E-5CC1-4771-9B8B-F51DFE21B7DE}" destId="{4FD8526F-1742-4398-AF90-DA3EC27087FD}" srcOrd="0" destOrd="0" presId="urn:microsoft.com/office/officeart/2005/8/layout/vList2"/>
    <dgm:cxn modelId="{243DA743-AC52-44E4-B756-14443876B501}" type="presOf" srcId="{57AF7927-F5F1-4D76-9033-9A384CEA17A6}" destId="{7F243DC9-B3AC-4117-9399-A8A8A530739D}" srcOrd="0" destOrd="0" presId="urn:microsoft.com/office/officeart/2005/8/layout/vList2"/>
    <dgm:cxn modelId="{E5BCB745-D7DD-4BCB-B7FE-C51A87AAED8F}" srcId="{A804C9FF-8ECF-4186-AA05-49B1EBF9AD0D}" destId="{57AF7927-F5F1-4D76-9033-9A384CEA17A6}" srcOrd="3" destOrd="0" parTransId="{20780A9D-934F-416D-853C-A3DCAAE81827}" sibTransId="{E9E9A295-B812-4C74-96BF-2BB02B37DAB1}"/>
    <dgm:cxn modelId="{A843AF4B-63C6-4B1D-B767-FFF6DCF74BAB}" srcId="{0948DE64-C8EB-481A-808B-0BC7EEFE4E90}" destId="{9D94A96F-96A3-4994-91E4-024F04CF855B}" srcOrd="0" destOrd="0" parTransId="{501E9453-4CA7-4617-B018-DD87402D285B}" sibTransId="{A6EEAAC5-058B-4DE3-A054-866A53CC6C46}"/>
    <dgm:cxn modelId="{DCC1B455-0C27-4795-BFB5-65E93391F732}" srcId="{A804C9FF-8ECF-4186-AA05-49B1EBF9AD0D}" destId="{B4EBC54E-5CC1-4771-9B8B-F51DFE21B7DE}" srcOrd="0" destOrd="0" parTransId="{1EC9EFE1-78EB-4603-A9CC-E0093819C482}" sibTransId="{73501EF5-13A4-4232-8B79-163F929B6B7E}"/>
    <dgm:cxn modelId="{A9EE3376-B136-4DC2-9187-50EC28FD0206}" srcId="{57AF7927-F5F1-4D76-9033-9A384CEA17A6}" destId="{2977F201-1A0D-463E-A08D-BC2CF0B6E16A}" srcOrd="0" destOrd="0" parTransId="{6E51B4C6-BAFB-4FBA-B429-2A462E3C9656}" sibTransId="{36CE689B-57C2-4ECC-A9F7-C05DB658847C}"/>
    <dgm:cxn modelId="{342B6B58-F7BC-4C78-AA9F-839A59BE02E9}" srcId="{A804C9FF-8ECF-4186-AA05-49B1EBF9AD0D}" destId="{598BC093-6969-41B1-8F2E-69E94D654A80}" srcOrd="2" destOrd="0" parTransId="{2F4CD716-3314-46AC-9E1C-29CADC546899}" sibTransId="{A326EB61-4007-4F7C-85A4-E4579AE82465}"/>
    <dgm:cxn modelId="{8CFDA983-222D-482A-A534-88966B139B99}" srcId="{A804C9FF-8ECF-4186-AA05-49B1EBF9AD0D}" destId="{D99D7734-3282-49BB-BF75-17CADA6C3870}" srcOrd="1" destOrd="0" parTransId="{6C4B8C17-3AC0-4C37-8496-22121AB21711}" sibTransId="{419A869F-4A2E-4B4A-97B0-AC6922D7237C}"/>
    <dgm:cxn modelId="{7C0BD584-ADC7-4507-B740-04D595EDC4FC}" type="presOf" srcId="{2977F201-1A0D-463E-A08D-BC2CF0B6E16A}" destId="{65D1C69C-C9C7-462F-AD31-C81FE9F9BD55}" srcOrd="0" destOrd="0" presId="urn:microsoft.com/office/officeart/2005/8/layout/vList2"/>
    <dgm:cxn modelId="{DEDBDD85-EF90-444D-A461-FD190A31DD4C}" type="presOf" srcId="{31EBD3E9-6094-4B01-A80C-5A185B85CF43}" destId="{E0EFE4ED-DC9F-49D5-92B9-6A70D8330A81}" srcOrd="0" destOrd="0" presId="urn:microsoft.com/office/officeart/2005/8/layout/vList2"/>
    <dgm:cxn modelId="{1EBED48D-84B8-409D-9044-F9399B69E6BC}" type="presOf" srcId="{0948DE64-C8EB-481A-808B-0BC7EEFE4E90}" destId="{28C26A61-866F-43CC-88D1-3EEE4040AF8C}" srcOrd="0" destOrd="0" presId="urn:microsoft.com/office/officeart/2005/8/layout/vList2"/>
    <dgm:cxn modelId="{8054A793-9B33-4A67-8C18-8A0D0EDC975F}" srcId="{A804C9FF-8ECF-4186-AA05-49B1EBF9AD0D}" destId="{0948DE64-C8EB-481A-808B-0BC7EEFE4E90}" srcOrd="4" destOrd="0" parTransId="{069BF746-BDBF-4EF5-948E-8F50B73EE40A}" sibTransId="{B6C0A505-023D-41E8-8474-4AB11409FC9E}"/>
    <dgm:cxn modelId="{34FED995-5E8E-45B3-BD38-76062166F055}" srcId="{D99D7734-3282-49BB-BF75-17CADA6C3870}" destId="{31EBD3E9-6094-4B01-A80C-5A185B85CF43}" srcOrd="0" destOrd="0" parTransId="{BA174759-6461-438C-9782-AC9FD86B81F0}" sibTransId="{F35AE199-86B6-4772-B334-9CEB2698CF14}"/>
    <dgm:cxn modelId="{B9686798-A4C1-4700-A363-E7B8D1C22DF9}" type="presOf" srcId="{9D94A96F-96A3-4994-91E4-024F04CF855B}" destId="{086295AA-72A5-4AF2-8B9D-B7A7DC4E3B7C}" srcOrd="0" destOrd="0" presId="urn:microsoft.com/office/officeart/2005/8/layout/vList2"/>
    <dgm:cxn modelId="{9F7342D2-5719-4482-A746-4B5169B7BAE8}" type="presOf" srcId="{A804C9FF-8ECF-4186-AA05-49B1EBF9AD0D}" destId="{C85C9EF0-AEEB-4787-A325-13F147ACB857}" srcOrd="0" destOrd="0" presId="urn:microsoft.com/office/officeart/2005/8/layout/vList2"/>
    <dgm:cxn modelId="{E6E901DC-052F-4300-89F4-BF3D3B4DF019}" type="presOf" srcId="{050A1999-CE9D-4514-A274-3FD07C468AE7}" destId="{5C7FE0F7-D1EB-4E52-B6AB-33EAF644D49D}" srcOrd="0" destOrd="0" presId="urn:microsoft.com/office/officeart/2005/8/layout/vList2"/>
    <dgm:cxn modelId="{369CD3F2-6B94-4775-8132-047D8E7842CD}" srcId="{598BC093-6969-41B1-8F2E-69E94D654A80}" destId="{050A1999-CE9D-4514-A274-3FD07C468AE7}" srcOrd="0" destOrd="0" parTransId="{34FF7F52-DF5B-4DD3-9032-C8481E0AEE30}" sibTransId="{B0ECA031-5060-4B3C-8F5F-2FAB96FCCDCE}"/>
    <dgm:cxn modelId="{37108F3C-6714-4962-A088-44326BC62C49}" type="presParOf" srcId="{C85C9EF0-AEEB-4787-A325-13F147ACB857}" destId="{4FD8526F-1742-4398-AF90-DA3EC27087FD}" srcOrd="0" destOrd="0" presId="urn:microsoft.com/office/officeart/2005/8/layout/vList2"/>
    <dgm:cxn modelId="{D69807AA-D96F-4E34-8C4F-105AA7300F79}" type="presParOf" srcId="{C85C9EF0-AEEB-4787-A325-13F147ACB857}" destId="{FEAFC5D9-9424-4D2E-BF2E-A7D288F8E66A}" srcOrd="1" destOrd="0" presId="urn:microsoft.com/office/officeart/2005/8/layout/vList2"/>
    <dgm:cxn modelId="{76AE30BD-1165-4489-8E3B-63D11E9F6FC2}" type="presParOf" srcId="{C85C9EF0-AEEB-4787-A325-13F147ACB857}" destId="{2B8E15EC-F2C2-4F92-B23E-279642D2C45D}" srcOrd="2" destOrd="0" presId="urn:microsoft.com/office/officeart/2005/8/layout/vList2"/>
    <dgm:cxn modelId="{C9A28424-B3CD-4AE1-AB04-2C3D4F406467}" type="presParOf" srcId="{C85C9EF0-AEEB-4787-A325-13F147ACB857}" destId="{E0EFE4ED-DC9F-49D5-92B9-6A70D8330A81}" srcOrd="3" destOrd="0" presId="urn:microsoft.com/office/officeart/2005/8/layout/vList2"/>
    <dgm:cxn modelId="{B368241C-7705-41C5-AC26-452C0DF71A30}" type="presParOf" srcId="{C85C9EF0-AEEB-4787-A325-13F147ACB857}" destId="{591F81F9-587A-4992-90C2-22A8E925BB53}" srcOrd="4" destOrd="0" presId="urn:microsoft.com/office/officeart/2005/8/layout/vList2"/>
    <dgm:cxn modelId="{692CCF11-B8DE-419D-BB0A-256FA97ACA99}" type="presParOf" srcId="{C85C9EF0-AEEB-4787-A325-13F147ACB857}" destId="{5C7FE0F7-D1EB-4E52-B6AB-33EAF644D49D}" srcOrd="5" destOrd="0" presId="urn:microsoft.com/office/officeart/2005/8/layout/vList2"/>
    <dgm:cxn modelId="{EA6A923F-7758-4BC6-B1CB-09FE862BFED4}" type="presParOf" srcId="{C85C9EF0-AEEB-4787-A325-13F147ACB857}" destId="{7F243DC9-B3AC-4117-9399-A8A8A530739D}" srcOrd="6" destOrd="0" presId="urn:microsoft.com/office/officeart/2005/8/layout/vList2"/>
    <dgm:cxn modelId="{16FB0C3C-E260-42F5-A92A-4B98371FC339}" type="presParOf" srcId="{C85C9EF0-AEEB-4787-A325-13F147ACB857}" destId="{65D1C69C-C9C7-462F-AD31-C81FE9F9BD55}" srcOrd="7" destOrd="0" presId="urn:microsoft.com/office/officeart/2005/8/layout/vList2"/>
    <dgm:cxn modelId="{78A6FFEA-9B09-4088-A9C9-8303752CE6C6}" type="presParOf" srcId="{C85C9EF0-AEEB-4787-A325-13F147ACB857}" destId="{28C26A61-866F-43CC-88D1-3EEE4040AF8C}" srcOrd="8" destOrd="0" presId="urn:microsoft.com/office/officeart/2005/8/layout/vList2"/>
    <dgm:cxn modelId="{4A0D5822-73B8-4D1C-A10E-1EF06D1136FD}" type="presParOf" srcId="{C85C9EF0-AEEB-4787-A325-13F147ACB857}" destId="{086295AA-72A5-4AF2-8B9D-B7A7DC4E3B7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8526F-1742-4398-AF90-DA3EC27087FD}">
      <dsp:nvSpPr>
        <dsp:cNvPr id="0" name=""/>
        <dsp:cNvSpPr/>
      </dsp:nvSpPr>
      <dsp:spPr>
        <a:xfrm>
          <a:off x="0" y="66095"/>
          <a:ext cx="6797675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Number of hidden layers</a:t>
          </a:r>
        </a:p>
      </dsp:txBody>
      <dsp:txXfrm>
        <a:off x="29700" y="95795"/>
        <a:ext cx="6738275" cy="549000"/>
      </dsp:txXfrm>
    </dsp:sp>
    <dsp:sp modelId="{FEAFC5D9-9424-4D2E-BF2E-A7D288F8E66A}">
      <dsp:nvSpPr>
        <dsp:cNvPr id="0" name=""/>
        <dsp:cNvSpPr/>
      </dsp:nvSpPr>
      <dsp:spPr>
        <a:xfrm>
          <a:off x="0" y="674496"/>
          <a:ext cx="679767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Adding more layers did not always improve accuracy  </a:t>
          </a:r>
        </a:p>
      </dsp:txBody>
      <dsp:txXfrm>
        <a:off x="0" y="674496"/>
        <a:ext cx="6797675" cy="430560"/>
      </dsp:txXfrm>
    </dsp:sp>
    <dsp:sp modelId="{2B8E15EC-F2C2-4F92-B23E-279642D2C45D}">
      <dsp:nvSpPr>
        <dsp:cNvPr id="0" name=""/>
        <dsp:cNvSpPr/>
      </dsp:nvSpPr>
      <dsp:spPr>
        <a:xfrm>
          <a:off x="0" y="1105056"/>
          <a:ext cx="6797675" cy="6084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Number of neurons in each hidden layer</a:t>
          </a:r>
        </a:p>
      </dsp:txBody>
      <dsp:txXfrm>
        <a:off x="29700" y="1134756"/>
        <a:ext cx="6738275" cy="549000"/>
      </dsp:txXfrm>
    </dsp:sp>
    <dsp:sp modelId="{E0EFE4ED-DC9F-49D5-92B9-6A70D8330A81}">
      <dsp:nvSpPr>
        <dsp:cNvPr id="0" name=""/>
        <dsp:cNvSpPr/>
      </dsp:nvSpPr>
      <dsp:spPr>
        <a:xfrm>
          <a:off x="0" y="1713456"/>
          <a:ext cx="679767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More neurons in hidden layers generally improves accuracy </a:t>
          </a:r>
        </a:p>
      </dsp:txBody>
      <dsp:txXfrm>
        <a:off x="0" y="1713456"/>
        <a:ext cx="6797675" cy="430560"/>
      </dsp:txXfrm>
    </dsp:sp>
    <dsp:sp modelId="{591F81F9-587A-4992-90C2-22A8E925BB53}">
      <dsp:nvSpPr>
        <dsp:cNvPr id="0" name=""/>
        <dsp:cNvSpPr/>
      </dsp:nvSpPr>
      <dsp:spPr>
        <a:xfrm>
          <a:off x="0" y="2144016"/>
          <a:ext cx="6797675" cy="6084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Number of epochs </a:t>
          </a:r>
        </a:p>
      </dsp:txBody>
      <dsp:txXfrm>
        <a:off x="29700" y="2173716"/>
        <a:ext cx="6738275" cy="549000"/>
      </dsp:txXfrm>
    </dsp:sp>
    <dsp:sp modelId="{5C7FE0F7-D1EB-4E52-B6AB-33EAF644D49D}">
      <dsp:nvSpPr>
        <dsp:cNvPr id="0" name=""/>
        <dsp:cNvSpPr/>
      </dsp:nvSpPr>
      <dsp:spPr>
        <a:xfrm>
          <a:off x="0" y="2752416"/>
          <a:ext cx="679767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Higher number of epochs improves accuracy but cause overfitting after a certain point </a:t>
          </a:r>
        </a:p>
      </dsp:txBody>
      <dsp:txXfrm>
        <a:off x="0" y="2752416"/>
        <a:ext cx="6797675" cy="592020"/>
      </dsp:txXfrm>
    </dsp:sp>
    <dsp:sp modelId="{7F243DC9-B3AC-4117-9399-A8A8A530739D}">
      <dsp:nvSpPr>
        <dsp:cNvPr id="0" name=""/>
        <dsp:cNvSpPr/>
      </dsp:nvSpPr>
      <dsp:spPr>
        <a:xfrm>
          <a:off x="0" y="3344436"/>
          <a:ext cx="6797675" cy="6084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4. Dropout </a:t>
          </a:r>
          <a:endParaRPr lang="en-US" sz="2600" kern="1200"/>
        </a:p>
      </dsp:txBody>
      <dsp:txXfrm>
        <a:off x="29700" y="3374136"/>
        <a:ext cx="6738275" cy="549000"/>
      </dsp:txXfrm>
    </dsp:sp>
    <dsp:sp modelId="{65D1C69C-C9C7-462F-AD31-C81FE9F9BD55}">
      <dsp:nvSpPr>
        <dsp:cNvPr id="0" name=""/>
        <dsp:cNvSpPr/>
      </dsp:nvSpPr>
      <dsp:spPr>
        <a:xfrm>
          <a:off x="0" y="3952836"/>
          <a:ext cx="679767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Reduces overfitting </a:t>
          </a:r>
          <a:endParaRPr lang="en-US" sz="2000" kern="1200"/>
        </a:p>
      </dsp:txBody>
      <dsp:txXfrm>
        <a:off x="0" y="3952836"/>
        <a:ext cx="6797675" cy="430560"/>
      </dsp:txXfrm>
    </dsp:sp>
    <dsp:sp modelId="{28C26A61-866F-43CC-88D1-3EEE4040AF8C}">
      <dsp:nvSpPr>
        <dsp:cNvPr id="0" name=""/>
        <dsp:cNvSpPr/>
      </dsp:nvSpPr>
      <dsp:spPr>
        <a:xfrm>
          <a:off x="0" y="4383396"/>
          <a:ext cx="6797675" cy="6084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5. Early Stopping</a:t>
          </a:r>
          <a:endParaRPr lang="en-US" sz="2600" kern="1200"/>
        </a:p>
      </dsp:txBody>
      <dsp:txXfrm>
        <a:off x="29700" y="4413096"/>
        <a:ext cx="6738275" cy="549000"/>
      </dsp:txXfrm>
    </dsp:sp>
    <dsp:sp modelId="{086295AA-72A5-4AF2-8B9D-B7A7DC4E3B7C}">
      <dsp:nvSpPr>
        <dsp:cNvPr id="0" name=""/>
        <dsp:cNvSpPr/>
      </dsp:nvSpPr>
      <dsp:spPr>
        <a:xfrm>
          <a:off x="0" y="4991796"/>
          <a:ext cx="679767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Stops training the model when validation loss stops decreasing to eliminate overfitting   </a:t>
          </a:r>
          <a:endParaRPr lang="en-US" sz="2000" kern="1200"/>
        </a:p>
      </dsp:txBody>
      <dsp:txXfrm>
        <a:off x="0" y="4991796"/>
        <a:ext cx="6797675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271C-3D33-4E7A-928A-740A43BB780A}" type="datetimeFigureOut">
              <a:rPr lang="en-CA" smtClean="0"/>
              <a:t>2023-09-01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63B35-8FF9-4EAF-AEEF-7DEAF0F9F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23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54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069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88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7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75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8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2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65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00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5192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1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43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10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A63B35-8FF9-4EAF-AEEF-7DEAF0F9F91D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1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3B35-8FF9-4EAF-AEEF-7DEAF0F9F91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60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www.kaggle.com/datasets/warisali2/mnist-database-of-handwritten-digi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EDDAC63B-AF29-B9BA-8B51-241AFD7BC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67C6-4586-82AE-B187-13FF8A199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Detecting Handwritten Numbers using Multilayer Perceptron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56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2775-3049-5136-B446-0516FA0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CA" sz="36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  <a:t>2. Increasing the number of Neurons in Hidden Layers</a:t>
            </a:r>
            <a:br>
              <a:rPr kumimoji="0" lang="en-CA" sz="36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</a:br>
            <a:r>
              <a:rPr kumimoji="0" lang="en-CA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  <a:t>– More Neurons Tend to Improve the Model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8C564-DB3A-E021-BD81-6C99BC0B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1" y="2741482"/>
            <a:ext cx="5927319" cy="3119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42EF3-2338-0E3E-E63C-29FCC601CACC}"/>
              </a:ext>
            </a:extLst>
          </p:cNvPr>
          <p:cNvSpPr txBox="1"/>
          <p:nvPr/>
        </p:nvSpPr>
        <p:spPr>
          <a:xfrm>
            <a:off x="4962523" y="2825568"/>
            <a:ext cx="138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3 – 1176/784</a:t>
            </a:r>
            <a:endParaRPr lang="en-CA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8B377-6C0E-B383-E375-26616375A418}"/>
              </a:ext>
            </a:extLst>
          </p:cNvPr>
          <p:cNvSpPr txBox="1"/>
          <p:nvPr/>
        </p:nvSpPr>
        <p:spPr>
          <a:xfrm>
            <a:off x="4648199" y="3839081"/>
            <a:ext cx="138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1 – 523/348</a:t>
            </a:r>
            <a:endParaRPr lang="en-CA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94802-8728-A64F-3BB1-C4508802B986}"/>
              </a:ext>
            </a:extLst>
          </p:cNvPr>
          <p:cNvSpPr txBox="1"/>
          <p:nvPr/>
        </p:nvSpPr>
        <p:spPr>
          <a:xfrm>
            <a:off x="4162425" y="4100691"/>
            <a:ext cx="1211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2 – 261/87</a:t>
            </a:r>
            <a:endParaRPr lang="en-CA" sz="11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009B2-B031-ECAC-269D-FA54A3093FF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25440" y="3087178"/>
            <a:ext cx="227646" cy="17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85A24F-5C34-19A8-6E9F-3993DD787A3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01590" y="3482340"/>
            <a:ext cx="237172" cy="35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B7EF4B-74DD-B596-5908-124972358D8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990975" y="3857625"/>
            <a:ext cx="777240" cy="24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83CB79A-3341-4F86-C5D1-A1BBA3942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58" y="2813388"/>
            <a:ext cx="5771459" cy="304726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A4298C4-173B-2CDD-1E9C-414232541703}"/>
              </a:ext>
            </a:extLst>
          </p:cNvPr>
          <p:cNvSpPr txBox="1"/>
          <p:nvPr/>
        </p:nvSpPr>
        <p:spPr>
          <a:xfrm>
            <a:off x="10649521" y="4849898"/>
            <a:ext cx="138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1 – 523/348</a:t>
            </a:r>
            <a:endParaRPr lang="en-CA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1EA89A-E300-79B8-725A-98FB729FDFC1}"/>
              </a:ext>
            </a:extLst>
          </p:cNvPr>
          <p:cNvSpPr txBox="1"/>
          <p:nvPr/>
        </p:nvSpPr>
        <p:spPr>
          <a:xfrm>
            <a:off x="10043731" y="4529704"/>
            <a:ext cx="1211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2 – 261/87</a:t>
            </a:r>
            <a:endParaRPr lang="en-CA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83DB1-A892-AFD7-9BEF-7D2A42D3F3DC}"/>
              </a:ext>
            </a:extLst>
          </p:cNvPr>
          <p:cNvSpPr txBox="1"/>
          <p:nvPr/>
        </p:nvSpPr>
        <p:spPr>
          <a:xfrm>
            <a:off x="6673136" y="5301291"/>
            <a:ext cx="1381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3 – 1176/784</a:t>
            </a:r>
            <a:endParaRPr lang="en-CA" sz="11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4CB949-3923-197D-80C3-7BD6F37B726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363699" y="4897120"/>
            <a:ext cx="271541" cy="40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EF8AAF-89CF-74C3-4570-F110041F9240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505802" y="4660509"/>
            <a:ext cx="537929" cy="38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E327EF-D7CA-A14B-8878-4F701CC6F60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10205189" y="4980703"/>
            <a:ext cx="444332" cy="45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2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FD9CB7-EAAF-18AE-86DE-8EB5650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3" y="2739021"/>
            <a:ext cx="5891637" cy="310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D2775-3049-5136-B446-0516FA0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CA" sz="36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  <a:t>3. Increasing the number of Epochs</a:t>
            </a:r>
            <a:br>
              <a:rPr kumimoji="0" lang="en-CA" sz="3600" b="1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</a:br>
            <a:r>
              <a:rPr kumimoji="0" lang="en-CA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aramond" panose="020F0302020204030204"/>
                <a:ea typeface="+mj-ea"/>
                <a:cs typeface="+mj-cs"/>
              </a:rPr>
              <a:t>– More Epochs Improves the Model only up to a certain point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42EF3-2338-0E3E-E63C-29FCC601CACC}"/>
              </a:ext>
            </a:extLst>
          </p:cNvPr>
          <p:cNvSpPr txBox="1"/>
          <p:nvPr/>
        </p:nvSpPr>
        <p:spPr>
          <a:xfrm>
            <a:off x="1097280" y="2124332"/>
            <a:ext cx="899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with 30 epochs – Indication of </a:t>
            </a:r>
            <a:r>
              <a:rPr lang="en-US" dirty="0">
                <a:solidFill>
                  <a:srgbClr val="FF0000"/>
                </a:solidFill>
              </a:rPr>
              <a:t>overfitting</a:t>
            </a:r>
            <a:r>
              <a:rPr lang="en-US" dirty="0"/>
              <a:t> after around 10 epochs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0DFB8-1EBB-260D-5CC1-4E87AFB3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253" y="2739021"/>
            <a:ext cx="5832297" cy="31013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0C29FC-04BC-14A9-6C3A-03B93BA5E843}"/>
              </a:ext>
            </a:extLst>
          </p:cNvPr>
          <p:cNvCxnSpPr/>
          <p:nvPr/>
        </p:nvCxnSpPr>
        <p:spPr>
          <a:xfrm flipV="1">
            <a:off x="8906401" y="4289689"/>
            <a:ext cx="2034074" cy="1212980"/>
          </a:xfrm>
          <a:prstGeom prst="straightConnector1">
            <a:avLst/>
          </a:prstGeom>
          <a:ln w="34925">
            <a:solidFill>
              <a:srgbClr val="FF27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3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6E30FD-0FB0-2605-DF3D-99C405C5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60" y="2314498"/>
            <a:ext cx="6038026" cy="3395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3CA45-CE4D-8F1B-9196-48CD383A9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34" y="2387599"/>
            <a:ext cx="5738038" cy="3295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8E36B-0A56-064D-FAE2-6409FBB7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4. Dropout reduces Overfitting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FE0EA-67C2-D8D3-8213-A2F890BD3588}"/>
              </a:ext>
            </a:extLst>
          </p:cNvPr>
          <p:cNvSpPr txBox="1"/>
          <p:nvPr/>
        </p:nvSpPr>
        <p:spPr>
          <a:xfrm>
            <a:off x="4621323" y="2302034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</a:t>
            </a:r>
            <a:endParaRPr lang="en-CA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3B716-28A2-8731-B9F0-B71961A7E3B8}"/>
              </a:ext>
            </a:extLst>
          </p:cNvPr>
          <p:cNvSpPr txBox="1"/>
          <p:nvPr/>
        </p:nvSpPr>
        <p:spPr>
          <a:xfrm>
            <a:off x="4916681" y="3475493"/>
            <a:ext cx="10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no Dropout</a:t>
            </a:r>
            <a:endParaRPr lang="en-CA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B3F9A8-3AC6-E120-508C-A5A9A8D743D9}"/>
              </a:ext>
            </a:extLst>
          </p:cNvPr>
          <p:cNvCxnSpPr>
            <a:cxnSpLocks/>
          </p:cNvCxnSpPr>
          <p:nvPr/>
        </p:nvCxnSpPr>
        <p:spPr>
          <a:xfrm>
            <a:off x="5267110" y="2750800"/>
            <a:ext cx="130174" cy="218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1F4B29-C2D3-3E33-085A-5FDB8589CE0D}"/>
              </a:ext>
            </a:extLst>
          </p:cNvPr>
          <p:cNvCxnSpPr>
            <a:cxnSpLocks/>
          </p:cNvCxnSpPr>
          <p:nvPr/>
        </p:nvCxnSpPr>
        <p:spPr>
          <a:xfrm flipV="1">
            <a:off x="5367756" y="3312143"/>
            <a:ext cx="59056" cy="1792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48A6E0-67A6-F006-51C1-35DD49E9DCF5}"/>
              </a:ext>
            </a:extLst>
          </p:cNvPr>
          <p:cNvSpPr txBox="1"/>
          <p:nvPr/>
        </p:nvSpPr>
        <p:spPr>
          <a:xfrm>
            <a:off x="10937737" y="3588532"/>
            <a:ext cx="10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no Dropout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2D6A7-5802-4A52-FBC1-F4174FC615A6}"/>
              </a:ext>
            </a:extLst>
          </p:cNvPr>
          <p:cNvSpPr txBox="1"/>
          <p:nvPr/>
        </p:nvSpPr>
        <p:spPr>
          <a:xfrm>
            <a:off x="10765289" y="5683240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</a:t>
            </a:r>
            <a:endParaRPr lang="en-CA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727EA6-D828-2269-64D7-7388B0F4C53B}"/>
              </a:ext>
            </a:extLst>
          </p:cNvPr>
          <p:cNvCxnSpPr>
            <a:cxnSpLocks/>
          </p:cNvCxnSpPr>
          <p:nvPr/>
        </p:nvCxnSpPr>
        <p:spPr>
          <a:xfrm flipH="1">
            <a:off x="11480663" y="4064888"/>
            <a:ext cx="51072" cy="3008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614566-4CF9-807F-896C-F6787573712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1155680" y="5252021"/>
            <a:ext cx="181109" cy="4312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A4549C2-541D-83F3-E600-CC5DE6DA38A0}"/>
              </a:ext>
            </a:extLst>
          </p:cNvPr>
          <p:cNvSpPr/>
          <p:nvPr/>
        </p:nvSpPr>
        <p:spPr>
          <a:xfrm rot="20631843">
            <a:off x="9779004" y="4994160"/>
            <a:ext cx="1591174" cy="46236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00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C478-B998-A570-C9D3-A1B90CEE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Early Stopping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6BB29-7982-B9C4-6108-DF519C14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" y="2621280"/>
            <a:ext cx="5527041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65461-1A81-1CEB-39BE-1C606D6C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14" y="2621280"/>
            <a:ext cx="5527041" cy="301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CF5DC-ADAC-2EC8-CF00-EC196934D911}"/>
              </a:ext>
            </a:extLst>
          </p:cNvPr>
          <p:cNvSpPr txBox="1"/>
          <p:nvPr/>
        </p:nvSpPr>
        <p:spPr>
          <a:xfrm>
            <a:off x="4214939" y="2439194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 only</a:t>
            </a:r>
            <a:endParaRPr lang="en-CA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82A04-C2A0-224E-0B20-14E1B6F84D8A}"/>
              </a:ext>
            </a:extLst>
          </p:cNvPr>
          <p:cNvCxnSpPr>
            <a:cxnSpLocks/>
          </p:cNvCxnSpPr>
          <p:nvPr/>
        </p:nvCxnSpPr>
        <p:spPr>
          <a:xfrm>
            <a:off x="4860726" y="2887960"/>
            <a:ext cx="92274" cy="3429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48E603-F53D-9563-930B-FB29A337FF51}"/>
              </a:ext>
            </a:extLst>
          </p:cNvPr>
          <p:cNvSpPr txBox="1"/>
          <p:nvPr/>
        </p:nvSpPr>
        <p:spPr>
          <a:xfrm>
            <a:off x="3071940" y="4047014"/>
            <a:ext cx="144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 and Early Stopping</a:t>
            </a:r>
            <a:endParaRPr lang="en-CA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506D47-5783-2B04-63D5-36E65982016F}"/>
              </a:ext>
            </a:extLst>
          </p:cNvPr>
          <p:cNvCxnSpPr>
            <a:cxnSpLocks/>
          </p:cNvCxnSpPr>
          <p:nvPr/>
        </p:nvCxnSpPr>
        <p:spPr>
          <a:xfrm>
            <a:off x="3528060" y="3429000"/>
            <a:ext cx="167640" cy="6180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139DF3-07C5-E69C-016E-2B0D152D9B8F}"/>
              </a:ext>
            </a:extLst>
          </p:cNvPr>
          <p:cNvSpPr txBox="1"/>
          <p:nvPr/>
        </p:nvSpPr>
        <p:spPr>
          <a:xfrm>
            <a:off x="10128059" y="3879374"/>
            <a:ext cx="11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 only</a:t>
            </a:r>
            <a:endParaRPr lang="en-CA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54613-AE44-4269-1738-99D116E678F4}"/>
              </a:ext>
            </a:extLst>
          </p:cNvPr>
          <p:cNvSpPr txBox="1"/>
          <p:nvPr/>
        </p:nvSpPr>
        <p:spPr>
          <a:xfrm>
            <a:off x="8985060" y="5487194"/>
            <a:ext cx="144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3 with Dropout and Early Stopping</a:t>
            </a:r>
            <a:endParaRPr lang="en-CA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E33CB-1757-8F6A-A8FF-53C996D47D9C}"/>
              </a:ext>
            </a:extLst>
          </p:cNvPr>
          <p:cNvCxnSpPr>
            <a:cxnSpLocks/>
          </p:cNvCxnSpPr>
          <p:nvPr/>
        </p:nvCxnSpPr>
        <p:spPr>
          <a:xfrm>
            <a:off x="10724663" y="4359732"/>
            <a:ext cx="156697" cy="6770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9D66A-7876-7AE7-FF59-F1EB5A3DD784}"/>
              </a:ext>
            </a:extLst>
          </p:cNvPr>
          <p:cNvCxnSpPr>
            <a:cxnSpLocks/>
          </p:cNvCxnSpPr>
          <p:nvPr/>
        </p:nvCxnSpPr>
        <p:spPr>
          <a:xfrm>
            <a:off x="9395460" y="5356860"/>
            <a:ext cx="0" cy="130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7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26D7E-CAB3-CA3D-A40D-C7D77C1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Model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7E0F-FBDA-04D0-46AB-D9BE01AE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b="1" cap="all" spc="200"/>
              <a:t>Model accuracy of 98.2%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A937C248-9BC4-8989-6581-765DABFF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0" y="1114290"/>
            <a:ext cx="4640262" cy="2537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5" name="Content Placeholder 26">
            <a:extLst>
              <a:ext uri="{FF2B5EF4-FFF2-40B4-BE49-F238E27FC236}">
                <a16:creationId xmlns:a16="http://schemas.microsoft.com/office/drawing/2014/main" id="{628099E0-0FAB-A7C8-292B-349ABFAA6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55" y="1114290"/>
            <a:ext cx="6291717" cy="968508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A5957F-59A5-3573-3FD1-256EF2696AB7}"/>
              </a:ext>
            </a:extLst>
          </p:cNvPr>
          <p:cNvSpPr/>
          <p:nvPr/>
        </p:nvSpPr>
        <p:spPr>
          <a:xfrm rot="5400000">
            <a:off x="4094714" y="2255557"/>
            <a:ext cx="2651760" cy="31449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A9DD0A-47DC-F348-616A-2C8CA627133C}"/>
              </a:ext>
            </a:extLst>
          </p:cNvPr>
          <p:cNvCxnSpPr/>
          <p:nvPr/>
        </p:nvCxnSpPr>
        <p:spPr>
          <a:xfrm>
            <a:off x="5680255" y="2062478"/>
            <a:ext cx="3626305" cy="0"/>
          </a:xfrm>
          <a:prstGeom prst="line">
            <a:avLst/>
          </a:prstGeom>
          <a:ln w="34925" cmpd="dbl">
            <a:solidFill>
              <a:srgbClr val="FF2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0D55-F31B-281D-1945-8B9CBB6F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B701A-57D7-C7D3-CB6E-9399E62A5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2110740"/>
            <a:ext cx="3923529" cy="37480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03225D-2ACF-B4AF-034F-FAD2E6071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8160" y="2828203"/>
            <a:ext cx="5922963" cy="2123326"/>
          </a:xfrm>
        </p:spPr>
      </p:pic>
    </p:spTree>
    <p:extLst>
      <p:ext uri="{BB962C8B-B14F-4D97-AF65-F5344CB8AC3E}">
        <p14:creationId xmlns:p14="http://schemas.microsoft.com/office/powerpoint/2010/main" val="223822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DBDFE9-7ECC-FCFC-A839-E34DB109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FD9422-FF7D-B50C-6EFD-2EA0CA7A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Fall 2022</a:t>
            </a:r>
          </a:p>
          <a:p>
            <a:endParaRPr lang="en-CA" dirty="0"/>
          </a:p>
          <a:p>
            <a:r>
              <a:rPr lang="en-CA" dirty="0"/>
              <a:t>Data Source:  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https://www.kaggle.com/datasets/warisali2/mnist-database-of-handwritten-digits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(Which originally came from </a:t>
            </a:r>
            <a:r>
              <a:rPr lang="en-US" sz="2400" b="0" dirty="0">
                <a:solidFill>
                  <a:schemeClr val="tx1"/>
                </a:solidFill>
                <a:hlinkClick r:id="rId3"/>
              </a:rPr>
              <a:t>http://yann.lecun.com/exdb/mnist/</a:t>
            </a:r>
            <a:r>
              <a:rPr lang="en-US" sz="2400" b="0" dirty="0">
                <a:solidFill>
                  <a:schemeClr val="tx1"/>
                </a:solidFill>
              </a:rPr>
              <a:t>  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8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ECC0-0B38-1A5C-2D33-F9AED657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5EDFE-B5E0-D9BF-AF88-219BCB02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70" y="4851299"/>
            <a:ext cx="1762125" cy="176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88E5F-3E3F-154B-A691-9EDC5ED42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481" y="4727473"/>
            <a:ext cx="3143250" cy="200977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455C66-7B3D-6D81-BD16-16E0D8433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35911"/>
              </p:ext>
            </p:extLst>
          </p:nvPr>
        </p:nvGraphicFramePr>
        <p:xfrm>
          <a:off x="5456070" y="439544"/>
          <a:ext cx="6269084" cy="453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57">
                  <a:extLst>
                    <a:ext uri="{9D8B030D-6E8A-4147-A177-3AD203B41FA5}">
                      <a16:colId xmlns:a16="http://schemas.microsoft.com/office/drawing/2014/main" val="2817395811"/>
                    </a:ext>
                  </a:extLst>
                </a:gridCol>
                <a:gridCol w="4371727">
                  <a:extLst>
                    <a:ext uri="{9D8B030D-6E8A-4147-A177-3AD203B41FA5}">
                      <a16:colId xmlns:a16="http://schemas.microsoft.com/office/drawing/2014/main" val="2823310731"/>
                    </a:ext>
                  </a:extLst>
                </a:gridCol>
              </a:tblGrid>
              <a:tr h="8625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60,000 training images and labels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10,000 testing images and labels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38938"/>
                  </a:ext>
                </a:extLst>
              </a:tr>
              <a:tr h="601199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Data 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https://www.kaggle.com/datasets/warisali2/mnist-database-of-handwritten-digits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93861"/>
                  </a:ext>
                </a:extLst>
              </a:tr>
              <a:tr h="60119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Aim 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Predict the correct number from handwritten image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05977"/>
                  </a:ext>
                </a:extLst>
              </a:tr>
              <a:tr h="862589">
                <a:tc>
                  <a:txBody>
                    <a:bodyPr/>
                    <a:lstStyle/>
                    <a:p>
                      <a:r>
                        <a:rPr lang="en-US" sz="2000" b="1" dirty="0"/>
                        <a:t>Method</a:t>
                      </a:r>
                      <a:endParaRPr lang="en-CA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Artificial neural network, multilayer perceptron  </a:t>
                      </a:r>
                    </a:p>
                    <a:p>
                      <a:endParaRPr lang="en-CA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19569"/>
                  </a:ext>
                </a:extLst>
              </a:tr>
              <a:tr h="601199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</a:t>
                      </a:r>
                      <a:endParaRPr lang="en-CA" sz="2000" b="1" dirty="0"/>
                    </a:p>
                    <a:p>
                      <a:endParaRPr lang="en-CA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Keras</a:t>
                      </a:r>
                      <a:r>
                        <a:rPr lang="en-US" sz="2000" b="0" dirty="0"/>
                        <a:t> Sequential model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213824"/>
                  </a:ext>
                </a:extLst>
              </a:tr>
              <a:tr h="568417">
                <a:tc>
                  <a:txBody>
                    <a:bodyPr/>
                    <a:lstStyle/>
                    <a:p>
                      <a:r>
                        <a:rPr lang="en-US" sz="2000" b="1" dirty="0"/>
                        <a:t>Python libraries</a:t>
                      </a:r>
                      <a:endParaRPr lang="en-CA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Keras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Tensorflow</a:t>
                      </a:r>
                      <a:endParaRPr lang="en-CA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2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31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F93913-4BF1-7FF8-7750-E67B6639F095}"/>
              </a:ext>
            </a:extLst>
          </p:cNvPr>
          <p:cNvGrpSpPr/>
          <p:nvPr/>
        </p:nvGrpSpPr>
        <p:grpSpPr>
          <a:xfrm>
            <a:off x="1595844" y="1957640"/>
            <a:ext cx="9000312" cy="2401423"/>
            <a:chOff x="1595844" y="2018600"/>
            <a:chExt cx="9000312" cy="24014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2CCAA-5309-ED29-B900-3F3F4181F4CF}"/>
                </a:ext>
              </a:extLst>
            </p:cNvPr>
            <p:cNvSpPr txBox="1"/>
            <p:nvPr/>
          </p:nvSpPr>
          <p:spPr>
            <a:xfrm>
              <a:off x="4861559" y="4050691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60,000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7C3132-B7CC-A922-697A-CF2B288B3D13}"/>
                </a:ext>
              </a:extLst>
            </p:cNvPr>
            <p:cNvSpPr txBox="1"/>
            <p:nvPr/>
          </p:nvSpPr>
          <p:spPr>
            <a:xfrm>
              <a:off x="9407083" y="4050691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10,000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6F14DA-2BC6-B446-172A-A7CD1E7B6827}"/>
                </a:ext>
              </a:extLst>
            </p:cNvPr>
            <p:cNvSpPr/>
            <p:nvPr/>
          </p:nvSpPr>
          <p:spPr>
            <a:xfrm>
              <a:off x="1595844" y="2018600"/>
              <a:ext cx="7388680" cy="95638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36F25E-E00B-D51C-A01E-C10E67BCEFA1}"/>
                </a:ext>
              </a:extLst>
            </p:cNvPr>
            <p:cNvSpPr/>
            <p:nvPr/>
          </p:nvSpPr>
          <p:spPr>
            <a:xfrm>
              <a:off x="7298599" y="2018600"/>
              <a:ext cx="1685925" cy="95638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Validation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AAC080-32C5-4FCB-51CA-9FA637D6675A}"/>
                </a:ext>
              </a:extLst>
            </p:cNvPr>
            <p:cNvSpPr/>
            <p:nvPr/>
          </p:nvSpPr>
          <p:spPr>
            <a:xfrm>
              <a:off x="9075263" y="2018600"/>
              <a:ext cx="1520891" cy="9563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F858A61-5EC9-8FBB-17C8-067721662BC9}"/>
                </a:ext>
              </a:extLst>
            </p:cNvPr>
            <p:cNvSpPr/>
            <p:nvPr/>
          </p:nvSpPr>
          <p:spPr>
            <a:xfrm rot="16200000">
              <a:off x="5075582" y="-17729"/>
              <a:ext cx="429209" cy="7388678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25833-790F-2248-EDD3-09E5124B9DE8}"/>
                </a:ext>
              </a:extLst>
            </p:cNvPr>
            <p:cNvSpPr txBox="1"/>
            <p:nvPr/>
          </p:nvSpPr>
          <p:spPr>
            <a:xfrm>
              <a:off x="7712936" y="3307278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12,000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E08CDAEC-A096-3E23-469A-84264BEBD265}"/>
                </a:ext>
              </a:extLst>
            </p:cNvPr>
            <p:cNvSpPr/>
            <p:nvPr/>
          </p:nvSpPr>
          <p:spPr>
            <a:xfrm rot="16200000">
              <a:off x="9639752" y="2897516"/>
              <a:ext cx="391915" cy="152089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15D0A89C-ED0C-CD89-0CD5-A66C6E57A265}"/>
                </a:ext>
              </a:extLst>
            </p:cNvPr>
            <p:cNvSpPr/>
            <p:nvPr/>
          </p:nvSpPr>
          <p:spPr>
            <a:xfrm rot="16200000">
              <a:off x="7945604" y="2414645"/>
              <a:ext cx="391915" cy="1520892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89753C-9F7C-7B2C-D50C-81F016EB8E22}"/>
              </a:ext>
            </a:extLst>
          </p:cNvPr>
          <p:cNvGrpSpPr/>
          <p:nvPr/>
        </p:nvGrpSpPr>
        <p:grpSpPr>
          <a:xfrm>
            <a:off x="1527809" y="4317273"/>
            <a:ext cx="8986520" cy="1410620"/>
            <a:chOff x="535238" y="280075"/>
            <a:chExt cx="11258096" cy="20764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F1819D-1852-2B4E-43A3-AAA49AEB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38" y="295279"/>
              <a:ext cx="2081173" cy="2061210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0BF768B-C321-954F-38F3-DBF7A941D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321" y="291210"/>
              <a:ext cx="2081173" cy="2061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4C922E2-1A2F-F8A2-24C3-548D6EF75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161" y="291211"/>
              <a:ext cx="2081173" cy="206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D62FC0E3-6D73-5A96-DF0F-A60B486C5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241" y="293797"/>
              <a:ext cx="2081173" cy="206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9BFD8291-030F-0227-C9FD-E0AC163B6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779" y="280075"/>
              <a:ext cx="2081173" cy="206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18197-87A4-007A-564C-DE2562F0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249ED-B67B-99F7-E91A-133D6039F826}"/>
              </a:ext>
            </a:extLst>
          </p:cNvPr>
          <p:cNvSpPr txBox="1"/>
          <p:nvPr/>
        </p:nvSpPr>
        <p:spPr>
          <a:xfrm>
            <a:off x="1510452" y="5737071"/>
            <a:ext cx="44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[ 9,  6,  4,  1,  2 ]</a:t>
            </a:r>
          </a:p>
        </p:txBody>
      </p:sp>
    </p:spTree>
    <p:extLst>
      <p:ext uri="{BB962C8B-B14F-4D97-AF65-F5344CB8AC3E}">
        <p14:creationId xmlns:p14="http://schemas.microsoft.com/office/powerpoint/2010/main" val="37373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EA08-D152-EC3D-60C1-2461EE22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 - Images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FAD51-3EF5-FB56-63F7-D1F971A65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899" y="2120900"/>
            <a:ext cx="3784389" cy="37480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DE5AFB-F9C1-96A1-1726-81AA4C180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16688" y="2248868"/>
            <a:ext cx="4638675" cy="34921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CAE08-3B2A-7929-9473-487163B030F7}"/>
              </a:ext>
            </a:extLst>
          </p:cNvPr>
          <p:cNvSpPr txBox="1"/>
          <p:nvPr/>
        </p:nvSpPr>
        <p:spPr>
          <a:xfrm>
            <a:off x="2822241" y="5868988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(28, 28, 1)</a:t>
            </a:r>
          </a:p>
        </p:txBody>
      </p:sp>
    </p:spTree>
    <p:extLst>
      <p:ext uri="{BB962C8B-B14F-4D97-AF65-F5344CB8AC3E}">
        <p14:creationId xmlns:p14="http://schemas.microsoft.com/office/powerpoint/2010/main" val="51643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EE9B91C-4F01-9DA0-73D5-4CDEF0CB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Preprocessing - Labels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1C8A3-82E0-21E2-5D45-BBE53EC4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51258"/>
            <a:ext cx="3817620" cy="592130"/>
          </a:xfrm>
        </p:spPr>
        <p:txBody>
          <a:bodyPr>
            <a:normAutofit/>
          </a:bodyPr>
          <a:lstStyle/>
          <a:p>
            <a:r>
              <a:rPr lang="en-US" dirty="0"/>
              <a:t>array([5, 0, 4, 1, 9, 2, 1, 3, 1, 4])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24E504-4EB3-0897-B6A0-11EAB7A729D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r="58013"/>
          <a:stretch/>
        </p:blipFill>
        <p:spPr>
          <a:xfrm>
            <a:off x="5391150" y="2235200"/>
            <a:ext cx="6043612" cy="3873500"/>
          </a:xfrm>
        </p:spPr>
      </p:pic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BF6EF667-EC47-689E-DA0F-D4A465C6897A}"/>
              </a:ext>
            </a:extLst>
          </p:cNvPr>
          <p:cNvSpPr/>
          <p:nvPr/>
        </p:nvSpPr>
        <p:spPr>
          <a:xfrm>
            <a:off x="5057775" y="3651258"/>
            <a:ext cx="1314450" cy="592130"/>
          </a:xfrm>
          <a:prstGeom prst="stripedRightArrow">
            <a:avLst/>
          </a:prstGeom>
          <a:solidFill>
            <a:srgbClr val="ED8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37EE1A2-26E5-60E0-07C3-05AA4B46DACE}"/>
              </a:ext>
            </a:extLst>
          </p:cNvPr>
          <p:cNvSpPr txBox="1">
            <a:spLocks/>
          </p:cNvSpPr>
          <p:nvPr/>
        </p:nvSpPr>
        <p:spPr>
          <a:xfrm>
            <a:off x="4454525" y="6378106"/>
            <a:ext cx="3817620" cy="5921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One Hot Encoding 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9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8D02-E6C5-AD0B-0189-624049D3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Neural Network </a:t>
            </a:r>
            <a:br>
              <a:rPr lang="en-US" dirty="0"/>
            </a:br>
            <a:r>
              <a:rPr lang="en-US" sz="4400" dirty="0"/>
              <a:t>Weight, Bias and Activation Function</a:t>
            </a:r>
            <a:endParaRPr lang="en-CA" sz="4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0F72FE-B901-847E-DD4A-F41319E98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2682" y="2615428"/>
            <a:ext cx="4088823" cy="3748088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F45F5F91-88DB-FF46-9061-848BEFCB628F}"/>
              </a:ext>
            </a:extLst>
          </p:cNvPr>
          <p:cNvSpPr/>
          <p:nvPr/>
        </p:nvSpPr>
        <p:spPr>
          <a:xfrm rot="16200000">
            <a:off x="5858674" y="3888016"/>
            <a:ext cx="765048" cy="126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642E1-D904-D4C4-C736-40DA59B967CA}"/>
              </a:ext>
            </a:extLst>
          </p:cNvPr>
          <p:cNvSpPr txBox="1"/>
          <p:nvPr/>
        </p:nvSpPr>
        <p:spPr>
          <a:xfrm>
            <a:off x="8586835" y="2133085"/>
            <a:ext cx="13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Perceptron</a:t>
            </a:r>
            <a:endParaRPr lang="en-CA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4D862-61FC-8479-70E3-99217C7D0D87}"/>
              </a:ext>
            </a:extLst>
          </p:cNvPr>
          <p:cNvSpPr txBox="1"/>
          <p:nvPr/>
        </p:nvSpPr>
        <p:spPr>
          <a:xfrm>
            <a:off x="1735493" y="2102239"/>
            <a:ext cx="387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Multilayer Perceptron with 3 Layers </a:t>
            </a:r>
            <a:endParaRPr lang="en-CA" u="sng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2EBD8F71-7DAD-210F-61DE-1AEA135AC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20891" y="2877669"/>
            <a:ext cx="4638675" cy="24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760F-9ED7-2CF9-6164-BAD776E2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BB5-E8F7-E5EE-FEFF-686F075FE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RELU – Hidden layers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BD0FE-2D60-346E-C267-80FC642B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err="1"/>
              <a:t>Softmax</a:t>
            </a:r>
            <a:r>
              <a:rPr lang="en-CA" dirty="0"/>
              <a:t> – output layer   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0E4D4DEF-0ED9-4C96-62FC-53C7AFCF95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87523"/>
            <a:ext cx="4640262" cy="26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B02B2-1514-A441-87AE-91E704FE4597}"/>
              </a:ext>
            </a:extLst>
          </p:cNvPr>
          <p:cNvSpPr txBox="1"/>
          <p:nvPr/>
        </p:nvSpPr>
        <p:spPr>
          <a:xfrm>
            <a:off x="1096963" y="5869094"/>
            <a:ext cx="6094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https://www.researchgate.net/figure/ReLU-activation-function_fig7_333411007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EE764-695E-07BE-3FCB-840396A68DDD}"/>
              </a:ext>
            </a:extLst>
          </p:cNvPr>
          <p:cNvSpPr txBox="1"/>
          <p:nvPr/>
        </p:nvSpPr>
        <p:spPr>
          <a:xfrm>
            <a:off x="6515944" y="583831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https://360digitmg.com/activation-functions-neural-networks#softmax</a:t>
            </a:r>
          </a:p>
        </p:txBody>
      </p:sp>
      <p:pic>
        <p:nvPicPr>
          <p:cNvPr id="4102" name="Picture 6" descr="softmax">
            <a:extLst>
              <a:ext uri="{FF2B5EF4-FFF2-40B4-BE49-F238E27FC236}">
                <a16:creationId xmlns:a16="http://schemas.microsoft.com/office/drawing/2014/main" id="{89057921-3ACD-9FDA-8BD2-6B145ACE418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7" y="3343460"/>
            <a:ext cx="4638675" cy="16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3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AACF4-9CF7-5781-EBE5-D57925FCDC37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0" i="0" u="none" strike="noStrike" cap="none" spc="-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Fitting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7DE6B2-106B-9C12-7DFB-106C20AD3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1782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615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F4277-2DB8-6F9E-A886-E38FDA0B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770945"/>
            <a:ext cx="5748338" cy="3309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EB5E0-E32C-5E65-A305-AFBE84E3529A}"/>
              </a:ext>
            </a:extLst>
          </p:cNvPr>
          <p:cNvSpPr txBox="1"/>
          <p:nvPr/>
        </p:nvSpPr>
        <p:spPr>
          <a:xfrm>
            <a:off x="3399236" y="3765491"/>
            <a:ext cx="1088439" cy="22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 hidden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1494-8D00-66B5-780F-696D1CA46E8A}"/>
              </a:ext>
            </a:extLst>
          </p:cNvPr>
          <p:cNvSpPr txBox="1"/>
          <p:nvPr/>
        </p:nvSpPr>
        <p:spPr>
          <a:xfrm>
            <a:off x="2505946" y="4177873"/>
            <a:ext cx="1088439" cy="22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 hidden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05678-8117-20C3-60C3-F16A310F1368}"/>
              </a:ext>
            </a:extLst>
          </p:cNvPr>
          <p:cNvSpPr txBox="1"/>
          <p:nvPr/>
        </p:nvSpPr>
        <p:spPr>
          <a:xfrm>
            <a:off x="1208614" y="3350630"/>
            <a:ext cx="1088439" cy="22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hidden layers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BDF407-0DB1-2CF6-62A0-D222DC865A0B}"/>
              </a:ext>
            </a:extLst>
          </p:cNvPr>
          <p:cNvCxnSpPr/>
          <p:nvPr/>
        </p:nvCxnSpPr>
        <p:spPr>
          <a:xfrm>
            <a:off x="1752834" y="3580433"/>
            <a:ext cx="137430" cy="50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9AF99-87D9-B6CF-19E2-F5E1FFAACA8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13950" y="3995294"/>
            <a:ext cx="491996" cy="29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1A24A-239D-9075-7089-9E17A2CFE8E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0166" y="3674595"/>
            <a:ext cx="349071" cy="20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53B0830-922A-0EF8-EDE7-344F92A0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39" y="2770944"/>
            <a:ext cx="6176962" cy="3309691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7F31ACF8-3426-FE22-2BD1-759298FF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b="1" dirty="0"/>
              <a:t>1. Impact of Increasing the number of Hidden Layers </a:t>
            </a:r>
            <a:br>
              <a:rPr lang="en-CA" sz="3600" b="1" dirty="0"/>
            </a:br>
            <a:r>
              <a:rPr lang="en-CA" sz="2800" dirty="0"/>
              <a:t>– More Layers Does Not Always Improve the Model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85A37-9162-CCC1-8D3C-7C88ACDCC90D}"/>
              </a:ext>
            </a:extLst>
          </p:cNvPr>
          <p:cNvSpPr txBox="1"/>
          <p:nvPr/>
        </p:nvSpPr>
        <p:spPr>
          <a:xfrm>
            <a:off x="6507034" y="4508749"/>
            <a:ext cx="108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hidden layers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3FD1CC-7963-1A39-393A-F02AB8BDA6DC}"/>
              </a:ext>
            </a:extLst>
          </p:cNvPr>
          <p:cNvCxnSpPr>
            <a:cxnSpLocks/>
          </p:cNvCxnSpPr>
          <p:nvPr/>
        </p:nvCxnSpPr>
        <p:spPr>
          <a:xfrm flipH="1">
            <a:off x="7051253" y="4177873"/>
            <a:ext cx="286807" cy="44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9BB420-1EEC-409E-9431-4A8E4CB23343}"/>
              </a:ext>
            </a:extLst>
          </p:cNvPr>
          <p:cNvSpPr txBox="1"/>
          <p:nvPr/>
        </p:nvSpPr>
        <p:spPr>
          <a:xfrm>
            <a:off x="7732086" y="3838243"/>
            <a:ext cx="108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 hidden layers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570EF-6128-94E3-FDE2-034CBAD7FE95}"/>
              </a:ext>
            </a:extLst>
          </p:cNvPr>
          <p:cNvCxnSpPr>
            <a:cxnSpLocks/>
          </p:cNvCxnSpPr>
          <p:nvPr/>
        </p:nvCxnSpPr>
        <p:spPr>
          <a:xfrm flipV="1">
            <a:off x="7882279" y="4402632"/>
            <a:ext cx="226680" cy="4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A2FCA4-5342-679F-FCD6-90E473C0C888}"/>
              </a:ext>
            </a:extLst>
          </p:cNvPr>
          <p:cNvSpPr txBox="1"/>
          <p:nvPr/>
        </p:nvSpPr>
        <p:spPr>
          <a:xfrm>
            <a:off x="8847536" y="4508749"/>
            <a:ext cx="108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 hidden layers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810B1-FFCA-C4EE-63DF-1A87A3F8593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321040" y="4831915"/>
            <a:ext cx="526496" cy="16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3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463</Words>
  <Application>Microsoft Office PowerPoint</Application>
  <PresentationFormat>Widescreen</PresentationFormat>
  <Paragraphs>97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RetrospectVTI</vt:lpstr>
      <vt:lpstr>Detecting Handwritten Numbers using Multilayer Perceptron</vt:lpstr>
      <vt:lpstr>Project Overview</vt:lpstr>
      <vt:lpstr>Data Overview</vt:lpstr>
      <vt:lpstr>Data Preprocessing - Images </vt:lpstr>
      <vt:lpstr>Data Preprocessing - Labels</vt:lpstr>
      <vt:lpstr>Components of Neural Network  Weight, Bias and Activation Function</vt:lpstr>
      <vt:lpstr>Activation Functions </vt:lpstr>
      <vt:lpstr>PowerPoint Presentation</vt:lpstr>
      <vt:lpstr>1. Impact of Increasing the number of Hidden Layers  – More Layers Does Not Always Improve the Model </vt:lpstr>
      <vt:lpstr>2. Increasing the number of Neurons in Hidden Layers – More Neurons Tend to Improve the Model </vt:lpstr>
      <vt:lpstr>3. Increasing the number of Epochs – More Epochs Improves the Model only up to a certain point </vt:lpstr>
      <vt:lpstr>4. Dropout reduces Overfitting</vt:lpstr>
      <vt:lpstr>5. Early Stopping</vt:lpstr>
      <vt:lpstr>Model Summary</vt:lpstr>
      <vt:lpstr>Model Evaluation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Koyama, Akiko</dc:creator>
  <cp:lastModifiedBy>Koyama, Akiko</cp:lastModifiedBy>
  <cp:revision>22</cp:revision>
  <dcterms:created xsi:type="dcterms:W3CDTF">2022-11-10T19:28:03Z</dcterms:created>
  <dcterms:modified xsi:type="dcterms:W3CDTF">2023-09-01T22:23:10Z</dcterms:modified>
</cp:coreProperties>
</file>