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62" r:id="rId12"/>
    <p:sldId id="263" r:id="rId13"/>
    <p:sldId id="264" r:id="rId14"/>
    <p:sldId id="265" r:id="rId15"/>
    <p:sldId id="272" r:id="rId16"/>
    <p:sldId id="266" r:id="rId17"/>
    <p:sldId id="267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083617-0115-4294-AB82-4F1E5B9B98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7BE0FB-DC42-4D52-BE4C-499C03E68071}">
      <dgm:prSet/>
      <dgm:spPr/>
      <dgm:t>
        <a:bodyPr/>
        <a:lstStyle/>
        <a:p>
          <a:r>
            <a:rPr lang="en-US" dirty="0"/>
            <a:t>The source data was primarily from Governmental Sources.</a:t>
          </a:r>
        </a:p>
      </dgm:t>
    </dgm:pt>
    <dgm:pt modelId="{5B82592A-2D04-481F-B02A-8C343522E194}" type="parTrans" cxnId="{2B6C45AD-6E13-42BB-A151-C707D53525F9}">
      <dgm:prSet/>
      <dgm:spPr/>
      <dgm:t>
        <a:bodyPr/>
        <a:lstStyle/>
        <a:p>
          <a:endParaRPr lang="en-US"/>
        </a:p>
      </dgm:t>
    </dgm:pt>
    <dgm:pt modelId="{71939747-A3B5-43F4-96EE-660A0C2E495D}" type="sibTrans" cxnId="{2B6C45AD-6E13-42BB-A151-C707D53525F9}">
      <dgm:prSet/>
      <dgm:spPr/>
      <dgm:t>
        <a:bodyPr/>
        <a:lstStyle/>
        <a:p>
          <a:endParaRPr lang="en-US"/>
        </a:p>
      </dgm:t>
    </dgm:pt>
    <dgm:pt modelId="{BD968497-939D-4824-BC1C-1ECB623E4597}">
      <dgm:prSet/>
      <dgm:spPr/>
      <dgm:t>
        <a:bodyPr/>
        <a:lstStyle/>
        <a:p>
          <a:r>
            <a:rPr lang="en-US"/>
            <a:t>Resources include:</a:t>
          </a:r>
        </a:p>
      </dgm:t>
    </dgm:pt>
    <dgm:pt modelId="{E6A0CA93-F54F-4785-AEFC-66EB4ED7F54E}" type="parTrans" cxnId="{F90A0E10-93BE-4665-B07F-2CFFCF78F1B1}">
      <dgm:prSet/>
      <dgm:spPr/>
      <dgm:t>
        <a:bodyPr/>
        <a:lstStyle/>
        <a:p>
          <a:endParaRPr lang="en-US"/>
        </a:p>
      </dgm:t>
    </dgm:pt>
    <dgm:pt modelId="{D97136AF-6878-40EB-8719-72F1CBA83E52}" type="sibTrans" cxnId="{F90A0E10-93BE-4665-B07F-2CFFCF78F1B1}">
      <dgm:prSet/>
      <dgm:spPr/>
      <dgm:t>
        <a:bodyPr/>
        <a:lstStyle/>
        <a:p>
          <a:endParaRPr lang="en-US"/>
        </a:p>
      </dgm:t>
    </dgm:pt>
    <dgm:pt modelId="{29D007E4-C8C6-4CFC-A5D9-4FF1E2B3F10C}">
      <dgm:prSet/>
      <dgm:spPr/>
      <dgm:t>
        <a:bodyPr/>
        <a:lstStyle/>
        <a:p>
          <a:r>
            <a:rPr lang="en-US"/>
            <a:t>https://www.eia.gov/electricity/state/</a:t>
          </a:r>
        </a:p>
      </dgm:t>
    </dgm:pt>
    <dgm:pt modelId="{1884CBF2-CA3B-4A2D-BE21-6EED0B878945}" type="parTrans" cxnId="{D9BC6474-BD97-449A-B0B9-D60CD278110A}">
      <dgm:prSet/>
      <dgm:spPr/>
      <dgm:t>
        <a:bodyPr/>
        <a:lstStyle/>
        <a:p>
          <a:endParaRPr lang="en-US"/>
        </a:p>
      </dgm:t>
    </dgm:pt>
    <dgm:pt modelId="{8FF98AC6-2511-4C11-8888-1F37A5C55549}" type="sibTrans" cxnId="{D9BC6474-BD97-449A-B0B9-D60CD278110A}">
      <dgm:prSet/>
      <dgm:spPr/>
      <dgm:t>
        <a:bodyPr/>
        <a:lstStyle/>
        <a:p>
          <a:endParaRPr lang="en-US"/>
        </a:p>
      </dgm:t>
    </dgm:pt>
    <dgm:pt modelId="{72D58D61-7B4D-4A60-826B-60661AABEB2A}">
      <dgm:prSet/>
      <dgm:spPr/>
      <dgm:t>
        <a:bodyPr/>
        <a:lstStyle/>
        <a:p>
          <a:r>
            <a:rPr lang="en-US" dirty="0"/>
            <a:t>https://www.nrel.gov/gis/solar-supply-curves.html</a:t>
          </a:r>
        </a:p>
      </dgm:t>
    </dgm:pt>
    <dgm:pt modelId="{B70AE096-F4C0-4869-9D7A-07035FDDF358}" type="parTrans" cxnId="{3B4E9B9B-CE75-4244-A970-C6E3A8535D7B}">
      <dgm:prSet/>
      <dgm:spPr/>
      <dgm:t>
        <a:bodyPr/>
        <a:lstStyle/>
        <a:p>
          <a:endParaRPr lang="en-US"/>
        </a:p>
      </dgm:t>
    </dgm:pt>
    <dgm:pt modelId="{7A6AA49F-2A7D-4857-9C47-5849844FFD45}" type="sibTrans" cxnId="{3B4E9B9B-CE75-4244-A970-C6E3A8535D7B}">
      <dgm:prSet/>
      <dgm:spPr/>
      <dgm:t>
        <a:bodyPr/>
        <a:lstStyle/>
        <a:p>
          <a:endParaRPr lang="en-US"/>
        </a:p>
      </dgm:t>
    </dgm:pt>
    <dgm:pt modelId="{8A2A9336-0988-4D3A-A0C0-FC161B92FEFE}">
      <dgm:prSet/>
      <dgm:spPr/>
      <dgm:t>
        <a:bodyPr/>
        <a:lstStyle/>
        <a:p>
          <a:r>
            <a:rPr lang="en-US"/>
            <a:t>https://developer.nrel.gov/docs/solar/nsrdb/ = There is an API for some weather data, based on longitude and latitude</a:t>
          </a:r>
        </a:p>
      </dgm:t>
    </dgm:pt>
    <dgm:pt modelId="{277F15EA-0C4E-4B20-9E4C-03303E2B8B65}" type="parTrans" cxnId="{FF6721B1-7194-4376-B9A4-BA6C8865EAE0}">
      <dgm:prSet/>
      <dgm:spPr/>
      <dgm:t>
        <a:bodyPr/>
        <a:lstStyle/>
        <a:p>
          <a:endParaRPr lang="en-US"/>
        </a:p>
      </dgm:t>
    </dgm:pt>
    <dgm:pt modelId="{C9091B1B-09C0-454B-8EDC-C8E396C5698D}" type="sibTrans" cxnId="{FF6721B1-7194-4376-B9A4-BA6C8865EAE0}">
      <dgm:prSet/>
      <dgm:spPr/>
      <dgm:t>
        <a:bodyPr/>
        <a:lstStyle/>
        <a:p>
          <a:endParaRPr lang="en-US"/>
        </a:p>
      </dgm:t>
    </dgm:pt>
    <dgm:pt modelId="{9FB9D2FD-DC0B-4F57-9089-58975C7B0F98}">
      <dgm:prSet/>
      <dgm:spPr/>
      <dgm:t>
        <a:bodyPr/>
        <a:lstStyle/>
        <a:p>
          <a:r>
            <a:rPr lang="en-US"/>
            <a:t>Additional likely sources include: WeatherData, Department of Energy, NOAA.gov, NASA, trade groups</a:t>
          </a:r>
        </a:p>
      </dgm:t>
    </dgm:pt>
    <dgm:pt modelId="{50886686-A9F2-4B32-BA03-D9EA854661BF}" type="parTrans" cxnId="{9D88E17E-45D9-4C92-A288-55016B419560}">
      <dgm:prSet/>
      <dgm:spPr/>
      <dgm:t>
        <a:bodyPr/>
        <a:lstStyle/>
        <a:p>
          <a:endParaRPr lang="en-US"/>
        </a:p>
      </dgm:t>
    </dgm:pt>
    <dgm:pt modelId="{75BC7241-E986-4862-8516-2D53AE715606}" type="sibTrans" cxnId="{9D88E17E-45D9-4C92-A288-55016B419560}">
      <dgm:prSet/>
      <dgm:spPr/>
      <dgm:t>
        <a:bodyPr/>
        <a:lstStyle/>
        <a:p>
          <a:endParaRPr lang="en-US"/>
        </a:p>
      </dgm:t>
    </dgm:pt>
    <dgm:pt modelId="{3A08B502-F59D-4178-BA47-4F3932CF1F27}" type="pres">
      <dgm:prSet presAssocID="{F6083617-0115-4294-AB82-4F1E5B9B982D}" presName="linear" presStyleCnt="0">
        <dgm:presLayoutVars>
          <dgm:animLvl val="lvl"/>
          <dgm:resizeHandles val="exact"/>
        </dgm:presLayoutVars>
      </dgm:prSet>
      <dgm:spPr/>
    </dgm:pt>
    <dgm:pt modelId="{8E35A67F-6D13-4167-BB7A-987A13EEF080}" type="pres">
      <dgm:prSet presAssocID="{5F7BE0FB-DC42-4D52-BE4C-499C03E680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4C9F649-0251-470A-8700-E184B0DECB76}" type="pres">
      <dgm:prSet presAssocID="{71939747-A3B5-43F4-96EE-660A0C2E495D}" presName="spacer" presStyleCnt="0"/>
      <dgm:spPr/>
    </dgm:pt>
    <dgm:pt modelId="{4302EDBB-7B88-4086-8D15-0A6FED076085}" type="pres">
      <dgm:prSet presAssocID="{BD968497-939D-4824-BC1C-1ECB623E459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9E57421-1664-4891-BA21-DBDC1F2FC414}" type="pres">
      <dgm:prSet presAssocID="{BD968497-939D-4824-BC1C-1ECB623E459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90A0E10-93BE-4665-B07F-2CFFCF78F1B1}" srcId="{F6083617-0115-4294-AB82-4F1E5B9B982D}" destId="{BD968497-939D-4824-BC1C-1ECB623E4597}" srcOrd="1" destOrd="0" parTransId="{E6A0CA93-F54F-4785-AEFC-66EB4ED7F54E}" sibTransId="{D97136AF-6878-40EB-8719-72F1CBA83E52}"/>
    <dgm:cxn modelId="{CD9E891B-687F-4DF6-AFE6-9691D3D3A974}" type="presOf" srcId="{5F7BE0FB-DC42-4D52-BE4C-499C03E68071}" destId="{8E35A67F-6D13-4167-BB7A-987A13EEF080}" srcOrd="0" destOrd="0" presId="urn:microsoft.com/office/officeart/2005/8/layout/vList2"/>
    <dgm:cxn modelId="{08403B1F-E197-4B17-8C20-97C346493CAE}" type="presOf" srcId="{BD968497-939D-4824-BC1C-1ECB623E4597}" destId="{4302EDBB-7B88-4086-8D15-0A6FED076085}" srcOrd="0" destOrd="0" presId="urn:microsoft.com/office/officeart/2005/8/layout/vList2"/>
    <dgm:cxn modelId="{A2DA1C24-C8AD-4D90-9E82-A5BD748B035B}" type="presOf" srcId="{72D58D61-7B4D-4A60-826B-60661AABEB2A}" destId="{D9E57421-1664-4891-BA21-DBDC1F2FC414}" srcOrd="0" destOrd="1" presId="urn:microsoft.com/office/officeart/2005/8/layout/vList2"/>
    <dgm:cxn modelId="{D9BC6474-BD97-449A-B0B9-D60CD278110A}" srcId="{BD968497-939D-4824-BC1C-1ECB623E4597}" destId="{29D007E4-C8C6-4CFC-A5D9-4FF1E2B3F10C}" srcOrd="0" destOrd="0" parTransId="{1884CBF2-CA3B-4A2D-BE21-6EED0B878945}" sibTransId="{8FF98AC6-2511-4C11-8888-1F37A5C55549}"/>
    <dgm:cxn modelId="{B1E0CD57-FCC4-4144-9AC7-91D08EE8BBFE}" type="presOf" srcId="{8A2A9336-0988-4D3A-A0C0-FC161B92FEFE}" destId="{D9E57421-1664-4891-BA21-DBDC1F2FC414}" srcOrd="0" destOrd="2" presId="urn:microsoft.com/office/officeart/2005/8/layout/vList2"/>
    <dgm:cxn modelId="{9D88E17E-45D9-4C92-A288-55016B419560}" srcId="{BD968497-939D-4824-BC1C-1ECB623E4597}" destId="{9FB9D2FD-DC0B-4F57-9089-58975C7B0F98}" srcOrd="3" destOrd="0" parTransId="{50886686-A9F2-4B32-BA03-D9EA854661BF}" sibTransId="{75BC7241-E986-4862-8516-2D53AE715606}"/>
    <dgm:cxn modelId="{46518A82-9151-4091-97AF-3DF8189780DB}" type="presOf" srcId="{9FB9D2FD-DC0B-4F57-9089-58975C7B0F98}" destId="{D9E57421-1664-4891-BA21-DBDC1F2FC414}" srcOrd="0" destOrd="3" presId="urn:microsoft.com/office/officeart/2005/8/layout/vList2"/>
    <dgm:cxn modelId="{B002D888-8309-4EC6-9C32-45E360EC280A}" type="presOf" srcId="{F6083617-0115-4294-AB82-4F1E5B9B982D}" destId="{3A08B502-F59D-4178-BA47-4F3932CF1F27}" srcOrd="0" destOrd="0" presId="urn:microsoft.com/office/officeart/2005/8/layout/vList2"/>
    <dgm:cxn modelId="{3B4E9B9B-CE75-4244-A970-C6E3A8535D7B}" srcId="{BD968497-939D-4824-BC1C-1ECB623E4597}" destId="{72D58D61-7B4D-4A60-826B-60661AABEB2A}" srcOrd="1" destOrd="0" parTransId="{B70AE096-F4C0-4869-9D7A-07035FDDF358}" sibTransId="{7A6AA49F-2A7D-4857-9C47-5849844FFD45}"/>
    <dgm:cxn modelId="{2B6C45AD-6E13-42BB-A151-C707D53525F9}" srcId="{F6083617-0115-4294-AB82-4F1E5B9B982D}" destId="{5F7BE0FB-DC42-4D52-BE4C-499C03E68071}" srcOrd="0" destOrd="0" parTransId="{5B82592A-2D04-481F-B02A-8C343522E194}" sibTransId="{71939747-A3B5-43F4-96EE-660A0C2E495D}"/>
    <dgm:cxn modelId="{FF6721B1-7194-4376-B9A4-BA6C8865EAE0}" srcId="{BD968497-939D-4824-BC1C-1ECB623E4597}" destId="{8A2A9336-0988-4D3A-A0C0-FC161B92FEFE}" srcOrd="2" destOrd="0" parTransId="{277F15EA-0C4E-4B20-9E4C-03303E2B8B65}" sibTransId="{C9091B1B-09C0-454B-8EDC-C8E396C5698D}"/>
    <dgm:cxn modelId="{FA0B00D0-0B9C-4EE2-B75B-76BFA08943D3}" type="presOf" srcId="{29D007E4-C8C6-4CFC-A5D9-4FF1E2B3F10C}" destId="{D9E57421-1664-4891-BA21-DBDC1F2FC414}" srcOrd="0" destOrd="0" presId="urn:microsoft.com/office/officeart/2005/8/layout/vList2"/>
    <dgm:cxn modelId="{2035C66F-2115-4135-9BD8-6CDA95ED8094}" type="presParOf" srcId="{3A08B502-F59D-4178-BA47-4F3932CF1F27}" destId="{8E35A67F-6D13-4167-BB7A-987A13EEF080}" srcOrd="0" destOrd="0" presId="urn:microsoft.com/office/officeart/2005/8/layout/vList2"/>
    <dgm:cxn modelId="{0C41F8C5-9F11-4A72-865C-AC7303DAFD55}" type="presParOf" srcId="{3A08B502-F59D-4178-BA47-4F3932CF1F27}" destId="{F4C9F649-0251-470A-8700-E184B0DECB76}" srcOrd="1" destOrd="0" presId="urn:microsoft.com/office/officeart/2005/8/layout/vList2"/>
    <dgm:cxn modelId="{8261F773-0E58-4EB6-B306-302C5EC1E17C}" type="presParOf" srcId="{3A08B502-F59D-4178-BA47-4F3932CF1F27}" destId="{4302EDBB-7B88-4086-8D15-0A6FED076085}" srcOrd="2" destOrd="0" presId="urn:microsoft.com/office/officeart/2005/8/layout/vList2"/>
    <dgm:cxn modelId="{63DFAF9E-DF30-462C-B502-F89FE7AD4296}" type="presParOf" srcId="{3A08B502-F59D-4178-BA47-4F3932CF1F27}" destId="{D9E57421-1664-4891-BA21-DBDC1F2FC41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A68BC9-C8F0-4578-B173-C403194C7CF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3845C4-D331-40D7-98A7-99132B355E6B}">
      <dgm:prSet/>
      <dgm:spPr/>
      <dgm:t>
        <a:bodyPr/>
        <a:lstStyle/>
        <a:p>
          <a:r>
            <a:rPr lang="en-US" dirty="0"/>
            <a:t>When including a variable such as zip code does the global horizontal irradiance predict accurately for the zip code entered?</a:t>
          </a:r>
        </a:p>
      </dgm:t>
    </dgm:pt>
    <dgm:pt modelId="{DCE6F9EB-1F3E-487F-9597-B82A47FC242D}" type="parTrans" cxnId="{0C71B07C-AE5B-4D18-AD15-F35BFD8E9789}">
      <dgm:prSet/>
      <dgm:spPr/>
      <dgm:t>
        <a:bodyPr/>
        <a:lstStyle/>
        <a:p>
          <a:endParaRPr lang="en-US"/>
        </a:p>
      </dgm:t>
    </dgm:pt>
    <dgm:pt modelId="{8CCD9D35-8891-4CA8-B9A8-077384CF12E9}" type="sibTrans" cxnId="{0C71B07C-AE5B-4D18-AD15-F35BFD8E9789}">
      <dgm:prSet/>
      <dgm:spPr/>
      <dgm:t>
        <a:bodyPr/>
        <a:lstStyle/>
        <a:p>
          <a:endParaRPr lang="en-US"/>
        </a:p>
      </dgm:t>
    </dgm:pt>
    <dgm:pt modelId="{E0D61EBA-898E-48FC-AC72-AD77B90D98E2}">
      <dgm:prSet/>
      <dgm:spPr/>
      <dgm:t>
        <a:bodyPr/>
        <a:lstStyle/>
        <a:p>
          <a:r>
            <a:rPr lang="en-US" dirty="0"/>
            <a:t>Does the zip code entry fall into a bright zone or dark zone? Meaning farther from the sun, or in a location that has extreme weather? (i.e., rain, snow, fog, or other vulnerabilities)</a:t>
          </a:r>
        </a:p>
      </dgm:t>
    </dgm:pt>
    <dgm:pt modelId="{231C6D15-536C-4BB7-A46C-F263357EFDD6}" type="parTrans" cxnId="{2998F58E-2FCA-4F75-B7B8-35F9D8CEF37F}">
      <dgm:prSet/>
      <dgm:spPr/>
      <dgm:t>
        <a:bodyPr/>
        <a:lstStyle/>
        <a:p>
          <a:endParaRPr lang="en-US"/>
        </a:p>
      </dgm:t>
    </dgm:pt>
    <dgm:pt modelId="{AA69BEAD-925C-4F9A-A8C3-F9E60633EF62}" type="sibTrans" cxnId="{2998F58E-2FCA-4F75-B7B8-35F9D8CEF37F}">
      <dgm:prSet/>
      <dgm:spPr/>
      <dgm:t>
        <a:bodyPr/>
        <a:lstStyle/>
        <a:p>
          <a:endParaRPr lang="en-US"/>
        </a:p>
      </dgm:t>
    </dgm:pt>
    <dgm:pt modelId="{896FE6D1-1E43-4B41-863A-194E028FD220}">
      <dgm:prSet/>
      <dgm:spPr/>
      <dgm:t>
        <a:bodyPr/>
        <a:lstStyle/>
        <a:p>
          <a:r>
            <a:rPr lang="en-US" dirty="0"/>
            <a:t>How many years will it take to breakeven with the cost of installing rooftop solar</a:t>
          </a:r>
        </a:p>
      </dgm:t>
    </dgm:pt>
    <dgm:pt modelId="{94174379-A0B0-456E-8599-841AAC1C26CB}" type="parTrans" cxnId="{BA9FA47D-B0B6-44B6-93A4-8D900BF29A4A}">
      <dgm:prSet/>
      <dgm:spPr/>
    </dgm:pt>
    <dgm:pt modelId="{144518E0-C633-4B00-B034-EB21D38D8B76}" type="sibTrans" cxnId="{BA9FA47D-B0B6-44B6-93A4-8D900BF29A4A}">
      <dgm:prSet/>
      <dgm:spPr/>
    </dgm:pt>
    <dgm:pt modelId="{C9E3D552-2F0B-4BDD-A926-101B78E07460}" type="pres">
      <dgm:prSet presAssocID="{F5A68BC9-C8F0-4578-B173-C403194C7C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8DD06C-A49A-4CF5-84AA-2CB6C5CE8471}" type="pres">
      <dgm:prSet presAssocID="{433845C4-D331-40D7-98A7-99132B355E6B}" presName="hierRoot1" presStyleCnt="0"/>
      <dgm:spPr/>
    </dgm:pt>
    <dgm:pt modelId="{3E90875A-EAFE-491F-BD77-B817E51B9CCC}" type="pres">
      <dgm:prSet presAssocID="{433845C4-D331-40D7-98A7-99132B355E6B}" presName="composite" presStyleCnt="0"/>
      <dgm:spPr/>
    </dgm:pt>
    <dgm:pt modelId="{B2EF8CEF-EEB5-488B-A8EF-477E47D97CA8}" type="pres">
      <dgm:prSet presAssocID="{433845C4-D331-40D7-98A7-99132B355E6B}" presName="background" presStyleLbl="node0" presStyleIdx="0" presStyleCnt="3"/>
      <dgm:spPr>
        <a:solidFill>
          <a:schemeClr val="accent4">
            <a:lumMod val="60000"/>
            <a:lumOff val="40000"/>
            <a:alpha val="42000"/>
          </a:schemeClr>
        </a:solidFill>
      </dgm:spPr>
    </dgm:pt>
    <dgm:pt modelId="{56E6ECEC-B8B0-4E07-839D-A00624E48C8C}" type="pres">
      <dgm:prSet presAssocID="{433845C4-D331-40D7-98A7-99132B355E6B}" presName="text" presStyleLbl="fgAcc0" presStyleIdx="0" presStyleCnt="3">
        <dgm:presLayoutVars>
          <dgm:chPref val="3"/>
        </dgm:presLayoutVars>
      </dgm:prSet>
      <dgm:spPr/>
    </dgm:pt>
    <dgm:pt modelId="{FBBC9FE4-A945-47FC-921B-5E9BB9C1A2AA}" type="pres">
      <dgm:prSet presAssocID="{433845C4-D331-40D7-98A7-99132B355E6B}" presName="hierChild2" presStyleCnt="0"/>
      <dgm:spPr/>
    </dgm:pt>
    <dgm:pt modelId="{A51EC810-BCBB-4639-BC0A-52C22058A2D1}" type="pres">
      <dgm:prSet presAssocID="{E0D61EBA-898E-48FC-AC72-AD77B90D98E2}" presName="hierRoot1" presStyleCnt="0"/>
      <dgm:spPr/>
    </dgm:pt>
    <dgm:pt modelId="{17C2F91A-6ECB-4C45-8F5F-C47AC8ED7542}" type="pres">
      <dgm:prSet presAssocID="{E0D61EBA-898E-48FC-AC72-AD77B90D98E2}" presName="composite" presStyleCnt="0"/>
      <dgm:spPr/>
    </dgm:pt>
    <dgm:pt modelId="{5BE04144-A7EC-4B22-9BBB-29575ECB8EA7}" type="pres">
      <dgm:prSet presAssocID="{E0D61EBA-898E-48FC-AC72-AD77B90D98E2}" presName="background" presStyleLbl="node0" presStyleIdx="1" presStyleCnt="3"/>
      <dgm:spPr>
        <a:solidFill>
          <a:schemeClr val="accent4">
            <a:lumMod val="40000"/>
            <a:lumOff val="60000"/>
            <a:alpha val="42000"/>
          </a:schemeClr>
        </a:solidFill>
      </dgm:spPr>
    </dgm:pt>
    <dgm:pt modelId="{280E438B-82A5-4264-A6C8-67C83D9A4B48}" type="pres">
      <dgm:prSet presAssocID="{E0D61EBA-898E-48FC-AC72-AD77B90D98E2}" presName="text" presStyleLbl="fgAcc0" presStyleIdx="1" presStyleCnt="3">
        <dgm:presLayoutVars>
          <dgm:chPref val="3"/>
        </dgm:presLayoutVars>
      </dgm:prSet>
      <dgm:spPr/>
    </dgm:pt>
    <dgm:pt modelId="{B92FC923-4C72-46EB-A24F-BBF80072F4EA}" type="pres">
      <dgm:prSet presAssocID="{E0D61EBA-898E-48FC-AC72-AD77B90D98E2}" presName="hierChild2" presStyleCnt="0"/>
      <dgm:spPr/>
    </dgm:pt>
    <dgm:pt modelId="{3A60FC95-7B6E-45C5-96A2-CE6CE9BA1D7D}" type="pres">
      <dgm:prSet presAssocID="{896FE6D1-1E43-4B41-863A-194E028FD220}" presName="hierRoot1" presStyleCnt="0"/>
      <dgm:spPr/>
    </dgm:pt>
    <dgm:pt modelId="{7468F780-D946-4970-8838-F78D46942EA0}" type="pres">
      <dgm:prSet presAssocID="{896FE6D1-1E43-4B41-863A-194E028FD220}" presName="composite" presStyleCnt="0"/>
      <dgm:spPr/>
    </dgm:pt>
    <dgm:pt modelId="{EAD063A8-4BAE-40AB-BD87-B2DC831BE930}" type="pres">
      <dgm:prSet presAssocID="{896FE6D1-1E43-4B41-863A-194E028FD220}" presName="background" presStyleLbl="node0" presStyleIdx="2" presStyleCnt="3"/>
      <dgm:spPr>
        <a:solidFill>
          <a:schemeClr val="accent4">
            <a:lumMod val="20000"/>
            <a:lumOff val="80000"/>
            <a:alpha val="41000"/>
          </a:schemeClr>
        </a:solidFill>
      </dgm:spPr>
    </dgm:pt>
    <dgm:pt modelId="{BA4A61CF-9905-4DDD-B643-3A149B731BEB}" type="pres">
      <dgm:prSet presAssocID="{896FE6D1-1E43-4B41-863A-194E028FD220}" presName="text" presStyleLbl="fgAcc0" presStyleIdx="2" presStyleCnt="3">
        <dgm:presLayoutVars>
          <dgm:chPref val="3"/>
        </dgm:presLayoutVars>
      </dgm:prSet>
      <dgm:spPr/>
    </dgm:pt>
    <dgm:pt modelId="{6A52C07A-7B33-4095-B99D-CD27496D32E4}" type="pres">
      <dgm:prSet presAssocID="{896FE6D1-1E43-4B41-863A-194E028FD220}" presName="hierChild2" presStyleCnt="0"/>
      <dgm:spPr/>
    </dgm:pt>
  </dgm:ptLst>
  <dgm:cxnLst>
    <dgm:cxn modelId="{ED50C91E-6A8D-4D61-977D-6928D0E85DB1}" type="presOf" srcId="{F5A68BC9-C8F0-4578-B173-C403194C7CFD}" destId="{C9E3D552-2F0B-4BDD-A926-101B78E07460}" srcOrd="0" destOrd="0" presId="urn:microsoft.com/office/officeart/2005/8/layout/hierarchy1"/>
    <dgm:cxn modelId="{59A57C65-0B86-4C1C-8D55-19FDBE6E1ABA}" type="presOf" srcId="{433845C4-D331-40D7-98A7-99132B355E6B}" destId="{56E6ECEC-B8B0-4E07-839D-A00624E48C8C}" srcOrd="0" destOrd="0" presId="urn:microsoft.com/office/officeart/2005/8/layout/hierarchy1"/>
    <dgm:cxn modelId="{1E7CAE4A-74C8-422C-95DC-C8F6A2AEBBEC}" type="presOf" srcId="{E0D61EBA-898E-48FC-AC72-AD77B90D98E2}" destId="{280E438B-82A5-4264-A6C8-67C83D9A4B48}" srcOrd="0" destOrd="0" presId="urn:microsoft.com/office/officeart/2005/8/layout/hierarchy1"/>
    <dgm:cxn modelId="{0C71B07C-AE5B-4D18-AD15-F35BFD8E9789}" srcId="{F5A68BC9-C8F0-4578-B173-C403194C7CFD}" destId="{433845C4-D331-40D7-98A7-99132B355E6B}" srcOrd="0" destOrd="0" parTransId="{DCE6F9EB-1F3E-487F-9597-B82A47FC242D}" sibTransId="{8CCD9D35-8891-4CA8-B9A8-077384CF12E9}"/>
    <dgm:cxn modelId="{BA9FA47D-B0B6-44B6-93A4-8D900BF29A4A}" srcId="{F5A68BC9-C8F0-4578-B173-C403194C7CFD}" destId="{896FE6D1-1E43-4B41-863A-194E028FD220}" srcOrd="2" destOrd="0" parTransId="{94174379-A0B0-456E-8599-841AAC1C26CB}" sibTransId="{144518E0-C633-4B00-B034-EB21D38D8B76}"/>
    <dgm:cxn modelId="{2998F58E-2FCA-4F75-B7B8-35F9D8CEF37F}" srcId="{F5A68BC9-C8F0-4578-B173-C403194C7CFD}" destId="{E0D61EBA-898E-48FC-AC72-AD77B90D98E2}" srcOrd="1" destOrd="0" parTransId="{231C6D15-536C-4BB7-A46C-F263357EFDD6}" sibTransId="{AA69BEAD-925C-4F9A-A8C3-F9E60633EF62}"/>
    <dgm:cxn modelId="{D69357AD-7817-465B-B72E-F905FFBEEAE4}" type="presOf" srcId="{896FE6D1-1E43-4B41-863A-194E028FD220}" destId="{BA4A61CF-9905-4DDD-B643-3A149B731BEB}" srcOrd="0" destOrd="0" presId="urn:microsoft.com/office/officeart/2005/8/layout/hierarchy1"/>
    <dgm:cxn modelId="{14D096E1-53D1-433E-AD14-0A7356DA69D9}" type="presParOf" srcId="{C9E3D552-2F0B-4BDD-A926-101B78E07460}" destId="{618DD06C-A49A-4CF5-84AA-2CB6C5CE8471}" srcOrd="0" destOrd="0" presId="urn:microsoft.com/office/officeart/2005/8/layout/hierarchy1"/>
    <dgm:cxn modelId="{56ECA410-6F6A-41CA-8C2D-4AA0361B6BB5}" type="presParOf" srcId="{618DD06C-A49A-4CF5-84AA-2CB6C5CE8471}" destId="{3E90875A-EAFE-491F-BD77-B817E51B9CCC}" srcOrd="0" destOrd="0" presId="urn:microsoft.com/office/officeart/2005/8/layout/hierarchy1"/>
    <dgm:cxn modelId="{B72E6850-ECAF-498C-94F9-1328B242E41A}" type="presParOf" srcId="{3E90875A-EAFE-491F-BD77-B817E51B9CCC}" destId="{B2EF8CEF-EEB5-488B-A8EF-477E47D97CA8}" srcOrd="0" destOrd="0" presId="urn:microsoft.com/office/officeart/2005/8/layout/hierarchy1"/>
    <dgm:cxn modelId="{1B357CB0-6201-4703-9CEC-655F1404DC73}" type="presParOf" srcId="{3E90875A-EAFE-491F-BD77-B817E51B9CCC}" destId="{56E6ECEC-B8B0-4E07-839D-A00624E48C8C}" srcOrd="1" destOrd="0" presId="urn:microsoft.com/office/officeart/2005/8/layout/hierarchy1"/>
    <dgm:cxn modelId="{B7F50970-0567-408F-B6EA-BCDD445CAF6C}" type="presParOf" srcId="{618DD06C-A49A-4CF5-84AA-2CB6C5CE8471}" destId="{FBBC9FE4-A945-47FC-921B-5E9BB9C1A2AA}" srcOrd="1" destOrd="0" presId="urn:microsoft.com/office/officeart/2005/8/layout/hierarchy1"/>
    <dgm:cxn modelId="{A485578E-794C-4013-AFAC-8E528A977799}" type="presParOf" srcId="{C9E3D552-2F0B-4BDD-A926-101B78E07460}" destId="{A51EC810-BCBB-4639-BC0A-52C22058A2D1}" srcOrd="1" destOrd="0" presId="urn:microsoft.com/office/officeart/2005/8/layout/hierarchy1"/>
    <dgm:cxn modelId="{E2899A73-36FB-4D3D-BFCD-B11A7A0B3267}" type="presParOf" srcId="{A51EC810-BCBB-4639-BC0A-52C22058A2D1}" destId="{17C2F91A-6ECB-4C45-8F5F-C47AC8ED7542}" srcOrd="0" destOrd="0" presId="urn:microsoft.com/office/officeart/2005/8/layout/hierarchy1"/>
    <dgm:cxn modelId="{96B2664D-87C7-47D8-AB2A-A93545A83DD3}" type="presParOf" srcId="{17C2F91A-6ECB-4C45-8F5F-C47AC8ED7542}" destId="{5BE04144-A7EC-4B22-9BBB-29575ECB8EA7}" srcOrd="0" destOrd="0" presId="urn:microsoft.com/office/officeart/2005/8/layout/hierarchy1"/>
    <dgm:cxn modelId="{B7018570-1006-4A29-9056-915D7CA21EF7}" type="presParOf" srcId="{17C2F91A-6ECB-4C45-8F5F-C47AC8ED7542}" destId="{280E438B-82A5-4264-A6C8-67C83D9A4B48}" srcOrd="1" destOrd="0" presId="urn:microsoft.com/office/officeart/2005/8/layout/hierarchy1"/>
    <dgm:cxn modelId="{0AFDFABC-2F09-4391-9AF5-A3E6A97148ED}" type="presParOf" srcId="{A51EC810-BCBB-4639-BC0A-52C22058A2D1}" destId="{B92FC923-4C72-46EB-A24F-BBF80072F4EA}" srcOrd="1" destOrd="0" presId="urn:microsoft.com/office/officeart/2005/8/layout/hierarchy1"/>
    <dgm:cxn modelId="{D179DD06-87A4-4489-AD44-741045EA7EA1}" type="presParOf" srcId="{C9E3D552-2F0B-4BDD-A926-101B78E07460}" destId="{3A60FC95-7B6E-45C5-96A2-CE6CE9BA1D7D}" srcOrd="2" destOrd="0" presId="urn:microsoft.com/office/officeart/2005/8/layout/hierarchy1"/>
    <dgm:cxn modelId="{BF3E1049-266C-452E-A4F5-394B8534035D}" type="presParOf" srcId="{3A60FC95-7B6E-45C5-96A2-CE6CE9BA1D7D}" destId="{7468F780-D946-4970-8838-F78D46942EA0}" srcOrd="0" destOrd="0" presId="urn:microsoft.com/office/officeart/2005/8/layout/hierarchy1"/>
    <dgm:cxn modelId="{1A90D241-B24F-4B44-8344-8721AB0D3FF6}" type="presParOf" srcId="{7468F780-D946-4970-8838-F78D46942EA0}" destId="{EAD063A8-4BAE-40AB-BD87-B2DC831BE930}" srcOrd="0" destOrd="0" presId="urn:microsoft.com/office/officeart/2005/8/layout/hierarchy1"/>
    <dgm:cxn modelId="{1CC88BCD-E163-46A4-A23E-DBB42AC7E501}" type="presParOf" srcId="{7468F780-D946-4970-8838-F78D46942EA0}" destId="{BA4A61CF-9905-4DDD-B643-3A149B731BEB}" srcOrd="1" destOrd="0" presId="urn:microsoft.com/office/officeart/2005/8/layout/hierarchy1"/>
    <dgm:cxn modelId="{AD4ADD5F-CABA-436F-87D6-228117D45261}" type="presParOf" srcId="{3A60FC95-7B6E-45C5-96A2-CE6CE9BA1D7D}" destId="{6A52C07A-7B33-4095-B99D-CD27496D32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5A67F-6D13-4167-BB7A-987A13EEF080}">
      <dsp:nvSpPr>
        <dsp:cNvPr id="0" name=""/>
        <dsp:cNvSpPr/>
      </dsp:nvSpPr>
      <dsp:spPr>
        <a:xfrm>
          <a:off x="0" y="242639"/>
          <a:ext cx="85206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source data was primarily from Governmental Sources.</a:t>
          </a:r>
        </a:p>
      </dsp:txBody>
      <dsp:txXfrm>
        <a:off x="27415" y="270054"/>
        <a:ext cx="8465770" cy="506769"/>
      </dsp:txXfrm>
    </dsp:sp>
    <dsp:sp modelId="{4302EDBB-7B88-4086-8D15-0A6FED076085}">
      <dsp:nvSpPr>
        <dsp:cNvPr id="0" name=""/>
        <dsp:cNvSpPr/>
      </dsp:nvSpPr>
      <dsp:spPr>
        <a:xfrm>
          <a:off x="0" y="873359"/>
          <a:ext cx="85206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Resources include:</a:t>
          </a:r>
        </a:p>
      </dsp:txBody>
      <dsp:txXfrm>
        <a:off x="27415" y="900774"/>
        <a:ext cx="8465770" cy="506769"/>
      </dsp:txXfrm>
    </dsp:sp>
    <dsp:sp modelId="{D9E57421-1664-4891-BA21-DBDC1F2FC414}">
      <dsp:nvSpPr>
        <dsp:cNvPr id="0" name=""/>
        <dsp:cNvSpPr/>
      </dsp:nvSpPr>
      <dsp:spPr>
        <a:xfrm>
          <a:off x="0" y="1434959"/>
          <a:ext cx="8520600" cy="173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2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https://www.eia.gov/electricity/state/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https://www.nrel.gov/gis/solar-supply-curves.html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https://developer.nrel.gov/docs/solar/nsrdb/ = There is an API for some weather data, based on longitude and latitude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Additional likely sources include: WeatherData, Department of Energy, NOAA.gov, NASA, trade groups</a:t>
          </a:r>
        </a:p>
      </dsp:txBody>
      <dsp:txXfrm>
        <a:off x="0" y="1434959"/>
        <a:ext cx="8520600" cy="1738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F8CEF-EEB5-488B-A8EF-477E47D97CA8}">
      <dsp:nvSpPr>
        <dsp:cNvPr id="0" name=""/>
        <dsp:cNvSpPr/>
      </dsp:nvSpPr>
      <dsp:spPr>
        <a:xfrm>
          <a:off x="0" y="820859"/>
          <a:ext cx="2396418" cy="1521725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4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6ECEC-B8B0-4E07-839D-A00624E48C8C}">
      <dsp:nvSpPr>
        <dsp:cNvPr id="0" name=""/>
        <dsp:cNvSpPr/>
      </dsp:nvSpPr>
      <dsp:spPr>
        <a:xfrm>
          <a:off x="266268" y="1073814"/>
          <a:ext cx="2396418" cy="152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When including a variable such as zip code does the global horizontal irradiance predict accurately for the zip code entered?</a:t>
          </a:r>
        </a:p>
      </dsp:txBody>
      <dsp:txXfrm>
        <a:off x="310838" y="1118384"/>
        <a:ext cx="2307278" cy="1432585"/>
      </dsp:txXfrm>
    </dsp:sp>
    <dsp:sp modelId="{5BE04144-A7EC-4B22-9BBB-29575ECB8EA7}">
      <dsp:nvSpPr>
        <dsp:cNvPr id="0" name=""/>
        <dsp:cNvSpPr/>
      </dsp:nvSpPr>
      <dsp:spPr>
        <a:xfrm>
          <a:off x="2928956" y="820859"/>
          <a:ext cx="2396418" cy="1521725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4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E438B-82A5-4264-A6C8-67C83D9A4B48}">
      <dsp:nvSpPr>
        <dsp:cNvPr id="0" name=""/>
        <dsp:cNvSpPr/>
      </dsp:nvSpPr>
      <dsp:spPr>
        <a:xfrm>
          <a:off x="3195224" y="1073814"/>
          <a:ext cx="2396418" cy="152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Does the zip code entry fall into a bright zone or dark zone? Meaning farther from the sun, or in a location that has extreme weather? (i.e., rain, snow, fog, or other vulnerabilities)</a:t>
          </a:r>
        </a:p>
      </dsp:txBody>
      <dsp:txXfrm>
        <a:off x="3239794" y="1118384"/>
        <a:ext cx="2307278" cy="1432585"/>
      </dsp:txXfrm>
    </dsp:sp>
    <dsp:sp modelId="{EAD063A8-4BAE-40AB-BD87-B2DC831BE930}">
      <dsp:nvSpPr>
        <dsp:cNvPr id="0" name=""/>
        <dsp:cNvSpPr/>
      </dsp:nvSpPr>
      <dsp:spPr>
        <a:xfrm>
          <a:off x="5857912" y="820859"/>
          <a:ext cx="2396418" cy="1521725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41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A61CF-9905-4DDD-B643-3A149B731BEB}">
      <dsp:nvSpPr>
        <dsp:cNvPr id="0" name=""/>
        <dsp:cNvSpPr/>
      </dsp:nvSpPr>
      <dsp:spPr>
        <a:xfrm>
          <a:off x="6124181" y="1073814"/>
          <a:ext cx="2396418" cy="152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How many years will it take to breakeven with the cost of installing rooftop solar</a:t>
          </a:r>
        </a:p>
      </dsp:txBody>
      <dsp:txXfrm>
        <a:off x="6168751" y="1118384"/>
        <a:ext cx="2307278" cy="1432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15601bc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15601bc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15601bc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15601bc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15601bcc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15601bcc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15601bc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15601bc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15601bc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15601bc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15601bc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15601bc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15601bcc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15601bcc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15601bcc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15601bcc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15601bc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15601bc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15601bcc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15601bcc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15601bcc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15601bcc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/>
              <a:t>Final Project: Why go Solar</a:t>
            </a:r>
            <a:endParaRPr sz="4400"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Team Sunny Day: </a:t>
            </a:r>
            <a:endParaRPr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Jacob Zebker, Kellen Schmitz, Chung In “Angel” Ngan, Angela Kumar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70025" y="3941375"/>
            <a:ext cx="7685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Instructor: Andrew Hoang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Bootcamp: UCB-VIRT-DATA-PT-06-2021-U-B-TTH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8536-05CE-495D-97F5-2D9F122B3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Tableau Visualization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AC18E42-7815-4A5E-A061-51147CA84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2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Visualization: Electric Rates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BE6070-2A02-4899-B6D7-F6A368D08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37A4E-1488-4B36-B675-774C04D7D0B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55BC1CF-581E-4A14-825E-6951C9084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988" y="1152475"/>
            <a:ext cx="5430719" cy="341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Visualization: Power Outages</a:t>
            </a:r>
            <a:endParaRPr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9004C6C1-802C-42AB-80EE-259DE5C7A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568" y="1152475"/>
            <a:ext cx="5086831" cy="341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Visualization: Greenhouse Gases</a:t>
            </a:r>
            <a:endParaRPr/>
          </a:p>
        </p:txBody>
      </p:sp>
      <p:pic>
        <p:nvPicPr>
          <p:cNvPr id="5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5F6BDF0F-D7F3-46AB-992C-99B591491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836" y="1114119"/>
            <a:ext cx="5421142" cy="34931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dirty="0"/>
              <a:t>Description of the Analysis Phase</a:t>
            </a: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0383F3D8-735B-4C81-899C-DF5239914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</p:spPr>
        <p:txBody>
          <a:bodyPr/>
          <a:lstStyle/>
          <a:p>
            <a:r>
              <a:rPr lang="en-US" dirty="0"/>
              <a:t>By Kellen Schmitz</a:t>
            </a:r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dirty="0"/>
              <a:t>Solar Calculator Analysis</a:t>
            </a:r>
          </a:p>
          <a:p>
            <a:pPr marL="457200" lv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8536-05CE-495D-97F5-2D9F122B3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Solar Calculator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AC18E42-7815-4A5E-A061-51147CA84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07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of Our Finding as Team Sunny Day</a:t>
            </a:r>
            <a:endParaRPr lang="en-US" dirty="0"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Climate change is real and we need to do something about the planet.</a:t>
            </a:r>
          </a:p>
          <a:p>
            <a:pPr marL="285750" indent="-285750">
              <a:spcAft>
                <a:spcPts val="1200"/>
              </a:spcAft>
            </a:pPr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Renewable energy such as solar, specifically photovoltaic panel installation can be used on the rooftop saves on electric savings.  </a:t>
            </a:r>
            <a:endParaRPr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on what we learned in class</a:t>
            </a:r>
            <a:endParaRPr dirty="0"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Data can be made to forge a relationship with unrelated data to gain more insight, perspectives, or have better outcomes with Pandas, PostgreSQL.</a:t>
            </a:r>
          </a:p>
          <a:p>
            <a:pPr indent="-368300">
              <a:buSzPts val="2200"/>
            </a:pPr>
            <a:r>
              <a:rPr lang="en-US" sz="2200" dirty="0"/>
              <a:t>We learned new technologies to present our findings with Tableau, </a:t>
            </a:r>
            <a:r>
              <a:rPr lang="en-US" sz="2200" dirty="0" err="1"/>
              <a:t>Plotly</a:t>
            </a:r>
            <a:r>
              <a:rPr lang="en-US" sz="2200" dirty="0"/>
              <a:t>, and </a:t>
            </a:r>
            <a:r>
              <a:rPr lang="en-US" sz="2200" dirty="0" err="1"/>
              <a:t>Javascript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It is how we are able to use data to communicate our ideas, persuade another to make key decisions. 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Data is used to review trends and patterns and can train the computer to make predictions or test assumptions using supervised and unsupervised machine learning.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Selected Topic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45414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43" b="1" dirty="0">
                <a:solidFill>
                  <a:schemeClr val="tx1"/>
                </a:solidFill>
                <a:latin typeface="Arial Narrow" panose="020B0606020202030204" pitchFamily="34" charset="0"/>
              </a:rPr>
              <a:t>Analysis of solar energy potential for a given location (in US) to save on electricity and does one qualify based on the number of sunny days or global horizontal irradiance(GHI) that your location and state incurs.  </a:t>
            </a:r>
            <a:endParaRPr sz="2943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943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457200" lvl="0" indent="-345414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943" b="1" dirty="0">
                <a:solidFill>
                  <a:schemeClr val="tx1"/>
                </a:solidFill>
                <a:latin typeface="Arial Narrow" panose="020B0606020202030204" pitchFamily="34" charset="0"/>
              </a:rPr>
              <a:t>Global Horizontal Irradiance measures the brightness of the sun in a given location around the globe.  However for the purpose of this project, we have focused only on the Contingous United States.</a:t>
            </a:r>
            <a:endParaRPr sz="2943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25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Purpose and Overview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563315" y="904981"/>
            <a:ext cx="5412905" cy="3872883"/>
          </a:xfrm>
          <a:prstGeom prst="rect">
            <a:avLst/>
          </a:prstGeom>
          <a:effectLst>
            <a:outerShdw blurRad="328613" dist="19050" dir="5400000" algn="bl" rotWithShape="0">
              <a:srgbClr val="000000">
                <a:alpha val="44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The topic was selected due many factors: </a:t>
            </a:r>
          </a:p>
          <a:p>
            <a:pPr marL="914400" lvl="1" indent="-369935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26"/>
              <a:buChar char="○"/>
            </a:pPr>
            <a:r>
              <a:rPr lang="en-US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Climate change and global warming</a:t>
            </a:r>
          </a:p>
          <a:p>
            <a:pPr marL="914400" lvl="1" indent="-3699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6"/>
              <a:buChar char="○"/>
            </a:pPr>
            <a:r>
              <a:rPr lang="en-US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Power outages, wildfires, and other natural disasters </a:t>
            </a:r>
          </a:p>
          <a:p>
            <a:pPr marL="914400" lvl="1" indent="-3699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6"/>
              <a:buChar char="○"/>
            </a:pPr>
            <a:r>
              <a:rPr lang="en-US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Increased greenhouse gas emissions</a:t>
            </a:r>
          </a:p>
          <a:p>
            <a:pPr marL="914400" lvl="1" indent="-3699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6"/>
              <a:buChar char="○"/>
            </a:pPr>
            <a:r>
              <a:rPr lang="en-US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Increased interest in renewable energy specifically rooftop solar and energy storage.</a:t>
            </a:r>
          </a:p>
          <a:p>
            <a:pPr marL="914400" lvl="1" indent="-3699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6"/>
              <a:buChar char="○"/>
            </a:pPr>
            <a:r>
              <a:rPr lang="en-US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Cost savings on electric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22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61365"/>
            <a:ext cx="8520600" cy="845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Description of the Source of Data</a:t>
            </a:r>
          </a:p>
          <a:p>
            <a:pPr marL="0" lvl="0" indent="0" algn="l" rtl="0">
              <a:spcBef>
                <a:spcPts val="460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76" name="Google Shape;74;p16">
            <a:extLst>
              <a:ext uri="{FF2B5EF4-FFF2-40B4-BE49-F238E27FC236}">
                <a16:creationId xmlns:a16="http://schemas.microsoft.com/office/drawing/2014/main" id="{FA88077B-A86A-45BF-B801-921C49D684F0}"/>
              </a:ext>
            </a:extLst>
          </p:cNvPr>
          <p:cNvGraphicFramePr/>
          <p:nvPr/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38661-7BA7-4C85-9939-43483357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Questions We Hope to Answer with the Data</a:t>
            </a:r>
            <a:endParaRPr lang="en-US" dirty="0"/>
          </a:p>
        </p:txBody>
      </p:sp>
      <p:graphicFrame>
        <p:nvGraphicFramePr>
          <p:cNvPr id="82" name="Google Shape;80;p17">
            <a:extLst>
              <a:ext uri="{FF2B5EF4-FFF2-40B4-BE49-F238E27FC236}">
                <a16:creationId xmlns:a16="http://schemas.microsoft.com/office/drawing/2014/main" id="{F52D1194-69CD-424C-9119-17DBD2186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306005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 Exploration Phase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Difficult to find current data 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Lots of locations for historical data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can be clean or messy depending on source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759C-3037-43AE-8932-C838689D4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Machine Learning Prediction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EED8E7-2DF8-4CC6-9FFD-B0490A492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</p:spPr>
        <p:txBody>
          <a:bodyPr/>
          <a:lstStyle/>
          <a:p>
            <a:r>
              <a:rPr lang="en-US" dirty="0"/>
              <a:t>By Jacob </a:t>
            </a:r>
            <a:r>
              <a:rPr lang="en-US" dirty="0" err="1"/>
              <a:t>Zebker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856C6-BC3D-48FE-818C-4A26992E39E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</p:spPr>
        <p:txBody>
          <a:bodyPr wrap="square" anchor="ctr">
            <a:normAutofit/>
          </a:bodyPr>
          <a:lstStyle/>
          <a:p>
            <a:pPr marL="139700" indent="0">
              <a:spcAft>
                <a:spcPts val="600"/>
              </a:spcAft>
              <a:buNone/>
            </a:pPr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409435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8536-05CE-495D-97F5-2D9F122B3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Machine Learning Demo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AC18E42-7815-4A5E-A061-51147CA84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9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4246E8F-90BC-4A53-8B6D-525829DF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Visualization with Tableau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BCBD383-9581-4050-94A2-719D86DDA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</p:spPr>
        <p:txBody>
          <a:bodyPr/>
          <a:lstStyle/>
          <a:p>
            <a:r>
              <a:rPr lang="en-US" dirty="0"/>
              <a:t>By Chung In “Angel” Ngan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99362-85A0-40B1-8006-B3DDA87F17C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</p:spPr>
        <p:txBody>
          <a:bodyPr wrap="square" anchor="ctr"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en-US" dirty="0"/>
              <a:t>Insert Explanation</a:t>
            </a:r>
          </a:p>
        </p:txBody>
      </p:sp>
    </p:spTree>
    <p:extLst>
      <p:ext uri="{BB962C8B-B14F-4D97-AF65-F5344CB8AC3E}">
        <p14:creationId xmlns:p14="http://schemas.microsoft.com/office/powerpoint/2010/main" val="40640480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553</Words>
  <Application>Microsoft Office PowerPoint</Application>
  <PresentationFormat>On-screen Show (16:9)</PresentationFormat>
  <Paragraphs>55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Arial Narrow</vt:lpstr>
      <vt:lpstr>Simple Light</vt:lpstr>
      <vt:lpstr>Final Project: Why go Solar</vt:lpstr>
      <vt:lpstr>Selected Topic</vt:lpstr>
      <vt:lpstr>Purpose and Overview</vt:lpstr>
      <vt:lpstr>Description of the Source of Data </vt:lpstr>
      <vt:lpstr>Questions We Hope to Answer with the Data</vt:lpstr>
      <vt:lpstr>Description of the Data Exploration Phase</vt:lpstr>
      <vt:lpstr>Machine Learning Prediction</vt:lpstr>
      <vt:lpstr>Machine Learning Demo</vt:lpstr>
      <vt:lpstr>Data Visualization with Tableau</vt:lpstr>
      <vt:lpstr>Tableau Visualization</vt:lpstr>
      <vt:lpstr>Tableau Visualization: Electric Rates</vt:lpstr>
      <vt:lpstr>Tableau Visualization: Power Outages</vt:lpstr>
      <vt:lpstr>Tableau Visualization: Greenhouse Gases</vt:lpstr>
      <vt:lpstr>Description of the Analysis Phase</vt:lpstr>
      <vt:lpstr>Solar Calculator</vt:lpstr>
      <vt:lpstr>Summary of Our Finding as Team Sunny Day</vt:lpstr>
      <vt:lpstr>Conclusion on what we learned in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Why go Solar</dc:title>
  <dc:creator>Kumar</dc:creator>
  <cp:lastModifiedBy>Kumar</cp:lastModifiedBy>
  <cp:revision>4</cp:revision>
  <dcterms:modified xsi:type="dcterms:W3CDTF">2021-11-17T07:35:31Z</dcterms:modified>
</cp:coreProperties>
</file>