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Arial Narrow" panose="020B0606020202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Za0kyYG4dO+v5+YvjOimld5Jr3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Kum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21T06:42:03.074" idx="1">
    <p:pos x="6000" y="0"/>
    <p:text>I am planning to remove this.let me know if you want to remain.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SETWd1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beaec046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beaec046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beaec046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beaec046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ML fills in the gaps in GHI observations</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beaec046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fbeaec0465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beaec046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fbeaec0465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beaec046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Why choose features? GHI is measured at different lat/lng so use the coords as features.  Fill in gaps</a:t>
            </a:r>
            <a:endParaRPr/>
          </a:p>
        </p:txBody>
      </p:sp>
      <p:sp>
        <p:nvSpPr>
          <p:cNvPr id="237" name="Google Shape;237;gfbeaec0465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eaec0465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beaec046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Assumptions/Simplifications - For payback we have assumed solar makes electric bill go to zero</a:t>
            </a:r>
            <a:endParaRPr>
              <a:solidFill>
                <a:schemeClr val="dk1"/>
              </a:solidFill>
            </a:endParaRPr>
          </a:p>
          <a:p>
            <a:pPr marL="0" lvl="0" indent="0" algn="l" rtl="0">
              <a:spcBef>
                <a:spcPts val="0"/>
              </a:spcBef>
              <a:spcAft>
                <a:spcPts val="0"/>
              </a:spcAft>
              <a:buNone/>
            </a:pPr>
            <a:r>
              <a:rPr lang="en-US">
                <a:solidFill>
                  <a:schemeClr val="dk1"/>
                </a:solidFill>
              </a:rPr>
              <a:t>Uses latitude and longitude from center of zip</a:t>
            </a:r>
            <a:endParaRPr>
              <a:solidFill>
                <a:schemeClr val="dk1"/>
              </a:solidFill>
            </a:endParaRPr>
          </a:p>
          <a:p>
            <a:pPr marL="0" lvl="0" indent="0" algn="l" rtl="0">
              <a:spcBef>
                <a:spcPts val="0"/>
              </a:spcBef>
              <a:spcAft>
                <a:spcPts val="0"/>
              </a:spcAft>
              <a:buNone/>
            </a:pPr>
            <a:r>
              <a:rPr lang="en-US">
                <a:solidFill>
                  <a:schemeClr val="dk1"/>
                </a:solidFill>
              </a:rPr>
              <a:t>GHI values used are averages from annual measurement so we are not taking into account sun fluctuation throughout the year</a:t>
            </a:r>
            <a:endParaRPr>
              <a:solidFill>
                <a:schemeClr val="dk1"/>
              </a:solidFill>
            </a:endParaRPr>
          </a:p>
          <a:p>
            <a:pPr marL="0" lvl="0" indent="0" algn="l" rtl="0">
              <a:spcBef>
                <a:spcPts val="0"/>
              </a:spcBef>
              <a:spcAft>
                <a:spcPts val="0"/>
              </a:spcAft>
              <a:buNone/>
            </a:pPr>
            <a:r>
              <a:rPr lang="en-US">
                <a:solidFill>
                  <a:schemeClr val="dk1"/>
                </a:solidFill>
              </a:rPr>
              <a:t>Assuming monthly elec bill is 1/12 of yearly</a:t>
            </a:r>
            <a:endParaRPr>
              <a:solidFill>
                <a:schemeClr val="dk1"/>
              </a:solidFill>
            </a:endParaRPr>
          </a:p>
          <a:p>
            <a:pPr marL="0" lvl="0" indent="0" algn="l" rtl="0">
              <a:spcBef>
                <a:spcPts val="0"/>
              </a:spcBef>
              <a:spcAft>
                <a:spcPts val="0"/>
              </a:spcAft>
              <a:buNone/>
            </a:pPr>
            <a:r>
              <a:rPr lang="en-US">
                <a:solidFill>
                  <a:schemeClr val="dk1"/>
                </a:solidFill>
              </a:rPr>
              <a:t>Using constant elec rate for 2020 per state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32d1efe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32d1efe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348ee31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348ee31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330ce9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0330ce9f0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Discuss the challenges finding data:</a:t>
            </a:r>
            <a:endParaRPr/>
          </a:p>
          <a:p>
            <a:pPr marL="457200" lvl="0" indent="-298450" algn="l" rtl="0">
              <a:lnSpc>
                <a:spcPct val="100000"/>
              </a:lnSpc>
              <a:spcBef>
                <a:spcPts val="0"/>
              </a:spcBef>
              <a:spcAft>
                <a:spcPts val="0"/>
              </a:spcAft>
              <a:buSzPts val="1100"/>
              <a:buChar char="-"/>
            </a:pPr>
            <a:r>
              <a:rPr lang="en-US"/>
              <a:t>Massive data sets that needed cleaning and interpreting (census data)</a:t>
            </a:r>
            <a:endParaRPr/>
          </a:p>
          <a:p>
            <a:pPr marL="457200" lvl="0" indent="-298450" algn="l" rtl="0">
              <a:lnSpc>
                <a:spcPct val="100000"/>
              </a:lnSpc>
              <a:spcBef>
                <a:spcPts val="0"/>
              </a:spcBef>
              <a:spcAft>
                <a:spcPts val="0"/>
              </a:spcAft>
              <a:buSzPts val="1100"/>
              <a:buChar char="-"/>
            </a:pPr>
            <a:r>
              <a:rPr lang="en-US"/>
              <a:t>Merging data from disparate sources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Discuss the interactive part of the dashboard</a:t>
            </a:r>
            <a:endParaRPr/>
          </a:p>
          <a:p>
            <a:pPr marL="0" lvl="0" indent="0" algn="l" rtl="0">
              <a:spcBef>
                <a:spcPts val="0"/>
              </a:spcBef>
              <a:spcAft>
                <a:spcPts val="0"/>
              </a:spcAft>
              <a:buNone/>
            </a:pPr>
            <a:r>
              <a:rPr lang="en-US"/>
              <a:t>Note any interesting observations in the charts</a:t>
            </a:r>
            <a:endParaRPr/>
          </a:p>
        </p:txBody>
      </p:sp>
      <p:sp>
        <p:nvSpPr>
          <p:cNvPr id="150" name="Google Shape;150;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gfbeaec0465_0_17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gfbeaec0465_0_17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gfbeaec0465_0_1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gfbeaec0465_0_1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gfbeaec0465_0_1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gfbeaec0465_0_1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gfbeaec0465_0_1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gfbeaec0465_0_1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gfbeaec0465_0_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gfbeaec0465_0_18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gfbeaec0465_0_18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gfbeaec0465_0_1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gfbeaec0465_0_1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gfbeaec0465_0_1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gfbeaec0465_0_19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gfbeaec0465_0_19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gfbeaec0465_0_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gfbeaec0465_0_19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gfbeaec0465_0_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gfbeaec0465_0_19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fbeaec0465_0_19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gfbeaec0465_0_19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gfbeaec0465_0_19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gfbeaec0465_0_1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gfbeaec0465_0_20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gfbeaec0465_0_2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gfbeaec0465_0_20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gfbeaec0465_0_20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gfbeaec0465_0_2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gfbeaec0465_0_2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20" name="Google Shape;20;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 name="Google Shape;21;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22" name="Google Shape;2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5" name="Google Shape;25;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6" name="Google Shape;26;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7" name="Google Shape;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0" name="Google Shape;3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3" name="Google Shape;3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6" name="Google Shape;36;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37" name="Google Shape;3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gfbeaec0465_0_1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gfbeaec0465_0_16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gfbeaec0465_0_1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ia.gov/electricity/state/" TargetMode="External"/><Relationship Id="rId7" Type="http://schemas.openxmlformats.org/officeDocument/2006/relationships/hyperlink" Target="https://www.unitedstateszipcodes.org/zip-code-databas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eveloper.nrel.gov/docs/solar/nsrdb/" TargetMode="External"/><Relationship Id="rId5" Type="http://schemas.openxmlformats.org/officeDocument/2006/relationships/hyperlink" Target="https://www.nrel.gov/gis/solar-supply-curves.html" TargetMode="External"/><Relationship Id="rId4" Type="http://schemas.openxmlformats.org/officeDocument/2006/relationships/hyperlink" Target="https://www.eia.gov/electricity/data/state/avgprice_annual.xls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chung.in.ngan/viz/FinalProject-SolarPanelVisualization/WhyGoSolarEnerg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311708" y="519150"/>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4400" b="1"/>
              <a:t>Final Project: Why Go Solar</a:t>
            </a:r>
            <a:endParaRPr sz="4400" b="1"/>
          </a:p>
        </p:txBody>
      </p:sp>
      <p:sp>
        <p:nvSpPr>
          <p:cNvPr id="100" name="Google Shape;100;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480"/>
              <a:buNone/>
            </a:pPr>
            <a:endParaRPr b="1">
              <a:solidFill>
                <a:srgbClr val="000000"/>
              </a:solidFill>
            </a:endParaRPr>
          </a:p>
        </p:txBody>
      </p:sp>
      <p:sp>
        <p:nvSpPr>
          <p:cNvPr id="101" name="Google Shape;101;p1"/>
          <p:cNvSpPr txBox="1"/>
          <p:nvPr/>
        </p:nvSpPr>
        <p:spPr>
          <a:xfrm>
            <a:off x="670025" y="3941375"/>
            <a:ext cx="7685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a:t>UC Berkeley Data Analytics Bootcamp Final Project</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780"/>
              <a:buNone/>
            </a:pPr>
            <a:r>
              <a:rPr lang="en-US" sz="3750" b="1"/>
              <a:t>Description of the Analysis Phase</a:t>
            </a:r>
            <a:endParaRPr sz="3750" b="1"/>
          </a:p>
        </p:txBody>
      </p:sp>
      <p:sp>
        <p:nvSpPr>
          <p:cNvPr id="181" name="Google Shape;181;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100"/>
              <a:buNone/>
            </a:pPr>
            <a:r>
              <a:rPr lang="en-US" sz="1500"/>
              <a:t>By Kellen Schmitz</a:t>
            </a:r>
            <a:endParaRPr sz="1500"/>
          </a:p>
        </p:txBody>
      </p:sp>
      <p:sp>
        <p:nvSpPr>
          <p:cNvPr id="182" name="Google Shape;182;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p>
            <a:pPr marL="457200" lvl="0" indent="-342900" algn="l" rtl="0">
              <a:lnSpc>
                <a:spcPct val="115000"/>
              </a:lnSpc>
              <a:spcBef>
                <a:spcPts val="0"/>
              </a:spcBef>
              <a:spcAft>
                <a:spcPts val="0"/>
              </a:spcAft>
              <a:buSzPts val="1800"/>
              <a:buChar char="●"/>
            </a:pPr>
            <a:r>
              <a:rPr lang="en-US"/>
              <a:t>Solar System Sizing and Cost </a:t>
            </a:r>
            <a:endParaRPr/>
          </a:p>
          <a:p>
            <a:pPr marL="457200" lvl="0" indent="-342900" algn="l" rtl="0">
              <a:lnSpc>
                <a:spcPct val="115000"/>
              </a:lnSpc>
              <a:spcBef>
                <a:spcPts val="0"/>
              </a:spcBef>
              <a:spcAft>
                <a:spcPts val="0"/>
              </a:spcAft>
              <a:buSzPts val="1800"/>
              <a:buChar char="●"/>
            </a:pPr>
            <a:r>
              <a:rPr lang="en-US"/>
              <a:t>State Electric Cost Analysis</a:t>
            </a:r>
            <a:endParaRPr/>
          </a:p>
          <a:p>
            <a:pPr marL="457200" lvl="0" indent="-342900" algn="l" rtl="0">
              <a:lnSpc>
                <a:spcPct val="115000"/>
              </a:lnSpc>
              <a:spcBef>
                <a:spcPts val="0"/>
              </a:spcBef>
              <a:spcAft>
                <a:spcPts val="0"/>
              </a:spcAft>
              <a:buSzPts val="1800"/>
              <a:buChar char="●"/>
            </a:pPr>
            <a:r>
              <a:rPr lang="en-US"/>
              <a:t>Breakeven Cost and Number of years that the installation will pay off</a:t>
            </a:r>
            <a:endParaRPr/>
          </a:p>
          <a:p>
            <a:pPr marL="457200" lvl="0" indent="0" algn="l" rtl="0">
              <a:lnSpc>
                <a:spcPct val="115000"/>
              </a:lnSpc>
              <a:spcBef>
                <a:spcPts val="1200"/>
              </a:spcBef>
              <a:spcAft>
                <a:spcPts val="1200"/>
              </a:spcAft>
              <a:buSzPts val="1800"/>
              <a:buNone/>
            </a:pPr>
            <a:endParaRPr/>
          </a:p>
        </p:txBody>
      </p:sp>
      <p:sp>
        <p:nvSpPr>
          <p:cNvPr id="183" name="Google Shape;18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ctrTitle"/>
          </p:nvPr>
        </p:nvSpPr>
        <p:spPr>
          <a:xfrm>
            <a:off x="311700" y="66950"/>
            <a:ext cx="8520600" cy="855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3400" b="1"/>
              <a:t>Solar System Installation Cost Analysis</a:t>
            </a:r>
            <a:endParaRPr sz="3400" b="1"/>
          </a:p>
        </p:txBody>
      </p:sp>
      <p:sp>
        <p:nvSpPr>
          <p:cNvPr id="189" name="Google Shape;189;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800"/>
              <a:buNone/>
            </a:pPr>
            <a:endParaRPr/>
          </a:p>
        </p:txBody>
      </p:sp>
      <p:pic>
        <p:nvPicPr>
          <p:cNvPr id="190" name="Google Shape;190;p15"/>
          <p:cNvPicPr preferRelativeResize="0"/>
          <p:nvPr/>
        </p:nvPicPr>
        <p:blipFill>
          <a:blip r:embed="rId3">
            <a:alphaModFix/>
          </a:blip>
          <a:stretch>
            <a:fillRect/>
          </a:stretch>
        </p:blipFill>
        <p:spPr>
          <a:xfrm>
            <a:off x="60125" y="1037050"/>
            <a:ext cx="8949151" cy="375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fbeaec0465_0_107"/>
          <p:cNvSpPr txBox="1">
            <a:spLocks noGrp="1"/>
          </p:cNvSpPr>
          <p:nvPr>
            <p:ph type="title"/>
          </p:nvPr>
        </p:nvSpPr>
        <p:spPr>
          <a:xfrm>
            <a:off x="265500" y="246150"/>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3500" b="1"/>
              <a:t>Machine Learning</a:t>
            </a:r>
            <a:endParaRPr sz="3500" b="1"/>
          </a:p>
          <a:p>
            <a:pPr marL="0" lvl="0" indent="0" algn="ctr" rtl="0">
              <a:spcBef>
                <a:spcPts val="0"/>
              </a:spcBef>
              <a:spcAft>
                <a:spcPts val="0"/>
              </a:spcAft>
              <a:buNone/>
            </a:pPr>
            <a:r>
              <a:rPr lang="en-US" sz="3500" b="1"/>
              <a:t>Prediction</a:t>
            </a:r>
            <a:endParaRPr sz="3500" b="1"/>
          </a:p>
        </p:txBody>
      </p:sp>
      <p:sp>
        <p:nvSpPr>
          <p:cNvPr id="196" name="Google Shape;196;gfbeaec0465_0_107"/>
          <p:cNvSpPr txBox="1">
            <a:spLocks noGrp="1"/>
          </p:cNvSpPr>
          <p:nvPr>
            <p:ph type="subTitle" idx="1"/>
          </p:nvPr>
        </p:nvSpPr>
        <p:spPr>
          <a:xfrm>
            <a:off x="265500" y="2057300"/>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By Jacob Zebker</a:t>
            </a:r>
            <a:endParaRPr/>
          </a:p>
        </p:txBody>
      </p:sp>
      <p:sp>
        <p:nvSpPr>
          <p:cNvPr id="197" name="Google Shape;197;gfbeaec0465_0_10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fontScale="85000" lnSpcReduction="20000"/>
          </a:bodyPr>
          <a:lstStyle/>
          <a:p>
            <a:pPr marL="457200" lvl="0" indent="-363537" algn="l" rtl="0">
              <a:spcBef>
                <a:spcPts val="0"/>
              </a:spcBef>
              <a:spcAft>
                <a:spcPts val="0"/>
              </a:spcAft>
              <a:buSzPct val="100000"/>
              <a:buChar char="●"/>
            </a:pPr>
            <a:r>
              <a:rPr lang="en-US" sz="2500"/>
              <a:t>Tools used: Pandas, SQL, Sklearn, HTML/Flask</a:t>
            </a:r>
            <a:endParaRPr sz="2500"/>
          </a:p>
          <a:p>
            <a:pPr marL="457200" lvl="0" indent="0" algn="l" rtl="0">
              <a:spcBef>
                <a:spcPts val="1200"/>
              </a:spcBef>
              <a:spcAft>
                <a:spcPts val="0"/>
              </a:spcAft>
              <a:buNone/>
            </a:pPr>
            <a:endParaRPr sz="2500"/>
          </a:p>
          <a:p>
            <a:pPr marL="457200" lvl="0" indent="-363537" algn="l" rtl="0">
              <a:spcBef>
                <a:spcPts val="1200"/>
              </a:spcBef>
              <a:spcAft>
                <a:spcPts val="0"/>
              </a:spcAft>
              <a:buSzPct val="100000"/>
              <a:buChar char="●"/>
            </a:pPr>
            <a:r>
              <a:rPr lang="en-US" sz="2500"/>
              <a:t>Key factors</a:t>
            </a:r>
            <a:endParaRPr sz="2500"/>
          </a:p>
          <a:p>
            <a:pPr marL="0" lvl="0" indent="0" algn="l" rtl="0">
              <a:spcBef>
                <a:spcPts val="1200"/>
              </a:spcBef>
              <a:spcAft>
                <a:spcPts val="0"/>
              </a:spcAft>
              <a:buNone/>
            </a:pPr>
            <a:r>
              <a:rPr lang="en-US" sz="2500"/>
              <a:t>	- potential solar energy</a:t>
            </a:r>
            <a:endParaRPr sz="2500"/>
          </a:p>
          <a:p>
            <a:pPr marL="0" lvl="0" indent="0" algn="l" rtl="0">
              <a:spcBef>
                <a:spcPts val="1200"/>
              </a:spcBef>
              <a:spcAft>
                <a:spcPts val="0"/>
              </a:spcAft>
              <a:buNone/>
            </a:pPr>
            <a:r>
              <a:rPr lang="en-US" sz="2500"/>
              <a:t>	- electric price</a:t>
            </a:r>
            <a:endParaRPr sz="2500"/>
          </a:p>
          <a:p>
            <a:pPr marL="0" lvl="0" indent="0" algn="l" rtl="0">
              <a:spcBef>
                <a:spcPts val="1200"/>
              </a:spcBef>
              <a:spcAft>
                <a:spcPts val="0"/>
              </a:spcAft>
              <a:buNone/>
            </a:pPr>
            <a:r>
              <a:rPr lang="en-US" sz="2500"/>
              <a:t>	- panel efficiency/price</a:t>
            </a:r>
            <a:endParaRPr sz="2500"/>
          </a:p>
          <a:p>
            <a:pPr marL="0" lvl="0" indent="0" algn="l" rtl="0">
              <a:spcBef>
                <a:spcPts val="1200"/>
              </a:spcBef>
              <a:spcAft>
                <a:spcPts val="1200"/>
              </a:spcAft>
              <a:buNone/>
            </a:pPr>
            <a:endParaRPr sz="2500"/>
          </a:p>
        </p:txBody>
      </p:sp>
      <p:sp>
        <p:nvSpPr>
          <p:cNvPr id="198" name="Google Shape;198;gfbeaec0465_0_107"/>
          <p:cNvSpPr txBox="1">
            <a:spLocks noGrp="1"/>
          </p:cNvSpPr>
          <p:nvPr>
            <p:ph type="subTitle" idx="1"/>
          </p:nvPr>
        </p:nvSpPr>
        <p:spPr>
          <a:xfrm>
            <a:off x="265500" y="3065100"/>
            <a:ext cx="4045200" cy="12351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US" sz="2500"/>
              <a:t>Goal: Predict GHI based on location to calculate payback period when going solar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fbeaec0465_0_114"/>
          <p:cNvSpPr txBox="1">
            <a:spLocks noGrp="1"/>
          </p:cNvSpPr>
          <p:nvPr>
            <p:ph type="title"/>
          </p:nvPr>
        </p:nvSpPr>
        <p:spPr>
          <a:xfrm>
            <a:off x="265500" y="796650"/>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t>Why ML?</a:t>
            </a:r>
            <a:endParaRPr/>
          </a:p>
        </p:txBody>
      </p:sp>
      <p:sp>
        <p:nvSpPr>
          <p:cNvPr id="204" name="Google Shape;204;gfbeaec0465_0_114"/>
          <p:cNvSpPr txBox="1">
            <a:spLocks noGrp="1"/>
          </p:cNvSpPr>
          <p:nvPr>
            <p:ph type="body" idx="2"/>
          </p:nvPr>
        </p:nvSpPr>
        <p:spPr>
          <a:xfrm>
            <a:off x="4928000" y="126775"/>
            <a:ext cx="3837000" cy="3695100"/>
          </a:xfrm>
          <a:prstGeom prst="rect">
            <a:avLst/>
          </a:prstGeom>
        </p:spPr>
        <p:txBody>
          <a:bodyPr spcFirstLastPara="1" wrap="square" lIns="91425" tIns="91425" rIns="91425" bIns="91425" anchor="ctr" anchorCtr="0">
            <a:normAutofit/>
          </a:bodyPr>
          <a:lstStyle/>
          <a:p>
            <a:pPr marL="457200" lvl="0" indent="-393700" algn="l" rtl="0">
              <a:spcBef>
                <a:spcPts val="0"/>
              </a:spcBef>
              <a:spcAft>
                <a:spcPts val="0"/>
              </a:spcAft>
              <a:buSzPts val="2600"/>
              <a:buChar char="●"/>
            </a:pPr>
            <a:r>
              <a:rPr lang="en-US" sz="2600"/>
              <a:t>Big dataset</a:t>
            </a:r>
            <a:endParaRPr sz="2600"/>
          </a:p>
          <a:p>
            <a:pPr marL="457200" lvl="0" indent="-393700" algn="l" rtl="0">
              <a:spcBef>
                <a:spcPts val="0"/>
              </a:spcBef>
              <a:spcAft>
                <a:spcPts val="0"/>
              </a:spcAft>
              <a:buSzPts val="2600"/>
              <a:buChar char="●"/>
            </a:pPr>
            <a:r>
              <a:rPr lang="en-US" sz="2600"/>
              <a:t>Conventional calculations are slow and unwieldy</a:t>
            </a:r>
            <a:endParaRPr sz="2600"/>
          </a:p>
          <a:p>
            <a:pPr marL="457200" lvl="0" indent="-393700" algn="l" rtl="0">
              <a:spcBef>
                <a:spcPts val="0"/>
              </a:spcBef>
              <a:spcAft>
                <a:spcPts val="0"/>
              </a:spcAft>
              <a:buSzPts val="2600"/>
              <a:buChar char="●"/>
            </a:pPr>
            <a:r>
              <a:rPr lang="en-US" sz="2600"/>
              <a:t>Easily display accuracy value</a:t>
            </a:r>
            <a:endParaRPr sz="2600"/>
          </a:p>
        </p:txBody>
      </p:sp>
      <p:pic>
        <p:nvPicPr>
          <p:cNvPr id="205" name="Google Shape;205;gfbeaec0465_0_114"/>
          <p:cNvPicPr preferRelativeResize="0"/>
          <p:nvPr/>
        </p:nvPicPr>
        <p:blipFill>
          <a:blip r:embed="rId3">
            <a:alphaModFix/>
          </a:blip>
          <a:stretch>
            <a:fillRect/>
          </a:stretch>
        </p:blipFill>
        <p:spPr>
          <a:xfrm>
            <a:off x="630400" y="3744525"/>
            <a:ext cx="8134605" cy="1016826"/>
          </a:xfrm>
          <a:prstGeom prst="rect">
            <a:avLst/>
          </a:prstGeom>
          <a:noFill/>
          <a:ln>
            <a:noFill/>
          </a:ln>
        </p:spPr>
      </p:pic>
      <p:cxnSp>
        <p:nvCxnSpPr>
          <p:cNvPr id="206" name="Google Shape;206;gfbeaec0465_0_114"/>
          <p:cNvCxnSpPr/>
          <p:nvPr/>
        </p:nvCxnSpPr>
        <p:spPr>
          <a:xfrm flipH="1">
            <a:off x="3273850" y="1883950"/>
            <a:ext cx="2079300" cy="17346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fbeaec0465_0_126"/>
          <p:cNvSpPr txBox="1">
            <a:spLocks noGrp="1"/>
          </p:cNvSpPr>
          <p:nvPr>
            <p:ph type="title"/>
          </p:nvPr>
        </p:nvSpPr>
        <p:spPr>
          <a:xfrm>
            <a:off x="0" y="0"/>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3780"/>
              <a:buNone/>
            </a:pPr>
            <a:r>
              <a:rPr lang="en-US" sz="3700" b="1"/>
              <a:t>SQL Database</a:t>
            </a:r>
            <a:endParaRPr sz="3700" b="1"/>
          </a:p>
          <a:p>
            <a:pPr marL="0" lvl="0" indent="0" algn="ctr" rtl="0">
              <a:lnSpc>
                <a:spcPct val="90000"/>
              </a:lnSpc>
              <a:spcBef>
                <a:spcPts val="0"/>
              </a:spcBef>
              <a:spcAft>
                <a:spcPts val="0"/>
              </a:spcAft>
              <a:buSzPts val="3780"/>
              <a:buNone/>
            </a:pPr>
            <a:r>
              <a:rPr lang="en-US" sz="3700" b="1"/>
              <a:t>for ML Model</a:t>
            </a:r>
            <a:endParaRPr sz="3700" b="1"/>
          </a:p>
        </p:txBody>
      </p:sp>
      <p:sp>
        <p:nvSpPr>
          <p:cNvPr id="212" name="Google Shape;212;gfbeaec0465_0_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14</a:t>
            </a:fld>
            <a:endParaRPr/>
          </a:p>
        </p:txBody>
      </p:sp>
      <p:pic>
        <p:nvPicPr>
          <p:cNvPr id="213" name="Google Shape;213;gfbeaec0465_0_126"/>
          <p:cNvPicPr preferRelativeResize="0"/>
          <p:nvPr/>
        </p:nvPicPr>
        <p:blipFill>
          <a:blip r:embed="rId3">
            <a:alphaModFix/>
          </a:blip>
          <a:stretch>
            <a:fillRect/>
          </a:stretch>
        </p:blipFill>
        <p:spPr>
          <a:xfrm>
            <a:off x="269525" y="2967098"/>
            <a:ext cx="4138401" cy="822151"/>
          </a:xfrm>
          <a:prstGeom prst="rect">
            <a:avLst/>
          </a:prstGeom>
          <a:noFill/>
          <a:ln>
            <a:noFill/>
          </a:ln>
        </p:spPr>
      </p:pic>
      <p:pic>
        <p:nvPicPr>
          <p:cNvPr id="214" name="Google Shape;214;gfbeaec0465_0_126"/>
          <p:cNvPicPr preferRelativeResize="0"/>
          <p:nvPr/>
        </p:nvPicPr>
        <p:blipFill>
          <a:blip r:embed="rId4">
            <a:alphaModFix/>
          </a:blip>
          <a:stretch>
            <a:fillRect/>
          </a:stretch>
        </p:blipFill>
        <p:spPr>
          <a:xfrm>
            <a:off x="4101450" y="4181416"/>
            <a:ext cx="4472199" cy="566396"/>
          </a:xfrm>
          <a:prstGeom prst="rect">
            <a:avLst/>
          </a:prstGeom>
          <a:noFill/>
          <a:ln>
            <a:noFill/>
          </a:ln>
        </p:spPr>
      </p:pic>
      <p:pic>
        <p:nvPicPr>
          <p:cNvPr id="215" name="Google Shape;215;gfbeaec0465_0_126"/>
          <p:cNvPicPr preferRelativeResize="0"/>
          <p:nvPr/>
        </p:nvPicPr>
        <p:blipFill>
          <a:blip r:embed="rId5">
            <a:alphaModFix/>
          </a:blip>
          <a:stretch>
            <a:fillRect/>
          </a:stretch>
        </p:blipFill>
        <p:spPr>
          <a:xfrm>
            <a:off x="5525800" y="120000"/>
            <a:ext cx="1914516" cy="1242300"/>
          </a:xfrm>
          <a:prstGeom prst="rect">
            <a:avLst/>
          </a:prstGeom>
          <a:noFill/>
          <a:ln>
            <a:noFill/>
          </a:ln>
        </p:spPr>
      </p:pic>
      <p:sp>
        <p:nvSpPr>
          <p:cNvPr id="216" name="Google Shape;216;gfbeaec0465_0_126"/>
          <p:cNvSpPr/>
          <p:nvPr/>
        </p:nvSpPr>
        <p:spPr>
          <a:xfrm>
            <a:off x="5847100" y="1510988"/>
            <a:ext cx="1719600" cy="68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 Read in data</a:t>
            </a:r>
            <a:endParaRPr/>
          </a:p>
        </p:txBody>
      </p:sp>
      <p:sp>
        <p:nvSpPr>
          <p:cNvPr id="217" name="Google Shape;217;gfbeaec0465_0_126"/>
          <p:cNvSpPr/>
          <p:nvPr/>
        </p:nvSpPr>
        <p:spPr>
          <a:xfrm>
            <a:off x="1343663" y="2258875"/>
            <a:ext cx="1645500" cy="63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2) SQL JOIN</a:t>
            </a:r>
            <a:endParaRPr/>
          </a:p>
        </p:txBody>
      </p:sp>
      <p:sp>
        <p:nvSpPr>
          <p:cNvPr id="218" name="Google Shape;218;gfbeaec0465_0_126"/>
          <p:cNvSpPr/>
          <p:nvPr/>
        </p:nvSpPr>
        <p:spPr>
          <a:xfrm>
            <a:off x="5297850" y="3533725"/>
            <a:ext cx="2699700" cy="56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3) Connect to model with SQLAlchemy</a:t>
            </a:r>
            <a:endParaRPr/>
          </a:p>
        </p:txBody>
      </p:sp>
      <p:cxnSp>
        <p:nvCxnSpPr>
          <p:cNvPr id="219" name="Google Shape;219;gfbeaec0465_0_126"/>
          <p:cNvCxnSpPr>
            <a:stCxn id="216" idx="1"/>
            <a:endCxn id="217" idx="1"/>
          </p:cNvCxnSpPr>
          <p:nvPr/>
        </p:nvCxnSpPr>
        <p:spPr>
          <a:xfrm flipH="1">
            <a:off x="1343800" y="1851488"/>
            <a:ext cx="4503300" cy="723300"/>
          </a:xfrm>
          <a:prstGeom prst="curvedConnector3">
            <a:avLst>
              <a:gd name="adj1" fmla="val 105291"/>
            </a:avLst>
          </a:prstGeom>
          <a:noFill/>
          <a:ln w="38100" cap="flat" cmpd="sng">
            <a:solidFill>
              <a:schemeClr val="dk2"/>
            </a:solidFill>
            <a:prstDash val="solid"/>
            <a:round/>
            <a:headEnd type="none" w="med" len="med"/>
            <a:tailEnd type="none" w="med" len="med"/>
          </a:ln>
        </p:spPr>
      </p:cxnSp>
      <p:cxnSp>
        <p:nvCxnSpPr>
          <p:cNvPr id="220" name="Google Shape;220;gfbeaec0465_0_126"/>
          <p:cNvCxnSpPr>
            <a:stCxn id="217" idx="3"/>
            <a:endCxn id="218" idx="3"/>
          </p:cNvCxnSpPr>
          <p:nvPr/>
        </p:nvCxnSpPr>
        <p:spPr>
          <a:xfrm>
            <a:off x="2989163" y="2574775"/>
            <a:ext cx="5008500" cy="1242300"/>
          </a:xfrm>
          <a:prstGeom prst="curvedConnector3">
            <a:avLst>
              <a:gd name="adj1" fmla="val 104752"/>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fbeaec0465_0_139"/>
          <p:cNvSpPr txBox="1">
            <a:spLocks noGrp="1"/>
          </p:cNvSpPr>
          <p:nvPr>
            <p:ph type="title"/>
          </p:nvPr>
        </p:nvSpPr>
        <p:spPr>
          <a:xfrm>
            <a:off x="526400" y="820825"/>
            <a:ext cx="3213300" cy="8418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3780"/>
              <a:buNone/>
            </a:pPr>
            <a:r>
              <a:rPr lang="en-US" sz="3000" b="1"/>
              <a:t>We can also do this with Pandas and CSVs</a:t>
            </a:r>
            <a:endParaRPr sz="3000" b="1"/>
          </a:p>
        </p:txBody>
      </p:sp>
      <p:sp>
        <p:nvSpPr>
          <p:cNvPr id="226" name="Google Shape;226;gfbeaec0465_0_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15</a:t>
            </a:fld>
            <a:endParaRPr/>
          </a:p>
        </p:txBody>
      </p:sp>
      <p:pic>
        <p:nvPicPr>
          <p:cNvPr id="227" name="Google Shape;227;gfbeaec0465_0_139"/>
          <p:cNvPicPr preferRelativeResize="0"/>
          <p:nvPr/>
        </p:nvPicPr>
        <p:blipFill>
          <a:blip r:embed="rId3">
            <a:alphaModFix/>
          </a:blip>
          <a:stretch>
            <a:fillRect/>
          </a:stretch>
        </p:blipFill>
        <p:spPr>
          <a:xfrm>
            <a:off x="4070575" y="3824850"/>
            <a:ext cx="4265350" cy="869900"/>
          </a:xfrm>
          <a:prstGeom prst="rect">
            <a:avLst/>
          </a:prstGeom>
          <a:noFill/>
          <a:ln>
            <a:noFill/>
          </a:ln>
        </p:spPr>
      </p:pic>
      <p:pic>
        <p:nvPicPr>
          <p:cNvPr id="228" name="Google Shape;228;gfbeaec0465_0_139"/>
          <p:cNvPicPr preferRelativeResize="0"/>
          <p:nvPr/>
        </p:nvPicPr>
        <p:blipFill>
          <a:blip r:embed="rId4">
            <a:alphaModFix/>
          </a:blip>
          <a:stretch>
            <a:fillRect/>
          </a:stretch>
        </p:blipFill>
        <p:spPr>
          <a:xfrm>
            <a:off x="1823875" y="2247725"/>
            <a:ext cx="7197274" cy="514075"/>
          </a:xfrm>
          <a:prstGeom prst="rect">
            <a:avLst/>
          </a:prstGeom>
          <a:noFill/>
          <a:ln>
            <a:noFill/>
          </a:ln>
        </p:spPr>
      </p:pic>
      <p:sp>
        <p:nvSpPr>
          <p:cNvPr id="229" name="Google Shape;229;gfbeaec0465_0_139"/>
          <p:cNvSpPr/>
          <p:nvPr/>
        </p:nvSpPr>
        <p:spPr>
          <a:xfrm>
            <a:off x="5231725" y="1444975"/>
            <a:ext cx="1700100" cy="5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1) Pandas merge</a:t>
            </a:r>
            <a:endParaRPr/>
          </a:p>
        </p:txBody>
      </p:sp>
      <p:sp>
        <p:nvSpPr>
          <p:cNvPr id="230" name="Google Shape;230;gfbeaec0465_0_139"/>
          <p:cNvSpPr/>
          <p:nvPr/>
        </p:nvSpPr>
        <p:spPr>
          <a:xfrm>
            <a:off x="1079825" y="2990050"/>
            <a:ext cx="1700100" cy="6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2) Export CSV</a:t>
            </a:r>
            <a:endParaRPr/>
          </a:p>
        </p:txBody>
      </p:sp>
      <p:cxnSp>
        <p:nvCxnSpPr>
          <p:cNvPr id="231" name="Google Shape;231;gfbeaec0465_0_139"/>
          <p:cNvCxnSpPr>
            <a:stCxn id="229" idx="1"/>
            <a:endCxn id="230" idx="1"/>
          </p:cNvCxnSpPr>
          <p:nvPr/>
        </p:nvCxnSpPr>
        <p:spPr>
          <a:xfrm flipH="1">
            <a:off x="1079725" y="1732225"/>
            <a:ext cx="4152000" cy="1596600"/>
          </a:xfrm>
          <a:prstGeom prst="curvedConnector3">
            <a:avLst>
              <a:gd name="adj1" fmla="val 105733"/>
            </a:avLst>
          </a:prstGeom>
          <a:noFill/>
          <a:ln w="38100" cap="flat" cmpd="sng">
            <a:solidFill>
              <a:schemeClr val="dk2"/>
            </a:solidFill>
            <a:prstDash val="solid"/>
            <a:round/>
            <a:headEnd type="none" w="med" len="med"/>
            <a:tailEnd type="none" w="med" len="med"/>
          </a:ln>
        </p:spPr>
      </p:cxnSp>
      <p:pic>
        <p:nvPicPr>
          <p:cNvPr id="232" name="Google Shape;232;gfbeaec0465_0_139"/>
          <p:cNvPicPr preferRelativeResize="0"/>
          <p:nvPr/>
        </p:nvPicPr>
        <p:blipFill>
          <a:blip r:embed="rId5">
            <a:alphaModFix/>
          </a:blip>
          <a:stretch>
            <a:fillRect/>
          </a:stretch>
        </p:blipFill>
        <p:spPr>
          <a:xfrm>
            <a:off x="297275" y="3928228"/>
            <a:ext cx="3265188" cy="393600"/>
          </a:xfrm>
          <a:prstGeom prst="rect">
            <a:avLst/>
          </a:prstGeom>
          <a:noFill/>
          <a:ln>
            <a:noFill/>
          </a:ln>
        </p:spPr>
      </p:pic>
      <p:sp>
        <p:nvSpPr>
          <p:cNvPr id="233" name="Google Shape;233;gfbeaec0465_0_139"/>
          <p:cNvSpPr/>
          <p:nvPr/>
        </p:nvSpPr>
        <p:spPr>
          <a:xfrm>
            <a:off x="5353200" y="3093250"/>
            <a:ext cx="1700100" cy="5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3) Read in data</a:t>
            </a:r>
            <a:endParaRPr/>
          </a:p>
        </p:txBody>
      </p:sp>
      <p:cxnSp>
        <p:nvCxnSpPr>
          <p:cNvPr id="234" name="Google Shape;234;gfbeaec0465_0_139"/>
          <p:cNvCxnSpPr>
            <a:stCxn id="230" idx="3"/>
            <a:endCxn id="233" idx="0"/>
          </p:cNvCxnSpPr>
          <p:nvPr/>
        </p:nvCxnSpPr>
        <p:spPr>
          <a:xfrm rot="10800000" flipH="1">
            <a:off x="2779925" y="3093100"/>
            <a:ext cx="3423300" cy="235800"/>
          </a:xfrm>
          <a:prstGeom prst="curvedConnector4">
            <a:avLst>
              <a:gd name="adj1" fmla="val 37585"/>
              <a:gd name="adj2" fmla="val 200922"/>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fbeaec0465_0_152"/>
          <p:cNvSpPr txBox="1">
            <a:spLocks noGrp="1"/>
          </p:cNvSpPr>
          <p:nvPr>
            <p:ph type="title"/>
          </p:nvPr>
        </p:nvSpPr>
        <p:spPr>
          <a:xfrm>
            <a:off x="265500" y="58612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3780"/>
              <a:buNone/>
            </a:pPr>
            <a:r>
              <a:rPr lang="en-US" sz="3700" b="1"/>
              <a:t>The Model</a:t>
            </a:r>
            <a:endParaRPr sz="3700" b="1"/>
          </a:p>
        </p:txBody>
      </p:sp>
      <p:sp>
        <p:nvSpPr>
          <p:cNvPr id="240" name="Google Shape;240;gfbeaec0465_0_152"/>
          <p:cNvSpPr txBox="1">
            <a:spLocks noGrp="1"/>
          </p:cNvSpPr>
          <p:nvPr>
            <p:ph type="body" idx="2"/>
          </p:nvPr>
        </p:nvSpPr>
        <p:spPr>
          <a:xfrm>
            <a:off x="4939500" y="724075"/>
            <a:ext cx="4045200" cy="36951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US"/>
              <a:t>Random ⅓ of data used as test</a:t>
            </a:r>
            <a:endParaRPr/>
          </a:p>
          <a:p>
            <a:pPr marL="457200" lvl="0" indent="-342900" algn="l" rtl="0">
              <a:lnSpc>
                <a:spcPct val="115000"/>
              </a:lnSpc>
              <a:spcBef>
                <a:spcPts val="0"/>
              </a:spcBef>
              <a:spcAft>
                <a:spcPts val="0"/>
              </a:spcAft>
              <a:buSzPts val="1800"/>
              <a:buChar char="●"/>
            </a:pPr>
            <a:r>
              <a:rPr lang="en-US"/>
              <a:t>Why RandomForestRegressor?</a:t>
            </a:r>
            <a:endParaRPr/>
          </a:p>
          <a:p>
            <a:pPr marL="914400" lvl="0" indent="-342900" algn="l" rtl="0">
              <a:lnSpc>
                <a:spcPct val="115000"/>
              </a:lnSpc>
              <a:spcBef>
                <a:spcPts val="0"/>
              </a:spcBef>
              <a:spcAft>
                <a:spcPts val="0"/>
              </a:spcAft>
              <a:buSzPts val="1800"/>
              <a:buChar char="-"/>
            </a:pPr>
            <a:r>
              <a:rPr lang="en-US"/>
              <a:t>Large dataset</a:t>
            </a:r>
            <a:endParaRPr/>
          </a:p>
          <a:p>
            <a:pPr marL="914400" lvl="0" indent="-342900" algn="l" rtl="0">
              <a:lnSpc>
                <a:spcPct val="115000"/>
              </a:lnSpc>
              <a:spcBef>
                <a:spcPts val="0"/>
              </a:spcBef>
              <a:spcAft>
                <a:spcPts val="0"/>
              </a:spcAft>
              <a:buSzPts val="1800"/>
              <a:buChar char="-"/>
            </a:pPr>
            <a:r>
              <a:rPr lang="en-US"/>
              <a:t>No need to extrapolate beyond US</a:t>
            </a:r>
            <a:endParaRPr/>
          </a:p>
          <a:p>
            <a:pPr marL="914400" lvl="0" indent="-342900" algn="l" rtl="0">
              <a:lnSpc>
                <a:spcPct val="115000"/>
              </a:lnSpc>
              <a:spcBef>
                <a:spcPts val="0"/>
              </a:spcBef>
              <a:spcAft>
                <a:spcPts val="0"/>
              </a:spcAft>
              <a:buSzPts val="1800"/>
              <a:buChar char="-"/>
            </a:pPr>
            <a:r>
              <a:rPr lang="en-US"/>
              <a:t>Continuous data</a:t>
            </a:r>
            <a:endParaRPr/>
          </a:p>
          <a:p>
            <a:pPr marL="457200" lvl="0" indent="-342900" algn="l" rtl="0">
              <a:spcBef>
                <a:spcPts val="0"/>
              </a:spcBef>
              <a:spcAft>
                <a:spcPts val="0"/>
              </a:spcAft>
              <a:buSzPts val="1800"/>
              <a:buChar char="●"/>
            </a:pPr>
            <a:r>
              <a:rPr lang="en-US"/>
              <a:t>R2 score?</a:t>
            </a:r>
            <a:endParaRPr/>
          </a:p>
          <a:p>
            <a:pPr marL="914400" lvl="0" indent="-342900" algn="l" rtl="0">
              <a:spcBef>
                <a:spcPts val="0"/>
              </a:spcBef>
              <a:spcAft>
                <a:spcPts val="0"/>
              </a:spcAft>
              <a:buSzPts val="1800"/>
              <a:buChar char="-"/>
            </a:pPr>
            <a:r>
              <a:rPr lang="en-US"/>
              <a:t>Few outliers</a:t>
            </a:r>
            <a:endParaRPr/>
          </a:p>
          <a:p>
            <a:pPr marL="914400" lvl="0" indent="-342900" algn="l" rtl="0">
              <a:spcBef>
                <a:spcPts val="0"/>
              </a:spcBef>
              <a:spcAft>
                <a:spcPts val="0"/>
              </a:spcAft>
              <a:buSzPts val="1800"/>
              <a:buChar char="-"/>
            </a:pPr>
            <a:r>
              <a:rPr lang="en-US"/>
              <a:t>Low variance from point to point</a:t>
            </a:r>
            <a:endParaRPr/>
          </a:p>
        </p:txBody>
      </p:sp>
      <p:sp>
        <p:nvSpPr>
          <p:cNvPr id="241" name="Google Shape;241;gfbeaec0465_0_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16</a:t>
            </a:fld>
            <a:endParaRPr/>
          </a:p>
        </p:txBody>
      </p:sp>
      <p:pic>
        <p:nvPicPr>
          <p:cNvPr id="242" name="Google Shape;242;gfbeaec0465_0_152"/>
          <p:cNvPicPr preferRelativeResize="0"/>
          <p:nvPr/>
        </p:nvPicPr>
        <p:blipFill>
          <a:blip r:embed="rId3">
            <a:alphaModFix/>
          </a:blip>
          <a:stretch>
            <a:fillRect/>
          </a:stretch>
        </p:blipFill>
        <p:spPr>
          <a:xfrm>
            <a:off x="343888" y="3427250"/>
            <a:ext cx="3888425" cy="747775"/>
          </a:xfrm>
          <a:prstGeom prst="rect">
            <a:avLst/>
          </a:prstGeom>
          <a:noFill/>
          <a:ln>
            <a:noFill/>
          </a:ln>
        </p:spPr>
      </p:pic>
      <p:sp>
        <p:nvSpPr>
          <p:cNvPr id="243" name="Google Shape;243;gfbeaec0465_0_152"/>
          <p:cNvSpPr txBox="1">
            <a:spLocks noGrp="1"/>
          </p:cNvSpPr>
          <p:nvPr>
            <p:ph type="subTitle" idx="1"/>
          </p:nvPr>
        </p:nvSpPr>
        <p:spPr>
          <a:xfrm>
            <a:off x="561750" y="2679350"/>
            <a:ext cx="3452700" cy="7479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100"/>
              <a:buNone/>
            </a:pPr>
            <a:r>
              <a:rPr lang="en-US" sz="1700"/>
              <a:t>Zip Codes are not numeric data</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fbeaec0465_0_160"/>
          <p:cNvSpPr txBox="1">
            <a:spLocks noGrp="1"/>
          </p:cNvSpPr>
          <p:nvPr>
            <p:ph type="title"/>
          </p:nvPr>
        </p:nvSpPr>
        <p:spPr>
          <a:xfrm>
            <a:off x="265500" y="575150"/>
            <a:ext cx="4045200" cy="982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t>Flask App Demo</a:t>
            </a:r>
            <a:endParaRPr/>
          </a:p>
        </p:txBody>
      </p:sp>
      <p:sp>
        <p:nvSpPr>
          <p:cNvPr id="249" name="Google Shape;249;gfbeaec0465_0_160"/>
          <p:cNvSpPr txBox="1">
            <a:spLocks noGrp="1"/>
          </p:cNvSpPr>
          <p:nvPr>
            <p:ph type="subTitle" idx="1"/>
          </p:nvPr>
        </p:nvSpPr>
        <p:spPr>
          <a:xfrm>
            <a:off x="883350" y="1853625"/>
            <a:ext cx="2809500" cy="86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User Inputs</a:t>
            </a:r>
            <a:endParaRPr/>
          </a:p>
        </p:txBody>
      </p:sp>
      <p:sp>
        <p:nvSpPr>
          <p:cNvPr id="250" name="Google Shape;250;gfbeaec0465_0_160"/>
          <p:cNvSpPr txBox="1">
            <a:spLocks noGrp="1"/>
          </p:cNvSpPr>
          <p:nvPr>
            <p:ph type="body" idx="2"/>
          </p:nvPr>
        </p:nvSpPr>
        <p:spPr>
          <a:xfrm>
            <a:off x="5453238" y="426450"/>
            <a:ext cx="2809500" cy="869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US"/>
              <a:t>Sample Output</a:t>
            </a:r>
            <a:endParaRPr/>
          </a:p>
        </p:txBody>
      </p:sp>
      <p:pic>
        <p:nvPicPr>
          <p:cNvPr id="251" name="Google Shape;251;gfbeaec0465_0_160"/>
          <p:cNvPicPr preferRelativeResize="0"/>
          <p:nvPr/>
        </p:nvPicPr>
        <p:blipFill>
          <a:blip r:embed="rId3">
            <a:alphaModFix/>
          </a:blip>
          <a:stretch>
            <a:fillRect/>
          </a:stretch>
        </p:blipFill>
        <p:spPr>
          <a:xfrm>
            <a:off x="4687625" y="1381806"/>
            <a:ext cx="4340726" cy="3145799"/>
          </a:xfrm>
          <a:prstGeom prst="rect">
            <a:avLst/>
          </a:prstGeom>
          <a:noFill/>
          <a:ln>
            <a:noFill/>
          </a:ln>
        </p:spPr>
      </p:pic>
      <p:pic>
        <p:nvPicPr>
          <p:cNvPr id="252" name="Google Shape;252;gfbeaec0465_0_160"/>
          <p:cNvPicPr preferRelativeResize="0"/>
          <p:nvPr/>
        </p:nvPicPr>
        <p:blipFill>
          <a:blip r:embed="rId4">
            <a:alphaModFix/>
          </a:blip>
          <a:stretch>
            <a:fillRect/>
          </a:stretch>
        </p:blipFill>
        <p:spPr>
          <a:xfrm>
            <a:off x="1050165" y="2338500"/>
            <a:ext cx="2475884" cy="2567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4600" b="1"/>
              <a:t>Machine Learning Demo</a:t>
            </a:r>
            <a:endParaRPr sz="4600" b="1"/>
          </a:p>
        </p:txBody>
      </p:sp>
      <p:sp>
        <p:nvSpPr>
          <p:cNvPr id="258" name="Google Shape;258;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mt="61000"/>
          </a:blip>
          <a:stretch>
            <a:fillRect/>
          </a:stretch>
        </a:blipFill>
        <a:effectLst/>
      </p:bgPr>
    </p:bg>
    <p:spTree>
      <p:nvGrpSpPr>
        <p:cNvPr id="1" name="Shape 262"/>
        <p:cNvGrpSpPr/>
        <p:nvPr/>
      </p:nvGrpSpPr>
      <p:grpSpPr>
        <a:xfrm>
          <a:off x="0" y="0"/>
          <a:ext cx="0" cy="0"/>
          <a:chOff x="0" y="0"/>
          <a:chExt cx="0" cy="0"/>
        </a:xfrm>
      </p:grpSpPr>
      <p:sp>
        <p:nvSpPr>
          <p:cNvPr id="263" name="Google Shape;26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Summary of Our Finding as Team Sunny Day</a:t>
            </a:r>
            <a:endParaRPr/>
          </a:p>
        </p:txBody>
      </p:sp>
      <p:sp>
        <p:nvSpPr>
          <p:cNvPr id="264" name="Google Shape;26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Char char="●"/>
            </a:pPr>
            <a:r>
              <a:rPr lang="en-US" b="1">
                <a:solidFill>
                  <a:schemeClr val="dk1"/>
                </a:solidFill>
                <a:latin typeface="Arial Narrow"/>
                <a:ea typeface="Arial Narrow"/>
                <a:cs typeface="Arial Narrow"/>
                <a:sym typeface="Arial Narrow"/>
              </a:rPr>
              <a:t>Climate change is real and we need to do something about the planet.</a:t>
            </a:r>
            <a:endParaRPr/>
          </a:p>
          <a:p>
            <a:pPr marL="285750" lvl="0" indent="-285750" algn="l" rtl="0">
              <a:lnSpc>
                <a:spcPct val="115000"/>
              </a:lnSpc>
              <a:spcBef>
                <a:spcPts val="1200"/>
              </a:spcBef>
              <a:spcAft>
                <a:spcPts val="1200"/>
              </a:spcAft>
              <a:buSzPts val="1800"/>
              <a:buChar char="●"/>
            </a:pPr>
            <a:r>
              <a:rPr lang="en-US" b="1">
                <a:solidFill>
                  <a:schemeClr val="dk1"/>
                </a:solidFill>
                <a:latin typeface="Arial Narrow"/>
                <a:ea typeface="Arial Narrow"/>
                <a:cs typeface="Arial Narrow"/>
                <a:sym typeface="Arial Narrow"/>
              </a:rPr>
              <a:t>Renewable energy such as solar, specifically photovoltaic panel installation can be used on the rooftop saves on electric savings.  </a:t>
            </a:r>
            <a:endParaRPr b="1">
              <a:solidFill>
                <a:schemeClr val="dk1"/>
              </a:solidFill>
              <a:latin typeface="Arial Narrow"/>
              <a:ea typeface="Arial Narrow"/>
              <a:cs typeface="Arial Narrow"/>
              <a:sym typeface="Arial Narrow"/>
            </a:endParaRPr>
          </a:p>
        </p:txBody>
      </p:sp>
      <p:sp>
        <p:nvSpPr>
          <p:cNvPr id="265" name="Google Shape;2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t>Team Members </a:t>
            </a:r>
            <a:endParaRPr sz="2400" b="1"/>
          </a:p>
        </p:txBody>
      </p:sp>
      <p:sp>
        <p:nvSpPr>
          <p:cNvPr id="107" name="Google Shape;107;p2"/>
          <p:cNvSpPr txBox="1">
            <a:spLocks noGrp="1"/>
          </p:cNvSpPr>
          <p:nvPr>
            <p:ph type="body" idx="2"/>
          </p:nvPr>
        </p:nvSpPr>
        <p:spPr>
          <a:xfrm>
            <a:off x="4939500" y="724075"/>
            <a:ext cx="3837000" cy="3695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4480"/>
              <a:buFont typeface="Arial"/>
              <a:buNone/>
            </a:pPr>
            <a:endParaRPr sz="2800" b="1">
              <a:solidFill>
                <a:schemeClr val="dk1"/>
              </a:solidFill>
            </a:endParaRPr>
          </a:p>
          <a:p>
            <a:pPr marL="0" lvl="0" indent="0" algn="l" rtl="0">
              <a:lnSpc>
                <a:spcPct val="100000"/>
              </a:lnSpc>
              <a:spcBef>
                <a:spcPts val="0"/>
              </a:spcBef>
              <a:spcAft>
                <a:spcPts val="0"/>
              </a:spcAft>
              <a:buNone/>
            </a:pPr>
            <a:r>
              <a:rPr lang="en-US" sz="2800" b="1">
                <a:solidFill>
                  <a:schemeClr val="dk1"/>
                </a:solidFill>
              </a:rPr>
              <a:t>Jacob Zebker, </a:t>
            </a:r>
            <a:endParaRPr sz="2800" b="1">
              <a:solidFill>
                <a:schemeClr val="dk1"/>
              </a:solidFill>
            </a:endParaRPr>
          </a:p>
          <a:p>
            <a:pPr marL="0" lvl="0" indent="0" algn="l" rtl="0">
              <a:lnSpc>
                <a:spcPct val="100000"/>
              </a:lnSpc>
              <a:spcBef>
                <a:spcPts val="0"/>
              </a:spcBef>
              <a:spcAft>
                <a:spcPts val="0"/>
              </a:spcAft>
              <a:buNone/>
            </a:pPr>
            <a:r>
              <a:rPr lang="en-US" sz="2800" b="1">
                <a:solidFill>
                  <a:schemeClr val="dk1"/>
                </a:solidFill>
              </a:rPr>
              <a:t>Kellen Schmitz</a:t>
            </a:r>
            <a:endParaRPr sz="2800" b="1">
              <a:solidFill>
                <a:schemeClr val="dk1"/>
              </a:solidFill>
            </a:endParaRPr>
          </a:p>
          <a:p>
            <a:pPr marL="0" lvl="0" indent="0" algn="l" rtl="0">
              <a:lnSpc>
                <a:spcPct val="100000"/>
              </a:lnSpc>
              <a:spcBef>
                <a:spcPts val="0"/>
              </a:spcBef>
              <a:spcAft>
                <a:spcPts val="0"/>
              </a:spcAft>
              <a:buNone/>
            </a:pPr>
            <a:r>
              <a:rPr lang="en-US" sz="2800" b="1">
                <a:solidFill>
                  <a:schemeClr val="dk1"/>
                </a:solidFill>
              </a:rPr>
              <a:t>Chung In Ngan, </a:t>
            </a:r>
            <a:endParaRPr sz="2800" b="1">
              <a:solidFill>
                <a:schemeClr val="dk1"/>
              </a:solidFill>
            </a:endParaRPr>
          </a:p>
          <a:p>
            <a:pPr marL="0" lvl="0" indent="0" algn="l" rtl="0">
              <a:lnSpc>
                <a:spcPct val="100000"/>
              </a:lnSpc>
              <a:spcBef>
                <a:spcPts val="0"/>
              </a:spcBef>
              <a:spcAft>
                <a:spcPts val="0"/>
              </a:spcAft>
              <a:buClr>
                <a:schemeClr val="dk1"/>
              </a:buClr>
              <a:buSzPts val="4480"/>
              <a:buFont typeface="Arial"/>
              <a:buNone/>
            </a:pPr>
            <a:r>
              <a:rPr lang="en-US" sz="2800" b="1">
                <a:solidFill>
                  <a:schemeClr val="dk1"/>
                </a:solidFill>
              </a:rPr>
              <a:t>Angela Kumar</a:t>
            </a:r>
            <a:endParaRPr sz="1997" b="1">
              <a:solidFill>
                <a:schemeClr val="dk1"/>
              </a:solidFill>
              <a:latin typeface="Arial Narrow"/>
              <a:ea typeface="Arial Narrow"/>
              <a:cs typeface="Arial Narrow"/>
              <a:sym typeface="Arial Narrow"/>
            </a:endParaRPr>
          </a:p>
          <a:p>
            <a:pPr marL="0" lvl="0" indent="0" algn="l" rtl="0">
              <a:lnSpc>
                <a:spcPct val="115000"/>
              </a:lnSpc>
              <a:spcBef>
                <a:spcPts val="0"/>
              </a:spcBef>
              <a:spcAft>
                <a:spcPts val="0"/>
              </a:spcAft>
              <a:buNone/>
            </a:pPr>
            <a:endParaRPr sz="1997" b="1">
              <a:solidFill>
                <a:schemeClr val="dk1"/>
              </a:solidFill>
              <a:latin typeface="Arial Narrow"/>
              <a:ea typeface="Arial Narrow"/>
              <a:cs typeface="Arial Narrow"/>
              <a:sym typeface="Arial Narrow"/>
            </a:endParaRPr>
          </a:p>
          <a:p>
            <a:pPr marL="0" lvl="0" indent="0" algn="l" rtl="0">
              <a:lnSpc>
                <a:spcPct val="115000"/>
              </a:lnSpc>
              <a:spcBef>
                <a:spcPts val="0"/>
              </a:spcBef>
              <a:spcAft>
                <a:spcPts val="0"/>
              </a:spcAft>
              <a:buSzPts val="523"/>
              <a:buNone/>
            </a:pPr>
            <a:endParaRPr sz="1597" b="1">
              <a:solidFill>
                <a:schemeClr val="dk1"/>
              </a:solidFill>
              <a:latin typeface="Arial Narrow"/>
              <a:ea typeface="Arial Narrow"/>
              <a:cs typeface="Arial Narrow"/>
              <a:sym typeface="Arial Narrow"/>
            </a:endParaRPr>
          </a:p>
          <a:p>
            <a:pPr marL="0" lvl="0" indent="0" algn="l" rtl="0">
              <a:lnSpc>
                <a:spcPct val="115000"/>
              </a:lnSpc>
              <a:spcBef>
                <a:spcPts val="0"/>
              </a:spcBef>
              <a:spcAft>
                <a:spcPts val="0"/>
              </a:spcAft>
              <a:buSzPts val="523"/>
              <a:buNone/>
            </a:pPr>
            <a:endParaRPr sz="1597" b="1">
              <a:solidFill>
                <a:schemeClr val="dk1"/>
              </a:solidFill>
              <a:latin typeface="Arial Narrow"/>
              <a:ea typeface="Arial Narrow"/>
              <a:cs typeface="Arial Narrow"/>
              <a:sym typeface="Arial Narrow"/>
            </a:endParaRPr>
          </a:p>
          <a:p>
            <a:pPr marL="0" lvl="0" indent="0" algn="l" rtl="0">
              <a:lnSpc>
                <a:spcPct val="115000"/>
              </a:lnSpc>
              <a:spcBef>
                <a:spcPts val="1200"/>
              </a:spcBef>
              <a:spcAft>
                <a:spcPts val="0"/>
              </a:spcAft>
              <a:buNone/>
            </a:pPr>
            <a:endParaRPr sz="1597" b="1">
              <a:solidFill>
                <a:schemeClr val="dk1"/>
              </a:solidFill>
              <a:latin typeface="Arial Narrow"/>
              <a:ea typeface="Arial Narrow"/>
              <a:cs typeface="Arial Narrow"/>
              <a:sym typeface="Arial Narrow"/>
            </a:endParaRPr>
          </a:p>
          <a:p>
            <a:pPr marL="457200" lvl="0" indent="0" algn="l" rtl="0">
              <a:lnSpc>
                <a:spcPct val="115000"/>
              </a:lnSpc>
              <a:spcBef>
                <a:spcPts val="1200"/>
              </a:spcBef>
              <a:spcAft>
                <a:spcPts val="0"/>
              </a:spcAft>
              <a:buSzPts val="1103"/>
              <a:buNone/>
            </a:pPr>
            <a:endParaRPr sz="1156"/>
          </a:p>
          <a:p>
            <a:pPr marL="0" lvl="0" indent="0" algn="l" rtl="0">
              <a:lnSpc>
                <a:spcPct val="115000"/>
              </a:lnSpc>
              <a:spcBef>
                <a:spcPts val="1200"/>
              </a:spcBef>
              <a:spcAft>
                <a:spcPts val="0"/>
              </a:spcAft>
              <a:buClr>
                <a:schemeClr val="dk1"/>
              </a:buClr>
              <a:buSzPts val="523"/>
              <a:buFont typeface="Arial"/>
              <a:buNone/>
            </a:pPr>
            <a:endParaRPr sz="955"/>
          </a:p>
          <a:p>
            <a:pPr marL="0" lvl="0" indent="0" algn="l" rtl="0">
              <a:lnSpc>
                <a:spcPct val="115000"/>
              </a:lnSpc>
              <a:spcBef>
                <a:spcPts val="1200"/>
              </a:spcBef>
              <a:spcAft>
                <a:spcPts val="1200"/>
              </a:spcAft>
              <a:buSzPts val="1103"/>
              <a:buNone/>
            </a:pPr>
            <a:endParaRPr sz="855"/>
          </a:p>
        </p:txBody>
      </p:sp>
      <p:sp>
        <p:nvSpPr>
          <p:cNvPr id="108" name="Google Shape;10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2</a:t>
            </a:fld>
            <a:endParaRPr/>
          </a:p>
        </p:txBody>
      </p:sp>
      <p:sp>
        <p:nvSpPr>
          <p:cNvPr id="109" name="Google Shape;109;p2"/>
          <p:cNvSpPr txBox="1"/>
          <p:nvPr/>
        </p:nvSpPr>
        <p:spPr>
          <a:xfrm>
            <a:off x="1184125" y="477347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0" name="Google Shape;110;p2"/>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sp>
        <p:nvSpPr>
          <p:cNvPr id="111" name="Google Shape;111;p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032d1efe9f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420" b="1"/>
              <a:t>Questions</a:t>
            </a:r>
            <a:endParaRPr sz="2420" b="1"/>
          </a:p>
        </p:txBody>
      </p:sp>
      <p:sp>
        <p:nvSpPr>
          <p:cNvPr id="271" name="Google Shape;271;g1032d1efe9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2" name="Google Shape;272;g1032d1efe9f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20</a:t>
            </a:fld>
            <a:endParaRPr/>
          </a:p>
        </p:txBody>
      </p:sp>
      <p:pic>
        <p:nvPicPr>
          <p:cNvPr id="273" name="Google Shape;273;g1032d1efe9f_0_0"/>
          <p:cNvPicPr preferRelativeResize="0"/>
          <p:nvPr/>
        </p:nvPicPr>
        <p:blipFill>
          <a:blip r:embed="rId3">
            <a:alphaModFix/>
          </a:blip>
          <a:stretch>
            <a:fillRect/>
          </a:stretch>
        </p:blipFill>
        <p:spPr>
          <a:xfrm>
            <a:off x="5298500" y="1394925"/>
            <a:ext cx="2704525" cy="2704525"/>
          </a:xfrm>
          <a:prstGeom prst="rect">
            <a:avLst/>
          </a:prstGeom>
          <a:noFill/>
          <a:ln>
            <a:noFill/>
          </a:ln>
        </p:spPr>
      </p:pic>
      <p:sp>
        <p:nvSpPr>
          <p:cNvPr id="274" name="Google Shape;274;g1032d1efe9f_0_0"/>
          <p:cNvSpPr txBox="1">
            <a:spLocks noGrp="1"/>
          </p:cNvSpPr>
          <p:nvPr>
            <p:ph type="body" idx="4294967295"/>
          </p:nvPr>
        </p:nvSpPr>
        <p:spPr>
          <a:xfrm>
            <a:off x="4832400" y="1152475"/>
            <a:ext cx="39999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US"/>
              <a:t>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0348ee3140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420" b="1"/>
              <a:t>Thank You </a:t>
            </a:r>
            <a:endParaRPr sz="2420" b="1"/>
          </a:p>
        </p:txBody>
      </p:sp>
      <p:sp>
        <p:nvSpPr>
          <p:cNvPr id="280" name="Google Shape;280;g10348ee3140_0_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Thank you for your time</a:t>
            </a:r>
            <a:endParaRPr/>
          </a:p>
        </p:txBody>
      </p:sp>
      <p:sp>
        <p:nvSpPr>
          <p:cNvPr id="281" name="Google Shape;281;g10348ee3140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21</a:t>
            </a:fld>
            <a:endParaRPr/>
          </a:p>
        </p:txBody>
      </p:sp>
      <p:pic>
        <p:nvPicPr>
          <p:cNvPr id="282" name="Google Shape;282;g10348ee3140_0_0"/>
          <p:cNvPicPr preferRelativeResize="0"/>
          <p:nvPr/>
        </p:nvPicPr>
        <p:blipFill>
          <a:blip r:embed="rId3">
            <a:alphaModFix/>
          </a:blip>
          <a:stretch>
            <a:fillRect/>
          </a:stretch>
        </p:blipFill>
        <p:spPr>
          <a:xfrm>
            <a:off x="311700" y="1504675"/>
            <a:ext cx="3999901" cy="3064202"/>
          </a:xfrm>
          <a:prstGeom prst="rect">
            <a:avLst/>
          </a:prstGeom>
          <a:noFill/>
          <a:ln>
            <a:noFill/>
          </a:ln>
        </p:spPr>
      </p:pic>
      <p:sp>
        <p:nvSpPr>
          <p:cNvPr id="283" name="Google Shape;283;g10348ee3140_0_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Conclusion on what we learned in class</a:t>
            </a:r>
            <a:endParaRPr/>
          </a:p>
        </p:txBody>
      </p:sp>
      <p:sp>
        <p:nvSpPr>
          <p:cNvPr id="289" name="Google Shape;289;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56972" algn="l" rtl="0">
              <a:lnSpc>
                <a:spcPct val="115000"/>
              </a:lnSpc>
              <a:spcBef>
                <a:spcPts val="0"/>
              </a:spcBef>
              <a:spcAft>
                <a:spcPts val="0"/>
              </a:spcAft>
              <a:buSzPct val="108108"/>
              <a:buChar char="●"/>
            </a:pPr>
            <a:r>
              <a:rPr lang="en-US" sz="2200"/>
              <a:t>Data can be made to forge a relationship with unrelated data to gain more insight, perspectives, or have better outcomes with Python, Pandas, PostgreSQL.</a:t>
            </a:r>
            <a:endParaRPr/>
          </a:p>
          <a:p>
            <a:pPr marL="457200" lvl="0" indent="-356972" algn="l" rtl="0">
              <a:lnSpc>
                <a:spcPct val="115000"/>
              </a:lnSpc>
              <a:spcBef>
                <a:spcPts val="0"/>
              </a:spcBef>
              <a:spcAft>
                <a:spcPts val="0"/>
              </a:spcAft>
              <a:buSzPct val="108108"/>
              <a:buChar char="●"/>
            </a:pPr>
            <a:r>
              <a:rPr lang="en-US" sz="2200"/>
              <a:t>We learned new technologies to present our findings with Tableau, Plotly, and Javascript</a:t>
            </a:r>
            <a:endParaRPr sz="2200"/>
          </a:p>
          <a:p>
            <a:pPr marL="457200" lvl="0" indent="-356972" algn="l" rtl="0">
              <a:lnSpc>
                <a:spcPct val="115000"/>
              </a:lnSpc>
              <a:spcBef>
                <a:spcPts val="0"/>
              </a:spcBef>
              <a:spcAft>
                <a:spcPts val="0"/>
              </a:spcAft>
              <a:buSzPct val="108108"/>
              <a:buChar char="●"/>
            </a:pPr>
            <a:r>
              <a:rPr lang="en-US" sz="2200"/>
              <a:t>It is how we are able to use data to communicate our ideas, persuade another to make key decisions. </a:t>
            </a:r>
            <a:endParaRPr sz="2200"/>
          </a:p>
          <a:p>
            <a:pPr marL="457200" lvl="0" indent="-356972" algn="l" rtl="0">
              <a:lnSpc>
                <a:spcPct val="115000"/>
              </a:lnSpc>
              <a:spcBef>
                <a:spcPts val="0"/>
              </a:spcBef>
              <a:spcAft>
                <a:spcPts val="0"/>
              </a:spcAft>
              <a:buSzPct val="108108"/>
              <a:buChar char="●"/>
            </a:pPr>
            <a:r>
              <a:rPr lang="en-US" sz="2200"/>
              <a:t>Data is used to review trends and patterns and can train the computer to make predictions or test assumptions using supervised and unsupervised machine learning.</a:t>
            </a:r>
            <a:endParaRPr/>
          </a:p>
          <a:p>
            <a:pPr marL="88900" lvl="0" indent="0" algn="l" rtl="0">
              <a:lnSpc>
                <a:spcPct val="115000"/>
              </a:lnSpc>
              <a:spcBef>
                <a:spcPts val="0"/>
              </a:spcBef>
              <a:spcAft>
                <a:spcPts val="0"/>
              </a:spcAft>
              <a:buSzPct val="108108"/>
              <a:buNone/>
            </a:pPr>
            <a:endParaRPr sz="2200"/>
          </a:p>
        </p:txBody>
      </p:sp>
      <p:sp>
        <p:nvSpPr>
          <p:cNvPr id="290" name="Google Shape;2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0330ce9f08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sz="2400" b="1"/>
              <a:t>Selected Topic for Analysis: Residential Solar </a:t>
            </a:r>
            <a:endParaRPr sz="2400" b="1"/>
          </a:p>
        </p:txBody>
      </p:sp>
      <p:sp>
        <p:nvSpPr>
          <p:cNvPr id="117" name="Google Shape;117;g10330ce9f08_0_0"/>
          <p:cNvSpPr txBox="1">
            <a:spLocks noGrp="1"/>
          </p:cNvSpPr>
          <p:nvPr>
            <p:ph type="body" idx="1"/>
          </p:nvPr>
        </p:nvSpPr>
        <p:spPr>
          <a:xfrm>
            <a:off x="311700" y="1152475"/>
            <a:ext cx="8520600" cy="3416400"/>
          </a:xfrm>
          <a:prstGeom prst="rect">
            <a:avLst/>
          </a:prstGeom>
          <a:solidFill>
            <a:schemeClr val="lt1"/>
          </a:solidFill>
          <a:ln>
            <a:noFill/>
          </a:ln>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US" sz="3124" b="1">
                <a:solidFill>
                  <a:schemeClr val="dk1"/>
                </a:solidFill>
                <a:latin typeface="Arial Narrow"/>
                <a:ea typeface="Arial Narrow"/>
                <a:cs typeface="Arial Narrow"/>
                <a:sym typeface="Arial Narrow"/>
              </a:rPr>
              <a:t>Our team wanted to promote the adoption of residential solar power.</a:t>
            </a:r>
            <a:endParaRPr sz="3124" b="1">
              <a:solidFill>
                <a:schemeClr val="dk1"/>
              </a:solidFill>
              <a:latin typeface="Arial Narrow"/>
              <a:ea typeface="Arial Narrow"/>
              <a:cs typeface="Arial Narrow"/>
              <a:sym typeface="Arial Narrow"/>
            </a:endParaRPr>
          </a:p>
          <a:p>
            <a:pPr marL="457200" lvl="0" indent="0" algn="l" rtl="0">
              <a:spcBef>
                <a:spcPts val="0"/>
              </a:spcBef>
              <a:spcAft>
                <a:spcPts val="0"/>
              </a:spcAft>
              <a:buNone/>
            </a:pPr>
            <a:endParaRPr sz="3124" b="1">
              <a:solidFill>
                <a:schemeClr val="dk1"/>
              </a:solidFill>
              <a:latin typeface="Arial Narrow"/>
              <a:ea typeface="Arial Narrow"/>
              <a:cs typeface="Arial Narrow"/>
              <a:sym typeface="Arial Narrow"/>
            </a:endParaRPr>
          </a:p>
          <a:p>
            <a:pPr marL="0" lvl="0" indent="0" algn="l" rtl="0">
              <a:spcBef>
                <a:spcPts val="0"/>
              </a:spcBef>
              <a:spcAft>
                <a:spcPts val="0"/>
              </a:spcAft>
              <a:buNone/>
            </a:pPr>
            <a:r>
              <a:rPr lang="en-US" sz="3124" b="1">
                <a:solidFill>
                  <a:schemeClr val="dk1"/>
                </a:solidFill>
                <a:latin typeface="Arial Narrow"/>
                <a:ea typeface="Arial Narrow"/>
                <a:cs typeface="Arial Narrow"/>
                <a:sym typeface="Arial Narrow"/>
              </a:rPr>
              <a:t>Many reasons to use solar:</a:t>
            </a:r>
            <a:endParaRPr sz="3124" b="1">
              <a:solidFill>
                <a:schemeClr val="dk1"/>
              </a:solidFill>
              <a:latin typeface="Arial Narrow"/>
              <a:ea typeface="Arial Narrow"/>
              <a:cs typeface="Arial Narrow"/>
              <a:sym typeface="Arial Narrow"/>
            </a:endParaRPr>
          </a:p>
          <a:p>
            <a:pPr marL="457200" lvl="0" indent="-322852" algn="l" rtl="0">
              <a:spcBef>
                <a:spcPts val="0"/>
              </a:spcBef>
              <a:spcAft>
                <a:spcPts val="0"/>
              </a:spcAft>
              <a:buClr>
                <a:schemeClr val="dk1"/>
              </a:buClr>
              <a:buSzPct val="100000"/>
              <a:buFont typeface="Arial Narrow"/>
              <a:buChar char="●"/>
            </a:pPr>
            <a:r>
              <a:rPr lang="en-US" sz="3124" b="1">
                <a:solidFill>
                  <a:schemeClr val="dk1"/>
                </a:solidFill>
                <a:latin typeface="Arial Narrow"/>
                <a:ea typeface="Arial Narrow"/>
                <a:cs typeface="Arial Narrow"/>
                <a:sym typeface="Arial Narrow"/>
              </a:rPr>
              <a:t>Reduce dependence on fossil fuels</a:t>
            </a:r>
            <a:endParaRPr sz="3124" b="1">
              <a:solidFill>
                <a:schemeClr val="dk1"/>
              </a:solidFill>
              <a:latin typeface="Arial Narrow"/>
              <a:ea typeface="Arial Narrow"/>
              <a:cs typeface="Arial Narrow"/>
              <a:sym typeface="Arial Narrow"/>
            </a:endParaRPr>
          </a:p>
          <a:p>
            <a:pPr marL="457200" lvl="0" indent="-322852" algn="l" rtl="0">
              <a:spcBef>
                <a:spcPts val="0"/>
              </a:spcBef>
              <a:spcAft>
                <a:spcPts val="0"/>
              </a:spcAft>
              <a:buClr>
                <a:schemeClr val="dk1"/>
              </a:buClr>
              <a:buSzPct val="100000"/>
              <a:buFont typeface="Arial Narrow"/>
              <a:buChar char="●"/>
            </a:pPr>
            <a:r>
              <a:rPr lang="en-US" sz="3124" b="1">
                <a:solidFill>
                  <a:schemeClr val="dk1"/>
                </a:solidFill>
                <a:latin typeface="Arial Narrow"/>
                <a:ea typeface="Arial Narrow"/>
                <a:cs typeface="Arial Narrow"/>
                <a:sym typeface="Arial Narrow"/>
              </a:rPr>
              <a:t>Save money</a:t>
            </a:r>
            <a:endParaRPr sz="3124" b="1">
              <a:solidFill>
                <a:schemeClr val="dk1"/>
              </a:solidFill>
              <a:latin typeface="Arial Narrow"/>
              <a:ea typeface="Arial Narrow"/>
              <a:cs typeface="Arial Narrow"/>
              <a:sym typeface="Arial Narrow"/>
            </a:endParaRPr>
          </a:p>
          <a:p>
            <a:pPr marL="457200" lvl="0" indent="-322852" algn="l" rtl="0">
              <a:spcBef>
                <a:spcPts val="0"/>
              </a:spcBef>
              <a:spcAft>
                <a:spcPts val="0"/>
              </a:spcAft>
              <a:buClr>
                <a:schemeClr val="dk1"/>
              </a:buClr>
              <a:buSzPct val="100000"/>
              <a:buFont typeface="Arial Narrow"/>
              <a:buChar char="●"/>
            </a:pPr>
            <a:r>
              <a:rPr lang="en-US" sz="3124" b="1">
                <a:solidFill>
                  <a:schemeClr val="dk1"/>
                </a:solidFill>
                <a:latin typeface="Arial Narrow"/>
                <a:ea typeface="Arial Narrow"/>
                <a:cs typeface="Arial Narrow"/>
                <a:sym typeface="Arial Narrow"/>
              </a:rPr>
              <a:t>Power backup during blackouts</a:t>
            </a:r>
            <a:endParaRPr sz="3124" b="1">
              <a:solidFill>
                <a:schemeClr val="dk1"/>
              </a:solidFill>
              <a:latin typeface="Arial Narrow"/>
              <a:ea typeface="Arial Narrow"/>
              <a:cs typeface="Arial Narrow"/>
              <a:sym typeface="Arial Narrow"/>
            </a:endParaRPr>
          </a:p>
          <a:p>
            <a:pPr marL="0" lvl="0" indent="0" algn="l" rtl="0">
              <a:spcBef>
                <a:spcPts val="0"/>
              </a:spcBef>
              <a:spcAft>
                <a:spcPts val="0"/>
              </a:spcAft>
              <a:buNone/>
            </a:pPr>
            <a:r>
              <a:rPr lang="en-US" sz="3124" b="1">
                <a:solidFill>
                  <a:schemeClr val="dk1"/>
                </a:solidFill>
                <a:latin typeface="Arial Narrow"/>
                <a:ea typeface="Arial Narrow"/>
                <a:cs typeface="Arial Narrow"/>
                <a:sym typeface="Arial Narrow"/>
              </a:rPr>
              <a:t> </a:t>
            </a:r>
            <a:endParaRPr sz="3124" b="1">
              <a:solidFill>
                <a:schemeClr val="dk1"/>
              </a:solidFill>
              <a:latin typeface="Arial Narrow"/>
              <a:ea typeface="Arial Narrow"/>
              <a:cs typeface="Arial Narrow"/>
              <a:sym typeface="Arial Narrow"/>
            </a:endParaRPr>
          </a:p>
          <a:p>
            <a:pPr marL="0" lvl="0" indent="0" algn="l" rtl="0">
              <a:spcBef>
                <a:spcPts val="0"/>
              </a:spcBef>
              <a:spcAft>
                <a:spcPts val="0"/>
              </a:spcAft>
              <a:buNone/>
            </a:pPr>
            <a:r>
              <a:rPr lang="en-US" sz="3124" b="1">
                <a:solidFill>
                  <a:schemeClr val="dk1"/>
                </a:solidFill>
                <a:latin typeface="Arial Narrow"/>
                <a:ea typeface="Arial Narrow"/>
                <a:cs typeface="Arial Narrow"/>
                <a:sym typeface="Arial Narrow"/>
              </a:rPr>
              <a:t>We chose to focus on the financial component (since this is usually the deciding factor)</a:t>
            </a:r>
            <a:endParaRPr sz="3124" b="1">
              <a:solidFill>
                <a:schemeClr val="dk1"/>
              </a:solidFill>
              <a:latin typeface="Arial Narrow"/>
              <a:ea typeface="Arial Narrow"/>
              <a:cs typeface="Arial Narrow"/>
              <a:sym typeface="Arial Narrow"/>
            </a:endParaRPr>
          </a:p>
          <a:p>
            <a:pPr marL="0" lvl="0" indent="0" algn="l" rtl="0">
              <a:spcBef>
                <a:spcPts val="0"/>
              </a:spcBef>
              <a:spcAft>
                <a:spcPts val="0"/>
              </a:spcAft>
              <a:buNone/>
            </a:pPr>
            <a:endParaRPr sz="3124" b="1">
              <a:solidFill>
                <a:schemeClr val="dk1"/>
              </a:solidFill>
              <a:latin typeface="Arial Narrow"/>
              <a:ea typeface="Arial Narrow"/>
              <a:cs typeface="Arial Narrow"/>
              <a:sym typeface="Arial Narrow"/>
            </a:endParaRPr>
          </a:p>
          <a:p>
            <a:pPr marL="0" lvl="0" indent="0" algn="l" rtl="0">
              <a:spcBef>
                <a:spcPts val="0"/>
              </a:spcBef>
              <a:spcAft>
                <a:spcPts val="0"/>
              </a:spcAft>
              <a:buNone/>
            </a:pPr>
            <a:r>
              <a:rPr lang="en-US" sz="3124" b="1">
                <a:solidFill>
                  <a:schemeClr val="dk1"/>
                </a:solidFill>
                <a:latin typeface="Arial Narrow"/>
                <a:ea typeface="Arial Narrow"/>
                <a:cs typeface="Arial Narrow"/>
                <a:sym typeface="Arial Narrow"/>
              </a:rPr>
              <a:t>Specifically, we looked at which variables had the most impact on installation costs</a:t>
            </a:r>
            <a:endParaRPr sz="3124" b="1">
              <a:solidFill>
                <a:schemeClr val="dk1"/>
              </a:solidFill>
              <a:latin typeface="Arial Narrow"/>
              <a:ea typeface="Arial Narrow"/>
              <a:cs typeface="Arial Narrow"/>
              <a:sym typeface="Arial Narrow"/>
            </a:endParaRPr>
          </a:p>
          <a:p>
            <a:pPr marL="457200" lvl="0" indent="0" algn="l" rtl="0">
              <a:lnSpc>
                <a:spcPct val="115000"/>
              </a:lnSpc>
              <a:spcBef>
                <a:spcPts val="1200"/>
              </a:spcBef>
              <a:spcAft>
                <a:spcPts val="0"/>
              </a:spcAft>
              <a:buSzPct val="104385"/>
              <a:buNone/>
            </a:pPr>
            <a:endParaRPr sz="2225"/>
          </a:p>
          <a:p>
            <a:pPr marL="0" lvl="0" indent="0" algn="l" rtl="0">
              <a:lnSpc>
                <a:spcPct val="115000"/>
              </a:lnSpc>
              <a:spcBef>
                <a:spcPts val="1200"/>
              </a:spcBef>
              <a:spcAft>
                <a:spcPts val="0"/>
              </a:spcAft>
              <a:buClr>
                <a:schemeClr val="dk1"/>
              </a:buClr>
              <a:buSzPct val="61111"/>
              <a:buFont typeface="Arial"/>
              <a:buNone/>
            </a:pPr>
            <a:endParaRPr/>
          </a:p>
          <a:p>
            <a:pPr marL="0" lvl="0" indent="0" algn="l" rtl="0">
              <a:lnSpc>
                <a:spcPct val="115000"/>
              </a:lnSpc>
              <a:spcBef>
                <a:spcPts val="1200"/>
              </a:spcBef>
              <a:spcAft>
                <a:spcPts val="1200"/>
              </a:spcAft>
              <a:buSzPct val="129032"/>
              <a:buNone/>
            </a:pPr>
            <a:endParaRPr/>
          </a:p>
        </p:txBody>
      </p:sp>
      <p:sp>
        <p:nvSpPr>
          <p:cNvPr id="118" name="Google Shape;118;g10330ce9f08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3</a:t>
            </a:fld>
            <a:endParaRPr/>
          </a:p>
        </p:txBody>
      </p:sp>
      <p:sp>
        <p:nvSpPr>
          <p:cNvPr id="119" name="Google Shape;119;g10330ce9f08_0_0"/>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65000"/>
          </a:blip>
          <a:stretch>
            <a:fillRect/>
          </a:stretch>
        </a:blipFill>
        <a:effectLst/>
      </p:bgPr>
    </p:bg>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311700" y="223000"/>
            <a:ext cx="8520600" cy="57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2420" b="1">
                <a:solidFill>
                  <a:schemeClr val="lt1"/>
                </a:solidFill>
              </a:rPr>
              <a:t>Purpose and Overview</a:t>
            </a:r>
            <a:endParaRPr sz="2420" b="1">
              <a:solidFill>
                <a:schemeClr val="lt1"/>
              </a:solidFill>
            </a:endParaRPr>
          </a:p>
        </p:txBody>
      </p:sp>
      <p:sp>
        <p:nvSpPr>
          <p:cNvPr id="125" name="Google Shape;125;p3"/>
          <p:cNvSpPr txBox="1">
            <a:spLocks noGrp="1"/>
          </p:cNvSpPr>
          <p:nvPr>
            <p:ph type="body" idx="1"/>
          </p:nvPr>
        </p:nvSpPr>
        <p:spPr>
          <a:xfrm>
            <a:off x="3608240" y="795706"/>
            <a:ext cx="5412900" cy="3873000"/>
          </a:xfrm>
          <a:prstGeom prst="rect">
            <a:avLst/>
          </a:prstGeom>
          <a:noFill/>
          <a:ln>
            <a:noFill/>
          </a:ln>
          <a:effectLst>
            <a:outerShdw blurRad="328613" dist="19050" dir="5400000" algn="bl" rotWithShape="0">
              <a:srgbClr val="000000">
                <a:alpha val="43921"/>
              </a:srgbClr>
            </a:outerShdw>
          </a:effectLst>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en-US" sz="2000" b="1">
                <a:solidFill>
                  <a:schemeClr val="dk1"/>
                </a:solidFill>
                <a:latin typeface="Arial Narrow"/>
                <a:ea typeface="Arial Narrow"/>
                <a:cs typeface="Arial Narrow"/>
                <a:sym typeface="Arial Narrow"/>
              </a:rPr>
              <a:t>The topic was selected due many factors: </a:t>
            </a:r>
            <a:endParaRPr/>
          </a:p>
          <a:p>
            <a:pPr marL="914400" lvl="1" indent="-369934" algn="l" rtl="0">
              <a:lnSpc>
                <a:spcPct val="115000"/>
              </a:lnSpc>
              <a:spcBef>
                <a:spcPts val="1200"/>
              </a:spcBef>
              <a:spcAft>
                <a:spcPts val="0"/>
              </a:spcAft>
              <a:buClr>
                <a:srgbClr val="000000"/>
              </a:buClr>
              <a:buSzPts val="2226"/>
              <a:buChar char="○"/>
            </a:pPr>
            <a:r>
              <a:rPr lang="en-US" sz="2000" b="1">
                <a:solidFill>
                  <a:schemeClr val="dk1"/>
                </a:solidFill>
                <a:latin typeface="Arial Narrow"/>
                <a:ea typeface="Arial Narrow"/>
                <a:cs typeface="Arial Narrow"/>
                <a:sym typeface="Arial Narrow"/>
              </a:rPr>
              <a:t>Climate change and global warming</a:t>
            </a:r>
            <a:endParaRPr/>
          </a:p>
          <a:p>
            <a:pPr marL="914400" lvl="1" indent="-369934" algn="l" rtl="0">
              <a:lnSpc>
                <a:spcPct val="115000"/>
              </a:lnSpc>
              <a:spcBef>
                <a:spcPts val="0"/>
              </a:spcBef>
              <a:spcAft>
                <a:spcPts val="0"/>
              </a:spcAft>
              <a:buClr>
                <a:srgbClr val="000000"/>
              </a:buClr>
              <a:buSzPts val="2226"/>
              <a:buChar char="○"/>
            </a:pPr>
            <a:r>
              <a:rPr lang="en-US" sz="2000" b="1">
                <a:solidFill>
                  <a:schemeClr val="dk1"/>
                </a:solidFill>
                <a:latin typeface="Arial Narrow"/>
                <a:ea typeface="Arial Narrow"/>
                <a:cs typeface="Arial Narrow"/>
                <a:sym typeface="Arial Narrow"/>
              </a:rPr>
              <a:t>Power outages, wildfires, and other natural disasters </a:t>
            </a:r>
            <a:endParaRPr/>
          </a:p>
          <a:p>
            <a:pPr marL="914400" lvl="1" indent="-369934" algn="l" rtl="0">
              <a:lnSpc>
                <a:spcPct val="115000"/>
              </a:lnSpc>
              <a:spcBef>
                <a:spcPts val="0"/>
              </a:spcBef>
              <a:spcAft>
                <a:spcPts val="0"/>
              </a:spcAft>
              <a:buClr>
                <a:srgbClr val="000000"/>
              </a:buClr>
              <a:buSzPts val="2226"/>
              <a:buChar char="○"/>
            </a:pPr>
            <a:r>
              <a:rPr lang="en-US" sz="2000" b="1">
                <a:solidFill>
                  <a:schemeClr val="dk1"/>
                </a:solidFill>
                <a:latin typeface="Arial Narrow"/>
                <a:ea typeface="Arial Narrow"/>
                <a:cs typeface="Arial Narrow"/>
                <a:sym typeface="Arial Narrow"/>
              </a:rPr>
              <a:t>Increased greenhouse gas emissions</a:t>
            </a:r>
            <a:endParaRPr/>
          </a:p>
          <a:p>
            <a:pPr marL="914400" lvl="1" indent="-369934" algn="l" rtl="0">
              <a:lnSpc>
                <a:spcPct val="115000"/>
              </a:lnSpc>
              <a:spcBef>
                <a:spcPts val="0"/>
              </a:spcBef>
              <a:spcAft>
                <a:spcPts val="0"/>
              </a:spcAft>
              <a:buClr>
                <a:srgbClr val="000000"/>
              </a:buClr>
              <a:buSzPts val="2226"/>
              <a:buChar char="○"/>
            </a:pPr>
            <a:r>
              <a:rPr lang="en-US" sz="2000" b="1">
                <a:solidFill>
                  <a:schemeClr val="dk1"/>
                </a:solidFill>
                <a:latin typeface="Arial Narrow"/>
                <a:ea typeface="Arial Narrow"/>
                <a:cs typeface="Arial Narrow"/>
                <a:sym typeface="Arial Narrow"/>
              </a:rPr>
              <a:t>Increased interest in renewable energy specifically rooftop solar and energy storage.</a:t>
            </a:r>
            <a:endParaRPr/>
          </a:p>
          <a:p>
            <a:pPr marL="914400" lvl="1" indent="-369934" algn="l" rtl="0">
              <a:lnSpc>
                <a:spcPct val="115000"/>
              </a:lnSpc>
              <a:spcBef>
                <a:spcPts val="0"/>
              </a:spcBef>
              <a:spcAft>
                <a:spcPts val="0"/>
              </a:spcAft>
              <a:buClr>
                <a:srgbClr val="000000"/>
              </a:buClr>
              <a:buSzPts val="2226"/>
              <a:buChar char="○"/>
            </a:pPr>
            <a:r>
              <a:rPr lang="en-US" sz="2000" b="1">
                <a:solidFill>
                  <a:schemeClr val="dk1"/>
                </a:solidFill>
                <a:latin typeface="Arial Narrow"/>
                <a:ea typeface="Arial Narrow"/>
                <a:cs typeface="Arial Narrow"/>
                <a:sym typeface="Arial Narrow"/>
              </a:rPr>
              <a:t>Cost savings on electric</a:t>
            </a:r>
            <a:endParaRPr/>
          </a:p>
          <a:p>
            <a:pPr marL="457200" lvl="0" indent="0" algn="l" rtl="0">
              <a:lnSpc>
                <a:spcPct val="115000"/>
              </a:lnSpc>
              <a:spcBef>
                <a:spcPts val="1200"/>
              </a:spcBef>
              <a:spcAft>
                <a:spcPts val="1200"/>
              </a:spcAft>
              <a:buSzPts val="1800"/>
              <a:buNone/>
            </a:pPr>
            <a:endParaRPr sz="2225"/>
          </a:p>
        </p:txBody>
      </p:sp>
      <p:sp>
        <p:nvSpPr>
          <p:cNvPr id="126" name="Google Shape;12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311700" y="161373"/>
            <a:ext cx="8520600" cy="6528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600"/>
              </a:spcBef>
              <a:spcAft>
                <a:spcPts val="0"/>
              </a:spcAft>
              <a:buSzPts val="3111"/>
              <a:buNone/>
            </a:pPr>
            <a:r>
              <a:rPr lang="en-US" sz="2688" b="1"/>
              <a:t>Description of the Source of Data</a:t>
            </a:r>
            <a:endParaRPr/>
          </a:p>
        </p:txBody>
      </p:sp>
      <p:grpSp>
        <p:nvGrpSpPr>
          <p:cNvPr id="132" name="Google Shape;132;p4"/>
          <p:cNvGrpSpPr/>
          <p:nvPr/>
        </p:nvGrpSpPr>
        <p:grpSpPr>
          <a:xfrm>
            <a:off x="311700" y="688810"/>
            <a:ext cx="8520610" cy="3640719"/>
            <a:chOff x="-10" y="-463686"/>
            <a:chExt cx="8520610" cy="3637445"/>
          </a:xfrm>
        </p:grpSpPr>
        <p:sp>
          <p:nvSpPr>
            <p:cNvPr id="133" name="Google Shape;133;p4"/>
            <p:cNvSpPr/>
            <p:nvPr/>
          </p:nvSpPr>
          <p:spPr>
            <a:xfrm>
              <a:off x="0" y="-463686"/>
              <a:ext cx="8520600" cy="561600"/>
            </a:xfrm>
            <a:prstGeom prst="roundRect">
              <a:avLst>
                <a:gd name="adj" fmla="val 16667"/>
              </a:avLst>
            </a:prstGeom>
            <a:solidFill>
              <a:srgbClr val="4185F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txBox="1"/>
            <p:nvPr/>
          </p:nvSpPr>
          <p:spPr>
            <a:xfrm>
              <a:off x="-10" y="-436221"/>
              <a:ext cx="8465700" cy="5067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The source data was primarily from Governmental Sources.</a:t>
              </a:r>
              <a:endParaRPr/>
            </a:p>
          </p:txBody>
        </p:sp>
        <p:sp>
          <p:nvSpPr>
            <p:cNvPr id="135" name="Google Shape;135;p4"/>
            <p:cNvSpPr/>
            <p:nvPr/>
          </p:nvSpPr>
          <p:spPr>
            <a:xfrm>
              <a:off x="0" y="1434959"/>
              <a:ext cx="8520600" cy="173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txBox="1"/>
            <p:nvPr/>
          </p:nvSpPr>
          <p:spPr>
            <a:xfrm>
              <a:off x="-10" y="262751"/>
              <a:ext cx="8520600" cy="2635800"/>
            </a:xfrm>
            <a:prstGeom prst="rect">
              <a:avLst/>
            </a:prstGeom>
            <a:noFill/>
            <a:ln>
              <a:noFill/>
            </a:ln>
          </p:spPr>
          <p:txBody>
            <a:bodyPr spcFirstLastPara="1" wrap="square" lIns="270525" tIns="30475" rIns="170675" bIns="30475" anchor="t" anchorCtr="0">
              <a:spAutoFit/>
            </a:bodyPr>
            <a:lstStyle/>
            <a:p>
              <a:pPr marL="0" marR="0" lvl="0" indent="0" algn="l" rtl="0">
                <a:lnSpc>
                  <a:spcPct val="90000"/>
                </a:lnSpc>
                <a:spcBef>
                  <a:spcPts val="0"/>
                </a:spcBef>
                <a:spcAft>
                  <a:spcPts val="0"/>
                </a:spcAft>
                <a:buNone/>
              </a:pPr>
              <a:r>
                <a:rPr lang="en-US" sz="1900"/>
                <a:t>Electricity Rates by State -</a:t>
              </a:r>
              <a:endParaRPr sz="1900"/>
            </a:p>
            <a:p>
              <a:pPr marL="0" marR="0" lvl="0" indent="0" algn="l" rtl="0">
                <a:lnSpc>
                  <a:spcPct val="90000"/>
                </a:lnSpc>
                <a:spcBef>
                  <a:spcPts val="0"/>
                </a:spcBef>
                <a:spcAft>
                  <a:spcPts val="0"/>
                </a:spcAft>
                <a:buNone/>
              </a:pPr>
              <a:r>
                <a:rPr lang="en-US" sz="1900" b="0" i="0" u="sng" strike="noStrike" cap="none">
                  <a:solidFill>
                    <a:schemeClr val="hlink"/>
                  </a:solidFill>
                  <a:latin typeface="Arial"/>
                  <a:ea typeface="Arial"/>
                  <a:cs typeface="Arial"/>
                  <a:sym typeface="Arial"/>
                  <a:hlinkClick r:id="rId3"/>
                </a:rPr>
                <a:t>https://www.eia.gov/electricity/state/</a:t>
              </a:r>
              <a:endParaRPr/>
            </a:p>
            <a:p>
              <a:pPr marL="0" lvl="0" indent="0" algn="l" rtl="0">
                <a:lnSpc>
                  <a:spcPct val="115000"/>
                </a:lnSpc>
                <a:spcBef>
                  <a:spcPts val="0"/>
                </a:spcBef>
                <a:spcAft>
                  <a:spcPts val="0"/>
                </a:spcAft>
                <a:buNone/>
              </a:pPr>
              <a:r>
                <a:rPr lang="en-US" sz="2000" u="sng">
                  <a:solidFill>
                    <a:schemeClr val="hlink"/>
                  </a:solidFill>
                  <a:hlinkClick r:id="rId4"/>
                </a:rPr>
                <a:t>https://www.eia.gov/electricity/data/state/avgprice_annual.xlsx</a:t>
              </a:r>
              <a:endParaRPr/>
            </a:p>
            <a:p>
              <a:pPr marL="0" marR="0" lvl="0" indent="0" algn="l" rtl="0">
                <a:lnSpc>
                  <a:spcPct val="90000"/>
                </a:lnSpc>
                <a:spcBef>
                  <a:spcPts val="600"/>
                </a:spcBef>
                <a:spcAft>
                  <a:spcPts val="0"/>
                </a:spcAft>
                <a:buNone/>
              </a:pPr>
              <a:r>
                <a:rPr lang="en-US" sz="1900"/>
                <a:t>Solar PV Supply Data - </a:t>
              </a:r>
              <a:endParaRPr sz="1900"/>
            </a:p>
            <a:p>
              <a:pPr marL="0" lvl="0" indent="0" algn="l" rtl="0">
                <a:lnSpc>
                  <a:spcPct val="115000"/>
                </a:lnSpc>
                <a:spcBef>
                  <a:spcPts val="0"/>
                </a:spcBef>
                <a:spcAft>
                  <a:spcPts val="0"/>
                </a:spcAft>
                <a:buNone/>
              </a:pPr>
              <a:r>
                <a:rPr lang="en-US" sz="2000" u="sng">
                  <a:solidFill>
                    <a:schemeClr val="hlink"/>
                  </a:solidFill>
                  <a:hlinkClick r:id="rId5"/>
                </a:rPr>
                <a:t>https://www.nrel.gov/gis/solar-supply-curves.html</a:t>
              </a:r>
              <a:endParaRPr/>
            </a:p>
            <a:p>
              <a:pPr marL="0" marR="0" lvl="0" indent="0" algn="l" rtl="0">
                <a:lnSpc>
                  <a:spcPct val="90000"/>
                </a:lnSpc>
                <a:spcBef>
                  <a:spcPts val="600"/>
                </a:spcBef>
                <a:spcAft>
                  <a:spcPts val="0"/>
                </a:spcAft>
                <a:buNone/>
              </a:pPr>
              <a:r>
                <a:rPr lang="en-US" sz="1900" b="0" i="0" u="sng" strike="noStrike" cap="none">
                  <a:solidFill>
                    <a:schemeClr val="hlink"/>
                  </a:solidFill>
                  <a:latin typeface="Arial"/>
                  <a:ea typeface="Arial"/>
                  <a:cs typeface="Arial"/>
                  <a:sym typeface="Arial"/>
                  <a:hlinkClick r:id="rId6"/>
                </a:rPr>
                <a:t>https://developer.nrel.gov/docs/solar/nsrdb/ </a:t>
              </a:r>
              <a:endParaRPr sz="1900" b="0" i="0" u="none" strike="noStrike" cap="none">
                <a:solidFill>
                  <a:srgbClr val="000000"/>
                </a:solidFill>
                <a:latin typeface="Arial"/>
                <a:ea typeface="Arial"/>
                <a:cs typeface="Arial"/>
                <a:sym typeface="Arial"/>
              </a:endParaRPr>
            </a:p>
            <a:p>
              <a:pPr marL="0" lvl="0" indent="0" algn="l" rtl="0">
                <a:lnSpc>
                  <a:spcPct val="115000"/>
                </a:lnSpc>
                <a:spcBef>
                  <a:spcPts val="0"/>
                </a:spcBef>
                <a:spcAft>
                  <a:spcPts val="600"/>
                </a:spcAft>
                <a:buNone/>
              </a:pPr>
              <a:r>
                <a:rPr lang="en-US" sz="2000">
                  <a:solidFill>
                    <a:schemeClr val="dk2"/>
                  </a:solidFill>
                </a:rPr>
                <a:t>US Zipcode Database - </a:t>
              </a:r>
              <a:r>
                <a:rPr lang="en-US" sz="2000" u="sng">
                  <a:solidFill>
                    <a:schemeClr val="hlink"/>
                  </a:solidFill>
                  <a:hlinkClick r:id="rId7"/>
                </a:rPr>
                <a:t>https://www.unitedstateszipcodes.org/zip-code-database/</a:t>
              </a:r>
              <a:endParaRPr sz="1900"/>
            </a:p>
          </p:txBody>
        </p:sp>
      </p:grpSp>
      <p:sp>
        <p:nvSpPr>
          <p:cNvPr id="137" name="Google Shape;13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sp>
        <p:nvSpPr>
          <p:cNvPr id="138" name="Google Shape;138;p4"/>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265500" y="1690375"/>
            <a:ext cx="4045200" cy="14823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US" b="1"/>
              <a:t>Data Visualization</a:t>
            </a:r>
            <a:endParaRPr b="1"/>
          </a:p>
          <a:p>
            <a:pPr marL="0" lvl="0" indent="0" algn="ctr" rtl="0">
              <a:lnSpc>
                <a:spcPct val="100000"/>
              </a:lnSpc>
              <a:spcBef>
                <a:spcPts val="0"/>
              </a:spcBef>
              <a:spcAft>
                <a:spcPts val="0"/>
              </a:spcAft>
              <a:buSzPct val="355932"/>
              <a:buNone/>
            </a:pPr>
            <a:r>
              <a:rPr lang="en-US" sz="1311"/>
              <a:t>–</a:t>
            </a:r>
            <a:endParaRPr sz="1311"/>
          </a:p>
          <a:p>
            <a:pPr marL="0" lvl="0" indent="0" algn="ctr" rtl="0">
              <a:lnSpc>
                <a:spcPct val="100000"/>
              </a:lnSpc>
              <a:spcBef>
                <a:spcPts val="0"/>
              </a:spcBef>
              <a:spcAft>
                <a:spcPts val="0"/>
              </a:spcAft>
              <a:buSzPct val="212121"/>
              <a:buNone/>
            </a:pPr>
            <a:r>
              <a:rPr lang="en-US" sz="2200"/>
              <a:t> Tableau</a:t>
            </a:r>
            <a:endParaRPr sz="2200"/>
          </a:p>
        </p:txBody>
      </p:sp>
      <p:sp>
        <p:nvSpPr>
          <p:cNvPr id="144" name="Google Shape;144;p9"/>
          <p:cNvSpPr txBox="1">
            <a:spLocks noGrp="1"/>
          </p:cNvSpPr>
          <p:nvPr>
            <p:ph type="subTitle" idx="1"/>
          </p:nvPr>
        </p:nvSpPr>
        <p:spPr>
          <a:xfrm>
            <a:off x="265500" y="3260275"/>
            <a:ext cx="4045200" cy="12351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100"/>
              <a:buNone/>
            </a:pPr>
            <a:r>
              <a:rPr lang="en-US" sz="1300"/>
              <a:t>By Chung In, Ngan (Angel)</a:t>
            </a:r>
            <a:endParaRPr sz="1300"/>
          </a:p>
        </p:txBody>
      </p:sp>
      <p:sp>
        <p:nvSpPr>
          <p:cNvPr id="145" name="Google Shape;145;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US"/>
              <a:t>Energy Cost </a:t>
            </a:r>
            <a:endParaRPr/>
          </a:p>
          <a:p>
            <a:pPr marL="457200" lvl="0" indent="-342900" algn="l" rtl="0">
              <a:spcBef>
                <a:spcPts val="0"/>
              </a:spcBef>
              <a:spcAft>
                <a:spcPts val="0"/>
              </a:spcAft>
              <a:buSzPts val="1800"/>
              <a:buChar char="●"/>
            </a:pPr>
            <a:r>
              <a:rPr lang="en-US"/>
              <a:t>Power Outages</a:t>
            </a:r>
            <a:endParaRPr/>
          </a:p>
          <a:p>
            <a:pPr marL="457200" lvl="0" indent="-342900" algn="l" rtl="0">
              <a:spcBef>
                <a:spcPts val="0"/>
              </a:spcBef>
              <a:spcAft>
                <a:spcPts val="0"/>
              </a:spcAft>
              <a:buSzPts val="1800"/>
              <a:buChar char="●"/>
            </a:pPr>
            <a:r>
              <a:rPr lang="en-US"/>
              <a:t>Greenhouse Gases</a:t>
            </a:r>
            <a:endParaRPr/>
          </a:p>
          <a:p>
            <a:pPr marL="457200" lvl="0" indent="-342900" algn="l" rtl="0">
              <a:spcBef>
                <a:spcPts val="0"/>
              </a:spcBef>
              <a:spcAft>
                <a:spcPts val="0"/>
              </a:spcAft>
              <a:buSzPts val="1800"/>
              <a:buChar char="●"/>
            </a:pPr>
            <a:r>
              <a:rPr lang="en-US"/>
              <a:t>Power Options: Sunlight </a:t>
            </a:r>
            <a:endParaRPr/>
          </a:p>
        </p:txBody>
      </p:sp>
      <p:sp>
        <p:nvSpPr>
          <p:cNvPr id="146" name="Google Shape;1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147" name="Google Shape;147;p9"/>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5100" b="1"/>
              <a:t>Tableau Visualization</a:t>
            </a:r>
            <a:endParaRPr sz="5100" b="1"/>
          </a:p>
        </p:txBody>
      </p:sp>
      <p:sp>
        <p:nvSpPr>
          <p:cNvPr id="153" name="Google Shape;153;p10"/>
          <p:cNvSpPr txBox="1">
            <a:spLocks noGrp="1"/>
          </p:cNvSpPr>
          <p:nvPr>
            <p:ph type="subTitle" idx="1"/>
          </p:nvPr>
        </p:nvSpPr>
        <p:spPr>
          <a:xfrm>
            <a:off x="404575" y="2797175"/>
            <a:ext cx="8520600" cy="79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SzPts val="1100"/>
              <a:buNone/>
            </a:pPr>
            <a:r>
              <a:rPr lang="en-US" sz="1400" u="sng">
                <a:solidFill>
                  <a:schemeClr val="hlink"/>
                </a:solidFill>
                <a:hlinkClick r:id="rId3"/>
              </a:rPr>
              <a:t>Click Here</a:t>
            </a:r>
            <a:endParaRPr/>
          </a:p>
        </p:txBody>
      </p:sp>
      <p:sp>
        <p:nvSpPr>
          <p:cNvPr id="154" name="Google Shape;154;p10"/>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51000"/>
          </a:blip>
          <a:stretch>
            <a:fillRect/>
          </a:stretch>
        </a:blipFill>
        <a:effectLst/>
      </p:bgPr>
    </p:bg>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Questions We Hope to Answer with the Data</a:t>
            </a:r>
            <a:endParaRPr/>
          </a:p>
        </p:txBody>
      </p:sp>
      <p:sp>
        <p:nvSpPr>
          <p:cNvPr id="160" name="Google Shape;16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
        <p:nvSpPr>
          <p:cNvPr id="161" name="Google Shape;161;p5"/>
          <p:cNvSpPr txBox="1"/>
          <p:nvPr/>
        </p:nvSpPr>
        <p:spPr>
          <a:xfrm>
            <a:off x="901200" y="4659925"/>
            <a:ext cx="734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Team SunnyDay: Jacob Zebker, Kellen Schmitz, Chung In “Angel” Ngan, Angela Kumar</a:t>
            </a:r>
            <a:endParaRPr/>
          </a:p>
        </p:txBody>
      </p:sp>
      <p:grpSp>
        <p:nvGrpSpPr>
          <p:cNvPr id="162" name="Google Shape;162;p5"/>
          <p:cNvGrpSpPr/>
          <p:nvPr/>
        </p:nvGrpSpPr>
        <p:grpSpPr>
          <a:xfrm>
            <a:off x="311725" y="1951569"/>
            <a:ext cx="8520581" cy="2026364"/>
            <a:chOff x="0" y="820859"/>
            <a:chExt cx="8520581" cy="1774555"/>
          </a:xfrm>
        </p:grpSpPr>
        <p:sp>
          <p:nvSpPr>
            <p:cNvPr id="163" name="Google Shape;163;p5"/>
            <p:cNvSpPr/>
            <p:nvPr/>
          </p:nvSpPr>
          <p:spPr>
            <a:xfrm>
              <a:off x="0" y="820859"/>
              <a:ext cx="2396400" cy="1521600"/>
            </a:xfrm>
            <a:prstGeom prst="roundRect">
              <a:avLst>
                <a:gd name="adj" fmla="val 10000"/>
              </a:avLst>
            </a:prstGeom>
            <a:solidFill>
              <a:srgbClr val="FFCC8B">
                <a:alpha val="4196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66268" y="1073814"/>
              <a:ext cx="2396400" cy="1521600"/>
            </a:xfrm>
            <a:prstGeom prst="roundRect">
              <a:avLst>
                <a:gd name="adj" fmla="val 10000"/>
              </a:avLst>
            </a:prstGeom>
            <a:solidFill>
              <a:schemeClr val="lt1">
                <a:alpha val="89800"/>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p:nvPr/>
          </p:nvSpPr>
          <p:spPr>
            <a:xfrm>
              <a:off x="310838" y="1118384"/>
              <a:ext cx="2307300" cy="1283100"/>
            </a:xfrm>
            <a:prstGeom prst="rect">
              <a:avLst/>
            </a:prstGeom>
            <a:noFill/>
            <a:ln>
              <a:noFill/>
            </a:ln>
          </p:spPr>
          <p:txBody>
            <a:bodyPr spcFirstLastPara="1" wrap="square" lIns="53325" tIns="53325" rIns="53325" bIns="53325" anchor="ctr" anchorCtr="0">
              <a:spAutoFit/>
            </a:bodyPr>
            <a:lstStyle/>
            <a:p>
              <a:pPr marL="0" marR="0" lvl="0" indent="0" algn="ctr" rtl="0">
                <a:lnSpc>
                  <a:spcPct val="90000"/>
                </a:lnSpc>
                <a:spcBef>
                  <a:spcPts val="0"/>
                </a:spcBef>
                <a:spcAft>
                  <a:spcPts val="0"/>
                </a:spcAft>
                <a:buClr>
                  <a:srgbClr val="000000"/>
                </a:buClr>
                <a:buSzPts val="1400"/>
                <a:buFont typeface="Arial"/>
                <a:buNone/>
              </a:pPr>
              <a:r>
                <a:rPr lang="en-US"/>
                <a:t>When the user enters variables such as zip code and current electric bill does the global horizontal irradiance predict accurately for the zip code entered?</a:t>
              </a:r>
              <a:endParaRPr/>
            </a:p>
          </p:txBody>
        </p:sp>
        <p:sp>
          <p:nvSpPr>
            <p:cNvPr id="166" name="Google Shape;166;p5"/>
            <p:cNvSpPr/>
            <p:nvPr/>
          </p:nvSpPr>
          <p:spPr>
            <a:xfrm>
              <a:off x="5857912" y="820859"/>
              <a:ext cx="2396400" cy="1521600"/>
            </a:xfrm>
            <a:prstGeom prst="roundRect">
              <a:avLst>
                <a:gd name="adj" fmla="val 10000"/>
              </a:avLst>
            </a:prstGeom>
            <a:solidFill>
              <a:srgbClr val="FEEDD8">
                <a:alpha val="4078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6124181" y="1073814"/>
              <a:ext cx="2396400" cy="1521600"/>
            </a:xfrm>
            <a:prstGeom prst="roundRect">
              <a:avLst>
                <a:gd name="adj" fmla="val 10000"/>
              </a:avLst>
            </a:prstGeom>
            <a:solidFill>
              <a:schemeClr val="lt1">
                <a:alpha val="89800"/>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txBox="1"/>
            <p:nvPr/>
          </p:nvSpPr>
          <p:spPr>
            <a:xfrm>
              <a:off x="6168751" y="1118384"/>
              <a:ext cx="2307300" cy="1432500"/>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a:t>Based on the zip code,average electric rates the state incurs per kwh along with average cost of the the solar system installation, how many years does it take to breakeven on the cost?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2420" b="1"/>
              <a:t>Description of the Data Exploration Phase</a:t>
            </a:r>
            <a:endParaRPr sz="2420" b="1"/>
          </a:p>
        </p:txBody>
      </p:sp>
      <p:sp>
        <p:nvSpPr>
          <p:cNvPr id="174" name="Google Shape;17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68300" algn="l" rtl="0">
              <a:lnSpc>
                <a:spcPct val="115000"/>
              </a:lnSpc>
              <a:spcBef>
                <a:spcPts val="0"/>
              </a:spcBef>
              <a:spcAft>
                <a:spcPts val="0"/>
              </a:spcAft>
              <a:buSzPts val="2200"/>
              <a:buChar char="●"/>
            </a:pPr>
            <a:r>
              <a:rPr lang="en-US" sz="2200"/>
              <a:t>Difficult to find current data </a:t>
            </a:r>
            <a:endParaRPr sz="2200"/>
          </a:p>
          <a:p>
            <a:pPr marL="457200" lvl="0" indent="-368300" algn="l" rtl="0">
              <a:lnSpc>
                <a:spcPct val="115000"/>
              </a:lnSpc>
              <a:spcBef>
                <a:spcPts val="0"/>
              </a:spcBef>
              <a:spcAft>
                <a:spcPts val="0"/>
              </a:spcAft>
              <a:buSzPts val="2200"/>
              <a:buChar char="●"/>
            </a:pPr>
            <a:r>
              <a:rPr lang="en-US" sz="2200"/>
              <a:t>Lots of sources for historical data</a:t>
            </a:r>
            <a:endParaRPr sz="2200"/>
          </a:p>
          <a:p>
            <a:pPr marL="457200" lvl="0" indent="-368300" algn="l" rtl="0">
              <a:lnSpc>
                <a:spcPct val="115000"/>
              </a:lnSpc>
              <a:spcBef>
                <a:spcPts val="0"/>
              </a:spcBef>
              <a:spcAft>
                <a:spcPts val="0"/>
              </a:spcAft>
              <a:buSzPts val="2200"/>
              <a:buChar char="●"/>
            </a:pPr>
            <a:r>
              <a:rPr lang="en-US" sz="2200"/>
              <a:t>Data can be clean or messy depending on source</a:t>
            </a:r>
            <a:endParaRPr sz="2200"/>
          </a:p>
          <a:p>
            <a:pPr marL="457200" lvl="0" indent="-368300" algn="l" rtl="0">
              <a:lnSpc>
                <a:spcPct val="115000"/>
              </a:lnSpc>
              <a:spcBef>
                <a:spcPts val="0"/>
              </a:spcBef>
              <a:spcAft>
                <a:spcPts val="0"/>
              </a:spcAft>
              <a:buSzPts val="2200"/>
              <a:buChar char="●"/>
            </a:pPr>
            <a:r>
              <a:rPr lang="en-US" sz="2200"/>
              <a:t>Hard to interconnect  or select the features as there were a number of variables.</a:t>
            </a:r>
            <a:endParaRPr sz="2200"/>
          </a:p>
        </p:txBody>
      </p:sp>
      <p:sp>
        <p:nvSpPr>
          <p:cNvPr id="175" name="Google Shape;17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(16:9)</PresentationFormat>
  <Paragraphs>147</Paragraphs>
  <Slides>22</Slides>
  <Notes>22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Arial Narrow</vt:lpstr>
      <vt:lpstr>Simple Light</vt:lpstr>
      <vt:lpstr>Simple Light</vt:lpstr>
      <vt:lpstr>Final Project: Why Go Solar</vt:lpstr>
      <vt:lpstr>Team Members </vt:lpstr>
      <vt:lpstr>Selected Topic for Analysis: Residential Solar </vt:lpstr>
      <vt:lpstr>Purpose and Overview</vt:lpstr>
      <vt:lpstr>Description of the Source of Data</vt:lpstr>
      <vt:lpstr>Data Visualization –  Tableau</vt:lpstr>
      <vt:lpstr>Tableau Visualization</vt:lpstr>
      <vt:lpstr>Questions We Hope to Answer with the Data</vt:lpstr>
      <vt:lpstr>Description of the Data Exploration Phase</vt:lpstr>
      <vt:lpstr>Description of the Analysis Phase</vt:lpstr>
      <vt:lpstr>Solar System Installation Cost Analysis</vt:lpstr>
      <vt:lpstr>Machine Learning Prediction</vt:lpstr>
      <vt:lpstr>Why ML?</vt:lpstr>
      <vt:lpstr>SQL Database for ML Model</vt:lpstr>
      <vt:lpstr>We can also do this with Pandas and CSVs</vt:lpstr>
      <vt:lpstr>The Model</vt:lpstr>
      <vt:lpstr>Flask App Demo</vt:lpstr>
      <vt:lpstr>Machine Learning Demo</vt:lpstr>
      <vt:lpstr>Summary of Our Finding as Team Sunny Day</vt:lpstr>
      <vt:lpstr>Questions</vt:lpstr>
      <vt:lpstr>Thank You </vt:lpstr>
      <vt:lpstr>Conclusion on what we learned in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Why Go Solar</dc:title>
  <dc:creator>Kumar</dc:creator>
  <cp:lastModifiedBy>Kumar</cp:lastModifiedBy>
  <cp:revision>1</cp:revision>
  <dcterms:modified xsi:type="dcterms:W3CDTF">2021-11-23T07:22:25Z</dcterms:modified>
</cp:coreProperties>
</file>