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1" r:id="rId22"/>
    <p:sldId id="310" r:id="rId23"/>
    <p:sldId id="312" r:id="rId24"/>
    <p:sldId id="313" r:id="rId25"/>
    <p:sldId id="314" r:id="rId26"/>
    <p:sldId id="315" r:id="rId27"/>
    <p:sldId id="316" r:id="rId2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914400" y="1905000"/>
            <a:ext cx="7239000" cy="990600"/>
          </a:xfrm>
        </p:spPr>
        <p:txBody>
          <a:bodyPr/>
          <a:lstStyle/>
          <a:p>
            <a:pPr algn="ctr" eaLnBrk="1" hangingPunct="1">
              <a:defRPr/>
            </a:pPr>
            <a:r>
              <a:rPr lang="zh-CN" altLang="en-US" sz="4800" b="1" dirty="0" smtClean="0"/>
              <a:t>单例模式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单例模式的应用实例</a:t>
            </a:r>
          </a:p>
        </p:txBody>
      </p:sp>
      <p:sp>
        <p:nvSpPr>
          <p:cNvPr id="1843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184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18437" name="组合 8"/>
          <p:cNvGrpSpPr>
            <a:grpSpLocks/>
          </p:cNvGrpSpPr>
          <p:nvPr/>
        </p:nvGrpSpPr>
        <p:grpSpPr bwMode="auto">
          <a:xfrm>
            <a:off x="2514600" y="2590800"/>
            <a:ext cx="3505200" cy="2657475"/>
            <a:chOff x="1905000" y="2514600"/>
            <a:chExt cx="4343400" cy="3267075"/>
          </a:xfrm>
        </p:grpSpPr>
        <p:pic>
          <p:nvPicPr>
            <p:cNvPr id="18444"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graphicFrame>
        <p:nvGraphicFramePr>
          <p:cNvPr id="11" name="表格 10"/>
          <p:cNvGraphicFramePr>
            <a:graphicFrameLocks noGrp="1"/>
          </p:cNvGraphicFramePr>
          <p:nvPr/>
        </p:nvGraphicFramePr>
        <p:xfrm>
          <a:off x="381000" y="2514600"/>
          <a:ext cx="8229600" cy="3276600"/>
        </p:xfrm>
        <a:graphic>
          <a:graphicData uri="http://schemas.openxmlformats.org/drawingml/2006/table">
            <a:tbl>
              <a:tblPr/>
              <a:tblGrid>
                <a:gridCol w="8229600"/>
              </a:tblGrid>
              <a:tr h="3276600">
                <a:tc>
                  <a:txBody>
                    <a:bodyPr/>
                    <a:lstStyle/>
                    <a:p>
                      <a:pPr indent="266700" algn="just">
                        <a:spcAft>
                          <a:spcPts val="0"/>
                        </a:spcAft>
                      </a:pPr>
                      <a:r>
                        <a:rPr lang="zh-CN" sz="2000" kern="100" dirty="0">
                          <a:latin typeface="Times New Roman"/>
                          <a:ea typeface="宋体"/>
                          <a:cs typeface="Times New Roman"/>
                        </a:rPr>
                        <a:t>某软件公司承接了一个服务器负载均衡</a:t>
                      </a:r>
                      <a:r>
                        <a:rPr lang="en-US" sz="2000" kern="100" dirty="0">
                          <a:latin typeface="Times New Roman"/>
                          <a:ea typeface="宋体"/>
                          <a:cs typeface="Times New Roman"/>
                        </a:rPr>
                        <a:t>(Load Balance)</a:t>
                      </a:r>
                      <a:r>
                        <a:rPr lang="zh-CN" sz="2000" kern="100" dirty="0">
                          <a:latin typeface="Times New Roman"/>
                          <a:ea typeface="宋体"/>
                          <a:cs typeface="Times New Roman"/>
                        </a:rPr>
                        <a:t>软件的开发工作，该软件运行在一台负载均衡服务器上，可以将并发访问和数据流量分发到服务器集群中的多台设备上进行并发处理，</a:t>
                      </a:r>
                      <a:r>
                        <a:rPr lang="zh-CN" sz="2000" kern="100" dirty="0" smtClean="0">
                          <a:latin typeface="Times New Roman"/>
                          <a:ea typeface="宋体"/>
                          <a:cs typeface="Times New Roman"/>
                        </a:rPr>
                        <a:t>提高</a:t>
                      </a:r>
                      <a:r>
                        <a:rPr lang="zh-CN" altLang="en-US" sz="2000" kern="100" dirty="0" smtClean="0">
                          <a:latin typeface="Times New Roman"/>
                          <a:ea typeface="宋体"/>
                          <a:cs typeface="Times New Roman"/>
                        </a:rPr>
                        <a:t>了</a:t>
                      </a:r>
                      <a:r>
                        <a:rPr lang="zh-CN" sz="2000" kern="100" dirty="0" smtClean="0">
                          <a:latin typeface="Times New Roman"/>
                          <a:ea typeface="宋体"/>
                          <a:cs typeface="Times New Roman"/>
                        </a:rPr>
                        <a:t>系统</a:t>
                      </a:r>
                      <a:r>
                        <a:rPr lang="zh-CN" sz="2000" kern="100" dirty="0">
                          <a:latin typeface="Times New Roman"/>
                          <a:ea typeface="宋体"/>
                          <a:cs typeface="Times New Roman"/>
                        </a:rPr>
                        <a:t>的整体处理能力，</a:t>
                      </a:r>
                      <a:r>
                        <a:rPr lang="zh-CN" sz="2000" kern="100" dirty="0" smtClean="0">
                          <a:latin typeface="Times New Roman"/>
                          <a:ea typeface="宋体"/>
                          <a:cs typeface="Times New Roman"/>
                        </a:rPr>
                        <a:t>缩短</a:t>
                      </a:r>
                      <a:r>
                        <a:rPr lang="zh-CN" altLang="en-US" sz="2000" kern="100" dirty="0" smtClean="0">
                          <a:latin typeface="Times New Roman"/>
                          <a:ea typeface="宋体"/>
                          <a:cs typeface="Times New Roman"/>
                        </a:rPr>
                        <a:t>了</a:t>
                      </a:r>
                      <a:r>
                        <a:rPr lang="zh-CN" sz="2000" kern="100" dirty="0" smtClean="0">
                          <a:latin typeface="Times New Roman"/>
                          <a:ea typeface="宋体"/>
                          <a:cs typeface="Times New Roman"/>
                        </a:rPr>
                        <a:t>响应时间</a:t>
                      </a:r>
                      <a:r>
                        <a:rPr lang="zh-CN" sz="2000" kern="100" dirty="0">
                          <a:latin typeface="Times New Roman"/>
                          <a:ea typeface="宋体"/>
                          <a:cs typeface="Times New Roman"/>
                        </a:rPr>
                        <a:t>。由于集群中的服务器需要动态删减，且客户端请求需要统一分发，因此需要确保负载均衡器的唯一性，只能有一个负载均衡器来负责服务器的管理和请求的分发，否则将会带来服务器状态的不一致以及请求分配冲突等问题。如何确保负载均衡器的唯一性是该软件成功的关键，试使用单例模式设计服务器负载均衡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511222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单例模式的应用实例</a:t>
            </a:r>
          </a:p>
        </p:txBody>
      </p:sp>
      <p:sp>
        <p:nvSpPr>
          <p:cNvPr id="1945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194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2714625" y="5715000"/>
            <a:ext cx="3305175" cy="4302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zh-CN" altLang="en-US" sz="2200" b="1" dirty="0"/>
              <a:t>服务器负载均衡器结构图</a:t>
            </a:r>
            <a:endParaRPr lang="zh-CN" altLang="en-US" sz="2200" dirty="0"/>
          </a:p>
        </p:txBody>
      </p:sp>
      <p:pic>
        <p:nvPicPr>
          <p:cNvPr id="194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2" y="2286000"/>
            <a:ext cx="5576888"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706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单例模式的应用实例</a:t>
            </a:r>
          </a:p>
        </p:txBody>
      </p:sp>
      <p:sp>
        <p:nvSpPr>
          <p:cNvPr id="204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实例代码</a:t>
            </a:r>
            <a:endParaRPr lang="en-US" altLang="zh-CN" smtClean="0"/>
          </a:p>
          <a:p>
            <a:pPr lvl="1" eaLnBrk="1" hangingPunct="1"/>
            <a:r>
              <a:rPr lang="en-US" altLang="zh-CN" sz="2000" smtClean="0"/>
              <a:t>(1) LoadBalancer</a:t>
            </a:r>
            <a:r>
              <a:rPr lang="zh-CN" altLang="en-US" sz="2000" smtClean="0"/>
              <a:t>：负载均衡器类，充当单例角色</a:t>
            </a:r>
            <a:endParaRPr lang="en-US" altLang="zh-CN" sz="2000" smtClean="0"/>
          </a:p>
          <a:p>
            <a:pPr lvl="1" eaLnBrk="1" hangingPunct="1"/>
            <a:r>
              <a:rPr lang="en-US" altLang="zh-CN" sz="2000" smtClean="0"/>
              <a:t>(2) Client</a:t>
            </a:r>
            <a:r>
              <a:rPr lang="zh-CN" altLang="en-US" sz="2000" smtClean="0"/>
              <a:t>：客户端测试类</a:t>
            </a:r>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04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0485" name="Group 5"/>
          <p:cNvGrpSpPr>
            <a:grpSpLocks/>
          </p:cNvGrpSpPr>
          <p:nvPr/>
        </p:nvGrpSpPr>
        <p:grpSpPr bwMode="auto">
          <a:xfrm>
            <a:off x="3657600" y="3762375"/>
            <a:ext cx="2160588" cy="809625"/>
            <a:chOff x="2381" y="3283"/>
            <a:chExt cx="1361" cy="510"/>
          </a:xfrm>
        </p:grpSpPr>
        <p:pic>
          <p:nvPicPr>
            <p:cNvPr id="20487"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b="1">
                  <a:solidFill>
                    <a:srgbClr val="009900"/>
                  </a:solidFill>
                  <a:latin typeface="华文行楷" panose="02010800040101010101" pitchFamily="2" charset="-122"/>
                  <a:ea typeface="华文行楷" panose="02010800040101010101" pitchFamily="2" charset="-122"/>
                </a:rPr>
                <a:t>演示</a:t>
              </a:r>
              <a:r>
                <a:rPr lang="en-US" altLang="zh-CN" sz="2400" b="1">
                  <a:solidFill>
                    <a:srgbClr val="009900"/>
                  </a:solidFill>
                  <a:latin typeface="Arial" panose="020B0604020202020204" pitchFamily="34" charset="0"/>
                  <a:ea typeface="华文行楷" panose="02010800040101010101" pitchFamily="2" charset="-122"/>
                </a:rPr>
                <a:t>……</a:t>
              </a:r>
              <a:endParaRPr lang="en-US" altLang="zh-CN" sz="2400" b="1">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1524000" y="47355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designpatterns.singleton</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3388120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单例模式的应用实例</a:t>
            </a:r>
          </a:p>
        </p:txBody>
      </p:sp>
      <p:sp>
        <p:nvSpPr>
          <p:cNvPr id="215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15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1509"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2895600"/>
            <a:ext cx="3205162"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12788" y="2743200"/>
            <a:ext cx="4240212" cy="203132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CN" b="1" dirty="0" smtClean="0">
                <a:solidFill>
                  <a:srgbClr val="FF6600"/>
                </a:solidFill>
              </a:rPr>
              <a:t>//</a:t>
            </a:r>
            <a:r>
              <a:rPr lang="zh-CN" altLang="en-US" b="1" dirty="0">
                <a:solidFill>
                  <a:srgbClr val="FF6600"/>
                </a:solidFill>
              </a:rPr>
              <a:t>判断服务器负载均衡器是否相同</a:t>
            </a:r>
          </a:p>
          <a:p>
            <a:pPr>
              <a:defRPr/>
            </a:pPr>
            <a:r>
              <a:rPr lang="en-US" altLang="zh-CN" b="1" dirty="0">
                <a:solidFill>
                  <a:srgbClr val="FF6600"/>
                </a:solidFill>
              </a:rPr>
              <a:t>if (balancer1 == balancer2 &amp;&amp; balancer2 == balancer3 &amp;&amp; balancer3 == balancer4) </a:t>
            </a:r>
            <a:r>
              <a:rPr lang="en-US" altLang="zh-CN" dirty="0"/>
              <a:t>{</a:t>
            </a:r>
          </a:p>
          <a:p>
            <a:pPr>
              <a:defRPr/>
            </a:pPr>
            <a:r>
              <a:rPr lang="en-US" altLang="zh-CN" dirty="0"/>
              <a:t>    </a:t>
            </a:r>
            <a:r>
              <a:rPr lang="en-US" altLang="zh-CN" dirty="0" err="1"/>
              <a:t>System.out.println</a:t>
            </a:r>
            <a:r>
              <a:rPr lang="en-US" altLang="zh-CN" dirty="0"/>
              <a:t>("</a:t>
            </a:r>
            <a:r>
              <a:rPr lang="zh-CN" altLang="en-US" dirty="0"/>
              <a:t>服务器负载均衡器具有唯一性！</a:t>
            </a:r>
            <a:r>
              <a:rPr lang="en-US" altLang="zh-CN" dirty="0"/>
              <a:t>");</a:t>
            </a:r>
          </a:p>
          <a:p>
            <a:pPr>
              <a:defRPr/>
            </a:pPr>
            <a:r>
              <a:rPr lang="en-US" altLang="zh-CN" dirty="0"/>
              <a:t>}</a:t>
            </a:r>
            <a:endParaRPr lang="zh-CN" altLang="en-US" dirty="0"/>
          </a:p>
        </p:txBody>
      </p:sp>
    </p:spTree>
    <p:extLst>
      <p:ext uri="{BB962C8B-B14F-4D97-AF65-F5344CB8AC3E}">
        <p14:creationId xmlns:p14="http://schemas.microsoft.com/office/powerpoint/2010/main" val="3968542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914400"/>
            <a:ext cx="6324600" cy="685800"/>
          </a:xfrm>
        </p:spPr>
        <p:txBody>
          <a:bodyPr/>
          <a:lstStyle/>
          <a:p>
            <a:pPr eaLnBrk="1" hangingPunct="1"/>
            <a:r>
              <a:rPr lang="zh-CN" altLang="en-US" smtClean="0"/>
              <a:t>饿汉式单例与懒汉式单例</a:t>
            </a:r>
          </a:p>
        </p:txBody>
      </p:sp>
      <p:sp>
        <p:nvSpPr>
          <p:cNvPr id="2253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饿汉式单例类</a:t>
            </a:r>
            <a:endParaRPr lang="en-US" altLang="zh-CN" smtClean="0"/>
          </a:p>
          <a:p>
            <a:pPr lvl="1" eaLnBrk="1" hangingPunct="1"/>
            <a:r>
              <a:rPr lang="zh-CN" altLang="en-US" smtClean="0"/>
              <a:t>饿汉式单例类</a:t>
            </a:r>
            <a:r>
              <a:rPr lang="en-US" altLang="zh-CN" smtClean="0"/>
              <a:t>(Eager Singleton)</a:t>
            </a:r>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2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253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124200"/>
            <a:ext cx="693420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474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914400"/>
            <a:ext cx="6324600" cy="685800"/>
          </a:xfrm>
        </p:spPr>
        <p:txBody>
          <a:bodyPr/>
          <a:lstStyle/>
          <a:p>
            <a:pPr eaLnBrk="1" hangingPunct="1"/>
            <a:r>
              <a:rPr lang="zh-CN" altLang="en-US" smtClean="0"/>
              <a:t>饿汉式单例与懒汉式单例</a:t>
            </a:r>
          </a:p>
        </p:txBody>
      </p:sp>
      <p:sp>
        <p:nvSpPr>
          <p:cNvPr id="235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饿汉式单例类</a:t>
            </a:r>
            <a:endParaRPr lang="en-US" altLang="zh-CN" smtClean="0"/>
          </a:p>
          <a:p>
            <a:pPr lvl="1" eaLnBrk="1" hangingPunct="1"/>
            <a:r>
              <a:rPr lang="zh-CN" altLang="en-US" smtClean="0"/>
              <a:t>饿汉式单例类</a:t>
            </a:r>
            <a:r>
              <a:rPr lang="en-US" altLang="zh-CN" smtClean="0"/>
              <a:t>(Eager Singleton)</a:t>
            </a:r>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35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6" name="表格 5"/>
          <p:cNvGraphicFramePr>
            <a:graphicFrameLocks noGrp="1"/>
          </p:cNvGraphicFramePr>
          <p:nvPr>
            <p:extLst/>
          </p:nvPr>
        </p:nvGraphicFramePr>
        <p:xfrm>
          <a:off x="609600" y="3048000"/>
          <a:ext cx="7924800" cy="2468880"/>
        </p:xfrm>
        <a:graphic>
          <a:graphicData uri="http://schemas.openxmlformats.org/drawingml/2006/table">
            <a:tbl>
              <a:tblPr/>
              <a:tblGrid>
                <a:gridCol w="7924800"/>
              </a:tblGrid>
              <a:tr h="2468563">
                <a:tc>
                  <a:txBody>
                    <a:bodyPr/>
                    <a:lstStyle>
                      <a:lvl1pPr>
                        <a:lnSpc>
                          <a:spcPct val="120000"/>
                        </a:lnSpc>
                        <a:spcBef>
                          <a:spcPct val="20000"/>
                        </a:spcBef>
                        <a:buClr>
                          <a:srgbClr val="FF3300"/>
                        </a:buClr>
                        <a:buFont typeface="Wingdings" panose="05000000000000000000" pitchFamily="2" charset="2"/>
                        <a:defRPr sz="28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defRPr sz="20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defRPr>
                          <a:solidFill>
                            <a:srgbClr val="333333"/>
                          </a:solidFill>
                          <a:latin typeface="Tahoma" panose="020B0604030504040204" pitchFamily="34" charset="0"/>
                          <a:ea typeface="黑体" panose="02010609060101010101" pitchFamily="49" charset="-122"/>
                        </a:defRPr>
                      </a:lvl3pPr>
                      <a:lvl4pPr marL="1600200" indent="-228600">
                        <a:spcBef>
                          <a:spcPct val="20000"/>
                        </a:spcBef>
                        <a:defRPr>
                          <a:solidFill>
                            <a:srgbClr val="4D4D4D"/>
                          </a:solidFill>
                          <a:latin typeface="Arial" panose="020B0604020202020204" pitchFamily="34" charset="0"/>
                          <a:ea typeface="宋体" panose="02010600030101010101" pitchFamily="2" charset="-122"/>
                        </a:defRPr>
                      </a:lvl4pPr>
                      <a:lvl5pPr marL="2057400" indent="-228600">
                        <a:spcBef>
                          <a:spcPct val="20000"/>
                        </a:spcBef>
                        <a:defRPr>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rgbClr val="4D4D4D"/>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public class </a:t>
                      </a:r>
                      <a:r>
                        <a:rPr kumimoji="0" lang="en-US" altLang="zh-CN" sz="1800" b="0" i="0" u="none" strike="noStrike" cap="none" normalizeH="0" baseline="0" dirty="0" err="1"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EagerSingleton</a:t>
                      </a:r>
                      <a:r>
                        <a:rPr kumimoji="0" lang="en-US"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 </a:t>
                      </a:r>
                      <a:endParaRPr kumimoji="0" lang="zh-CN"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    private static final </a:t>
                      </a:r>
                      <a:r>
                        <a:rPr kumimoji="0" lang="en-US" altLang="zh-CN" sz="1800" b="1" i="0" u="none" strike="noStrike" cap="none" normalizeH="0" baseline="0" dirty="0" err="1" smtClean="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EagerSingleton</a:t>
                      </a:r>
                      <a:r>
                        <a:rPr kumimoji="0" lang="en-US" altLang="zh-CN" sz="1800" b="1" i="0" u="none" strike="noStrike" cap="none" normalizeH="0" baseline="0" dirty="0" smtClean="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 instance = new </a:t>
                      </a:r>
                      <a:r>
                        <a:rPr kumimoji="0" lang="en-US" altLang="zh-CN" sz="1800" b="1" i="0" u="none" strike="noStrike" cap="none" normalizeH="0" baseline="0" dirty="0" err="1" smtClean="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EagerSingleton</a:t>
                      </a:r>
                      <a:r>
                        <a:rPr kumimoji="0" lang="en-US" altLang="zh-CN" sz="1800" b="1" i="0" u="none" strike="noStrike" cap="none" normalizeH="0" baseline="0" dirty="0" smtClean="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 </a:t>
                      </a:r>
                      <a:endParaRPr kumimoji="0" lang="zh-CN" altLang="zh-CN" sz="1800" b="1" i="0" u="none" strike="noStrike" cap="none" normalizeH="0" baseline="0" dirty="0" smtClean="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private </a:t>
                      </a:r>
                      <a:r>
                        <a:rPr kumimoji="0" lang="en-US" altLang="zh-CN" sz="1800" b="0" i="0" u="none" strike="noStrike" cap="none" normalizeH="0" baseline="0" dirty="0" err="1"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EagerSingleton</a:t>
                      </a:r>
                      <a:r>
                        <a:rPr kumimoji="0" lang="en-US"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 } </a:t>
                      </a:r>
                      <a:endParaRPr kumimoji="0" lang="zh-CN"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public static </a:t>
                      </a:r>
                      <a:r>
                        <a:rPr kumimoji="0" lang="en-US" altLang="zh-CN" sz="1800" b="0" i="0" u="none" strike="noStrike" cap="none" normalizeH="0" baseline="0" dirty="0" err="1"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EagerSingleton</a:t>
                      </a:r>
                      <a:r>
                        <a:rPr kumimoji="0" lang="en-US"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a:t>
                      </a:r>
                      <a:r>
                        <a:rPr kumimoji="0" lang="en-US" altLang="zh-CN" sz="1800" b="0" i="0" u="none" strike="noStrike" cap="none" normalizeH="0" baseline="0" dirty="0" err="1"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getInstance</a:t>
                      </a:r>
                      <a:r>
                        <a:rPr kumimoji="0" lang="en-US"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rPr>
                        <a:t>        return instance; </a:t>
                      </a:r>
                      <a:endParaRPr kumimoji="0" lang="zh-CN" altLang="zh-CN" sz="1800" b="1" i="0" u="none" strike="noStrike" cap="none" normalizeH="0" baseline="0" dirty="0" smtClean="0">
                        <a:ln>
                          <a:noFill/>
                        </a:ln>
                        <a:solidFill>
                          <a:srgbClr val="FF6600"/>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    }</a:t>
                      </a:r>
                      <a:endParaRPr kumimoji="0" lang="zh-CN"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rPr>
                        <a:t>}</a:t>
                      </a:r>
                      <a:endParaRPr kumimoji="0" lang="zh-CN" altLang="zh-CN" sz="1800" b="0" i="0" u="none" strike="noStrike" cap="none" normalizeH="0" baseline="0" dirty="0" smtClean="0">
                        <a:ln>
                          <a:noFill/>
                        </a:ln>
                        <a:solidFill>
                          <a:schemeClr val="tx1"/>
                        </a:solidFill>
                        <a:effectLst/>
                        <a:latin typeface="Tahoma" panose="020B0604030504040204" pitchFamily="34" charset="0"/>
                        <a:ea typeface="隶书" panose="02010509060101010101" pitchFamily="49"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140635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914400"/>
            <a:ext cx="6324600" cy="685800"/>
          </a:xfrm>
        </p:spPr>
        <p:txBody>
          <a:bodyPr/>
          <a:lstStyle/>
          <a:p>
            <a:pPr eaLnBrk="1" hangingPunct="1"/>
            <a:r>
              <a:rPr lang="zh-CN" altLang="en-US" smtClean="0"/>
              <a:t>饿汉式单例与懒汉式单例</a:t>
            </a:r>
          </a:p>
        </p:txBody>
      </p:sp>
      <p:sp>
        <p:nvSpPr>
          <p:cNvPr id="24579"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懒汉式单例类与双重检查锁定</a:t>
            </a:r>
            <a:endParaRPr lang="en-US" altLang="zh-CN" smtClean="0"/>
          </a:p>
          <a:p>
            <a:pPr lvl="1" eaLnBrk="1" hangingPunct="1"/>
            <a:r>
              <a:rPr lang="zh-CN" altLang="en-US" smtClean="0"/>
              <a:t>懒汉式单例类</a:t>
            </a:r>
            <a:r>
              <a:rPr lang="en-US" altLang="zh-CN" smtClean="0"/>
              <a:t>(Lazy Singleton)</a:t>
            </a:r>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458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45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28950"/>
            <a:ext cx="64008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4023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914400"/>
            <a:ext cx="6324600" cy="685800"/>
          </a:xfrm>
        </p:spPr>
        <p:txBody>
          <a:bodyPr/>
          <a:lstStyle/>
          <a:p>
            <a:pPr eaLnBrk="1" hangingPunct="1"/>
            <a:r>
              <a:rPr lang="zh-CN" altLang="en-US" smtClean="0"/>
              <a:t>饿汉式单例与懒汉式单例</a:t>
            </a:r>
          </a:p>
        </p:txBody>
      </p:sp>
      <p:sp>
        <p:nvSpPr>
          <p:cNvPr id="25603" name="Rectangle 3"/>
          <p:cNvSpPr>
            <a:spLocks noGrp="1" noChangeArrowheads="1"/>
          </p:cNvSpPr>
          <p:nvPr>
            <p:ph type="body" idx="1"/>
          </p:nvPr>
        </p:nvSpPr>
        <p:spPr>
          <a:xfrm>
            <a:off x="381000" y="1752600"/>
            <a:ext cx="8382000" cy="4419600"/>
          </a:xfrm>
        </p:spPr>
        <p:txBody>
          <a:bodyPr/>
          <a:lstStyle/>
          <a:p>
            <a:pPr eaLnBrk="1" hangingPunct="1"/>
            <a:r>
              <a:rPr lang="zh-CN" altLang="en-US" smtClean="0"/>
              <a:t>懒汉式单例类与双重检查锁定</a:t>
            </a:r>
            <a:endParaRPr lang="en-US" altLang="zh-CN" smtClean="0"/>
          </a:p>
          <a:p>
            <a:pPr lvl="1" eaLnBrk="1" hangingPunct="1"/>
            <a:r>
              <a:rPr lang="zh-CN" altLang="en-US" smtClean="0"/>
              <a:t>延迟加载</a:t>
            </a:r>
            <a:endParaRPr kumimoji="1" lang="en-US" altLang="zh-CN" smtClean="0"/>
          </a:p>
        </p:txBody>
      </p:sp>
      <p:sp>
        <p:nvSpPr>
          <p:cNvPr id="25604" name="Rectangle 2"/>
          <p:cNvSpPr>
            <a:spLocks noChangeArrowheads="1"/>
          </p:cNvSpPr>
          <p:nvPr/>
        </p:nvSpPr>
        <p:spPr bwMode="auto">
          <a:xfrm>
            <a:off x="1066800" y="2514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5605" name="Rectangle 14"/>
          <p:cNvSpPr>
            <a:spLocks noChangeArrowheads="1"/>
          </p:cNvSpPr>
          <p:nvPr/>
        </p:nvSpPr>
        <p:spPr bwMode="auto">
          <a:xfrm>
            <a:off x="363538" y="2314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extLst/>
          </p:nvPr>
        </p:nvGraphicFramePr>
        <p:xfrm>
          <a:off x="609600" y="2971800"/>
          <a:ext cx="7924800" cy="3657600"/>
        </p:xfrm>
        <a:graphic>
          <a:graphicData uri="http://schemas.openxmlformats.org/drawingml/2006/table">
            <a:tbl>
              <a:tblPr firstRow="1" firstCol="1" lastRow="1" lastCol="1" bandRow="1" bandCol="1">
                <a:tableStyleId>{5C22544A-7EE6-4342-B048-85BDC9FD1C3A}</a:tableStyleId>
              </a:tblPr>
              <a:tblGrid>
                <a:gridCol w="7924800"/>
              </a:tblGrid>
              <a:tr h="0">
                <a:tc>
                  <a:txBody>
                    <a:bodyPr/>
                    <a:lstStyle/>
                    <a:p>
                      <a:pPr algn="just">
                        <a:spcAft>
                          <a:spcPts val="0"/>
                        </a:spcAft>
                      </a:pPr>
                      <a:r>
                        <a:rPr lang="en-US" sz="2000" b="0" kern="100" cap="none" spc="0" dirty="0" smtClean="0">
                          <a:ln>
                            <a:noFill/>
                          </a:ln>
                          <a:solidFill>
                            <a:schemeClr val="tx1"/>
                          </a:solidFill>
                          <a:effectLst/>
                        </a:rPr>
                        <a:t>public class </a:t>
                      </a:r>
                      <a:r>
                        <a:rPr lang="en-US" sz="2000" b="0" kern="100" cap="none" spc="0" dirty="0" err="1">
                          <a:ln>
                            <a:noFill/>
                          </a:ln>
                          <a:solidFill>
                            <a:schemeClr val="tx1"/>
                          </a:solidFill>
                          <a:effectLst/>
                        </a:rPr>
                        <a:t>LazySingleton</a:t>
                      </a:r>
                      <a:r>
                        <a:rPr lang="en-US" sz="2000" b="0" kern="100" cap="none" spc="0" dirty="0">
                          <a:ln>
                            <a:noFill/>
                          </a:ln>
                          <a:solidFill>
                            <a:schemeClr val="tx1"/>
                          </a:solidFill>
                          <a:effectLst/>
                        </a:rPr>
                        <a:t> { </a:t>
                      </a:r>
                      <a:endParaRPr lang="zh-CN" sz="2000" b="0" kern="100" cap="none" spc="0" dirty="0">
                        <a:ln>
                          <a:noFill/>
                        </a:ln>
                        <a:solidFill>
                          <a:schemeClr val="tx1"/>
                        </a:solidFill>
                        <a:effectLst/>
                      </a:endParaRPr>
                    </a:p>
                    <a:p>
                      <a:pPr indent="266700" algn="just">
                        <a:spcAft>
                          <a:spcPts val="0"/>
                        </a:spcAft>
                      </a:pPr>
                      <a:r>
                        <a:rPr lang="en-US" sz="2000" b="1" kern="100" cap="none" spc="0" dirty="0">
                          <a:ln>
                            <a:noFill/>
                          </a:ln>
                          <a:solidFill>
                            <a:srgbClr val="FF6600"/>
                          </a:solidFill>
                          <a:effectLst/>
                        </a:rPr>
                        <a:t>private static </a:t>
                      </a:r>
                      <a:r>
                        <a:rPr lang="en-US" sz="2000" b="1" kern="100" cap="none" spc="0" dirty="0" err="1">
                          <a:ln>
                            <a:noFill/>
                          </a:ln>
                          <a:solidFill>
                            <a:srgbClr val="FF6600"/>
                          </a:solidFill>
                          <a:effectLst/>
                        </a:rPr>
                        <a:t>LazySingleton</a:t>
                      </a:r>
                      <a:r>
                        <a:rPr lang="en-US" sz="2000" b="1" kern="100" cap="none" spc="0" dirty="0">
                          <a:ln>
                            <a:noFill/>
                          </a:ln>
                          <a:solidFill>
                            <a:srgbClr val="FF6600"/>
                          </a:solidFill>
                          <a:effectLst/>
                        </a:rPr>
                        <a:t> instance = null; </a:t>
                      </a:r>
                      <a:endParaRPr lang="zh-CN" sz="2000" b="1" kern="100" cap="none" spc="0" dirty="0">
                        <a:ln>
                          <a:noFill/>
                        </a:ln>
                        <a:solidFill>
                          <a:srgbClr val="FF6600"/>
                        </a:solidFill>
                        <a:effectLst/>
                      </a:endParaRPr>
                    </a:p>
                    <a:p>
                      <a:pPr indent="266700" algn="just">
                        <a:spcAft>
                          <a:spcPts val="0"/>
                        </a:spcAft>
                      </a:pPr>
                      <a:r>
                        <a:rPr lang="en-US" sz="2000" b="0" kern="100" cap="none" spc="0" dirty="0">
                          <a:ln>
                            <a:noFill/>
                          </a:ln>
                          <a:solidFill>
                            <a:schemeClr val="tx1"/>
                          </a:solidFill>
                          <a:effectLst/>
                        </a:rPr>
                        <a:t> </a:t>
                      </a:r>
                      <a:endParaRPr lang="zh-CN" sz="2000" b="0" kern="100" cap="none" spc="0" dirty="0">
                        <a:ln>
                          <a:noFill/>
                        </a:ln>
                        <a:solidFill>
                          <a:schemeClr val="tx1"/>
                        </a:solidFill>
                        <a:effectLst/>
                      </a:endParaRPr>
                    </a:p>
                    <a:p>
                      <a:pPr indent="266700" algn="just">
                        <a:spcAft>
                          <a:spcPts val="0"/>
                        </a:spcAft>
                      </a:pPr>
                      <a:r>
                        <a:rPr lang="en-US" sz="2000" b="0" kern="100" cap="none" spc="0" dirty="0">
                          <a:ln>
                            <a:noFill/>
                          </a:ln>
                          <a:solidFill>
                            <a:schemeClr val="tx1"/>
                          </a:solidFill>
                          <a:effectLst/>
                        </a:rPr>
                        <a:t>private </a:t>
                      </a:r>
                      <a:r>
                        <a:rPr lang="en-US" sz="2000" b="0" kern="100" cap="none" spc="0" dirty="0" err="1">
                          <a:ln>
                            <a:noFill/>
                          </a:ln>
                          <a:solidFill>
                            <a:schemeClr val="tx1"/>
                          </a:solidFill>
                          <a:effectLst/>
                        </a:rPr>
                        <a:t>LazySingleton</a:t>
                      </a:r>
                      <a:r>
                        <a:rPr lang="en-US" sz="2000" b="0" kern="100" cap="none" spc="0" dirty="0">
                          <a:ln>
                            <a:noFill/>
                          </a:ln>
                          <a:solidFill>
                            <a:schemeClr val="tx1"/>
                          </a:solidFill>
                          <a:effectLst/>
                        </a:rPr>
                        <a:t>() { } </a:t>
                      </a:r>
                      <a:endParaRPr lang="zh-CN" sz="2000" b="0" kern="100" cap="none" spc="0" dirty="0">
                        <a:ln>
                          <a:noFill/>
                        </a:ln>
                        <a:solidFill>
                          <a:schemeClr val="tx1"/>
                        </a:solidFill>
                        <a:effectLst/>
                      </a:endParaRPr>
                    </a:p>
                    <a:p>
                      <a:pPr indent="266700" algn="just">
                        <a:spcAft>
                          <a:spcPts val="0"/>
                        </a:spcAft>
                      </a:pPr>
                      <a:r>
                        <a:rPr lang="en-US" sz="2000" b="0" kern="100" cap="none" spc="0" dirty="0">
                          <a:ln>
                            <a:noFill/>
                          </a:ln>
                          <a:solidFill>
                            <a:schemeClr val="tx1"/>
                          </a:solidFill>
                          <a:effectLst/>
                        </a:rPr>
                        <a:t> </a:t>
                      </a:r>
                      <a:endParaRPr lang="zh-CN" sz="2000" b="0" kern="100" cap="none" spc="0" dirty="0">
                        <a:ln>
                          <a:noFill/>
                        </a:ln>
                        <a:solidFill>
                          <a:schemeClr val="tx1"/>
                        </a:solidFill>
                        <a:effectLst/>
                      </a:endParaRPr>
                    </a:p>
                    <a:p>
                      <a:pPr indent="267970" algn="just">
                        <a:spcAft>
                          <a:spcPts val="0"/>
                        </a:spcAft>
                      </a:pPr>
                      <a:r>
                        <a:rPr lang="en-US" sz="2000" b="1" kern="100" cap="none" spc="0" dirty="0" smtClean="0">
                          <a:ln>
                            <a:noFill/>
                          </a:ln>
                          <a:solidFill>
                            <a:srgbClr val="FF6600"/>
                          </a:solidFill>
                          <a:effectLst/>
                        </a:rPr>
                        <a:t>public </a:t>
                      </a:r>
                      <a:r>
                        <a:rPr lang="en-US" sz="2000" b="1" kern="100" cap="none" spc="0" dirty="0">
                          <a:ln>
                            <a:noFill/>
                          </a:ln>
                          <a:solidFill>
                            <a:srgbClr val="FF6600"/>
                          </a:solidFill>
                          <a:effectLst/>
                        </a:rPr>
                        <a:t>static </a:t>
                      </a:r>
                      <a:r>
                        <a:rPr lang="en-US" sz="2000" b="1" kern="100" cap="none" spc="0" dirty="0" err="1">
                          <a:ln>
                            <a:noFill/>
                          </a:ln>
                          <a:solidFill>
                            <a:srgbClr val="FF6600"/>
                          </a:solidFill>
                          <a:effectLst/>
                        </a:rPr>
                        <a:t>LazySingleton</a:t>
                      </a:r>
                      <a:r>
                        <a:rPr lang="en-US" sz="2000" b="1" kern="100" cap="none" spc="0" dirty="0">
                          <a:ln>
                            <a:noFill/>
                          </a:ln>
                          <a:solidFill>
                            <a:srgbClr val="FF6600"/>
                          </a:solidFill>
                          <a:effectLst/>
                        </a:rPr>
                        <a:t> </a:t>
                      </a:r>
                      <a:r>
                        <a:rPr lang="en-US" sz="2000" b="1" kern="100" cap="none" spc="0" dirty="0" err="1">
                          <a:ln>
                            <a:noFill/>
                          </a:ln>
                          <a:solidFill>
                            <a:srgbClr val="FF6600"/>
                          </a:solidFill>
                          <a:effectLst/>
                        </a:rPr>
                        <a:t>getInstance</a:t>
                      </a:r>
                      <a:r>
                        <a:rPr lang="en-US" sz="2000" b="1" kern="100" cap="none" spc="0" dirty="0">
                          <a:ln>
                            <a:noFill/>
                          </a:ln>
                          <a:solidFill>
                            <a:srgbClr val="FF6600"/>
                          </a:solidFill>
                          <a:effectLst/>
                        </a:rPr>
                        <a:t>() { </a:t>
                      </a:r>
                      <a:endParaRPr lang="zh-CN" sz="2000" b="1" kern="100" cap="none" spc="0" dirty="0">
                        <a:ln>
                          <a:noFill/>
                        </a:ln>
                        <a:solidFill>
                          <a:srgbClr val="FF6600"/>
                        </a:solidFill>
                        <a:effectLst/>
                      </a:endParaRPr>
                    </a:p>
                    <a:p>
                      <a:pPr indent="535305" algn="just">
                        <a:spcAft>
                          <a:spcPts val="0"/>
                        </a:spcAft>
                      </a:pPr>
                      <a:r>
                        <a:rPr lang="en-US" sz="2000" b="1" kern="100" cap="none" spc="0" dirty="0">
                          <a:ln>
                            <a:noFill/>
                          </a:ln>
                          <a:solidFill>
                            <a:srgbClr val="FF6600"/>
                          </a:solidFill>
                          <a:effectLst/>
                        </a:rPr>
                        <a:t>if (instance == null) {</a:t>
                      </a:r>
                      <a:endParaRPr lang="zh-CN" sz="2000" b="1" kern="100" cap="none" spc="0" dirty="0">
                        <a:ln>
                          <a:noFill/>
                        </a:ln>
                        <a:solidFill>
                          <a:srgbClr val="FF6600"/>
                        </a:solidFill>
                        <a:effectLst/>
                      </a:endParaRPr>
                    </a:p>
                    <a:p>
                      <a:pPr indent="803275" algn="just">
                        <a:spcAft>
                          <a:spcPts val="0"/>
                        </a:spcAft>
                      </a:pPr>
                      <a:r>
                        <a:rPr lang="en-US" sz="2000" b="1" kern="100" cap="none" spc="0" dirty="0">
                          <a:ln>
                            <a:noFill/>
                          </a:ln>
                          <a:solidFill>
                            <a:srgbClr val="00B050"/>
                          </a:solidFill>
                          <a:effectLst/>
                        </a:rPr>
                        <a:t>instance = new </a:t>
                      </a:r>
                      <a:r>
                        <a:rPr lang="en-US" sz="2000" b="1" kern="100" cap="none" spc="0" dirty="0" err="1">
                          <a:ln>
                            <a:noFill/>
                          </a:ln>
                          <a:solidFill>
                            <a:srgbClr val="00B050"/>
                          </a:solidFill>
                          <a:effectLst/>
                        </a:rPr>
                        <a:t>LazySingleton</a:t>
                      </a:r>
                      <a:r>
                        <a:rPr lang="en-US" sz="2000" b="1" kern="100" cap="none" spc="0" dirty="0">
                          <a:ln>
                            <a:noFill/>
                          </a:ln>
                          <a:solidFill>
                            <a:srgbClr val="00B050"/>
                          </a:solidFill>
                          <a:effectLst/>
                        </a:rPr>
                        <a:t>(); </a:t>
                      </a:r>
                      <a:endParaRPr lang="zh-CN" sz="2000" b="1" kern="100" cap="none" spc="0" dirty="0">
                        <a:ln>
                          <a:noFill/>
                        </a:ln>
                        <a:solidFill>
                          <a:srgbClr val="00B050"/>
                        </a:solidFill>
                        <a:effectLst/>
                      </a:endParaRPr>
                    </a:p>
                    <a:p>
                      <a:pPr algn="just">
                        <a:spcAft>
                          <a:spcPts val="0"/>
                        </a:spcAft>
                      </a:pPr>
                      <a:r>
                        <a:rPr lang="en-US" sz="2000" b="1" kern="100" cap="none" spc="0" dirty="0">
                          <a:ln>
                            <a:noFill/>
                          </a:ln>
                          <a:solidFill>
                            <a:srgbClr val="FF6600"/>
                          </a:solidFill>
                          <a:effectLst/>
                        </a:rPr>
                        <a:t>        }</a:t>
                      </a:r>
                      <a:endParaRPr lang="zh-CN" sz="2000" b="1" kern="100" cap="none" spc="0" dirty="0">
                        <a:ln>
                          <a:noFill/>
                        </a:ln>
                        <a:solidFill>
                          <a:srgbClr val="FF6600"/>
                        </a:solidFill>
                        <a:effectLst/>
                      </a:endParaRPr>
                    </a:p>
                    <a:p>
                      <a:pPr indent="535305" algn="just">
                        <a:spcAft>
                          <a:spcPts val="0"/>
                        </a:spcAft>
                      </a:pPr>
                      <a:r>
                        <a:rPr lang="en-US" sz="2000" b="1" kern="100" cap="none" spc="0" dirty="0">
                          <a:ln>
                            <a:noFill/>
                          </a:ln>
                          <a:solidFill>
                            <a:srgbClr val="FF6600"/>
                          </a:solidFill>
                          <a:effectLst/>
                        </a:rPr>
                        <a:t>return instance; </a:t>
                      </a:r>
                      <a:endParaRPr lang="zh-CN" sz="2000" b="1" kern="100" cap="none" spc="0" dirty="0">
                        <a:ln>
                          <a:noFill/>
                        </a:ln>
                        <a:solidFill>
                          <a:srgbClr val="FF6600"/>
                        </a:solidFill>
                        <a:effectLst/>
                      </a:endParaRPr>
                    </a:p>
                    <a:p>
                      <a:pPr indent="267970" algn="just">
                        <a:spcAft>
                          <a:spcPts val="0"/>
                        </a:spcAft>
                      </a:pPr>
                      <a:r>
                        <a:rPr lang="en-US" sz="2000" b="1" kern="100" cap="none" spc="0" dirty="0">
                          <a:ln>
                            <a:noFill/>
                          </a:ln>
                          <a:solidFill>
                            <a:srgbClr val="FF6600"/>
                          </a:solidFill>
                          <a:effectLst/>
                        </a:rPr>
                        <a:t>}</a:t>
                      </a:r>
                      <a:endParaRPr lang="zh-CN" sz="2000" b="1" kern="100" cap="none" spc="0" dirty="0">
                        <a:ln>
                          <a:noFill/>
                        </a:ln>
                        <a:solidFill>
                          <a:srgbClr val="FF6600"/>
                        </a:solidFill>
                        <a:effectLst/>
                      </a:endParaRPr>
                    </a:p>
                    <a:p>
                      <a:pPr algn="just">
                        <a:spcAft>
                          <a:spcPts val="0"/>
                        </a:spcAft>
                      </a:pPr>
                      <a:r>
                        <a:rPr lang="en-US" sz="2000" b="0" kern="100" cap="none" spc="0" dirty="0">
                          <a:ln>
                            <a:noFill/>
                          </a:ln>
                          <a:solidFill>
                            <a:schemeClr val="tx1"/>
                          </a:solidFill>
                          <a:effectLst/>
                        </a:rPr>
                        <a: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lumMod val="95000"/>
                      </a:schemeClr>
                    </a:solidFill>
                  </a:tcPr>
                </a:tc>
              </a:tr>
            </a:tbl>
          </a:graphicData>
        </a:graphic>
      </p:graphicFrame>
      <p:sp>
        <p:nvSpPr>
          <p:cNvPr id="4" name="矩形 3"/>
          <p:cNvSpPr/>
          <p:nvPr/>
        </p:nvSpPr>
        <p:spPr>
          <a:xfrm>
            <a:off x="4800600" y="2438400"/>
            <a:ext cx="3810000" cy="1219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chemeClr val="bg1"/>
                </a:solidFill>
              </a:rPr>
              <a:t>多个线程同时访问将导致创建多个单例对象！怎么办？</a:t>
            </a:r>
          </a:p>
        </p:txBody>
      </p:sp>
      <p:sp>
        <p:nvSpPr>
          <p:cNvPr id="5" name="右箭头 4"/>
          <p:cNvSpPr/>
          <p:nvPr/>
        </p:nvSpPr>
        <p:spPr>
          <a:xfrm rot="7830230">
            <a:off x="4852988" y="3832225"/>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0" name="图片 7" descr="1040060099.jpg"/>
          <p:cNvPicPr>
            <a:picLocks noChangeAspect="1"/>
          </p:cNvPicPr>
          <p:nvPr/>
        </p:nvPicPr>
        <p:blipFill>
          <a:blip r:embed="rId2" cstate="print">
            <a:extLst/>
          </a:blip>
          <a:srcRect l="24445" r="24445"/>
          <a:stretch>
            <a:fillRect/>
          </a:stretch>
        </p:blipFill>
        <p:spPr bwMode="auto">
          <a:xfrm>
            <a:off x="6781800" y="3545548"/>
            <a:ext cx="1654839" cy="3236252"/>
          </a:xfrm>
          <a:prstGeom prst="ellipse">
            <a:avLst/>
          </a:prstGeom>
          <a:ln>
            <a:noFill/>
          </a:ln>
          <a:effectLst>
            <a:softEdge rad="112500"/>
          </a:effectLst>
          <a:extLst/>
        </p:spPr>
      </p:pic>
      <p:sp>
        <p:nvSpPr>
          <p:cNvPr id="6" name="云形标注 5"/>
          <p:cNvSpPr/>
          <p:nvPr/>
        </p:nvSpPr>
        <p:spPr>
          <a:xfrm>
            <a:off x="4572000" y="5607050"/>
            <a:ext cx="2695575" cy="688975"/>
          </a:xfrm>
          <a:prstGeom prst="cloudCallout">
            <a:avLst>
              <a:gd name="adj1" fmla="val -37212"/>
              <a:gd name="adj2" fmla="val -77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rgbClr val="FF0000"/>
                </a:solidFill>
              </a:rPr>
              <a:t>需要较长时间</a:t>
            </a:r>
          </a:p>
        </p:txBody>
      </p:sp>
    </p:spTree>
    <p:extLst>
      <p:ext uri="{BB962C8B-B14F-4D97-AF65-F5344CB8AC3E}">
        <p14:creationId xmlns:p14="http://schemas.microsoft.com/office/powerpoint/2010/main" val="2428399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914400"/>
            <a:ext cx="6324600" cy="685800"/>
          </a:xfrm>
        </p:spPr>
        <p:txBody>
          <a:bodyPr/>
          <a:lstStyle/>
          <a:p>
            <a:pPr eaLnBrk="1" hangingPunct="1"/>
            <a:r>
              <a:rPr lang="zh-CN" altLang="en-US" smtClean="0"/>
              <a:t>饿汉式单例与懒汉式单例</a:t>
            </a:r>
          </a:p>
        </p:txBody>
      </p:sp>
      <p:sp>
        <p:nvSpPr>
          <p:cNvPr id="26627" name="Rectangle 3"/>
          <p:cNvSpPr>
            <a:spLocks noGrp="1" noChangeArrowheads="1"/>
          </p:cNvSpPr>
          <p:nvPr>
            <p:ph type="body" idx="1"/>
          </p:nvPr>
        </p:nvSpPr>
        <p:spPr>
          <a:xfrm>
            <a:off x="381000" y="1752600"/>
            <a:ext cx="8382000" cy="4419600"/>
          </a:xfrm>
        </p:spPr>
        <p:txBody>
          <a:bodyPr/>
          <a:lstStyle/>
          <a:p>
            <a:pPr eaLnBrk="1" hangingPunct="1"/>
            <a:r>
              <a:rPr lang="zh-CN" altLang="en-US" smtClean="0"/>
              <a:t>懒汉式单例类与双重检查锁定</a:t>
            </a:r>
            <a:endParaRPr lang="en-US" altLang="zh-CN" smtClean="0"/>
          </a:p>
          <a:p>
            <a:pPr lvl="1" eaLnBrk="1" hangingPunct="1"/>
            <a:r>
              <a:rPr lang="zh-CN" altLang="en-US" smtClean="0"/>
              <a:t>延迟加载</a:t>
            </a:r>
            <a:endParaRPr kumimoji="1" lang="en-US" altLang="zh-CN" smtClean="0"/>
          </a:p>
        </p:txBody>
      </p:sp>
      <p:sp>
        <p:nvSpPr>
          <p:cNvPr id="26628" name="Rectangle 2"/>
          <p:cNvSpPr>
            <a:spLocks noChangeArrowheads="1"/>
          </p:cNvSpPr>
          <p:nvPr/>
        </p:nvSpPr>
        <p:spPr bwMode="auto">
          <a:xfrm>
            <a:off x="1066800" y="2514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6629" name="Rectangle 14"/>
          <p:cNvSpPr>
            <a:spLocks noChangeArrowheads="1"/>
          </p:cNvSpPr>
          <p:nvPr/>
        </p:nvSpPr>
        <p:spPr bwMode="auto">
          <a:xfrm>
            <a:off x="363538" y="2314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extLst/>
          </p:nvPr>
        </p:nvGraphicFramePr>
        <p:xfrm>
          <a:off x="609600" y="2971800"/>
          <a:ext cx="7924800" cy="3657600"/>
        </p:xfrm>
        <a:graphic>
          <a:graphicData uri="http://schemas.openxmlformats.org/drawingml/2006/table">
            <a:tbl>
              <a:tblPr firstRow="1" firstCol="1" lastRow="1" lastCol="1" bandRow="1" bandCol="1">
                <a:tableStyleId>{5C22544A-7EE6-4342-B048-85BDC9FD1C3A}</a:tableStyleId>
              </a:tblPr>
              <a:tblGrid>
                <a:gridCol w="7924800"/>
              </a:tblGrid>
              <a:tr h="0">
                <a:tc>
                  <a:txBody>
                    <a:bodyPr/>
                    <a:lstStyle/>
                    <a:p>
                      <a:pPr algn="just">
                        <a:spcAft>
                          <a:spcPts val="0"/>
                        </a:spcAft>
                      </a:pPr>
                      <a:r>
                        <a:rPr lang="en-US" sz="2000" b="0" kern="100" cap="none" spc="0" dirty="0" smtClean="0">
                          <a:ln>
                            <a:noFill/>
                          </a:ln>
                          <a:solidFill>
                            <a:schemeClr val="tx1"/>
                          </a:solidFill>
                          <a:effectLst/>
                        </a:rPr>
                        <a:t>public class </a:t>
                      </a:r>
                      <a:r>
                        <a:rPr lang="en-US" sz="2000" b="0" kern="100" cap="none" spc="0" dirty="0" err="1">
                          <a:ln>
                            <a:noFill/>
                          </a:ln>
                          <a:solidFill>
                            <a:schemeClr val="tx1"/>
                          </a:solidFill>
                          <a:effectLst/>
                        </a:rPr>
                        <a:t>LazySingleton</a:t>
                      </a:r>
                      <a:r>
                        <a:rPr lang="en-US" sz="2000" b="0" kern="100" cap="none" spc="0" dirty="0">
                          <a:ln>
                            <a:noFill/>
                          </a:ln>
                          <a:solidFill>
                            <a:schemeClr val="tx1"/>
                          </a:solidFill>
                          <a:effectLst/>
                        </a:rPr>
                        <a:t> { </a:t>
                      </a:r>
                      <a:endParaRPr lang="zh-CN" sz="2000" b="0" kern="100" cap="none" spc="0" dirty="0">
                        <a:ln>
                          <a:noFill/>
                        </a:ln>
                        <a:solidFill>
                          <a:schemeClr val="tx1"/>
                        </a:solidFill>
                        <a:effectLst/>
                      </a:endParaRPr>
                    </a:p>
                    <a:p>
                      <a:pPr indent="266700" algn="just">
                        <a:spcAft>
                          <a:spcPts val="0"/>
                        </a:spcAft>
                      </a:pPr>
                      <a:r>
                        <a:rPr lang="en-US" sz="2000" b="1" kern="100" cap="none" spc="0" dirty="0">
                          <a:ln>
                            <a:noFill/>
                          </a:ln>
                          <a:solidFill>
                            <a:srgbClr val="FF6600"/>
                          </a:solidFill>
                          <a:effectLst/>
                        </a:rPr>
                        <a:t>private static </a:t>
                      </a:r>
                      <a:r>
                        <a:rPr lang="en-US" sz="2000" b="1" kern="100" cap="none" spc="0" dirty="0" err="1">
                          <a:ln>
                            <a:noFill/>
                          </a:ln>
                          <a:solidFill>
                            <a:srgbClr val="FF6600"/>
                          </a:solidFill>
                          <a:effectLst/>
                        </a:rPr>
                        <a:t>LazySingleton</a:t>
                      </a:r>
                      <a:r>
                        <a:rPr lang="en-US" sz="2000" b="1" kern="100" cap="none" spc="0" dirty="0">
                          <a:ln>
                            <a:noFill/>
                          </a:ln>
                          <a:solidFill>
                            <a:srgbClr val="FF6600"/>
                          </a:solidFill>
                          <a:effectLst/>
                        </a:rPr>
                        <a:t> instance = null; </a:t>
                      </a:r>
                      <a:endParaRPr lang="zh-CN" sz="2000" b="1" kern="100" cap="none" spc="0" dirty="0">
                        <a:ln>
                          <a:noFill/>
                        </a:ln>
                        <a:solidFill>
                          <a:srgbClr val="FF6600"/>
                        </a:solidFill>
                        <a:effectLst/>
                      </a:endParaRPr>
                    </a:p>
                    <a:p>
                      <a:pPr indent="266700" algn="just">
                        <a:spcAft>
                          <a:spcPts val="0"/>
                        </a:spcAft>
                      </a:pPr>
                      <a:r>
                        <a:rPr lang="en-US" sz="2000" b="0" kern="100" cap="none" spc="0" dirty="0">
                          <a:ln>
                            <a:noFill/>
                          </a:ln>
                          <a:solidFill>
                            <a:schemeClr val="tx1"/>
                          </a:solidFill>
                          <a:effectLst/>
                        </a:rPr>
                        <a:t> </a:t>
                      </a:r>
                      <a:endParaRPr lang="zh-CN" sz="2000" b="0" kern="100" cap="none" spc="0" dirty="0">
                        <a:ln>
                          <a:noFill/>
                        </a:ln>
                        <a:solidFill>
                          <a:schemeClr val="tx1"/>
                        </a:solidFill>
                        <a:effectLst/>
                      </a:endParaRPr>
                    </a:p>
                    <a:p>
                      <a:pPr indent="266700" algn="just">
                        <a:spcAft>
                          <a:spcPts val="0"/>
                        </a:spcAft>
                      </a:pPr>
                      <a:r>
                        <a:rPr lang="en-US" sz="2000" b="0" kern="100" cap="none" spc="0" dirty="0">
                          <a:ln>
                            <a:noFill/>
                          </a:ln>
                          <a:solidFill>
                            <a:schemeClr val="tx1"/>
                          </a:solidFill>
                          <a:effectLst/>
                        </a:rPr>
                        <a:t>private </a:t>
                      </a:r>
                      <a:r>
                        <a:rPr lang="en-US" sz="2000" b="0" kern="100" cap="none" spc="0" dirty="0" err="1">
                          <a:ln>
                            <a:noFill/>
                          </a:ln>
                          <a:solidFill>
                            <a:schemeClr val="tx1"/>
                          </a:solidFill>
                          <a:effectLst/>
                        </a:rPr>
                        <a:t>LazySingleton</a:t>
                      </a:r>
                      <a:r>
                        <a:rPr lang="en-US" sz="2000" b="0" kern="100" cap="none" spc="0" dirty="0">
                          <a:ln>
                            <a:noFill/>
                          </a:ln>
                          <a:solidFill>
                            <a:schemeClr val="tx1"/>
                          </a:solidFill>
                          <a:effectLst/>
                        </a:rPr>
                        <a:t>() { } </a:t>
                      </a:r>
                      <a:endParaRPr lang="zh-CN" sz="2000" b="0" kern="100" cap="none" spc="0" dirty="0">
                        <a:ln>
                          <a:noFill/>
                        </a:ln>
                        <a:solidFill>
                          <a:schemeClr val="tx1"/>
                        </a:solidFill>
                        <a:effectLst/>
                      </a:endParaRPr>
                    </a:p>
                    <a:p>
                      <a:pPr indent="266700" algn="just">
                        <a:spcAft>
                          <a:spcPts val="0"/>
                        </a:spcAft>
                      </a:pPr>
                      <a:r>
                        <a:rPr lang="en-US" sz="2000" b="0" kern="100" cap="none" spc="0" dirty="0">
                          <a:ln>
                            <a:noFill/>
                          </a:ln>
                          <a:solidFill>
                            <a:schemeClr val="tx1"/>
                          </a:solidFill>
                          <a:effectLst/>
                        </a:rPr>
                        <a:t> </a:t>
                      </a:r>
                      <a:endParaRPr lang="zh-CN" sz="2000" b="0" kern="100" cap="none" spc="0" dirty="0">
                        <a:ln>
                          <a:noFill/>
                        </a:ln>
                        <a:solidFill>
                          <a:schemeClr val="tx1"/>
                        </a:solidFill>
                        <a:effectLst/>
                      </a:endParaRPr>
                    </a:p>
                    <a:p>
                      <a:pPr indent="267970" algn="just">
                        <a:spcAft>
                          <a:spcPts val="0"/>
                        </a:spcAft>
                      </a:pPr>
                      <a:r>
                        <a:rPr lang="en-US" sz="2000" b="1" kern="100" cap="none" spc="0" dirty="0">
                          <a:ln>
                            <a:noFill/>
                          </a:ln>
                          <a:solidFill>
                            <a:srgbClr val="FF6600"/>
                          </a:solidFill>
                          <a:effectLst/>
                        </a:rPr>
                        <a:t>synchronized public static </a:t>
                      </a:r>
                      <a:r>
                        <a:rPr lang="en-US" sz="2000" b="1" kern="100" cap="none" spc="0" dirty="0" err="1">
                          <a:ln>
                            <a:noFill/>
                          </a:ln>
                          <a:solidFill>
                            <a:srgbClr val="FF6600"/>
                          </a:solidFill>
                          <a:effectLst/>
                        </a:rPr>
                        <a:t>LazySingleton</a:t>
                      </a:r>
                      <a:r>
                        <a:rPr lang="en-US" sz="2000" b="1" kern="100" cap="none" spc="0" dirty="0">
                          <a:ln>
                            <a:noFill/>
                          </a:ln>
                          <a:solidFill>
                            <a:srgbClr val="FF6600"/>
                          </a:solidFill>
                          <a:effectLst/>
                        </a:rPr>
                        <a:t> </a:t>
                      </a:r>
                      <a:r>
                        <a:rPr lang="en-US" sz="2000" b="1" kern="100" cap="none" spc="0" dirty="0" err="1">
                          <a:ln>
                            <a:noFill/>
                          </a:ln>
                          <a:solidFill>
                            <a:srgbClr val="FF6600"/>
                          </a:solidFill>
                          <a:effectLst/>
                        </a:rPr>
                        <a:t>getInstance</a:t>
                      </a:r>
                      <a:r>
                        <a:rPr lang="en-US" sz="2000" b="1" kern="100" cap="none" spc="0" dirty="0">
                          <a:ln>
                            <a:noFill/>
                          </a:ln>
                          <a:solidFill>
                            <a:srgbClr val="FF6600"/>
                          </a:solidFill>
                          <a:effectLst/>
                        </a:rPr>
                        <a:t>() { </a:t>
                      </a:r>
                      <a:endParaRPr lang="zh-CN" sz="2000" b="1" kern="100" cap="none" spc="0" dirty="0">
                        <a:ln>
                          <a:noFill/>
                        </a:ln>
                        <a:solidFill>
                          <a:srgbClr val="FF6600"/>
                        </a:solidFill>
                        <a:effectLst/>
                      </a:endParaRPr>
                    </a:p>
                    <a:p>
                      <a:pPr indent="535305" algn="just">
                        <a:spcAft>
                          <a:spcPts val="0"/>
                        </a:spcAft>
                      </a:pPr>
                      <a:r>
                        <a:rPr lang="en-US" sz="2000" b="1" kern="100" cap="none" spc="0" dirty="0">
                          <a:ln>
                            <a:noFill/>
                          </a:ln>
                          <a:solidFill>
                            <a:srgbClr val="FF6600"/>
                          </a:solidFill>
                          <a:effectLst/>
                        </a:rPr>
                        <a:t>if (instance == null) {</a:t>
                      </a:r>
                      <a:endParaRPr lang="zh-CN" sz="2000" b="1" kern="100" cap="none" spc="0" dirty="0">
                        <a:ln>
                          <a:noFill/>
                        </a:ln>
                        <a:solidFill>
                          <a:srgbClr val="FF6600"/>
                        </a:solidFill>
                        <a:effectLst/>
                      </a:endParaRPr>
                    </a:p>
                    <a:p>
                      <a:pPr indent="803275" algn="just">
                        <a:spcAft>
                          <a:spcPts val="0"/>
                        </a:spcAft>
                      </a:pPr>
                      <a:r>
                        <a:rPr lang="en-US" sz="2000" b="1" kern="100" cap="none" spc="0" dirty="0">
                          <a:ln>
                            <a:noFill/>
                          </a:ln>
                          <a:solidFill>
                            <a:srgbClr val="0000FF"/>
                          </a:solidFill>
                          <a:effectLst/>
                        </a:rPr>
                        <a:t>instance = new </a:t>
                      </a:r>
                      <a:r>
                        <a:rPr lang="en-US" sz="2000" b="1" kern="100" cap="none" spc="0" dirty="0" err="1">
                          <a:ln>
                            <a:noFill/>
                          </a:ln>
                          <a:solidFill>
                            <a:srgbClr val="0000FF"/>
                          </a:solidFill>
                          <a:effectLst/>
                        </a:rPr>
                        <a:t>LazySingleton</a:t>
                      </a:r>
                      <a:r>
                        <a:rPr lang="en-US" sz="2000" b="1" kern="100" cap="none" spc="0" dirty="0">
                          <a:ln>
                            <a:noFill/>
                          </a:ln>
                          <a:solidFill>
                            <a:srgbClr val="0000FF"/>
                          </a:solidFill>
                          <a:effectLst/>
                        </a:rPr>
                        <a:t>(); </a:t>
                      </a:r>
                      <a:endParaRPr lang="zh-CN" sz="2000" b="1" kern="100" cap="none" spc="0" dirty="0">
                        <a:ln>
                          <a:noFill/>
                        </a:ln>
                        <a:solidFill>
                          <a:srgbClr val="0000FF"/>
                        </a:solidFill>
                        <a:effectLst/>
                      </a:endParaRPr>
                    </a:p>
                    <a:p>
                      <a:pPr algn="just">
                        <a:spcAft>
                          <a:spcPts val="0"/>
                        </a:spcAft>
                      </a:pPr>
                      <a:r>
                        <a:rPr lang="en-US" sz="2000" b="1" kern="100" cap="none" spc="0" dirty="0">
                          <a:ln>
                            <a:noFill/>
                          </a:ln>
                          <a:solidFill>
                            <a:srgbClr val="FF6600"/>
                          </a:solidFill>
                          <a:effectLst/>
                        </a:rPr>
                        <a:t>        }</a:t>
                      </a:r>
                      <a:endParaRPr lang="zh-CN" sz="2000" b="1" kern="100" cap="none" spc="0" dirty="0">
                        <a:ln>
                          <a:noFill/>
                        </a:ln>
                        <a:solidFill>
                          <a:srgbClr val="FF6600"/>
                        </a:solidFill>
                        <a:effectLst/>
                      </a:endParaRPr>
                    </a:p>
                    <a:p>
                      <a:pPr indent="535305" algn="just">
                        <a:spcAft>
                          <a:spcPts val="0"/>
                        </a:spcAft>
                      </a:pPr>
                      <a:r>
                        <a:rPr lang="en-US" sz="2000" b="1" kern="100" cap="none" spc="0" dirty="0">
                          <a:ln>
                            <a:noFill/>
                          </a:ln>
                          <a:solidFill>
                            <a:srgbClr val="FF6600"/>
                          </a:solidFill>
                          <a:effectLst/>
                        </a:rPr>
                        <a:t>return instance; </a:t>
                      </a:r>
                      <a:endParaRPr lang="zh-CN" sz="2000" b="1" kern="100" cap="none" spc="0" dirty="0">
                        <a:ln>
                          <a:noFill/>
                        </a:ln>
                        <a:solidFill>
                          <a:srgbClr val="FF6600"/>
                        </a:solidFill>
                        <a:effectLst/>
                      </a:endParaRPr>
                    </a:p>
                    <a:p>
                      <a:pPr indent="267970" algn="just">
                        <a:spcAft>
                          <a:spcPts val="0"/>
                        </a:spcAft>
                      </a:pPr>
                      <a:r>
                        <a:rPr lang="en-US" sz="2000" b="1" kern="100" cap="none" spc="0" dirty="0">
                          <a:ln>
                            <a:noFill/>
                          </a:ln>
                          <a:solidFill>
                            <a:srgbClr val="FF6600"/>
                          </a:solidFill>
                          <a:effectLst/>
                        </a:rPr>
                        <a:t>}</a:t>
                      </a:r>
                      <a:endParaRPr lang="zh-CN" sz="2000" b="1" kern="100" cap="none" spc="0" dirty="0">
                        <a:ln>
                          <a:noFill/>
                        </a:ln>
                        <a:solidFill>
                          <a:srgbClr val="FF6600"/>
                        </a:solidFill>
                        <a:effectLst/>
                      </a:endParaRPr>
                    </a:p>
                    <a:p>
                      <a:pPr algn="just">
                        <a:spcAft>
                          <a:spcPts val="0"/>
                        </a:spcAft>
                      </a:pPr>
                      <a:r>
                        <a:rPr lang="en-US" sz="2000" b="0" kern="100" cap="none" spc="0" dirty="0">
                          <a:ln>
                            <a:noFill/>
                          </a:ln>
                          <a:solidFill>
                            <a:schemeClr val="tx1"/>
                          </a:solidFill>
                          <a:effectLst/>
                        </a:rPr>
                        <a: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lumMod val="95000"/>
                      </a:schemeClr>
                    </a:solidFill>
                  </a:tcPr>
                </a:tc>
              </a:tr>
            </a:tbl>
          </a:graphicData>
        </a:graphic>
      </p:graphicFrame>
      <p:sp>
        <p:nvSpPr>
          <p:cNvPr id="4" name="矩形 3"/>
          <p:cNvSpPr/>
          <p:nvPr/>
        </p:nvSpPr>
        <p:spPr>
          <a:xfrm>
            <a:off x="4800600" y="2971800"/>
            <a:ext cx="3810000" cy="685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n>
                  <a:solidFill>
                    <a:schemeClr val="bg1"/>
                  </a:solidFill>
                </a:ln>
                <a:solidFill>
                  <a:srgbClr val="FFFFFF"/>
                </a:solidFill>
              </a:rPr>
              <a:t>锁方法</a:t>
            </a:r>
          </a:p>
        </p:txBody>
      </p:sp>
      <p:sp>
        <p:nvSpPr>
          <p:cNvPr id="5" name="右箭头 4"/>
          <p:cNvSpPr/>
          <p:nvPr/>
        </p:nvSpPr>
        <p:spPr>
          <a:xfrm rot="7830230">
            <a:off x="4852988" y="3832225"/>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501554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914400"/>
            <a:ext cx="6324600" cy="685800"/>
          </a:xfrm>
        </p:spPr>
        <p:txBody>
          <a:bodyPr/>
          <a:lstStyle/>
          <a:p>
            <a:pPr eaLnBrk="1" hangingPunct="1"/>
            <a:r>
              <a:rPr lang="zh-CN" altLang="en-US" smtClean="0"/>
              <a:t>饿汉式单例与懒汉式单例</a:t>
            </a:r>
          </a:p>
        </p:txBody>
      </p:sp>
      <p:sp>
        <p:nvSpPr>
          <p:cNvPr id="27651" name="Rectangle 3"/>
          <p:cNvSpPr>
            <a:spLocks noGrp="1" noChangeArrowheads="1"/>
          </p:cNvSpPr>
          <p:nvPr>
            <p:ph type="body" idx="1"/>
          </p:nvPr>
        </p:nvSpPr>
        <p:spPr>
          <a:xfrm>
            <a:off x="381000" y="1752600"/>
            <a:ext cx="8382000" cy="4419600"/>
          </a:xfrm>
        </p:spPr>
        <p:txBody>
          <a:bodyPr/>
          <a:lstStyle/>
          <a:p>
            <a:pPr eaLnBrk="1" hangingPunct="1"/>
            <a:r>
              <a:rPr lang="zh-CN" altLang="en-US" smtClean="0"/>
              <a:t>懒汉式单例类与双重检查锁定</a:t>
            </a:r>
            <a:endParaRPr lang="en-US" altLang="zh-CN" smtClean="0"/>
          </a:p>
          <a:p>
            <a:pPr lvl="1" eaLnBrk="1" hangingPunct="1"/>
            <a:r>
              <a:rPr lang="zh-CN" altLang="en-US" smtClean="0"/>
              <a:t>延迟加载</a:t>
            </a:r>
            <a:endParaRPr kumimoji="1" lang="en-US" altLang="zh-CN" smtClean="0"/>
          </a:p>
        </p:txBody>
      </p:sp>
      <p:sp>
        <p:nvSpPr>
          <p:cNvPr id="27652" name="Rectangle 2"/>
          <p:cNvSpPr>
            <a:spLocks noChangeArrowheads="1"/>
          </p:cNvSpPr>
          <p:nvPr/>
        </p:nvSpPr>
        <p:spPr bwMode="auto">
          <a:xfrm>
            <a:off x="1066800" y="2514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7653" name="Rectangle 14"/>
          <p:cNvSpPr>
            <a:spLocks noChangeArrowheads="1"/>
          </p:cNvSpPr>
          <p:nvPr/>
        </p:nvSpPr>
        <p:spPr bwMode="auto">
          <a:xfrm>
            <a:off x="363538" y="2314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extLst/>
          </p:nvPr>
        </p:nvGraphicFramePr>
        <p:xfrm>
          <a:off x="609600" y="2971800"/>
          <a:ext cx="7924800" cy="3048000"/>
        </p:xfrm>
        <a:graphic>
          <a:graphicData uri="http://schemas.openxmlformats.org/drawingml/2006/table">
            <a:tbl>
              <a:tblPr firstRow="1" firstCol="1" lastRow="1" lastCol="1" bandRow="1" bandCol="1">
                <a:tableStyleId>{5C22544A-7EE6-4342-B048-85BDC9FD1C3A}</a:tableStyleId>
              </a:tblPr>
              <a:tblGrid>
                <a:gridCol w="7924800"/>
              </a:tblGrid>
              <a:tr h="0">
                <a:tc>
                  <a:txBody>
                    <a:bodyPr/>
                    <a:lstStyle/>
                    <a:p>
                      <a:pPr algn="just">
                        <a:spcAft>
                          <a:spcPts val="0"/>
                        </a:spcAft>
                      </a:pPr>
                      <a:r>
                        <a:rPr lang="en-US" sz="2000" b="0" kern="100" cap="none" spc="0" dirty="0" smtClean="0">
                          <a:ln>
                            <a:noFill/>
                          </a:ln>
                          <a:solidFill>
                            <a:schemeClr val="tx1"/>
                          </a:solidFill>
                          <a:effectLst/>
                        </a:rPr>
                        <a:t>……</a:t>
                      </a:r>
                    </a:p>
                    <a:p>
                      <a:pPr algn="just">
                        <a:spcAft>
                          <a:spcPts val="0"/>
                        </a:spcAft>
                      </a:pPr>
                      <a:r>
                        <a:rPr lang="en-US" sz="2000" b="0" kern="100" cap="none" spc="0" dirty="0" smtClean="0">
                          <a:ln>
                            <a:noFill/>
                          </a:ln>
                          <a:solidFill>
                            <a:schemeClr val="tx1"/>
                          </a:solidFill>
                          <a:effectLst/>
                        </a:rPr>
                        <a:t>public static </a:t>
                      </a:r>
                      <a:r>
                        <a:rPr lang="en-US" sz="2000" b="0" kern="100" cap="none" spc="0" dirty="0" err="1" smtClean="0">
                          <a:ln>
                            <a:noFill/>
                          </a:ln>
                          <a:solidFill>
                            <a:schemeClr val="tx1"/>
                          </a:solidFill>
                          <a:effectLst/>
                        </a:rPr>
                        <a:t>LazySingleton</a:t>
                      </a:r>
                      <a:r>
                        <a:rPr lang="en-US" sz="2000" b="0" kern="100" cap="none" spc="0" dirty="0" smtClean="0">
                          <a:ln>
                            <a:noFill/>
                          </a:ln>
                          <a:solidFill>
                            <a:schemeClr val="tx1"/>
                          </a:solidFill>
                          <a:effectLst/>
                        </a:rPr>
                        <a:t> </a:t>
                      </a:r>
                      <a:r>
                        <a:rPr lang="en-US" sz="2000" b="0" kern="100" cap="none" spc="0" dirty="0" err="1" smtClean="0">
                          <a:ln>
                            <a:noFill/>
                          </a:ln>
                          <a:solidFill>
                            <a:schemeClr val="tx1"/>
                          </a:solidFill>
                          <a:effectLst/>
                        </a:rPr>
                        <a:t>getInstance</a:t>
                      </a:r>
                      <a:r>
                        <a:rPr lang="en-US" sz="2000" b="0" kern="100" cap="none" spc="0" dirty="0" smtClean="0">
                          <a:ln>
                            <a:noFill/>
                          </a:ln>
                          <a:solidFill>
                            <a:schemeClr val="tx1"/>
                          </a:solidFill>
                          <a:effectLst/>
                        </a:rPr>
                        <a:t>() { </a:t>
                      </a:r>
                    </a:p>
                    <a:p>
                      <a:pPr algn="just">
                        <a:spcAft>
                          <a:spcPts val="0"/>
                        </a:spcAft>
                      </a:pPr>
                      <a:r>
                        <a:rPr lang="en-US" sz="2000" b="0" kern="100" cap="none" spc="0" dirty="0" smtClean="0">
                          <a:ln>
                            <a:noFill/>
                          </a:ln>
                          <a:solidFill>
                            <a:schemeClr val="tx1"/>
                          </a:solidFill>
                          <a:effectLst/>
                        </a:rPr>
                        <a:t>    if (instance == null) {</a:t>
                      </a:r>
                    </a:p>
                    <a:p>
                      <a:pPr algn="just">
                        <a:spcAft>
                          <a:spcPts val="0"/>
                        </a:spcAft>
                      </a:pPr>
                      <a:r>
                        <a:rPr lang="en-US" sz="2000" b="1" kern="100" cap="none" spc="0" dirty="0" smtClean="0">
                          <a:ln>
                            <a:noFill/>
                          </a:ln>
                          <a:solidFill>
                            <a:srgbClr val="FF6600"/>
                          </a:solidFill>
                          <a:effectLst/>
                        </a:rPr>
                        <a:t>        synchronized (</a:t>
                      </a:r>
                      <a:r>
                        <a:rPr lang="en-US" sz="2000" b="1" kern="100" cap="none" spc="0" dirty="0" err="1" smtClean="0">
                          <a:ln>
                            <a:noFill/>
                          </a:ln>
                          <a:solidFill>
                            <a:srgbClr val="FF6600"/>
                          </a:solidFill>
                          <a:effectLst/>
                        </a:rPr>
                        <a:t>LazySingleton.class</a:t>
                      </a:r>
                      <a:r>
                        <a:rPr lang="en-US" sz="2000" b="1" kern="100" cap="none" spc="0" dirty="0" smtClean="0">
                          <a:ln>
                            <a:noFill/>
                          </a:ln>
                          <a:solidFill>
                            <a:srgbClr val="FF6600"/>
                          </a:solidFill>
                          <a:effectLst/>
                        </a:rPr>
                        <a:t>) {</a:t>
                      </a:r>
                    </a:p>
                    <a:p>
                      <a:pPr algn="just">
                        <a:spcAft>
                          <a:spcPts val="0"/>
                        </a:spcAft>
                      </a:pPr>
                      <a:r>
                        <a:rPr lang="en-US" sz="2000" b="1" kern="100" cap="none" spc="0" dirty="0" smtClean="0">
                          <a:ln>
                            <a:noFill/>
                          </a:ln>
                          <a:solidFill>
                            <a:srgbClr val="FF6600"/>
                          </a:solidFill>
                          <a:effectLst/>
                        </a:rPr>
                        <a:t>            instance = new </a:t>
                      </a:r>
                      <a:r>
                        <a:rPr lang="en-US" sz="2000" b="1" kern="100" cap="none" spc="0" dirty="0" err="1" smtClean="0">
                          <a:ln>
                            <a:noFill/>
                          </a:ln>
                          <a:solidFill>
                            <a:srgbClr val="FF6600"/>
                          </a:solidFill>
                          <a:effectLst/>
                        </a:rPr>
                        <a:t>LazySingleton</a:t>
                      </a:r>
                      <a:r>
                        <a:rPr lang="en-US" sz="2000" b="1" kern="100" cap="none" spc="0" dirty="0" smtClean="0">
                          <a:ln>
                            <a:noFill/>
                          </a:ln>
                          <a:solidFill>
                            <a:srgbClr val="FF6600"/>
                          </a:solidFill>
                          <a:effectLst/>
                        </a:rPr>
                        <a:t>(); </a:t>
                      </a:r>
                    </a:p>
                    <a:p>
                      <a:pPr algn="just">
                        <a:spcAft>
                          <a:spcPts val="0"/>
                        </a:spcAft>
                      </a:pPr>
                      <a:r>
                        <a:rPr lang="en-US" sz="2000" b="1" kern="100" cap="none" spc="0" dirty="0" smtClean="0">
                          <a:ln>
                            <a:noFill/>
                          </a:ln>
                          <a:solidFill>
                            <a:srgbClr val="FF6600"/>
                          </a:solidFill>
                          <a:effectLst/>
                        </a:rPr>
                        <a:t>        }</a:t>
                      </a:r>
                    </a:p>
                    <a:p>
                      <a:pPr algn="just">
                        <a:spcAft>
                          <a:spcPts val="0"/>
                        </a:spcAft>
                      </a:pPr>
                      <a:r>
                        <a:rPr lang="en-US" sz="2000" b="0" kern="100" cap="none" spc="0" baseline="0" dirty="0" smtClean="0">
                          <a:ln>
                            <a:noFill/>
                          </a:ln>
                          <a:solidFill>
                            <a:schemeClr val="tx1"/>
                          </a:solidFill>
                          <a:effectLst/>
                        </a:rPr>
                        <a:t>    </a:t>
                      </a:r>
                      <a:r>
                        <a:rPr lang="en-US" sz="2000" b="0" kern="100" cap="none" spc="0" dirty="0" smtClean="0">
                          <a:ln>
                            <a:noFill/>
                          </a:ln>
                          <a:solidFill>
                            <a:schemeClr val="tx1"/>
                          </a:solidFill>
                          <a:effectLst/>
                        </a:rPr>
                        <a:t>}</a:t>
                      </a:r>
                    </a:p>
                    <a:p>
                      <a:pPr algn="just">
                        <a:spcAft>
                          <a:spcPts val="0"/>
                        </a:spcAft>
                      </a:pPr>
                      <a:r>
                        <a:rPr lang="en-US" sz="2000" b="0" kern="100" cap="none" spc="0" dirty="0" smtClean="0">
                          <a:ln>
                            <a:noFill/>
                          </a:ln>
                          <a:solidFill>
                            <a:schemeClr val="tx1"/>
                          </a:solidFill>
                          <a:effectLst/>
                        </a:rPr>
                        <a:t>    return instance; </a:t>
                      </a:r>
                    </a:p>
                    <a:p>
                      <a:pPr algn="just">
                        <a:spcAft>
                          <a:spcPts val="0"/>
                        </a:spcAft>
                      </a:pPr>
                      <a:r>
                        <a:rPr lang="en-US" sz="2000" b="0" kern="100" cap="none" spc="0" dirty="0" smtClean="0">
                          <a:ln>
                            <a:noFill/>
                          </a:ln>
                          <a:solidFill>
                            <a:schemeClr val="tx1"/>
                          </a:solidFill>
                          <a:effectLst/>
                        </a:rPr>
                        <a:t>}</a:t>
                      </a:r>
                    </a:p>
                    <a:p>
                      <a:pPr algn="just">
                        <a:spcAft>
                          <a:spcPts val="0"/>
                        </a:spcAft>
                      </a:pPr>
                      <a:r>
                        <a:rPr lang="en-US" altLang="zh-CN" sz="2000" b="0" kern="100" cap="none" spc="0" dirty="0" smtClean="0">
                          <a:ln>
                            <a:noFill/>
                          </a:ln>
                          <a:solidFill>
                            <a:schemeClr val="tx1"/>
                          </a:solidFill>
                          <a:effectLst/>
                          <a:latin typeface="Times New Roman" panose="02020603050405020304" pitchFamily="18" charset="0"/>
                          <a:ea typeface="宋体" panose="02010600030101010101" pitchFamily="2" charset="-122"/>
                        </a:rPr>
                        <a:t>……</a:t>
                      </a:r>
                      <a:endParaRPr lang="zh-CN" sz="2000" b="0" kern="100" cap="none" spc="0" dirty="0">
                        <a:ln>
                          <a:noFill/>
                        </a:ln>
                        <a:solidFill>
                          <a:schemeClr val="tx1"/>
                        </a:solidFill>
                        <a:effectLst/>
                        <a:latin typeface="Times New Roman" panose="02020603050405020304" pitchFamily="18" charset="0"/>
                        <a:ea typeface="宋体" panose="02010600030101010101" pitchFamily="2" charset="-122"/>
                      </a:endParaRPr>
                    </a:p>
                  </a:txBody>
                  <a:tcPr marL="68580" marR="68580" marT="0" marB="0">
                    <a:solidFill>
                      <a:schemeClr val="bg1">
                        <a:lumMod val="95000"/>
                      </a:schemeClr>
                    </a:solidFill>
                  </a:tcPr>
                </a:tc>
              </a:tr>
            </a:tbl>
          </a:graphicData>
        </a:graphic>
      </p:graphicFrame>
      <p:sp>
        <p:nvSpPr>
          <p:cNvPr id="4" name="矩形 3"/>
          <p:cNvSpPr/>
          <p:nvPr/>
        </p:nvSpPr>
        <p:spPr>
          <a:xfrm>
            <a:off x="5181600" y="2295347"/>
            <a:ext cx="3810000" cy="685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ln>
                  <a:solidFill>
                    <a:schemeClr val="bg1"/>
                  </a:solidFill>
                </a:ln>
                <a:solidFill>
                  <a:srgbClr val="FFFFFF"/>
                </a:solidFill>
              </a:rPr>
              <a:t>锁代码段</a:t>
            </a:r>
          </a:p>
        </p:txBody>
      </p:sp>
      <p:sp>
        <p:nvSpPr>
          <p:cNvPr id="5" name="右箭头 4"/>
          <p:cNvSpPr/>
          <p:nvPr/>
        </p:nvSpPr>
        <p:spPr>
          <a:xfrm rot="7830230">
            <a:off x="5233988" y="3155950"/>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186741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kumimoji="1" lang="zh-CN" altLang="en-US" smtClean="0"/>
              <a:t>大纲</a:t>
            </a:r>
          </a:p>
        </p:txBody>
      </p:sp>
      <p:sp>
        <p:nvSpPr>
          <p:cNvPr id="10243"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1024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1024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1024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r>
              <a:rPr lang="zh-CN" altLang="en-US" sz="2800" dirty="0" smtClean="0"/>
              <a:t>单</a:t>
            </a:r>
            <a:r>
              <a:rPr lang="zh-CN" altLang="en-US" sz="2800" dirty="0"/>
              <a:t>例模式概述</a:t>
            </a:r>
            <a:endParaRPr lang="en-US" altLang="zh-CN" sz="2800" dirty="0"/>
          </a:p>
          <a:p>
            <a:pPr eaLnBrk="1" hangingPunct="1"/>
            <a:r>
              <a:rPr lang="zh-CN" altLang="en-US" sz="2800" dirty="0"/>
              <a:t>单例模式的结构与实现</a:t>
            </a:r>
            <a:endParaRPr lang="en-US" altLang="zh-CN" sz="2800" dirty="0"/>
          </a:p>
          <a:p>
            <a:pPr eaLnBrk="1" hangingPunct="1"/>
            <a:r>
              <a:rPr lang="zh-CN" altLang="en-US" sz="2800" dirty="0"/>
              <a:t>单例模式的应用实例</a:t>
            </a:r>
            <a:endParaRPr lang="en-US" altLang="zh-CN" sz="2800" dirty="0"/>
          </a:p>
          <a:p>
            <a:pPr eaLnBrk="1" hangingPunct="1"/>
            <a:r>
              <a:rPr lang="zh-CN" altLang="en-US" sz="2800" dirty="0"/>
              <a:t>饿汉式单例与懒汉式单例</a:t>
            </a:r>
            <a:endParaRPr lang="en-US" altLang="zh-CN" sz="2800" dirty="0"/>
          </a:p>
          <a:p>
            <a:pPr eaLnBrk="1" hangingPunct="1"/>
            <a:r>
              <a:rPr lang="zh-CN" altLang="en-US" sz="2800" dirty="0"/>
              <a:t>单例模式的优缺点与适用环境</a:t>
            </a:r>
            <a:endParaRPr lang="en-US" altLang="zh-CN" sz="2800" dirty="0"/>
          </a:p>
          <a:p>
            <a:pPr eaLnBrk="1" hangingPunct="1"/>
            <a:endParaRPr lang="zh-CN" altLang="en-US" sz="2400" dirty="0"/>
          </a:p>
        </p:txBody>
      </p:sp>
      <p:pic>
        <p:nvPicPr>
          <p:cNvPr id="10247" name="图片 13" descr="eb7587d6c8c784eb737bd54f4c53719e.jpg"/>
          <p:cNvPicPr>
            <a:picLocks noChangeAspect="1"/>
          </p:cNvPicPr>
          <p:nvPr/>
        </p:nvPicPr>
        <p:blipFill>
          <a:blip r:embed="rId2">
            <a:extLst>
              <a:ext uri="{28A0092B-C50C-407E-A947-70E740481C1C}">
                <a14:useLocalDpi xmlns:a14="http://schemas.microsoft.com/office/drawing/2010/main" val="0"/>
              </a:ext>
            </a:extLst>
          </a:blip>
          <a:srcRect r="62263"/>
          <a:stretch>
            <a:fillRect/>
          </a:stretch>
        </p:blipFill>
        <p:spPr bwMode="auto">
          <a:xfrm>
            <a:off x="5791200" y="1338263"/>
            <a:ext cx="2835275"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6348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914400"/>
            <a:ext cx="6324600" cy="685800"/>
          </a:xfrm>
        </p:spPr>
        <p:txBody>
          <a:bodyPr/>
          <a:lstStyle/>
          <a:p>
            <a:pPr eaLnBrk="1" hangingPunct="1"/>
            <a:r>
              <a:rPr lang="zh-CN" altLang="en-US" smtClean="0"/>
              <a:t>饿汉式单例与懒汉式单例</a:t>
            </a:r>
          </a:p>
        </p:txBody>
      </p:sp>
      <p:sp>
        <p:nvSpPr>
          <p:cNvPr id="28675" name="Rectangle 3"/>
          <p:cNvSpPr>
            <a:spLocks noGrp="1" noChangeArrowheads="1"/>
          </p:cNvSpPr>
          <p:nvPr>
            <p:ph type="body" idx="1"/>
          </p:nvPr>
        </p:nvSpPr>
        <p:spPr>
          <a:xfrm>
            <a:off x="381000" y="1752600"/>
            <a:ext cx="8382000" cy="4419600"/>
          </a:xfrm>
        </p:spPr>
        <p:txBody>
          <a:bodyPr/>
          <a:lstStyle/>
          <a:p>
            <a:pPr eaLnBrk="1" hangingPunct="1"/>
            <a:r>
              <a:rPr lang="zh-CN" altLang="en-US" smtClean="0"/>
              <a:t>懒汉式单例类与双重检查锁定</a:t>
            </a:r>
            <a:endParaRPr lang="en-US" altLang="zh-CN" smtClean="0"/>
          </a:p>
          <a:p>
            <a:pPr lvl="1" eaLnBrk="1" hangingPunct="1"/>
            <a:r>
              <a:rPr lang="zh-CN" altLang="en-US" smtClean="0"/>
              <a:t>延迟加载</a:t>
            </a:r>
            <a:endParaRPr kumimoji="1" lang="en-US" altLang="zh-CN" smtClean="0"/>
          </a:p>
        </p:txBody>
      </p:sp>
      <p:sp>
        <p:nvSpPr>
          <p:cNvPr id="28676" name="Rectangle 2"/>
          <p:cNvSpPr>
            <a:spLocks noChangeArrowheads="1"/>
          </p:cNvSpPr>
          <p:nvPr/>
        </p:nvSpPr>
        <p:spPr bwMode="auto">
          <a:xfrm>
            <a:off x="1066800" y="2514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8677" name="Rectangle 14"/>
          <p:cNvSpPr>
            <a:spLocks noChangeArrowheads="1"/>
          </p:cNvSpPr>
          <p:nvPr/>
        </p:nvSpPr>
        <p:spPr bwMode="auto">
          <a:xfrm>
            <a:off x="363538" y="2314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87578434"/>
              </p:ext>
            </p:extLst>
          </p:nvPr>
        </p:nvGraphicFramePr>
        <p:xfrm>
          <a:off x="533400" y="1189038"/>
          <a:ext cx="7924800" cy="5212080"/>
        </p:xfrm>
        <a:graphic>
          <a:graphicData uri="http://schemas.openxmlformats.org/drawingml/2006/table">
            <a:tbl>
              <a:tblPr firstRow="1" firstCol="1" lastRow="1" lastCol="1" bandRow="1" bandCol="1">
                <a:tableStyleId>{5C22544A-7EE6-4342-B048-85BDC9FD1C3A}</a:tableStyleId>
              </a:tblPr>
              <a:tblGrid>
                <a:gridCol w="7924800"/>
              </a:tblGrid>
              <a:tr h="5211762">
                <a:tc>
                  <a:txBody>
                    <a:bodyPr/>
                    <a:lstStyle/>
                    <a:p>
                      <a:pPr algn="just">
                        <a:spcAft>
                          <a:spcPts val="0"/>
                        </a:spcAft>
                      </a:pPr>
                      <a:r>
                        <a:rPr lang="en-US" sz="1800" b="0" kern="100" cap="none" spc="0" dirty="0" smtClean="0">
                          <a:ln>
                            <a:noFill/>
                          </a:ln>
                          <a:solidFill>
                            <a:schemeClr val="tx1"/>
                          </a:solidFill>
                          <a:effectLst/>
                        </a:rPr>
                        <a:t>public class </a:t>
                      </a:r>
                      <a:r>
                        <a:rPr lang="en-US" sz="1800" b="0" kern="100" cap="none" spc="0" dirty="0" err="1" smtClean="0">
                          <a:ln>
                            <a:noFill/>
                          </a:ln>
                          <a:solidFill>
                            <a:schemeClr val="tx1"/>
                          </a:solidFill>
                          <a:effectLst/>
                        </a:rPr>
                        <a:t>LazySingleton</a:t>
                      </a:r>
                      <a:r>
                        <a:rPr lang="en-US" sz="1800" b="0" kern="100" cap="none" spc="0" dirty="0" smtClean="0">
                          <a:ln>
                            <a:noFill/>
                          </a:ln>
                          <a:solidFill>
                            <a:schemeClr val="tx1"/>
                          </a:solidFill>
                          <a:effectLst/>
                        </a:rPr>
                        <a:t> { </a:t>
                      </a:r>
                    </a:p>
                    <a:p>
                      <a:pPr algn="just">
                        <a:spcAft>
                          <a:spcPts val="0"/>
                        </a:spcAft>
                      </a:pPr>
                      <a:r>
                        <a:rPr lang="en-US" sz="1800" b="0" kern="100" cap="none" spc="0" dirty="0" smtClean="0">
                          <a:ln>
                            <a:noFill/>
                          </a:ln>
                          <a:solidFill>
                            <a:schemeClr val="tx1"/>
                          </a:solidFill>
                          <a:effectLst/>
                        </a:rPr>
                        <a:t>    private </a:t>
                      </a:r>
                      <a:r>
                        <a:rPr lang="en-US" sz="1800" b="1" kern="100" cap="none" spc="0" dirty="0" smtClean="0">
                          <a:ln>
                            <a:noFill/>
                          </a:ln>
                          <a:solidFill>
                            <a:srgbClr val="FF6600"/>
                          </a:solidFill>
                          <a:effectLst/>
                        </a:rPr>
                        <a:t>volatile</a:t>
                      </a:r>
                      <a:r>
                        <a:rPr lang="en-US" sz="1800" b="0" kern="100" cap="none" spc="0" dirty="0" smtClean="0">
                          <a:ln>
                            <a:noFill/>
                          </a:ln>
                          <a:solidFill>
                            <a:schemeClr val="tx1"/>
                          </a:solidFill>
                          <a:effectLst/>
                        </a:rPr>
                        <a:t> static </a:t>
                      </a:r>
                      <a:r>
                        <a:rPr lang="en-US" sz="1800" b="0" kern="100" cap="none" spc="0" dirty="0" err="1" smtClean="0">
                          <a:ln>
                            <a:noFill/>
                          </a:ln>
                          <a:solidFill>
                            <a:schemeClr val="tx1"/>
                          </a:solidFill>
                          <a:effectLst/>
                        </a:rPr>
                        <a:t>LazySingleton</a:t>
                      </a:r>
                      <a:r>
                        <a:rPr lang="en-US" sz="1800" b="0" kern="100" cap="none" spc="0" dirty="0" smtClean="0">
                          <a:ln>
                            <a:noFill/>
                          </a:ln>
                          <a:solidFill>
                            <a:schemeClr val="tx1"/>
                          </a:solidFill>
                          <a:effectLst/>
                        </a:rPr>
                        <a:t> instance = null; </a:t>
                      </a:r>
                    </a:p>
                    <a:p>
                      <a:pPr algn="just">
                        <a:spcAft>
                          <a:spcPts val="0"/>
                        </a:spcAft>
                      </a:pPr>
                      <a:endParaRPr lang="en-US" sz="1800" b="0" kern="100" cap="none" spc="0" dirty="0" smtClean="0">
                        <a:ln>
                          <a:noFill/>
                        </a:ln>
                        <a:solidFill>
                          <a:schemeClr val="tx1"/>
                        </a:solidFill>
                        <a:effectLst/>
                      </a:endParaRPr>
                    </a:p>
                    <a:p>
                      <a:pPr algn="just">
                        <a:spcAft>
                          <a:spcPts val="0"/>
                        </a:spcAft>
                      </a:pPr>
                      <a:r>
                        <a:rPr lang="en-US" sz="1800" b="0" kern="100" cap="none" spc="0" dirty="0" smtClean="0">
                          <a:ln>
                            <a:noFill/>
                          </a:ln>
                          <a:solidFill>
                            <a:schemeClr val="tx1"/>
                          </a:solidFill>
                          <a:effectLst/>
                        </a:rPr>
                        <a:t>    private </a:t>
                      </a:r>
                      <a:r>
                        <a:rPr lang="en-US" sz="1800" b="0" kern="100" cap="none" spc="0" dirty="0" err="1" smtClean="0">
                          <a:ln>
                            <a:noFill/>
                          </a:ln>
                          <a:solidFill>
                            <a:schemeClr val="tx1"/>
                          </a:solidFill>
                          <a:effectLst/>
                        </a:rPr>
                        <a:t>LazySingleton</a:t>
                      </a:r>
                      <a:r>
                        <a:rPr lang="en-US" sz="1800" b="0" kern="100" cap="none" spc="0" dirty="0" smtClean="0">
                          <a:ln>
                            <a:noFill/>
                          </a:ln>
                          <a:solidFill>
                            <a:schemeClr val="tx1"/>
                          </a:solidFill>
                          <a:effectLst/>
                        </a:rPr>
                        <a:t>() { } </a:t>
                      </a:r>
                    </a:p>
                    <a:p>
                      <a:pPr algn="just">
                        <a:spcAft>
                          <a:spcPts val="0"/>
                        </a:spcAft>
                      </a:pPr>
                      <a:endParaRPr lang="en-US" sz="1800" b="0" kern="100" cap="none" spc="0" dirty="0" smtClean="0">
                        <a:ln>
                          <a:noFill/>
                        </a:ln>
                        <a:solidFill>
                          <a:schemeClr val="tx1"/>
                        </a:solidFill>
                        <a:effectLst/>
                      </a:endParaRPr>
                    </a:p>
                    <a:p>
                      <a:pPr algn="just">
                        <a:spcAft>
                          <a:spcPts val="0"/>
                        </a:spcAft>
                      </a:pPr>
                      <a:r>
                        <a:rPr lang="en-US" sz="1800" b="0" kern="100" cap="none" spc="0" dirty="0" smtClean="0">
                          <a:ln>
                            <a:noFill/>
                          </a:ln>
                          <a:solidFill>
                            <a:schemeClr val="tx1"/>
                          </a:solidFill>
                          <a:effectLst/>
                        </a:rPr>
                        <a:t>    public static </a:t>
                      </a:r>
                      <a:r>
                        <a:rPr lang="en-US" sz="1800" b="0" kern="100" cap="none" spc="0" dirty="0" err="1" smtClean="0">
                          <a:ln>
                            <a:noFill/>
                          </a:ln>
                          <a:solidFill>
                            <a:schemeClr val="tx1"/>
                          </a:solidFill>
                          <a:effectLst/>
                        </a:rPr>
                        <a:t>LazySingleton</a:t>
                      </a:r>
                      <a:r>
                        <a:rPr lang="en-US" sz="1800" b="0" kern="100" cap="none" spc="0" dirty="0" smtClean="0">
                          <a:ln>
                            <a:noFill/>
                          </a:ln>
                          <a:solidFill>
                            <a:schemeClr val="tx1"/>
                          </a:solidFill>
                          <a:effectLst/>
                        </a:rPr>
                        <a:t> </a:t>
                      </a:r>
                      <a:r>
                        <a:rPr lang="en-US" sz="1800" b="0" kern="100" cap="none" spc="0" dirty="0" err="1" smtClean="0">
                          <a:ln>
                            <a:noFill/>
                          </a:ln>
                          <a:solidFill>
                            <a:schemeClr val="tx1"/>
                          </a:solidFill>
                          <a:effectLst/>
                        </a:rPr>
                        <a:t>getInstance</a:t>
                      </a:r>
                      <a:r>
                        <a:rPr lang="en-US" sz="1800" b="0" kern="100" cap="none" spc="0" dirty="0" smtClean="0">
                          <a:ln>
                            <a:noFill/>
                          </a:ln>
                          <a:solidFill>
                            <a:schemeClr val="tx1"/>
                          </a:solidFill>
                          <a:effectLst/>
                        </a:rPr>
                        <a:t>() { </a:t>
                      </a:r>
                    </a:p>
                    <a:p>
                      <a:pPr algn="just">
                        <a:spcAft>
                          <a:spcPts val="0"/>
                        </a:spcAft>
                      </a:pPr>
                      <a:r>
                        <a:rPr lang="en-US" sz="1800" b="0" kern="100" cap="none" spc="0" dirty="0" smtClean="0">
                          <a:ln>
                            <a:noFill/>
                          </a:ln>
                          <a:solidFill>
                            <a:schemeClr val="tx1"/>
                          </a:solidFill>
                          <a:effectLst/>
                        </a:rPr>
                        <a:t>        </a:t>
                      </a:r>
                      <a:r>
                        <a:rPr lang="en-US" sz="1800" b="1" kern="100" cap="none" spc="0" dirty="0" smtClean="0">
                          <a:ln>
                            <a:noFill/>
                          </a:ln>
                          <a:solidFill>
                            <a:srgbClr val="FF6600"/>
                          </a:solidFill>
                          <a:effectLst/>
                        </a:rPr>
                        <a:t>//</a:t>
                      </a:r>
                      <a:r>
                        <a:rPr lang="zh-CN" altLang="en-US" sz="1800" b="1" kern="100" cap="none" spc="0" dirty="0" smtClean="0">
                          <a:ln>
                            <a:noFill/>
                          </a:ln>
                          <a:solidFill>
                            <a:srgbClr val="FF6600"/>
                          </a:solidFill>
                          <a:effectLst/>
                        </a:rPr>
                        <a:t>第一重判断</a:t>
                      </a:r>
                      <a:endParaRPr lang="zh-CN" altLang="en-US" sz="1800" b="1" kern="100" cap="none" spc="0" dirty="0" smtClean="0">
                        <a:ln>
                          <a:noFill/>
                        </a:ln>
                        <a:solidFill>
                          <a:srgbClr val="FF6600"/>
                        </a:solidFill>
                        <a:effectLst/>
                      </a:endParaRPr>
                    </a:p>
                    <a:p>
                      <a:pPr algn="just">
                        <a:spcAft>
                          <a:spcPts val="0"/>
                        </a:spcAft>
                      </a:pPr>
                      <a:r>
                        <a:rPr lang="en-US" sz="1800" b="1" kern="100" cap="none" spc="0" dirty="0" smtClean="0">
                          <a:ln>
                            <a:noFill/>
                          </a:ln>
                          <a:solidFill>
                            <a:srgbClr val="FF6600"/>
                          </a:solidFill>
                          <a:effectLst/>
                        </a:rPr>
                        <a:t>        if (instance == null) {</a:t>
                      </a:r>
                    </a:p>
                    <a:p>
                      <a:pPr algn="just">
                        <a:spcAft>
                          <a:spcPts val="0"/>
                        </a:spcAft>
                      </a:pPr>
                      <a:r>
                        <a:rPr lang="en-US" sz="1800" b="1" kern="100" cap="none" spc="0" dirty="0" smtClean="0">
                          <a:ln>
                            <a:noFill/>
                          </a:ln>
                          <a:solidFill>
                            <a:srgbClr val="FF6600"/>
                          </a:solidFill>
                          <a:effectLst/>
                        </a:rPr>
                        <a:t>            </a:t>
                      </a:r>
                      <a:r>
                        <a:rPr lang="en-US" sz="1800" b="1" kern="100" cap="none" spc="0" dirty="0" smtClean="0">
                          <a:ln>
                            <a:noFill/>
                          </a:ln>
                          <a:solidFill>
                            <a:srgbClr val="FF6600"/>
                          </a:solidFill>
                          <a:effectLst/>
                        </a:rPr>
                        <a:t>//</a:t>
                      </a:r>
                      <a:r>
                        <a:rPr lang="zh-CN" altLang="en-US" sz="1800" b="1" kern="100" cap="none" spc="0" dirty="0" smtClean="0">
                          <a:ln>
                            <a:noFill/>
                          </a:ln>
                          <a:solidFill>
                            <a:srgbClr val="FF6600"/>
                          </a:solidFill>
                          <a:effectLst/>
                        </a:rPr>
                        <a:t>锁定代码块</a:t>
                      </a:r>
                      <a:endParaRPr lang="zh-CN" altLang="en-US" sz="1800" b="1" kern="100" cap="none" spc="0" dirty="0" smtClean="0">
                        <a:ln>
                          <a:noFill/>
                        </a:ln>
                        <a:solidFill>
                          <a:srgbClr val="FF6600"/>
                        </a:solidFill>
                        <a:effectLst/>
                      </a:endParaRPr>
                    </a:p>
                    <a:p>
                      <a:pPr algn="just">
                        <a:spcAft>
                          <a:spcPts val="0"/>
                        </a:spcAft>
                      </a:pPr>
                      <a:r>
                        <a:rPr lang="zh-CN" altLang="en-US" sz="1800" b="1" kern="100" cap="none" spc="0" dirty="0" smtClean="0">
                          <a:ln>
                            <a:noFill/>
                          </a:ln>
                          <a:solidFill>
                            <a:srgbClr val="FF6600"/>
                          </a:solidFill>
                          <a:effectLst/>
                        </a:rPr>
                        <a:t>            </a:t>
                      </a:r>
                      <a:r>
                        <a:rPr lang="en-US" sz="1800" b="1" kern="100" cap="none" spc="0" dirty="0" smtClean="0">
                          <a:ln>
                            <a:noFill/>
                          </a:ln>
                          <a:solidFill>
                            <a:srgbClr val="FF6600"/>
                          </a:solidFill>
                          <a:effectLst/>
                        </a:rPr>
                        <a:t>synchronized (</a:t>
                      </a:r>
                      <a:r>
                        <a:rPr lang="en-US" sz="1800" b="1" kern="100" cap="none" spc="0" dirty="0" err="1" smtClean="0">
                          <a:ln>
                            <a:noFill/>
                          </a:ln>
                          <a:solidFill>
                            <a:srgbClr val="FF6600"/>
                          </a:solidFill>
                          <a:effectLst/>
                        </a:rPr>
                        <a:t>LazySingleton.class</a:t>
                      </a:r>
                      <a:r>
                        <a:rPr lang="en-US" sz="1800" b="1" kern="100" cap="none" spc="0" dirty="0" smtClean="0">
                          <a:ln>
                            <a:noFill/>
                          </a:ln>
                          <a:solidFill>
                            <a:srgbClr val="FF6600"/>
                          </a:solidFill>
                          <a:effectLst/>
                        </a:rPr>
                        <a:t>) {</a:t>
                      </a:r>
                    </a:p>
                    <a:p>
                      <a:pPr algn="just">
                        <a:spcAft>
                          <a:spcPts val="0"/>
                        </a:spcAft>
                      </a:pPr>
                      <a:r>
                        <a:rPr lang="en-US" sz="1800" b="1" kern="100" cap="none" spc="0" dirty="0" smtClean="0">
                          <a:ln>
                            <a:noFill/>
                          </a:ln>
                          <a:solidFill>
                            <a:srgbClr val="FF6600"/>
                          </a:solidFill>
                          <a:effectLst/>
                        </a:rPr>
                        <a:t>                </a:t>
                      </a:r>
                      <a:r>
                        <a:rPr lang="en-US" sz="1800" b="1" kern="100" cap="none" spc="0" dirty="0" smtClean="0">
                          <a:ln>
                            <a:noFill/>
                          </a:ln>
                          <a:solidFill>
                            <a:srgbClr val="FF6600"/>
                          </a:solidFill>
                          <a:effectLst/>
                        </a:rPr>
                        <a:t>//</a:t>
                      </a:r>
                      <a:r>
                        <a:rPr lang="zh-CN" altLang="en-US" sz="1800" b="1" kern="100" cap="none" spc="0" dirty="0" smtClean="0">
                          <a:ln>
                            <a:noFill/>
                          </a:ln>
                          <a:solidFill>
                            <a:srgbClr val="FF6600"/>
                          </a:solidFill>
                          <a:effectLst/>
                        </a:rPr>
                        <a:t>第二重判断</a:t>
                      </a:r>
                      <a:endParaRPr lang="zh-CN" altLang="en-US" sz="1800" b="1" kern="100" cap="none" spc="0" dirty="0" smtClean="0">
                        <a:ln>
                          <a:noFill/>
                        </a:ln>
                        <a:solidFill>
                          <a:srgbClr val="FF6600"/>
                        </a:solidFill>
                        <a:effectLst/>
                      </a:endParaRPr>
                    </a:p>
                    <a:p>
                      <a:pPr algn="just">
                        <a:spcAft>
                          <a:spcPts val="0"/>
                        </a:spcAft>
                      </a:pPr>
                      <a:r>
                        <a:rPr lang="en-US" sz="1800" b="1" kern="100" cap="none" spc="0" dirty="0" smtClean="0">
                          <a:ln>
                            <a:noFill/>
                          </a:ln>
                          <a:solidFill>
                            <a:srgbClr val="FF6600"/>
                          </a:solidFill>
                          <a:effectLst/>
                        </a:rPr>
                        <a:t>                if (instance == null) {</a:t>
                      </a:r>
                    </a:p>
                    <a:p>
                      <a:pPr algn="just">
                        <a:spcAft>
                          <a:spcPts val="0"/>
                        </a:spcAft>
                      </a:pPr>
                      <a:r>
                        <a:rPr lang="en-US" sz="1800" b="1" kern="100" cap="none" spc="0" dirty="0" smtClean="0">
                          <a:ln>
                            <a:noFill/>
                          </a:ln>
                          <a:solidFill>
                            <a:srgbClr val="FF6600"/>
                          </a:solidFill>
                          <a:effectLst/>
                        </a:rPr>
                        <a:t>                    instance = new </a:t>
                      </a:r>
                      <a:r>
                        <a:rPr lang="en-US" sz="1800" b="1" kern="100" cap="none" spc="0" dirty="0" err="1" smtClean="0">
                          <a:ln>
                            <a:noFill/>
                          </a:ln>
                          <a:solidFill>
                            <a:srgbClr val="FF6600"/>
                          </a:solidFill>
                          <a:effectLst/>
                        </a:rPr>
                        <a:t>LazySingleton</a:t>
                      </a:r>
                      <a:r>
                        <a:rPr lang="en-US" sz="1800" b="1" kern="100" cap="none" spc="0" dirty="0" smtClean="0">
                          <a:ln>
                            <a:noFill/>
                          </a:ln>
                          <a:solidFill>
                            <a:srgbClr val="FF6600"/>
                          </a:solidFill>
                          <a:effectLst/>
                        </a:rPr>
                        <a:t>(); </a:t>
                      </a:r>
                      <a:r>
                        <a:rPr lang="en-US" sz="1800" b="1" kern="100" cap="none" spc="0" dirty="0" smtClean="0">
                          <a:ln>
                            <a:noFill/>
                          </a:ln>
                          <a:solidFill>
                            <a:srgbClr val="FF6600"/>
                          </a:solidFill>
                          <a:effectLst/>
                        </a:rPr>
                        <a:t>//</a:t>
                      </a:r>
                      <a:r>
                        <a:rPr lang="zh-CN" altLang="en-US" sz="1800" b="1" kern="100" cap="none" spc="0" dirty="0" smtClean="0">
                          <a:ln>
                            <a:noFill/>
                          </a:ln>
                          <a:solidFill>
                            <a:srgbClr val="FF6600"/>
                          </a:solidFill>
                          <a:effectLst/>
                        </a:rPr>
                        <a:t>创建单例实例</a:t>
                      </a:r>
                      <a:endParaRPr lang="zh-CN" altLang="en-US" sz="1800" b="1" kern="100" cap="none" spc="0" dirty="0" smtClean="0">
                        <a:ln>
                          <a:noFill/>
                        </a:ln>
                        <a:solidFill>
                          <a:srgbClr val="FF6600"/>
                        </a:solidFill>
                        <a:effectLst/>
                      </a:endParaRPr>
                    </a:p>
                    <a:p>
                      <a:pPr algn="just">
                        <a:spcAft>
                          <a:spcPts val="0"/>
                        </a:spcAft>
                      </a:pPr>
                      <a:r>
                        <a:rPr lang="en-US" altLang="zh-CN" sz="1800" b="1" kern="100" cap="none" spc="0" dirty="0" smtClean="0">
                          <a:ln>
                            <a:noFill/>
                          </a:ln>
                          <a:solidFill>
                            <a:srgbClr val="FF6600"/>
                          </a:solidFill>
                          <a:effectLst/>
                        </a:rPr>
                        <a:t>                }</a:t>
                      </a:r>
                    </a:p>
                    <a:p>
                      <a:pPr algn="just">
                        <a:spcAft>
                          <a:spcPts val="0"/>
                        </a:spcAft>
                      </a:pPr>
                      <a:r>
                        <a:rPr lang="en-US" altLang="zh-CN" sz="1800" b="1" kern="100" cap="none" spc="0" dirty="0" smtClean="0">
                          <a:ln>
                            <a:noFill/>
                          </a:ln>
                          <a:solidFill>
                            <a:srgbClr val="FF6600"/>
                          </a:solidFill>
                          <a:effectLst/>
                        </a:rPr>
                        <a:t>            }</a:t>
                      </a:r>
                    </a:p>
                    <a:p>
                      <a:pPr algn="just">
                        <a:spcAft>
                          <a:spcPts val="0"/>
                        </a:spcAft>
                      </a:pPr>
                      <a:r>
                        <a:rPr lang="en-US" altLang="zh-CN" sz="1800" b="0" kern="100" cap="none" spc="0" dirty="0" smtClean="0">
                          <a:ln>
                            <a:noFill/>
                          </a:ln>
                          <a:solidFill>
                            <a:schemeClr val="tx1"/>
                          </a:solidFill>
                          <a:effectLst/>
                        </a:rPr>
                        <a:t>        }</a:t>
                      </a:r>
                    </a:p>
                    <a:p>
                      <a:pPr algn="just">
                        <a:spcAft>
                          <a:spcPts val="0"/>
                        </a:spcAft>
                      </a:pPr>
                      <a:r>
                        <a:rPr lang="en-US" sz="1800" b="0" kern="100" cap="none" spc="0" dirty="0" smtClean="0">
                          <a:ln>
                            <a:noFill/>
                          </a:ln>
                          <a:solidFill>
                            <a:schemeClr val="tx1"/>
                          </a:solidFill>
                          <a:effectLst/>
                        </a:rPr>
                        <a:t>    return instance; </a:t>
                      </a:r>
                    </a:p>
                    <a:p>
                      <a:pPr algn="just">
                        <a:spcAft>
                          <a:spcPts val="0"/>
                        </a:spcAft>
                      </a:pPr>
                      <a:r>
                        <a:rPr lang="en-US" sz="1800" b="0" kern="100" cap="none" spc="0" dirty="0" smtClean="0">
                          <a:ln>
                            <a:noFill/>
                          </a:ln>
                          <a:solidFill>
                            <a:schemeClr val="tx1"/>
                          </a:solidFill>
                          <a:effectLst/>
                        </a:rPr>
                        <a:t>    }</a:t>
                      </a:r>
                    </a:p>
                    <a:p>
                      <a:pPr algn="just">
                        <a:spcAft>
                          <a:spcPts val="0"/>
                        </a:spcAft>
                      </a:pPr>
                      <a:r>
                        <a:rPr lang="en-US" sz="1800" b="0" kern="100" cap="none" spc="0" dirty="0" smtClean="0">
                          <a:ln>
                            <a:noFill/>
                          </a:ln>
                          <a:solidFill>
                            <a:schemeClr val="tx1"/>
                          </a:solidFill>
                          <a:effectLst/>
                        </a:rPr>
                        <a:t>}</a:t>
                      </a:r>
                    </a:p>
                  </a:txBody>
                  <a:tcPr marL="68580" marR="68580" marT="0" marB="0">
                    <a:solidFill>
                      <a:schemeClr val="bg1">
                        <a:lumMod val="95000"/>
                      </a:schemeClr>
                    </a:solidFill>
                  </a:tcPr>
                </a:tc>
              </a:tr>
            </a:tbl>
          </a:graphicData>
        </a:graphic>
      </p:graphicFrame>
      <p:grpSp>
        <p:nvGrpSpPr>
          <p:cNvPr id="3" name="组合 5"/>
          <p:cNvGrpSpPr>
            <a:grpSpLocks/>
          </p:cNvGrpSpPr>
          <p:nvPr/>
        </p:nvGrpSpPr>
        <p:grpSpPr bwMode="auto">
          <a:xfrm>
            <a:off x="5181600" y="1981200"/>
            <a:ext cx="3810000" cy="1941513"/>
            <a:chOff x="5181600" y="2295347"/>
            <a:chExt cx="3810000" cy="1941159"/>
          </a:xfrm>
        </p:grpSpPr>
        <p:sp>
          <p:nvSpPr>
            <p:cNvPr id="4" name="矩形 3"/>
            <p:cNvSpPr/>
            <p:nvPr/>
          </p:nvSpPr>
          <p:spPr>
            <a:xfrm>
              <a:off x="5181600" y="2295347"/>
              <a:ext cx="3810000" cy="9905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t>Double-Check Locking</a:t>
              </a:r>
            </a:p>
            <a:p>
              <a:pPr algn="ctr">
                <a:defRPr/>
              </a:pPr>
              <a:r>
                <a:rPr lang="zh-CN" altLang="en-US" sz="2400" b="1" dirty="0">
                  <a:ln>
                    <a:solidFill>
                      <a:schemeClr val="bg1"/>
                    </a:solidFill>
                  </a:ln>
                  <a:solidFill>
                    <a:srgbClr val="FFFFFF"/>
                  </a:solidFill>
                </a:rPr>
                <a:t>双重检查锁定</a:t>
              </a:r>
              <a:endParaRPr lang="zh-CN" altLang="en-US" sz="2400" dirty="0">
                <a:ln>
                  <a:solidFill>
                    <a:schemeClr val="bg1"/>
                  </a:solidFill>
                </a:ln>
                <a:solidFill>
                  <a:srgbClr val="FFFFFF"/>
                </a:solidFill>
              </a:endParaRPr>
            </a:p>
          </p:txBody>
        </p:sp>
        <p:sp>
          <p:nvSpPr>
            <p:cNvPr id="5" name="右箭头 4"/>
            <p:cNvSpPr/>
            <p:nvPr/>
          </p:nvSpPr>
          <p:spPr>
            <a:xfrm rot="7830230">
              <a:off x="5175368" y="3398424"/>
              <a:ext cx="1295164"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7" name="矩形 6"/>
          <p:cNvSpPr/>
          <p:nvPr/>
        </p:nvSpPr>
        <p:spPr>
          <a:xfrm>
            <a:off x="1066800" y="2847975"/>
            <a:ext cx="7010400" cy="2486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858574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200" y="914400"/>
            <a:ext cx="6324600" cy="685800"/>
          </a:xfrm>
        </p:spPr>
        <p:txBody>
          <a:bodyPr/>
          <a:lstStyle/>
          <a:p>
            <a:pPr eaLnBrk="1" hangingPunct="1"/>
            <a:r>
              <a:rPr lang="zh-CN" altLang="en-US" smtClean="0"/>
              <a:t>饿汉式单例与懒汉式单例</a:t>
            </a:r>
          </a:p>
        </p:txBody>
      </p:sp>
      <p:sp>
        <p:nvSpPr>
          <p:cNvPr id="30723"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饿汉式单例类与懒汉式单例</a:t>
            </a:r>
            <a:r>
              <a:rPr lang="zh-CN" altLang="en-US" dirty="0" smtClean="0"/>
              <a:t>类的比较</a:t>
            </a:r>
            <a:endParaRPr lang="en-US" altLang="zh-CN" dirty="0" smtClean="0"/>
          </a:p>
          <a:p>
            <a:pPr lvl="1" eaLnBrk="1" hangingPunct="1"/>
            <a:r>
              <a:rPr lang="zh-CN" altLang="en-US" dirty="0" smtClean="0">
                <a:solidFill>
                  <a:srgbClr val="FF6600"/>
                </a:solidFill>
              </a:rPr>
              <a:t>饿汉式单例类：</a:t>
            </a:r>
            <a:r>
              <a:rPr lang="zh-CN" altLang="en-US" dirty="0" smtClean="0"/>
              <a:t>无须考虑多个线程同时访问的问题；调用速度和反应时间优于懒汉式单例；资源利用效率不及懒汉式单例；系统加载时间可能会比较长</a:t>
            </a:r>
            <a:endParaRPr lang="en-US" altLang="zh-CN" dirty="0" smtClean="0"/>
          </a:p>
          <a:p>
            <a:pPr lvl="1" eaLnBrk="1" hangingPunct="1"/>
            <a:r>
              <a:rPr lang="zh-CN" altLang="en-US" dirty="0" smtClean="0">
                <a:solidFill>
                  <a:srgbClr val="FF6600"/>
                </a:solidFill>
              </a:rPr>
              <a:t>懒汉式单例类：</a:t>
            </a:r>
            <a:r>
              <a:rPr lang="zh-CN" altLang="en-US" dirty="0" smtClean="0"/>
              <a:t>实现了延迟加载；必须处理好多个线程同时访问的问题；需通过双重检查锁定等机制进行控制，将导致系统性能受到一定影响</a:t>
            </a:r>
          </a:p>
          <a:p>
            <a:pPr lvl="1" eaLnBrk="1" hangingPunct="1"/>
            <a:endParaRPr lang="en-US" altLang="zh-CN" dirty="0" smtClean="0"/>
          </a:p>
          <a:p>
            <a:pPr lvl="1" eaLnBrk="1" hangingPunct="1"/>
            <a:endParaRPr lang="en-US" altLang="zh-CN" sz="2000" dirty="0" smtClean="0"/>
          </a:p>
        </p:txBody>
      </p:sp>
      <p:sp>
        <p:nvSpPr>
          <p:cNvPr id="307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97601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914400"/>
            <a:ext cx="6324600" cy="685800"/>
          </a:xfrm>
        </p:spPr>
        <p:txBody>
          <a:bodyPr/>
          <a:lstStyle/>
          <a:p>
            <a:pPr eaLnBrk="1" hangingPunct="1"/>
            <a:r>
              <a:rPr lang="zh-CN" altLang="en-US" smtClean="0"/>
              <a:t>饿汉式单例与懒汉式单例</a:t>
            </a:r>
          </a:p>
        </p:txBody>
      </p:sp>
      <p:sp>
        <p:nvSpPr>
          <p:cNvPr id="29699" name="Rectangle 3"/>
          <p:cNvSpPr>
            <a:spLocks noGrp="1" noChangeArrowheads="1"/>
          </p:cNvSpPr>
          <p:nvPr>
            <p:ph type="body" idx="1"/>
          </p:nvPr>
        </p:nvSpPr>
        <p:spPr>
          <a:xfrm>
            <a:off x="381000" y="1752600"/>
            <a:ext cx="8382000" cy="4419600"/>
          </a:xfrm>
        </p:spPr>
        <p:txBody>
          <a:bodyPr/>
          <a:lstStyle/>
          <a:p>
            <a:pPr eaLnBrk="1" hangingPunct="1"/>
            <a:r>
              <a:rPr lang="zh-CN" altLang="en-US" dirty="0" smtClean="0"/>
              <a:t>使用静态内部类实现单例模式</a:t>
            </a:r>
            <a:endParaRPr lang="en-US" altLang="zh-CN" dirty="0" smtClean="0"/>
          </a:p>
          <a:p>
            <a:pPr lvl="1" eaLnBrk="1" hangingPunct="1"/>
            <a:r>
              <a:rPr lang="en-US" altLang="zh-CN" dirty="0" smtClean="0"/>
              <a:t>Java</a:t>
            </a:r>
            <a:r>
              <a:rPr lang="zh-CN" altLang="en-US" dirty="0" smtClean="0"/>
              <a:t>语言中最好的实现方式</a:t>
            </a:r>
            <a:endParaRPr lang="en-US" altLang="zh-CN" dirty="0" smtClean="0"/>
          </a:p>
          <a:p>
            <a:pPr lvl="1" eaLnBrk="1" hangingPunct="1"/>
            <a:r>
              <a:rPr lang="en-US" altLang="zh-CN" dirty="0" smtClean="0"/>
              <a:t>Initialization on Demand Holder (</a:t>
            </a:r>
            <a:r>
              <a:rPr lang="en-US" altLang="zh-CN" dirty="0" err="1" smtClean="0">
                <a:solidFill>
                  <a:srgbClr val="FF6600"/>
                </a:solidFill>
              </a:rPr>
              <a:t>IoDH</a:t>
            </a:r>
            <a:r>
              <a:rPr lang="en-US" altLang="zh-CN" dirty="0" smtClean="0"/>
              <a:t>): </a:t>
            </a:r>
            <a:r>
              <a:rPr lang="zh-CN" altLang="en-US" dirty="0" smtClean="0"/>
              <a:t>使用静态内部类</a:t>
            </a:r>
            <a:r>
              <a:rPr lang="en-US" altLang="zh-CN" dirty="0" smtClean="0">
                <a:solidFill>
                  <a:srgbClr val="00B050"/>
                </a:solidFill>
              </a:rPr>
              <a:t>(static inner class)</a:t>
            </a:r>
          </a:p>
        </p:txBody>
      </p:sp>
      <p:sp>
        <p:nvSpPr>
          <p:cNvPr id="29700" name="Rectangle 2"/>
          <p:cNvSpPr>
            <a:spLocks noChangeArrowheads="1"/>
          </p:cNvSpPr>
          <p:nvPr/>
        </p:nvSpPr>
        <p:spPr bwMode="auto">
          <a:xfrm>
            <a:off x="1066800" y="2514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9701" name="Rectangle 14"/>
          <p:cNvSpPr>
            <a:spLocks noChangeArrowheads="1"/>
          </p:cNvSpPr>
          <p:nvPr/>
        </p:nvSpPr>
        <p:spPr bwMode="auto">
          <a:xfrm>
            <a:off x="363538" y="2314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68262549"/>
              </p:ext>
            </p:extLst>
          </p:nvPr>
        </p:nvGraphicFramePr>
        <p:xfrm>
          <a:off x="655637" y="1447800"/>
          <a:ext cx="7802563" cy="5120640"/>
        </p:xfrm>
        <a:graphic>
          <a:graphicData uri="http://schemas.openxmlformats.org/drawingml/2006/table">
            <a:tbl>
              <a:tblPr firstRow="1" firstCol="1" lastRow="1" lastCol="1" bandRow="1" bandCol="1">
                <a:tableStyleId>{5C22544A-7EE6-4342-B048-85BDC9FD1C3A}</a:tableStyleId>
              </a:tblPr>
              <a:tblGrid>
                <a:gridCol w="7802563"/>
              </a:tblGrid>
              <a:tr h="0">
                <a:tc>
                  <a:txBody>
                    <a:bodyPr/>
                    <a:lstStyle/>
                    <a:p>
                      <a:pPr algn="just">
                        <a:spcAft>
                          <a:spcPts val="0"/>
                        </a:spcAft>
                      </a:pPr>
                      <a:r>
                        <a:rPr lang="en-US" sz="1600" b="0" kern="100" cap="none" spc="0" dirty="0">
                          <a:ln>
                            <a:noFill/>
                          </a:ln>
                          <a:solidFill>
                            <a:schemeClr val="tx1"/>
                          </a:solidFill>
                          <a:effectLst/>
                        </a:rPr>
                        <a:t>//Initialization on Demand Holder</a:t>
                      </a:r>
                      <a:endParaRPr lang="zh-CN" sz="1600" b="0" kern="100" cap="none" spc="0" dirty="0">
                        <a:ln>
                          <a:noFill/>
                        </a:ln>
                        <a:solidFill>
                          <a:schemeClr val="tx1"/>
                        </a:solidFill>
                        <a:effectLst/>
                      </a:endParaRPr>
                    </a:p>
                    <a:p>
                      <a:pPr algn="just">
                        <a:spcAft>
                          <a:spcPts val="0"/>
                        </a:spcAft>
                      </a:pPr>
                      <a:r>
                        <a:rPr lang="en-US" sz="1600" b="0" kern="100" cap="none" spc="0" dirty="0" smtClean="0">
                          <a:ln>
                            <a:noFill/>
                          </a:ln>
                          <a:solidFill>
                            <a:schemeClr val="tx1"/>
                          </a:solidFill>
                          <a:effectLst/>
                        </a:rPr>
                        <a:t>public class </a:t>
                      </a:r>
                      <a:r>
                        <a:rPr lang="en-US" sz="1600" b="0" kern="100" cap="none" spc="0" dirty="0">
                          <a:ln>
                            <a:noFill/>
                          </a:ln>
                          <a:solidFill>
                            <a:schemeClr val="tx1"/>
                          </a:solidFill>
                          <a:effectLst/>
                        </a:rPr>
                        <a:t>Singleton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private </a:t>
                      </a:r>
                      <a:r>
                        <a:rPr lang="en-US" sz="1600" b="0" kern="100" cap="none" spc="0" dirty="0">
                          <a:ln>
                            <a:noFill/>
                          </a:ln>
                          <a:solidFill>
                            <a:schemeClr val="tx1"/>
                          </a:solidFill>
                          <a:effectLst/>
                        </a:rPr>
                        <a:t>Singleton()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a:t>
                      </a:r>
                      <a:endParaRPr lang="en-US" sz="1600" b="0" kern="100" cap="none" spc="0" dirty="0">
                        <a:ln>
                          <a:noFill/>
                        </a:ln>
                        <a:solidFill>
                          <a:schemeClr val="tx1"/>
                        </a:solidFill>
                        <a:effectLst/>
                      </a:endParaRPr>
                    </a:p>
                    <a:p>
                      <a:pPr algn="just">
                        <a:spcAft>
                          <a:spcPts val="0"/>
                        </a:spcAft>
                      </a:pPr>
                      <a:endParaRPr lang="en-US" altLang="zh-CN" sz="1600" b="0" kern="100" cap="none" spc="0" dirty="0" smtClean="0">
                        <a:ln>
                          <a:noFill/>
                        </a:ln>
                        <a:solidFill>
                          <a:schemeClr val="tx1"/>
                        </a:solidFill>
                        <a:effectLst/>
                      </a:endParaRPr>
                    </a:p>
                    <a:p>
                      <a:pPr algn="just">
                        <a:spcAft>
                          <a:spcPts val="0"/>
                        </a:spcAft>
                      </a:pPr>
                      <a:r>
                        <a:rPr lang="en-US" altLang="zh-CN" sz="1600" b="1" kern="100" cap="none" spc="0" baseline="0" dirty="0" smtClean="0">
                          <a:ln>
                            <a:noFill/>
                          </a:ln>
                          <a:solidFill>
                            <a:srgbClr val="FF6600"/>
                          </a:solidFill>
                          <a:effectLst/>
                        </a:rPr>
                        <a:t>    //</a:t>
                      </a:r>
                      <a:r>
                        <a:rPr lang="zh-CN" altLang="en-US" sz="1600" b="1" kern="100" cap="none" spc="0" baseline="0" dirty="0" smtClean="0">
                          <a:ln>
                            <a:noFill/>
                          </a:ln>
                          <a:solidFill>
                            <a:srgbClr val="FF6600"/>
                          </a:solidFill>
                          <a:effectLst/>
                        </a:rPr>
                        <a:t>静态内部类</a:t>
                      </a:r>
                      <a:endParaRPr lang="zh-CN" sz="1600" b="1" kern="100" cap="none" spc="0" dirty="0">
                        <a:ln>
                          <a:noFill/>
                        </a:ln>
                        <a:solidFill>
                          <a:srgbClr val="FF6600"/>
                        </a:solidFill>
                        <a:effectLst/>
                      </a:endParaRPr>
                    </a:p>
                    <a:p>
                      <a:pPr algn="just">
                        <a:spcAft>
                          <a:spcPts val="0"/>
                        </a:spcAft>
                      </a:pPr>
                      <a:r>
                        <a:rPr lang="en-US" sz="1600" b="1" kern="100" cap="none" spc="0" baseline="0" dirty="0" smtClean="0">
                          <a:ln>
                            <a:noFill/>
                          </a:ln>
                          <a:solidFill>
                            <a:srgbClr val="FF6600"/>
                          </a:solidFill>
                          <a:effectLst/>
                        </a:rPr>
                        <a:t>    </a:t>
                      </a:r>
                      <a:r>
                        <a:rPr lang="en-US" sz="1600" b="1" kern="100" cap="none" spc="0" dirty="0" smtClean="0">
                          <a:ln>
                            <a:noFill/>
                          </a:ln>
                          <a:solidFill>
                            <a:srgbClr val="FF6600"/>
                          </a:solidFill>
                          <a:effectLst/>
                        </a:rPr>
                        <a:t>private </a:t>
                      </a:r>
                      <a:r>
                        <a:rPr lang="en-US" sz="1600" b="1" kern="100" cap="none" spc="0" dirty="0">
                          <a:ln>
                            <a:noFill/>
                          </a:ln>
                          <a:solidFill>
                            <a:srgbClr val="FF6600"/>
                          </a:solidFill>
                          <a:effectLst/>
                        </a:rPr>
                        <a:t>static class </a:t>
                      </a:r>
                      <a:r>
                        <a:rPr lang="en-US" sz="1600" b="1" kern="100" cap="none" spc="0" dirty="0" err="1">
                          <a:ln>
                            <a:noFill/>
                          </a:ln>
                          <a:solidFill>
                            <a:srgbClr val="FF6600"/>
                          </a:solidFill>
                          <a:effectLst/>
                        </a:rPr>
                        <a:t>HolderClass</a:t>
                      </a:r>
                      <a:r>
                        <a:rPr lang="en-US" sz="1600" b="1" kern="100" cap="none" spc="0" dirty="0">
                          <a:ln>
                            <a:noFill/>
                          </a:ln>
                          <a:solidFill>
                            <a:srgbClr val="FF6600"/>
                          </a:solidFill>
                          <a:effectLst/>
                        </a:rPr>
                        <a:t> {</a:t>
                      </a:r>
                      <a:endParaRPr lang="zh-CN" sz="1600" b="1" kern="100" cap="none" spc="0" dirty="0">
                        <a:ln>
                          <a:noFill/>
                        </a:ln>
                        <a:solidFill>
                          <a:srgbClr val="FF6600"/>
                        </a:solidFill>
                        <a:effectLst/>
                      </a:endParaRPr>
                    </a:p>
                    <a:p>
                      <a:pPr algn="just">
                        <a:spcAft>
                          <a:spcPts val="0"/>
                        </a:spcAft>
                      </a:pPr>
                      <a:r>
                        <a:rPr lang="en-US" sz="1600" b="1" kern="100" cap="none" spc="0" baseline="0" dirty="0" smtClean="0">
                          <a:ln>
                            <a:noFill/>
                          </a:ln>
                          <a:solidFill>
                            <a:srgbClr val="FF6600"/>
                          </a:solidFill>
                          <a:effectLst/>
                        </a:rPr>
                        <a:t>        </a:t>
                      </a:r>
                      <a:r>
                        <a:rPr lang="en-US" sz="1600" b="1" kern="100" cap="none" spc="0" dirty="0" smtClean="0">
                          <a:ln>
                            <a:noFill/>
                          </a:ln>
                          <a:solidFill>
                            <a:srgbClr val="FF6600"/>
                          </a:solidFill>
                          <a:effectLst/>
                        </a:rPr>
                        <a:t>private </a:t>
                      </a:r>
                      <a:r>
                        <a:rPr lang="en-US" sz="1600" b="1" kern="100" cap="none" spc="0" dirty="0">
                          <a:ln>
                            <a:noFill/>
                          </a:ln>
                          <a:solidFill>
                            <a:srgbClr val="FF6600"/>
                          </a:solidFill>
                          <a:effectLst/>
                        </a:rPr>
                        <a:t>final static Singleton instance = new Singleton();</a:t>
                      </a:r>
                      <a:endParaRPr lang="zh-CN" sz="1600" b="1" kern="100" cap="none" spc="0" dirty="0">
                        <a:ln>
                          <a:noFill/>
                        </a:ln>
                        <a:solidFill>
                          <a:srgbClr val="FF6600"/>
                        </a:solidFill>
                        <a:effectLst/>
                      </a:endParaRPr>
                    </a:p>
                    <a:p>
                      <a:pPr algn="just">
                        <a:spcAft>
                          <a:spcPts val="0"/>
                        </a:spcAft>
                      </a:pPr>
                      <a:r>
                        <a:rPr lang="en-US" sz="1600" b="1" kern="100" cap="none" spc="0" baseline="0" dirty="0" smtClean="0">
                          <a:ln>
                            <a:noFill/>
                          </a:ln>
                          <a:solidFill>
                            <a:srgbClr val="FF6600"/>
                          </a:solidFill>
                          <a:effectLst/>
                        </a:rPr>
                        <a:t>    </a:t>
                      </a:r>
                      <a:r>
                        <a:rPr lang="en-US" sz="1600" b="1" kern="100" cap="none" spc="0" dirty="0" smtClean="0">
                          <a:ln>
                            <a:noFill/>
                          </a:ln>
                          <a:solidFill>
                            <a:srgbClr val="FF6600"/>
                          </a:solidFill>
                          <a:effectLst/>
                        </a:rPr>
                        <a:t>}</a:t>
                      </a:r>
                      <a:endParaRPr lang="zh-CN" sz="1600" b="1" kern="100" cap="none" spc="0" dirty="0">
                        <a:ln>
                          <a:noFill/>
                        </a:ln>
                        <a:solidFill>
                          <a:srgbClr val="FF6600"/>
                        </a:solidFill>
                        <a:effectLst/>
                      </a:endParaRPr>
                    </a:p>
                    <a:p>
                      <a:pPr algn="just">
                        <a:spcAft>
                          <a:spcPts val="0"/>
                        </a:spcAft>
                      </a:pPr>
                      <a:r>
                        <a:rPr lang="en-US" sz="1600" b="1" kern="100" cap="none" spc="0" dirty="0">
                          <a:ln>
                            <a:noFill/>
                          </a:ln>
                          <a:solidFill>
                            <a:srgbClr val="FF6600"/>
                          </a:solidFill>
                          <a:effectLst/>
                        </a:rPr>
                        <a:t>	</a:t>
                      </a:r>
                      <a:endParaRPr lang="zh-CN" sz="1600" b="1" kern="100" cap="none" spc="0" dirty="0">
                        <a:ln>
                          <a:noFill/>
                        </a:ln>
                        <a:solidFill>
                          <a:srgbClr val="FF6600"/>
                        </a:solidFill>
                        <a:effectLst/>
                      </a:endParaRPr>
                    </a:p>
                    <a:p>
                      <a:pPr algn="just">
                        <a:spcAft>
                          <a:spcPts val="0"/>
                        </a:spcAft>
                      </a:pPr>
                      <a:r>
                        <a:rPr lang="en-US" sz="1600" b="1" kern="100" cap="none" spc="0" baseline="0" dirty="0" smtClean="0">
                          <a:ln>
                            <a:noFill/>
                          </a:ln>
                          <a:solidFill>
                            <a:srgbClr val="FF6600"/>
                          </a:solidFill>
                          <a:effectLst/>
                        </a:rPr>
                        <a:t>    </a:t>
                      </a:r>
                      <a:r>
                        <a:rPr lang="en-US" sz="1600" b="1" kern="100" cap="none" spc="0" dirty="0" smtClean="0">
                          <a:ln>
                            <a:noFill/>
                          </a:ln>
                          <a:solidFill>
                            <a:srgbClr val="FF6600"/>
                          </a:solidFill>
                          <a:effectLst/>
                        </a:rPr>
                        <a:t>public </a:t>
                      </a:r>
                      <a:r>
                        <a:rPr lang="en-US" sz="1600" b="1" kern="100" cap="none" spc="0" dirty="0">
                          <a:ln>
                            <a:noFill/>
                          </a:ln>
                          <a:solidFill>
                            <a:srgbClr val="FF6600"/>
                          </a:solidFill>
                          <a:effectLst/>
                        </a:rPr>
                        <a:t>static Singleton </a:t>
                      </a:r>
                      <a:r>
                        <a:rPr lang="en-US" sz="1600" b="1" kern="100" cap="none" spc="0" dirty="0" err="1">
                          <a:ln>
                            <a:noFill/>
                          </a:ln>
                          <a:solidFill>
                            <a:srgbClr val="FF6600"/>
                          </a:solidFill>
                          <a:effectLst/>
                        </a:rPr>
                        <a:t>getInstance</a:t>
                      </a:r>
                      <a:r>
                        <a:rPr lang="en-US" sz="1600" b="1" kern="100" cap="none" spc="0" dirty="0">
                          <a:ln>
                            <a:noFill/>
                          </a:ln>
                          <a:solidFill>
                            <a:srgbClr val="FF6600"/>
                          </a:solidFill>
                          <a:effectLst/>
                        </a:rPr>
                        <a:t>() {</a:t>
                      </a:r>
                      <a:endParaRPr lang="zh-CN" sz="1600" b="1" kern="100" cap="none" spc="0" dirty="0">
                        <a:ln>
                          <a:noFill/>
                        </a:ln>
                        <a:solidFill>
                          <a:srgbClr val="FF6600"/>
                        </a:solidFill>
                        <a:effectLst/>
                      </a:endParaRPr>
                    </a:p>
                    <a:p>
                      <a:pPr algn="just">
                        <a:spcAft>
                          <a:spcPts val="0"/>
                        </a:spcAft>
                      </a:pPr>
                      <a:r>
                        <a:rPr lang="en-US" sz="1600" b="1" kern="100" cap="none" spc="0" baseline="0" dirty="0" smtClean="0">
                          <a:ln>
                            <a:noFill/>
                          </a:ln>
                          <a:solidFill>
                            <a:srgbClr val="FF6600"/>
                          </a:solidFill>
                          <a:effectLst/>
                        </a:rPr>
                        <a:t>        </a:t>
                      </a:r>
                      <a:r>
                        <a:rPr lang="en-US" sz="1600" b="1" kern="100" cap="none" spc="0" dirty="0" smtClean="0">
                          <a:ln>
                            <a:noFill/>
                          </a:ln>
                          <a:solidFill>
                            <a:srgbClr val="FF6600"/>
                          </a:solidFill>
                          <a:effectLst/>
                        </a:rPr>
                        <a:t>return </a:t>
                      </a:r>
                      <a:r>
                        <a:rPr lang="en-US" sz="1600" b="1" kern="100" cap="none" spc="0" dirty="0" err="1">
                          <a:ln>
                            <a:noFill/>
                          </a:ln>
                          <a:solidFill>
                            <a:srgbClr val="FF6600"/>
                          </a:solidFill>
                          <a:effectLst/>
                        </a:rPr>
                        <a:t>HolderClass.instance</a:t>
                      </a:r>
                      <a:r>
                        <a:rPr lang="en-US" sz="1600" b="1" kern="100" cap="none" spc="0" dirty="0">
                          <a:ln>
                            <a:noFill/>
                          </a:ln>
                          <a:solidFill>
                            <a:srgbClr val="FF6600"/>
                          </a:solidFill>
                          <a:effectLst/>
                        </a:rPr>
                        <a:t>;</a:t>
                      </a:r>
                      <a:endParaRPr lang="zh-CN" sz="1600" b="1" kern="100" cap="none" spc="0" dirty="0">
                        <a:ln>
                          <a:noFill/>
                        </a:ln>
                        <a:solidFill>
                          <a:srgbClr val="FF6600"/>
                        </a:solidFill>
                        <a:effectLst/>
                      </a:endParaRPr>
                    </a:p>
                    <a:p>
                      <a:pPr algn="just">
                        <a:spcAft>
                          <a:spcPts val="0"/>
                        </a:spcAft>
                      </a:pPr>
                      <a:r>
                        <a:rPr lang="en-US" sz="1600" b="1" kern="100" cap="none" spc="0" baseline="0" dirty="0" smtClean="0">
                          <a:ln>
                            <a:noFill/>
                          </a:ln>
                          <a:solidFill>
                            <a:srgbClr val="FF6600"/>
                          </a:solidFill>
                          <a:effectLst/>
                        </a:rPr>
                        <a:t>    </a:t>
                      </a:r>
                      <a:r>
                        <a:rPr lang="en-US" sz="1600" b="1" kern="100" cap="none" spc="0" dirty="0" smtClean="0">
                          <a:ln>
                            <a:noFill/>
                          </a:ln>
                          <a:solidFill>
                            <a:srgbClr val="FF6600"/>
                          </a:solidFill>
                          <a:effectLst/>
                        </a:rPr>
                        <a:t>}</a:t>
                      </a:r>
                      <a:endParaRPr lang="zh-CN" sz="1600" b="1" kern="100" cap="none" spc="0" dirty="0">
                        <a:ln>
                          <a:noFill/>
                        </a:ln>
                        <a:solidFill>
                          <a:srgbClr val="FF6600"/>
                        </a:solidFill>
                        <a:effectLst/>
                      </a:endParaRPr>
                    </a:p>
                    <a:p>
                      <a:pPr algn="just">
                        <a:spcAft>
                          <a:spcPts val="0"/>
                        </a:spcAft>
                      </a:pP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public </a:t>
                      </a:r>
                      <a:r>
                        <a:rPr lang="en-US" sz="1600" b="0" kern="100" cap="none" spc="0" dirty="0">
                          <a:ln>
                            <a:noFill/>
                          </a:ln>
                          <a:solidFill>
                            <a:schemeClr val="tx1"/>
                          </a:solidFill>
                          <a:effectLst/>
                        </a:rPr>
                        <a:t>static void main(String </a:t>
                      </a:r>
                      <a:r>
                        <a:rPr lang="en-US" sz="1600" b="0" kern="100" cap="none" spc="0" dirty="0" err="1">
                          <a:ln>
                            <a:noFill/>
                          </a:ln>
                          <a:solidFill>
                            <a:schemeClr val="tx1"/>
                          </a:solidFill>
                          <a:effectLst/>
                        </a:rPr>
                        <a:t>args</a:t>
                      </a: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Singleton </a:t>
                      </a:r>
                      <a:r>
                        <a:rPr lang="en-US" sz="1600" b="0" kern="100" cap="none" spc="0" dirty="0">
                          <a:ln>
                            <a:noFill/>
                          </a:ln>
                          <a:solidFill>
                            <a:schemeClr val="tx1"/>
                          </a:solidFill>
                          <a:effectLst/>
                        </a:rPr>
                        <a:t>s1, s2; </a:t>
                      </a:r>
                      <a:endParaRPr lang="zh-CN" sz="1600" b="0" kern="100" cap="none" spc="0" dirty="0">
                        <a:ln>
                          <a:noFill/>
                        </a:ln>
                        <a:solidFill>
                          <a:schemeClr val="tx1"/>
                        </a:solidFill>
                        <a:effectLst/>
                      </a:endParaRPr>
                    </a:p>
                    <a:p>
                      <a:pPr indent="533400" algn="just">
                        <a:spcAft>
                          <a:spcPts val="0"/>
                        </a:spcAft>
                      </a:pPr>
                      <a:r>
                        <a:rPr lang="en-US" sz="1600" b="0" kern="100" cap="none" spc="0" dirty="0">
                          <a:ln>
                            <a:noFill/>
                          </a:ln>
                          <a:solidFill>
                            <a:schemeClr val="tx1"/>
                          </a:solidFill>
                          <a:effectLst/>
                        </a:rPr>
                        <a:t>s1 = </a:t>
                      </a:r>
                      <a:r>
                        <a:rPr lang="en-US" sz="1600" b="0" kern="100" cap="none" spc="0" dirty="0" err="1">
                          <a:ln>
                            <a:noFill/>
                          </a:ln>
                          <a:solidFill>
                            <a:schemeClr val="tx1"/>
                          </a:solidFill>
                          <a:effectLst/>
                        </a:rPr>
                        <a:t>Singleton.getInstance</a:t>
                      </a:r>
                      <a:r>
                        <a:rPr lang="en-US" sz="1600" b="0" kern="100" cap="none" spc="0" dirty="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s2 </a:t>
                      </a:r>
                      <a:r>
                        <a:rPr lang="en-US" sz="1600" b="0" kern="100" cap="none" spc="0" dirty="0">
                          <a:ln>
                            <a:noFill/>
                          </a:ln>
                          <a:solidFill>
                            <a:schemeClr val="tx1"/>
                          </a:solidFill>
                          <a:effectLst/>
                        </a:rPr>
                        <a:t>= </a:t>
                      </a:r>
                      <a:r>
                        <a:rPr lang="en-US" sz="1600" b="0" kern="100" cap="none" spc="0" dirty="0" err="1">
                          <a:ln>
                            <a:noFill/>
                          </a:ln>
                          <a:solidFill>
                            <a:schemeClr val="tx1"/>
                          </a:solidFill>
                          <a:effectLst/>
                        </a:rPr>
                        <a:t>Singleton.getInstance</a:t>
                      </a:r>
                      <a:r>
                        <a:rPr lang="en-US" sz="1600" b="0" kern="100" cap="none" spc="0" dirty="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err="1" smtClean="0">
                          <a:ln>
                            <a:noFill/>
                          </a:ln>
                          <a:solidFill>
                            <a:schemeClr val="tx1"/>
                          </a:solidFill>
                          <a:effectLst/>
                        </a:rPr>
                        <a:t>System.out.println</a:t>
                      </a:r>
                      <a:r>
                        <a:rPr lang="en-US" sz="1600" b="0" kern="100" cap="none" spc="0" dirty="0" smtClean="0">
                          <a:ln>
                            <a:noFill/>
                          </a:ln>
                          <a:solidFill>
                            <a:schemeClr val="tx1"/>
                          </a:solidFill>
                          <a:effectLst/>
                        </a:rPr>
                        <a:t>(s1</a:t>
                      </a:r>
                      <a:r>
                        <a:rPr lang="en-US" sz="1600" b="0" kern="100" cap="none" spc="0" dirty="0">
                          <a:ln>
                            <a:noFill/>
                          </a:ln>
                          <a:solidFill>
                            <a:schemeClr val="tx1"/>
                          </a:solidFill>
                          <a:effectLst/>
                        </a:rPr>
                        <a:t>==s2);</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dirty="0">
                          <a:ln>
                            <a:noFill/>
                          </a:ln>
                          <a:solidFill>
                            <a:schemeClr val="tx1"/>
                          </a:solidFill>
                          <a:effectLst/>
                        </a:rPr>
                        <a:t>}</a:t>
                      </a:r>
                      <a:endParaRPr lang="zh-CN" sz="1600" b="0" kern="100" cap="none" spc="0" dirty="0">
                        <a:ln>
                          <a:noFill/>
                        </a:ln>
                        <a:solidFill>
                          <a:schemeClr val="tx1"/>
                        </a:solidFill>
                        <a:effectLst/>
                        <a:latin typeface="Times New Roman" panose="02020603050405020304" pitchFamily="18" charset="0"/>
                        <a:ea typeface="宋体" panose="02010600030101010101" pitchFamily="2" charset="-122"/>
                      </a:endParaRPr>
                    </a:p>
                  </a:txBody>
                  <a:tcPr marL="68576" marR="68576" marT="0" marB="0">
                    <a:solidFill>
                      <a:schemeClr val="bg1">
                        <a:lumMod val="95000"/>
                      </a:schemeClr>
                    </a:solidFill>
                  </a:tcPr>
                </a:tc>
              </a:tr>
            </a:tbl>
          </a:graphicData>
        </a:graphic>
      </p:graphicFrame>
    </p:spTree>
    <p:extLst>
      <p:ext uri="{BB962C8B-B14F-4D97-AF65-F5344CB8AC3E}">
        <p14:creationId xmlns:p14="http://schemas.microsoft.com/office/powerpoint/2010/main" val="177822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914400"/>
            <a:ext cx="7162800" cy="685800"/>
          </a:xfrm>
        </p:spPr>
        <p:txBody>
          <a:bodyPr/>
          <a:lstStyle/>
          <a:p>
            <a:r>
              <a:rPr lang="zh-CN" altLang="en-US" smtClean="0"/>
              <a:t>单例模式的优缺点与适用环境</a:t>
            </a:r>
          </a:p>
        </p:txBody>
      </p:sp>
      <p:sp>
        <p:nvSpPr>
          <p:cNvPr id="31747" name="Rectangle 3"/>
          <p:cNvSpPr>
            <a:spLocks noGrp="1" noChangeArrowheads="1"/>
          </p:cNvSpPr>
          <p:nvPr>
            <p:ph type="body" sz="half" idx="1"/>
          </p:nvPr>
        </p:nvSpPr>
        <p:spPr>
          <a:xfrm>
            <a:off x="381000" y="1752600"/>
            <a:ext cx="5867400" cy="4114800"/>
          </a:xfrm>
        </p:spPr>
        <p:txBody>
          <a:bodyPr/>
          <a:lstStyle/>
          <a:p>
            <a:pPr eaLnBrk="1" hangingPunct="1"/>
            <a:r>
              <a:rPr lang="zh-CN" altLang="en-US" dirty="0" smtClean="0"/>
              <a:t>模式优点</a:t>
            </a:r>
            <a:endParaRPr lang="en-US" altLang="zh-CN" dirty="0" smtClean="0"/>
          </a:p>
          <a:p>
            <a:pPr lvl="1" eaLnBrk="1" hangingPunct="1"/>
            <a:r>
              <a:rPr lang="zh-CN" altLang="en-US" dirty="0" smtClean="0"/>
              <a:t>提供了</a:t>
            </a:r>
            <a:r>
              <a:rPr lang="zh-CN" altLang="en-US" dirty="0" smtClean="0">
                <a:solidFill>
                  <a:srgbClr val="FF6600"/>
                </a:solidFill>
              </a:rPr>
              <a:t>对唯一实例的受控访问</a:t>
            </a:r>
            <a:endParaRPr lang="en-US" altLang="zh-CN" dirty="0" smtClean="0">
              <a:solidFill>
                <a:srgbClr val="FF6600"/>
              </a:solidFill>
            </a:endParaRPr>
          </a:p>
          <a:p>
            <a:pPr lvl="1" eaLnBrk="1" hangingPunct="1"/>
            <a:r>
              <a:rPr lang="zh-CN" altLang="en-US" dirty="0" smtClean="0"/>
              <a:t>可以</a:t>
            </a:r>
            <a:r>
              <a:rPr lang="zh-CN" altLang="en-US" dirty="0" smtClean="0">
                <a:solidFill>
                  <a:srgbClr val="FF6600"/>
                </a:solidFill>
              </a:rPr>
              <a:t>节约系统资源，提高系统的性能</a:t>
            </a:r>
            <a:endParaRPr lang="en-US" altLang="zh-CN" dirty="0" smtClean="0">
              <a:solidFill>
                <a:srgbClr val="FF6600"/>
              </a:solidFill>
            </a:endParaRPr>
          </a:p>
          <a:p>
            <a:pPr lvl="1" eaLnBrk="1" hangingPunct="1"/>
            <a:r>
              <a:rPr lang="zh-CN" altLang="en-US" dirty="0" smtClean="0"/>
              <a:t>允许可变数目的实例（</a:t>
            </a:r>
            <a:r>
              <a:rPr lang="zh-CN" altLang="en-US" dirty="0" smtClean="0">
                <a:solidFill>
                  <a:srgbClr val="FF6600"/>
                </a:solidFill>
              </a:rPr>
              <a:t>多例类</a:t>
            </a:r>
            <a:r>
              <a:rPr lang="zh-CN" altLang="en-US" dirty="0" smtClean="0"/>
              <a:t>）</a:t>
            </a:r>
            <a:endParaRPr lang="en-US" altLang="zh-CN" dirty="0" smtClean="0"/>
          </a:p>
          <a:p>
            <a:pPr lvl="1" eaLnBrk="1" hangingPunct="1"/>
            <a:endParaRPr lang="zh-CN" altLang="en-US" sz="2000" dirty="0" smtClean="0"/>
          </a:p>
          <a:p>
            <a:pPr lvl="1" eaLnBrk="1" hangingPunct="1"/>
            <a:endParaRPr lang="en-US" altLang="zh-CN" dirty="0" smtClean="0"/>
          </a:p>
        </p:txBody>
      </p:sp>
      <p:sp>
        <p:nvSpPr>
          <p:cNvPr id="317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17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6764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4249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914400"/>
            <a:ext cx="6934200" cy="685800"/>
          </a:xfrm>
        </p:spPr>
        <p:txBody>
          <a:bodyPr/>
          <a:lstStyle/>
          <a:p>
            <a:r>
              <a:rPr lang="zh-CN" altLang="en-US" smtClean="0"/>
              <a:t>单例模式的优缺点与适用环境</a:t>
            </a:r>
          </a:p>
        </p:txBody>
      </p:sp>
      <p:sp>
        <p:nvSpPr>
          <p:cNvPr id="32771" name="Rectangle 3"/>
          <p:cNvSpPr>
            <a:spLocks noGrp="1" noChangeArrowheads="1"/>
          </p:cNvSpPr>
          <p:nvPr>
            <p:ph type="body" sz="half" idx="1"/>
          </p:nvPr>
        </p:nvSpPr>
        <p:spPr>
          <a:xfrm>
            <a:off x="381000" y="1752600"/>
            <a:ext cx="6248400" cy="4114800"/>
          </a:xfrm>
        </p:spPr>
        <p:txBody>
          <a:bodyPr/>
          <a:lstStyle/>
          <a:p>
            <a:pPr eaLnBrk="1" hangingPunct="1"/>
            <a:r>
              <a:rPr lang="zh-CN" altLang="en-US" dirty="0" smtClean="0"/>
              <a:t>模式缺点</a:t>
            </a:r>
            <a:endParaRPr lang="en-US" altLang="zh-CN" dirty="0" smtClean="0"/>
          </a:p>
          <a:p>
            <a:pPr lvl="1" eaLnBrk="1" hangingPunct="1"/>
            <a:r>
              <a:rPr lang="zh-CN" altLang="en-US" dirty="0" smtClean="0">
                <a:solidFill>
                  <a:srgbClr val="FF6600"/>
                </a:solidFill>
              </a:rPr>
              <a:t>扩展困难</a:t>
            </a:r>
            <a:r>
              <a:rPr lang="zh-CN" altLang="en-US" dirty="0" smtClean="0"/>
              <a:t>（缺少抽象层）</a:t>
            </a:r>
            <a:endParaRPr lang="en-US" altLang="zh-CN" dirty="0" smtClean="0"/>
          </a:p>
          <a:p>
            <a:pPr lvl="1" eaLnBrk="1" hangingPunct="1"/>
            <a:r>
              <a:rPr lang="zh-CN" altLang="en-US" dirty="0" smtClean="0"/>
              <a:t>单例类的</a:t>
            </a:r>
            <a:r>
              <a:rPr lang="zh-CN" altLang="en-US" dirty="0" smtClean="0">
                <a:solidFill>
                  <a:srgbClr val="FF6600"/>
                </a:solidFill>
              </a:rPr>
              <a:t>职责过重</a:t>
            </a:r>
            <a:endParaRPr lang="en-US" altLang="zh-CN" dirty="0" smtClean="0">
              <a:solidFill>
                <a:srgbClr val="FF6600"/>
              </a:solidFill>
            </a:endParaRPr>
          </a:p>
          <a:p>
            <a:pPr lvl="1" eaLnBrk="1" hangingPunct="1"/>
            <a:r>
              <a:rPr lang="zh-CN" altLang="en-US" dirty="0" smtClean="0"/>
              <a:t>由于自动垃圾回收机制，可能会导致共享的单例对象的</a:t>
            </a:r>
            <a:r>
              <a:rPr lang="zh-CN" altLang="en-US" dirty="0" smtClean="0">
                <a:solidFill>
                  <a:srgbClr val="FF6600"/>
                </a:solidFill>
              </a:rPr>
              <a:t>状态丢失</a:t>
            </a:r>
            <a:endParaRPr lang="en-US" altLang="zh-CN" dirty="0" smtClean="0">
              <a:solidFill>
                <a:srgbClr val="FF6600"/>
              </a:solidFill>
            </a:endParaRPr>
          </a:p>
          <a:p>
            <a:pPr lvl="1" eaLnBrk="1" hangingPunct="1"/>
            <a:endParaRPr lang="en-US" altLang="zh-CN" sz="2000" dirty="0" smtClean="0"/>
          </a:p>
          <a:p>
            <a:pPr lvl="1" eaLnBrk="1" hangingPunct="1"/>
            <a:endParaRPr lang="zh-CN" altLang="en-US" sz="2000" dirty="0" smtClean="0"/>
          </a:p>
          <a:p>
            <a:pPr lvl="1" eaLnBrk="1" hangingPunct="1"/>
            <a:endParaRPr lang="en-US" altLang="zh-CN" dirty="0" smtClean="0"/>
          </a:p>
        </p:txBody>
      </p:sp>
      <p:sp>
        <p:nvSpPr>
          <p:cNvPr id="327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27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041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914400"/>
            <a:ext cx="7086600" cy="685800"/>
          </a:xfrm>
        </p:spPr>
        <p:txBody>
          <a:bodyPr/>
          <a:lstStyle/>
          <a:p>
            <a:r>
              <a:rPr lang="zh-CN" altLang="en-US" smtClean="0"/>
              <a:t>单例模式的优缺点与适用环境</a:t>
            </a:r>
          </a:p>
        </p:txBody>
      </p:sp>
      <p:sp>
        <p:nvSpPr>
          <p:cNvPr id="33795" name="Rectangle 3"/>
          <p:cNvSpPr>
            <a:spLocks noGrp="1" noChangeArrowheads="1"/>
          </p:cNvSpPr>
          <p:nvPr>
            <p:ph type="body" sz="half" idx="1"/>
          </p:nvPr>
        </p:nvSpPr>
        <p:spPr>
          <a:xfrm>
            <a:off x="381000" y="1752600"/>
            <a:ext cx="6400800" cy="4114800"/>
          </a:xfrm>
        </p:spPr>
        <p:txBody>
          <a:bodyPr/>
          <a:lstStyle/>
          <a:p>
            <a:pPr eaLnBrk="1" hangingPunct="1"/>
            <a:r>
              <a:rPr lang="zh-CN" altLang="en-US" dirty="0" smtClean="0"/>
              <a:t>模式适用环境</a:t>
            </a:r>
            <a:endParaRPr lang="en-US" altLang="zh-CN" dirty="0" smtClean="0"/>
          </a:p>
          <a:p>
            <a:pPr lvl="1" eaLnBrk="1" hangingPunct="1"/>
            <a:r>
              <a:rPr lang="zh-CN" altLang="en-US" dirty="0" smtClean="0"/>
              <a:t>系统</a:t>
            </a:r>
            <a:r>
              <a:rPr lang="zh-CN" altLang="en-US" dirty="0" smtClean="0">
                <a:solidFill>
                  <a:srgbClr val="FF6600"/>
                </a:solidFill>
              </a:rPr>
              <a:t>只需要一个实例对象</a:t>
            </a:r>
            <a:r>
              <a:rPr lang="zh-CN" altLang="en-US" dirty="0" smtClean="0"/>
              <a:t>，或者因为资源消耗太大而</a:t>
            </a:r>
            <a:r>
              <a:rPr lang="zh-CN" altLang="en-US" dirty="0" smtClean="0">
                <a:solidFill>
                  <a:srgbClr val="FF6600"/>
                </a:solidFill>
              </a:rPr>
              <a:t>只允许创建一个对象</a:t>
            </a:r>
            <a:endParaRPr lang="en-US" altLang="zh-CN" dirty="0" smtClean="0">
              <a:solidFill>
                <a:srgbClr val="FF6600"/>
              </a:solidFill>
            </a:endParaRPr>
          </a:p>
          <a:p>
            <a:pPr lvl="1" eaLnBrk="1" hangingPunct="1"/>
            <a:r>
              <a:rPr lang="zh-CN" altLang="en-US" dirty="0" smtClean="0"/>
              <a:t>客户调用类的单个实例</a:t>
            </a:r>
            <a:r>
              <a:rPr lang="zh-CN" altLang="en-US" dirty="0" smtClean="0">
                <a:solidFill>
                  <a:srgbClr val="FF6600"/>
                </a:solidFill>
              </a:rPr>
              <a:t>只允许使用一个公共访问点</a:t>
            </a:r>
            <a:r>
              <a:rPr lang="zh-CN" altLang="en-US" dirty="0" smtClean="0"/>
              <a:t>，除了该公共访问点，不能通过其他途径访问该实例</a:t>
            </a:r>
            <a:endParaRPr lang="en-US" altLang="zh-CN" dirty="0" smtClean="0"/>
          </a:p>
          <a:p>
            <a:pPr lvl="1" eaLnBrk="1" hangingPunct="1"/>
            <a:endParaRPr lang="en-US" altLang="zh-CN" sz="2000" dirty="0" smtClean="0"/>
          </a:p>
          <a:p>
            <a:pPr lvl="1" eaLnBrk="1" hangingPunct="1"/>
            <a:endParaRPr lang="zh-CN" altLang="en-US" sz="2000" dirty="0" smtClean="0"/>
          </a:p>
          <a:p>
            <a:pPr lvl="1" eaLnBrk="1" hangingPunct="1"/>
            <a:endParaRPr lang="en-US" altLang="zh-CN" dirty="0" smtClean="0"/>
          </a:p>
        </p:txBody>
      </p:sp>
      <p:sp>
        <p:nvSpPr>
          <p:cNvPr id="3379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65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914400"/>
            <a:ext cx="6324600" cy="685800"/>
          </a:xfrm>
        </p:spPr>
        <p:txBody>
          <a:bodyPr/>
          <a:lstStyle/>
          <a:p>
            <a:r>
              <a:rPr lang="zh-CN" altLang="en-US" smtClean="0"/>
              <a:t>思考</a:t>
            </a:r>
          </a:p>
        </p:txBody>
      </p:sp>
      <p:sp>
        <p:nvSpPr>
          <p:cNvPr id="32771" name="Rectangle 3"/>
          <p:cNvSpPr>
            <a:spLocks noGrp="1" noChangeArrowheads="1"/>
          </p:cNvSpPr>
          <p:nvPr>
            <p:ph type="body" sz="half" idx="1"/>
          </p:nvPr>
        </p:nvSpPr>
        <p:spPr>
          <a:xfrm>
            <a:off x="381000" y="1752600"/>
            <a:ext cx="5562600" cy="4114800"/>
          </a:xfrm>
        </p:spPr>
        <p:txBody>
          <a:bodyPr/>
          <a:lstStyle/>
          <a:p>
            <a:pPr eaLnBrk="1" hangingPunct="1"/>
            <a:r>
              <a:rPr lang="zh-CN" altLang="en-US" sz="2800" dirty="0" smtClean="0"/>
              <a:t>设计一个多例类</a:t>
            </a:r>
            <a:r>
              <a:rPr lang="en-US" altLang="zh-CN" sz="2800" dirty="0"/>
              <a:t>(</a:t>
            </a:r>
            <a:r>
              <a:rPr lang="en-US" altLang="zh-CN" sz="2800" dirty="0" err="1" smtClean="0"/>
              <a:t>Multiton</a:t>
            </a:r>
            <a:r>
              <a:rPr lang="en-US" altLang="zh-CN" sz="2800" dirty="0" smtClean="0"/>
              <a:t>)</a:t>
            </a:r>
            <a:r>
              <a:rPr lang="zh-CN" altLang="en-US" sz="2800" dirty="0" smtClean="0"/>
              <a:t>，用户可以自行指定实例个数。</a:t>
            </a:r>
            <a:endParaRPr lang="en-US" altLang="zh-CN" dirty="0" smtClean="0"/>
          </a:p>
        </p:txBody>
      </p:sp>
      <p:sp>
        <p:nvSpPr>
          <p:cNvPr id="327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2773" name="图片 7"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6324600" y="1371600"/>
            <a:ext cx="22240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905000" y="3124200"/>
            <a:ext cx="2286000" cy="990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505" y="4510135"/>
            <a:ext cx="2761590" cy="1537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椭圆 8"/>
          <p:cNvSpPr/>
          <p:nvPr/>
        </p:nvSpPr>
        <p:spPr>
          <a:xfrm>
            <a:off x="1981200" y="3176396"/>
            <a:ext cx="685800" cy="685800"/>
          </a:xfrm>
          <a:prstGeom prst="ellipse">
            <a:avLst/>
          </a:prstGeom>
          <a:solidFill>
            <a:srgbClr val="FF6600"/>
          </a:solidFill>
          <a:ln>
            <a:solidFill>
              <a:srgbClr val="004A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6600"/>
              </a:solidFill>
            </a:endParaRPr>
          </a:p>
        </p:txBody>
      </p:sp>
      <p:sp>
        <p:nvSpPr>
          <p:cNvPr id="10" name="椭圆 9"/>
          <p:cNvSpPr/>
          <p:nvPr/>
        </p:nvSpPr>
        <p:spPr>
          <a:xfrm>
            <a:off x="2694537" y="3405235"/>
            <a:ext cx="685800" cy="685800"/>
          </a:xfrm>
          <a:prstGeom prst="ellipse">
            <a:avLst/>
          </a:prstGeom>
          <a:solidFill>
            <a:srgbClr val="FF6600"/>
          </a:solidFill>
          <a:ln>
            <a:solidFill>
              <a:srgbClr val="004A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6600"/>
              </a:solidFill>
            </a:endParaRPr>
          </a:p>
        </p:txBody>
      </p:sp>
      <p:sp>
        <p:nvSpPr>
          <p:cNvPr id="11" name="椭圆 10"/>
          <p:cNvSpPr/>
          <p:nvPr/>
        </p:nvSpPr>
        <p:spPr>
          <a:xfrm>
            <a:off x="3407875" y="3146079"/>
            <a:ext cx="685800" cy="685800"/>
          </a:xfrm>
          <a:prstGeom prst="ellipse">
            <a:avLst/>
          </a:prstGeom>
          <a:solidFill>
            <a:srgbClr val="FF6600"/>
          </a:solidFill>
          <a:ln>
            <a:solidFill>
              <a:srgbClr val="004A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6600"/>
              </a:solidFill>
            </a:endParaRPr>
          </a:p>
        </p:txBody>
      </p:sp>
    </p:spTree>
    <p:extLst>
      <p:ext uri="{BB962C8B-B14F-4D97-AF65-F5344CB8AC3E}">
        <p14:creationId xmlns:p14="http://schemas.microsoft.com/office/powerpoint/2010/main" val="122571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00320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单例模式概述</a:t>
            </a:r>
          </a:p>
        </p:txBody>
      </p:sp>
      <p:sp>
        <p:nvSpPr>
          <p:cNvPr id="11267" name="Rectangle 3"/>
          <p:cNvSpPr>
            <a:spLocks noGrp="1" noChangeArrowheads="1"/>
          </p:cNvSpPr>
          <p:nvPr>
            <p:ph type="body" sz="half" idx="1"/>
          </p:nvPr>
        </p:nvSpPr>
        <p:spPr>
          <a:xfrm>
            <a:off x="381000" y="1752600"/>
            <a:ext cx="8229600" cy="4114800"/>
          </a:xfrm>
        </p:spPr>
        <p:txBody>
          <a:bodyPr/>
          <a:lstStyle/>
          <a:p>
            <a:pPr eaLnBrk="1" hangingPunct="1"/>
            <a:endParaRPr lang="zh-CN" altLang="en-US" sz="2800" smtClean="0"/>
          </a:p>
        </p:txBody>
      </p:sp>
      <p:sp>
        <p:nvSpPr>
          <p:cNvPr id="112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2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44958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6"/>
          <p:cNvSpPr>
            <a:spLocks noChangeArrowheads="1"/>
          </p:cNvSpPr>
          <p:nvPr/>
        </p:nvSpPr>
        <p:spPr bwMode="auto">
          <a:xfrm>
            <a:off x="5884863" y="3790950"/>
            <a:ext cx="2497137" cy="4000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spAutoFit/>
          </a:bodyPr>
          <a:lstStyle/>
          <a:p>
            <a:pPr algn="ctr">
              <a:defRPr/>
            </a:pPr>
            <a:r>
              <a:rPr lang="en-US" altLang="zh-CN" sz="2000" b="1" dirty="0">
                <a:solidFill>
                  <a:schemeClr val="tx1"/>
                </a:solidFill>
                <a:latin typeface="Times New Roman" pitchFamily="18" charset="0"/>
                <a:ea typeface="宋体" pitchFamily="2" charset="-122"/>
                <a:cs typeface="Times New Roman" pitchFamily="18" charset="0"/>
              </a:rPr>
              <a:t>Windows</a:t>
            </a:r>
            <a:r>
              <a:rPr lang="zh-CN" altLang="en-US" sz="2000" b="1" dirty="0">
                <a:solidFill>
                  <a:schemeClr val="tx1"/>
                </a:solidFill>
                <a:latin typeface="Times New Roman" pitchFamily="18" charset="0"/>
                <a:ea typeface="宋体" pitchFamily="2" charset="-122"/>
                <a:cs typeface="Times New Roman" pitchFamily="18" charset="0"/>
              </a:rPr>
              <a:t>任务管理器</a:t>
            </a:r>
            <a:endParaRPr lang="zh-CN" altLang="en-US" sz="2000" dirty="0">
              <a:solidFill>
                <a:schemeClr val="tx1"/>
              </a:solidFill>
              <a:latin typeface="Arial" pitchFamily="34" charset="0"/>
              <a:ea typeface="宋体" pitchFamily="2" charset="-122"/>
            </a:endParaRPr>
          </a:p>
        </p:txBody>
      </p:sp>
      <p:sp>
        <p:nvSpPr>
          <p:cNvPr id="7" name="TextBox 6"/>
          <p:cNvSpPr txBox="1"/>
          <p:nvPr/>
        </p:nvSpPr>
        <p:spPr>
          <a:xfrm>
            <a:off x="5410200" y="4579203"/>
            <a:ext cx="3429000" cy="830997"/>
          </a:xfrm>
          <a:prstGeom prst="rect">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gn="ctr" eaLnBrk="1" hangingPunct="1">
              <a:defRPr/>
            </a:pPr>
            <a:r>
              <a:rPr lang="zh-CN" altLang="en-US" sz="2400" b="1" dirty="0">
                <a:solidFill>
                  <a:srgbClr val="FFFFFF"/>
                </a:solidFill>
                <a:latin typeface="Arial" charset="0"/>
              </a:rPr>
              <a:t>在正常情况下只能打开唯一一个任务管理器！</a:t>
            </a:r>
          </a:p>
        </p:txBody>
      </p:sp>
    </p:spTree>
    <p:extLst>
      <p:ext uri="{BB962C8B-B14F-4D97-AF65-F5344CB8AC3E}">
        <p14:creationId xmlns:p14="http://schemas.microsoft.com/office/powerpoint/2010/main" val="269426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单例模式概述</a:t>
            </a:r>
          </a:p>
        </p:txBody>
      </p:sp>
      <p:sp>
        <p:nvSpPr>
          <p:cNvPr id="5123" name="Rectangle 3"/>
          <p:cNvSpPr>
            <a:spLocks noGrp="1" noChangeArrowheads="1"/>
          </p:cNvSpPr>
          <p:nvPr>
            <p:ph type="body" sz="half" idx="1"/>
          </p:nvPr>
        </p:nvSpPr>
        <p:spPr>
          <a:xfrm>
            <a:off x="381000" y="1752600"/>
            <a:ext cx="5257800" cy="4114800"/>
          </a:xfrm>
        </p:spPr>
        <p:txBody>
          <a:bodyPr/>
          <a:lstStyle/>
          <a:p>
            <a:pPr eaLnBrk="1" hangingPunct="1"/>
            <a:r>
              <a:rPr lang="zh-CN" altLang="en-US" sz="2800" dirty="0" smtClean="0"/>
              <a:t>如何保证一个类只有一个实例并且这个实例易于被访问？</a:t>
            </a:r>
            <a:endParaRPr lang="en-US" altLang="zh-CN" sz="2800" dirty="0" smtClean="0"/>
          </a:p>
          <a:p>
            <a:pPr lvl="1" eaLnBrk="1" hangingPunct="1"/>
            <a:r>
              <a:rPr lang="en-US" altLang="zh-CN" dirty="0" smtClean="0">
                <a:solidFill>
                  <a:srgbClr val="FF6600"/>
                </a:solidFill>
              </a:rPr>
              <a:t>(1) </a:t>
            </a:r>
            <a:r>
              <a:rPr lang="zh-CN" altLang="en-US" dirty="0" smtClean="0">
                <a:solidFill>
                  <a:srgbClr val="FF6600"/>
                </a:solidFill>
              </a:rPr>
              <a:t>全局变量：</a:t>
            </a:r>
            <a:r>
              <a:rPr lang="zh-CN" altLang="en-US" dirty="0" smtClean="0"/>
              <a:t>可以确保对象随时都可以被访问，但</a:t>
            </a:r>
            <a:r>
              <a:rPr lang="zh-CN" altLang="en-US" dirty="0" smtClean="0">
                <a:solidFill>
                  <a:srgbClr val="FF6600"/>
                </a:solidFill>
              </a:rPr>
              <a:t>不能防止创建多个对象</a:t>
            </a:r>
            <a:endParaRPr lang="en-US" altLang="zh-CN" dirty="0" smtClean="0">
              <a:solidFill>
                <a:srgbClr val="FF6600"/>
              </a:solidFill>
            </a:endParaRPr>
          </a:p>
          <a:p>
            <a:pPr lvl="1" eaLnBrk="1" hangingPunct="1"/>
            <a:r>
              <a:rPr lang="en-US" altLang="zh-CN" dirty="0" smtClean="0">
                <a:solidFill>
                  <a:srgbClr val="FF6600"/>
                </a:solidFill>
              </a:rPr>
              <a:t>(2) </a:t>
            </a:r>
            <a:r>
              <a:rPr lang="zh-CN" altLang="en-US" dirty="0" smtClean="0">
                <a:solidFill>
                  <a:srgbClr val="FF6600"/>
                </a:solidFill>
              </a:rPr>
              <a:t>让类自身负责创建和保存它的唯一实例</a:t>
            </a:r>
            <a:r>
              <a:rPr lang="zh-CN" altLang="en-US" dirty="0" smtClean="0"/>
              <a:t>，并保证不能创建其他实例，它还提供一个访问该实例的方法</a:t>
            </a:r>
            <a:endParaRPr lang="zh-CN" altLang="en-US" dirty="0" smtClean="0">
              <a:solidFill>
                <a:srgbClr val="FF0000"/>
              </a:solidFill>
            </a:endParaRPr>
          </a:p>
        </p:txBody>
      </p:sp>
      <p:sp>
        <p:nvSpPr>
          <p:cNvPr id="1229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2293" name="图片 7" descr="1040060099.jpg"/>
          <p:cNvPicPr>
            <a:picLocks noChangeAspect="1"/>
          </p:cNvPicPr>
          <p:nvPr/>
        </p:nvPicPr>
        <p:blipFill>
          <a:blip r:embed="rId2">
            <a:extLst>
              <a:ext uri="{28A0092B-C50C-407E-A947-70E740481C1C}">
                <a14:useLocalDpi xmlns:a14="http://schemas.microsoft.com/office/drawing/2010/main" val="0"/>
              </a:ext>
            </a:extLst>
          </a:blip>
          <a:srcRect l="24445" r="24445"/>
          <a:stretch>
            <a:fillRect/>
          </a:stretch>
        </p:blipFill>
        <p:spPr bwMode="auto">
          <a:xfrm>
            <a:off x="6096000" y="1395413"/>
            <a:ext cx="2325688"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右箭头 9"/>
          <p:cNvSpPr/>
          <p:nvPr/>
        </p:nvSpPr>
        <p:spPr>
          <a:xfrm rot="18497781">
            <a:off x="3368676" y="3489325"/>
            <a:ext cx="1395412" cy="52228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TextBox 7"/>
          <p:cNvSpPr txBox="1"/>
          <p:nvPr/>
        </p:nvSpPr>
        <p:spPr>
          <a:xfrm>
            <a:off x="2971800" y="1981200"/>
            <a:ext cx="4572000" cy="1200329"/>
          </a:xfrm>
          <a:prstGeom prst="rect">
            <a:avLst/>
          </a:prstGeom>
          <a:blipFill>
            <a:blip r:embed="rId3" cstate="print"/>
            <a:tile tx="0" ty="0" sx="100000" sy="100000" flip="none" algn="tl"/>
          </a:blipFill>
          <a:effectLst>
            <a:glow rad="139700">
              <a:schemeClr val="accent4">
                <a:satMod val="175000"/>
                <a:alpha val="40000"/>
              </a:schemeClr>
            </a:glow>
          </a:effectLst>
          <a:scene3d>
            <a:camera prst="orthographicFront"/>
            <a:lightRig rig="threePt" dir="t"/>
          </a:scene3d>
          <a:sp3d>
            <a:bevelT prst="angle"/>
          </a:sp3d>
        </p:spPr>
        <p:txBody>
          <a:bodyPr>
            <a:spAutoFit/>
          </a:bodyPr>
          <a:lstStyle/>
          <a:p>
            <a:pPr algn="ctr" eaLnBrk="1" hangingPunct="1">
              <a:defRPr/>
            </a:pPr>
            <a:r>
              <a:rPr lang="zh-CN" altLang="en-US" sz="7200" b="1" dirty="0">
                <a:solidFill>
                  <a:srgbClr val="FFFF00"/>
                </a:solidFill>
                <a:effectLst>
                  <a:glow rad="139700">
                    <a:schemeClr val="accent4">
                      <a:satMod val="175000"/>
                      <a:alpha val="40000"/>
                    </a:schemeClr>
                  </a:glow>
                </a:effectLst>
                <a:latin typeface="Arial" charset="0"/>
              </a:rPr>
              <a:t>单例模式</a:t>
            </a:r>
          </a:p>
        </p:txBody>
      </p:sp>
    </p:spTree>
    <p:extLst>
      <p:ext uri="{BB962C8B-B14F-4D97-AF65-F5344CB8AC3E}">
        <p14:creationId xmlns:p14="http://schemas.microsoft.com/office/powerpoint/2010/main" val="3904743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4" presetClass="emph" presetSubtype="0" fill="hold" nodeType="clickEffect">
                                  <p:stCondLst>
                                    <p:cond delay="0"/>
                                  </p:stCondLst>
                                  <p:childTnLst>
                                    <p:animClr clrSpc="hsl" dir="cw">
                                      <p:cBhvr override="childStyle">
                                        <p:cTn id="18" dur="500" fill="hold"/>
                                        <p:tgtEl>
                                          <p:spTgt spid="5123">
                                            <p:txEl>
                                              <p:pRg st="2" end="2"/>
                                            </p:txEl>
                                          </p:spTgt>
                                        </p:tgtEl>
                                        <p:attrNameLst>
                                          <p:attrName>style.color</p:attrName>
                                        </p:attrNameLst>
                                      </p:cBhvr>
                                      <p:by>
                                        <p:hsl h="0" s="-12549" l="-25098"/>
                                      </p:by>
                                    </p:animClr>
                                    <p:animClr clrSpc="hsl" dir="cw">
                                      <p:cBhvr>
                                        <p:cTn id="19" dur="500" fill="hold"/>
                                        <p:tgtEl>
                                          <p:spTgt spid="5123">
                                            <p:txEl>
                                              <p:pRg st="2" end="2"/>
                                            </p:txEl>
                                          </p:spTgt>
                                        </p:tgtEl>
                                        <p:attrNameLst>
                                          <p:attrName>fillcolor</p:attrName>
                                        </p:attrNameLst>
                                      </p:cBhvr>
                                      <p:by>
                                        <p:hsl h="0" s="-12549" l="-25098"/>
                                      </p:by>
                                    </p:animClr>
                                    <p:animClr clrSpc="hsl" dir="cw">
                                      <p:cBhvr>
                                        <p:cTn id="20" dur="500" fill="hold"/>
                                        <p:tgtEl>
                                          <p:spTgt spid="5123">
                                            <p:txEl>
                                              <p:pRg st="2" end="2"/>
                                            </p:txEl>
                                          </p:spTgt>
                                        </p:tgtEl>
                                        <p:attrNameLst>
                                          <p:attrName>stroke.color</p:attrName>
                                        </p:attrNameLst>
                                      </p:cBhvr>
                                      <p:by>
                                        <p:hsl h="0" s="-12549" l="-25098"/>
                                      </p:by>
                                    </p:animClr>
                                    <p:set>
                                      <p:cBhvr>
                                        <p:cTn id="21" dur="500" fill="hold"/>
                                        <p:tgtEl>
                                          <p:spTgt spid="5123">
                                            <p:txEl>
                                              <p:pRg st="2" end="2"/>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1000" fill="hold"/>
                                        <p:tgtEl>
                                          <p:spTgt spid="10"/>
                                        </p:tgtEl>
                                        <p:attrNameLst>
                                          <p:attrName>ppt_w</p:attrName>
                                        </p:attrNameLst>
                                      </p:cBhvr>
                                      <p:tavLst>
                                        <p:tav tm="0">
                                          <p:val>
                                            <p:fltVal val="0"/>
                                          </p:val>
                                        </p:tav>
                                        <p:tav tm="100000">
                                          <p:val>
                                            <p:strVal val="#ppt_w"/>
                                          </p:val>
                                        </p:tav>
                                      </p:tavLst>
                                    </p:anim>
                                    <p:anim calcmode="lin" valueType="num">
                                      <p:cBhvr>
                                        <p:cTn id="27" dur="1000" fill="hold"/>
                                        <p:tgtEl>
                                          <p:spTgt spid="10"/>
                                        </p:tgtEl>
                                        <p:attrNameLst>
                                          <p:attrName>ppt_h</p:attrName>
                                        </p:attrNameLst>
                                      </p:cBhvr>
                                      <p:tavLst>
                                        <p:tav tm="0">
                                          <p:val>
                                            <p:fltVal val="0"/>
                                          </p:val>
                                        </p:tav>
                                        <p:tav tm="100000">
                                          <p:val>
                                            <p:strVal val="#ppt_h"/>
                                          </p:val>
                                        </p:tav>
                                      </p:tavLst>
                                    </p:anim>
                                    <p:anim calcmode="lin" valueType="num">
                                      <p:cBhvr>
                                        <p:cTn id="28"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0"/>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fltVal val="0"/>
                                          </p:val>
                                        </p:tav>
                                        <p:tav tm="100000">
                                          <p:val>
                                            <p:strVal val="#ppt_w"/>
                                          </p:val>
                                        </p:tav>
                                      </p:tavLst>
                                    </p:anim>
                                    <p:anim calcmode="lin" valueType="num">
                                      <p:cBhvr>
                                        <p:cTn id="33" dur="1000" fill="hold"/>
                                        <p:tgtEl>
                                          <p:spTgt spid="8"/>
                                        </p:tgtEl>
                                        <p:attrNameLst>
                                          <p:attrName>ppt_h</p:attrName>
                                        </p:attrNameLst>
                                      </p:cBhvr>
                                      <p:tavLst>
                                        <p:tav tm="0">
                                          <p:val>
                                            <p:fltVal val="0"/>
                                          </p:val>
                                        </p:tav>
                                        <p:tav tm="100000">
                                          <p:val>
                                            <p:strVal val="#ppt_h"/>
                                          </p:val>
                                        </p:tav>
                                      </p:tavLst>
                                    </p:anim>
                                    <p:anim calcmode="lin" valueType="num">
                                      <p:cBhvr>
                                        <p:cTn id="34"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单例模式概述</a:t>
            </a:r>
          </a:p>
        </p:txBody>
      </p:sp>
      <p:sp>
        <p:nvSpPr>
          <p:cNvPr id="1331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单例模式的定义</a:t>
            </a:r>
            <a:endParaRPr lang="en-US" altLang="zh-CN" dirty="0" smtClean="0"/>
          </a:p>
          <a:p>
            <a:pPr eaLnBrk="1" hangingPunct="1"/>
            <a:endParaRPr lang="en-US" altLang="zh-CN" dirty="0" smtClean="0"/>
          </a:p>
          <a:p>
            <a:pPr eaLnBrk="1" hangingPunct="1"/>
            <a:endParaRPr lang="en-US" altLang="zh-CN" dirty="0" smtClean="0"/>
          </a:p>
          <a:p>
            <a:pPr lvl="1" eaLnBrk="1" hangingPunct="1"/>
            <a:endParaRPr lang="en-US" altLang="zh-CN" dirty="0" smtClean="0"/>
          </a:p>
          <a:p>
            <a:pPr lvl="1" eaLnBrk="1" hangingPunct="1"/>
            <a:endParaRPr lang="en-US" altLang="zh-CN" dirty="0" smtClean="0">
              <a:solidFill>
                <a:srgbClr val="FF3300"/>
              </a:solidFill>
            </a:endParaRPr>
          </a:p>
          <a:p>
            <a:pPr lvl="1" eaLnBrk="1" hangingPunct="1"/>
            <a:r>
              <a:rPr lang="zh-CN" altLang="en-US" dirty="0" smtClean="0">
                <a:solidFill>
                  <a:srgbClr val="FF6600"/>
                </a:solidFill>
              </a:rPr>
              <a:t>对象创建型</a:t>
            </a:r>
            <a:r>
              <a:rPr lang="zh-CN" altLang="en-US" dirty="0" smtClean="0"/>
              <a:t>模式</a:t>
            </a:r>
          </a:p>
        </p:txBody>
      </p:sp>
      <p:sp>
        <p:nvSpPr>
          <p:cNvPr id="133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nvPr>
        </p:nvGraphicFramePr>
        <p:xfrm>
          <a:off x="457200" y="2514600"/>
          <a:ext cx="8305800" cy="1981200"/>
        </p:xfrm>
        <a:graphic>
          <a:graphicData uri="http://schemas.openxmlformats.org/drawingml/2006/table">
            <a:tbl>
              <a:tblPr/>
              <a:tblGrid>
                <a:gridCol w="8305800"/>
              </a:tblGrid>
              <a:tr h="1981200">
                <a:tc>
                  <a:txBody>
                    <a:bodyPr/>
                    <a:lstStyle/>
                    <a:p>
                      <a:pPr indent="262255" algn="just">
                        <a:spcAft>
                          <a:spcPts val="0"/>
                        </a:spcAft>
                      </a:pPr>
                      <a:r>
                        <a:rPr lang="zh-CN" sz="2400" b="1" kern="100" dirty="0">
                          <a:latin typeface="Times New Roman"/>
                          <a:ea typeface="宋体"/>
                          <a:cs typeface="Times New Roman"/>
                        </a:rPr>
                        <a:t>单例模式：</a:t>
                      </a:r>
                      <a:r>
                        <a:rPr lang="zh-CN" sz="2400" kern="100" dirty="0">
                          <a:latin typeface="Times New Roman"/>
                          <a:ea typeface="宋体"/>
                          <a:cs typeface="Times New Roman"/>
                        </a:rPr>
                        <a:t>确保一个类</a:t>
                      </a:r>
                      <a:r>
                        <a:rPr lang="zh-CN" sz="2400" b="1" kern="100" dirty="0">
                          <a:solidFill>
                            <a:srgbClr val="FF6600"/>
                          </a:solidFill>
                          <a:latin typeface="Times New Roman"/>
                          <a:ea typeface="宋体"/>
                          <a:cs typeface="Times New Roman"/>
                        </a:rPr>
                        <a:t>只有一个实例</a:t>
                      </a:r>
                      <a:r>
                        <a:rPr lang="zh-CN" sz="2400" kern="100" dirty="0">
                          <a:latin typeface="Times New Roman"/>
                          <a:ea typeface="宋体"/>
                          <a:cs typeface="Times New Roman"/>
                        </a:rPr>
                        <a:t>，并提供一个</a:t>
                      </a:r>
                      <a:r>
                        <a:rPr lang="zh-CN" sz="2400" b="1" kern="100" dirty="0">
                          <a:solidFill>
                            <a:srgbClr val="FF6600"/>
                          </a:solidFill>
                          <a:latin typeface="Times New Roman"/>
                          <a:ea typeface="宋体"/>
                          <a:cs typeface="Times New Roman"/>
                        </a:rPr>
                        <a:t>全局访问点</a:t>
                      </a:r>
                      <a:r>
                        <a:rPr lang="zh-CN" sz="2400" kern="100" dirty="0">
                          <a:latin typeface="Times New Roman"/>
                          <a:ea typeface="宋体"/>
                          <a:cs typeface="Times New Roman"/>
                        </a:rPr>
                        <a:t>来访问这个唯一实例</a:t>
                      </a:r>
                      <a:r>
                        <a:rPr lang="zh-CN" sz="2400" kern="100" dirty="0" smtClean="0">
                          <a:latin typeface="Times New Roman"/>
                          <a:ea typeface="宋体"/>
                          <a:cs typeface="Times New Roman"/>
                        </a:rPr>
                        <a:t>。</a:t>
                      </a:r>
                      <a:endParaRPr lang="en-US" altLang="zh-CN" sz="2400" kern="100" dirty="0" smtClean="0">
                        <a:latin typeface="Times New Roman"/>
                        <a:ea typeface="宋体"/>
                        <a:cs typeface="Times New Roman"/>
                      </a:endParaRPr>
                    </a:p>
                    <a:p>
                      <a:pPr indent="262255" algn="just">
                        <a:spcAft>
                          <a:spcPts val="0"/>
                        </a:spcAft>
                      </a:pPr>
                      <a:endParaRPr lang="zh-CN" sz="2400" kern="100" dirty="0">
                        <a:latin typeface="Times New Roman"/>
                        <a:ea typeface="宋体"/>
                        <a:cs typeface="Times New Roman"/>
                      </a:endParaRPr>
                    </a:p>
                    <a:p>
                      <a:pPr indent="267970" algn="just">
                        <a:spcAft>
                          <a:spcPts val="0"/>
                        </a:spcAft>
                      </a:pPr>
                      <a:r>
                        <a:rPr lang="en-US" sz="2400" b="1" kern="100" dirty="0">
                          <a:latin typeface="Times New Roman"/>
                          <a:ea typeface="宋体"/>
                          <a:cs typeface="Times New Roman"/>
                        </a:rPr>
                        <a:t>Singleton Pattern:</a:t>
                      </a:r>
                      <a:r>
                        <a:rPr lang="en-US" sz="2400" kern="100" dirty="0">
                          <a:latin typeface="Times New Roman"/>
                          <a:ea typeface="宋体"/>
                          <a:cs typeface="Times New Roman"/>
                        </a:rPr>
                        <a:t> Ensure a class has </a:t>
                      </a:r>
                      <a:r>
                        <a:rPr lang="en-US" sz="2400" b="1" kern="100" dirty="0">
                          <a:solidFill>
                            <a:srgbClr val="FF6600"/>
                          </a:solidFill>
                          <a:latin typeface="Times New Roman"/>
                          <a:ea typeface="宋体"/>
                          <a:cs typeface="Times New Roman"/>
                        </a:rPr>
                        <a:t>only one instance</a:t>
                      </a:r>
                      <a:r>
                        <a:rPr lang="en-US" sz="2400" kern="100" dirty="0">
                          <a:latin typeface="Times New Roman"/>
                          <a:ea typeface="宋体"/>
                          <a:cs typeface="Times New Roman"/>
                        </a:rPr>
                        <a:t>, and provide</a:t>
                      </a:r>
                      <a:r>
                        <a:rPr lang="en-US" sz="2400" kern="100" dirty="0">
                          <a:solidFill>
                            <a:srgbClr val="FF6600"/>
                          </a:solidFill>
                          <a:latin typeface="Times New Roman"/>
                          <a:ea typeface="宋体"/>
                          <a:cs typeface="Times New Roman"/>
                        </a:rPr>
                        <a:t> </a:t>
                      </a:r>
                      <a:r>
                        <a:rPr lang="en-US" sz="2400" b="1" kern="100" dirty="0">
                          <a:solidFill>
                            <a:srgbClr val="FF6600"/>
                          </a:solidFill>
                          <a:latin typeface="Times New Roman"/>
                          <a:ea typeface="宋体"/>
                          <a:cs typeface="Times New Roman"/>
                        </a:rPr>
                        <a:t>a global point </a:t>
                      </a:r>
                      <a:r>
                        <a:rPr lang="en-US" sz="2400" kern="100" dirty="0">
                          <a:latin typeface="Times New Roman"/>
                          <a:ea typeface="宋体"/>
                          <a:cs typeface="Times New Roman"/>
                        </a:rPr>
                        <a:t>of access to it.</a:t>
                      </a:r>
                      <a:endParaRPr lang="zh-CN" sz="24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13323" name="Picture 1"/>
          <p:cNvPicPr>
            <a:picLocks noChangeAspect="1" noChangeArrowheads="1"/>
          </p:cNvPicPr>
          <p:nvPr/>
        </p:nvPicPr>
        <p:blipFill>
          <a:blip r:embed="rId2">
            <a:extLst>
              <a:ext uri="{28A0092B-C50C-407E-A947-70E740481C1C}">
                <a14:useLocalDpi xmlns:a14="http://schemas.microsoft.com/office/drawing/2010/main" val="0"/>
              </a:ext>
            </a:extLst>
          </a:blip>
          <a:srcRect t="25000" r="94376" b="61000"/>
          <a:stretch>
            <a:fillRect/>
          </a:stretch>
        </p:blipFill>
        <p:spPr bwMode="auto">
          <a:xfrm>
            <a:off x="7620000" y="4681538"/>
            <a:ext cx="76200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7239000" y="59436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b="1" dirty="0">
                <a:solidFill>
                  <a:schemeClr val="accent2"/>
                </a:solidFill>
                <a:effectLst>
                  <a:outerShdw blurRad="38100" dist="38100" dir="2700000" algn="tl">
                    <a:srgbClr val="000000">
                      <a:alpha val="43137"/>
                    </a:srgbClr>
                  </a:outerShdw>
                </a:effectLst>
              </a:rPr>
              <a:t>Only one!</a:t>
            </a:r>
            <a:endParaRPr lang="zh-CN" altLang="en-US" b="1" dirty="0">
              <a:solidFill>
                <a:schemeClr val="accent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00492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单例模式概述</a:t>
            </a:r>
          </a:p>
        </p:txBody>
      </p:sp>
      <p:sp>
        <p:nvSpPr>
          <p:cNvPr id="1433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单例模式的定义</a:t>
            </a:r>
            <a:endParaRPr lang="en-US" altLang="zh-CN" dirty="0" smtClean="0"/>
          </a:p>
          <a:p>
            <a:pPr lvl="1" eaLnBrk="1" hangingPunct="1"/>
            <a:r>
              <a:rPr lang="zh-CN" altLang="en-US" dirty="0" smtClean="0"/>
              <a:t>要点：</a:t>
            </a:r>
            <a:endParaRPr lang="en-US" altLang="zh-CN" dirty="0" smtClean="0"/>
          </a:p>
          <a:p>
            <a:pPr lvl="2" eaLnBrk="1" hangingPunct="1">
              <a:buFont typeface="Wingdings" panose="05000000000000000000" pitchFamily="2" charset="2"/>
              <a:buChar char=""/>
            </a:pPr>
            <a:r>
              <a:rPr lang="zh-CN" altLang="en-US" sz="2400" dirty="0" smtClean="0">
                <a:ea typeface="黑体" panose="02010609060101010101" pitchFamily="49" charset="-122"/>
              </a:rPr>
              <a:t>某个类</a:t>
            </a:r>
            <a:r>
              <a:rPr lang="zh-CN" altLang="en-US" sz="2400" b="1" dirty="0" smtClean="0">
                <a:solidFill>
                  <a:srgbClr val="FF6600"/>
                </a:solidFill>
                <a:ea typeface="黑体" panose="02010609060101010101" pitchFamily="49" charset="-122"/>
              </a:rPr>
              <a:t>只能有一个实例</a:t>
            </a:r>
            <a:endParaRPr lang="en-US" altLang="zh-CN" sz="2400" b="1" dirty="0" smtClean="0">
              <a:solidFill>
                <a:srgbClr val="FF6600"/>
              </a:solidFill>
              <a:ea typeface="黑体" panose="02010609060101010101" pitchFamily="49" charset="-122"/>
            </a:endParaRPr>
          </a:p>
          <a:p>
            <a:pPr lvl="2" eaLnBrk="1" hangingPunct="1">
              <a:buFont typeface="Wingdings" panose="05000000000000000000" pitchFamily="2" charset="2"/>
              <a:buChar char=""/>
            </a:pPr>
            <a:r>
              <a:rPr lang="zh-CN" altLang="en-US" sz="2400" dirty="0" smtClean="0">
                <a:ea typeface="黑体" panose="02010609060101010101" pitchFamily="49" charset="-122"/>
              </a:rPr>
              <a:t>必须</a:t>
            </a:r>
            <a:r>
              <a:rPr lang="zh-CN" altLang="en-US" sz="2400" b="1" dirty="0" smtClean="0">
                <a:solidFill>
                  <a:srgbClr val="FF6600"/>
                </a:solidFill>
                <a:ea typeface="黑体" panose="02010609060101010101" pitchFamily="49" charset="-122"/>
              </a:rPr>
              <a:t>自行创建这个实例</a:t>
            </a:r>
            <a:endParaRPr lang="en-US" altLang="zh-CN" sz="2400" b="1" dirty="0" smtClean="0">
              <a:solidFill>
                <a:srgbClr val="FF6600"/>
              </a:solidFill>
              <a:ea typeface="黑体" panose="02010609060101010101" pitchFamily="49" charset="-122"/>
            </a:endParaRPr>
          </a:p>
          <a:p>
            <a:pPr lvl="2" eaLnBrk="1" hangingPunct="1">
              <a:buFont typeface="Wingdings" panose="05000000000000000000" pitchFamily="2" charset="2"/>
              <a:buChar char=""/>
            </a:pPr>
            <a:r>
              <a:rPr lang="zh-CN" altLang="en-US" sz="2400" dirty="0" smtClean="0">
                <a:ea typeface="黑体" panose="02010609060101010101" pitchFamily="49" charset="-122"/>
              </a:rPr>
              <a:t>必须</a:t>
            </a:r>
            <a:r>
              <a:rPr lang="zh-CN" altLang="en-US" sz="2400" b="1" dirty="0" smtClean="0">
                <a:solidFill>
                  <a:srgbClr val="FF6600"/>
                </a:solidFill>
                <a:ea typeface="黑体" panose="02010609060101010101" pitchFamily="49" charset="-122"/>
              </a:rPr>
              <a:t>自行向整个系统提供这个实例</a:t>
            </a:r>
            <a:endParaRPr lang="en-US" altLang="zh-CN" sz="2400" b="1" dirty="0" smtClean="0">
              <a:solidFill>
                <a:srgbClr val="FF6600"/>
              </a:solidFill>
              <a:ea typeface="黑体" panose="02010609060101010101" pitchFamily="49" charset="-122"/>
            </a:endParaRPr>
          </a:p>
          <a:p>
            <a:pPr eaLnBrk="1" hangingPunct="1"/>
            <a:endParaRPr lang="en-US" altLang="zh-CN" dirty="0" smtClean="0"/>
          </a:p>
          <a:p>
            <a:pPr lvl="1" eaLnBrk="1" hangingPunct="1"/>
            <a:endParaRPr lang="en-US" altLang="zh-CN" dirty="0" smtClean="0"/>
          </a:p>
        </p:txBody>
      </p:sp>
      <p:sp>
        <p:nvSpPr>
          <p:cNvPr id="143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4341"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402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单例模式的结构与实现</a:t>
            </a:r>
          </a:p>
        </p:txBody>
      </p:sp>
      <p:sp>
        <p:nvSpPr>
          <p:cNvPr id="153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单例模式的结构</a:t>
            </a:r>
            <a:endParaRPr lang="en-US" altLang="zh-CN" smtClean="0"/>
          </a:p>
          <a:p>
            <a:pPr lvl="1" eaLnBrk="1" hangingPunct="1"/>
            <a:endParaRPr lang="en-US" altLang="zh-CN" smtClean="0"/>
          </a:p>
          <a:p>
            <a:pPr lvl="1" eaLnBrk="1" hangingPunct="1"/>
            <a:endParaRPr lang="en-US" altLang="zh-CN" smtClean="0"/>
          </a:p>
        </p:txBody>
      </p:sp>
      <p:sp>
        <p:nvSpPr>
          <p:cNvPr id="153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536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289" y="2514600"/>
            <a:ext cx="6126311"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922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单例模式的结构与实现</a:t>
            </a:r>
          </a:p>
        </p:txBody>
      </p:sp>
      <p:sp>
        <p:nvSpPr>
          <p:cNvPr id="163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单例模式的结构</a:t>
            </a:r>
            <a:endParaRPr lang="en-US" altLang="zh-CN" smtClean="0"/>
          </a:p>
          <a:p>
            <a:pPr lvl="1" eaLnBrk="1" hangingPunct="1"/>
            <a:r>
              <a:rPr lang="zh-CN" altLang="en-US" smtClean="0"/>
              <a:t>单例模式只包含一个单例角色：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Singleton</a:t>
            </a:r>
            <a:r>
              <a:rPr lang="zh-CN" altLang="en-US" sz="2400" smtClean="0">
                <a:ea typeface="黑体" panose="02010609060101010101" pitchFamily="49" charset="-122"/>
              </a:rPr>
              <a:t>（单例）</a:t>
            </a:r>
            <a:endParaRPr lang="en-US" altLang="zh-CN" sz="2400" smtClean="0">
              <a:ea typeface="黑体" panose="02010609060101010101" pitchFamily="49" charset="-122"/>
            </a:endParaRPr>
          </a:p>
          <a:p>
            <a:pPr lvl="1" eaLnBrk="1" hangingPunct="1"/>
            <a:endParaRPr lang="en-US" altLang="zh-CN" smtClean="0"/>
          </a:p>
        </p:txBody>
      </p:sp>
      <p:sp>
        <p:nvSpPr>
          <p:cNvPr id="163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6389"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019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914400"/>
            <a:ext cx="6324600" cy="685800"/>
          </a:xfrm>
        </p:spPr>
        <p:txBody>
          <a:bodyPr/>
          <a:lstStyle/>
          <a:p>
            <a:pPr eaLnBrk="1" hangingPunct="1"/>
            <a:r>
              <a:rPr lang="zh-CN" altLang="en-US" smtClean="0"/>
              <a:t>单例模式的结构与实现</a:t>
            </a:r>
          </a:p>
        </p:txBody>
      </p:sp>
      <p:sp>
        <p:nvSpPr>
          <p:cNvPr id="174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单例模式的实现</a:t>
            </a:r>
            <a:endParaRPr lang="en-US" altLang="zh-CN" smtClean="0"/>
          </a:p>
          <a:p>
            <a:pPr lvl="1" eaLnBrk="1" hangingPunct="1"/>
            <a:r>
              <a:rPr lang="zh-CN" altLang="en-US" smtClean="0"/>
              <a:t>私有构造函数</a:t>
            </a:r>
          </a:p>
          <a:p>
            <a:pPr lvl="1" eaLnBrk="1" hangingPunct="1"/>
            <a:r>
              <a:rPr lang="zh-CN" altLang="en-US" smtClean="0"/>
              <a:t>静态私有成员变量（自身类型）</a:t>
            </a:r>
          </a:p>
          <a:p>
            <a:pPr lvl="1" eaLnBrk="1" hangingPunct="1"/>
            <a:r>
              <a:rPr lang="zh-CN" altLang="en-US" smtClean="0"/>
              <a:t>静态公有的工厂方法</a:t>
            </a:r>
            <a:endParaRPr lang="en-US" altLang="zh-CN" smtClean="0"/>
          </a:p>
        </p:txBody>
      </p:sp>
      <p:sp>
        <p:nvSpPr>
          <p:cNvPr id="174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760508111"/>
              </p:ext>
            </p:extLst>
          </p:nvPr>
        </p:nvGraphicFramePr>
        <p:xfrm>
          <a:off x="533400" y="2209800"/>
          <a:ext cx="8001000" cy="4267200"/>
        </p:xfrm>
        <a:graphic>
          <a:graphicData uri="http://schemas.openxmlformats.org/drawingml/2006/table">
            <a:tbl>
              <a:tblPr/>
              <a:tblGrid>
                <a:gridCol w="8001000"/>
              </a:tblGrid>
              <a:tr h="33067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class Singleton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private static Singleton instance=null;  </a:t>
                      </a:r>
                      <a:r>
                        <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静态私有成员变量</a:t>
                      </a:r>
                      <a:endPar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r>
                        <a:rPr kumimoji="0" lang="zh-CN" altLang="en-US"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私有构造函数</a:t>
                      </a:r>
                      <a:endPar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private Singleton() {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r>
                        <a:rPr kumimoji="0" lang="zh-CN" altLang="en-US"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静态公有工厂方法，返回唯一实例</a:t>
                      </a:r>
                      <a:endParaRPr kumimoji="0" lang="zh-CN" altLang="en-US"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	</a:t>
                      </a:r>
                      <a:r>
                        <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public static Singleton </a:t>
                      </a:r>
                      <a:r>
                        <a:rPr kumimoji="0" lang="en-US" altLang="zh-CN" sz="2000" b="1" i="0" u="none" strike="noStrike" cap="none" normalizeH="0" baseline="0" dirty="0" err="1" smtClean="0">
                          <a:ln>
                            <a:noFill/>
                          </a:ln>
                          <a:solidFill>
                            <a:srgbClr val="FF6600"/>
                          </a:solidFill>
                          <a:effectLst/>
                          <a:latin typeface="Times New Roman" pitchFamily="18" charset="0"/>
                          <a:ea typeface="宋体" pitchFamily="2" charset="-122"/>
                          <a:cs typeface="Times New Roman" pitchFamily="18" charset="0"/>
                        </a:rPr>
                        <a:t>getInstance</a:t>
                      </a:r>
                      <a:r>
                        <a:rPr kumimoji="0" lang="en-US" altLang="zh-CN" sz="2000" b="1" i="0" u="none" strike="noStrike" cap="none" normalizeH="0" baseline="0" dirty="0" smtClean="0">
                          <a:ln>
                            <a:noFill/>
                          </a:ln>
                          <a:solidFill>
                            <a:srgbClr val="FF6600"/>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if(instance==null)</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instance=new Singleton();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return instance;</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770025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1903</TotalTime>
  <Words>1235</Words>
  <Application>Microsoft Office PowerPoint</Application>
  <PresentationFormat>全屏显示(4:3)</PresentationFormat>
  <Paragraphs>231</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Design Patterns</vt:lpstr>
      <vt:lpstr>大纲</vt:lpstr>
      <vt:lpstr>单例模式概述</vt:lpstr>
      <vt:lpstr>单例模式概述</vt:lpstr>
      <vt:lpstr>单例模式概述</vt:lpstr>
      <vt:lpstr>单例模式概述</vt:lpstr>
      <vt:lpstr>单例模式的结构与实现</vt:lpstr>
      <vt:lpstr>单例模式的结构与实现</vt:lpstr>
      <vt:lpstr>单例模式的结构与实现</vt:lpstr>
      <vt:lpstr>单例模式的应用实例</vt:lpstr>
      <vt:lpstr>单例模式的应用实例</vt:lpstr>
      <vt:lpstr>单例模式的应用实例</vt:lpstr>
      <vt:lpstr>单例模式的应用实例</vt:lpstr>
      <vt:lpstr>饿汉式单例与懒汉式单例</vt:lpstr>
      <vt:lpstr>饿汉式单例与懒汉式单例</vt:lpstr>
      <vt:lpstr>饿汉式单例与懒汉式单例</vt:lpstr>
      <vt:lpstr>饿汉式单例与懒汉式单例</vt:lpstr>
      <vt:lpstr>饿汉式单例与懒汉式单例</vt:lpstr>
      <vt:lpstr>饿汉式单例与懒汉式单例</vt:lpstr>
      <vt:lpstr>饿汉式单例与懒汉式单例</vt:lpstr>
      <vt:lpstr>饿汉式单例与懒汉式单例</vt:lpstr>
      <vt:lpstr>饿汉式单例与懒汉式单例</vt:lpstr>
      <vt:lpstr>单例模式的优缺点与适用环境</vt:lpstr>
      <vt:lpstr>单例模式的优缺点与适用环境</vt:lpstr>
      <vt:lpstr>单例模式的优缺点与适用环境</vt:lpstr>
      <vt:lpstr>思考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791</cp:revision>
  <cp:lastPrinted>1601-01-01T00:00:00Z</cp:lastPrinted>
  <dcterms:created xsi:type="dcterms:W3CDTF">1601-01-01T00:00:00Z</dcterms:created>
  <dcterms:modified xsi:type="dcterms:W3CDTF">2018-04-02T03:48:58Z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