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67" d="100"/>
          <a:sy n="67" d="100"/>
        </p:scale>
        <p:origin x="-6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2021/11/25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t>装饰模式</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21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装饰模式的实现</a:t>
            </a:r>
            <a:endParaRPr lang="en-US" altLang="zh-CN" smtClean="0"/>
          </a:p>
          <a:p>
            <a:pPr lvl="1" eaLnBrk="1" hangingPunct="1"/>
            <a:r>
              <a:rPr lang="zh-CN" altLang="en-US" smtClean="0">
                <a:solidFill>
                  <a:srgbClr val="FF0000"/>
                </a:solidFill>
              </a:rPr>
              <a:t>具体构件类</a:t>
            </a:r>
            <a:r>
              <a:rPr lang="zh-CN" altLang="en-US" smtClean="0"/>
              <a:t>典型代码：</a:t>
            </a:r>
            <a:endParaRPr lang="en-US" altLang="zh-CN" smtClean="0"/>
          </a:p>
        </p:txBody>
      </p:sp>
      <p:sp>
        <p:nvSpPr>
          <p:cNvPr id="921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216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618700943"/>
              </p:ext>
            </p:extLst>
          </p:nvPr>
        </p:nvGraphicFramePr>
        <p:xfrm>
          <a:off x="609600" y="3048000"/>
          <a:ext cx="7924800" cy="1524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ConcreteComponent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Component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operation()</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实现基本功能</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037848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31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装饰模式的实现</a:t>
            </a:r>
            <a:endParaRPr lang="en-US" altLang="zh-CN" smtClean="0"/>
          </a:p>
          <a:p>
            <a:pPr lvl="1" eaLnBrk="1" hangingPunct="1"/>
            <a:r>
              <a:rPr lang="zh-CN" altLang="en-US" smtClean="0">
                <a:solidFill>
                  <a:srgbClr val="FF0000"/>
                </a:solidFill>
              </a:rPr>
              <a:t>抽象装饰类</a:t>
            </a:r>
            <a:r>
              <a:rPr lang="zh-CN" altLang="en-US" smtClean="0"/>
              <a:t>典型代码：</a:t>
            </a:r>
            <a:endParaRPr lang="en-US" altLang="zh-CN" smtClean="0"/>
          </a:p>
        </p:txBody>
      </p:sp>
      <p:sp>
        <p:nvSpPr>
          <p:cNvPr id="931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3189"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849538629"/>
              </p:ext>
            </p:extLst>
          </p:nvPr>
        </p:nvGraphicFramePr>
        <p:xfrm>
          <a:off x="609600" y="2971800"/>
          <a:ext cx="7924800" cy="36576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Decorator extends Component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private Component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component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维持一个对抽象构件对象的引用</a:t>
                      </a:r>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注入一个抽象构件类型的对象</a:t>
                      </a:r>
                    </a:p>
                    <a:p>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Decorator(Component component)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this.component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=component;</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void operation()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component.operation</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调用原有业务方法</a:t>
                      </a:r>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514438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42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装饰模式的实现</a:t>
            </a:r>
            <a:endParaRPr lang="en-US" altLang="zh-CN" smtClean="0"/>
          </a:p>
          <a:p>
            <a:pPr lvl="1" eaLnBrk="1" hangingPunct="1"/>
            <a:r>
              <a:rPr lang="zh-CN" altLang="en-US" smtClean="0">
                <a:solidFill>
                  <a:srgbClr val="FF0000"/>
                </a:solidFill>
              </a:rPr>
              <a:t>具体装饰类</a:t>
            </a:r>
            <a:r>
              <a:rPr lang="zh-CN" altLang="en-US" smtClean="0"/>
              <a:t>典型代码：</a:t>
            </a:r>
            <a:endParaRPr lang="en-US" altLang="zh-CN" smtClean="0"/>
          </a:p>
        </p:txBody>
      </p:sp>
      <p:sp>
        <p:nvSpPr>
          <p:cNvPr id="942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421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502715246"/>
              </p:ext>
            </p:extLst>
          </p:nvPr>
        </p:nvGraphicFramePr>
        <p:xfrm>
          <a:off x="609600" y="2057400"/>
          <a:ext cx="7924800" cy="4572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ConcreteDecorator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Decorator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ConcreteDecorator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(Component component)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super(component);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public void operation() {</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super.operation</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调用原有业务方法</a:t>
                      </a:r>
                    </a:p>
                    <a:p>
                      <a:r>
                        <a:rPr lang="en-US" altLang="zh-CN"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addedBehavior</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调用新增业务方法</a:t>
                      </a:r>
                      <a:endPar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新增业务方法</a:t>
                      </a:r>
                    </a:p>
                    <a:p>
                      <a:r>
                        <a:rPr lang="zh-CN" altLang="en-US"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addedBehavior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011503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装饰模式的应用实例</a:t>
            </a:r>
          </a:p>
        </p:txBody>
      </p:sp>
      <p:sp>
        <p:nvSpPr>
          <p:cNvPr id="952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952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95237" name="组合 8"/>
          <p:cNvGrpSpPr>
            <a:grpSpLocks/>
          </p:cNvGrpSpPr>
          <p:nvPr/>
        </p:nvGrpSpPr>
        <p:grpSpPr bwMode="auto">
          <a:xfrm>
            <a:off x="2514600" y="2590800"/>
            <a:ext cx="3505200" cy="2657475"/>
            <a:chOff x="1905000" y="2514600"/>
            <a:chExt cx="4343400" cy="3267075"/>
          </a:xfrm>
        </p:grpSpPr>
        <p:pic>
          <p:nvPicPr>
            <p:cNvPr id="95244"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nvGraphicFramePr>
        <p:xfrm>
          <a:off x="381000" y="2743200"/>
          <a:ext cx="8305800" cy="2590800"/>
        </p:xfrm>
        <a:graphic>
          <a:graphicData uri="http://schemas.openxmlformats.org/drawingml/2006/table">
            <a:tbl>
              <a:tblPr/>
              <a:tblGrid>
                <a:gridCol w="8305800"/>
              </a:tblGrid>
              <a:tr h="2590800">
                <a:tc>
                  <a:txBody>
                    <a:bodyPr/>
                    <a:lstStyle/>
                    <a:p>
                      <a:pPr indent="266700" algn="just">
                        <a:spcAft>
                          <a:spcPts val="0"/>
                        </a:spcAft>
                      </a:pPr>
                      <a:r>
                        <a:rPr lang="zh-CN" altLang="en-US" sz="2000" kern="100" dirty="0" smtClean="0">
                          <a:latin typeface="Times New Roman"/>
                          <a:ea typeface="宋体"/>
                          <a:cs typeface="Times New Roman"/>
                        </a:rPr>
                        <a:t>某软件公司基于面向对象技术开发了一套图形界面构件库</a:t>
                      </a:r>
                      <a:r>
                        <a:rPr lang="en-US" altLang="zh-CN" sz="2000" kern="100" dirty="0" smtClean="0">
                          <a:latin typeface="Times New Roman"/>
                          <a:ea typeface="宋体"/>
                          <a:cs typeface="Times New Roman"/>
                        </a:rPr>
                        <a:t>——</a:t>
                      </a:r>
                      <a:r>
                        <a:rPr lang="en-US" altLang="zh-CN" sz="2000" kern="100" dirty="0" err="1" smtClean="0">
                          <a:latin typeface="Times New Roman"/>
                          <a:ea typeface="宋体"/>
                          <a:cs typeface="Times New Roman"/>
                        </a:rPr>
                        <a:t>VisualComponent</a:t>
                      </a:r>
                      <a:r>
                        <a:rPr lang="zh-CN" altLang="en-US" sz="2000" kern="100" dirty="0" smtClean="0">
                          <a:latin typeface="Times New Roman"/>
                          <a:ea typeface="宋体"/>
                          <a:cs typeface="Times New Roman"/>
                        </a:rPr>
                        <a:t>，该构件库提供了大量基本构件，如窗体、文本框、列表框等，由于在使用该构件库时，用户经常要求定制一些特殊的显示效果，如带滚动条的窗体、带黑色边框的文本框、既带滚动条又带黑色边框的列表框等等，因此经常需要对该构件库进行扩展以增强其功能。</a:t>
                      </a:r>
                      <a:endParaRPr lang="en-US" altLang="zh-CN" sz="2000" kern="100" dirty="0" smtClean="0">
                        <a:latin typeface="Times New Roman"/>
                        <a:ea typeface="宋体"/>
                        <a:cs typeface="Times New Roman"/>
                      </a:endParaRPr>
                    </a:p>
                    <a:p>
                      <a:pPr indent="266700" algn="just">
                        <a:spcAft>
                          <a:spcPts val="0"/>
                        </a:spcAft>
                      </a:pPr>
                      <a:r>
                        <a:rPr lang="zh-CN" altLang="en-US" sz="2000" kern="100" dirty="0" smtClean="0">
                          <a:latin typeface="Times New Roman"/>
                          <a:ea typeface="宋体"/>
                          <a:cs typeface="Times New Roman"/>
                        </a:rPr>
                        <a:t>现使用装饰模式来设计该图形界面构件库。</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285600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装饰模式的应用实例</a:t>
            </a:r>
          </a:p>
        </p:txBody>
      </p:sp>
      <p:sp>
        <p:nvSpPr>
          <p:cNvPr id="962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962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895600" y="6324600"/>
            <a:ext cx="3022600"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图形界面构件库结构图</a:t>
            </a:r>
            <a:endParaRPr lang="zh-CN" altLang="en-US" sz="2200" dirty="0"/>
          </a:p>
        </p:txBody>
      </p:sp>
      <p:pic>
        <p:nvPicPr>
          <p:cNvPr id="9626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334375" cy="396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606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装饰模式的应用实例</a:t>
            </a:r>
          </a:p>
        </p:txBody>
      </p:sp>
      <p:sp>
        <p:nvSpPr>
          <p:cNvPr id="972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1800" smtClean="0"/>
              <a:t>(1) Component</a:t>
            </a:r>
            <a:r>
              <a:rPr lang="zh-CN" altLang="en-US" sz="1800" smtClean="0"/>
              <a:t>：抽象界面构件类，充当抽象构件类</a:t>
            </a:r>
          </a:p>
          <a:p>
            <a:pPr lvl="1" eaLnBrk="1" hangingPunct="1"/>
            <a:r>
              <a:rPr lang="en-US" altLang="zh-CN" sz="1800" smtClean="0"/>
              <a:t>(2) Window</a:t>
            </a:r>
            <a:r>
              <a:rPr lang="zh-CN" altLang="en-US" sz="1800" smtClean="0"/>
              <a:t>：窗体类，充当具体构件类</a:t>
            </a:r>
          </a:p>
          <a:p>
            <a:pPr lvl="1" eaLnBrk="1" hangingPunct="1"/>
            <a:r>
              <a:rPr lang="en-US" altLang="zh-CN" sz="1800" smtClean="0"/>
              <a:t>(3) TextBox</a:t>
            </a:r>
            <a:r>
              <a:rPr lang="zh-CN" altLang="en-US" sz="1800" smtClean="0"/>
              <a:t>：文本框类，充当具体构件类</a:t>
            </a:r>
          </a:p>
          <a:p>
            <a:pPr lvl="1" eaLnBrk="1" hangingPunct="1"/>
            <a:r>
              <a:rPr lang="en-US" altLang="zh-CN" sz="1800" smtClean="0"/>
              <a:t>(4) ListBox</a:t>
            </a:r>
            <a:r>
              <a:rPr lang="zh-CN" altLang="en-US" sz="1800" smtClean="0"/>
              <a:t>：列表框类，充当具体构件类</a:t>
            </a:r>
          </a:p>
          <a:p>
            <a:pPr lvl="1" eaLnBrk="1" hangingPunct="1"/>
            <a:r>
              <a:rPr lang="en-US" altLang="zh-CN" sz="1800" smtClean="0"/>
              <a:t>(5) ComponentDecorator</a:t>
            </a:r>
            <a:r>
              <a:rPr lang="zh-CN" altLang="en-US" sz="1800" smtClean="0"/>
              <a:t>：构件装饰类，充当抽象装饰类</a:t>
            </a:r>
          </a:p>
          <a:p>
            <a:pPr lvl="1" eaLnBrk="1" hangingPunct="1"/>
            <a:r>
              <a:rPr lang="en-US" altLang="zh-CN" sz="1800" smtClean="0"/>
              <a:t>(6) ScrollBarDecorator</a:t>
            </a:r>
            <a:r>
              <a:rPr lang="zh-CN" altLang="en-US" sz="1800" smtClean="0"/>
              <a:t>：滚动条装饰类，充当具体装饰类</a:t>
            </a:r>
          </a:p>
          <a:p>
            <a:pPr lvl="1" eaLnBrk="1" hangingPunct="1"/>
            <a:r>
              <a:rPr lang="en-US" altLang="zh-CN" sz="1800" smtClean="0"/>
              <a:t>(7) BlackBorderDecorator</a:t>
            </a:r>
            <a:r>
              <a:rPr lang="zh-CN" altLang="en-US" sz="1800" smtClean="0"/>
              <a:t>：黑色边框装饰类，充当具体装饰类</a:t>
            </a:r>
          </a:p>
          <a:p>
            <a:pPr lvl="1" eaLnBrk="1" hangingPunct="1"/>
            <a:r>
              <a:rPr lang="en-US" altLang="zh-CN" sz="1800" smtClean="0"/>
              <a:t>(8) Client</a:t>
            </a:r>
            <a:r>
              <a:rPr lang="zh-CN" altLang="en-US" sz="1800" smtClean="0"/>
              <a:t>：客户端测试类</a:t>
            </a:r>
            <a:endParaRPr lang="en-US" altLang="zh-CN" sz="18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972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97285" name="Group 5"/>
          <p:cNvGrpSpPr>
            <a:grpSpLocks/>
          </p:cNvGrpSpPr>
          <p:nvPr/>
        </p:nvGrpSpPr>
        <p:grpSpPr bwMode="auto">
          <a:xfrm>
            <a:off x="3352800" y="5438775"/>
            <a:ext cx="2160588" cy="809625"/>
            <a:chOff x="2381" y="3283"/>
            <a:chExt cx="1361" cy="510"/>
          </a:xfrm>
        </p:grpSpPr>
        <p:pic>
          <p:nvPicPr>
            <p:cNvPr id="97287"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8"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62595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designpatterns.decorator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465610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装饰模式的应用实例</a:t>
            </a:r>
          </a:p>
        </p:txBody>
      </p:sp>
      <p:sp>
        <p:nvSpPr>
          <p:cNvPr id="983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z="2000" smtClean="0"/>
              <a:t>实现多次装饰</a:t>
            </a:r>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983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8309"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4953000"/>
            <a:ext cx="2516188"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81000" y="2362200"/>
            <a:ext cx="8458200" cy="34778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2000" dirty="0"/>
              <a:t>package designpatterns.decorator;</a:t>
            </a:r>
          </a:p>
          <a:p>
            <a:pPr>
              <a:defRPr/>
            </a:pPr>
            <a:endParaRPr lang="zh-CN" altLang="en-US" sz="2000" dirty="0"/>
          </a:p>
          <a:p>
            <a:pPr>
              <a:defRPr/>
            </a:pPr>
            <a:r>
              <a:rPr lang="zh-CN" altLang="en-US" sz="2000" dirty="0"/>
              <a:t>public class Client {</a:t>
            </a:r>
          </a:p>
          <a:p>
            <a:pPr>
              <a:defRPr/>
            </a:pPr>
            <a:r>
              <a:rPr lang="zh-CN" altLang="en-US" sz="2000" dirty="0"/>
              <a:t>    public static void main(String args[]) {</a:t>
            </a:r>
          </a:p>
          <a:p>
            <a:pPr>
              <a:defRPr/>
            </a:pPr>
            <a:r>
              <a:rPr lang="zh-CN" altLang="en-US" sz="2000" b="1" dirty="0">
                <a:solidFill>
                  <a:srgbClr val="FF0000"/>
                </a:solidFill>
              </a:rPr>
              <a:t>        Component component</a:t>
            </a:r>
            <a:r>
              <a:rPr lang="zh-CN" altLang="en-US" sz="2000" b="1" dirty="0" smtClean="0">
                <a:solidFill>
                  <a:srgbClr val="FF0000"/>
                </a:solidFill>
              </a:rPr>
              <a:t>, componentSB</a:t>
            </a:r>
            <a:r>
              <a:rPr lang="en-US" altLang="zh-CN" sz="2000" b="1" dirty="0" smtClean="0">
                <a:solidFill>
                  <a:srgbClr val="FF0000"/>
                </a:solidFill>
              </a:rPr>
              <a:t>, </a:t>
            </a:r>
            <a:r>
              <a:rPr lang="zh-CN" altLang="en-US" sz="2000" b="1" dirty="0">
                <a:solidFill>
                  <a:srgbClr val="FF0000"/>
                </a:solidFill>
              </a:rPr>
              <a:t>componentBB; </a:t>
            </a:r>
          </a:p>
          <a:p>
            <a:pPr>
              <a:defRPr/>
            </a:pPr>
            <a:r>
              <a:rPr lang="zh-CN" altLang="en-US" sz="2000" b="1" dirty="0">
                <a:solidFill>
                  <a:srgbClr val="FF0000"/>
                </a:solidFill>
              </a:rPr>
              <a:t>        component = new Window(); </a:t>
            </a:r>
          </a:p>
          <a:p>
            <a:pPr>
              <a:defRPr/>
            </a:pPr>
            <a:r>
              <a:rPr lang="zh-CN" altLang="en-US" sz="2000" b="1" dirty="0">
                <a:solidFill>
                  <a:srgbClr val="FF0000"/>
                </a:solidFill>
              </a:rPr>
              <a:t>        componentSB = new ScrollBarDecorator(component); </a:t>
            </a:r>
          </a:p>
          <a:p>
            <a:pPr>
              <a:defRPr/>
            </a:pPr>
            <a:r>
              <a:rPr lang="zh-CN" altLang="en-US" sz="2000" b="1" dirty="0" smtClean="0">
                <a:solidFill>
                  <a:srgbClr val="FF0000"/>
                </a:solidFill>
              </a:rPr>
              <a:t>        componentBB </a:t>
            </a:r>
            <a:r>
              <a:rPr lang="zh-CN" altLang="en-US" sz="2000" b="1" dirty="0">
                <a:solidFill>
                  <a:srgbClr val="FF0000"/>
                </a:solidFill>
              </a:rPr>
              <a:t>= new BlackBorderDecorator(componentSB);</a:t>
            </a:r>
          </a:p>
          <a:p>
            <a:pPr>
              <a:defRPr/>
            </a:pPr>
            <a:r>
              <a:rPr lang="zh-CN" altLang="en-US" sz="2000" dirty="0"/>
              <a:t>        componentBB.display();</a:t>
            </a:r>
          </a:p>
          <a:p>
            <a:pPr>
              <a:defRPr/>
            </a:pPr>
            <a:r>
              <a:rPr lang="zh-CN" altLang="en-US" sz="2000" dirty="0"/>
              <a:t>    }</a:t>
            </a:r>
          </a:p>
          <a:p>
            <a:pPr>
              <a:defRPr/>
            </a:pPr>
            <a:r>
              <a:rPr lang="zh-CN" altLang="en-US" sz="2000" dirty="0"/>
              <a:t>}</a:t>
            </a:r>
          </a:p>
        </p:txBody>
      </p:sp>
      <p:sp>
        <p:nvSpPr>
          <p:cNvPr id="9" name="矩形 8"/>
          <p:cNvSpPr/>
          <p:nvPr/>
        </p:nvSpPr>
        <p:spPr>
          <a:xfrm>
            <a:off x="914400" y="3505200"/>
            <a:ext cx="7391400"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2400" dirty="0">
                <a:solidFill>
                  <a:srgbClr val="000000"/>
                </a:solidFill>
              </a:rPr>
              <a:t>为构件增加黑色边框！</a:t>
            </a:r>
          </a:p>
          <a:p>
            <a:pPr>
              <a:defRPr/>
            </a:pPr>
            <a:r>
              <a:rPr lang="zh-CN" altLang="en-US" sz="2400" dirty="0">
                <a:solidFill>
                  <a:srgbClr val="000000"/>
                </a:solidFill>
              </a:rPr>
              <a:t>为构件增加滚动条！</a:t>
            </a:r>
          </a:p>
          <a:p>
            <a:pPr>
              <a:defRPr/>
            </a:pPr>
            <a:r>
              <a:rPr lang="zh-CN" altLang="en-US" sz="2400" dirty="0">
                <a:solidFill>
                  <a:srgbClr val="000000"/>
                </a:solidFill>
              </a:rPr>
              <a:t>显示窗体！</a:t>
            </a:r>
            <a:endParaRPr lang="zh-CN" altLang="en-US" sz="2400" dirty="0"/>
          </a:p>
        </p:txBody>
      </p:sp>
    </p:spTree>
    <p:extLst>
      <p:ext uri="{BB962C8B-B14F-4D97-AF65-F5344CB8AC3E}">
        <p14:creationId xmlns:p14="http://schemas.microsoft.com/office/powerpoint/2010/main" val="4148022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38200" y="914400"/>
            <a:ext cx="7696200" cy="685800"/>
          </a:xfrm>
        </p:spPr>
        <p:txBody>
          <a:bodyPr/>
          <a:lstStyle/>
          <a:p>
            <a:pPr eaLnBrk="1" hangingPunct="1"/>
            <a:r>
              <a:rPr lang="zh-CN" altLang="en-US" smtClean="0"/>
              <a:t>透明装饰模式与半透明装饰模式</a:t>
            </a:r>
          </a:p>
        </p:txBody>
      </p:sp>
      <p:sp>
        <p:nvSpPr>
          <p:cNvPr id="993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透明装饰模式</a:t>
            </a:r>
            <a:endParaRPr lang="en-US" altLang="zh-CN" smtClean="0"/>
          </a:p>
          <a:p>
            <a:pPr lvl="1" eaLnBrk="1" hangingPunct="1"/>
            <a:r>
              <a:rPr lang="zh-CN" altLang="en-US" smtClean="0">
                <a:solidFill>
                  <a:srgbClr val="0070C0"/>
                </a:solidFill>
              </a:rPr>
              <a:t>透明</a:t>
            </a:r>
            <a:r>
              <a:rPr lang="en-US" altLang="zh-CN" smtClean="0">
                <a:solidFill>
                  <a:srgbClr val="0070C0"/>
                </a:solidFill>
              </a:rPr>
              <a:t>(Transparent)</a:t>
            </a:r>
            <a:r>
              <a:rPr lang="zh-CN" altLang="en-US" smtClean="0">
                <a:solidFill>
                  <a:srgbClr val="0070C0"/>
                </a:solidFill>
              </a:rPr>
              <a:t>装饰模式：</a:t>
            </a:r>
            <a:r>
              <a:rPr lang="zh-CN" altLang="en-US" smtClean="0"/>
              <a:t>要求</a:t>
            </a:r>
            <a:r>
              <a:rPr lang="zh-CN" altLang="en-US" smtClean="0">
                <a:solidFill>
                  <a:srgbClr val="FF0000"/>
                </a:solidFill>
              </a:rPr>
              <a:t>客户端完全针对抽象编程</a:t>
            </a:r>
            <a:r>
              <a:rPr lang="zh-CN" altLang="en-US" smtClean="0"/>
              <a:t>，装饰模式的透明性要求</a:t>
            </a:r>
            <a:r>
              <a:rPr lang="zh-CN" altLang="en-US" smtClean="0">
                <a:solidFill>
                  <a:srgbClr val="FF0000"/>
                </a:solidFill>
              </a:rPr>
              <a:t>客户端程序不应该将对象声明为具体构件类型或具体装饰类型，而应该全部声明为抽象构件类型</a:t>
            </a:r>
            <a:endParaRPr lang="en-US" altLang="zh-CN" smtClean="0">
              <a:solidFill>
                <a:srgbClr val="FF0000"/>
              </a:solidFill>
            </a:endParaRPr>
          </a:p>
          <a:p>
            <a:pPr lvl="1" eaLnBrk="1" hangingPunct="1"/>
            <a:r>
              <a:rPr lang="zh-CN" altLang="en-US" smtClean="0"/>
              <a:t>对于客户端而言，</a:t>
            </a:r>
            <a:r>
              <a:rPr lang="zh-CN" altLang="en-US" smtClean="0">
                <a:solidFill>
                  <a:srgbClr val="FF0000"/>
                </a:solidFill>
              </a:rPr>
              <a:t>具体构件对象和具体装饰对象没有任何区别</a:t>
            </a:r>
            <a:endParaRPr lang="en-US" altLang="zh-CN" smtClean="0">
              <a:solidFill>
                <a:srgbClr val="FF0000"/>
              </a:solidFill>
            </a:endParaRPr>
          </a:p>
          <a:p>
            <a:pPr lvl="1" eaLnBrk="1" hangingPunct="1"/>
            <a:endParaRPr lang="zh-CN" altLang="en-US" sz="2000" smtClean="0"/>
          </a:p>
          <a:p>
            <a:pPr lvl="1" eaLnBrk="1" hangingPunct="1"/>
            <a:endParaRPr lang="en-US" altLang="zh-CN" smtClean="0"/>
          </a:p>
        </p:txBody>
      </p:sp>
      <p:sp>
        <p:nvSpPr>
          <p:cNvPr id="993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04386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38200" y="914400"/>
            <a:ext cx="7696200" cy="685800"/>
          </a:xfrm>
        </p:spPr>
        <p:txBody>
          <a:bodyPr/>
          <a:lstStyle/>
          <a:p>
            <a:pPr eaLnBrk="1" hangingPunct="1"/>
            <a:r>
              <a:rPr lang="zh-CN" altLang="en-US" smtClean="0"/>
              <a:t>透明装饰模式与半透明装饰模式</a:t>
            </a:r>
          </a:p>
        </p:txBody>
      </p:sp>
      <p:sp>
        <p:nvSpPr>
          <p:cNvPr id="1003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透明装饰模式</a:t>
            </a:r>
            <a:endParaRPr lang="en-US" altLang="zh-CN" smtClean="0"/>
          </a:p>
          <a:p>
            <a:pPr lvl="1" eaLnBrk="1" hangingPunct="1"/>
            <a:r>
              <a:rPr lang="zh-CN" altLang="en-US" smtClean="0"/>
              <a:t>可以</a:t>
            </a:r>
            <a:r>
              <a:rPr lang="zh-CN" altLang="en-US" smtClean="0">
                <a:solidFill>
                  <a:srgbClr val="FF0000"/>
                </a:solidFill>
              </a:rPr>
              <a:t>让客户端透明地使用装饰之前的对象和装饰之后的对象</a:t>
            </a:r>
            <a:r>
              <a:rPr lang="zh-CN" altLang="en-US" smtClean="0"/>
              <a:t>，无须关心它们的区别</a:t>
            </a:r>
            <a:endParaRPr lang="en-US" altLang="zh-CN" smtClean="0"/>
          </a:p>
          <a:p>
            <a:pPr lvl="1" eaLnBrk="1" hangingPunct="1"/>
            <a:r>
              <a:rPr lang="zh-CN" altLang="en-US" smtClean="0">
                <a:solidFill>
                  <a:srgbClr val="FF0000"/>
                </a:solidFill>
              </a:rPr>
              <a:t>可以对一个已装饰过的对象进行多次装饰</a:t>
            </a:r>
            <a:r>
              <a:rPr lang="zh-CN" altLang="en-US" smtClean="0"/>
              <a:t>，得到更为复杂、功能更为强大的对象</a:t>
            </a:r>
            <a:endParaRPr lang="en-US" altLang="zh-CN" smtClean="0"/>
          </a:p>
          <a:p>
            <a:pPr lvl="1" eaLnBrk="1" hangingPunct="1"/>
            <a:r>
              <a:rPr lang="zh-CN" altLang="en-US" smtClean="0">
                <a:solidFill>
                  <a:srgbClr val="FF0000"/>
                </a:solidFill>
              </a:rPr>
              <a:t>无法</a:t>
            </a:r>
            <a:r>
              <a:rPr lang="zh-CN" altLang="en-US" smtClean="0"/>
              <a:t>在客户端</a:t>
            </a:r>
            <a:r>
              <a:rPr lang="zh-CN" altLang="en-US" smtClean="0">
                <a:solidFill>
                  <a:srgbClr val="FF0000"/>
                </a:solidFill>
              </a:rPr>
              <a:t>单独调用新增方法</a:t>
            </a:r>
            <a:r>
              <a:rPr lang="en-US" altLang="en-US" smtClean="0">
                <a:solidFill>
                  <a:srgbClr val="FF0000"/>
                </a:solidFill>
              </a:rPr>
              <a:t>addedBehavior()</a:t>
            </a:r>
            <a:endParaRPr lang="en-US" altLang="zh-CN" smtClean="0">
              <a:solidFill>
                <a:srgbClr val="FF0000"/>
              </a:solidFill>
            </a:endParaRPr>
          </a:p>
        </p:txBody>
      </p:sp>
      <p:sp>
        <p:nvSpPr>
          <p:cNvPr id="1003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829907651"/>
              </p:ext>
            </p:extLst>
          </p:nvPr>
        </p:nvGraphicFramePr>
        <p:xfrm>
          <a:off x="457200" y="2971800"/>
          <a:ext cx="8229600" cy="2362200"/>
        </p:xfrm>
        <a:graphic>
          <a:graphicData uri="http://schemas.openxmlformats.org/drawingml/2006/table">
            <a:tbl>
              <a:tblPr/>
              <a:tblGrid>
                <a:gridCol w="8229600"/>
              </a:tblGrid>
              <a:tr h="2362200">
                <a:tc>
                  <a:txBody>
                    <a:bodyPr/>
                    <a:lstStyle/>
                    <a:p>
                      <a:pPr algn="just">
                        <a:spcAft>
                          <a:spcPts val="0"/>
                        </a:spcAft>
                      </a:pPr>
                      <a:r>
                        <a:rPr lang="en-US" altLang="zh-CN" sz="1800" kern="100" dirty="0" smtClean="0">
                          <a:solidFill>
                            <a:srgbClr val="FF0000"/>
                          </a:solidFill>
                          <a:latin typeface="Times New Roman"/>
                          <a:ea typeface="宋体"/>
                          <a:cs typeface="Times New Roman"/>
                        </a:rPr>
                        <a:t>……</a:t>
                      </a:r>
                    </a:p>
                    <a:p>
                      <a:pPr algn="just">
                        <a:spcAft>
                          <a:spcPts val="0"/>
                        </a:spcAft>
                      </a:pPr>
                      <a:r>
                        <a:rPr lang="en-US" altLang="zh-CN" sz="1800" kern="100" dirty="0" smtClean="0">
                          <a:solidFill>
                            <a:srgbClr val="FF0000"/>
                          </a:solidFill>
                          <a:latin typeface="Times New Roman"/>
                          <a:ea typeface="宋体"/>
                          <a:cs typeface="Times New Roman"/>
                        </a:rPr>
                        <a:t>Component component_o,component_d1,component_d2; //</a:t>
                      </a:r>
                      <a:r>
                        <a:rPr lang="zh-CN" altLang="en-US" sz="1800" kern="100" dirty="0" smtClean="0">
                          <a:solidFill>
                            <a:srgbClr val="FF0000"/>
                          </a:solidFill>
                          <a:latin typeface="Times New Roman"/>
                          <a:ea typeface="宋体"/>
                          <a:cs typeface="Times New Roman"/>
                        </a:rPr>
                        <a:t>全部使用抽象构件定义</a:t>
                      </a:r>
                    </a:p>
                    <a:p>
                      <a:pPr algn="just">
                        <a:spcAft>
                          <a:spcPts val="0"/>
                        </a:spcAft>
                      </a:pPr>
                      <a:r>
                        <a:rPr lang="en-US" altLang="zh-CN" sz="1800" kern="100" dirty="0" err="1" smtClean="0">
                          <a:solidFill>
                            <a:srgbClr val="FF0000"/>
                          </a:solidFill>
                          <a:latin typeface="Times New Roman"/>
                          <a:ea typeface="宋体"/>
                          <a:cs typeface="Times New Roman"/>
                        </a:rPr>
                        <a:t>component_o</a:t>
                      </a:r>
                      <a:r>
                        <a:rPr lang="en-US" altLang="zh-CN" sz="1800" kern="100" dirty="0" smtClean="0">
                          <a:solidFill>
                            <a:srgbClr val="FF0000"/>
                          </a:solidFill>
                          <a:latin typeface="Times New Roman"/>
                          <a:ea typeface="宋体"/>
                          <a:cs typeface="Times New Roman"/>
                        </a:rPr>
                        <a:t> = new </a:t>
                      </a:r>
                      <a:r>
                        <a:rPr lang="en-US" altLang="zh-CN" sz="1800" kern="100" dirty="0" err="1" smtClean="0">
                          <a:solidFill>
                            <a:srgbClr val="FF0000"/>
                          </a:solidFill>
                          <a:latin typeface="Times New Roman"/>
                          <a:ea typeface="宋体"/>
                          <a:cs typeface="Times New Roman"/>
                        </a:rPr>
                        <a:t>ConcreteComponent</a:t>
                      </a:r>
                      <a:r>
                        <a:rPr lang="en-US" altLang="zh-CN" sz="1800" kern="100" dirty="0" smtClean="0">
                          <a:solidFill>
                            <a:srgbClr val="FF0000"/>
                          </a:solidFill>
                          <a:latin typeface="Times New Roman"/>
                          <a:ea typeface="宋体"/>
                          <a:cs typeface="Times New Roman"/>
                        </a:rPr>
                        <a:t>();</a:t>
                      </a:r>
                    </a:p>
                    <a:p>
                      <a:pPr algn="just">
                        <a:spcAft>
                          <a:spcPts val="0"/>
                        </a:spcAft>
                      </a:pPr>
                      <a:r>
                        <a:rPr lang="en-US" altLang="zh-CN" sz="1800" kern="100" dirty="0" smtClean="0">
                          <a:solidFill>
                            <a:srgbClr val="FF0000"/>
                          </a:solidFill>
                          <a:latin typeface="Times New Roman"/>
                          <a:ea typeface="宋体"/>
                          <a:cs typeface="Times New Roman"/>
                        </a:rPr>
                        <a:t>component_d1 = new ConcreteDecorator1(</a:t>
                      </a:r>
                      <a:r>
                        <a:rPr lang="en-US" altLang="zh-CN" sz="1800" kern="100" dirty="0" err="1" smtClean="0">
                          <a:solidFill>
                            <a:srgbClr val="FF0000"/>
                          </a:solidFill>
                          <a:latin typeface="Times New Roman"/>
                          <a:ea typeface="宋体"/>
                          <a:cs typeface="Times New Roman"/>
                        </a:rPr>
                        <a:t>component_o</a:t>
                      </a:r>
                      <a:r>
                        <a:rPr lang="en-US" altLang="zh-CN" sz="1800" kern="100" dirty="0" smtClean="0">
                          <a:solidFill>
                            <a:srgbClr val="FF0000"/>
                          </a:solidFill>
                          <a:latin typeface="Times New Roman"/>
                          <a:ea typeface="宋体"/>
                          <a:cs typeface="Times New Roman"/>
                        </a:rPr>
                        <a:t>);</a:t>
                      </a:r>
                    </a:p>
                    <a:p>
                      <a:pPr algn="just">
                        <a:spcAft>
                          <a:spcPts val="0"/>
                        </a:spcAft>
                      </a:pPr>
                      <a:r>
                        <a:rPr lang="en-US" altLang="zh-CN" sz="1800" kern="100" dirty="0" smtClean="0">
                          <a:solidFill>
                            <a:srgbClr val="FF0000"/>
                          </a:solidFill>
                          <a:latin typeface="Times New Roman"/>
                          <a:ea typeface="宋体"/>
                          <a:cs typeface="Times New Roman"/>
                        </a:rPr>
                        <a:t>component_d2 = new ConcreteDecorator2(component_d1);</a:t>
                      </a:r>
                    </a:p>
                    <a:p>
                      <a:pPr algn="just">
                        <a:spcAft>
                          <a:spcPts val="0"/>
                        </a:spcAft>
                      </a:pPr>
                      <a:r>
                        <a:rPr lang="en-US" altLang="zh-CN" sz="1800" kern="100" dirty="0" smtClean="0">
                          <a:solidFill>
                            <a:srgbClr val="FF0000"/>
                          </a:solidFill>
                          <a:latin typeface="Times New Roman"/>
                          <a:ea typeface="宋体"/>
                          <a:cs typeface="Times New Roman"/>
                        </a:rPr>
                        <a:t>component_d2.operation();</a:t>
                      </a:r>
                    </a:p>
                    <a:p>
                      <a:pPr algn="just">
                        <a:spcAft>
                          <a:spcPts val="0"/>
                        </a:spcAft>
                      </a:pPr>
                      <a:r>
                        <a:rPr lang="en-US" altLang="zh-CN" sz="1800" kern="100" dirty="0" smtClean="0">
                          <a:solidFill>
                            <a:srgbClr val="FF0000"/>
                          </a:solidFill>
                          <a:latin typeface="Times New Roman"/>
                          <a:ea typeface="宋体"/>
                          <a:cs typeface="Times New Roman"/>
                        </a:rPr>
                        <a:t>//</a:t>
                      </a:r>
                      <a:r>
                        <a:rPr lang="zh-CN" altLang="en-US" sz="1800" kern="100" dirty="0" smtClean="0">
                          <a:solidFill>
                            <a:srgbClr val="FF0000"/>
                          </a:solidFill>
                          <a:latin typeface="Times New Roman"/>
                          <a:ea typeface="宋体"/>
                          <a:cs typeface="Times New Roman"/>
                        </a:rPr>
                        <a:t>无法单独调用</a:t>
                      </a:r>
                      <a:r>
                        <a:rPr lang="en-US" altLang="zh-CN" sz="1800" kern="100" dirty="0" smtClean="0">
                          <a:solidFill>
                            <a:srgbClr val="FF0000"/>
                          </a:solidFill>
                          <a:latin typeface="Times New Roman"/>
                          <a:ea typeface="宋体"/>
                          <a:cs typeface="Times New Roman"/>
                        </a:rPr>
                        <a:t>component_d2</a:t>
                      </a:r>
                      <a:r>
                        <a:rPr lang="zh-CN" altLang="en-US" sz="1800" kern="100" dirty="0" smtClean="0">
                          <a:solidFill>
                            <a:srgbClr val="FF0000"/>
                          </a:solidFill>
                          <a:latin typeface="Times New Roman"/>
                          <a:ea typeface="宋体"/>
                          <a:cs typeface="Times New Roman"/>
                        </a:rPr>
                        <a:t>的</a:t>
                      </a:r>
                      <a:r>
                        <a:rPr lang="en-US" altLang="zh-CN" sz="1800" kern="100" dirty="0" err="1" smtClean="0">
                          <a:solidFill>
                            <a:srgbClr val="FF0000"/>
                          </a:solidFill>
                          <a:latin typeface="Times New Roman"/>
                          <a:ea typeface="宋体"/>
                          <a:cs typeface="Times New Roman"/>
                        </a:rPr>
                        <a:t>addedBehavior</a:t>
                      </a:r>
                      <a:r>
                        <a:rPr lang="en-US" altLang="zh-CN" sz="1800" kern="100" dirty="0" smtClean="0">
                          <a:solidFill>
                            <a:srgbClr val="FF0000"/>
                          </a:solidFill>
                          <a:latin typeface="Times New Roman"/>
                          <a:ea typeface="宋体"/>
                          <a:cs typeface="Times New Roman"/>
                        </a:rPr>
                        <a:t>()</a:t>
                      </a:r>
                      <a:r>
                        <a:rPr lang="zh-CN" altLang="en-US" sz="1800" kern="100" dirty="0" smtClean="0">
                          <a:solidFill>
                            <a:srgbClr val="FF0000"/>
                          </a:solidFill>
                          <a:latin typeface="Times New Roman"/>
                          <a:ea typeface="宋体"/>
                          <a:cs typeface="Times New Roman"/>
                        </a:rPr>
                        <a:t>方法</a:t>
                      </a:r>
                    </a:p>
                    <a:p>
                      <a:pPr algn="just">
                        <a:spcAft>
                          <a:spcPts val="0"/>
                        </a:spcAft>
                      </a:pPr>
                      <a:r>
                        <a:rPr lang="en-US" altLang="zh-CN" sz="1800" kern="100" dirty="0" smtClean="0">
                          <a:solidFill>
                            <a:srgbClr val="FF0000"/>
                          </a:solidFill>
                          <a:latin typeface="Times New Roman"/>
                          <a:ea typeface="宋体"/>
                          <a:cs typeface="Times New Roman"/>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517987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38200" y="914400"/>
            <a:ext cx="7543800" cy="685800"/>
          </a:xfrm>
        </p:spPr>
        <p:txBody>
          <a:bodyPr/>
          <a:lstStyle/>
          <a:p>
            <a:pPr eaLnBrk="1" hangingPunct="1"/>
            <a:r>
              <a:rPr lang="zh-CN" altLang="en-US" smtClean="0"/>
              <a:t>透明装饰模式与半透明装饰模式</a:t>
            </a:r>
          </a:p>
        </p:txBody>
      </p:sp>
      <p:sp>
        <p:nvSpPr>
          <p:cNvPr id="1013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半透明装饰模式</a:t>
            </a:r>
            <a:endParaRPr lang="en-US" altLang="zh-CN" smtClean="0"/>
          </a:p>
          <a:p>
            <a:pPr lvl="1" eaLnBrk="1" hangingPunct="1"/>
            <a:r>
              <a:rPr lang="zh-CN" altLang="en-US" smtClean="0">
                <a:solidFill>
                  <a:srgbClr val="0070C0"/>
                </a:solidFill>
              </a:rPr>
              <a:t>半透明</a:t>
            </a:r>
            <a:r>
              <a:rPr lang="en-US" altLang="zh-CN" smtClean="0">
                <a:solidFill>
                  <a:srgbClr val="0070C0"/>
                </a:solidFill>
              </a:rPr>
              <a:t>(Semi-transparent)</a:t>
            </a:r>
            <a:r>
              <a:rPr lang="zh-CN" altLang="en-US" smtClean="0">
                <a:solidFill>
                  <a:srgbClr val="0070C0"/>
                </a:solidFill>
              </a:rPr>
              <a:t>装饰模式：</a:t>
            </a:r>
            <a:r>
              <a:rPr lang="zh-CN" altLang="en-US" smtClean="0">
                <a:solidFill>
                  <a:srgbClr val="FF0000"/>
                </a:solidFill>
              </a:rPr>
              <a:t>用具体装饰类型来定义装饰之后的对象</a:t>
            </a:r>
            <a:r>
              <a:rPr lang="zh-CN" altLang="en-US" smtClean="0"/>
              <a:t>，而</a:t>
            </a:r>
            <a:r>
              <a:rPr lang="zh-CN" altLang="en-US" smtClean="0">
                <a:solidFill>
                  <a:srgbClr val="FF0000"/>
                </a:solidFill>
              </a:rPr>
              <a:t>具体构件使用抽象构件类型来定义</a:t>
            </a:r>
            <a:endParaRPr lang="en-US" altLang="zh-CN" smtClean="0">
              <a:solidFill>
                <a:srgbClr val="FF0000"/>
              </a:solidFill>
            </a:endParaRPr>
          </a:p>
          <a:p>
            <a:pPr lvl="1" eaLnBrk="1" hangingPunct="1"/>
            <a:r>
              <a:rPr lang="zh-CN" altLang="en-US" smtClean="0"/>
              <a:t>对于客户端而言，</a:t>
            </a:r>
            <a:r>
              <a:rPr lang="zh-CN" altLang="en-US" smtClean="0">
                <a:solidFill>
                  <a:srgbClr val="FF0000"/>
                </a:solidFill>
              </a:rPr>
              <a:t>具体构件类型无须关心，是透明的</a:t>
            </a:r>
            <a:r>
              <a:rPr lang="zh-CN" altLang="en-US" smtClean="0"/>
              <a:t>；但是</a:t>
            </a:r>
            <a:r>
              <a:rPr lang="zh-CN" altLang="en-US" smtClean="0">
                <a:solidFill>
                  <a:srgbClr val="FF0000"/>
                </a:solidFill>
              </a:rPr>
              <a:t>具体装饰类型必须指定，这是不透明的</a:t>
            </a:r>
          </a:p>
          <a:p>
            <a:pPr lvl="1" eaLnBrk="1" hangingPunct="1"/>
            <a:endParaRPr lang="en-US" altLang="zh-CN" smtClean="0"/>
          </a:p>
        </p:txBody>
      </p:sp>
      <p:sp>
        <p:nvSpPr>
          <p:cNvPr id="1013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07577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kumimoji="1" lang="zh-CN" altLang="en-US" smtClean="0"/>
              <a:t>大纲</a:t>
            </a:r>
          </a:p>
        </p:txBody>
      </p:sp>
      <p:sp>
        <p:nvSpPr>
          <p:cNvPr id="83971"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83972"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83973"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83974"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a:t>装饰模式概述</a:t>
            </a:r>
            <a:endParaRPr lang="en-US" altLang="zh-CN" sz="2800"/>
          </a:p>
          <a:p>
            <a:pPr eaLnBrk="1" hangingPunct="1"/>
            <a:r>
              <a:rPr lang="zh-CN" altLang="en-US" sz="2800"/>
              <a:t>装饰模式的结构与实现</a:t>
            </a:r>
            <a:endParaRPr lang="en-US" altLang="zh-CN" sz="2800"/>
          </a:p>
          <a:p>
            <a:pPr eaLnBrk="1" hangingPunct="1"/>
            <a:r>
              <a:rPr lang="zh-CN" altLang="en-US" sz="2800"/>
              <a:t>装饰模式的应用实例</a:t>
            </a:r>
            <a:endParaRPr lang="en-US" altLang="zh-CN" sz="2800"/>
          </a:p>
          <a:p>
            <a:pPr eaLnBrk="1" hangingPunct="1"/>
            <a:r>
              <a:rPr lang="zh-CN" altLang="en-US" sz="2800"/>
              <a:t>透明装饰模式与半透明装饰模式</a:t>
            </a:r>
            <a:endParaRPr lang="en-US" altLang="zh-CN" sz="2800"/>
          </a:p>
          <a:p>
            <a:pPr eaLnBrk="1" hangingPunct="1"/>
            <a:r>
              <a:rPr lang="zh-CN" altLang="en-US" sz="2800"/>
              <a:t>装饰模式的优缺点与适用环境</a:t>
            </a:r>
            <a:endParaRPr lang="en-US" altLang="zh-CN" sz="2800"/>
          </a:p>
          <a:p>
            <a:pPr eaLnBrk="1" hangingPunct="1"/>
            <a:endParaRPr lang="zh-CN" altLang="en-US" sz="2400"/>
          </a:p>
        </p:txBody>
      </p:sp>
      <p:pic>
        <p:nvPicPr>
          <p:cNvPr id="83975" name="图片 8" descr="1256692536265_000.jpg"/>
          <p:cNvPicPr>
            <a:picLocks noChangeAspect="1"/>
          </p:cNvPicPr>
          <p:nvPr/>
        </p:nvPicPr>
        <p:blipFill>
          <a:blip r:embed="rId2">
            <a:extLst>
              <a:ext uri="{28A0092B-C50C-407E-A947-70E740481C1C}">
                <a14:useLocalDpi xmlns:a14="http://schemas.microsoft.com/office/drawing/2010/main" val="0"/>
              </a:ext>
            </a:extLst>
          </a:blip>
          <a:srcRect l="6783" r="4547"/>
          <a:stretch>
            <a:fillRect/>
          </a:stretch>
        </p:blipFill>
        <p:spPr bwMode="auto">
          <a:xfrm>
            <a:off x="5943600" y="1447800"/>
            <a:ext cx="2971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629400" y="1371600"/>
            <a:ext cx="1524000" cy="381000"/>
          </a:xfrm>
          <a:prstGeom prst="rect">
            <a:avLst/>
          </a:prstGeom>
          <a:solidFill>
            <a:srgbClr val="DFFDE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006600"/>
                </a:solidFill>
              </a:rPr>
              <a:t>装修前</a:t>
            </a:r>
          </a:p>
        </p:txBody>
      </p:sp>
      <p:sp>
        <p:nvSpPr>
          <p:cNvPr id="11" name="矩形 10"/>
          <p:cNvSpPr/>
          <p:nvPr/>
        </p:nvSpPr>
        <p:spPr>
          <a:xfrm>
            <a:off x="6705600" y="3581400"/>
            <a:ext cx="1524000" cy="381000"/>
          </a:xfrm>
          <a:prstGeom prst="rect">
            <a:avLst/>
          </a:prstGeom>
          <a:solidFill>
            <a:srgbClr val="DFFDEB"/>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006600"/>
                </a:solidFill>
              </a:rPr>
              <a:t>装修后</a:t>
            </a:r>
          </a:p>
        </p:txBody>
      </p:sp>
    </p:spTree>
    <p:extLst>
      <p:ext uri="{BB962C8B-B14F-4D97-AF65-F5344CB8AC3E}">
        <p14:creationId xmlns:p14="http://schemas.microsoft.com/office/powerpoint/2010/main" val="3208590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38200" y="914400"/>
            <a:ext cx="7543800" cy="685800"/>
          </a:xfrm>
        </p:spPr>
        <p:txBody>
          <a:bodyPr/>
          <a:lstStyle/>
          <a:p>
            <a:pPr eaLnBrk="1" hangingPunct="1"/>
            <a:r>
              <a:rPr lang="zh-CN" altLang="en-US" smtClean="0"/>
              <a:t>透明装饰模式与半透明装饰模式</a:t>
            </a:r>
          </a:p>
        </p:txBody>
      </p:sp>
      <p:sp>
        <p:nvSpPr>
          <p:cNvPr id="1024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半透明装饰模式</a:t>
            </a:r>
            <a:endParaRPr lang="en-US" altLang="zh-CN" smtClean="0"/>
          </a:p>
          <a:p>
            <a:pPr lvl="1" eaLnBrk="1" hangingPunct="1"/>
            <a:r>
              <a:rPr lang="zh-CN" altLang="en-US" smtClean="0"/>
              <a:t>可以给系统带来更多的灵活性，设计相对简单，使用起来也非常方便</a:t>
            </a:r>
            <a:endParaRPr lang="en-US" altLang="zh-CN" smtClean="0"/>
          </a:p>
          <a:p>
            <a:pPr lvl="1" eaLnBrk="1" hangingPunct="1"/>
            <a:r>
              <a:rPr lang="zh-CN" altLang="en-US" smtClean="0"/>
              <a:t>客户端使用具体装饰类型来定义装饰后的对象，因此</a:t>
            </a:r>
            <a:r>
              <a:rPr lang="zh-CN" altLang="en-US" smtClean="0">
                <a:solidFill>
                  <a:srgbClr val="FF0000"/>
                </a:solidFill>
              </a:rPr>
              <a:t>可以单独调用</a:t>
            </a:r>
            <a:r>
              <a:rPr lang="en-US" altLang="zh-CN" smtClean="0">
                <a:solidFill>
                  <a:srgbClr val="FF0000"/>
                </a:solidFill>
              </a:rPr>
              <a:t>addedBehavior()</a:t>
            </a:r>
            <a:r>
              <a:rPr lang="zh-CN" altLang="en-US" smtClean="0">
                <a:solidFill>
                  <a:srgbClr val="FF0000"/>
                </a:solidFill>
              </a:rPr>
              <a:t>方法</a:t>
            </a:r>
            <a:endParaRPr lang="en-US" altLang="zh-CN" smtClean="0">
              <a:solidFill>
                <a:srgbClr val="FF0000"/>
              </a:solidFill>
            </a:endParaRPr>
          </a:p>
          <a:p>
            <a:pPr lvl="1" eaLnBrk="1" hangingPunct="1"/>
            <a:r>
              <a:rPr lang="zh-CN" altLang="en-US" smtClean="0"/>
              <a:t>最大的缺点在于</a:t>
            </a:r>
            <a:r>
              <a:rPr lang="zh-CN" altLang="en-US" smtClean="0">
                <a:solidFill>
                  <a:srgbClr val="FF0000"/>
                </a:solidFill>
              </a:rPr>
              <a:t>不能实现对同一个对象的多次装饰</a:t>
            </a:r>
            <a:r>
              <a:rPr lang="zh-CN" altLang="en-US" smtClean="0"/>
              <a:t>，而且</a:t>
            </a:r>
            <a:r>
              <a:rPr lang="zh-CN" altLang="en-US" smtClean="0">
                <a:solidFill>
                  <a:srgbClr val="FF0000"/>
                </a:solidFill>
              </a:rPr>
              <a:t>客户端需要有区别地对待装饰之前的对象和装饰之后的对象</a:t>
            </a:r>
            <a:endParaRPr lang="en-US" altLang="zh-CN" smtClean="0">
              <a:solidFill>
                <a:srgbClr val="FF0000"/>
              </a:solidFill>
            </a:endParaRPr>
          </a:p>
        </p:txBody>
      </p:sp>
      <p:sp>
        <p:nvSpPr>
          <p:cNvPr id="1024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535004910"/>
              </p:ext>
            </p:extLst>
          </p:nvPr>
        </p:nvGraphicFramePr>
        <p:xfrm>
          <a:off x="533400" y="2819400"/>
          <a:ext cx="8077200" cy="2468880"/>
        </p:xfrm>
        <a:graphic>
          <a:graphicData uri="http://schemas.openxmlformats.org/drawingml/2006/table">
            <a:tbl>
              <a:tblPr/>
              <a:tblGrid>
                <a:gridCol w="8077200"/>
              </a:tblGrid>
              <a:tr h="2468563">
                <a:tc>
                  <a:txBody>
                    <a:bodyPr/>
                    <a:lstStyle/>
                    <a:p>
                      <a:pPr algn="just">
                        <a:spcAft>
                          <a:spcPts val="0"/>
                        </a:spcAft>
                      </a:pP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smtClean="0">
                          <a:solidFill>
                            <a:srgbClr val="FF0000"/>
                          </a:solidFill>
                          <a:latin typeface="Times New Roman"/>
                          <a:ea typeface="宋体"/>
                          <a:cs typeface="Times New Roman"/>
                        </a:rPr>
                        <a:t>Component </a:t>
                      </a:r>
                      <a:r>
                        <a:rPr lang="en-US" altLang="zh-CN" sz="1800" kern="100" dirty="0" err="1" smtClean="0">
                          <a:solidFill>
                            <a:srgbClr val="FF0000"/>
                          </a:solidFill>
                          <a:latin typeface="Times New Roman"/>
                          <a:ea typeface="宋体"/>
                          <a:cs typeface="Times New Roman"/>
                        </a:rPr>
                        <a:t>component_o</a:t>
                      </a:r>
                      <a:r>
                        <a:rPr lang="en-US" altLang="zh-CN" sz="1800" kern="100" dirty="0" smtClean="0">
                          <a:solidFill>
                            <a:srgbClr val="FF0000"/>
                          </a:solidFill>
                          <a:latin typeface="Times New Roman"/>
                          <a:ea typeface="宋体"/>
                          <a:cs typeface="Times New Roman"/>
                        </a:rPr>
                        <a:t>; //</a:t>
                      </a:r>
                      <a:r>
                        <a:rPr lang="zh-CN" altLang="en-US" sz="1800" kern="100" dirty="0" smtClean="0">
                          <a:solidFill>
                            <a:srgbClr val="FF0000"/>
                          </a:solidFill>
                          <a:latin typeface="Times New Roman"/>
                          <a:ea typeface="宋体"/>
                          <a:cs typeface="Times New Roman"/>
                        </a:rPr>
                        <a:t>使用抽象构件类型定义</a:t>
                      </a:r>
                    </a:p>
                    <a:p>
                      <a:pPr algn="just">
                        <a:spcAft>
                          <a:spcPts val="0"/>
                        </a:spcAft>
                      </a:pPr>
                      <a:r>
                        <a:rPr lang="en-US" altLang="zh-CN" sz="1800" kern="100" dirty="0" err="1" smtClean="0">
                          <a:solidFill>
                            <a:srgbClr val="000000"/>
                          </a:solidFill>
                          <a:latin typeface="Times New Roman"/>
                          <a:ea typeface="宋体"/>
                          <a:cs typeface="Times New Roman"/>
                        </a:rPr>
                        <a:t>component_o</a:t>
                      </a:r>
                      <a:r>
                        <a:rPr lang="en-US" altLang="zh-CN" sz="1800" kern="100" dirty="0" smtClean="0">
                          <a:solidFill>
                            <a:srgbClr val="000000"/>
                          </a:solidFill>
                          <a:latin typeface="Times New Roman"/>
                          <a:ea typeface="宋体"/>
                          <a:cs typeface="Times New Roman"/>
                        </a:rPr>
                        <a:t> = new </a:t>
                      </a:r>
                      <a:r>
                        <a:rPr lang="en-US" altLang="zh-CN" sz="1800" kern="100" dirty="0" err="1" smtClean="0">
                          <a:solidFill>
                            <a:srgbClr val="000000"/>
                          </a:solidFill>
                          <a:latin typeface="Times New Roman"/>
                          <a:ea typeface="宋体"/>
                          <a:cs typeface="Times New Roman"/>
                        </a:rPr>
                        <a:t>ConcreteComponent</a:t>
                      </a: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err="1" smtClean="0">
                          <a:solidFill>
                            <a:srgbClr val="000000"/>
                          </a:solidFill>
                          <a:latin typeface="Times New Roman"/>
                          <a:ea typeface="宋体"/>
                          <a:cs typeface="Times New Roman"/>
                        </a:rPr>
                        <a:t>component_o.operation</a:t>
                      </a: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err="1" smtClean="0">
                          <a:solidFill>
                            <a:srgbClr val="FF0000"/>
                          </a:solidFill>
                          <a:latin typeface="Times New Roman"/>
                          <a:ea typeface="宋体"/>
                          <a:cs typeface="Times New Roman"/>
                        </a:rPr>
                        <a:t>ConcreteDecorator</a:t>
                      </a:r>
                      <a:r>
                        <a:rPr lang="en-US" altLang="zh-CN" sz="1800" kern="100" dirty="0" smtClean="0">
                          <a:solidFill>
                            <a:srgbClr val="FF0000"/>
                          </a:solidFill>
                          <a:latin typeface="Times New Roman"/>
                          <a:ea typeface="宋体"/>
                          <a:cs typeface="Times New Roman"/>
                        </a:rPr>
                        <a:t> </a:t>
                      </a:r>
                      <a:r>
                        <a:rPr lang="en-US" altLang="zh-CN" sz="1800" kern="100" dirty="0" err="1" smtClean="0">
                          <a:solidFill>
                            <a:srgbClr val="FF0000"/>
                          </a:solidFill>
                          <a:latin typeface="Times New Roman"/>
                          <a:ea typeface="宋体"/>
                          <a:cs typeface="Times New Roman"/>
                        </a:rPr>
                        <a:t>component_d</a:t>
                      </a:r>
                      <a:r>
                        <a:rPr lang="en-US" altLang="zh-CN" sz="1800" kern="100" dirty="0" smtClean="0">
                          <a:solidFill>
                            <a:srgbClr val="FF0000"/>
                          </a:solidFill>
                          <a:latin typeface="Times New Roman"/>
                          <a:ea typeface="宋体"/>
                          <a:cs typeface="Times New Roman"/>
                        </a:rPr>
                        <a:t>; //</a:t>
                      </a:r>
                      <a:r>
                        <a:rPr lang="zh-CN" altLang="en-US" sz="1800" kern="100" dirty="0" smtClean="0">
                          <a:solidFill>
                            <a:srgbClr val="FF0000"/>
                          </a:solidFill>
                          <a:latin typeface="Times New Roman"/>
                          <a:ea typeface="宋体"/>
                          <a:cs typeface="Times New Roman"/>
                        </a:rPr>
                        <a:t>使用具体装饰类型定义</a:t>
                      </a:r>
                    </a:p>
                    <a:p>
                      <a:pPr algn="just">
                        <a:spcAft>
                          <a:spcPts val="0"/>
                        </a:spcAft>
                      </a:pPr>
                      <a:r>
                        <a:rPr lang="en-US" altLang="zh-CN" sz="1800" kern="100" dirty="0" err="1" smtClean="0">
                          <a:solidFill>
                            <a:srgbClr val="000000"/>
                          </a:solidFill>
                          <a:latin typeface="Times New Roman"/>
                          <a:ea typeface="宋体"/>
                          <a:cs typeface="Times New Roman"/>
                        </a:rPr>
                        <a:t>component_d</a:t>
                      </a:r>
                      <a:r>
                        <a:rPr lang="en-US" altLang="zh-CN" sz="1800" kern="100" dirty="0" smtClean="0">
                          <a:solidFill>
                            <a:srgbClr val="000000"/>
                          </a:solidFill>
                          <a:latin typeface="Times New Roman"/>
                          <a:ea typeface="宋体"/>
                          <a:cs typeface="Times New Roman"/>
                        </a:rPr>
                        <a:t> = new </a:t>
                      </a:r>
                      <a:r>
                        <a:rPr lang="en-US" altLang="zh-CN" sz="1800" kern="100" dirty="0" err="1" smtClean="0">
                          <a:solidFill>
                            <a:srgbClr val="000000"/>
                          </a:solidFill>
                          <a:latin typeface="Times New Roman"/>
                          <a:ea typeface="宋体"/>
                          <a:cs typeface="Times New Roman"/>
                        </a:rPr>
                        <a:t>ConcreteDecorator</a:t>
                      </a:r>
                      <a:r>
                        <a:rPr lang="en-US" altLang="zh-CN" sz="1800" kern="100" dirty="0" smtClean="0">
                          <a:solidFill>
                            <a:srgbClr val="000000"/>
                          </a:solidFill>
                          <a:latin typeface="Times New Roman"/>
                          <a:ea typeface="宋体"/>
                          <a:cs typeface="Times New Roman"/>
                        </a:rPr>
                        <a:t>(</a:t>
                      </a:r>
                      <a:r>
                        <a:rPr lang="en-US" altLang="zh-CN" sz="1800" kern="100" dirty="0" err="1" smtClean="0">
                          <a:solidFill>
                            <a:srgbClr val="000000"/>
                          </a:solidFill>
                          <a:latin typeface="Times New Roman"/>
                          <a:ea typeface="宋体"/>
                          <a:cs typeface="Times New Roman"/>
                        </a:rPr>
                        <a:t>component_o</a:t>
                      </a: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err="1" smtClean="0">
                          <a:solidFill>
                            <a:srgbClr val="000000"/>
                          </a:solidFill>
                          <a:latin typeface="Times New Roman"/>
                          <a:ea typeface="宋体"/>
                          <a:cs typeface="Times New Roman"/>
                        </a:rPr>
                        <a:t>component_d.operation</a:t>
                      </a:r>
                      <a:r>
                        <a:rPr lang="en-US" altLang="zh-CN" sz="1800" kern="100" dirty="0" smtClean="0">
                          <a:solidFill>
                            <a:srgbClr val="000000"/>
                          </a:solidFill>
                          <a:latin typeface="Times New Roman"/>
                          <a:ea typeface="宋体"/>
                          <a:cs typeface="Times New Roman"/>
                        </a:rPr>
                        <a:t>();</a:t>
                      </a:r>
                    </a:p>
                    <a:p>
                      <a:pPr algn="just">
                        <a:spcAft>
                          <a:spcPts val="0"/>
                        </a:spcAft>
                      </a:pPr>
                      <a:r>
                        <a:rPr lang="en-US" altLang="zh-CN" sz="1800" kern="100" dirty="0" err="1" smtClean="0">
                          <a:solidFill>
                            <a:srgbClr val="FF0000"/>
                          </a:solidFill>
                          <a:latin typeface="Times New Roman"/>
                          <a:ea typeface="宋体"/>
                          <a:cs typeface="Times New Roman"/>
                        </a:rPr>
                        <a:t>component_d.addedBehavior</a:t>
                      </a:r>
                      <a:r>
                        <a:rPr lang="en-US" altLang="zh-CN" sz="1800" kern="100" dirty="0" smtClean="0">
                          <a:solidFill>
                            <a:srgbClr val="FF0000"/>
                          </a:solidFill>
                          <a:latin typeface="Times New Roman"/>
                          <a:ea typeface="宋体"/>
                          <a:cs typeface="Times New Roman"/>
                        </a:rPr>
                        <a:t>(); //</a:t>
                      </a:r>
                      <a:r>
                        <a:rPr lang="zh-CN" altLang="en-US" sz="1800" kern="100" dirty="0" smtClean="0">
                          <a:solidFill>
                            <a:srgbClr val="FF0000"/>
                          </a:solidFill>
                          <a:latin typeface="Times New Roman"/>
                          <a:ea typeface="宋体"/>
                          <a:cs typeface="Times New Roman"/>
                        </a:rPr>
                        <a:t>单独调用新增业务方法</a:t>
                      </a:r>
                    </a:p>
                    <a:p>
                      <a:pPr algn="just">
                        <a:spcAft>
                          <a:spcPts val="0"/>
                        </a:spcAft>
                      </a:pPr>
                      <a:r>
                        <a:rPr lang="en-US" altLang="zh-CN" sz="1800" kern="100" dirty="0" smtClean="0">
                          <a:solidFill>
                            <a:srgbClr val="000000"/>
                          </a:solidFill>
                          <a:latin typeface="Times New Roman"/>
                          <a:ea typeface="宋体"/>
                          <a:cs typeface="Times New Roman"/>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520201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38200" y="914400"/>
            <a:ext cx="7924800" cy="685800"/>
          </a:xfrm>
        </p:spPr>
        <p:txBody>
          <a:bodyPr/>
          <a:lstStyle/>
          <a:p>
            <a:r>
              <a:rPr lang="zh-CN" altLang="en-US" smtClean="0"/>
              <a:t>装饰模式的优缺点与适用环境</a:t>
            </a:r>
          </a:p>
        </p:txBody>
      </p:sp>
      <p:sp>
        <p:nvSpPr>
          <p:cNvPr id="103427" name="Rectangle 3"/>
          <p:cNvSpPr>
            <a:spLocks noGrp="1" noChangeArrowheads="1"/>
          </p:cNvSpPr>
          <p:nvPr>
            <p:ph type="body" sz="half" idx="1"/>
          </p:nvPr>
        </p:nvSpPr>
        <p:spPr>
          <a:xfrm>
            <a:off x="381000" y="1752600"/>
            <a:ext cx="5867400" cy="4114800"/>
          </a:xfrm>
        </p:spPr>
        <p:txBody>
          <a:bodyPr/>
          <a:lstStyle/>
          <a:p>
            <a:pPr eaLnBrk="1" hangingPunct="1"/>
            <a:r>
              <a:rPr lang="zh-CN" altLang="en-US" smtClean="0"/>
              <a:t>模式优点</a:t>
            </a:r>
            <a:endParaRPr lang="en-US" altLang="zh-CN" smtClean="0"/>
          </a:p>
          <a:p>
            <a:pPr lvl="1" eaLnBrk="1" hangingPunct="1"/>
            <a:r>
              <a:rPr lang="zh-CN" altLang="en-US" sz="2000" smtClean="0"/>
              <a:t>对于扩展一个对象的功能，</a:t>
            </a:r>
            <a:r>
              <a:rPr lang="zh-CN" altLang="en-US" sz="2000" smtClean="0">
                <a:solidFill>
                  <a:srgbClr val="FF0000"/>
                </a:solidFill>
              </a:rPr>
              <a:t>装饰模式比继承更加灵活，不会导致类的个数急剧增加</a:t>
            </a:r>
            <a:endParaRPr lang="en-US" altLang="zh-CN" sz="2000" smtClean="0">
              <a:solidFill>
                <a:srgbClr val="FF0000"/>
              </a:solidFill>
            </a:endParaRPr>
          </a:p>
          <a:p>
            <a:pPr lvl="1" eaLnBrk="1" hangingPunct="1"/>
            <a:r>
              <a:rPr lang="zh-CN" altLang="en-US" sz="2000" smtClean="0"/>
              <a:t>可以</a:t>
            </a:r>
            <a:r>
              <a:rPr lang="zh-CN" altLang="en-US" sz="2000" smtClean="0">
                <a:solidFill>
                  <a:srgbClr val="FF0000"/>
                </a:solidFill>
              </a:rPr>
              <a:t>通过一种动态的方式来扩展一个对象的功能</a:t>
            </a:r>
            <a:r>
              <a:rPr lang="zh-CN" altLang="en-US" sz="2000" smtClean="0"/>
              <a:t>，通过配置文件可以在运行时选择不同的具体装饰类，从而实现不同的行为</a:t>
            </a:r>
            <a:endParaRPr lang="en-US" altLang="zh-CN" sz="2000" smtClean="0"/>
          </a:p>
          <a:p>
            <a:pPr lvl="1" eaLnBrk="1" hangingPunct="1"/>
            <a:r>
              <a:rPr lang="zh-CN" altLang="en-US" sz="2000" smtClean="0"/>
              <a:t>可以对一个对象进行</a:t>
            </a:r>
            <a:r>
              <a:rPr lang="zh-CN" altLang="en-US" sz="2000" smtClean="0">
                <a:solidFill>
                  <a:srgbClr val="FF0000"/>
                </a:solidFill>
              </a:rPr>
              <a:t>多次装饰</a:t>
            </a:r>
            <a:endParaRPr lang="en-US" altLang="zh-CN" sz="2000" smtClean="0">
              <a:solidFill>
                <a:srgbClr val="FF0000"/>
              </a:solidFill>
            </a:endParaRPr>
          </a:p>
          <a:p>
            <a:pPr lvl="1" eaLnBrk="1" hangingPunct="1"/>
            <a:r>
              <a:rPr lang="zh-CN" altLang="en-US" sz="2000" smtClean="0"/>
              <a:t>具体构件类与具体装饰类可以独立变化，用户</a:t>
            </a:r>
            <a:r>
              <a:rPr lang="zh-CN" altLang="en-US" sz="2000" smtClean="0">
                <a:solidFill>
                  <a:srgbClr val="FF0000"/>
                </a:solidFill>
              </a:rPr>
              <a:t>可以根据需要增加新的具体构件类和具体装饰类</a:t>
            </a:r>
            <a:r>
              <a:rPr lang="zh-CN" altLang="en-US" sz="2000" smtClean="0"/>
              <a:t>，且原有类库代码无须改变，</a:t>
            </a:r>
            <a:r>
              <a:rPr lang="zh-CN" altLang="en-US" sz="2000" smtClean="0">
                <a:solidFill>
                  <a:srgbClr val="FF0000"/>
                </a:solidFill>
              </a:rPr>
              <a:t>符合开闭原则</a:t>
            </a:r>
            <a:endParaRPr lang="en-US" altLang="zh-CN" sz="2000" smtClean="0">
              <a:solidFill>
                <a:srgbClr val="FF0000"/>
              </a:solidFill>
            </a:endParaRPr>
          </a:p>
        </p:txBody>
      </p:sp>
      <p:sp>
        <p:nvSpPr>
          <p:cNvPr id="1034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34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012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914400"/>
            <a:ext cx="7239000" cy="685800"/>
          </a:xfrm>
        </p:spPr>
        <p:txBody>
          <a:bodyPr/>
          <a:lstStyle/>
          <a:p>
            <a:r>
              <a:rPr lang="zh-CN" altLang="en-US" smtClean="0"/>
              <a:t>装饰模式的优缺点与适用环境</a:t>
            </a:r>
          </a:p>
        </p:txBody>
      </p:sp>
      <p:sp>
        <p:nvSpPr>
          <p:cNvPr id="104451"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a:r>
              <a:rPr lang="zh-CN" altLang="en-US" smtClean="0"/>
              <a:t>使用装饰模式进行系统设计时</a:t>
            </a:r>
            <a:r>
              <a:rPr lang="zh-CN" altLang="en-US" smtClean="0">
                <a:solidFill>
                  <a:srgbClr val="FF0000"/>
                </a:solidFill>
              </a:rPr>
              <a:t>将产生很多小对象</a:t>
            </a:r>
            <a:r>
              <a:rPr lang="zh-CN" altLang="en-US" smtClean="0"/>
              <a:t>，大量小对象的产生势必会占用更多的系统资源，</a:t>
            </a:r>
            <a:r>
              <a:rPr lang="zh-CN" altLang="en-US" smtClean="0">
                <a:solidFill>
                  <a:srgbClr val="FF0000"/>
                </a:solidFill>
              </a:rPr>
              <a:t>在一定程度上影响程序的性能</a:t>
            </a:r>
            <a:endParaRPr lang="en-US" altLang="zh-CN" smtClean="0">
              <a:solidFill>
                <a:srgbClr val="FF0000"/>
              </a:solidFill>
            </a:endParaRPr>
          </a:p>
          <a:p>
            <a:pPr lvl="1"/>
            <a:r>
              <a:rPr lang="zh-CN" altLang="en-US" smtClean="0">
                <a:solidFill>
                  <a:srgbClr val="FF0000"/>
                </a:solidFill>
              </a:rPr>
              <a:t>比继承更加易于出错，排错也更困难</a:t>
            </a:r>
            <a:r>
              <a:rPr lang="zh-CN" altLang="en-US" smtClean="0"/>
              <a:t>，对于多次装饰的对象，调试时寻找错误可能需要逐级排查，较为烦琐</a:t>
            </a:r>
            <a:endParaRPr lang="en-US" altLang="zh-CN" smtClean="0"/>
          </a:p>
          <a:p>
            <a:pPr lvl="1" eaLnBrk="1" hangingPunct="1"/>
            <a:endParaRPr lang="zh-CN" altLang="en-US" sz="2000" smtClean="0"/>
          </a:p>
          <a:p>
            <a:pPr lvl="1" eaLnBrk="1" hangingPunct="1"/>
            <a:endParaRPr lang="en-US" altLang="zh-CN" smtClean="0"/>
          </a:p>
        </p:txBody>
      </p:sp>
      <p:sp>
        <p:nvSpPr>
          <p:cNvPr id="1044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44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45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38200" y="914400"/>
            <a:ext cx="7239000" cy="685800"/>
          </a:xfrm>
        </p:spPr>
        <p:txBody>
          <a:bodyPr/>
          <a:lstStyle/>
          <a:p>
            <a:r>
              <a:rPr lang="zh-CN" altLang="en-US" smtClean="0"/>
              <a:t>装饰模式的优缺点与适用环境</a:t>
            </a:r>
          </a:p>
        </p:txBody>
      </p:sp>
      <p:sp>
        <p:nvSpPr>
          <p:cNvPr id="105475"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t>在不影响其他对象的情况下，</a:t>
            </a:r>
            <a:r>
              <a:rPr lang="zh-CN" altLang="en-US" smtClean="0">
                <a:solidFill>
                  <a:srgbClr val="FF0000"/>
                </a:solidFill>
              </a:rPr>
              <a:t>以动态、透明的方式给单个对象添加职责</a:t>
            </a:r>
            <a:endParaRPr lang="en-US" altLang="zh-CN" smtClean="0">
              <a:solidFill>
                <a:srgbClr val="FF0000"/>
              </a:solidFill>
            </a:endParaRPr>
          </a:p>
          <a:p>
            <a:pPr lvl="1" eaLnBrk="1" hangingPunct="1"/>
            <a:r>
              <a:rPr lang="zh-CN" altLang="en-US" smtClean="0"/>
              <a:t>当</a:t>
            </a:r>
            <a:r>
              <a:rPr lang="zh-CN" altLang="en-US" smtClean="0">
                <a:solidFill>
                  <a:srgbClr val="FF0000"/>
                </a:solidFill>
              </a:rPr>
              <a:t>不能采用继承的方式对系统进行扩展或者采用继承不利于系统扩展和维护时</a:t>
            </a:r>
            <a:r>
              <a:rPr lang="zh-CN" altLang="en-US" smtClean="0"/>
              <a:t>可以使用装饰模式</a:t>
            </a:r>
          </a:p>
        </p:txBody>
      </p:sp>
      <p:sp>
        <p:nvSpPr>
          <p:cNvPr id="1054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54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463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914400"/>
            <a:ext cx="6324600" cy="685800"/>
          </a:xfrm>
        </p:spPr>
        <p:txBody>
          <a:bodyPr/>
          <a:lstStyle/>
          <a:p>
            <a:r>
              <a:rPr lang="zh-CN" altLang="en-US" smtClean="0"/>
              <a:t>思考</a:t>
            </a:r>
          </a:p>
        </p:txBody>
      </p:sp>
      <p:sp>
        <p:nvSpPr>
          <p:cNvPr id="106499" name="Rectangle 3"/>
          <p:cNvSpPr>
            <a:spLocks noGrp="1" noChangeArrowheads="1"/>
          </p:cNvSpPr>
          <p:nvPr>
            <p:ph type="body" sz="half" idx="1"/>
          </p:nvPr>
        </p:nvSpPr>
        <p:spPr>
          <a:xfrm>
            <a:off x="381000" y="1752600"/>
            <a:ext cx="5562600" cy="4114800"/>
          </a:xfrm>
        </p:spPr>
        <p:txBody>
          <a:bodyPr/>
          <a:lstStyle/>
          <a:p>
            <a:pPr eaLnBrk="1" hangingPunct="1"/>
            <a:r>
              <a:rPr lang="zh-CN" altLang="en-US" sz="2800" smtClean="0"/>
              <a:t>半透明装饰模式能否实现对同一个对象的多次装饰？为什么？</a:t>
            </a:r>
            <a:endParaRPr lang="en-US" altLang="zh-CN" smtClean="0"/>
          </a:p>
        </p:txBody>
      </p:sp>
      <p:sp>
        <p:nvSpPr>
          <p:cNvPr id="1065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6501" name="图片 7"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6324600" y="1371600"/>
            <a:ext cx="22240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3502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5278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装饰模式概述</a:t>
            </a:r>
          </a:p>
        </p:txBody>
      </p:sp>
      <p:sp>
        <p:nvSpPr>
          <p:cNvPr id="849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现实生活中的“装饰”实例</a:t>
            </a:r>
          </a:p>
        </p:txBody>
      </p:sp>
      <p:sp>
        <p:nvSpPr>
          <p:cNvPr id="849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4997"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499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2590800"/>
            <a:ext cx="51847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624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装饰模式概述</a:t>
            </a:r>
          </a:p>
        </p:txBody>
      </p:sp>
      <p:sp>
        <p:nvSpPr>
          <p:cNvPr id="8601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6020" name="Rectangle 3"/>
          <p:cNvSpPr>
            <a:spLocks noGrp="1" noChangeArrowheads="1"/>
          </p:cNvSpPr>
          <p:nvPr>
            <p:ph type="body" sz="half" idx="1"/>
          </p:nvPr>
        </p:nvSpPr>
        <p:spPr>
          <a:xfrm>
            <a:off x="381000" y="1752600"/>
            <a:ext cx="8229600" cy="4419600"/>
          </a:xfrm>
        </p:spPr>
        <p:txBody>
          <a:bodyPr/>
          <a:lstStyle/>
          <a:p>
            <a:pPr eaLnBrk="1" hangingPunct="1"/>
            <a:r>
              <a:rPr lang="zh-CN" altLang="en-US" smtClean="0"/>
              <a:t>装饰模式分析</a:t>
            </a:r>
            <a:endParaRPr lang="en-US" altLang="zh-CN" smtClean="0"/>
          </a:p>
          <a:p>
            <a:pPr lvl="1" eaLnBrk="1" hangingPunct="1"/>
            <a:r>
              <a:rPr lang="zh-CN" altLang="en-US" smtClean="0"/>
              <a:t>可以</a:t>
            </a:r>
            <a:r>
              <a:rPr lang="zh-CN" altLang="en-US" smtClean="0">
                <a:solidFill>
                  <a:srgbClr val="FF0000"/>
                </a:solidFill>
              </a:rPr>
              <a:t>在不改变一个对象本身功能的基础上给对象增加额外的新行为</a:t>
            </a:r>
            <a:endParaRPr lang="en-US" altLang="zh-CN" smtClean="0">
              <a:solidFill>
                <a:srgbClr val="FF0000"/>
              </a:solidFill>
            </a:endParaRPr>
          </a:p>
          <a:p>
            <a:pPr lvl="1" eaLnBrk="1" hangingPunct="1"/>
            <a:r>
              <a:rPr lang="zh-CN" altLang="en-US" smtClean="0"/>
              <a:t>是一种</a:t>
            </a:r>
            <a:r>
              <a:rPr lang="zh-CN" altLang="en-US" smtClean="0">
                <a:solidFill>
                  <a:srgbClr val="FF0000"/>
                </a:solidFill>
              </a:rPr>
              <a:t>用于替代继承的技术</a:t>
            </a:r>
            <a:r>
              <a:rPr lang="zh-CN" altLang="en-US" smtClean="0"/>
              <a:t>，它通过一种无须定义子类的方式</a:t>
            </a:r>
            <a:r>
              <a:rPr lang="zh-CN" altLang="en-US" smtClean="0">
                <a:solidFill>
                  <a:srgbClr val="FF0000"/>
                </a:solidFill>
              </a:rPr>
              <a:t>给对象动态增加职责</a:t>
            </a:r>
            <a:r>
              <a:rPr lang="zh-CN" altLang="en-US" smtClean="0"/>
              <a:t>，使用对象之间的</a:t>
            </a:r>
            <a:r>
              <a:rPr lang="zh-CN" altLang="en-US" smtClean="0">
                <a:solidFill>
                  <a:srgbClr val="FF0000"/>
                </a:solidFill>
              </a:rPr>
              <a:t>关联关系</a:t>
            </a:r>
            <a:r>
              <a:rPr lang="zh-CN" altLang="en-US" smtClean="0"/>
              <a:t>取代类之间的</a:t>
            </a:r>
            <a:r>
              <a:rPr lang="zh-CN" altLang="en-US" smtClean="0">
                <a:solidFill>
                  <a:srgbClr val="FF0000"/>
                </a:solidFill>
              </a:rPr>
              <a:t>继承关系</a:t>
            </a:r>
            <a:endParaRPr lang="en-US" altLang="zh-CN" smtClean="0">
              <a:solidFill>
                <a:srgbClr val="FF0000"/>
              </a:solidFill>
            </a:endParaRPr>
          </a:p>
          <a:p>
            <a:pPr lvl="1" eaLnBrk="1" hangingPunct="1"/>
            <a:r>
              <a:rPr lang="zh-CN" altLang="en-US" smtClean="0"/>
              <a:t>引入了</a:t>
            </a:r>
            <a:r>
              <a:rPr lang="zh-CN" altLang="en-US" smtClean="0">
                <a:solidFill>
                  <a:srgbClr val="FF0000"/>
                </a:solidFill>
              </a:rPr>
              <a:t>装饰类</a:t>
            </a:r>
            <a:r>
              <a:rPr lang="zh-CN" altLang="en-US" smtClean="0"/>
              <a:t>，在装饰类中既可以调用待装饰的原有类的方法，还可以增加新的方法，以扩展原有类的功能</a:t>
            </a:r>
            <a:endParaRPr lang="en-US" altLang="zh-CN" smtClean="0">
              <a:solidFill>
                <a:srgbClr val="FF3300"/>
              </a:solidFill>
            </a:endParaRPr>
          </a:p>
        </p:txBody>
      </p:sp>
    </p:spTree>
    <p:extLst>
      <p:ext uri="{BB962C8B-B14F-4D97-AF65-F5344CB8AC3E}">
        <p14:creationId xmlns:p14="http://schemas.microsoft.com/office/powerpoint/2010/main" val="1211002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装饰模式概述</a:t>
            </a:r>
          </a:p>
        </p:txBody>
      </p:sp>
      <p:sp>
        <p:nvSpPr>
          <p:cNvPr id="8704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solidFill>
                <a:srgbClr val="FF3300"/>
              </a:solidFill>
            </a:endParaRPr>
          </a:p>
          <a:p>
            <a:pPr lvl="1" eaLnBrk="1" hangingPunct="1"/>
            <a:r>
              <a:rPr lang="zh-CN" altLang="en-US" smtClean="0">
                <a:solidFill>
                  <a:srgbClr val="FF0000"/>
                </a:solidFill>
              </a:rPr>
              <a:t>对象结构型</a:t>
            </a:r>
            <a:r>
              <a:rPr lang="zh-CN" altLang="en-US" smtClean="0"/>
              <a:t>模式</a:t>
            </a:r>
          </a:p>
        </p:txBody>
      </p:sp>
      <p:sp>
        <p:nvSpPr>
          <p:cNvPr id="8704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2560638"/>
        </p:xfrm>
        <a:graphic>
          <a:graphicData uri="http://schemas.openxmlformats.org/drawingml/2006/table">
            <a:tbl>
              <a:tblPr/>
              <a:tblGrid>
                <a:gridCol w="8305800"/>
              </a:tblGrid>
              <a:tr h="2560638">
                <a:tc>
                  <a:txBody>
                    <a:bodyPr/>
                    <a:lstStyle/>
                    <a:p>
                      <a:pPr indent="262255" algn="just">
                        <a:spcAft>
                          <a:spcPts val="0"/>
                        </a:spcAft>
                      </a:pPr>
                      <a:r>
                        <a:rPr lang="zh-CN" altLang="en-US" sz="2400" b="1" kern="100" dirty="0" smtClean="0">
                          <a:latin typeface="Times New Roman"/>
                          <a:ea typeface="宋体"/>
                          <a:cs typeface="Times New Roman"/>
                        </a:rPr>
                        <a:t>装饰模式：</a:t>
                      </a:r>
                      <a:r>
                        <a:rPr lang="zh-CN" altLang="en-US" sz="2400" b="1" kern="100" dirty="0" smtClean="0">
                          <a:solidFill>
                            <a:srgbClr val="FF0000"/>
                          </a:solidFill>
                          <a:latin typeface="Times New Roman"/>
                          <a:ea typeface="宋体"/>
                          <a:cs typeface="Times New Roman"/>
                        </a:rPr>
                        <a:t>动态地</a:t>
                      </a:r>
                      <a:r>
                        <a:rPr lang="zh-CN" altLang="en-US" sz="2400" b="0" kern="100" dirty="0" smtClean="0">
                          <a:latin typeface="Times New Roman"/>
                          <a:ea typeface="宋体"/>
                          <a:cs typeface="Times New Roman"/>
                        </a:rPr>
                        <a:t>给一个对象增加一些额外的职责。就扩展功能而言，装饰模式提供了一种</a:t>
                      </a:r>
                      <a:r>
                        <a:rPr lang="zh-CN" altLang="en-US" sz="2400" b="1" kern="100" dirty="0" smtClean="0">
                          <a:solidFill>
                            <a:srgbClr val="FF0000"/>
                          </a:solidFill>
                          <a:latin typeface="Times New Roman"/>
                          <a:ea typeface="宋体"/>
                          <a:cs typeface="Times New Roman"/>
                        </a:rPr>
                        <a:t>比使用子类更加灵活的替代方案</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en-US" altLang="zh-CN" sz="2400" b="0"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Decorator Pattern: </a:t>
                      </a:r>
                      <a:r>
                        <a:rPr lang="en-US" altLang="zh-CN" sz="2400" b="0" kern="100" dirty="0" smtClean="0">
                          <a:latin typeface="Times New Roman"/>
                          <a:ea typeface="宋体"/>
                          <a:cs typeface="Times New Roman"/>
                        </a:rPr>
                        <a:t>Attach additional responsibilities to an object </a:t>
                      </a:r>
                      <a:r>
                        <a:rPr lang="en-US" altLang="zh-CN" sz="2400" b="1" kern="100" dirty="0" smtClean="0">
                          <a:solidFill>
                            <a:srgbClr val="FF0000"/>
                          </a:solidFill>
                          <a:latin typeface="Times New Roman"/>
                          <a:ea typeface="宋体"/>
                          <a:cs typeface="Times New Roman"/>
                        </a:rPr>
                        <a:t>dynamically</a:t>
                      </a:r>
                      <a:r>
                        <a:rPr lang="en-US" altLang="zh-CN" sz="2400" b="0" kern="100" dirty="0" smtClean="0">
                          <a:latin typeface="Times New Roman"/>
                          <a:ea typeface="宋体"/>
                          <a:cs typeface="Times New Roman"/>
                        </a:rPr>
                        <a:t>. Decorators provide </a:t>
                      </a:r>
                      <a:r>
                        <a:rPr lang="en-US" altLang="zh-CN" sz="2400" b="1" kern="100" dirty="0" smtClean="0">
                          <a:solidFill>
                            <a:srgbClr val="FF0000"/>
                          </a:solidFill>
                          <a:latin typeface="Times New Roman"/>
                          <a:ea typeface="宋体"/>
                          <a:cs typeface="Times New Roman"/>
                        </a:rPr>
                        <a:t>a flexible alternative to </a:t>
                      </a:r>
                      <a:r>
                        <a:rPr lang="en-US" altLang="zh-CN" sz="2400" b="1" kern="100" dirty="0" err="1" smtClean="0">
                          <a:solidFill>
                            <a:srgbClr val="FF0000"/>
                          </a:solidFill>
                          <a:latin typeface="Times New Roman"/>
                          <a:ea typeface="宋体"/>
                          <a:cs typeface="Times New Roman"/>
                        </a:rPr>
                        <a:t>subclassing</a:t>
                      </a:r>
                      <a:r>
                        <a:rPr lang="en-US" altLang="zh-CN" sz="2400" b="0" kern="100" dirty="0" smtClean="0">
                          <a:latin typeface="Times New Roman"/>
                          <a:ea typeface="宋体"/>
                          <a:cs typeface="Times New Roman"/>
                        </a:rPr>
                        <a:t> for extending functionality.</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692461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装饰模式概述</a:t>
            </a:r>
          </a:p>
        </p:txBody>
      </p:sp>
      <p:sp>
        <p:nvSpPr>
          <p:cNvPr id="88067" name="Rectangle 3"/>
          <p:cNvSpPr>
            <a:spLocks noGrp="1" noChangeArrowheads="1"/>
          </p:cNvSpPr>
          <p:nvPr>
            <p:ph type="body" sz="half" idx="1"/>
          </p:nvPr>
        </p:nvSpPr>
        <p:spPr>
          <a:xfrm>
            <a:off x="381000" y="1752600"/>
            <a:ext cx="6172200" cy="4114800"/>
          </a:xfrm>
        </p:spPr>
        <p:txBody>
          <a:bodyPr/>
          <a:lstStyle/>
          <a:p>
            <a:pPr eaLnBrk="1" hangingPunct="1"/>
            <a:r>
              <a:rPr lang="zh-CN" altLang="en-US" smtClean="0"/>
              <a:t>装饰模式的定义</a:t>
            </a:r>
            <a:endParaRPr lang="en-US" altLang="zh-CN" smtClean="0"/>
          </a:p>
          <a:p>
            <a:pPr lvl="1" eaLnBrk="1" hangingPunct="1"/>
            <a:r>
              <a:rPr lang="zh-CN" altLang="en-US" smtClean="0"/>
              <a:t>以对客户透明的方式</a:t>
            </a:r>
            <a:r>
              <a:rPr lang="zh-CN" altLang="en-US" smtClean="0">
                <a:solidFill>
                  <a:srgbClr val="FF0000"/>
                </a:solidFill>
              </a:rPr>
              <a:t>动态地给一个对象附加上更多的责任</a:t>
            </a:r>
            <a:endParaRPr lang="en-US" altLang="zh-CN" smtClean="0">
              <a:solidFill>
                <a:srgbClr val="FF0000"/>
              </a:solidFill>
            </a:endParaRPr>
          </a:p>
          <a:p>
            <a:pPr lvl="1" eaLnBrk="1" hangingPunct="1"/>
            <a:r>
              <a:rPr lang="zh-CN" altLang="en-US" smtClean="0"/>
              <a:t>可以在</a:t>
            </a:r>
            <a:r>
              <a:rPr lang="zh-CN" altLang="en-US" smtClean="0">
                <a:solidFill>
                  <a:srgbClr val="FF0000"/>
                </a:solidFill>
              </a:rPr>
              <a:t>不需要创建更多子类</a:t>
            </a:r>
            <a:r>
              <a:rPr lang="zh-CN" altLang="en-US" smtClean="0"/>
              <a:t>的情况下，让对象的功能得以扩展</a:t>
            </a:r>
            <a:endParaRPr lang="en-US" altLang="zh-CN" smtClean="0"/>
          </a:p>
          <a:p>
            <a:pPr lvl="1" eaLnBrk="1" hangingPunct="1"/>
            <a:endParaRPr lang="en-US" altLang="zh-CN" smtClean="0"/>
          </a:p>
        </p:txBody>
      </p:sp>
      <p:sp>
        <p:nvSpPr>
          <p:cNvPr id="880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8069"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999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890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装饰模式的结构</a:t>
            </a:r>
            <a:endParaRPr lang="en-US" altLang="zh-CN" smtClean="0"/>
          </a:p>
          <a:p>
            <a:pPr lvl="1" eaLnBrk="1" hangingPunct="1"/>
            <a:endParaRPr lang="en-US" altLang="zh-CN" smtClean="0"/>
          </a:p>
          <a:p>
            <a:pPr lvl="1" eaLnBrk="1" hangingPunct="1"/>
            <a:endParaRPr lang="en-US" altLang="zh-CN" smtClean="0"/>
          </a:p>
        </p:txBody>
      </p:sp>
      <p:sp>
        <p:nvSpPr>
          <p:cNvPr id="890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890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050" y="617538"/>
            <a:ext cx="6203950" cy="608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856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01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装饰模式的结构</a:t>
            </a:r>
            <a:endParaRPr lang="en-US" altLang="zh-CN" smtClean="0"/>
          </a:p>
          <a:p>
            <a:pPr lvl="1" eaLnBrk="1" hangingPunct="1"/>
            <a:r>
              <a:rPr lang="zh-CN" altLang="en-US" smtClean="0"/>
              <a:t>装饰模式包含以下</a:t>
            </a:r>
            <a:r>
              <a:rPr lang="en-US" altLang="zh-CN" smtClean="0"/>
              <a:t>4</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Component</a:t>
            </a:r>
            <a:r>
              <a:rPr lang="zh-CN" altLang="en-US" sz="2400" smtClean="0">
                <a:ea typeface="黑体" panose="02010609060101010101" pitchFamily="49" charset="-122"/>
              </a:rPr>
              <a:t>（抽象构件）</a:t>
            </a:r>
          </a:p>
          <a:p>
            <a:pPr lvl="2" eaLnBrk="1" hangingPunct="1">
              <a:buFont typeface="Tahoma" panose="020B0604030504040204" pitchFamily="34" charset="0"/>
              <a:buChar char="•"/>
            </a:pPr>
            <a:r>
              <a:rPr lang="en-US" altLang="zh-CN" sz="2400" smtClean="0">
                <a:ea typeface="黑体" panose="02010609060101010101" pitchFamily="49" charset="-122"/>
              </a:rPr>
              <a:t>ConcreteComponent</a:t>
            </a:r>
            <a:r>
              <a:rPr lang="zh-CN" altLang="en-US" sz="2400" smtClean="0">
                <a:ea typeface="黑体" panose="02010609060101010101" pitchFamily="49" charset="-122"/>
              </a:rPr>
              <a:t>（具体构件）</a:t>
            </a:r>
          </a:p>
          <a:p>
            <a:pPr lvl="2" eaLnBrk="1" hangingPunct="1">
              <a:buFont typeface="Tahoma" panose="020B0604030504040204" pitchFamily="34" charset="0"/>
              <a:buChar char="•"/>
            </a:pPr>
            <a:r>
              <a:rPr lang="en-US" altLang="zh-CN" sz="2400" smtClean="0">
                <a:ea typeface="黑体" panose="02010609060101010101" pitchFamily="49" charset="-122"/>
              </a:rPr>
              <a:t>Decorator</a:t>
            </a:r>
            <a:r>
              <a:rPr lang="zh-CN" altLang="en-US" sz="2400" smtClean="0">
                <a:ea typeface="黑体" panose="02010609060101010101" pitchFamily="49" charset="-122"/>
              </a:rPr>
              <a:t>（抽象装饰类）</a:t>
            </a:r>
          </a:p>
          <a:p>
            <a:pPr lvl="2" eaLnBrk="1" hangingPunct="1">
              <a:buFont typeface="Tahoma" panose="020B0604030504040204" pitchFamily="34" charset="0"/>
              <a:buChar char="•"/>
            </a:pPr>
            <a:r>
              <a:rPr lang="en-US" altLang="zh-CN" sz="2400" smtClean="0">
                <a:ea typeface="黑体" panose="02010609060101010101" pitchFamily="49" charset="-122"/>
              </a:rPr>
              <a:t>ConcreteDecorator</a:t>
            </a:r>
            <a:r>
              <a:rPr lang="zh-CN" altLang="en-US" sz="2400" smtClean="0">
                <a:ea typeface="黑体" panose="02010609060101010101" pitchFamily="49" charset="-122"/>
              </a:rPr>
              <a:t>（具体装饰类）</a:t>
            </a:r>
            <a:endParaRPr lang="en-US" altLang="zh-CN" smtClean="0">
              <a:ea typeface="黑体" panose="02010609060101010101" pitchFamily="49" charset="-122"/>
            </a:endParaRPr>
          </a:p>
        </p:txBody>
      </p:sp>
      <p:sp>
        <p:nvSpPr>
          <p:cNvPr id="901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90117"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272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914400"/>
            <a:ext cx="6324600" cy="685800"/>
          </a:xfrm>
        </p:spPr>
        <p:txBody>
          <a:bodyPr/>
          <a:lstStyle/>
          <a:p>
            <a:pPr eaLnBrk="1" hangingPunct="1"/>
            <a:r>
              <a:rPr lang="zh-CN" altLang="en-US" smtClean="0"/>
              <a:t>装饰模式的结构与实现</a:t>
            </a:r>
          </a:p>
        </p:txBody>
      </p:sp>
      <p:sp>
        <p:nvSpPr>
          <p:cNvPr id="9113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装饰模式的实现</a:t>
            </a:r>
            <a:endParaRPr lang="en-US" altLang="zh-CN" smtClean="0"/>
          </a:p>
          <a:p>
            <a:pPr lvl="1" eaLnBrk="1" hangingPunct="1"/>
            <a:r>
              <a:rPr lang="zh-CN" altLang="en-US" smtClean="0">
                <a:solidFill>
                  <a:srgbClr val="FF0000"/>
                </a:solidFill>
              </a:rPr>
              <a:t>抽象构件类</a:t>
            </a:r>
            <a:r>
              <a:rPr lang="zh-CN" altLang="en-US" smtClean="0"/>
              <a:t>典型代码：</a:t>
            </a:r>
            <a:endParaRPr lang="en-US" altLang="zh-CN" smtClean="0"/>
          </a:p>
        </p:txBody>
      </p:sp>
      <p:sp>
        <p:nvSpPr>
          <p:cNvPr id="911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1141"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nvGraphicFramePr>
        <p:xfrm>
          <a:off x="609600" y="3124200"/>
          <a:ext cx="7924800" cy="1036638"/>
        </p:xfrm>
        <a:graphic>
          <a:graphicData uri="http://schemas.openxmlformats.org/drawingml/2006/table">
            <a:tbl>
              <a:tblPr/>
              <a:tblGrid>
                <a:gridCol w="7924800"/>
              </a:tblGrid>
              <a:tr h="1036638">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abstract class Component</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abstract void operation();</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127342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1922</TotalTime>
  <Words>1425</Words>
  <Application>Microsoft Office PowerPoint</Application>
  <PresentationFormat>全屏显示(4:3)</PresentationFormat>
  <Paragraphs>181</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默认设计模板</vt:lpstr>
      <vt:lpstr>Design Patterns</vt:lpstr>
      <vt:lpstr>大纲</vt:lpstr>
      <vt:lpstr>装饰模式概述</vt:lpstr>
      <vt:lpstr>装饰模式概述</vt:lpstr>
      <vt:lpstr>装饰模式概述</vt:lpstr>
      <vt:lpstr>装饰模式概述</vt:lpstr>
      <vt:lpstr>装饰模式的结构与实现</vt:lpstr>
      <vt:lpstr>装饰模式的结构与实现</vt:lpstr>
      <vt:lpstr>装饰模式的结构与实现</vt:lpstr>
      <vt:lpstr>装饰模式的结构与实现</vt:lpstr>
      <vt:lpstr>装饰模式的结构与实现</vt:lpstr>
      <vt:lpstr>装饰模式的结构与实现</vt:lpstr>
      <vt:lpstr>装饰模式的应用实例</vt:lpstr>
      <vt:lpstr>装饰模式的应用实例</vt:lpstr>
      <vt:lpstr>装饰模式的应用实例</vt:lpstr>
      <vt:lpstr>装饰模式的应用实例</vt:lpstr>
      <vt:lpstr>透明装饰模式与半透明装饰模式</vt:lpstr>
      <vt:lpstr>透明装饰模式与半透明装饰模式</vt:lpstr>
      <vt:lpstr>透明装饰模式与半透明装饰模式</vt:lpstr>
      <vt:lpstr>透明装饰模式与半透明装饰模式</vt:lpstr>
      <vt:lpstr>装饰模式的优缺点与适用环境</vt:lpstr>
      <vt:lpstr>装饰模式的优缺点与适用环境</vt:lpstr>
      <vt:lpstr>装饰模式的优缺点与适用环境</vt:lpstr>
      <vt:lpstr>思考</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admin</cp:lastModifiedBy>
  <cp:revision>777</cp:revision>
  <cp:lastPrinted>1601-01-01T00:00:00Z</cp:lastPrinted>
  <dcterms:created xsi:type="dcterms:W3CDTF">1601-01-01T00:00:00Z</dcterms:created>
  <dcterms:modified xsi:type="dcterms:W3CDTF">2021-11-25T00:22:12Z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