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21" r:id="rId26"/>
    <p:sldId id="322" r:id="rId27"/>
    <p:sldId id="323" r:id="rId28"/>
    <p:sldId id="324" r:id="rId29"/>
    <p:sldId id="325" r:id="rId30"/>
    <p:sldId id="316" r:id="rId31"/>
    <p:sldId id="317" r:id="rId32"/>
    <p:sldId id="318" r:id="rId33"/>
    <p:sldId id="319" r:id="rId34"/>
    <p:sldId id="320" r:id="rId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94633" autoAdjust="0"/>
  </p:normalViewPr>
  <p:slideViewPr>
    <p:cSldViewPr>
      <p:cViewPr varScale="1">
        <p:scale>
          <a:sx n="84" d="100"/>
          <a:sy n="84" d="100"/>
        </p:scale>
        <p:origin x="141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2018/4/5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86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1A4F638-7A6F-492D-9666-A729B2770233}" type="slidenum">
              <a:rPr lang="zh-CN" altLang="en-US" smtClean="0">
                <a:latin typeface="Arial" panose="020B0604020202020204" pitchFamily="34" charset="0"/>
              </a:rPr>
              <a:pPr>
                <a:spcBef>
                  <a:spcPct val="0"/>
                </a:spcBef>
              </a:pPr>
              <a:t>24</a:t>
            </a:fld>
            <a:endParaRPr lang="zh-CN" altLang="en-US" smtClean="0">
              <a:latin typeface="Arial" panose="020B0604020202020204" pitchFamily="34" charset="0"/>
            </a:endParaRPr>
          </a:p>
        </p:txBody>
      </p:sp>
    </p:spTree>
    <p:extLst>
      <p:ext uri="{BB962C8B-B14F-4D97-AF65-F5344CB8AC3E}">
        <p14:creationId xmlns:p14="http://schemas.microsoft.com/office/powerpoint/2010/main" val="277605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86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1A4F638-7A6F-492D-9666-A729B2770233}" type="slidenum">
              <a:rPr lang="zh-CN" altLang="en-US" smtClean="0">
                <a:latin typeface="Arial" panose="020B0604020202020204" pitchFamily="34" charset="0"/>
              </a:rPr>
              <a:pPr>
                <a:spcBef>
                  <a:spcPct val="0"/>
                </a:spcBef>
              </a:pPr>
              <a:t>25</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811775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86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1A4F638-7A6F-492D-9666-A729B2770233}" type="slidenum">
              <a:rPr lang="zh-CN" altLang="en-US" smtClean="0">
                <a:latin typeface="Arial" panose="020B0604020202020204" pitchFamily="34" charset="0"/>
              </a:rPr>
              <a:pPr>
                <a:spcBef>
                  <a:spcPct val="0"/>
                </a:spcBef>
              </a:pPr>
              <a:t>26</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867775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86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1A4F638-7A6F-492D-9666-A729B2770233}" type="slidenum">
              <a:rPr lang="zh-CN" altLang="en-US" smtClean="0">
                <a:latin typeface="Arial" panose="020B0604020202020204" pitchFamily="34" charset="0"/>
              </a:rPr>
              <a:pPr>
                <a:spcBef>
                  <a:spcPct val="0"/>
                </a:spcBef>
              </a:pPr>
              <a:t>27</a:t>
            </a:fld>
            <a:endParaRPr lang="zh-CN" altLang="en-US" smtClean="0">
              <a:latin typeface="Arial" panose="020B0604020202020204" pitchFamily="34" charset="0"/>
            </a:endParaRPr>
          </a:p>
        </p:txBody>
      </p:sp>
    </p:spTree>
    <p:extLst>
      <p:ext uri="{BB962C8B-B14F-4D97-AF65-F5344CB8AC3E}">
        <p14:creationId xmlns:p14="http://schemas.microsoft.com/office/powerpoint/2010/main" val="2166246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86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1A4F638-7A6F-492D-9666-A729B2770233}" type="slidenum">
              <a:rPr lang="zh-CN" altLang="en-US" smtClean="0">
                <a:latin typeface="Arial" panose="020B0604020202020204" pitchFamily="34" charset="0"/>
              </a:rPr>
              <a:pPr>
                <a:spcBef>
                  <a:spcPct val="0"/>
                </a:spcBef>
              </a:pPr>
              <a:t>28</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9470133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
          <p:cNvPicPr>
            <a:picLocks noChangeAspect="1"/>
          </p:cNvPicPr>
          <p:nvPr userDrawn="1"/>
        </p:nvPicPr>
        <p:blipFill>
          <a:blip r:embed="rId16"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533400" y="1905000"/>
            <a:ext cx="7239000" cy="990600"/>
          </a:xfrm>
        </p:spPr>
        <p:txBody>
          <a:bodyPr/>
          <a:lstStyle/>
          <a:p>
            <a:pPr algn="ctr" eaLnBrk="1" hangingPunct="1">
              <a:defRPr/>
            </a:pPr>
            <a:r>
              <a:rPr lang="zh-CN" altLang="en-US" sz="4800" b="1" dirty="0" smtClean="0"/>
              <a:t>代理模式</a:t>
            </a:r>
          </a:p>
        </p:txBody>
      </p:sp>
      <p:sp>
        <p:nvSpPr>
          <p:cNvPr id="5" name="Text Box 5"/>
          <p:cNvSpPr txBox="1">
            <a:spLocks noChangeArrowheads="1"/>
          </p:cNvSpPr>
          <p:nvPr/>
        </p:nvSpPr>
        <p:spPr bwMode="auto">
          <a:xfrm>
            <a:off x="2819400" y="5468938"/>
            <a:ext cx="2895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刘    伟 </a:t>
            </a:r>
            <a:r>
              <a:rPr lang="en-US" altLang="zh-CN" sz="1800" b="1" dirty="0">
                <a:solidFill>
                  <a:srgbClr val="FF6600"/>
                </a:solidFill>
                <a:latin typeface="Arial" panose="020B0604020202020204" pitchFamily="34" charset="0"/>
                <a:ea typeface="宋体" panose="02010600030101010101" pitchFamily="2" charset="-122"/>
              </a:rPr>
              <a:t>(Sunny)</a:t>
            </a:r>
          </a:p>
          <a:p>
            <a:pPr algn="ctr" eaLnBrk="1" hangingPunct="1">
              <a:lnSpc>
                <a:spcPct val="100000"/>
              </a:lnSpc>
              <a:spcBef>
                <a:spcPct val="50000"/>
              </a:spcBef>
              <a:buClrTx/>
              <a:buFontTx/>
              <a:buNone/>
            </a:pPr>
            <a:r>
              <a:rPr lang="en-US" altLang="zh-CN" sz="1800" b="1" dirty="0">
                <a:solidFill>
                  <a:schemeClr val="hlink"/>
                </a:solidFill>
                <a:latin typeface="Arial" panose="020B0604020202020204" pitchFamily="34" charset="0"/>
                <a:ea typeface="宋体" panose="02010600030101010101" pitchFamily="2" charset="-122"/>
              </a:rPr>
              <a:t>weiliu_china@163.com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838200" y="914400"/>
            <a:ext cx="6324600" cy="685800"/>
          </a:xfrm>
        </p:spPr>
        <p:txBody>
          <a:bodyPr/>
          <a:lstStyle/>
          <a:p>
            <a:pPr eaLnBrk="1" hangingPunct="1"/>
            <a:r>
              <a:rPr lang="zh-CN" altLang="en-US" smtClean="0"/>
              <a:t>代理模式的结构与实现</a:t>
            </a:r>
          </a:p>
        </p:txBody>
      </p:sp>
      <p:sp>
        <p:nvSpPr>
          <p:cNvPr id="17101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代理模式的实现</a:t>
            </a:r>
            <a:endParaRPr lang="en-US" altLang="zh-CN" smtClean="0"/>
          </a:p>
          <a:p>
            <a:pPr lvl="1" eaLnBrk="1" hangingPunct="1"/>
            <a:r>
              <a:rPr lang="zh-CN" altLang="en-US" smtClean="0">
                <a:solidFill>
                  <a:srgbClr val="FF0000"/>
                </a:solidFill>
              </a:rPr>
              <a:t>抽象主题类</a:t>
            </a:r>
            <a:r>
              <a:rPr lang="zh-CN" altLang="en-US" smtClean="0"/>
              <a:t>典型代码：</a:t>
            </a:r>
            <a:endParaRPr lang="en-US" altLang="zh-CN" smtClean="0"/>
          </a:p>
        </p:txBody>
      </p:sp>
      <p:sp>
        <p:nvSpPr>
          <p:cNvPr id="1710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71013"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609600" y="3124200"/>
          <a:ext cx="7924800" cy="1036638"/>
        </p:xfrm>
        <a:graphic>
          <a:graphicData uri="http://schemas.openxmlformats.org/drawingml/2006/table">
            <a:tbl>
              <a:tblPr/>
              <a:tblGrid>
                <a:gridCol w="7924800"/>
              </a:tblGrid>
              <a:tr h="1036638">
                <a:tc>
                  <a:txBody>
                    <a:bodyPr/>
                    <a:lstStyle/>
                    <a:p>
                      <a:pPr algn="just">
                        <a:spcAft>
                          <a:spcPts val="0"/>
                        </a:spcAft>
                      </a:pPr>
                      <a:r>
                        <a:rPr lang="en-US" altLang="zh-CN" sz="2000" kern="100" dirty="0" smtClean="0">
                          <a:latin typeface="Times New Roman"/>
                          <a:ea typeface="宋体"/>
                          <a:cs typeface="Times New Roman"/>
                        </a:rPr>
                        <a:t>public abstract class Subject {</a:t>
                      </a:r>
                      <a:endParaRPr lang="zh-CN" altLang="zh-CN" sz="2000" kern="100" dirty="0" smtClean="0">
                        <a:latin typeface="Times New Roman"/>
                        <a:ea typeface="宋体"/>
                        <a:cs typeface="Times New Roman"/>
                      </a:endParaRPr>
                    </a:p>
                    <a:p>
                      <a:pPr indent="276225" algn="just">
                        <a:spcAft>
                          <a:spcPts val="0"/>
                        </a:spcAft>
                      </a:pPr>
                      <a:r>
                        <a:rPr lang="fr-FR" altLang="zh-CN" sz="2000" kern="100" dirty="0" smtClean="0">
                          <a:latin typeface="Times New Roman"/>
                          <a:ea typeface="宋体"/>
                          <a:cs typeface="Times New Roman"/>
                        </a:rPr>
                        <a:t>public abstract void request();</a:t>
                      </a:r>
                      <a:endParaRPr lang="zh-CN" altLang="zh-CN" sz="2000" kern="100" dirty="0" smtClean="0">
                        <a:latin typeface="Times New Roman"/>
                        <a:ea typeface="宋体"/>
                        <a:cs typeface="Times New Roman"/>
                      </a:endParaRPr>
                    </a:p>
                    <a:p>
                      <a:pPr algn="just">
                        <a:spcAft>
                          <a:spcPts val="0"/>
                        </a:spcAft>
                      </a:pPr>
                      <a:r>
                        <a:rPr lang="en-US" altLang="zh-CN" sz="2000" kern="100" dirty="0" smtClean="0">
                          <a:latin typeface="Times New Roman"/>
                          <a:ea typeface="宋体"/>
                          <a:cs typeface="Times New Roman"/>
                        </a:rPr>
                        <a:t>}</a:t>
                      </a:r>
                      <a:endParaRPr lang="zh-CN" altLang="zh-CN" sz="2000" kern="100" dirty="0">
                        <a:latin typeface="Times New Roman"/>
                        <a:ea typeface="宋体"/>
                        <a:cs typeface="Times New Roman"/>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598359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838200" y="914400"/>
            <a:ext cx="6324600" cy="685800"/>
          </a:xfrm>
        </p:spPr>
        <p:txBody>
          <a:bodyPr/>
          <a:lstStyle/>
          <a:p>
            <a:pPr eaLnBrk="1" hangingPunct="1"/>
            <a:r>
              <a:rPr lang="zh-CN" altLang="en-US" smtClean="0"/>
              <a:t>代理模式的结构与实现</a:t>
            </a:r>
          </a:p>
        </p:txBody>
      </p:sp>
      <p:sp>
        <p:nvSpPr>
          <p:cNvPr id="17203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代理模式的实现</a:t>
            </a:r>
            <a:endParaRPr lang="en-US" altLang="zh-CN" smtClean="0"/>
          </a:p>
          <a:p>
            <a:pPr lvl="1" eaLnBrk="1" hangingPunct="1"/>
            <a:r>
              <a:rPr lang="zh-CN" altLang="en-US" smtClean="0">
                <a:solidFill>
                  <a:srgbClr val="FF0000"/>
                </a:solidFill>
              </a:rPr>
              <a:t>真实主题类</a:t>
            </a:r>
            <a:r>
              <a:rPr lang="zh-CN" altLang="en-US" smtClean="0"/>
              <a:t>典型代码：</a:t>
            </a:r>
            <a:endParaRPr lang="en-US" altLang="zh-CN" smtClean="0"/>
          </a:p>
        </p:txBody>
      </p:sp>
      <p:sp>
        <p:nvSpPr>
          <p:cNvPr id="1720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72037"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46564425"/>
              </p:ext>
            </p:extLst>
          </p:nvPr>
        </p:nvGraphicFramePr>
        <p:xfrm>
          <a:off x="609600" y="3124200"/>
          <a:ext cx="7924800" cy="1524000"/>
        </p:xfrm>
        <a:graphic>
          <a:graphicData uri="http://schemas.openxmlformats.org/drawingml/2006/table">
            <a:tbl>
              <a:tblPr/>
              <a:tblGrid>
                <a:gridCol w="7924800"/>
              </a:tblGrid>
              <a:tr h="1036637">
                <a:tc>
                  <a:txBody>
                    <a:bodyPr/>
                    <a:lstStyle/>
                    <a:p>
                      <a:pPr algn="just">
                        <a:spcAft>
                          <a:spcPts val="0"/>
                        </a:spcAft>
                      </a:pPr>
                      <a:r>
                        <a:rPr lang="en-US" altLang="zh-CN" sz="2000" kern="100" dirty="0" smtClean="0">
                          <a:latin typeface="Times New Roman"/>
                          <a:ea typeface="宋体"/>
                          <a:cs typeface="Times New Roman"/>
                        </a:rPr>
                        <a:t>public class </a:t>
                      </a:r>
                      <a:r>
                        <a:rPr lang="en-US" altLang="zh-CN" sz="2000" kern="100" dirty="0" err="1" smtClean="0">
                          <a:latin typeface="Times New Roman"/>
                          <a:ea typeface="宋体"/>
                          <a:cs typeface="Times New Roman"/>
                        </a:rPr>
                        <a:t>RealSubject</a:t>
                      </a:r>
                      <a:r>
                        <a:rPr lang="en-US" altLang="zh-CN" sz="2000" kern="100" baseline="0" dirty="0" smtClean="0">
                          <a:latin typeface="Times New Roman"/>
                          <a:ea typeface="宋体"/>
                          <a:cs typeface="Times New Roman"/>
                        </a:rPr>
                        <a:t> </a:t>
                      </a:r>
                      <a:r>
                        <a:rPr lang="en-US" altLang="zh-CN" sz="2000" kern="100" dirty="0" smtClean="0">
                          <a:latin typeface="Times New Roman"/>
                          <a:ea typeface="宋体"/>
                          <a:cs typeface="Times New Roman"/>
                        </a:rPr>
                        <a:t>extends</a:t>
                      </a:r>
                      <a:r>
                        <a:rPr lang="en-US" altLang="zh-CN" sz="2000" kern="100" baseline="0" dirty="0" smtClean="0">
                          <a:latin typeface="Times New Roman"/>
                          <a:ea typeface="宋体"/>
                          <a:cs typeface="Times New Roman"/>
                        </a:rPr>
                        <a:t> Subject</a:t>
                      </a:r>
                      <a:r>
                        <a:rPr lang="en-US" altLang="zh-CN" sz="2000" kern="100" dirty="0" smtClean="0">
                          <a:latin typeface="Times New Roman"/>
                          <a:ea typeface="宋体"/>
                          <a:cs typeface="Times New Roman"/>
                        </a:rPr>
                        <a:t>{</a:t>
                      </a:r>
                      <a:endParaRPr lang="zh-CN" altLang="zh-CN" sz="2000" kern="100" dirty="0" smtClean="0">
                        <a:latin typeface="Times New Roman"/>
                        <a:ea typeface="宋体"/>
                        <a:cs typeface="Times New Roman"/>
                      </a:endParaRPr>
                    </a:p>
                    <a:p>
                      <a:pPr indent="276225" algn="just">
                        <a:spcAft>
                          <a:spcPts val="0"/>
                        </a:spcAft>
                      </a:pPr>
                      <a:r>
                        <a:rPr lang="fr-FR" altLang="zh-CN" sz="2000" kern="100" dirty="0" smtClean="0">
                          <a:latin typeface="Times New Roman"/>
                          <a:ea typeface="宋体"/>
                          <a:cs typeface="Times New Roman"/>
                        </a:rPr>
                        <a:t>public void request()</a:t>
                      </a:r>
                      <a:r>
                        <a:rPr lang="fr-FR" altLang="zh-CN" sz="2000" kern="100" baseline="0" dirty="0" smtClean="0">
                          <a:latin typeface="Times New Roman"/>
                          <a:ea typeface="宋体"/>
                          <a:cs typeface="Times New Roman"/>
                        </a:rPr>
                        <a:t> {</a:t>
                      </a:r>
                    </a:p>
                    <a:p>
                      <a:pPr indent="276225" algn="just">
                        <a:spcAft>
                          <a:spcPts val="0"/>
                        </a:spcAft>
                      </a:pPr>
                      <a:r>
                        <a:rPr lang="fr-FR" altLang="zh-CN" sz="2000" kern="100" baseline="0" dirty="0" smtClean="0">
                          <a:latin typeface="Times New Roman"/>
                          <a:ea typeface="宋体"/>
                          <a:cs typeface="Times New Roman"/>
                        </a:rPr>
                        <a:t>      </a:t>
                      </a:r>
                      <a:r>
                        <a:rPr lang="fr-FR" altLang="zh-CN" sz="2000" kern="100" baseline="0" dirty="0" smtClean="0">
                          <a:latin typeface="Times New Roman"/>
                          <a:ea typeface="宋体"/>
                          <a:cs typeface="Times New Roman"/>
                        </a:rPr>
                        <a:t>//</a:t>
                      </a:r>
                      <a:r>
                        <a:rPr lang="zh-CN" altLang="en-US" sz="2000" kern="100" baseline="0" dirty="0" smtClean="0">
                          <a:latin typeface="Times New Roman"/>
                          <a:ea typeface="宋体"/>
                          <a:cs typeface="Times New Roman"/>
                        </a:rPr>
                        <a:t>业务方法具体实现代码</a:t>
                      </a:r>
                      <a:endParaRPr lang="fr-FR" altLang="zh-CN" sz="2000" kern="100" baseline="0" dirty="0" smtClean="0">
                        <a:latin typeface="Times New Roman"/>
                        <a:ea typeface="宋体"/>
                        <a:cs typeface="Times New Roman"/>
                      </a:endParaRPr>
                    </a:p>
                    <a:p>
                      <a:pPr indent="276225" algn="just">
                        <a:spcAft>
                          <a:spcPts val="0"/>
                        </a:spcAft>
                      </a:pPr>
                      <a:r>
                        <a:rPr lang="fr-FR" altLang="zh-CN" sz="2000" kern="100" baseline="0" dirty="0" smtClean="0">
                          <a:latin typeface="Times New Roman"/>
                          <a:ea typeface="宋体"/>
                          <a:cs typeface="Times New Roman"/>
                        </a:rPr>
                        <a:t>}</a:t>
                      </a:r>
                      <a:endParaRPr lang="zh-CN" altLang="zh-CN" sz="2000" kern="100" dirty="0" smtClean="0">
                        <a:latin typeface="Times New Roman"/>
                        <a:ea typeface="宋体"/>
                        <a:cs typeface="Times New Roman"/>
                      </a:endParaRPr>
                    </a:p>
                    <a:p>
                      <a:pPr algn="just">
                        <a:spcAft>
                          <a:spcPts val="0"/>
                        </a:spcAft>
                      </a:pPr>
                      <a:r>
                        <a:rPr lang="en-US" altLang="zh-CN" sz="2000" kern="100" dirty="0" smtClean="0">
                          <a:latin typeface="Times New Roman"/>
                          <a:ea typeface="宋体"/>
                          <a:cs typeface="Times New Roman"/>
                        </a:rPr>
                        <a:t>}</a:t>
                      </a:r>
                      <a:endParaRPr lang="zh-CN" altLang="zh-CN" sz="2000" kern="100" dirty="0">
                        <a:latin typeface="Times New Roman"/>
                        <a:ea typeface="宋体"/>
                        <a:cs typeface="Times New Roman"/>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872944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838200" y="914400"/>
            <a:ext cx="6324600" cy="685800"/>
          </a:xfrm>
        </p:spPr>
        <p:txBody>
          <a:bodyPr/>
          <a:lstStyle/>
          <a:p>
            <a:pPr eaLnBrk="1" hangingPunct="1"/>
            <a:r>
              <a:rPr lang="zh-CN" altLang="en-US" smtClean="0"/>
              <a:t>代理模式的结构与实现</a:t>
            </a:r>
          </a:p>
        </p:txBody>
      </p:sp>
      <p:sp>
        <p:nvSpPr>
          <p:cNvPr id="17305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代理模式的实现</a:t>
            </a:r>
            <a:endParaRPr lang="en-US" altLang="zh-CN" smtClean="0"/>
          </a:p>
          <a:p>
            <a:pPr lvl="1" eaLnBrk="1" hangingPunct="1"/>
            <a:r>
              <a:rPr lang="zh-CN" altLang="en-US" smtClean="0">
                <a:solidFill>
                  <a:srgbClr val="FF0000"/>
                </a:solidFill>
              </a:rPr>
              <a:t>代理类</a:t>
            </a:r>
            <a:r>
              <a:rPr lang="zh-CN" altLang="en-US" smtClean="0"/>
              <a:t>典型代码：</a:t>
            </a:r>
            <a:endParaRPr lang="en-US" altLang="zh-CN" smtClean="0"/>
          </a:p>
        </p:txBody>
      </p:sp>
      <p:sp>
        <p:nvSpPr>
          <p:cNvPr id="1730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73061"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058878060"/>
              </p:ext>
            </p:extLst>
          </p:nvPr>
        </p:nvGraphicFramePr>
        <p:xfrm>
          <a:off x="609600" y="1371600"/>
          <a:ext cx="7924800" cy="5181600"/>
        </p:xfrm>
        <a:graphic>
          <a:graphicData uri="http://schemas.openxmlformats.org/drawingml/2006/table">
            <a:tbl>
              <a:tblPr/>
              <a:tblGrid>
                <a:gridCol w="7924800"/>
              </a:tblGrid>
              <a:tr h="1036638">
                <a:tc>
                  <a:txBody>
                    <a:bodyPr/>
                    <a:lstStyle>
                      <a:lvl1pPr>
                        <a:lnSpc>
                          <a:spcPct val="120000"/>
                        </a:lnSpc>
                        <a:spcBef>
                          <a:spcPct val="20000"/>
                        </a:spcBef>
                        <a:buClr>
                          <a:srgbClr val="FF3300"/>
                        </a:buClr>
                        <a:buFont typeface="Wingdings" panose="05000000000000000000" pitchFamily="2" charset="2"/>
                        <a:defRPr sz="28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defRPr sz="20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defRPr>
                          <a:solidFill>
                            <a:srgbClr val="333333"/>
                          </a:solidFill>
                          <a:latin typeface="Tahoma" panose="020B0604030504040204" pitchFamily="34" charset="0"/>
                          <a:ea typeface="黑体" panose="02010609060101010101" pitchFamily="49" charset="-122"/>
                        </a:defRPr>
                      </a:lvl3pPr>
                      <a:lvl4pPr marL="1600200" indent="-228600">
                        <a:spcBef>
                          <a:spcPct val="20000"/>
                        </a:spcBef>
                        <a:defRPr>
                          <a:solidFill>
                            <a:srgbClr val="4D4D4D"/>
                          </a:solidFill>
                          <a:latin typeface="Arial" panose="020B0604020202020204" pitchFamily="34" charset="0"/>
                          <a:ea typeface="宋体" panose="02010600030101010101" pitchFamily="2" charset="-122"/>
                        </a:defRPr>
                      </a:lvl4pPr>
                      <a:lvl5pPr marL="2057400" indent="-228600">
                        <a:spcBef>
                          <a:spcPct val="20000"/>
                        </a:spcBef>
                        <a:defRPr>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public class Proxy extends Subject {</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    private </a:t>
                      </a:r>
                      <a:r>
                        <a:rPr kumimoji="0" lang="en-US" altLang="zh-CN" sz="2000" b="1" i="0" u="none" strike="noStrike" cap="none" normalizeH="0" baseline="0" dirty="0" err="1"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RealSubject</a:t>
                      </a: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2000" b="1" i="0" u="none" strike="noStrike" cap="none" normalizeH="0" baseline="0" dirty="0" err="1"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realSubject</a:t>
                      </a: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 = new </a:t>
                      </a:r>
                      <a:r>
                        <a:rPr kumimoji="0" lang="en-US" altLang="zh-CN" sz="2000" b="1" i="0" u="none" strike="noStrike" cap="none" normalizeH="0" baseline="0" dirty="0" err="1"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RealSubject</a:t>
                      </a: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2000" b="1"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维持一个对真实主题对象的引用</a:t>
                      </a:r>
                      <a:r>
                        <a:rPr kumimoji="0" lang="en-US" altLang="zh-CN" sz="2000" b="0"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2000" b="0"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public void preRequest() {</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public void request() </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B0F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2000" b="1" i="0" u="none" strike="noStrike" cap="none" normalizeH="0" baseline="0" dirty="0" err="1" smtClean="0">
                          <a:ln>
                            <a:noFill/>
                          </a:ln>
                          <a:solidFill>
                            <a:srgbClr val="00B0F0"/>
                          </a:solidFill>
                          <a:effectLst/>
                          <a:latin typeface="Times New Roman" panose="02020603050405020304" pitchFamily="18" charset="0"/>
                          <a:ea typeface="隶书" panose="02010509060101010101" pitchFamily="49" charset="-122"/>
                          <a:cs typeface="Times New Roman" panose="02020603050405020304" pitchFamily="18" charset="0"/>
                        </a:rPr>
                        <a:t>preRequest</a:t>
                      </a:r>
                      <a:r>
                        <a:rPr kumimoji="0" lang="en-US" altLang="zh-CN" sz="2000" b="1" i="0" u="none" strike="noStrike" cap="none" normalizeH="0" baseline="0" dirty="0" smtClean="0">
                          <a:ln>
                            <a:noFill/>
                          </a:ln>
                          <a:solidFill>
                            <a:srgbClr val="00B0F0"/>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2000" b="1" i="0" u="none" strike="noStrike" cap="none" normalizeH="0" baseline="0" dirty="0" smtClean="0">
                        <a:ln>
                          <a:noFill/>
                        </a:ln>
                        <a:solidFill>
                          <a:srgbClr val="00B0F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2000" b="1" i="0" u="none" strike="noStrike" cap="none" normalizeH="0" baseline="0" dirty="0" err="1"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realSubject.request</a:t>
                      </a:r>
                      <a:r>
                        <a:rPr kumimoji="0" lang="en-US" altLang="zh-CN" sz="2000" b="1"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2000" b="1"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rPr>
                        <a:t>调用真实主题对象的方法</a:t>
                      </a:r>
                      <a:endParaRPr kumimoji="0" lang="zh-CN" altLang="zh-CN" sz="2000" b="0" i="0" u="none" strike="noStrike" cap="none" normalizeH="0" baseline="0" dirty="0" smtClean="0">
                        <a:ln>
                          <a:noFill/>
                        </a:ln>
                        <a:solidFill>
                          <a:srgbClr val="FF00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B0F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2000" b="1" i="0" u="none" strike="noStrike" cap="none" normalizeH="0" baseline="0" dirty="0" err="1" smtClean="0">
                          <a:ln>
                            <a:noFill/>
                          </a:ln>
                          <a:solidFill>
                            <a:srgbClr val="00B0F0"/>
                          </a:solidFill>
                          <a:effectLst/>
                          <a:latin typeface="Times New Roman" panose="02020603050405020304" pitchFamily="18" charset="0"/>
                          <a:ea typeface="隶书" panose="02010509060101010101" pitchFamily="49" charset="-122"/>
                          <a:cs typeface="Times New Roman" panose="02020603050405020304" pitchFamily="18" charset="0"/>
                        </a:rPr>
                        <a:t>postRequest</a:t>
                      </a:r>
                      <a:r>
                        <a:rPr kumimoji="0" lang="en-US" altLang="zh-CN" sz="2000" b="1" i="0" u="none" strike="noStrike" cap="none" normalizeH="0" baseline="0" dirty="0" smtClean="0">
                          <a:ln>
                            <a:noFill/>
                          </a:ln>
                          <a:solidFill>
                            <a:srgbClr val="00B0F0"/>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2000" b="1" i="0" u="none" strike="noStrike" cap="none" normalizeH="0" baseline="0" dirty="0" smtClean="0">
                        <a:ln>
                          <a:noFill/>
                        </a:ln>
                        <a:solidFill>
                          <a:srgbClr val="00B0F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public void </a:t>
                      </a:r>
                      <a:r>
                        <a:rPr kumimoji="0" lang="en-US" altLang="zh-CN" sz="20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postRequest</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zh-CN" altLang="zh-CN" sz="20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015403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838200" y="914400"/>
            <a:ext cx="6324600" cy="685800"/>
          </a:xfrm>
        </p:spPr>
        <p:txBody>
          <a:bodyPr/>
          <a:lstStyle/>
          <a:p>
            <a:pPr eaLnBrk="1" hangingPunct="1"/>
            <a:r>
              <a:rPr lang="zh-CN" altLang="en-US" smtClean="0"/>
              <a:t>代理模式的结构与实现</a:t>
            </a:r>
          </a:p>
        </p:txBody>
      </p:sp>
      <p:sp>
        <p:nvSpPr>
          <p:cNvPr id="17408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几种常见的代理模式</a:t>
            </a:r>
            <a:endParaRPr lang="en-US" altLang="zh-CN" smtClean="0"/>
          </a:p>
          <a:p>
            <a:pPr lvl="1" eaLnBrk="1" hangingPunct="1"/>
            <a:r>
              <a:rPr lang="zh-CN" altLang="en-US" smtClean="0">
                <a:solidFill>
                  <a:srgbClr val="FF3300"/>
                </a:solidFill>
              </a:rPr>
              <a:t>远程代理</a:t>
            </a:r>
            <a:r>
              <a:rPr lang="en-US" altLang="zh-CN" smtClean="0">
                <a:solidFill>
                  <a:srgbClr val="FF3300"/>
                </a:solidFill>
              </a:rPr>
              <a:t>(Remote Proxy)</a:t>
            </a:r>
            <a:r>
              <a:rPr lang="zh-CN" altLang="en-US" smtClean="0">
                <a:solidFill>
                  <a:srgbClr val="FF3300"/>
                </a:solidFill>
              </a:rPr>
              <a:t>：</a:t>
            </a:r>
            <a:r>
              <a:rPr lang="zh-CN" altLang="en-US" smtClean="0"/>
              <a:t>为一个位于不同的地址空间的对象提供一个本地的代理对象，这个不同的地址空间可以在同一台主机中，也可以在另一台主机中，远程代理又称为大使</a:t>
            </a:r>
            <a:r>
              <a:rPr lang="en-US" altLang="zh-CN" smtClean="0"/>
              <a:t>(Ambassador)</a:t>
            </a:r>
          </a:p>
          <a:p>
            <a:pPr lvl="1" eaLnBrk="1" hangingPunct="1"/>
            <a:r>
              <a:rPr lang="zh-CN" altLang="en-US" smtClean="0">
                <a:solidFill>
                  <a:srgbClr val="FF3300"/>
                </a:solidFill>
              </a:rPr>
              <a:t>虚拟代理</a:t>
            </a:r>
            <a:r>
              <a:rPr lang="en-US" altLang="zh-CN" smtClean="0">
                <a:solidFill>
                  <a:srgbClr val="FF3300"/>
                </a:solidFill>
              </a:rPr>
              <a:t>(Virtual Proxy)</a:t>
            </a:r>
            <a:r>
              <a:rPr lang="zh-CN" altLang="en-US" smtClean="0">
                <a:solidFill>
                  <a:srgbClr val="FF3300"/>
                </a:solidFill>
              </a:rPr>
              <a:t>：</a:t>
            </a:r>
            <a:r>
              <a:rPr lang="zh-CN" altLang="en-US" smtClean="0"/>
              <a:t>如果需要创建一个资源消耗较大的对象，先创建一个消耗相对较小的对象来表示，真实对象只在需要时才会被真正创建</a:t>
            </a:r>
            <a:endParaRPr lang="en-US" altLang="zh-CN" smtClean="0"/>
          </a:p>
        </p:txBody>
      </p:sp>
      <p:sp>
        <p:nvSpPr>
          <p:cNvPr id="1740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74085"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43140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838200" y="914400"/>
            <a:ext cx="6324600" cy="685800"/>
          </a:xfrm>
        </p:spPr>
        <p:txBody>
          <a:bodyPr/>
          <a:lstStyle/>
          <a:p>
            <a:pPr eaLnBrk="1" hangingPunct="1"/>
            <a:r>
              <a:rPr lang="zh-CN" altLang="en-US" smtClean="0"/>
              <a:t>代理模式的结构与实现</a:t>
            </a:r>
          </a:p>
        </p:txBody>
      </p:sp>
      <p:sp>
        <p:nvSpPr>
          <p:cNvPr id="175107" name="Rectangle 3"/>
          <p:cNvSpPr>
            <a:spLocks noGrp="1" noChangeArrowheads="1"/>
          </p:cNvSpPr>
          <p:nvPr>
            <p:ph type="body" sz="half" idx="1"/>
          </p:nvPr>
        </p:nvSpPr>
        <p:spPr>
          <a:xfrm>
            <a:off x="381000" y="1752600"/>
            <a:ext cx="8229600" cy="4419600"/>
          </a:xfrm>
        </p:spPr>
        <p:txBody>
          <a:bodyPr/>
          <a:lstStyle/>
          <a:p>
            <a:pPr eaLnBrk="1" hangingPunct="1"/>
            <a:r>
              <a:rPr lang="zh-CN" altLang="en-US" smtClean="0"/>
              <a:t>几种常见的代理模式</a:t>
            </a:r>
            <a:endParaRPr lang="en-US" altLang="zh-CN" smtClean="0"/>
          </a:p>
          <a:p>
            <a:pPr lvl="1" eaLnBrk="1" hangingPunct="1"/>
            <a:r>
              <a:rPr lang="zh-CN" altLang="en-US" smtClean="0">
                <a:solidFill>
                  <a:srgbClr val="FF3300"/>
                </a:solidFill>
              </a:rPr>
              <a:t>保护代理</a:t>
            </a:r>
            <a:r>
              <a:rPr lang="en-US" altLang="zh-CN" smtClean="0">
                <a:solidFill>
                  <a:srgbClr val="FF3300"/>
                </a:solidFill>
              </a:rPr>
              <a:t>(Protect Proxy)</a:t>
            </a:r>
            <a:r>
              <a:rPr lang="zh-CN" altLang="en-US" smtClean="0">
                <a:solidFill>
                  <a:srgbClr val="FF3300"/>
                </a:solidFill>
              </a:rPr>
              <a:t>：</a:t>
            </a:r>
            <a:r>
              <a:rPr lang="zh-CN" altLang="en-US" smtClean="0"/>
              <a:t>控制对一个对象的访问，可以给不同的用户提供不同级别的使用权限</a:t>
            </a:r>
            <a:endParaRPr lang="en-US" altLang="zh-CN" smtClean="0"/>
          </a:p>
          <a:p>
            <a:pPr lvl="1" eaLnBrk="1" hangingPunct="1"/>
            <a:r>
              <a:rPr lang="zh-CN" altLang="en-US" smtClean="0">
                <a:solidFill>
                  <a:srgbClr val="FF3300"/>
                </a:solidFill>
              </a:rPr>
              <a:t>缓冲代理</a:t>
            </a:r>
            <a:r>
              <a:rPr lang="en-US" altLang="zh-CN" smtClean="0">
                <a:solidFill>
                  <a:srgbClr val="FF3300"/>
                </a:solidFill>
              </a:rPr>
              <a:t>(Cache Proxy)</a:t>
            </a:r>
            <a:r>
              <a:rPr lang="zh-CN" altLang="en-US" smtClean="0">
                <a:solidFill>
                  <a:srgbClr val="FF3300"/>
                </a:solidFill>
              </a:rPr>
              <a:t>：</a:t>
            </a:r>
            <a:r>
              <a:rPr lang="zh-CN" altLang="en-US" smtClean="0"/>
              <a:t>为某一个目标操作的结果提供临时的存储空间，以便多个客户端可以共享这些结果</a:t>
            </a:r>
            <a:endParaRPr lang="en-US" altLang="zh-CN" smtClean="0"/>
          </a:p>
          <a:p>
            <a:pPr lvl="1" eaLnBrk="1" hangingPunct="1"/>
            <a:r>
              <a:rPr lang="zh-CN" altLang="en-US" smtClean="0">
                <a:solidFill>
                  <a:srgbClr val="FF3300"/>
                </a:solidFill>
              </a:rPr>
              <a:t>智能引用代理</a:t>
            </a:r>
            <a:r>
              <a:rPr lang="en-US" altLang="zh-CN" smtClean="0">
                <a:solidFill>
                  <a:srgbClr val="FF3300"/>
                </a:solidFill>
              </a:rPr>
              <a:t>(Smart Reference Proxy)</a:t>
            </a:r>
            <a:r>
              <a:rPr lang="zh-CN" altLang="en-US" smtClean="0">
                <a:solidFill>
                  <a:srgbClr val="FF3300"/>
                </a:solidFill>
              </a:rPr>
              <a:t>：</a:t>
            </a:r>
            <a:r>
              <a:rPr lang="zh-CN" altLang="en-US" smtClean="0"/>
              <a:t>当一个对象被引用时，提供一些额外的操作，例如将对象被调用的次数记录下来等</a:t>
            </a:r>
            <a:endParaRPr lang="en-US" altLang="zh-CN" smtClean="0"/>
          </a:p>
        </p:txBody>
      </p:sp>
      <p:sp>
        <p:nvSpPr>
          <p:cNvPr id="1751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75109"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47789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838200" y="914400"/>
            <a:ext cx="6324600" cy="685800"/>
          </a:xfrm>
        </p:spPr>
        <p:txBody>
          <a:bodyPr/>
          <a:lstStyle/>
          <a:p>
            <a:pPr eaLnBrk="1" hangingPunct="1"/>
            <a:r>
              <a:rPr lang="zh-CN" altLang="en-US" smtClean="0"/>
              <a:t>代理模式的应用实例</a:t>
            </a:r>
          </a:p>
        </p:txBody>
      </p:sp>
      <p:sp>
        <p:nvSpPr>
          <p:cNvPr id="17613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实例说明</a:t>
            </a:r>
            <a:endParaRPr lang="en-US" altLang="zh-CN" smtClean="0"/>
          </a:p>
        </p:txBody>
      </p:sp>
      <p:sp>
        <p:nvSpPr>
          <p:cNvPr id="1761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176133" name="组合 8"/>
          <p:cNvGrpSpPr>
            <a:grpSpLocks/>
          </p:cNvGrpSpPr>
          <p:nvPr/>
        </p:nvGrpSpPr>
        <p:grpSpPr bwMode="auto">
          <a:xfrm>
            <a:off x="2514600" y="2590800"/>
            <a:ext cx="3505200" cy="2657475"/>
            <a:chOff x="1905000" y="2514600"/>
            <a:chExt cx="4343400" cy="3267075"/>
          </a:xfrm>
        </p:grpSpPr>
        <p:pic>
          <p:nvPicPr>
            <p:cNvPr id="176140" name="图片 6" descr="28_110110135300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11" name="表格 10"/>
          <p:cNvGraphicFramePr>
            <a:graphicFrameLocks noGrp="1"/>
          </p:cNvGraphicFramePr>
          <p:nvPr/>
        </p:nvGraphicFramePr>
        <p:xfrm>
          <a:off x="381000" y="2514600"/>
          <a:ext cx="8305800" cy="3657600"/>
        </p:xfrm>
        <a:graphic>
          <a:graphicData uri="http://schemas.openxmlformats.org/drawingml/2006/table">
            <a:tbl>
              <a:tblPr/>
              <a:tblGrid>
                <a:gridCol w="8305800"/>
              </a:tblGrid>
              <a:tr h="2590800">
                <a:tc>
                  <a:txBody>
                    <a:bodyPr/>
                    <a:lstStyle/>
                    <a:p>
                      <a:pPr indent="266700" algn="just">
                        <a:spcAft>
                          <a:spcPts val="0"/>
                        </a:spcAft>
                      </a:pPr>
                      <a:r>
                        <a:rPr lang="zh-CN" altLang="en-US" sz="2000" kern="100" dirty="0" smtClean="0">
                          <a:latin typeface="Times New Roman"/>
                          <a:ea typeface="宋体"/>
                          <a:cs typeface="Times New Roman"/>
                        </a:rPr>
                        <a:t>某软件公司承接了某信息咨询公司的收费商务信息查询系统的开发任务，该系统的基本需求如下：</a:t>
                      </a:r>
                    </a:p>
                    <a:p>
                      <a:pPr indent="266700" algn="just">
                        <a:spcAft>
                          <a:spcPts val="0"/>
                        </a:spcAft>
                      </a:pPr>
                      <a:r>
                        <a:rPr lang="en-US" altLang="zh-CN" sz="2000" kern="100" dirty="0" smtClean="0">
                          <a:latin typeface="Times New Roman"/>
                          <a:ea typeface="宋体"/>
                          <a:cs typeface="Times New Roman"/>
                        </a:rPr>
                        <a:t>(1) </a:t>
                      </a:r>
                      <a:r>
                        <a:rPr lang="zh-CN" altLang="en-US" sz="2000" kern="100" dirty="0" smtClean="0">
                          <a:latin typeface="Times New Roman"/>
                          <a:ea typeface="宋体"/>
                          <a:cs typeface="Times New Roman"/>
                        </a:rPr>
                        <a:t>在进行商务信息查询之前用户需要通过身份验证，只有合法用户才能够使用该查询系统；</a:t>
                      </a:r>
                    </a:p>
                    <a:p>
                      <a:pPr indent="266700" algn="just">
                        <a:spcAft>
                          <a:spcPts val="0"/>
                        </a:spcAft>
                      </a:pPr>
                      <a:r>
                        <a:rPr lang="en-US" altLang="zh-CN" sz="2000" kern="100" dirty="0" smtClean="0">
                          <a:latin typeface="Times New Roman"/>
                          <a:ea typeface="宋体"/>
                          <a:cs typeface="Times New Roman"/>
                        </a:rPr>
                        <a:t>(2) </a:t>
                      </a:r>
                      <a:r>
                        <a:rPr lang="zh-CN" altLang="en-US" sz="2000" kern="100" dirty="0" smtClean="0">
                          <a:latin typeface="Times New Roman"/>
                          <a:ea typeface="宋体"/>
                          <a:cs typeface="Times New Roman"/>
                        </a:rPr>
                        <a:t>在进行商务信息查询时系统需要记录查询日志，以便根据查询次数收取查询费用。</a:t>
                      </a:r>
                    </a:p>
                    <a:p>
                      <a:pPr indent="266700" algn="just">
                        <a:spcAft>
                          <a:spcPts val="0"/>
                        </a:spcAft>
                      </a:pPr>
                      <a:r>
                        <a:rPr lang="zh-CN" altLang="en-US" sz="2000" kern="100" dirty="0" smtClean="0">
                          <a:latin typeface="Times New Roman"/>
                          <a:ea typeface="宋体"/>
                          <a:cs typeface="Times New Roman"/>
                        </a:rPr>
                        <a:t>该软件公司开发人员已完成了商务信息查询模块的开发任务，现希望能够以一种松耦合的方式向原有系统增加身份验证和日志记录功能，客户端代码可以无区别地对待原始的商务信息查询模块和增加新功能之后的商务信息查询模块，而且可能在将来还要在该信息查询模块中增加一些新的功能。</a:t>
                      </a:r>
                    </a:p>
                    <a:p>
                      <a:pPr indent="266700" algn="just">
                        <a:spcAft>
                          <a:spcPts val="0"/>
                        </a:spcAft>
                      </a:pPr>
                      <a:r>
                        <a:rPr lang="zh-CN" altLang="en-US" sz="2000" kern="100" dirty="0" smtClean="0">
                          <a:latin typeface="Times New Roman"/>
                          <a:ea typeface="宋体"/>
                          <a:cs typeface="Times New Roman"/>
                        </a:rPr>
                        <a:t>现使用代理模式设计并实现该收费商务信息查询系统。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062324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838200" y="914400"/>
            <a:ext cx="6324600" cy="685800"/>
          </a:xfrm>
        </p:spPr>
        <p:txBody>
          <a:bodyPr/>
          <a:lstStyle/>
          <a:p>
            <a:pPr eaLnBrk="1" hangingPunct="1"/>
            <a:r>
              <a:rPr lang="zh-CN" altLang="en-US" smtClean="0"/>
              <a:t>代理模式的应用实例</a:t>
            </a:r>
          </a:p>
        </p:txBody>
      </p:sp>
      <p:sp>
        <p:nvSpPr>
          <p:cNvPr id="17715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实例分析及类图</a:t>
            </a:r>
            <a:endParaRPr lang="en-US" altLang="zh-CN" smtClean="0"/>
          </a:p>
        </p:txBody>
      </p:sp>
      <p:sp>
        <p:nvSpPr>
          <p:cNvPr id="1771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2341563" y="5562600"/>
            <a:ext cx="4440237" cy="43021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商务信息查询系统设计方案示意图</a:t>
            </a:r>
            <a:endParaRPr lang="zh-CN" altLang="en-US" sz="2200" dirty="0"/>
          </a:p>
        </p:txBody>
      </p:sp>
      <p:sp>
        <p:nvSpPr>
          <p:cNvPr id="17715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177159" name="Object 7"/>
          <p:cNvGraphicFramePr>
            <a:graphicFrameLocks noChangeAspect="1"/>
          </p:cNvGraphicFramePr>
          <p:nvPr/>
        </p:nvGraphicFramePr>
        <p:xfrm>
          <a:off x="346075" y="2819400"/>
          <a:ext cx="8416925" cy="2371725"/>
        </p:xfrm>
        <a:graphic>
          <a:graphicData uri="http://schemas.openxmlformats.org/presentationml/2006/ole">
            <mc:AlternateContent xmlns:mc="http://schemas.openxmlformats.org/markup-compatibility/2006">
              <mc:Choice xmlns:v="urn:schemas-microsoft-com:vml" Requires="v">
                <p:oleObj spid="_x0000_s6360" name="Visio" r:id="rId3" imgW="7291733" imgH="2058751" progId="Visio.Drawing.11">
                  <p:embed/>
                </p:oleObj>
              </mc:Choice>
              <mc:Fallback>
                <p:oleObj name="Visio" r:id="rId3" imgW="7291733" imgH="205875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075" y="2819400"/>
                        <a:ext cx="841692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71176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838200" y="914400"/>
            <a:ext cx="6324600" cy="685800"/>
          </a:xfrm>
        </p:spPr>
        <p:txBody>
          <a:bodyPr/>
          <a:lstStyle/>
          <a:p>
            <a:pPr eaLnBrk="1" hangingPunct="1"/>
            <a:r>
              <a:rPr lang="zh-CN" altLang="en-US" smtClean="0"/>
              <a:t>代理模式的应用实例</a:t>
            </a:r>
          </a:p>
        </p:txBody>
      </p:sp>
      <p:sp>
        <p:nvSpPr>
          <p:cNvPr id="17817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实例分析及类图</a:t>
            </a:r>
            <a:endParaRPr lang="en-US" altLang="zh-CN" smtClean="0"/>
          </a:p>
        </p:txBody>
      </p:sp>
      <p:sp>
        <p:nvSpPr>
          <p:cNvPr id="1781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2638425" y="6122988"/>
            <a:ext cx="3305175" cy="43021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商务信息查询系统结构图</a:t>
            </a:r>
            <a:endParaRPr lang="zh-CN" altLang="en-US" sz="2200" dirty="0"/>
          </a:p>
        </p:txBody>
      </p:sp>
      <p:sp>
        <p:nvSpPr>
          <p:cNvPr id="17818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r="19350" b="19260"/>
          <a:stretch>
            <a:fillRect/>
          </a:stretch>
        </p:blipFill>
        <p:spPr bwMode="auto">
          <a:xfrm>
            <a:off x="180398" y="1757363"/>
            <a:ext cx="8783204" cy="426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792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8194"/>
                                        </p:tgtEl>
                                        <p:attrNameLst>
                                          <p:attrName>style.visibility</p:attrName>
                                        </p:attrNameLst>
                                      </p:cBhvr>
                                      <p:to>
                                        <p:strVal val="visible"/>
                                      </p:to>
                                    </p:set>
                                    <p:animEffect transition="in" filter="randombar(horizontal)">
                                      <p:cBhvr>
                                        <p:cTn id="10"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838200" y="914400"/>
            <a:ext cx="6324600" cy="685800"/>
          </a:xfrm>
        </p:spPr>
        <p:txBody>
          <a:bodyPr/>
          <a:lstStyle/>
          <a:p>
            <a:pPr eaLnBrk="1" hangingPunct="1"/>
            <a:r>
              <a:rPr lang="zh-CN" altLang="en-US" smtClean="0"/>
              <a:t>代理模式的应用实例</a:t>
            </a:r>
          </a:p>
        </p:txBody>
      </p:sp>
      <p:sp>
        <p:nvSpPr>
          <p:cNvPr id="179203"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实例代码</a:t>
            </a:r>
            <a:endParaRPr lang="en-US" altLang="zh-CN" dirty="0" smtClean="0"/>
          </a:p>
          <a:p>
            <a:pPr lvl="1" eaLnBrk="1" hangingPunct="1"/>
            <a:r>
              <a:rPr lang="en-US" altLang="zh-CN" sz="2000" dirty="0" smtClean="0"/>
              <a:t>(1) </a:t>
            </a:r>
            <a:r>
              <a:rPr lang="en-US" altLang="zh-CN" sz="2000" dirty="0" err="1" smtClean="0"/>
              <a:t>AccessValidator</a:t>
            </a:r>
            <a:r>
              <a:rPr lang="zh-CN" altLang="en-US" sz="2000" dirty="0" smtClean="0"/>
              <a:t>：身份验证类，业务类</a:t>
            </a:r>
          </a:p>
          <a:p>
            <a:pPr lvl="1" eaLnBrk="1" hangingPunct="1"/>
            <a:r>
              <a:rPr lang="en-US" altLang="zh-CN" sz="2000" dirty="0" smtClean="0"/>
              <a:t>(2) Logger</a:t>
            </a:r>
            <a:r>
              <a:rPr lang="zh-CN" altLang="en-US" sz="2000" dirty="0" smtClean="0"/>
              <a:t>：日志记录类，业务类</a:t>
            </a:r>
          </a:p>
          <a:p>
            <a:pPr lvl="1" eaLnBrk="1" hangingPunct="1"/>
            <a:r>
              <a:rPr lang="en-US" altLang="zh-CN" sz="2000" dirty="0" smtClean="0"/>
              <a:t>(3) Searcher</a:t>
            </a:r>
            <a:r>
              <a:rPr lang="zh-CN" altLang="en-US" sz="2000" dirty="0" smtClean="0"/>
              <a:t>：抽象查询类，充当抽象主题角色</a:t>
            </a:r>
          </a:p>
          <a:p>
            <a:pPr lvl="1" eaLnBrk="1" hangingPunct="1"/>
            <a:r>
              <a:rPr lang="en-US" altLang="zh-CN" sz="2000" dirty="0" smtClean="0"/>
              <a:t>(4) </a:t>
            </a:r>
            <a:r>
              <a:rPr lang="en-US" altLang="zh-CN" sz="2000" dirty="0" err="1" smtClean="0"/>
              <a:t>RealSearcher</a:t>
            </a:r>
            <a:r>
              <a:rPr lang="zh-CN" altLang="en-US" sz="2000" dirty="0" smtClean="0"/>
              <a:t>：具体查询类，充当真实主题角色</a:t>
            </a:r>
          </a:p>
          <a:p>
            <a:pPr lvl="1" eaLnBrk="1" hangingPunct="1"/>
            <a:r>
              <a:rPr lang="en-US" altLang="zh-CN" sz="2000" dirty="0" smtClean="0"/>
              <a:t>(5) </a:t>
            </a:r>
            <a:r>
              <a:rPr lang="en-US" altLang="zh-CN" sz="2000" dirty="0" err="1" smtClean="0"/>
              <a:t>ProxySearcher</a:t>
            </a:r>
            <a:r>
              <a:rPr lang="zh-CN" altLang="en-US" sz="2000" dirty="0" smtClean="0"/>
              <a:t>：代理查询类，充当代理主题角色</a:t>
            </a:r>
          </a:p>
          <a:p>
            <a:pPr lvl="1" eaLnBrk="1" hangingPunct="1"/>
            <a:r>
              <a:rPr lang="en-US" altLang="zh-CN" sz="2000" dirty="0" smtClean="0"/>
              <a:t>(6) Client</a:t>
            </a:r>
            <a:r>
              <a:rPr lang="zh-CN" altLang="en-US" sz="2000" dirty="0" smtClean="0"/>
              <a:t>：客户端测试类</a:t>
            </a:r>
          </a:p>
          <a:p>
            <a:pPr lvl="1" eaLnBrk="1" hangingPunct="1"/>
            <a:endParaRPr lang="en-US" altLang="zh-CN" dirty="0" smtClean="0"/>
          </a:p>
        </p:txBody>
      </p:sp>
      <p:sp>
        <p:nvSpPr>
          <p:cNvPr id="1792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179205" name="Group 5"/>
          <p:cNvGrpSpPr>
            <a:grpSpLocks/>
          </p:cNvGrpSpPr>
          <p:nvPr/>
        </p:nvGrpSpPr>
        <p:grpSpPr bwMode="auto">
          <a:xfrm>
            <a:off x="3352800" y="4953000"/>
            <a:ext cx="2160588" cy="809625"/>
            <a:chOff x="2381" y="3283"/>
            <a:chExt cx="1361" cy="510"/>
          </a:xfrm>
        </p:grpSpPr>
        <p:pic>
          <p:nvPicPr>
            <p:cNvPr id="179207"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08"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9" name="TextBox 11"/>
          <p:cNvSpPr txBox="1"/>
          <p:nvPr/>
        </p:nvSpPr>
        <p:spPr>
          <a:xfrm>
            <a:off x="2054225" y="5791200"/>
            <a:ext cx="4953000" cy="3698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designpatterns.proxy</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3482247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838200" y="914400"/>
            <a:ext cx="6324600" cy="685800"/>
          </a:xfrm>
        </p:spPr>
        <p:txBody>
          <a:bodyPr/>
          <a:lstStyle/>
          <a:p>
            <a:pPr eaLnBrk="1" hangingPunct="1"/>
            <a:r>
              <a:rPr lang="zh-CN" altLang="en-US" smtClean="0"/>
              <a:t>代理模式的应用实例</a:t>
            </a:r>
          </a:p>
        </p:txBody>
      </p:sp>
      <p:sp>
        <p:nvSpPr>
          <p:cNvPr id="18022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结果及分析</a:t>
            </a:r>
            <a:endParaRPr lang="en-US" altLang="zh-CN" smtClean="0"/>
          </a:p>
          <a:p>
            <a:pPr lvl="1" eaLnBrk="1" hangingPunct="1"/>
            <a:r>
              <a:rPr lang="zh-CN" altLang="en-US" smtClean="0">
                <a:solidFill>
                  <a:srgbClr val="FF3300"/>
                </a:solidFill>
              </a:rPr>
              <a:t>保护代理</a:t>
            </a:r>
            <a:r>
              <a:rPr lang="zh-CN" altLang="en-US" smtClean="0"/>
              <a:t>和</a:t>
            </a:r>
            <a:r>
              <a:rPr lang="zh-CN" altLang="en-US" smtClean="0">
                <a:solidFill>
                  <a:srgbClr val="FF3300"/>
                </a:solidFill>
              </a:rPr>
              <a:t>智能引用代理</a:t>
            </a:r>
            <a:endParaRPr lang="en-US" altLang="zh-CN" smtClean="0">
              <a:solidFill>
                <a:srgbClr val="FF3300"/>
              </a:solidFill>
            </a:endParaRPr>
          </a:p>
          <a:p>
            <a:pPr lvl="1" eaLnBrk="1" hangingPunct="1"/>
            <a:r>
              <a:rPr lang="zh-CN" altLang="en-US" smtClean="0"/>
              <a:t>在代理类</a:t>
            </a:r>
            <a:r>
              <a:rPr lang="en-US" altLang="zh-CN" smtClean="0"/>
              <a:t>ProxySearcher</a:t>
            </a:r>
            <a:r>
              <a:rPr lang="zh-CN" altLang="en-US" smtClean="0"/>
              <a:t>中实现对真实主题类的</a:t>
            </a:r>
            <a:r>
              <a:rPr lang="zh-CN" altLang="en-US" smtClean="0">
                <a:solidFill>
                  <a:srgbClr val="FF3300"/>
                </a:solidFill>
              </a:rPr>
              <a:t>权限控制</a:t>
            </a:r>
            <a:r>
              <a:rPr lang="zh-CN" altLang="en-US" smtClean="0"/>
              <a:t>和</a:t>
            </a:r>
            <a:r>
              <a:rPr lang="zh-CN" altLang="en-US" smtClean="0">
                <a:solidFill>
                  <a:srgbClr val="FF3300"/>
                </a:solidFill>
              </a:rPr>
              <a:t>引用计数</a:t>
            </a:r>
            <a:endParaRPr lang="en-US" altLang="zh-CN" smtClean="0">
              <a:solidFill>
                <a:srgbClr val="FF3300"/>
              </a:solidFill>
            </a:endParaRPr>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1802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80229"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4953000"/>
            <a:ext cx="2516188"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6400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kumimoji="1" lang="zh-CN" altLang="en-US" smtClean="0"/>
              <a:t>大纲</a:t>
            </a:r>
          </a:p>
        </p:txBody>
      </p:sp>
      <p:sp>
        <p:nvSpPr>
          <p:cNvPr id="162819"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162820"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162821"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162822"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800" dirty="0"/>
              <a:t>代理模式概述</a:t>
            </a:r>
            <a:endParaRPr lang="en-US" altLang="zh-CN" sz="2800" dirty="0"/>
          </a:p>
          <a:p>
            <a:pPr eaLnBrk="1" hangingPunct="1"/>
            <a:r>
              <a:rPr lang="zh-CN" altLang="en-US" sz="2800" dirty="0"/>
              <a:t>代理模式的结构与实现</a:t>
            </a:r>
            <a:endParaRPr lang="en-US" altLang="zh-CN" sz="2800" dirty="0"/>
          </a:p>
          <a:p>
            <a:pPr eaLnBrk="1" hangingPunct="1"/>
            <a:r>
              <a:rPr lang="zh-CN" altLang="en-US" sz="2800" dirty="0"/>
              <a:t>代理模式的应用实例</a:t>
            </a:r>
            <a:endParaRPr lang="en-US" altLang="zh-CN" sz="2800" dirty="0"/>
          </a:p>
          <a:p>
            <a:pPr eaLnBrk="1" hangingPunct="1"/>
            <a:r>
              <a:rPr lang="zh-CN" altLang="en-US" sz="2800" dirty="0"/>
              <a:t>远程代理</a:t>
            </a:r>
            <a:endParaRPr lang="en-US" altLang="zh-CN" sz="2800" dirty="0"/>
          </a:p>
          <a:p>
            <a:pPr eaLnBrk="1" hangingPunct="1"/>
            <a:r>
              <a:rPr lang="zh-CN" altLang="en-US" sz="2800" dirty="0"/>
              <a:t>虚拟代理</a:t>
            </a:r>
            <a:endParaRPr lang="en-US" altLang="zh-CN" sz="2800" dirty="0"/>
          </a:p>
          <a:p>
            <a:pPr eaLnBrk="1" hangingPunct="1"/>
            <a:r>
              <a:rPr lang="en-US" altLang="zh-CN" sz="2800" dirty="0" smtClean="0"/>
              <a:t>Java</a:t>
            </a:r>
            <a:r>
              <a:rPr lang="zh-CN" altLang="en-US" sz="2800" dirty="0" smtClean="0"/>
              <a:t>动态代理</a:t>
            </a:r>
            <a:endParaRPr lang="en-US" altLang="zh-CN" sz="2800" dirty="0"/>
          </a:p>
          <a:p>
            <a:pPr eaLnBrk="1" hangingPunct="1"/>
            <a:r>
              <a:rPr lang="zh-CN" altLang="en-US" sz="2800" dirty="0"/>
              <a:t>代理模式的优缺点与适用环境</a:t>
            </a:r>
            <a:endParaRPr lang="en-US" altLang="zh-CN" sz="2800" dirty="0"/>
          </a:p>
          <a:p>
            <a:pPr eaLnBrk="1" hangingPunct="1"/>
            <a:endParaRPr lang="zh-CN" altLang="en-US" sz="2400" dirty="0"/>
          </a:p>
        </p:txBody>
      </p:sp>
      <p:pic>
        <p:nvPicPr>
          <p:cNvPr id="162823" name="图片 7" descr="20097161041868666.jpg"/>
          <p:cNvPicPr>
            <a:picLocks noChangeAspect="1"/>
          </p:cNvPicPr>
          <p:nvPr/>
        </p:nvPicPr>
        <p:blipFill>
          <a:blip r:embed="rId2">
            <a:extLst>
              <a:ext uri="{28A0092B-C50C-407E-A947-70E740481C1C}">
                <a14:useLocalDpi xmlns:a14="http://schemas.microsoft.com/office/drawing/2010/main" val="0"/>
              </a:ext>
            </a:extLst>
          </a:blip>
          <a:srcRect l="16685" r="14182" b="20251"/>
          <a:stretch>
            <a:fillRect/>
          </a:stretch>
        </p:blipFill>
        <p:spPr bwMode="auto">
          <a:xfrm>
            <a:off x="4660900" y="1254125"/>
            <a:ext cx="4254500"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4930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838200" y="914400"/>
            <a:ext cx="7543800" cy="685800"/>
          </a:xfrm>
        </p:spPr>
        <p:txBody>
          <a:bodyPr/>
          <a:lstStyle/>
          <a:p>
            <a:pPr eaLnBrk="1" hangingPunct="1"/>
            <a:r>
              <a:rPr lang="zh-CN" altLang="en-US" smtClean="0"/>
              <a:t>远程代理</a:t>
            </a:r>
          </a:p>
        </p:txBody>
      </p:sp>
      <p:sp>
        <p:nvSpPr>
          <p:cNvPr id="181251" name="Rectangle 3"/>
          <p:cNvSpPr>
            <a:spLocks noGrp="1" noChangeArrowheads="1"/>
          </p:cNvSpPr>
          <p:nvPr>
            <p:ph type="body" sz="half" idx="1"/>
          </p:nvPr>
        </p:nvSpPr>
        <p:spPr>
          <a:xfrm>
            <a:off x="381000" y="1752600"/>
            <a:ext cx="8229600" cy="4572000"/>
          </a:xfrm>
        </p:spPr>
        <p:txBody>
          <a:bodyPr/>
          <a:lstStyle/>
          <a:p>
            <a:pPr eaLnBrk="1" hangingPunct="1"/>
            <a:r>
              <a:rPr lang="zh-CN" altLang="en-US" smtClean="0"/>
              <a:t>动机</a:t>
            </a:r>
            <a:endParaRPr lang="en-US" altLang="zh-CN" smtClean="0"/>
          </a:p>
          <a:p>
            <a:pPr lvl="1"/>
            <a:r>
              <a:rPr lang="zh-CN" altLang="en-US" smtClean="0">
                <a:solidFill>
                  <a:srgbClr val="FF3300"/>
                </a:solidFill>
              </a:rPr>
              <a:t>客户端程序可以访问在远程主机上的对象</a:t>
            </a:r>
            <a:r>
              <a:rPr lang="zh-CN" altLang="en-US" smtClean="0"/>
              <a:t>，远程主机可能具有更好的计算性能与处理速度，可以快速地响应并处理客户端的请求</a:t>
            </a:r>
            <a:endParaRPr lang="en-US" altLang="zh-CN" smtClean="0"/>
          </a:p>
          <a:p>
            <a:pPr lvl="1"/>
            <a:r>
              <a:rPr lang="zh-CN" altLang="en-US" smtClean="0"/>
              <a:t>可以</a:t>
            </a:r>
            <a:r>
              <a:rPr lang="zh-CN" altLang="en-US" smtClean="0">
                <a:solidFill>
                  <a:srgbClr val="FF3300"/>
                </a:solidFill>
              </a:rPr>
              <a:t>将网络的细节隐藏起来</a:t>
            </a:r>
            <a:r>
              <a:rPr lang="zh-CN" altLang="en-US" smtClean="0"/>
              <a:t>，使得客户端不必考虑网络的存在</a:t>
            </a:r>
            <a:endParaRPr lang="en-US" altLang="zh-CN" smtClean="0"/>
          </a:p>
          <a:p>
            <a:pPr lvl="1"/>
            <a:r>
              <a:rPr lang="zh-CN" altLang="en-US" smtClean="0"/>
              <a:t>客户端完全可以认为被代理的远程业务对象是在本地而不是在远程，而</a:t>
            </a:r>
            <a:r>
              <a:rPr lang="zh-CN" altLang="en-US" smtClean="0">
                <a:solidFill>
                  <a:srgbClr val="FF3300"/>
                </a:solidFill>
              </a:rPr>
              <a:t>远程代理对象承担了大部分的网络通信工作，并负责对远程业务方法的调用</a:t>
            </a:r>
          </a:p>
        </p:txBody>
      </p:sp>
      <p:sp>
        <p:nvSpPr>
          <p:cNvPr id="1812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08877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838200" y="914400"/>
            <a:ext cx="7543800" cy="685800"/>
          </a:xfrm>
        </p:spPr>
        <p:txBody>
          <a:bodyPr/>
          <a:lstStyle/>
          <a:p>
            <a:pPr eaLnBrk="1" hangingPunct="1"/>
            <a:r>
              <a:rPr lang="zh-CN" altLang="en-US" smtClean="0"/>
              <a:t>远程代理</a:t>
            </a:r>
          </a:p>
        </p:txBody>
      </p:sp>
      <p:sp>
        <p:nvSpPr>
          <p:cNvPr id="18227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结构</a:t>
            </a:r>
            <a:endParaRPr lang="en-US" altLang="zh-CN" smtClean="0"/>
          </a:p>
        </p:txBody>
      </p:sp>
      <p:sp>
        <p:nvSpPr>
          <p:cNvPr id="1822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8227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182278" name="Object 1"/>
          <p:cNvGraphicFramePr>
            <a:graphicFrameLocks noChangeAspect="1"/>
          </p:cNvGraphicFramePr>
          <p:nvPr/>
        </p:nvGraphicFramePr>
        <p:xfrm>
          <a:off x="441325" y="2638425"/>
          <a:ext cx="8245475" cy="3076575"/>
        </p:xfrm>
        <a:graphic>
          <a:graphicData uri="http://schemas.openxmlformats.org/presentationml/2006/ole">
            <mc:AlternateContent xmlns:mc="http://schemas.openxmlformats.org/markup-compatibility/2006">
              <mc:Choice xmlns:v="urn:schemas-microsoft-com:vml" Requires="v">
                <p:oleObj spid="_x0000_s7384" name="Visio" r:id="rId3" imgW="7354851" imgH="2746983" progId="Visio.Drawing.11">
                  <p:embed/>
                </p:oleObj>
              </mc:Choice>
              <mc:Fallback>
                <p:oleObj name="Visio" r:id="rId3" imgW="7354851" imgH="274698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325" y="2638425"/>
                        <a:ext cx="8245475"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144155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838200" y="914400"/>
            <a:ext cx="7543800" cy="685800"/>
          </a:xfrm>
        </p:spPr>
        <p:txBody>
          <a:bodyPr/>
          <a:lstStyle/>
          <a:p>
            <a:pPr eaLnBrk="1" hangingPunct="1"/>
            <a:r>
              <a:rPr lang="zh-CN" altLang="en-US" smtClean="0"/>
              <a:t>虚拟代理</a:t>
            </a:r>
          </a:p>
        </p:txBody>
      </p:sp>
      <p:sp>
        <p:nvSpPr>
          <p:cNvPr id="183299" name="Rectangle 3"/>
          <p:cNvSpPr>
            <a:spLocks noGrp="1" noChangeArrowheads="1"/>
          </p:cNvSpPr>
          <p:nvPr>
            <p:ph type="body" sz="half" idx="1"/>
          </p:nvPr>
        </p:nvSpPr>
        <p:spPr>
          <a:xfrm>
            <a:off x="381000" y="1752600"/>
            <a:ext cx="6172200" cy="4495800"/>
          </a:xfrm>
        </p:spPr>
        <p:txBody>
          <a:bodyPr/>
          <a:lstStyle/>
          <a:p>
            <a:pPr eaLnBrk="1" hangingPunct="1"/>
            <a:r>
              <a:rPr lang="zh-CN" altLang="en-US" sz="2200" smtClean="0"/>
              <a:t>动机</a:t>
            </a:r>
            <a:endParaRPr lang="en-US" altLang="zh-CN" sz="2200" smtClean="0"/>
          </a:p>
          <a:p>
            <a:pPr lvl="1" eaLnBrk="1" hangingPunct="1"/>
            <a:r>
              <a:rPr lang="zh-CN" altLang="en-US" sz="2200" smtClean="0"/>
              <a:t>对于一些</a:t>
            </a:r>
            <a:r>
              <a:rPr lang="zh-CN" altLang="en-US" sz="2200" smtClean="0">
                <a:solidFill>
                  <a:srgbClr val="FF3300"/>
                </a:solidFill>
              </a:rPr>
              <a:t>占用系统资源较多或者加载时间较长的对象</a:t>
            </a:r>
            <a:r>
              <a:rPr lang="zh-CN" altLang="en-US" sz="2200" smtClean="0"/>
              <a:t>，可以给这些对象提供一个虚拟代理</a:t>
            </a:r>
            <a:endParaRPr lang="en-US" altLang="zh-CN" sz="2200" smtClean="0"/>
          </a:p>
          <a:p>
            <a:pPr lvl="1" eaLnBrk="1" hangingPunct="1"/>
            <a:r>
              <a:rPr lang="zh-CN" altLang="en-US" sz="2200" smtClean="0"/>
              <a:t>在真实对象创建成功之前</a:t>
            </a:r>
            <a:r>
              <a:rPr lang="zh-CN" altLang="en-US" sz="2200" smtClean="0">
                <a:solidFill>
                  <a:srgbClr val="FF3300"/>
                </a:solidFill>
              </a:rPr>
              <a:t>虚拟代理扮演真实对象的替身</a:t>
            </a:r>
            <a:r>
              <a:rPr lang="zh-CN" altLang="en-US" sz="2200" smtClean="0"/>
              <a:t>，而当真实对象创建之后，</a:t>
            </a:r>
            <a:r>
              <a:rPr lang="zh-CN" altLang="en-US" sz="2200" smtClean="0">
                <a:solidFill>
                  <a:srgbClr val="FF3300"/>
                </a:solidFill>
              </a:rPr>
              <a:t>虚拟代理将用户的请求转发给真实对象</a:t>
            </a:r>
          </a:p>
          <a:p>
            <a:pPr lvl="1" eaLnBrk="1" hangingPunct="1"/>
            <a:r>
              <a:rPr lang="zh-CN" altLang="en-US" sz="2200" smtClean="0"/>
              <a:t>使用一个“虚假”的代理对象来代表真实对象，通过代理对象来间接引用真实对象，可以</a:t>
            </a:r>
            <a:r>
              <a:rPr lang="zh-CN" altLang="en-US" sz="2200" smtClean="0">
                <a:solidFill>
                  <a:srgbClr val="FF3300"/>
                </a:solidFill>
              </a:rPr>
              <a:t>在一定程度上提高系统的性能</a:t>
            </a:r>
          </a:p>
        </p:txBody>
      </p:sp>
      <p:sp>
        <p:nvSpPr>
          <p:cNvPr id="1833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8330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83302" name="图片 1"/>
          <p:cNvPicPr>
            <a:picLocks noChangeAspect="1"/>
          </p:cNvPicPr>
          <p:nvPr/>
        </p:nvPicPr>
        <p:blipFill>
          <a:blip r:embed="rId2">
            <a:extLst>
              <a:ext uri="{28A0092B-C50C-407E-A947-70E740481C1C}">
                <a14:useLocalDpi xmlns:a14="http://schemas.microsoft.com/office/drawing/2010/main" val="0"/>
              </a:ext>
            </a:extLst>
          </a:blip>
          <a:srcRect t="25000" r="88126" b="20500"/>
          <a:stretch>
            <a:fillRect/>
          </a:stretch>
        </p:blipFill>
        <p:spPr bwMode="auto">
          <a:xfrm>
            <a:off x="6934200" y="1943100"/>
            <a:ext cx="144780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7010400" y="1428750"/>
            <a:ext cx="1217613" cy="40005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000" b="1" dirty="0">
                <a:solidFill>
                  <a:srgbClr val="FF6600"/>
                </a:solidFill>
              </a:rPr>
              <a:t>快捷方式</a:t>
            </a:r>
            <a:endParaRPr lang="en-US" altLang="zh-CN" sz="2000" b="1" dirty="0">
              <a:solidFill>
                <a:srgbClr val="FF6600"/>
              </a:solidFill>
            </a:endParaRPr>
          </a:p>
        </p:txBody>
      </p:sp>
    </p:spTree>
    <p:extLst>
      <p:ext uri="{BB962C8B-B14F-4D97-AF65-F5344CB8AC3E}">
        <p14:creationId xmlns:p14="http://schemas.microsoft.com/office/powerpoint/2010/main" val="38233945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838200" y="914400"/>
            <a:ext cx="7543800" cy="685800"/>
          </a:xfrm>
        </p:spPr>
        <p:txBody>
          <a:bodyPr/>
          <a:lstStyle/>
          <a:p>
            <a:pPr eaLnBrk="1" hangingPunct="1"/>
            <a:r>
              <a:rPr lang="zh-CN" altLang="en-US" smtClean="0"/>
              <a:t>虚拟代理</a:t>
            </a:r>
          </a:p>
        </p:txBody>
      </p:sp>
      <p:sp>
        <p:nvSpPr>
          <p:cNvPr id="184323" name="Rectangle 3"/>
          <p:cNvSpPr>
            <a:spLocks noGrp="1" noChangeArrowheads="1"/>
          </p:cNvSpPr>
          <p:nvPr>
            <p:ph type="body" sz="half" idx="1"/>
          </p:nvPr>
        </p:nvSpPr>
        <p:spPr>
          <a:xfrm>
            <a:off x="381000" y="1752600"/>
            <a:ext cx="8229600" cy="4419600"/>
          </a:xfrm>
        </p:spPr>
        <p:txBody>
          <a:bodyPr/>
          <a:lstStyle/>
          <a:p>
            <a:pPr eaLnBrk="1" hangingPunct="1"/>
            <a:r>
              <a:rPr lang="zh-CN" altLang="en-US" smtClean="0"/>
              <a:t>应用</a:t>
            </a:r>
            <a:endParaRPr lang="en-US" altLang="zh-CN" smtClean="0"/>
          </a:p>
          <a:p>
            <a:pPr lvl="1" eaLnBrk="1" hangingPunct="1"/>
            <a:r>
              <a:rPr lang="zh-CN" altLang="en-US" smtClean="0"/>
              <a:t>由于对象本身的复杂性或者网络等原因导致</a:t>
            </a:r>
            <a:r>
              <a:rPr lang="zh-CN" altLang="en-US" smtClean="0">
                <a:solidFill>
                  <a:srgbClr val="FF3300"/>
                </a:solidFill>
              </a:rPr>
              <a:t>一个对象需要较长的加载时间</a:t>
            </a:r>
            <a:r>
              <a:rPr lang="zh-CN" altLang="en-US" smtClean="0"/>
              <a:t>，此时可以</a:t>
            </a:r>
            <a:r>
              <a:rPr lang="zh-CN" altLang="en-US" smtClean="0">
                <a:solidFill>
                  <a:srgbClr val="FF3300"/>
                </a:solidFill>
              </a:rPr>
              <a:t>用一个加载时间相对较短的代理对象来代表真实对象</a:t>
            </a:r>
            <a:r>
              <a:rPr lang="zh-CN" altLang="en-US" smtClean="0"/>
              <a:t>（结合</a:t>
            </a:r>
            <a:r>
              <a:rPr lang="zh-CN" altLang="en-US" smtClean="0">
                <a:solidFill>
                  <a:srgbClr val="0070C0"/>
                </a:solidFill>
              </a:rPr>
              <a:t>多线程技术</a:t>
            </a:r>
            <a:r>
              <a:rPr lang="zh-CN" altLang="en-US" smtClean="0"/>
              <a:t>）</a:t>
            </a:r>
            <a:endParaRPr lang="en-US" altLang="zh-CN" smtClean="0"/>
          </a:p>
          <a:p>
            <a:pPr lvl="1" eaLnBrk="1" hangingPunct="1"/>
            <a:r>
              <a:rPr lang="zh-CN" altLang="en-US" smtClean="0">
                <a:solidFill>
                  <a:srgbClr val="FF3300"/>
                </a:solidFill>
              </a:rPr>
              <a:t>一个对象的加载十分耗费系统资源</a:t>
            </a:r>
            <a:r>
              <a:rPr lang="zh-CN" altLang="en-US" smtClean="0"/>
              <a:t>，让那些占用大量内存或处理起来非常复杂的对象推迟到使用它们的时候才创建，而在此之前</a:t>
            </a:r>
            <a:r>
              <a:rPr lang="zh-CN" altLang="en-US" smtClean="0">
                <a:solidFill>
                  <a:srgbClr val="FF3300"/>
                </a:solidFill>
              </a:rPr>
              <a:t>用一个相对来说占用资源较少的代理对象来代表真实对象</a:t>
            </a:r>
            <a:r>
              <a:rPr lang="zh-CN" altLang="en-US" smtClean="0"/>
              <a:t>，</a:t>
            </a:r>
            <a:r>
              <a:rPr lang="zh-CN" altLang="en-US" smtClean="0">
                <a:solidFill>
                  <a:srgbClr val="FF3300"/>
                </a:solidFill>
              </a:rPr>
              <a:t>再通过代理对象来引用真实对象</a:t>
            </a:r>
            <a:r>
              <a:rPr lang="zh-CN" altLang="en-US" smtClean="0"/>
              <a:t>（</a:t>
            </a:r>
            <a:r>
              <a:rPr lang="zh-CN" altLang="en-US" smtClean="0">
                <a:solidFill>
                  <a:srgbClr val="0070C0"/>
                </a:solidFill>
              </a:rPr>
              <a:t>用时间换取空间</a:t>
            </a:r>
            <a:r>
              <a:rPr lang="zh-CN" altLang="en-US" smtClean="0"/>
              <a:t>）</a:t>
            </a:r>
            <a:endParaRPr lang="en-US" altLang="zh-CN" smtClean="0"/>
          </a:p>
        </p:txBody>
      </p:sp>
      <p:sp>
        <p:nvSpPr>
          <p:cNvPr id="1843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8432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923109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838200" y="914400"/>
            <a:ext cx="7543800" cy="685800"/>
          </a:xfrm>
        </p:spPr>
        <p:txBody>
          <a:bodyPr/>
          <a:lstStyle/>
          <a:p>
            <a:pPr eaLnBrk="1" hangingPunct="1"/>
            <a:r>
              <a:rPr lang="en-US" altLang="zh-CN" dirty="0" smtClean="0"/>
              <a:t>Java</a:t>
            </a:r>
            <a:r>
              <a:rPr lang="zh-CN" altLang="en-US" dirty="0" smtClean="0"/>
              <a:t>动态代理</a:t>
            </a:r>
            <a:endParaRPr lang="zh-CN" altLang="en-US" dirty="0" smtClean="0"/>
          </a:p>
        </p:txBody>
      </p:sp>
      <p:sp>
        <p:nvSpPr>
          <p:cNvPr id="185347" name="Rectangle 3"/>
          <p:cNvSpPr>
            <a:spLocks noGrp="1" noChangeArrowheads="1"/>
          </p:cNvSpPr>
          <p:nvPr>
            <p:ph type="body" sz="half" idx="1"/>
          </p:nvPr>
        </p:nvSpPr>
        <p:spPr>
          <a:xfrm>
            <a:off x="381000" y="1752600"/>
            <a:ext cx="8229600" cy="4419600"/>
          </a:xfrm>
        </p:spPr>
        <p:txBody>
          <a:bodyPr/>
          <a:lstStyle/>
          <a:p>
            <a:pPr eaLnBrk="1" hangingPunct="1"/>
            <a:r>
              <a:rPr lang="zh-CN" altLang="en-US" sz="2800" dirty="0">
                <a:solidFill>
                  <a:srgbClr val="FF0000"/>
                </a:solidFill>
              </a:rPr>
              <a:t>动态代理</a:t>
            </a:r>
            <a:r>
              <a:rPr lang="en-US" altLang="zh-CN" sz="2800" dirty="0">
                <a:solidFill>
                  <a:srgbClr val="FF0000"/>
                </a:solidFill>
              </a:rPr>
              <a:t>(Dynamic Proxy)</a:t>
            </a:r>
            <a:r>
              <a:rPr lang="zh-CN" altLang="en-US" sz="2800" dirty="0"/>
              <a:t>可以让系统在运行时根据实际需要来</a:t>
            </a:r>
            <a:r>
              <a:rPr lang="zh-CN" altLang="en-US" sz="2800" dirty="0">
                <a:solidFill>
                  <a:srgbClr val="FF0000"/>
                </a:solidFill>
              </a:rPr>
              <a:t>动态创建代理类</a:t>
            </a:r>
            <a:r>
              <a:rPr lang="zh-CN" altLang="en-US" sz="2800" dirty="0"/>
              <a:t>，</a:t>
            </a:r>
            <a:r>
              <a:rPr lang="zh-CN" altLang="en-US" sz="2800" dirty="0">
                <a:solidFill>
                  <a:srgbClr val="FF0000"/>
                </a:solidFill>
              </a:rPr>
              <a:t>让同一个代理类能够代理多个不同的真实主题类而且可以代理不同的</a:t>
            </a:r>
            <a:r>
              <a:rPr lang="zh-CN" altLang="en-US" sz="2800" dirty="0" smtClean="0">
                <a:solidFill>
                  <a:srgbClr val="FF0000"/>
                </a:solidFill>
              </a:rPr>
              <a:t>方法</a:t>
            </a:r>
            <a:endParaRPr lang="en-US" altLang="zh-CN" sz="2800" dirty="0" smtClean="0"/>
          </a:p>
          <a:p>
            <a:pPr eaLnBrk="1" hangingPunct="1"/>
            <a:r>
              <a:rPr lang="en-US" altLang="zh-CN" sz="2800" dirty="0"/>
              <a:t>Java</a:t>
            </a:r>
            <a:r>
              <a:rPr lang="zh-CN" altLang="en-US" sz="2800" dirty="0"/>
              <a:t>语言提供了对动态代理的支持，</a:t>
            </a:r>
            <a:r>
              <a:rPr lang="en-US" altLang="zh-CN" sz="2800" dirty="0"/>
              <a:t>Java</a:t>
            </a:r>
            <a:r>
              <a:rPr lang="zh-CN" altLang="en-US" sz="2800" dirty="0"/>
              <a:t>语言实现动态代理时需要用到位于</a:t>
            </a:r>
            <a:r>
              <a:rPr lang="en-US" altLang="zh-CN" sz="2800" dirty="0" err="1">
                <a:solidFill>
                  <a:srgbClr val="FF0000"/>
                </a:solidFill>
              </a:rPr>
              <a:t>java.lang.reflect</a:t>
            </a:r>
            <a:r>
              <a:rPr lang="zh-CN" altLang="en-US" sz="2800" dirty="0">
                <a:solidFill>
                  <a:srgbClr val="FF0000"/>
                </a:solidFill>
              </a:rPr>
              <a:t>包</a:t>
            </a:r>
            <a:r>
              <a:rPr lang="zh-CN" altLang="en-US" sz="2800" dirty="0"/>
              <a:t>中的一些类</a:t>
            </a:r>
            <a:endParaRPr lang="en-US" altLang="zh-CN" sz="2800" dirty="0" smtClean="0"/>
          </a:p>
        </p:txBody>
      </p:sp>
      <p:sp>
        <p:nvSpPr>
          <p:cNvPr id="1853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853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457651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838200" y="914400"/>
            <a:ext cx="7543800" cy="685800"/>
          </a:xfrm>
        </p:spPr>
        <p:txBody>
          <a:bodyPr/>
          <a:lstStyle/>
          <a:p>
            <a:pPr eaLnBrk="1" hangingPunct="1"/>
            <a:r>
              <a:rPr lang="en-US" altLang="zh-CN" dirty="0" smtClean="0"/>
              <a:t>Java</a:t>
            </a:r>
            <a:r>
              <a:rPr lang="zh-CN" altLang="en-US" dirty="0" smtClean="0"/>
              <a:t>动态代理</a:t>
            </a:r>
            <a:endParaRPr lang="zh-CN" altLang="en-US" dirty="0" smtClean="0"/>
          </a:p>
        </p:txBody>
      </p:sp>
      <p:sp>
        <p:nvSpPr>
          <p:cNvPr id="185347" name="Rectangle 3"/>
          <p:cNvSpPr>
            <a:spLocks noGrp="1" noChangeArrowheads="1"/>
          </p:cNvSpPr>
          <p:nvPr>
            <p:ph type="body" sz="half" idx="1"/>
          </p:nvPr>
        </p:nvSpPr>
        <p:spPr>
          <a:xfrm>
            <a:off x="381000" y="1752600"/>
            <a:ext cx="8229600" cy="4419600"/>
          </a:xfrm>
        </p:spPr>
        <p:txBody>
          <a:bodyPr/>
          <a:lstStyle/>
          <a:p>
            <a:pPr eaLnBrk="1" hangingPunct="1"/>
            <a:r>
              <a:rPr lang="en-US" altLang="zh-CN" sz="2800" dirty="0" smtClean="0"/>
              <a:t>Proxy</a:t>
            </a:r>
            <a:r>
              <a:rPr lang="zh-CN" altLang="en-US" sz="2800" dirty="0" smtClean="0"/>
              <a:t>类</a:t>
            </a:r>
            <a:endParaRPr lang="en-US" altLang="zh-CN" sz="2800" dirty="0" smtClean="0"/>
          </a:p>
          <a:p>
            <a:pPr lvl="1" eaLnBrk="1" hangingPunct="1"/>
            <a:r>
              <a:rPr lang="en-US" altLang="zh-CN" sz="2000" dirty="0">
                <a:solidFill>
                  <a:srgbClr val="FF0000"/>
                </a:solidFill>
              </a:rPr>
              <a:t>public static Class&lt;?&gt; </a:t>
            </a:r>
            <a:r>
              <a:rPr lang="en-US" altLang="zh-CN" sz="2000" dirty="0" err="1">
                <a:solidFill>
                  <a:srgbClr val="FF0000"/>
                </a:solidFill>
              </a:rPr>
              <a:t>getProxyClass</a:t>
            </a:r>
            <a:r>
              <a:rPr lang="en-US" altLang="zh-CN" sz="2000" dirty="0">
                <a:solidFill>
                  <a:srgbClr val="FF0000"/>
                </a:solidFill>
              </a:rPr>
              <a:t>(</a:t>
            </a:r>
            <a:r>
              <a:rPr lang="en-US" altLang="zh-CN" sz="2000" dirty="0" err="1">
                <a:solidFill>
                  <a:srgbClr val="FF0000"/>
                </a:solidFill>
              </a:rPr>
              <a:t>ClassLoader</a:t>
            </a:r>
            <a:r>
              <a:rPr lang="en-US" altLang="zh-CN" sz="2000" dirty="0">
                <a:solidFill>
                  <a:srgbClr val="FF0000"/>
                </a:solidFill>
              </a:rPr>
              <a:t> loader, Class&lt;?&gt;... interfaces)</a:t>
            </a:r>
            <a:r>
              <a:rPr lang="zh-CN" altLang="en-US" sz="2000" dirty="0"/>
              <a:t>：该方法用于返回一个</a:t>
            </a:r>
            <a:r>
              <a:rPr lang="en-US" altLang="zh-CN" sz="2000" dirty="0"/>
              <a:t>Class</a:t>
            </a:r>
            <a:r>
              <a:rPr lang="zh-CN" altLang="en-US" sz="2000" dirty="0"/>
              <a:t>类型的代理类，在参数中需要提供类加载器并需要指定代理的接口数组（与真实主题类的接口列表一致</a:t>
            </a:r>
            <a:r>
              <a:rPr lang="zh-CN" altLang="en-US" sz="2000" dirty="0" smtClean="0"/>
              <a:t>）</a:t>
            </a:r>
            <a:endParaRPr lang="en-US" altLang="zh-CN" sz="2000" dirty="0" smtClean="0"/>
          </a:p>
          <a:p>
            <a:pPr lvl="1" eaLnBrk="1" hangingPunct="1"/>
            <a:r>
              <a:rPr lang="en-US" altLang="zh-CN" sz="2000" dirty="0">
                <a:solidFill>
                  <a:srgbClr val="FF0000"/>
                </a:solidFill>
              </a:rPr>
              <a:t>public static Object </a:t>
            </a:r>
            <a:r>
              <a:rPr lang="en-US" altLang="zh-CN" sz="2000" dirty="0" err="1">
                <a:solidFill>
                  <a:srgbClr val="FF0000"/>
                </a:solidFill>
              </a:rPr>
              <a:t>newProxyInstance</a:t>
            </a:r>
            <a:r>
              <a:rPr lang="en-US" altLang="zh-CN" sz="2000" dirty="0">
                <a:solidFill>
                  <a:srgbClr val="FF0000"/>
                </a:solidFill>
              </a:rPr>
              <a:t>(</a:t>
            </a:r>
            <a:r>
              <a:rPr lang="en-US" altLang="zh-CN" sz="2000" dirty="0" err="1">
                <a:solidFill>
                  <a:srgbClr val="FF0000"/>
                </a:solidFill>
              </a:rPr>
              <a:t>ClassLoader</a:t>
            </a:r>
            <a:r>
              <a:rPr lang="en-US" altLang="zh-CN" sz="2000" dirty="0">
                <a:solidFill>
                  <a:srgbClr val="FF0000"/>
                </a:solidFill>
              </a:rPr>
              <a:t> loader, Class&lt;?&gt;[] interfaces, </a:t>
            </a:r>
            <a:r>
              <a:rPr lang="en-US" altLang="zh-CN" sz="2000" dirty="0" err="1">
                <a:solidFill>
                  <a:srgbClr val="FF0000"/>
                </a:solidFill>
              </a:rPr>
              <a:t>InvocationHandler</a:t>
            </a:r>
            <a:r>
              <a:rPr lang="en-US" altLang="zh-CN" sz="2000" dirty="0">
                <a:solidFill>
                  <a:srgbClr val="FF0000"/>
                </a:solidFill>
              </a:rPr>
              <a:t> h)</a:t>
            </a:r>
            <a:r>
              <a:rPr lang="zh-CN" altLang="en-US" sz="2000" dirty="0"/>
              <a:t>：该方法用于返回一个动态创建的代理类的实例，方法中第一个参数</a:t>
            </a:r>
            <a:r>
              <a:rPr lang="en-US" altLang="zh-CN" sz="2000" dirty="0"/>
              <a:t>loader</a:t>
            </a:r>
            <a:r>
              <a:rPr lang="zh-CN" altLang="en-US" sz="2000" dirty="0"/>
              <a:t>表示代理类的类加载器，第二个参数</a:t>
            </a:r>
            <a:r>
              <a:rPr lang="en-US" altLang="zh-CN" sz="2000" dirty="0"/>
              <a:t>interfaces</a:t>
            </a:r>
            <a:r>
              <a:rPr lang="zh-CN" altLang="en-US" sz="2000" dirty="0"/>
              <a:t>表示代理类所实现的接口列表（与真实主题类的接口列表一致），第三个参数</a:t>
            </a:r>
            <a:r>
              <a:rPr lang="en-US" altLang="zh-CN" sz="2000" dirty="0"/>
              <a:t>h</a:t>
            </a:r>
            <a:r>
              <a:rPr lang="zh-CN" altLang="en-US" sz="2000" dirty="0"/>
              <a:t>表示所指派的调用处理程序</a:t>
            </a:r>
            <a:r>
              <a:rPr lang="zh-CN" altLang="en-US" sz="2000" dirty="0" smtClean="0"/>
              <a:t>类</a:t>
            </a:r>
            <a:endParaRPr lang="en-US" altLang="zh-CN" sz="2000" dirty="0" smtClean="0"/>
          </a:p>
        </p:txBody>
      </p:sp>
      <p:sp>
        <p:nvSpPr>
          <p:cNvPr id="1853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853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23486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838200" y="914400"/>
            <a:ext cx="7543800" cy="685800"/>
          </a:xfrm>
        </p:spPr>
        <p:txBody>
          <a:bodyPr/>
          <a:lstStyle/>
          <a:p>
            <a:pPr eaLnBrk="1" hangingPunct="1"/>
            <a:r>
              <a:rPr lang="en-US" altLang="zh-CN" dirty="0" smtClean="0"/>
              <a:t>Java</a:t>
            </a:r>
            <a:r>
              <a:rPr lang="zh-CN" altLang="en-US" dirty="0" smtClean="0"/>
              <a:t>动态代理</a:t>
            </a:r>
            <a:endParaRPr lang="zh-CN" altLang="en-US" dirty="0" smtClean="0"/>
          </a:p>
        </p:txBody>
      </p:sp>
      <p:sp>
        <p:nvSpPr>
          <p:cNvPr id="185347" name="Rectangle 3"/>
          <p:cNvSpPr>
            <a:spLocks noGrp="1" noChangeArrowheads="1"/>
          </p:cNvSpPr>
          <p:nvPr>
            <p:ph type="body" sz="half" idx="1"/>
          </p:nvPr>
        </p:nvSpPr>
        <p:spPr>
          <a:xfrm>
            <a:off x="381000" y="1752600"/>
            <a:ext cx="8229600" cy="4419600"/>
          </a:xfrm>
        </p:spPr>
        <p:txBody>
          <a:bodyPr/>
          <a:lstStyle/>
          <a:p>
            <a:pPr eaLnBrk="1" hangingPunct="1"/>
            <a:r>
              <a:rPr lang="en-US" altLang="zh-CN" sz="2800" dirty="0" err="1" smtClean="0"/>
              <a:t>InvocationHandler</a:t>
            </a:r>
            <a:r>
              <a:rPr lang="zh-CN" altLang="en-US" sz="2800" dirty="0"/>
              <a:t>接口</a:t>
            </a:r>
            <a:endParaRPr lang="en-US" altLang="zh-CN" sz="2800" dirty="0" smtClean="0"/>
          </a:p>
          <a:p>
            <a:pPr lvl="1" eaLnBrk="1" hangingPunct="1"/>
            <a:r>
              <a:rPr lang="en-US" altLang="zh-CN" sz="2000" dirty="0" err="1">
                <a:solidFill>
                  <a:srgbClr val="FF0000"/>
                </a:solidFill>
              </a:rPr>
              <a:t>InvocationHandler</a:t>
            </a:r>
            <a:r>
              <a:rPr lang="zh-CN" altLang="en-US" sz="2000" dirty="0">
                <a:solidFill>
                  <a:srgbClr val="FF0000"/>
                </a:solidFill>
              </a:rPr>
              <a:t>接口是代理处理程序类的实现接口</a:t>
            </a:r>
            <a:r>
              <a:rPr lang="zh-CN" altLang="en-US" sz="2000" dirty="0"/>
              <a:t>，该接口作为代理实例的调用处理者的公共父类，每一个代理类的实例都可以提供一个相关的具体调用处理者（</a:t>
            </a:r>
            <a:r>
              <a:rPr lang="en-US" altLang="zh-CN" sz="2000" dirty="0" err="1"/>
              <a:t>InvocationHandler</a:t>
            </a:r>
            <a:r>
              <a:rPr lang="zh-CN" altLang="en-US" sz="2000" dirty="0"/>
              <a:t>接口的子类</a:t>
            </a:r>
            <a:r>
              <a:rPr lang="zh-CN" altLang="en-US" sz="2000" dirty="0" smtClean="0"/>
              <a:t>）</a:t>
            </a:r>
            <a:endParaRPr lang="en-US" altLang="zh-CN" sz="2000" dirty="0" smtClean="0"/>
          </a:p>
          <a:p>
            <a:pPr lvl="1" eaLnBrk="1" hangingPunct="1"/>
            <a:r>
              <a:rPr lang="en-US" altLang="zh-CN" sz="2000" dirty="0">
                <a:solidFill>
                  <a:srgbClr val="FF0000"/>
                </a:solidFill>
              </a:rPr>
              <a:t>public Object invoke(Object proxy, Method </a:t>
            </a:r>
            <a:r>
              <a:rPr lang="en-US" altLang="zh-CN" sz="2000" dirty="0" err="1">
                <a:solidFill>
                  <a:srgbClr val="FF0000"/>
                </a:solidFill>
              </a:rPr>
              <a:t>method</a:t>
            </a:r>
            <a:r>
              <a:rPr lang="en-US" altLang="zh-CN" sz="2000" dirty="0">
                <a:solidFill>
                  <a:srgbClr val="FF0000"/>
                </a:solidFill>
              </a:rPr>
              <a:t>, Object[] </a:t>
            </a:r>
            <a:r>
              <a:rPr lang="en-US" altLang="zh-CN" sz="2000" dirty="0" err="1">
                <a:solidFill>
                  <a:srgbClr val="FF0000"/>
                </a:solidFill>
              </a:rPr>
              <a:t>args</a:t>
            </a:r>
            <a:r>
              <a:rPr lang="en-US" altLang="zh-CN" sz="2000" dirty="0">
                <a:solidFill>
                  <a:srgbClr val="FF0000"/>
                </a:solidFill>
              </a:rPr>
              <a:t>)</a:t>
            </a:r>
            <a:r>
              <a:rPr lang="zh-CN" altLang="en-US" sz="2000" dirty="0"/>
              <a:t>：该方法用于处理对代理类实例的方法调用并返回相应的结果，当一个代理实例中的业务方法被调用时将自动调用该方法。</a:t>
            </a:r>
            <a:r>
              <a:rPr lang="en-US" altLang="zh-CN" sz="2000" dirty="0"/>
              <a:t>invoke()</a:t>
            </a:r>
            <a:r>
              <a:rPr lang="zh-CN" altLang="en-US" sz="2000" dirty="0"/>
              <a:t>方法包含三个参数，其中第一个参数</a:t>
            </a:r>
            <a:r>
              <a:rPr lang="en-US" altLang="zh-CN" sz="2000" dirty="0"/>
              <a:t>proxy</a:t>
            </a:r>
            <a:r>
              <a:rPr lang="zh-CN" altLang="en-US" sz="2000" dirty="0"/>
              <a:t>表示代理类的实例，第二个参数</a:t>
            </a:r>
            <a:r>
              <a:rPr lang="en-US" altLang="zh-CN" sz="2000" dirty="0"/>
              <a:t>method</a:t>
            </a:r>
            <a:r>
              <a:rPr lang="zh-CN" altLang="en-US" sz="2000" dirty="0"/>
              <a:t>表示需要代理的方法，第三个参数</a:t>
            </a:r>
            <a:r>
              <a:rPr lang="en-US" altLang="zh-CN" sz="2000" dirty="0" err="1"/>
              <a:t>args</a:t>
            </a:r>
            <a:r>
              <a:rPr lang="zh-CN" altLang="en-US" sz="2000" dirty="0"/>
              <a:t>表示代理方法的参数</a:t>
            </a:r>
            <a:r>
              <a:rPr lang="zh-CN" altLang="en-US" sz="2000" dirty="0" smtClean="0"/>
              <a:t>数组</a:t>
            </a:r>
            <a:endParaRPr lang="en-US" altLang="zh-CN" sz="2000" dirty="0" smtClean="0"/>
          </a:p>
        </p:txBody>
      </p:sp>
      <p:sp>
        <p:nvSpPr>
          <p:cNvPr id="1853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853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401355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838200" y="914400"/>
            <a:ext cx="7543800" cy="685800"/>
          </a:xfrm>
        </p:spPr>
        <p:txBody>
          <a:bodyPr/>
          <a:lstStyle/>
          <a:p>
            <a:pPr eaLnBrk="1" hangingPunct="1"/>
            <a:r>
              <a:rPr lang="en-US" altLang="zh-CN" dirty="0" smtClean="0"/>
              <a:t>Java</a:t>
            </a:r>
            <a:r>
              <a:rPr lang="zh-CN" altLang="en-US" dirty="0" smtClean="0"/>
              <a:t>动态代理</a:t>
            </a:r>
            <a:endParaRPr lang="zh-CN" altLang="en-US" dirty="0" smtClean="0"/>
          </a:p>
        </p:txBody>
      </p:sp>
      <p:sp>
        <p:nvSpPr>
          <p:cNvPr id="185347" name="Rectangle 3"/>
          <p:cNvSpPr>
            <a:spLocks noGrp="1" noChangeArrowheads="1"/>
          </p:cNvSpPr>
          <p:nvPr>
            <p:ph type="body" sz="half" idx="1"/>
          </p:nvPr>
        </p:nvSpPr>
        <p:spPr>
          <a:xfrm>
            <a:off x="381000" y="1752600"/>
            <a:ext cx="8229600" cy="4419600"/>
          </a:xfrm>
        </p:spPr>
        <p:txBody>
          <a:bodyPr/>
          <a:lstStyle/>
          <a:p>
            <a:pPr eaLnBrk="1" hangingPunct="1"/>
            <a:r>
              <a:rPr lang="zh-CN" altLang="en-US" sz="2800" dirty="0"/>
              <a:t>动态代理类需要在运行时指定所代理真实主题类的接口，客户端在调用动态代理对象的方法时，</a:t>
            </a:r>
            <a:r>
              <a:rPr lang="zh-CN" altLang="en-US" sz="2800" dirty="0">
                <a:solidFill>
                  <a:srgbClr val="FF0000"/>
                </a:solidFill>
              </a:rPr>
              <a:t>调用请求会将请求自动转发给</a:t>
            </a:r>
            <a:r>
              <a:rPr lang="en-US" altLang="zh-CN" sz="2800" dirty="0" err="1">
                <a:solidFill>
                  <a:srgbClr val="FF0000"/>
                </a:solidFill>
              </a:rPr>
              <a:t>InvocationHandler</a:t>
            </a:r>
            <a:r>
              <a:rPr lang="zh-CN" altLang="en-US" sz="2800" dirty="0">
                <a:solidFill>
                  <a:srgbClr val="FF0000"/>
                </a:solidFill>
              </a:rPr>
              <a:t>对象的</a:t>
            </a:r>
            <a:r>
              <a:rPr lang="en-US" altLang="zh-CN" sz="2800" dirty="0">
                <a:solidFill>
                  <a:srgbClr val="FF0000"/>
                </a:solidFill>
              </a:rPr>
              <a:t>invoke()</a:t>
            </a:r>
            <a:r>
              <a:rPr lang="zh-CN" altLang="en-US" sz="2800" dirty="0">
                <a:solidFill>
                  <a:srgbClr val="FF0000"/>
                </a:solidFill>
              </a:rPr>
              <a:t>方法</a:t>
            </a:r>
            <a:r>
              <a:rPr lang="zh-CN" altLang="en-US" sz="2800" dirty="0"/>
              <a:t>，由</a:t>
            </a:r>
            <a:r>
              <a:rPr lang="en-US" altLang="zh-CN" sz="2800" dirty="0"/>
              <a:t>invoke()</a:t>
            </a:r>
            <a:r>
              <a:rPr lang="zh-CN" altLang="en-US" sz="2800" dirty="0"/>
              <a:t>方法来实现对请求的统一处理。</a:t>
            </a:r>
            <a:endParaRPr lang="en-US" altLang="zh-CN" sz="2000" dirty="0" smtClean="0"/>
          </a:p>
        </p:txBody>
      </p:sp>
      <p:sp>
        <p:nvSpPr>
          <p:cNvPr id="1853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853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63032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838200" y="914400"/>
            <a:ext cx="7543800" cy="685800"/>
          </a:xfrm>
        </p:spPr>
        <p:txBody>
          <a:bodyPr/>
          <a:lstStyle/>
          <a:p>
            <a:pPr eaLnBrk="1" hangingPunct="1"/>
            <a:r>
              <a:rPr lang="en-US" altLang="zh-CN" dirty="0" smtClean="0"/>
              <a:t>Java</a:t>
            </a:r>
            <a:r>
              <a:rPr lang="zh-CN" altLang="en-US" dirty="0" smtClean="0"/>
              <a:t>动态代理</a:t>
            </a:r>
            <a:endParaRPr lang="zh-CN" altLang="en-US" dirty="0" smtClean="0"/>
          </a:p>
        </p:txBody>
      </p:sp>
      <p:sp>
        <p:nvSpPr>
          <p:cNvPr id="185347" name="Rectangle 3"/>
          <p:cNvSpPr>
            <a:spLocks noGrp="1" noChangeArrowheads="1"/>
          </p:cNvSpPr>
          <p:nvPr>
            <p:ph type="body" sz="half" idx="1"/>
          </p:nvPr>
        </p:nvSpPr>
        <p:spPr>
          <a:xfrm>
            <a:off x="381000" y="1752600"/>
            <a:ext cx="8229600" cy="4419600"/>
          </a:xfrm>
        </p:spPr>
        <p:txBody>
          <a:bodyPr/>
          <a:lstStyle/>
          <a:p>
            <a:pPr eaLnBrk="1" hangingPunct="1"/>
            <a:r>
              <a:rPr lang="zh-CN" altLang="en-US" sz="2800" dirty="0" smtClean="0"/>
              <a:t>动态代理实例</a:t>
            </a:r>
            <a:endParaRPr lang="en-US" altLang="zh-CN" sz="2000" dirty="0" smtClean="0"/>
          </a:p>
        </p:txBody>
      </p:sp>
      <p:sp>
        <p:nvSpPr>
          <p:cNvPr id="1853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853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64803307"/>
              </p:ext>
            </p:extLst>
          </p:nvPr>
        </p:nvGraphicFramePr>
        <p:xfrm>
          <a:off x="381000" y="2514600"/>
          <a:ext cx="8305800" cy="1325880"/>
        </p:xfrm>
        <a:graphic>
          <a:graphicData uri="http://schemas.openxmlformats.org/drawingml/2006/table">
            <a:tbl>
              <a:tblPr/>
              <a:tblGrid>
                <a:gridCol w="8305800"/>
              </a:tblGrid>
              <a:tr h="1325880">
                <a:tc>
                  <a:txBody>
                    <a:bodyPr/>
                    <a:lstStyle/>
                    <a:p>
                      <a:pPr indent="266700" algn="just">
                        <a:spcAft>
                          <a:spcPts val="0"/>
                        </a:spcAft>
                      </a:pPr>
                      <a:r>
                        <a:rPr lang="zh-CN" altLang="en-US" sz="2400" kern="100" dirty="0" smtClean="0">
                          <a:latin typeface="Times New Roman"/>
                          <a:ea typeface="宋体"/>
                          <a:cs typeface="Times New Roman"/>
                        </a:rPr>
                        <a:t>某软件公司欲为公司</a:t>
                      </a:r>
                      <a:r>
                        <a:rPr lang="en-US" altLang="zh-CN" sz="2400" kern="100" dirty="0" smtClean="0">
                          <a:latin typeface="Times New Roman"/>
                          <a:ea typeface="宋体"/>
                          <a:cs typeface="Times New Roman"/>
                        </a:rPr>
                        <a:t>OA</a:t>
                      </a:r>
                      <a:r>
                        <a:rPr lang="zh-CN" altLang="en-US" sz="2400" kern="100" dirty="0" smtClean="0">
                          <a:latin typeface="Times New Roman"/>
                          <a:ea typeface="宋体"/>
                          <a:cs typeface="Times New Roman"/>
                        </a:rPr>
                        <a:t>系统数据访问层</a:t>
                      </a:r>
                      <a:r>
                        <a:rPr lang="en-US" altLang="zh-CN" sz="2400" kern="100" dirty="0" smtClean="0">
                          <a:latin typeface="Times New Roman"/>
                          <a:ea typeface="宋体"/>
                          <a:cs typeface="Times New Roman"/>
                        </a:rPr>
                        <a:t>DAO</a:t>
                      </a:r>
                      <a:r>
                        <a:rPr lang="zh-CN" altLang="en-US" sz="2400" kern="100" dirty="0" smtClean="0">
                          <a:latin typeface="Times New Roman"/>
                          <a:ea typeface="宋体"/>
                          <a:cs typeface="Times New Roman"/>
                        </a:rPr>
                        <a:t>增加方法调用日志，记录每一个方法被调用的时间和调用结果，现使用动态代理进行设计和实现。</a:t>
                      </a:r>
                      <a:endParaRPr lang="zh-CN" altLang="en-US" sz="2400" kern="100" dirty="0" smtClean="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47575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838200" y="914400"/>
            <a:ext cx="6324600" cy="685800"/>
          </a:xfrm>
        </p:spPr>
        <p:txBody>
          <a:bodyPr/>
          <a:lstStyle/>
          <a:p>
            <a:pPr eaLnBrk="1" hangingPunct="1"/>
            <a:r>
              <a:rPr lang="en-US" altLang="zh-CN" dirty="0"/>
              <a:t>Java</a:t>
            </a:r>
            <a:r>
              <a:rPr lang="zh-CN" altLang="en-US" dirty="0"/>
              <a:t>动态代理</a:t>
            </a:r>
            <a:endParaRPr lang="zh-CN" altLang="en-US" dirty="0" smtClean="0"/>
          </a:p>
        </p:txBody>
      </p:sp>
      <p:sp>
        <p:nvSpPr>
          <p:cNvPr id="179203"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实例代码</a:t>
            </a:r>
            <a:endParaRPr lang="en-US" altLang="zh-CN" dirty="0" smtClean="0"/>
          </a:p>
          <a:p>
            <a:pPr lvl="1" eaLnBrk="1" hangingPunct="1"/>
            <a:r>
              <a:rPr lang="en-US" altLang="zh-CN" sz="2000" dirty="0" smtClean="0"/>
              <a:t>(1) </a:t>
            </a:r>
            <a:r>
              <a:rPr lang="en-US" altLang="zh-CN" sz="2000" dirty="0" err="1"/>
              <a:t>AbstractUserDAO</a:t>
            </a:r>
            <a:r>
              <a:rPr lang="zh-CN" altLang="en-US" sz="2000" dirty="0"/>
              <a:t>：抽象用户</a:t>
            </a:r>
            <a:r>
              <a:rPr lang="en-US" altLang="zh-CN" sz="2000" dirty="0"/>
              <a:t>DAO</a:t>
            </a:r>
            <a:r>
              <a:rPr lang="zh-CN" altLang="en-US" sz="2000" dirty="0"/>
              <a:t>类，抽象主题</a:t>
            </a:r>
            <a:r>
              <a:rPr lang="zh-CN" altLang="en-US" sz="2000" dirty="0" smtClean="0"/>
              <a:t>角色</a:t>
            </a:r>
            <a:endParaRPr lang="en-US" altLang="zh-CN" sz="2000" dirty="0" smtClean="0"/>
          </a:p>
          <a:p>
            <a:pPr lvl="1" eaLnBrk="1" hangingPunct="1"/>
            <a:r>
              <a:rPr lang="en-US" altLang="zh-CN" sz="2000" dirty="0" smtClean="0"/>
              <a:t>(</a:t>
            </a:r>
            <a:r>
              <a:rPr lang="en-US" altLang="zh-CN" sz="2000" dirty="0" smtClean="0"/>
              <a:t>2) </a:t>
            </a:r>
            <a:r>
              <a:rPr lang="en-US" altLang="zh-CN" sz="2000" dirty="0" err="1"/>
              <a:t>AbstractDocumentDAO</a:t>
            </a:r>
            <a:r>
              <a:rPr lang="zh-CN" altLang="en-US" sz="2000" dirty="0"/>
              <a:t>：抽象文档</a:t>
            </a:r>
            <a:r>
              <a:rPr lang="en-US" altLang="zh-CN" sz="2000" dirty="0"/>
              <a:t>DAO</a:t>
            </a:r>
            <a:r>
              <a:rPr lang="zh-CN" altLang="en-US" sz="2000" dirty="0"/>
              <a:t>类，抽象主题</a:t>
            </a:r>
            <a:r>
              <a:rPr lang="zh-CN" altLang="en-US" sz="2000" dirty="0" smtClean="0"/>
              <a:t>角色</a:t>
            </a:r>
            <a:endParaRPr lang="en-US" altLang="zh-CN" sz="2000" dirty="0" smtClean="0"/>
          </a:p>
          <a:p>
            <a:pPr lvl="1" eaLnBrk="1" hangingPunct="1"/>
            <a:r>
              <a:rPr lang="en-US" altLang="zh-CN" sz="2000" dirty="0" smtClean="0"/>
              <a:t>(</a:t>
            </a:r>
            <a:r>
              <a:rPr lang="en-US" altLang="zh-CN" sz="2000" dirty="0" smtClean="0"/>
              <a:t>3) </a:t>
            </a:r>
            <a:r>
              <a:rPr lang="en-US" altLang="zh-CN" sz="2000" dirty="0" err="1"/>
              <a:t>UserDAO</a:t>
            </a:r>
            <a:r>
              <a:rPr lang="zh-CN" altLang="en-US" sz="2000" dirty="0"/>
              <a:t>：用户</a:t>
            </a:r>
            <a:r>
              <a:rPr lang="en-US" altLang="zh-CN" sz="2000" dirty="0"/>
              <a:t>DAO</a:t>
            </a:r>
            <a:r>
              <a:rPr lang="zh-CN" altLang="en-US" sz="2000" dirty="0"/>
              <a:t>类，具体主题</a:t>
            </a:r>
            <a:r>
              <a:rPr lang="zh-CN" altLang="en-US" sz="2000" dirty="0" smtClean="0"/>
              <a:t>角色</a:t>
            </a:r>
            <a:endParaRPr lang="en-US" altLang="zh-CN" sz="2000" dirty="0" smtClean="0"/>
          </a:p>
          <a:p>
            <a:pPr lvl="1" eaLnBrk="1" hangingPunct="1"/>
            <a:r>
              <a:rPr lang="en-US" altLang="zh-CN" sz="2000" dirty="0" smtClean="0"/>
              <a:t>(</a:t>
            </a:r>
            <a:r>
              <a:rPr lang="en-US" altLang="zh-CN" sz="2000" dirty="0" smtClean="0"/>
              <a:t>4) </a:t>
            </a:r>
            <a:r>
              <a:rPr lang="en-US" altLang="zh-CN" sz="2000" dirty="0" err="1"/>
              <a:t>DocumentDAO</a:t>
            </a:r>
            <a:r>
              <a:rPr lang="zh-CN" altLang="en-US" sz="2000" dirty="0"/>
              <a:t>：文档</a:t>
            </a:r>
            <a:r>
              <a:rPr lang="en-US" altLang="zh-CN" sz="2000" dirty="0"/>
              <a:t>DAO</a:t>
            </a:r>
            <a:r>
              <a:rPr lang="zh-CN" altLang="en-US" sz="2000" dirty="0"/>
              <a:t>类，具体主题</a:t>
            </a:r>
            <a:r>
              <a:rPr lang="zh-CN" altLang="en-US" sz="2000" dirty="0" smtClean="0"/>
              <a:t>角色</a:t>
            </a:r>
            <a:endParaRPr lang="en-US" altLang="zh-CN" sz="2000" dirty="0" smtClean="0"/>
          </a:p>
          <a:p>
            <a:pPr lvl="1" eaLnBrk="1" hangingPunct="1"/>
            <a:r>
              <a:rPr lang="en-US" altLang="zh-CN" sz="2000" dirty="0" smtClean="0"/>
              <a:t>(</a:t>
            </a:r>
            <a:r>
              <a:rPr lang="en-US" altLang="zh-CN" sz="2000" dirty="0" smtClean="0"/>
              <a:t>5) </a:t>
            </a:r>
            <a:r>
              <a:rPr lang="en-US" altLang="zh-CN" sz="2000" dirty="0" err="1"/>
              <a:t>DAOLogHandler</a:t>
            </a:r>
            <a:r>
              <a:rPr lang="zh-CN" altLang="en-US" sz="2000" dirty="0"/>
              <a:t>：自定义请求处理程序</a:t>
            </a:r>
            <a:r>
              <a:rPr lang="zh-CN" altLang="en-US" sz="2000" dirty="0" smtClean="0"/>
              <a:t>类</a:t>
            </a:r>
            <a:endParaRPr lang="en-US" altLang="zh-CN" sz="2000" dirty="0" smtClean="0"/>
          </a:p>
          <a:p>
            <a:pPr lvl="1" eaLnBrk="1" hangingPunct="1"/>
            <a:r>
              <a:rPr lang="en-US" altLang="zh-CN" sz="2000" dirty="0" smtClean="0"/>
              <a:t>(</a:t>
            </a:r>
            <a:r>
              <a:rPr lang="en-US" altLang="zh-CN" sz="2000" dirty="0" smtClean="0"/>
              <a:t>6) </a:t>
            </a:r>
            <a:r>
              <a:rPr lang="en-US" altLang="zh-CN" sz="2000" dirty="0"/>
              <a:t>Client</a:t>
            </a:r>
            <a:r>
              <a:rPr lang="zh-CN" altLang="en-US" sz="2000" dirty="0"/>
              <a:t>：客户端测试类</a:t>
            </a:r>
            <a:endParaRPr lang="en-US" altLang="zh-CN" dirty="0" smtClean="0"/>
          </a:p>
        </p:txBody>
      </p:sp>
      <p:sp>
        <p:nvSpPr>
          <p:cNvPr id="1792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179205" name="Group 5"/>
          <p:cNvGrpSpPr>
            <a:grpSpLocks/>
          </p:cNvGrpSpPr>
          <p:nvPr/>
        </p:nvGrpSpPr>
        <p:grpSpPr bwMode="auto">
          <a:xfrm>
            <a:off x="3352800" y="4953000"/>
            <a:ext cx="2160588" cy="809625"/>
            <a:chOff x="2381" y="3283"/>
            <a:chExt cx="1361" cy="510"/>
          </a:xfrm>
        </p:grpSpPr>
        <p:pic>
          <p:nvPicPr>
            <p:cNvPr id="179207"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08"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9" name="TextBox 11"/>
          <p:cNvSpPr txBox="1"/>
          <p:nvPr/>
        </p:nvSpPr>
        <p:spPr>
          <a:xfrm>
            <a:off x="2054225" y="5791200"/>
            <a:ext cx="4953000" cy="3698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smtClean="0">
                <a:ea typeface="黑体" pitchFamily="49" charset="-122"/>
              </a:rPr>
              <a:t>(</a:t>
            </a:r>
            <a:r>
              <a:rPr lang="en-US" altLang="zh-CN" dirty="0" err="1"/>
              <a:t>designpatterns.proxy.dynamic</a:t>
            </a:r>
            <a:r>
              <a:rPr lang="en-US" altLang="zh-CN" dirty="0" smtClean="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675625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838200" y="914400"/>
            <a:ext cx="6324600" cy="685800"/>
          </a:xfrm>
        </p:spPr>
        <p:txBody>
          <a:bodyPr/>
          <a:lstStyle/>
          <a:p>
            <a:pPr eaLnBrk="1" hangingPunct="1"/>
            <a:r>
              <a:rPr lang="zh-CN" altLang="en-US" smtClean="0"/>
              <a:t>代理模式概述</a:t>
            </a:r>
          </a:p>
        </p:txBody>
      </p:sp>
      <p:sp>
        <p:nvSpPr>
          <p:cNvPr id="16384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商品代购示意图</a:t>
            </a:r>
          </a:p>
        </p:txBody>
      </p:sp>
      <p:sp>
        <p:nvSpPr>
          <p:cNvPr id="16384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63845"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63846" name="Rectangle 1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63847"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163848" name="Object 8"/>
          <p:cNvGraphicFramePr>
            <a:graphicFrameLocks noChangeAspect="1"/>
          </p:cNvGraphicFramePr>
          <p:nvPr/>
        </p:nvGraphicFramePr>
        <p:xfrm>
          <a:off x="457200" y="3048000"/>
          <a:ext cx="8153400" cy="1630363"/>
        </p:xfrm>
        <a:graphic>
          <a:graphicData uri="http://schemas.openxmlformats.org/presentationml/2006/ole">
            <mc:AlternateContent xmlns:mc="http://schemas.openxmlformats.org/markup-compatibility/2006">
              <mc:Choice xmlns:v="urn:schemas-microsoft-com:vml" Requires="v">
                <p:oleObj spid="_x0000_s5336" name="Visio" r:id="rId3" imgW="5237705" imgH="1048966" progId="Visio.Drawing.11">
                  <p:embed/>
                </p:oleObj>
              </mc:Choice>
              <mc:Fallback>
                <p:oleObj name="Visio" r:id="rId3" imgW="5237705" imgH="104896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048000"/>
                        <a:ext cx="81534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170253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838200" y="914400"/>
            <a:ext cx="7543800" cy="685800"/>
          </a:xfrm>
        </p:spPr>
        <p:txBody>
          <a:bodyPr/>
          <a:lstStyle/>
          <a:p>
            <a:r>
              <a:rPr lang="zh-CN" altLang="en-US" smtClean="0"/>
              <a:t>代理模式的优缺点与适用环境</a:t>
            </a:r>
          </a:p>
        </p:txBody>
      </p:sp>
      <p:sp>
        <p:nvSpPr>
          <p:cNvPr id="191491" name="Rectangle 3"/>
          <p:cNvSpPr>
            <a:spLocks noGrp="1" noChangeArrowheads="1"/>
          </p:cNvSpPr>
          <p:nvPr>
            <p:ph type="body" sz="half" idx="1"/>
          </p:nvPr>
        </p:nvSpPr>
        <p:spPr>
          <a:xfrm>
            <a:off x="381000" y="1752600"/>
            <a:ext cx="5867400" cy="4114800"/>
          </a:xfrm>
        </p:spPr>
        <p:txBody>
          <a:bodyPr/>
          <a:lstStyle/>
          <a:p>
            <a:pPr eaLnBrk="1" hangingPunct="1"/>
            <a:r>
              <a:rPr lang="zh-CN" altLang="en-US" smtClean="0"/>
              <a:t>模式优点</a:t>
            </a:r>
            <a:endParaRPr lang="en-US" altLang="zh-CN" smtClean="0"/>
          </a:p>
          <a:p>
            <a:pPr lvl="1" eaLnBrk="1" hangingPunct="1"/>
            <a:r>
              <a:rPr lang="zh-CN" altLang="en-US" smtClean="0"/>
              <a:t>能够</a:t>
            </a:r>
            <a:r>
              <a:rPr lang="zh-CN" altLang="en-US" smtClean="0">
                <a:solidFill>
                  <a:srgbClr val="FF3300"/>
                </a:solidFill>
              </a:rPr>
              <a:t>协调调用者和被调用者</a:t>
            </a:r>
            <a:r>
              <a:rPr lang="zh-CN" altLang="en-US" smtClean="0"/>
              <a:t>，在一定程度上</a:t>
            </a:r>
            <a:r>
              <a:rPr lang="zh-CN" altLang="en-US" smtClean="0">
                <a:solidFill>
                  <a:srgbClr val="FF3300"/>
                </a:solidFill>
              </a:rPr>
              <a:t>降低了系统的耦合度</a:t>
            </a:r>
            <a:endParaRPr lang="en-US" altLang="zh-CN" smtClean="0">
              <a:solidFill>
                <a:srgbClr val="FF3300"/>
              </a:solidFill>
            </a:endParaRPr>
          </a:p>
          <a:p>
            <a:pPr lvl="1" eaLnBrk="1" hangingPunct="1"/>
            <a:r>
              <a:rPr lang="zh-CN" altLang="en-US" smtClean="0"/>
              <a:t>客户端可以针对抽象主题角色进行编程，</a:t>
            </a:r>
            <a:r>
              <a:rPr lang="zh-CN" altLang="en-US" smtClean="0">
                <a:solidFill>
                  <a:srgbClr val="FF3300"/>
                </a:solidFill>
              </a:rPr>
              <a:t>增加和更换代理类无须修改源代码，符合开闭原则</a:t>
            </a:r>
            <a:r>
              <a:rPr lang="zh-CN" altLang="en-US" smtClean="0"/>
              <a:t>，系统具有较好的灵活性和可扩展性</a:t>
            </a:r>
            <a:endParaRPr lang="en-US" altLang="zh-CN" smtClean="0">
              <a:solidFill>
                <a:srgbClr val="FF3300"/>
              </a:solidFill>
            </a:endParaRPr>
          </a:p>
        </p:txBody>
      </p:sp>
      <p:sp>
        <p:nvSpPr>
          <p:cNvPr id="19149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9149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76400"/>
            <a:ext cx="210343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842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838200" y="914400"/>
            <a:ext cx="7315200" cy="685800"/>
          </a:xfrm>
        </p:spPr>
        <p:txBody>
          <a:bodyPr/>
          <a:lstStyle/>
          <a:p>
            <a:r>
              <a:rPr lang="zh-CN" altLang="en-US" smtClean="0"/>
              <a:t>代理模式的优缺点与适用环境</a:t>
            </a:r>
          </a:p>
        </p:txBody>
      </p:sp>
      <p:sp>
        <p:nvSpPr>
          <p:cNvPr id="192515" name="Rectangle 3"/>
          <p:cNvSpPr>
            <a:spLocks noGrp="1" noChangeArrowheads="1"/>
          </p:cNvSpPr>
          <p:nvPr>
            <p:ph type="body" sz="half" idx="1"/>
          </p:nvPr>
        </p:nvSpPr>
        <p:spPr>
          <a:xfrm>
            <a:off x="381000" y="1752600"/>
            <a:ext cx="5867400" cy="4419600"/>
          </a:xfrm>
        </p:spPr>
        <p:txBody>
          <a:bodyPr/>
          <a:lstStyle/>
          <a:p>
            <a:pPr eaLnBrk="1" hangingPunct="1"/>
            <a:r>
              <a:rPr lang="zh-CN" altLang="en-US" smtClean="0"/>
              <a:t>模式优点</a:t>
            </a:r>
            <a:r>
              <a:rPr lang="en-US" altLang="zh-CN" smtClean="0"/>
              <a:t>——</a:t>
            </a:r>
            <a:r>
              <a:rPr lang="zh-CN" altLang="en-US" smtClean="0"/>
              <a:t>逐个分析</a:t>
            </a:r>
            <a:endParaRPr lang="en-US" altLang="zh-CN" smtClean="0"/>
          </a:p>
          <a:p>
            <a:pPr lvl="1" eaLnBrk="1" hangingPunct="1"/>
            <a:r>
              <a:rPr lang="zh-CN" altLang="en-US" sz="1800" smtClean="0">
                <a:solidFill>
                  <a:srgbClr val="FF3300"/>
                </a:solidFill>
              </a:rPr>
              <a:t>远程代理：</a:t>
            </a:r>
            <a:r>
              <a:rPr lang="zh-CN" altLang="en-US" sz="1800" smtClean="0"/>
              <a:t>可以将一些消耗资源较多的对象和操作移至性能更好的计算机上，</a:t>
            </a:r>
            <a:r>
              <a:rPr lang="zh-CN" altLang="en-US" sz="1800" smtClean="0">
                <a:solidFill>
                  <a:srgbClr val="0070C0"/>
                </a:solidFill>
              </a:rPr>
              <a:t>提高了系统的整体运行效率</a:t>
            </a:r>
            <a:endParaRPr lang="en-US" altLang="zh-CN" sz="1800" smtClean="0">
              <a:solidFill>
                <a:srgbClr val="0070C0"/>
              </a:solidFill>
            </a:endParaRPr>
          </a:p>
          <a:p>
            <a:pPr lvl="1" eaLnBrk="1" hangingPunct="1"/>
            <a:r>
              <a:rPr lang="zh-CN" altLang="en-US" sz="1800" smtClean="0">
                <a:solidFill>
                  <a:srgbClr val="FF3300"/>
                </a:solidFill>
              </a:rPr>
              <a:t>虚拟代理：</a:t>
            </a:r>
            <a:r>
              <a:rPr lang="zh-CN" altLang="en-US" sz="1800" smtClean="0"/>
              <a:t>通过一个消耗资源较少的对象来代表一个消耗资源较多的对象，</a:t>
            </a:r>
            <a:r>
              <a:rPr lang="zh-CN" altLang="en-US" sz="1800" smtClean="0">
                <a:solidFill>
                  <a:srgbClr val="0070C0"/>
                </a:solidFill>
              </a:rPr>
              <a:t>可以在一定程度上节省系统的运行开销</a:t>
            </a:r>
            <a:endParaRPr lang="en-US" altLang="zh-CN" sz="1800" smtClean="0">
              <a:solidFill>
                <a:srgbClr val="0070C0"/>
              </a:solidFill>
            </a:endParaRPr>
          </a:p>
          <a:p>
            <a:pPr lvl="1" eaLnBrk="1" hangingPunct="1"/>
            <a:r>
              <a:rPr lang="zh-CN" altLang="en-US" sz="1800" smtClean="0">
                <a:solidFill>
                  <a:srgbClr val="FF3300"/>
                </a:solidFill>
              </a:rPr>
              <a:t>缓冲代理：</a:t>
            </a:r>
            <a:r>
              <a:rPr lang="zh-CN" altLang="en-US" sz="1800" smtClean="0"/>
              <a:t>为某一个操作的结果提供临时的缓存存储空间，以便在后续使用中能够共享这些结果，</a:t>
            </a:r>
            <a:r>
              <a:rPr lang="zh-CN" altLang="en-US" sz="1800" smtClean="0">
                <a:solidFill>
                  <a:srgbClr val="0070C0"/>
                </a:solidFill>
              </a:rPr>
              <a:t>优化系统性能，缩短执行时间</a:t>
            </a:r>
            <a:endParaRPr lang="en-US" altLang="zh-CN" sz="1800" smtClean="0">
              <a:solidFill>
                <a:srgbClr val="0070C0"/>
              </a:solidFill>
            </a:endParaRPr>
          </a:p>
          <a:p>
            <a:pPr lvl="1" eaLnBrk="1" hangingPunct="1"/>
            <a:r>
              <a:rPr lang="zh-CN" altLang="en-US" sz="1800" smtClean="0">
                <a:solidFill>
                  <a:srgbClr val="FF3300"/>
                </a:solidFill>
              </a:rPr>
              <a:t>保护代理：</a:t>
            </a:r>
            <a:r>
              <a:rPr lang="zh-CN" altLang="en-US" sz="1800" smtClean="0">
                <a:solidFill>
                  <a:srgbClr val="0070C0"/>
                </a:solidFill>
              </a:rPr>
              <a:t>可以控制对一个对象的访问权限</a:t>
            </a:r>
            <a:r>
              <a:rPr lang="zh-CN" altLang="en-US" sz="1800" smtClean="0"/>
              <a:t>，为不同用户提供不同级别的使用权限</a:t>
            </a:r>
            <a:endParaRPr lang="en-US" altLang="zh-CN" sz="1800" smtClean="0"/>
          </a:p>
        </p:txBody>
      </p:sp>
      <p:sp>
        <p:nvSpPr>
          <p:cNvPr id="1925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9251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76400"/>
            <a:ext cx="210343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82771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838200" y="914400"/>
            <a:ext cx="7086600" cy="685800"/>
          </a:xfrm>
        </p:spPr>
        <p:txBody>
          <a:bodyPr/>
          <a:lstStyle/>
          <a:p>
            <a:r>
              <a:rPr lang="zh-CN" altLang="en-US" smtClean="0"/>
              <a:t>代理模式的优缺点与适用环境</a:t>
            </a:r>
          </a:p>
        </p:txBody>
      </p:sp>
      <p:sp>
        <p:nvSpPr>
          <p:cNvPr id="193539" name="Rectangle 3"/>
          <p:cNvSpPr>
            <a:spLocks noGrp="1" noChangeArrowheads="1"/>
          </p:cNvSpPr>
          <p:nvPr>
            <p:ph type="body" sz="half" idx="1"/>
          </p:nvPr>
        </p:nvSpPr>
        <p:spPr>
          <a:xfrm>
            <a:off x="381000" y="1752600"/>
            <a:ext cx="6248400" cy="4114800"/>
          </a:xfrm>
        </p:spPr>
        <p:txBody>
          <a:bodyPr/>
          <a:lstStyle/>
          <a:p>
            <a:pPr eaLnBrk="1" hangingPunct="1"/>
            <a:r>
              <a:rPr lang="zh-CN" altLang="en-US" smtClean="0"/>
              <a:t>模式缺点</a:t>
            </a:r>
            <a:endParaRPr lang="en-US" altLang="zh-CN" smtClean="0"/>
          </a:p>
          <a:p>
            <a:pPr lvl="1"/>
            <a:r>
              <a:rPr lang="zh-CN" altLang="en-US" smtClean="0"/>
              <a:t>由于在客户端和真实主题之间增加了代理对象，因此</a:t>
            </a:r>
            <a:r>
              <a:rPr lang="zh-CN" altLang="en-US" smtClean="0">
                <a:solidFill>
                  <a:srgbClr val="FF3300"/>
                </a:solidFill>
              </a:rPr>
              <a:t>有些类型的代理模式可能会造成请求的处理速度变慢</a:t>
            </a:r>
            <a:r>
              <a:rPr lang="zh-CN" altLang="en-US" smtClean="0"/>
              <a:t>（例如</a:t>
            </a:r>
            <a:r>
              <a:rPr lang="zh-CN" altLang="en-US" smtClean="0">
                <a:solidFill>
                  <a:srgbClr val="0070C0"/>
                </a:solidFill>
              </a:rPr>
              <a:t>保护代理</a:t>
            </a:r>
            <a:r>
              <a:rPr lang="zh-CN" altLang="en-US" smtClean="0"/>
              <a:t>）</a:t>
            </a:r>
            <a:endParaRPr lang="en-US" altLang="zh-CN" smtClean="0"/>
          </a:p>
          <a:p>
            <a:pPr lvl="1"/>
            <a:r>
              <a:rPr lang="zh-CN" altLang="en-US" smtClean="0"/>
              <a:t>实现代理模式需要额外的工作，而且</a:t>
            </a:r>
            <a:r>
              <a:rPr lang="zh-CN" altLang="en-US" smtClean="0">
                <a:solidFill>
                  <a:srgbClr val="FF3300"/>
                </a:solidFill>
              </a:rPr>
              <a:t>有些代理模式的实现过程较为复杂</a:t>
            </a:r>
            <a:r>
              <a:rPr lang="zh-CN" altLang="en-US" smtClean="0"/>
              <a:t>（例如</a:t>
            </a:r>
            <a:r>
              <a:rPr lang="zh-CN" altLang="en-US" smtClean="0">
                <a:solidFill>
                  <a:srgbClr val="0070C0"/>
                </a:solidFill>
              </a:rPr>
              <a:t>远程代理</a:t>
            </a:r>
            <a:r>
              <a:rPr lang="zh-CN" altLang="en-US" smtClean="0"/>
              <a:t>）</a:t>
            </a:r>
            <a:endParaRPr lang="en-US" altLang="zh-CN" smtClean="0"/>
          </a:p>
        </p:txBody>
      </p:sp>
      <p:sp>
        <p:nvSpPr>
          <p:cNvPr id="1935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935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590800"/>
            <a:ext cx="2117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24412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838200" y="914400"/>
            <a:ext cx="7010400" cy="685800"/>
          </a:xfrm>
        </p:spPr>
        <p:txBody>
          <a:bodyPr/>
          <a:lstStyle/>
          <a:p>
            <a:r>
              <a:rPr lang="zh-CN" altLang="en-US" smtClean="0"/>
              <a:t>代理模式的优缺点与适用环境</a:t>
            </a:r>
          </a:p>
        </p:txBody>
      </p:sp>
      <p:sp>
        <p:nvSpPr>
          <p:cNvPr id="194563" name="Rectangle 3"/>
          <p:cNvSpPr>
            <a:spLocks noGrp="1" noChangeArrowheads="1"/>
          </p:cNvSpPr>
          <p:nvPr>
            <p:ph type="body" sz="half" idx="1"/>
          </p:nvPr>
        </p:nvSpPr>
        <p:spPr>
          <a:xfrm>
            <a:off x="381000" y="1752600"/>
            <a:ext cx="6400800" cy="4648200"/>
          </a:xfrm>
        </p:spPr>
        <p:txBody>
          <a:bodyPr/>
          <a:lstStyle/>
          <a:p>
            <a:pPr eaLnBrk="1" hangingPunct="1"/>
            <a:r>
              <a:rPr lang="zh-CN" altLang="en-US" smtClean="0"/>
              <a:t>模式适用环境</a:t>
            </a:r>
            <a:endParaRPr lang="en-US" altLang="zh-CN" smtClean="0"/>
          </a:p>
          <a:p>
            <a:pPr lvl="1" eaLnBrk="1" hangingPunct="1"/>
            <a:r>
              <a:rPr lang="zh-CN" altLang="en-US" sz="1700" smtClean="0"/>
              <a:t>当客户端对象需要访问远程主机中的对象时可以使用</a:t>
            </a:r>
            <a:r>
              <a:rPr lang="zh-CN" altLang="en-US" sz="1700" smtClean="0">
                <a:solidFill>
                  <a:srgbClr val="FF3300"/>
                </a:solidFill>
              </a:rPr>
              <a:t>远程代理</a:t>
            </a:r>
            <a:endParaRPr lang="en-US" altLang="zh-CN" sz="1700" smtClean="0">
              <a:solidFill>
                <a:srgbClr val="FF3300"/>
              </a:solidFill>
            </a:endParaRPr>
          </a:p>
          <a:p>
            <a:pPr lvl="1" eaLnBrk="1" hangingPunct="1"/>
            <a:r>
              <a:rPr lang="zh-CN" altLang="en-US" sz="1700" smtClean="0"/>
              <a:t>当需要用一个消耗资源较少的对象来代表一个消耗资源较多的对象，从而降低系统开销、缩短运行时间时可以使用</a:t>
            </a:r>
            <a:r>
              <a:rPr lang="zh-CN" altLang="en-US" sz="1700" smtClean="0">
                <a:solidFill>
                  <a:srgbClr val="FF3300"/>
                </a:solidFill>
              </a:rPr>
              <a:t>虚拟代理</a:t>
            </a:r>
            <a:endParaRPr lang="en-US" altLang="zh-CN" sz="1700" smtClean="0">
              <a:solidFill>
                <a:srgbClr val="FF3300"/>
              </a:solidFill>
            </a:endParaRPr>
          </a:p>
          <a:p>
            <a:pPr lvl="1" eaLnBrk="1" hangingPunct="1"/>
            <a:r>
              <a:rPr lang="zh-CN" altLang="en-US" sz="1700" smtClean="0"/>
              <a:t>当需要为某一个被频繁访问的操作结果提供一个临时存储空间，以供多个客户端共享访问这些结果时可以使用</a:t>
            </a:r>
            <a:r>
              <a:rPr lang="zh-CN" altLang="en-US" sz="1700" smtClean="0">
                <a:solidFill>
                  <a:srgbClr val="FF3300"/>
                </a:solidFill>
              </a:rPr>
              <a:t>缓冲代理</a:t>
            </a:r>
            <a:endParaRPr lang="en-US" altLang="zh-CN" sz="1700" smtClean="0">
              <a:solidFill>
                <a:srgbClr val="FF3300"/>
              </a:solidFill>
            </a:endParaRPr>
          </a:p>
          <a:p>
            <a:pPr lvl="1" eaLnBrk="1" hangingPunct="1"/>
            <a:r>
              <a:rPr lang="zh-CN" altLang="en-US" sz="1700" smtClean="0"/>
              <a:t>当需要控制对一个对象的访问，为不同用户提供不同级别的访问权限时可以使用</a:t>
            </a:r>
            <a:r>
              <a:rPr lang="zh-CN" altLang="en-US" sz="1700" smtClean="0">
                <a:solidFill>
                  <a:srgbClr val="FF3300"/>
                </a:solidFill>
              </a:rPr>
              <a:t>保护代理</a:t>
            </a:r>
            <a:endParaRPr lang="en-US" altLang="zh-CN" sz="1700" smtClean="0"/>
          </a:p>
          <a:p>
            <a:pPr lvl="1" eaLnBrk="1" hangingPunct="1"/>
            <a:r>
              <a:rPr lang="zh-CN" altLang="en-US" sz="1700" smtClean="0"/>
              <a:t>当需要为一个对象的访问（引用）提供一些额外的操作时可以使用</a:t>
            </a:r>
            <a:r>
              <a:rPr lang="zh-CN" altLang="en-US" sz="1700" smtClean="0">
                <a:solidFill>
                  <a:srgbClr val="FF3300"/>
                </a:solidFill>
              </a:rPr>
              <a:t>智能引用代理</a:t>
            </a:r>
          </a:p>
        </p:txBody>
      </p:sp>
      <p:sp>
        <p:nvSpPr>
          <p:cNvPr id="1945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945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38" y="1676400"/>
            <a:ext cx="17700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54947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56584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838200" y="914400"/>
            <a:ext cx="6324600" cy="685800"/>
          </a:xfrm>
        </p:spPr>
        <p:txBody>
          <a:bodyPr/>
          <a:lstStyle/>
          <a:p>
            <a:pPr eaLnBrk="1" hangingPunct="1"/>
            <a:r>
              <a:rPr lang="zh-CN" altLang="en-US" smtClean="0"/>
              <a:t>代理模式概述</a:t>
            </a:r>
          </a:p>
        </p:txBody>
      </p:sp>
      <p:sp>
        <p:nvSpPr>
          <p:cNvPr id="164867"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64868" name="Rectangle 3"/>
          <p:cNvSpPr>
            <a:spLocks noGrp="1" noChangeArrowheads="1"/>
          </p:cNvSpPr>
          <p:nvPr>
            <p:ph type="body" sz="half" idx="1"/>
          </p:nvPr>
        </p:nvSpPr>
        <p:spPr>
          <a:xfrm>
            <a:off x="381000" y="1752600"/>
            <a:ext cx="8229600" cy="4419600"/>
          </a:xfrm>
        </p:spPr>
        <p:txBody>
          <a:bodyPr/>
          <a:lstStyle/>
          <a:p>
            <a:pPr eaLnBrk="1" hangingPunct="1"/>
            <a:r>
              <a:rPr lang="zh-CN" altLang="en-US" smtClean="0"/>
              <a:t>分析</a:t>
            </a:r>
            <a:endParaRPr lang="en-US" altLang="zh-CN" smtClean="0"/>
          </a:p>
          <a:p>
            <a:pPr lvl="1" eaLnBrk="1" hangingPunct="1"/>
            <a:r>
              <a:rPr lang="zh-CN" altLang="en-US" smtClean="0"/>
              <a:t>代购商品：顾客 </a:t>
            </a:r>
            <a:r>
              <a:rPr lang="en-US" altLang="zh-CN" smtClean="0">
                <a:sym typeface="Wingdings" panose="05000000000000000000" pitchFamily="2" charset="2"/>
              </a:rPr>
              <a:t> </a:t>
            </a:r>
            <a:r>
              <a:rPr lang="zh-CN" altLang="en-US" smtClean="0">
                <a:solidFill>
                  <a:srgbClr val="FF3300"/>
                </a:solidFill>
                <a:sym typeface="Wingdings" panose="05000000000000000000" pitchFamily="2" charset="2"/>
              </a:rPr>
              <a:t>代购网站 </a:t>
            </a:r>
            <a:r>
              <a:rPr lang="en-US" altLang="zh-CN" smtClean="0">
                <a:sym typeface="Wingdings" panose="05000000000000000000" pitchFamily="2" charset="2"/>
              </a:rPr>
              <a:t> </a:t>
            </a:r>
            <a:r>
              <a:rPr lang="zh-CN" altLang="en-US" smtClean="0">
                <a:sym typeface="Wingdings" panose="05000000000000000000" pitchFamily="2" charset="2"/>
              </a:rPr>
              <a:t>商品</a:t>
            </a:r>
            <a:endParaRPr lang="en-US" altLang="zh-CN" smtClean="0">
              <a:sym typeface="Wingdings" panose="05000000000000000000" pitchFamily="2" charset="2"/>
            </a:endParaRPr>
          </a:p>
          <a:p>
            <a:pPr lvl="1" eaLnBrk="1" hangingPunct="1"/>
            <a:r>
              <a:rPr lang="zh-CN" altLang="en-US" smtClean="0">
                <a:sym typeface="Wingdings" panose="05000000000000000000" pitchFamily="2" charset="2"/>
              </a:rPr>
              <a:t>软件开发：客户端 </a:t>
            </a:r>
            <a:r>
              <a:rPr lang="en-US" altLang="zh-CN" smtClean="0">
                <a:sym typeface="Wingdings" panose="05000000000000000000" pitchFamily="2" charset="2"/>
              </a:rPr>
              <a:t> </a:t>
            </a:r>
            <a:r>
              <a:rPr lang="zh-CN" altLang="en-US" smtClean="0">
                <a:solidFill>
                  <a:srgbClr val="FF3300"/>
                </a:solidFill>
                <a:sym typeface="Wingdings" panose="05000000000000000000" pitchFamily="2" charset="2"/>
              </a:rPr>
              <a:t>代理对象 </a:t>
            </a:r>
            <a:r>
              <a:rPr lang="en-US" altLang="zh-CN" smtClean="0">
                <a:sym typeface="Wingdings" panose="05000000000000000000" pitchFamily="2" charset="2"/>
              </a:rPr>
              <a:t> </a:t>
            </a:r>
            <a:r>
              <a:rPr lang="zh-CN" altLang="en-US" smtClean="0">
                <a:sym typeface="Wingdings" panose="05000000000000000000" pitchFamily="2" charset="2"/>
              </a:rPr>
              <a:t>真实对象</a:t>
            </a:r>
            <a:endParaRPr lang="en-US" altLang="zh-CN" smtClean="0">
              <a:sym typeface="Wingdings" panose="05000000000000000000" pitchFamily="2" charset="2"/>
            </a:endParaRPr>
          </a:p>
        </p:txBody>
      </p:sp>
      <p:sp>
        <p:nvSpPr>
          <p:cNvPr id="5" name="矩形 4"/>
          <p:cNvSpPr/>
          <p:nvPr/>
        </p:nvSpPr>
        <p:spPr>
          <a:xfrm>
            <a:off x="304800" y="4267200"/>
            <a:ext cx="1905000" cy="685800"/>
          </a:xfrm>
          <a:prstGeom prst="rect">
            <a:avLst/>
          </a:prstGeom>
          <a:solidFill>
            <a:srgbClr val="DFFDEB"/>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b="1" dirty="0">
                <a:solidFill>
                  <a:srgbClr val="0070C0"/>
                </a:solidFill>
              </a:rPr>
              <a:t>客户端</a:t>
            </a:r>
          </a:p>
        </p:txBody>
      </p:sp>
      <p:sp>
        <p:nvSpPr>
          <p:cNvPr id="6" name="矩形 5"/>
          <p:cNvSpPr/>
          <p:nvPr/>
        </p:nvSpPr>
        <p:spPr>
          <a:xfrm>
            <a:off x="3429000" y="4267200"/>
            <a:ext cx="20574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b="1" dirty="0">
                <a:solidFill>
                  <a:srgbClr val="0070C0"/>
                </a:solidFill>
              </a:rPr>
              <a:t>代理对象</a:t>
            </a:r>
          </a:p>
        </p:txBody>
      </p:sp>
      <p:sp>
        <p:nvSpPr>
          <p:cNvPr id="7" name="矩形 6"/>
          <p:cNvSpPr/>
          <p:nvPr/>
        </p:nvSpPr>
        <p:spPr>
          <a:xfrm>
            <a:off x="6705600" y="4267200"/>
            <a:ext cx="2057400" cy="685800"/>
          </a:xfrm>
          <a:prstGeom prst="rect">
            <a:avLst/>
          </a:prstGeom>
          <a:solidFill>
            <a:srgbClr val="DBD9F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b="1" dirty="0">
                <a:solidFill>
                  <a:srgbClr val="0070C0"/>
                </a:solidFill>
              </a:rPr>
              <a:t>真实对象</a:t>
            </a:r>
          </a:p>
        </p:txBody>
      </p:sp>
      <p:sp>
        <p:nvSpPr>
          <p:cNvPr id="8" name="右箭头 7"/>
          <p:cNvSpPr/>
          <p:nvPr/>
        </p:nvSpPr>
        <p:spPr>
          <a:xfrm>
            <a:off x="2362200" y="4419600"/>
            <a:ext cx="990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右箭头 8"/>
          <p:cNvSpPr/>
          <p:nvPr/>
        </p:nvSpPr>
        <p:spPr>
          <a:xfrm>
            <a:off x="5638800" y="4419600"/>
            <a:ext cx="990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92829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838200" y="914400"/>
            <a:ext cx="6324600" cy="685800"/>
          </a:xfrm>
        </p:spPr>
        <p:txBody>
          <a:bodyPr/>
          <a:lstStyle/>
          <a:p>
            <a:pPr eaLnBrk="1" hangingPunct="1"/>
            <a:r>
              <a:rPr lang="zh-CN" altLang="en-US" smtClean="0"/>
              <a:t>代理模式概述</a:t>
            </a:r>
          </a:p>
        </p:txBody>
      </p:sp>
      <p:sp>
        <p:nvSpPr>
          <p:cNvPr id="165891"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65892" name="Rectangle 3"/>
          <p:cNvSpPr>
            <a:spLocks noGrp="1" noChangeArrowheads="1"/>
          </p:cNvSpPr>
          <p:nvPr>
            <p:ph type="body" sz="half" idx="1"/>
          </p:nvPr>
        </p:nvSpPr>
        <p:spPr>
          <a:xfrm>
            <a:off x="381000" y="1752600"/>
            <a:ext cx="8229600" cy="4419600"/>
          </a:xfrm>
        </p:spPr>
        <p:txBody>
          <a:bodyPr/>
          <a:lstStyle/>
          <a:p>
            <a:pPr eaLnBrk="1" hangingPunct="1"/>
            <a:r>
              <a:rPr lang="zh-CN" altLang="en-US" smtClean="0"/>
              <a:t>类型</a:t>
            </a:r>
            <a:endParaRPr lang="en-US" altLang="zh-CN" smtClean="0"/>
          </a:p>
        </p:txBody>
      </p:sp>
      <p:sp>
        <p:nvSpPr>
          <p:cNvPr id="10" name="矩形 9"/>
          <p:cNvSpPr/>
          <p:nvPr/>
        </p:nvSpPr>
        <p:spPr>
          <a:xfrm>
            <a:off x="609600" y="3276600"/>
            <a:ext cx="2590800" cy="685800"/>
          </a:xfrm>
          <a:prstGeom prst="rect">
            <a:avLst/>
          </a:prstGeom>
          <a:solidFill>
            <a:srgbClr val="DFFDEB"/>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b="1" dirty="0">
                <a:solidFill>
                  <a:srgbClr val="0070C0"/>
                </a:solidFill>
                <a:effectLst>
                  <a:outerShdw blurRad="38100" dist="38100" dir="2700000" algn="tl">
                    <a:srgbClr val="000000">
                      <a:alpha val="43137"/>
                    </a:srgbClr>
                  </a:outerShdw>
                </a:effectLst>
              </a:rPr>
              <a:t>远程代理</a:t>
            </a:r>
          </a:p>
        </p:txBody>
      </p:sp>
      <p:sp>
        <p:nvSpPr>
          <p:cNvPr id="11" name="矩形 10"/>
          <p:cNvSpPr/>
          <p:nvPr/>
        </p:nvSpPr>
        <p:spPr>
          <a:xfrm>
            <a:off x="3200400" y="4191000"/>
            <a:ext cx="2590800" cy="685800"/>
          </a:xfrm>
          <a:prstGeom prst="rect">
            <a:avLst/>
          </a:prstGeom>
          <a:solidFill>
            <a:srgbClr val="DBD9F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b="1" dirty="0">
                <a:solidFill>
                  <a:srgbClr val="FF0000"/>
                </a:solidFill>
                <a:effectLst>
                  <a:outerShdw blurRad="38100" dist="38100" dir="2700000" algn="tl">
                    <a:srgbClr val="000000">
                      <a:alpha val="43137"/>
                    </a:srgbClr>
                  </a:outerShdw>
                </a:effectLst>
              </a:rPr>
              <a:t>保护代理</a:t>
            </a:r>
          </a:p>
        </p:txBody>
      </p:sp>
      <p:sp>
        <p:nvSpPr>
          <p:cNvPr id="12" name="矩形 11"/>
          <p:cNvSpPr/>
          <p:nvPr/>
        </p:nvSpPr>
        <p:spPr>
          <a:xfrm>
            <a:off x="5791200" y="3276600"/>
            <a:ext cx="2590800" cy="685800"/>
          </a:xfrm>
          <a:prstGeom prst="rect">
            <a:avLst/>
          </a:prstGeom>
          <a:solidFill>
            <a:srgbClr val="FFDAD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b="1" dirty="0">
                <a:solidFill>
                  <a:srgbClr val="00CC00"/>
                </a:solidFill>
                <a:effectLst>
                  <a:outerShdw blurRad="38100" dist="38100" dir="2700000" algn="tl">
                    <a:srgbClr val="000000">
                      <a:alpha val="43137"/>
                    </a:srgbClr>
                  </a:outerShdw>
                </a:effectLst>
              </a:rPr>
              <a:t>虚拟代理</a:t>
            </a:r>
          </a:p>
        </p:txBody>
      </p:sp>
      <p:sp>
        <p:nvSpPr>
          <p:cNvPr id="13" name="矩形 12"/>
          <p:cNvSpPr/>
          <p:nvPr/>
        </p:nvSpPr>
        <p:spPr>
          <a:xfrm>
            <a:off x="609600" y="5029200"/>
            <a:ext cx="2590800" cy="685800"/>
          </a:xfrm>
          <a:prstGeom prst="rect">
            <a:avLst/>
          </a:prstGeom>
          <a:solidFill>
            <a:srgbClr val="F3DDEA"/>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b="1" dirty="0">
                <a:solidFill>
                  <a:srgbClr val="660066"/>
                </a:solidFill>
                <a:effectLst>
                  <a:outerShdw blurRad="38100" dist="38100" dir="2700000" algn="tl">
                    <a:srgbClr val="000000">
                      <a:alpha val="43137"/>
                    </a:srgbClr>
                  </a:outerShdw>
                </a:effectLst>
              </a:rPr>
              <a:t>缓冲代理</a:t>
            </a:r>
          </a:p>
        </p:txBody>
      </p:sp>
      <p:sp>
        <p:nvSpPr>
          <p:cNvPr id="14" name="矩形 13"/>
          <p:cNvSpPr/>
          <p:nvPr/>
        </p:nvSpPr>
        <p:spPr>
          <a:xfrm>
            <a:off x="5257800" y="5029200"/>
            <a:ext cx="32004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b="1" dirty="0">
                <a:solidFill>
                  <a:srgbClr val="9E5E00"/>
                </a:solidFill>
                <a:effectLst>
                  <a:outerShdw blurRad="38100" dist="38100" dir="2700000" algn="tl">
                    <a:srgbClr val="000000">
                      <a:alpha val="43137"/>
                    </a:srgbClr>
                  </a:outerShdw>
                </a:effectLst>
              </a:rPr>
              <a:t>智能引用代理</a:t>
            </a:r>
          </a:p>
        </p:txBody>
      </p:sp>
      <p:sp>
        <p:nvSpPr>
          <p:cNvPr id="15" name="矩形 14"/>
          <p:cNvSpPr/>
          <p:nvPr/>
        </p:nvSpPr>
        <p:spPr>
          <a:xfrm>
            <a:off x="3200400" y="5929313"/>
            <a:ext cx="2590800" cy="685800"/>
          </a:xfrm>
          <a:prstGeom prst="rect">
            <a:avLst/>
          </a:prstGeom>
          <a:solidFill>
            <a:srgbClr val="DBD9F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600" b="1" dirty="0">
                <a:solidFill>
                  <a:srgbClr val="003300"/>
                </a:solidFill>
              </a:rPr>
              <a:t>……</a:t>
            </a:r>
            <a:endParaRPr lang="zh-CN" altLang="en-US" sz="3600" b="1" dirty="0">
              <a:solidFill>
                <a:srgbClr val="003300"/>
              </a:solidFill>
            </a:endParaRPr>
          </a:p>
        </p:txBody>
      </p:sp>
      <p:sp>
        <p:nvSpPr>
          <p:cNvPr id="16" name="TextBox 15"/>
          <p:cNvSpPr txBox="1"/>
          <p:nvPr/>
        </p:nvSpPr>
        <p:spPr>
          <a:xfrm>
            <a:off x="2362200" y="1905000"/>
            <a:ext cx="4572000" cy="1200329"/>
          </a:xfrm>
          <a:prstGeom prst="rect">
            <a:avLst/>
          </a:prstGeom>
          <a:blipFill>
            <a:blip r:embed="rId2"/>
            <a:tile tx="0" ty="0" sx="100000" sy="100000" flip="none" algn="tl"/>
          </a:blipFill>
          <a:effectLst>
            <a:glow rad="139700">
              <a:schemeClr val="accent4">
                <a:satMod val="175000"/>
                <a:alpha val="40000"/>
              </a:schemeClr>
            </a:glow>
          </a:effectLst>
          <a:scene3d>
            <a:camera prst="orthographicFront"/>
            <a:lightRig rig="threePt" dir="t"/>
          </a:scene3d>
          <a:sp3d>
            <a:bevelT prst="angle"/>
          </a:sp3d>
        </p:spPr>
        <p:txBody>
          <a:bodyPr>
            <a:spAutoFit/>
          </a:bodyPr>
          <a:lstStyle/>
          <a:p>
            <a:pPr algn="ctr">
              <a:defRPr/>
            </a:pPr>
            <a:r>
              <a:rPr lang="zh-CN" altLang="en-US" sz="7200" b="1" dirty="0">
                <a:solidFill>
                  <a:srgbClr val="FFFF00"/>
                </a:solidFill>
                <a:effectLst>
                  <a:glow rad="139700">
                    <a:schemeClr val="accent4">
                      <a:satMod val="175000"/>
                      <a:alpha val="40000"/>
                    </a:schemeClr>
                  </a:glow>
                </a:effectLst>
                <a:latin typeface="Arial" charset="0"/>
              </a:rPr>
              <a:t>代理模式</a:t>
            </a:r>
          </a:p>
        </p:txBody>
      </p:sp>
    </p:spTree>
    <p:extLst>
      <p:ext uri="{BB962C8B-B14F-4D97-AF65-F5344CB8AC3E}">
        <p14:creationId xmlns:p14="http://schemas.microsoft.com/office/powerpoint/2010/main" val="768091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0"/>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1"/>
                                        </p:tgtEl>
                                        <p:attrNameLst>
                                          <p:attrName>ppt_y</p:attrName>
                                        </p:attrNameLst>
                                      </p:cBhvr>
                                      <p:tavLst>
                                        <p:tav tm="0">
                                          <p:val>
                                            <p:strVal val="#ppt_y"/>
                                          </p:val>
                                        </p:tav>
                                        <p:tav tm="100000">
                                          <p:val>
                                            <p:strVal val="#ppt_y"/>
                                          </p:val>
                                        </p:tav>
                                      </p:tavLst>
                                    </p:anim>
                                    <p:anim calcmode="lin" valueType="num">
                                      <p:cBhvr>
                                        <p:cTn id="24"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1"/>
                                        </p:tgtEl>
                                      </p:cBhvr>
                                    </p:animEffect>
                                  </p:childTnLst>
                                </p:cTn>
                              </p:par>
                              <p:par>
                                <p:cTn id="27" presetID="41" presetClass="entr" presetSubtype="0" fill="hold" grpId="0" nodeType="withEffect">
                                  <p:stCondLst>
                                    <p:cond delay="0"/>
                                  </p:stCondLst>
                                  <p:iterate type="lt">
                                    <p:tmPct val="10000"/>
                                  </p:iterate>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2"/>
                                        </p:tgtEl>
                                        <p:attrNameLst>
                                          <p:attrName>ppt_y</p:attrName>
                                        </p:attrNameLst>
                                      </p:cBhvr>
                                      <p:tavLst>
                                        <p:tav tm="0">
                                          <p:val>
                                            <p:strVal val="#ppt_y"/>
                                          </p:val>
                                        </p:tav>
                                        <p:tav tm="100000">
                                          <p:val>
                                            <p:strVal val="#ppt_y"/>
                                          </p:val>
                                        </p:tav>
                                      </p:tavLst>
                                    </p:anim>
                                    <p:anim calcmode="lin" valueType="num">
                                      <p:cBhvr>
                                        <p:cTn id="31"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2"/>
                                        </p:tgtEl>
                                      </p:cBhvr>
                                    </p:animEffect>
                                  </p:childTnLst>
                                </p:cTn>
                              </p:par>
                              <p:par>
                                <p:cTn id="34" presetID="41" presetClass="entr" presetSubtype="0" fill="hold" grpId="0" nodeType="withEffect">
                                  <p:stCondLst>
                                    <p:cond delay="0"/>
                                  </p:stCondLst>
                                  <p:iterate type="lt">
                                    <p:tmPct val="10000"/>
                                  </p:iterate>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3"/>
                                        </p:tgtEl>
                                        <p:attrNameLst>
                                          <p:attrName>ppt_y</p:attrName>
                                        </p:attrNameLst>
                                      </p:cBhvr>
                                      <p:tavLst>
                                        <p:tav tm="0">
                                          <p:val>
                                            <p:strVal val="#ppt_y"/>
                                          </p:val>
                                        </p:tav>
                                        <p:tav tm="100000">
                                          <p:val>
                                            <p:strVal val="#ppt_y"/>
                                          </p:val>
                                        </p:tav>
                                      </p:tavLst>
                                    </p:anim>
                                    <p:anim calcmode="lin" valueType="num">
                                      <p:cBhvr>
                                        <p:cTn id="38"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3"/>
                                        </p:tgtEl>
                                      </p:cBhvr>
                                    </p:animEffect>
                                  </p:childTnLst>
                                </p:cTn>
                              </p:par>
                              <p:par>
                                <p:cTn id="41" presetID="41" presetClass="entr" presetSubtype="0" fill="hold" grpId="0" nodeType="withEffect">
                                  <p:stCondLst>
                                    <p:cond delay="0"/>
                                  </p:stCondLst>
                                  <p:iterate type="lt">
                                    <p:tmPct val="10000"/>
                                  </p:iterate>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14"/>
                                        </p:tgtEl>
                                        <p:attrNameLst>
                                          <p:attrName>ppt_y</p:attrName>
                                        </p:attrNameLst>
                                      </p:cBhvr>
                                      <p:tavLst>
                                        <p:tav tm="0">
                                          <p:val>
                                            <p:strVal val="#ppt_y"/>
                                          </p:val>
                                        </p:tav>
                                        <p:tav tm="100000">
                                          <p:val>
                                            <p:strVal val="#ppt_y"/>
                                          </p:val>
                                        </p:tav>
                                      </p:tavLst>
                                    </p:anim>
                                    <p:anim calcmode="lin" valueType="num">
                                      <p:cBhvr>
                                        <p:cTn id="45"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14"/>
                                        </p:tgtEl>
                                      </p:cBhvr>
                                    </p:animEffect>
                                  </p:childTnLst>
                                </p:cTn>
                              </p:par>
                              <p:par>
                                <p:cTn id="48" presetID="41" presetClass="entr" presetSubtype="0" fill="hold" grpId="0" nodeType="withEffect">
                                  <p:stCondLst>
                                    <p:cond delay="0"/>
                                  </p:stCondLst>
                                  <p:iterate type="lt">
                                    <p:tmPct val="10000"/>
                                  </p:iterate>
                                  <p:childTnLst>
                                    <p:set>
                                      <p:cBhvr>
                                        <p:cTn id="49" dur="1" fill="hold">
                                          <p:stCondLst>
                                            <p:cond delay="0"/>
                                          </p:stCondLst>
                                        </p:cTn>
                                        <p:tgtEl>
                                          <p:spTgt spid="15"/>
                                        </p:tgtEl>
                                        <p:attrNameLst>
                                          <p:attrName>style.visibility</p:attrName>
                                        </p:attrNameLst>
                                      </p:cBhvr>
                                      <p:to>
                                        <p:strVal val="visible"/>
                                      </p:to>
                                    </p:set>
                                    <p:anim calcmode="lin" valueType="num">
                                      <p:cBhvr>
                                        <p:cTn id="50"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15"/>
                                        </p:tgtEl>
                                        <p:attrNameLst>
                                          <p:attrName>ppt_y</p:attrName>
                                        </p:attrNameLst>
                                      </p:cBhvr>
                                      <p:tavLst>
                                        <p:tav tm="0">
                                          <p:val>
                                            <p:strVal val="#ppt_y"/>
                                          </p:val>
                                        </p:tav>
                                        <p:tav tm="100000">
                                          <p:val>
                                            <p:strVal val="#ppt_y"/>
                                          </p:val>
                                        </p:tav>
                                      </p:tavLst>
                                    </p:anim>
                                    <p:anim calcmode="lin" valueType="num">
                                      <p:cBhvr>
                                        <p:cTn id="52"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838200" y="914400"/>
            <a:ext cx="6324600" cy="685800"/>
          </a:xfrm>
        </p:spPr>
        <p:txBody>
          <a:bodyPr/>
          <a:lstStyle/>
          <a:p>
            <a:pPr eaLnBrk="1" hangingPunct="1"/>
            <a:r>
              <a:rPr lang="zh-CN" altLang="en-US" smtClean="0"/>
              <a:t>代理模式概述</a:t>
            </a:r>
          </a:p>
        </p:txBody>
      </p:sp>
      <p:sp>
        <p:nvSpPr>
          <p:cNvPr id="16691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代理模式的定义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lvl="1" eaLnBrk="1" hangingPunct="1"/>
            <a:endParaRPr lang="en-US" altLang="zh-CN" smtClean="0">
              <a:solidFill>
                <a:srgbClr val="FF3300"/>
              </a:solidFill>
            </a:endParaRPr>
          </a:p>
          <a:p>
            <a:pPr lvl="1" eaLnBrk="1" hangingPunct="1"/>
            <a:r>
              <a:rPr lang="zh-CN" altLang="en-US" smtClean="0">
                <a:solidFill>
                  <a:srgbClr val="FF3300"/>
                </a:solidFill>
              </a:rPr>
              <a:t>对象结构型</a:t>
            </a:r>
            <a:r>
              <a:rPr lang="zh-CN" altLang="en-US" smtClean="0"/>
              <a:t>模式</a:t>
            </a:r>
          </a:p>
        </p:txBody>
      </p:sp>
      <p:sp>
        <p:nvSpPr>
          <p:cNvPr id="1669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457200" y="2514600"/>
          <a:ext cx="8305800" cy="1828800"/>
        </p:xfrm>
        <a:graphic>
          <a:graphicData uri="http://schemas.openxmlformats.org/drawingml/2006/table">
            <a:tbl>
              <a:tblPr/>
              <a:tblGrid>
                <a:gridCol w="8305800"/>
              </a:tblGrid>
              <a:tr h="1219200">
                <a:tc>
                  <a:txBody>
                    <a:bodyPr/>
                    <a:lstStyle/>
                    <a:p>
                      <a:pPr indent="262255" algn="just">
                        <a:spcAft>
                          <a:spcPts val="0"/>
                        </a:spcAft>
                      </a:pPr>
                      <a:r>
                        <a:rPr lang="zh-CN" altLang="en-US" sz="2400" b="1" kern="100" dirty="0" smtClean="0">
                          <a:latin typeface="Times New Roman"/>
                          <a:ea typeface="宋体"/>
                          <a:cs typeface="Times New Roman"/>
                        </a:rPr>
                        <a:t>代理模式：</a:t>
                      </a:r>
                      <a:r>
                        <a:rPr lang="zh-CN" altLang="en-US" sz="2400" b="0" kern="100" dirty="0" smtClean="0">
                          <a:solidFill>
                            <a:schemeClr val="tx1"/>
                          </a:solidFill>
                          <a:latin typeface="Times New Roman"/>
                          <a:ea typeface="宋体"/>
                          <a:cs typeface="Times New Roman"/>
                        </a:rPr>
                        <a:t>给某一个对象提供</a:t>
                      </a:r>
                      <a:r>
                        <a:rPr lang="zh-CN" altLang="en-US" sz="2400" b="1" kern="100" dirty="0" smtClean="0">
                          <a:solidFill>
                            <a:srgbClr val="FF3300"/>
                          </a:solidFill>
                          <a:latin typeface="Times New Roman"/>
                          <a:ea typeface="宋体"/>
                          <a:cs typeface="Times New Roman"/>
                        </a:rPr>
                        <a:t>一个代理或占位符</a:t>
                      </a:r>
                      <a:r>
                        <a:rPr lang="zh-CN" altLang="en-US" sz="2400" b="0" kern="100" dirty="0" smtClean="0">
                          <a:solidFill>
                            <a:schemeClr val="tx1"/>
                          </a:solidFill>
                          <a:latin typeface="Times New Roman"/>
                          <a:ea typeface="宋体"/>
                          <a:cs typeface="Times New Roman"/>
                        </a:rPr>
                        <a:t>，并由代理对象来控制对原对象的访问。</a:t>
                      </a:r>
                      <a:endParaRPr lang="en-US" altLang="zh-CN" sz="2400" b="0" kern="100" dirty="0" smtClean="0">
                        <a:solidFill>
                          <a:schemeClr val="tx1"/>
                        </a:solidFill>
                        <a:latin typeface="Times New Roman"/>
                        <a:ea typeface="宋体"/>
                        <a:cs typeface="Times New Roman"/>
                      </a:endParaRPr>
                    </a:p>
                    <a:p>
                      <a:pPr indent="262255" algn="just">
                        <a:spcAft>
                          <a:spcPts val="0"/>
                        </a:spcAft>
                      </a:pPr>
                      <a:endParaRPr lang="en-US" altLang="zh-CN" sz="2400" b="0" kern="100" dirty="0" smtClean="0">
                        <a:latin typeface="Times New Roman"/>
                        <a:ea typeface="宋体"/>
                        <a:cs typeface="Times New Roman"/>
                      </a:endParaRPr>
                    </a:p>
                    <a:p>
                      <a:pPr indent="262255" algn="just">
                        <a:spcAft>
                          <a:spcPts val="0"/>
                        </a:spcAft>
                      </a:pPr>
                      <a:r>
                        <a:rPr lang="en-US" altLang="zh-CN" sz="2400" b="1" kern="100" dirty="0" smtClean="0">
                          <a:latin typeface="Times New Roman"/>
                          <a:ea typeface="宋体"/>
                          <a:cs typeface="Times New Roman"/>
                        </a:rPr>
                        <a:t>Proxy Pattern: </a:t>
                      </a:r>
                      <a:r>
                        <a:rPr lang="en-US" altLang="zh-CN" sz="2400" b="0" kern="100" dirty="0" smtClean="0">
                          <a:solidFill>
                            <a:schemeClr val="tx1"/>
                          </a:solidFill>
                          <a:latin typeface="Times New Roman"/>
                          <a:ea typeface="宋体"/>
                          <a:cs typeface="Times New Roman"/>
                        </a:rPr>
                        <a:t>Provide </a:t>
                      </a:r>
                      <a:r>
                        <a:rPr lang="en-US" altLang="zh-CN" sz="2400" b="1" kern="100" dirty="0" smtClean="0">
                          <a:solidFill>
                            <a:srgbClr val="FF3300"/>
                          </a:solidFill>
                          <a:latin typeface="Times New Roman"/>
                          <a:ea typeface="宋体"/>
                          <a:cs typeface="Times New Roman"/>
                        </a:rPr>
                        <a:t>a surrogate or placeholder </a:t>
                      </a:r>
                      <a:r>
                        <a:rPr lang="en-US" altLang="zh-CN" sz="2400" b="0" kern="100" dirty="0" smtClean="0">
                          <a:solidFill>
                            <a:schemeClr val="tx1"/>
                          </a:solidFill>
                          <a:latin typeface="Times New Roman"/>
                          <a:ea typeface="宋体"/>
                          <a:cs typeface="Times New Roman"/>
                        </a:rPr>
                        <a:t>for another object to control access to it.</a:t>
                      </a:r>
                      <a:endParaRPr lang="zh-CN" altLang="zh-CN" sz="2400" b="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3402683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838200" y="914400"/>
            <a:ext cx="6324600" cy="685800"/>
          </a:xfrm>
        </p:spPr>
        <p:txBody>
          <a:bodyPr/>
          <a:lstStyle/>
          <a:p>
            <a:pPr eaLnBrk="1" hangingPunct="1"/>
            <a:r>
              <a:rPr lang="zh-CN" altLang="en-US" smtClean="0"/>
              <a:t>代理模式概述</a:t>
            </a:r>
          </a:p>
        </p:txBody>
      </p:sp>
      <p:sp>
        <p:nvSpPr>
          <p:cNvPr id="167939" name="Rectangle 3"/>
          <p:cNvSpPr>
            <a:spLocks noGrp="1" noChangeArrowheads="1"/>
          </p:cNvSpPr>
          <p:nvPr>
            <p:ph type="body" sz="half" idx="1"/>
          </p:nvPr>
        </p:nvSpPr>
        <p:spPr>
          <a:xfrm>
            <a:off x="381000" y="1752600"/>
            <a:ext cx="6172200" cy="4114800"/>
          </a:xfrm>
        </p:spPr>
        <p:txBody>
          <a:bodyPr/>
          <a:lstStyle/>
          <a:p>
            <a:pPr eaLnBrk="1" hangingPunct="1"/>
            <a:r>
              <a:rPr lang="zh-CN" altLang="en-US" smtClean="0"/>
              <a:t>代理模式的定义</a:t>
            </a:r>
            <a:endParaRPr lang="en-US" altLang="zh-CN" smtClean="0"/>
          </a:p>
          <a:p>
            <a:pPr lvl="1" eaLnBrk="1" hangingPunct="1"/>
            <a:r>
              <a:rPr lang="zh-CN" altLang="en-US" smtClean="0"/>
              <a:t>引入一个新的</a:t>
            </a:r>
            <a:r>
              <a:rPr lang="zh-CN" altLang="en-US" smtClean="0">
                <a:solidFill>
                  <a:srgbClr val="FF3300"/>
                </a:solidFill>
              </a:rPr>
              <a:t>代理对象</a:t>
            </a:r>
            <a:endParaRPr lang="en-US" altLang="zh-CN" smtClean="0">
              <a:solidFill>
                <a:srgbClr val="FF3300"/>
              </a:solidFill>
            </a:endParaRPr>
          </a:p>
          <a:p>
            <a:pPr lvl="1" eaLnBrk="1" hangingPunct="1"/>
            <a:r>
              <a:rPr lang="zh-CN" altLang="en-US" smtClean="0"/>
              <a:t>代理对象</a:t>
            </a:r>
            <a:r>
              <a:rPr lang="zh-CN" altLang="en-US" smtClean="0">
                <a:solidFill>
                  <a:srgbClr val="FF3300"/>
                </a:solidFill>
              </a:rPr>
              <a:t>在客户端对象和目标对象之间起到中介的作用</a:t>
            </a:r>
            <a:endParaRPr lang="en-US" altLang="zh-CN" smtClean="0"/>
          </a:p>
          <a:p>
            <a:pPr lvl="1" eaLnBrk="1" hangingPunct="1"/>
            <a:r>
              <a:rPr lang="zh-CN" altLang="en-US" smtClean="0">
                <a:solidFill>
                  <a:srgbClr val="FF3300"/>
                </a:solidFill>
              </a:rPr>
              <a:t>去掉客户不能看到的内容和服务或者增添客户需要的额外的新服务</a:t>
            </a:r>
            <a:endParaRPr lang="en-US" altLang="zh-CN" smtClean="0">
              <a:solidFill>
                <a:srgbClr val="FF3300"/>
              </a:solidFill>
            </a:endParaRPr>
          </a:p>
        </p:txBody>
      </p:sp>
      <p:sp>
        <p:nvSpPr>
          <p:cNvPr id="1679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67941" name="图片 5" descr="0130000030432812269790421718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117600"/>
            <a:ext cx="2286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6826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838200" y="914400"/>
            <a:ext cx="6324600" cy="685800"/>
          </a:xfrm>
        </p:spPr>
        <p:txBody>
          <a:bodyPr/>
          <a:lstStyle/>
          <a:p>
            <a:pPr eaLnBrk="1" hangingPunct="1"/>
            <a:r>
              <a:rPr lang="zh-CN" altLang="en-US" smtClean="0"/>
              <a:t>代理模式的结构与实现</a:t>
            </a:r>
          </a:p>
        </p:txBody>
      </p:sp>
      <p:sp>
        <p:nvSpPr>
          <p:cNvPr id="16896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代理模式的结构</a:t>
            </a:r>
            <a:endParaRPr lang="en-US" altLang="zh-CN" smtClean="0"/>
          </a:p>
          <a:p>
            <a:pPr lvl="1" eaLnBrk="1" hangingPunct="1"/>
            <a:endParaRPr lang="en-US" altLang="zh-CN" smtClean="0"/>
          </a:p>
          <a:p>
            <a:pPr lvl="1" eaLnBrk="1" hangingPunct="1"/>
            <a:endParaRPr lang="en-US" altLang="zh-CN" smtClean="0"/>
          </a:p>
        </p:txBody>
      </p:sp>
      <p:sp>
        <p:nvSpPr>
          <p:cNvPr id="1689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6896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403475"/>
            <a:ext cx="6205538"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6346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838200" y="914400"/>
            <a:ext cx="6324600" cy="685800"/>
          </a:xfrm>
        </p:spPr>
        <p:txBody>
          <a:bodyPr/>
          <a:lstStyle/>
          <a:p>
            <a:pPr eaLnBrk="1" hangingPunct="1"/>
            <a:r>
              <a:rPr lang="zh-CN" altLang="en-US" smtClean="0"/>
              <a:t>代理模式的结构与实现</a:t>
            </a:r>
          </a:p>
        </p:txBody>
      </p:sp>
      <p:sp>
        <p:nvSpPr>
          <p:cNvPr id="16998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代理模式的结构</a:t>
            </a:r>
            <a:endParaRPr lang="en-US" altLang="zh-CN" smtClean="0"/>
          </a:p>
          <a:p>
            <a:pPr lvl="1" eaLnBrk="1" hangingPunct="1"/>
            <a:r>
              <a:rPr lang="zh-CN" altLang="en-US" smtClean="0"/>
              <a:t>代理模式包含以下</a:t>
            </a:r>
            <a:r>
              <a:rPr lang="en-US" altLang="zh-CN" smtClean="0"/>
              <a:t>3</a:t>
            </a:r>
            <a:r>
              <a:rPr lang="zh-CN" altLang="en-US" smtClean="0"/>
              <a:t>个角色：</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49" charset="-122"/>
              </a:rPr>
              <a:t>Subject</a:t>
            </a:r>
            <a:r>
              <a:rPr lang="zh-CN" altLang="en-US" sz="2400" smtClean="0">
                <a:ea typeface="黑体" panose="02010609060101010101" pitchFamily="49" charset="-122"/>
              </a:rPr>
              <a:t>（抽象主题角色）</a:t>
            </a:r>
          </a:p>
          <a:p>
            <a:pPr lvl="2" eaLnBrk="1" hangingPunct="1">
              <a:buFont typeface="Tahoma" panose="020B0604030504040204" pitchFamily="34" charset="0"/>
              <a:buChar char="•"/>
            </a:pPr>
            <a:r>
              <a:rPr lang="en-US" altLang="zh-CN" sz="2400" smtClean="0">
                <a:ea typeface="黑体" panose="02010609060101010101" pitchFamily="49" charset="-122"/>
              </a:rPr>
              <a:t>Proxy</a:t>
            </a:r>
            <a:r>
              <a:rPr lang="zh-CN" altLang="en-US" sz="2400" smtClean="0">
                <a:ea typeface="黑体" panose="02010609060101010101" pitchFamily="49" charset="-122"/>
              </a:rPr>
              <a:t>（代理主题角色）</a:t>
            </a:r>
          </a:p>
          <a:p>
            <a:pPr lvl="2" eaLnBrk="1" hangingPunct="1">
              <a:buFont typeface="Tahoma" panose="020B0604030504040204" pitchFamily="34" charset="0"/>
              <a:buChar char="•"/>
            </a:pPr>
            <a:r>
              <a:rPr lang="en-US" altLang="zh-CN" sz="2400" smtClean="0">
                <a:ea typeface="黑体" panose="02010609060101010101" pitchFamily="49" charset="-122"/>
              </a:rPr>
              <a:t>RealSubject</a:t>
            </a:r>
            <a:r>
              <a:rPr lang="zh-CN" altLang="en-US" sz="2400" smtClean="0">
                <a:ea typeface="黑体" panose="02010609060101010101" pitchFamily="49" charset="-122"/>
              </a:rPr>
              <a:t>（真实主题角色）</a:t>
            </a:r>
          </a:p>
        </p:txBody>
      </p:sp>
      <p:sp>
        <p:nvSpPr>
          <p:cNvPr id="1699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69989" name="图片 5" descr="ETABS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2476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3282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2509</TotalTime>
  <Words>2051</Words>
  <Application>Microsoft Office PowerPoint</Application>
  <PresentationFormat>全屏显示(4:3)</PresentationFormat>
  <Paragraphs>194</Paragraphs>
  <Slides>34</Slides>
  <Notes>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8" baseType="lpstr">
      <vt:lpstr>MS UI Gothic</vt:lpstr>
      <vt:lpstr>黑体</vt:lpstr>
      <vt:lpstr>华文行楷</vt:lpstr>
      <vt:lpstr>楷体_GB2312</vt:lpstr>
      <vt:lpstr>隶书</vt:lpstr>
      <vt:lpstr>宋体</vt:lpstr>
      <vt:lpstr>Arial</vt:lpstr>
      <vt:lpstr>Arial Black</vt:lpstr>
      <vt:lpstr>Calibri</vt:lpstr>
      <vt:lpstr>Tahoma</vt:lpstr>
      <vt:lpstr>Times New Roman</vt:lpstr>
      <vt:lpstr>Wingdings</vt:lpstr>
      <vt:lpstr>默认设计模板</vt:lpstr>
      <vt:lpstr>Visio</vt:lpstr>
      <vt:lpstr>Design Patterns</vt:lpstr>
      <vt:lpstr>大纲</vt:lpstr>
      <vt:lpstr>代理模式概述</vt:lpstr>
      <vt:lpstr>代理模式概述</vt:lpstr>
      <vt:lpstr>代理模式概述</vt:lpstr>
      <vt:lpstr>代理模式概述</vt:lpstr>
      <vt:lpstr>代理模式概述</vt:lpstr>
      <vt:lpstr>代理模式的结构与实现</vt:lpstr>
      <vt:lpstr>代理模式的结构与实现</vt:lpstr>
      <vt:lpstr>代理模式的结构与实现</vt:lpstr>
      <vt:lpstr>代理模式的结构与实现</vt:lpstr>
      <vt:lpstr>代理模式的结构与实现</vt:lpstr>
      <vt:lpstr>代理模式的结构与实现</vt:lpstr>
      <vt:lpstr>代理模式的结构与实现</vt:lpstr>
      <vt:lpstr>代理模式的应用实例</vt:lpstr>
      <vt:lpstr>代理模式的应用实例</vt:lpstr>
      <vt:lpstr>代理模式的应用实例</vt:lpstr>
      <vt:lpstr>代理模式的应用实例</vt:lpstr>
      <vt:lpstr>代理模式的应用实例</vt:lpstr>
      <vt:lpstr>远程代理</vt:lpstr>
      <vt:lpstr>远程代理</vt:lpstr>
      <vt:lpstr>虚拟代理</vt:lpstr>
      <vt:lpstr>虚拟代理</vt:lpstr>
      <vt:lpstr>Java动态代理</vt:lpstr>
      <vt:lpstr>Java动态代理</vt:lpstr>
      <vt:lpstr>Java动态代理</vt:lpstr>
      <vt:lpstr>Java动态代理</vt:lpstr>
      <vt:lpstr>Java动态代理</vt:lpstr>
      <vt:lpstr>Java动态代理</vt:lpstr>
      <vt:lpstr>代理模式的优缺点与适用环境</vt:lpstr>
      <vt:lpstr>代理模式的优缺点与适用环境</vt:lpstr>
      <vt:lpstr>代理模式的优缺点与适用环境</vt:lpstr>
      <vt:lpstr>代理模式的优缺点与适用环境</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Sunny</cp:lastModifiedBy>
  <cp:revision>817</cp:revision>
  <cp:lastPrinted>1601-01-01T00:00:00Z</cp:lastPrinted>
  <dcterms:created xsi:type="dcterms:W3CDTF">1601-01-01T00:00:00Z</dcterms:created>
  <dcterms:modified xsi:type="dcterms:W3CDTF">2018-04-06T02:27:07Z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