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8" r:id="rId26"/>
    <p:sldId id="314" r:id="rId27"/>
    <p:sldId id="315" r:id="rId28"/>
    <p:sldId id="316" r:id="rId29"/>
    <p:sldId id="317"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t>享元模式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享元模式的结构与实现</a:t>
            </a:r>
          </a:p>
        </p:txBody>
      </p:sp>
      <p:sp>
        <p:nvSpPr>
          <p:cNvPr id="1433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享元模式的结构</a:t>
            </a:r>
            <a:endParaRPr lang="en-US" altLang="zh-CN" smtClean="0"/>
          </a:p>
          <a:p>
            <a:pPr lvl="1" eaLnBrk="1" hangingPunct="1"/>
            <a:endParaRPr lang="en-US" altLang="zh-CN" smtClean="0"/>
          </a:p>
          <a:p>
            <a:pPr lvl="1" eaLnBrk="1" hangingPunct="1"/>
            <a:endParaRPr lang="en-US" altLang="zh-CN" smtClean="0"/>
          </a:p>
        </p:txBody>
      </p:sp>
      <p:sp>
        <p:nvSpPr>
          <p:cNvPr id="1433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4336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13025"/>
            <a:ext cx="83820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6778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享元模式的结构与实现</a:t>
            </a:r>
          </a:p>
        </p:txBody>
      </p:sp>
      <p:sp>
        <p:nvSpPr>
          <p:cNvPr id="1443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享元模式的结构</a:t>
            </a:r>
            <a:endParaRPr lang="en-US" altLang="zh-CN" smtClean="0"/>
          </a:p>
          <a:p>
            <a:pPr lvl="1" eaLnBrk="1" hangingPunct="1"/>
            <a:r>
              <a:rPr lang="zh-CN" altLang="en-US" smtClean="0"/>
              <a:t>享元模式包含以下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Flyweight</a:t>
            </a:r>
            <a:r>
              <a:rPr lang="zh-CN" altLang="en-US" sz="2400" smtClean="0">
                <a:ea typeface="黑体" panose="02010609060101010101" pitchFamily="49" charset="-122"/>
              </a:rPr>
              <a:t>（抽象享元类）</a:t>
            </a:r>
          </a:p>
          <a:p>
            <a:pPr lvl="2" eaLnBrk="1" hangingPunct="1">
              <a:buFont typeface="Tahoma" panose="020B0604030504040204" pitchFamily="34" charset="0"/>
              <a:buChar char="•"/>
            </a:pPr>
            <a:r>
              <a:rPr lang="en-US" altLang="zh-CN" sz="2400" smtClean="0">
                <a:ea typeface="黑体" panose="02010609060101010101" pitchFamily="49" charset="-122"/>
              </a:rPr>
              <a:t>ConcreteFlyweight</a:t>
            </a:r>
            <a:r>
              <a:rPr lang="zh-CN" altLang="en-US" sz="2400" smtClean="0">
                <a:ea typeface="黑体" panose="02010609060101010101" pitchFamily="49" charset="-122"/>
              </a:rPr>
              <a:t>（具体享元类）</a:t>
            </a:r>
          </a:p>
          <a:p>
            <a:pPr lvl="2" eaLnBrk="1" hangingPunct="1">
              <a:buFont typeface="Tahoma" panose="020B0604030504040204" pitchFamily="34" charset="0"/>
              <a:buChar char="•"/>
            </a:pPr>
            <a:r>
              <a:rPr lang="en-US" altLang="zh-CN" sz="2400" smtClean="0">
                <a:ea typeface="黑体" panose="02010609060101010101" pitchFamily="49" charset="-122"/>
              </a:rPr>
              <a:t>UnsharedConcreteFlyweight</a:t>
            </a:r>
            <a:r>
              <a:rPr lang="zh-CN" altLang="en-US" sz="2400" smtClean="0">
                <a:ea typeface="黑体" panose="02010609060101010101" pitchFamily="49" charset="-122"/>
              </a:rPr>
              <a:t>（非共享具体享元类）</a:t>
            </a:r>
          </a:p>
          <a:p>
            <a:pPr lvl="2" eaLnBrk="1" hangingPunct="1">
              <a:buFont typeface="Tahoma" panose="020B0604030504040204" pitchFamily="34" charset="0"/>
              <a:buChar char="•"/>
            </a:pPr>
            <a:r>
              <a:rPr lang="en-US" altLang="zh-CN" sz="2400" smtClean="0">
                <a:ea typeface="黑体" panose="02010609060101010101" pitchFamily="49" charset="-122"/>
              </a:rPr>
              <a:t>FlyweightFactory</a:t>
            </a:r>
            <a:r>
              <a:rPr lang="zh-CN" altLang="en-US" sz="2400" smtClean="0">
                <a:ea typeface="黑体" panose="02010609060101010101" pitchFamily="49" charset="-122"/>
              </a:rPr>
              <a:t>（享元工厂类）</a:t>
            </a:r>
            <a:endParaRPr lang="en-US" altLang="zh-CN" smtClean="0">
              <a:ea typeface="黑体" panose="02010609060101010101" pitchFamily="49" charset="-122"/>
            </a:endParaRPr>
          </a:p>
        </p:txBody>
      </p:sp>
      <p:sp>
        <p:nvSpPr>
          <p:cNvPr id="1443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44389"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597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享元模式的结构与实现</a:t>
            </a:r>
          </a:p>
        </p:txBody>
      </p:sp>
      <p:sp>
        <p:nvSpPr>
          <p:cNvPr id="1454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享元模式的实现</a:t>
            </a:r>
          </a:p>
          <a:p>
            <a:pPr lvl="1" eaLnBrk="1" hangingPunct="1"/>
            <a:r>
              <a:rPr lang="zh-CN" altLang="en-US" smtClean="0"/>
              <a:t>典型的</a:t>
            </a:r>
            <a:r>
              <a:rPr lang="zh-CN" altLang="en-US" smtClean="0">
                <a:solidFill>
                  <a:srgbClr val="FF0000"/>
                </a:solidFill>
              </a:rPr>
              <a:t>抽象享元类</a:t>
            </a:r>
            <a:r>
              <a:rPr lang="zh-CN" altLang="en-US" smtClean="0"/>
              <a:t>代码：</a:t>
            </a:r>
            <a:endParaRPr lang="en-US" altLang="zh-CN" smtClean="0"/>
          </a:p>
        </p:txBody>
      </p:sp>
      <p:sp>
        <p:nvSpPr>
          <p:cNvPr id="1454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609600" y="3124200"/>
          <a:ext cx="7924800" cy="1036638"/>
        </p:xfrm>
        <a:graphic>
          <a:graphicData uri="http://schemas.openxmlformats.org/drawingml/2006/table">
            <a:tbl>
              <a:tblPr/>
              <a:tblGrid>
                <a:gridCol w="7924800"/>
              </a:tblGrid>
              <a:tr h="1036638">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Flyweight</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operation(String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extrinsicState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599895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享元模式的结构与实现</a:t>
            </a:r>
          </a:p>
        </p:txBody>
      </p:sp>
      <p:sp>
        <p:nvSpPr>
          <p:cNvPr id="1464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享元模式的实现</a:t>
            </a:r>
          </a:p>
          <a:p>
            <a:pPr lvl="1" eaLnBrk="1" hangingPunct="1"/>
            <a:r>
              <a:rPr lang="zh-CN" altLang="en-US" smtClean="0"/>
              <a:t>典型的</a:t>
            </a:r>
            <a:r>
              <a:rPr lang="zh-CN" altLang="en-US" smtClean="0">
                <a:solidFill>
                  <a:srgbClr val="FF0000"/>
                </a:solidFill>
              </a:rPr>
              <a:t>具体享元类</a:t>
            </a:r>
            <a:r>
              <a:rPr lang="zh-CN" altLang="en-US" smtClean="0"/>
              <a:t>代码：</a:t>
            </a:r>
            <a:endParaRPr lang="en-US" altLang="zh-CN" smtClean="0"/>
          </a:p>
        </p:txBody>
      </p:sp>
      <p:sp>
        <p:nvSpPr>
          <p:cNvPr id="1464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41774488"/>
              </p:ext>
            </p:extLst>
          </p:nvPr>
        </p:nvGraphicFramePr>
        <p:xfrm>
          <a:off x="609600" y="2209800"/>
          <a:ext cx="7924800" cy="42672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ConcreteFlyweight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Flyweight</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内部状态</a:t>
                      </a:r>
                      <a:r>
                        <a:rPr lang="en-US" altLang="zh-CN" sz="2000" b="1" kern="1200" baseline="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intrinsicState</a:t>
                      </a:r>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作为成员变量，同一个享元对象其内部状态是一致的</a:t>
                      </a:r>
                      <a:endPar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private String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intrinsicState</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ConcreteFlyweight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intrinsicState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this.intrinsicState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intrinsicState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外部状态</a:t>
                      </a:r>
                      <a:r>
                        <a:rPr lang="en-US" altLang="zh-CN" sz="2000" b="1" kern="1200" baseline="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extrinsicState</a:t>
                      </a:r>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在使用时由外部设置，不保存在享元对象中，即使是同一个对象，在每一次调用时可以传入不同的外部状态</a:t>
                      </a:r>
                      <a:endPar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a:t>
                      </a:r>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void operation(String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extrinsicState</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实现业务方法</a:t>
                      </a:r>
                      <a:endPar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1968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享元模式的结构与实现</a:t>
            </a:r>
          </a:p>
        </p:txBody>
      </p:sp>
      <p:sp>
        <p:nvSpPr>
          <p:cNvPr id="1474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享元模式的实现</a:t>
            </a:r>
          </a:p>
          <a:p>
            <a:pPr lvl="1" eaLnBrk="1" hangingPunct="1"/>
            <a:r>
              <a:rPr lang="zh-CN" altLang="en-US" smtClean="0"/>
              <a:t>典型的</a:t>
            </a:r>
            <a:r>
              <a:rPr lang="zh-CN" altLang="en-US" smtClean="0">
                <a:solidFill>
                  <a:srgbClr val="FF0000"/>
                </a:solidFill>
              </a:rPr>
              <a:t>非共享具体享元类</a:t>
            </a:r>
            <a:r>
              <a:rPr lang="zh-CN" altLang="en-US" smtClean="0"/>
              <a:t>代码：</a:t>
            </a:r>
            <a:endParaRPr lang="en-US" altLang="zh-CN" smtClean="0"/>
          </a:p>
        </p:txBody>
      </p:sp>
      <p:sp>
        <p:nvSpPr>
          <p:cNvPr id="1474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318812839"/>
              </p:ext>
            </p:extLst>
          </p:nvPr>
        </p:nvGraphicFramePr>
        <p:xfrm>
          <a:off x="609600" y="3124200"/>
          <a:ext cx="7924800" cy="1524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UnsharedConcreteFlyweight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Flyweight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operation(String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extrinsicState</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实现业务方法</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944844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享元模式的结构与实现</a:t>
            </a:r>
          </a:p>
        </p:txBody>
      </p:sp>
      <p:sp>
        <p:nvSpPr>
          <p:cNvPr id="1484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享元模式的实现</a:t>
            </a:r>
          </a:p>
          <a:p>
            <a:pPr lvl="1" eaLnBrk="1" hangingPunct="1"/>
            <a:r>
              <a:rPr lang="zh-CN" altLang="en-US" smtClean="0"/>
              <a:t>典型的</a:t>
            </a:r>
            <a:r>
              <a:rPr lang="zh-CN" altLang="en-US" smtClean="0">
                <a:solidFill>
                  <a:srgbClr val="FF0000"/>
                </a:solidFill>
              </a:rPr>
              <a:t>享元工厂类</a:t>
            </a:r>
            <a:r>
              <a:rPr lang="zh-CN" altLang="en-US" smtClean="0"/>
              <a:t>代码：</a:t>
            </a:r>
            <a:endParaRPr lang="en-US" altLang="zh-CN" smtClean="0"/>
          </a:p>
        </p:txBody>
      </p:sp>
      <p:sp>
        <p:nvSpPr>
          <p:cNvPr id="1484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117986937"/>
              </p:ext>
            </p:extLst>
          </p:nvPr>
        </p:nvGraphicFramePr>
        <p:xfrm>
          <a:off x="304800" y="1295400"/>
          <a:ext cx="8534400" cy="5181600"/>
        </p:xfrm>
        <a:graphic>
          <a:graphicData uri="http://schemas.openxmlformats.org/drawingml/2006/table">
            <a:tbl>
              <a:tblPr/>
              <a:tblGrid>
                <a:gridCol w="85344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FlyweightFactory</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定义一个</a:t>
                      </a:r>
                      <a:r>
                        <a:rPr lang="en-US" altLang="zh-CN" sz="2000" b="1" kern="1200" baseline="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HashMap</a:t>
                      </a:r>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用于存储享元对象，实现享元池</a:t>
                      </a:r>
                      <a:endPar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private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HashMap</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flyweights = new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HashMap</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Flyweight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getFlyweight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 key)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如果对象存在，则直接从享元池获取</a:t>
                      </a:r>
                      <a:endPar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if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flyweights.containsKey</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(key))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return (Flyweight)</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flyweights.get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(key);</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如果对象不存在，先创建一个新的对象添加到享元池中，然后返回</a:t>
                      </a:r>
                      <a:endPar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else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Flyweight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fw</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 new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ConcreteFlyweight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flyweights.put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key,fw</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return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fw</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215758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享元模式的应用实例</a:t>
            </a:r>
          </a:p>
        </p:txBody>
      </p:sp>
      <p:sp>
        <p:nvSpPr>
          <p:cNvPr id="1495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1495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49509" name="组合 8"/>
          <p:cNvGrpSpPr>
            <a:grpSpLocks/>
          </p:cNvGrpSpPr>
          <p:nvPr/>
        </p:nvGrpSpPr>
        <p:grpSpPr bwMode="auto">
          <a:xfrm>
            <a:off x="2514600" y="2590800"/>
            <a:ext cx="3505200" cy="2657475"/>
            <a:chOff x="1905000" y="2514600"/>
            <a:chExt cx="4343400" cy="3267075"/>
          </a:xfrm>
        </p:grpSpPr>
        <p:pic>
          <p:nvPicPr>
            <p:cNvPr id="149517"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304800"/>
          <a:ext cx="8229600" cy="6278880"/>
        </p:xfrm>
        <a:graphic>
          <a:graphicData uri="http://schemas.openxmlformats.org/drawingml/2006/table">
            <a:tbl>
              <a:tblPr/>
              <a:tblGrid>
                <a:gridCol w="8229600"/>
              </a:tblGrid>
              <a:tr h="6278563">
                <a:tc>
                  <a:txBody>
                    <a:bodyPr/>
                    <a:lstStyle/>
                    <a:p>
                      <a:pPr indent="266700" algn="just">
                        <a:spcAft>
                          <a:spcPts val="0"/>
                        </a:spcAft>
                      </a:pPr>
                      <a:r>
                        <a:rPr lang="zh-CN" altLang="en-US" sz="2000" kern="100" dirty="0" smtClean="0">
                          <a:latin typeface="Times New Roman"/>
                          <a:ea typeface="宋体"/>
                          <a:cs typeface="Times New Roman"/>
                        </a:rPr>
                        <a:t>某软件公司要开发一个围棋软件，其界面效果如下图所示：</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ctr">
                        <a:spcAft>
                          <a:spcPts val="0"/>
                        </a:spcAft>
                      </a:pPr>
                      <a:endParaRPr lang="en-US" altLang="zh-CN" sz="1600" b="1" kern="100" dirty="0" smtClean="0">
                        <a:latin typeface="Times New Roman"/>
                        <a:ea typeface="宋体"/>
                        <a:cs typeface="Times New Roman"/>
                      </a:endParaRPr>
                    </a:p>
                    <a:p>
                      <a:pPr indent="266700" algn="ctr">
                        <a:spcAft>
                          <a:spcPts val="0"/>
                        </a:spcAft>
                      </a:pPr>
                      <a:r>
                        <a:rPr lang="zh-CN" altLang="en-US" sz="1600" b="1" kern="100" dirty="0" smtClean="0">
                          <a:latin typeface="Times New Roman"/>
                          <a:ea typeface="宋体"/>
                          <a:cs typeface="Times New Roman"/>
                        </a:rPr>
                        <a:t>围棋软件界面效果图</a:t>
                      </a:r>
                    </a:p>
                    <a:p>
                      <a:pPr indent="266700" algn="just">
                        <a:spcAft>
                          <a:spcPts val="0"/>
                        </a:spcAft>
                      </a:pPr>
                      <a:r>
                        <a:rPr lang="zh-CN" altLang="en-US" sz="2000" kern="100" dirty="0" smtClean="0">
                          <a:latin typeface="Times New Roman"/>
                          <a:ea typeface="宋体"/>
                          <a:cs typeface="Times New Roman"/>
                        </a:rPr>
                        <a:t>该软件公司开发人员通过对围棋软件进行分析发现，在图中，围棋棋盘中包含大量的黑子和白子，它们的形状、大小都一模一样，只是出现的位置不同而已。如果将每一个棋子都作为一个独立的对象存储在内存中，将导致该围棋软件在运行时所需内存空间较大，如何降低运行代价、提高系统性能是需要解决的一个问题。为了解决该问题，现使用享元模式来设计该围棋软件的棋子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15374" name="Picture 14" descr="720fd9f9768ff56a252df2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609600"/>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5456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dissolve">
                                      <p:cBhvr>
                                        <p:cTn id="7" dur="500"/>
                                        <p:tgtEl>
                                          <p:spTgt spid="15374"/>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享元模式的应用实例</a:t>
            </a:r>
          </a:p>
        </p:txBody>
      </p:sp>
      <p:sp>
        <p:nvSpPr>
          <p:cNvPr id="1505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150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276600" y="6172200"/>
            <a:ext cx="2170113"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围棋棋子结构图</a:t>
            </a:r>
            <a:endParaRPr lang="zh-CN" altLang="en-US" sz="2200" dirty="0"/>
          </a:p>
        </p:txBody>
      </p:sp>
      <p:pic>
        <p:nvPicPr>
          <p:cNvPr id="15053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2286000"/>
            <a:ext cx="842803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778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享元模式的应用实例</a:t>
            </a:r>
          </a:p>
        </p:txBody>
      </p:sp>
      <p:sp>
        <p:nvSpPr>
          <p:cNvPr id="1515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2000" smtClean="0"/>
              <a:t>(1) IgoChessman</a:t>
            </a:r>
            <a:r>
              <a:rPr lang="zh-CN" altLang="en-US" sz="2000" smtClean="0"/>
              <a:t>：围棋棋子类，充当抽象享元类</a:t>
            </a:r>
          </a:p>
          <a:p>
            <a:pPr lvl="1" eaLnBrk="1" hangingPunct="1"/>
            <a:r>
              <a:rPr lang="en-US" altLang="zh-CN" sz="2000" smtClean="0"/>
              <a:t>(2) BlackIgoChessman</a:t>
            </a:r>
            <a:r>
              <a:rPr lang="zh-CN" altLang="en-US" sz="2000" smtClean="0"/>
              <a:t>：黑色棋子类，充当具体享元类</a:t>
            </a:r>
          </a:p>
          <a:p>
            <a:pPr lvl="1" eaLnBrk="1" hangingPunct="1"/>
            <a:r>
              <a:rPr lang="en-US" altLang="zh-CN" sz="2000" smtClean="0"/>
              <a:t>(3) WhiteIgoChessman</a:t>
            </a:r>
            <a:r>
              <a:rPr lang="zh-CN" altLang="en-US" sz="2000" smtClean="0"/>
              <a:t>：白色棋子类，充当具体享元类</a:t>
            </a:r>
          </a:p>
          <a:p>
            <a:pPr lvl="1" eaLnBrk="1" hangingPunct="1"/>
            <a:r>
              <a:rPr lang="en-US" altLang="zh-CN" sz="2000" smtClean="0"/>
              <a:t>(4) IgoChessmanFactory</a:t>
            </a:r>
            <a:r>
              <a:rPr lang="zh-CN" altLang="en-US" sz="2000" smtClean="0"/>
              <a:t>：围棋棋子工厂类，充当享元工厂类</a:t>
            </a:r>
          </a:p>
          <a:p>
            <a:pPr lvl="1" eaLnBrk="1" hangingPunct="1"/>
            <a:r>
              <a:rPr lang="en-US" altLang="zh-CN" sz="2000" smtClean="0"/>
              <a:t>(5) Client</a:t>
            </a:r>
            <a:r>
              <a:rPr lang="zh-CN" altLang="en-US" sz="2000" smtClean="0"/>
              <a:t>：客户端测试类</a:t>
            </a:r>
            <a:endParaRPr lang="en-US" altLang="zh-CN" sz="2000" smtClean="0"/>
          </a:p>
        </p:txBody>
      </p:sp>
      <p:sp>
        <p:nvSpPr>
          <p:cNvPr id="1515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51557" name="Group 5"/>
          <p:cNvGrpSpPr>
            <a:grpSpLocks/>
          </p:cNvGrpSpPr>
          <p:nvPr/>
        </p:nvGrpSpPr>
        <p:grpSpPr bwMode="auto">
          <a:xfrm>
            <a:off x="3478213" y="4724400"/>
            <a:ext cx="2160587" cy="809625"/>
            <a:chOff x="2381" y="3283"/>
            <a:chExt cx="1361" cy="510"/>
          </a:xfrm>
        </p:grpSpPr>
        <p:pic>
          <p:nvPicPr>
            <p:cNvPr id="151559"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0"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5638800"/>
            <a:ext cx="49530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designpatterns.flyweight.simple</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361716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享元模式的应用实例</a:t>
            </a:r>
          </a:p>
        </p:txBody>
      </p:sp>
      <p:sp>
        <p:nvSpPr>
          <p:cNvPr id="1525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mtClean="0"/>
              <a:t>在实现享元工厂类时使用了</a:t>
            </a:r>
            <a:r>
              <a:rPr lang="zh-CN" altLang="en-US" smtClean="0">
                <a:solidFill>
                  <a:srgbClr val="FF3300"/>
                </a:solidFill>
              </a:rPr>
              <a:t>单例模式</a:t>
            </a:r>
            <a:r>
              <a:rPr lang="zh-CN" altLang="en-US" smtClean="0"/>
              <a:t>和</a:t>
            </a:r>
            <a:r>
              <a:rPr lang="zh-CN" altLang="en-US" smtClean="0">
                <a:solidFill>
                  <a:srgbClr val="FF3300"/>
                </a:solidFill>
              </a:rPr>
              <a:t>简单工厂模式</a:t>
            </a:r>
            <a:r>
              <a:rPr lang="zh-CN" altLang="en-US" smtClean="0"/>
              <a:t>，确保了享元工厂对象的唯一性，并提供了工厂方法向客户端返回享元对象</a:t>
            </a:r>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525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52581"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3581400"/>
            <a:ext cx="3205163"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312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kumimoji="1" lang="zh-CN" altLang="en-US" smtClean="0"/>
              <a:t>大纲</a:t>
            </a:r>
          </a:p>
        </p:txBody>
      </p:sp>
      <p:sp>
        <p:nvSpPr>
          <p:cNvPr id="135171"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135172"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35173"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35174"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享元模式概述</a:t>
            </a:r>
            <a:endParaRPr lang="en-US" altLang="zh-CN" sz="2800"/>
          </a:p>
          <a:p>
            <a:pPr eaLnBrk="1" hangingPunct="1"/>
            <a:r>
              <a:rPr lang="zh-CN" altLang="en-US" sz="2800"/>
              <a:t>享元模式的结构与实现</a:t>
            </a:r>
            <a:endParaRPr lang="en-US" altLang="zh-CN" sz="2800"/>
          </a:p>
          <a:p>
            <a:pPr eaLnBrk="1" hangingPunct="1"/>
            <a:r>
              <a:rPr lang="zh-CN" altLang="en-US" sz="2800"/>
              <a:t>享元模式的应用实例</a:t>
            </a:r>
            <a:endParaRPr lang="en-US" altLang="zh-CN" sz="2800"/>
          </a:p>
          <a:p>
            <a:pPr eaLnBrk="1" hangingPunct="1"/>
            <a:r>
              <a:rPr lang="zh-CN" altLang="en-US" sz="2800"/>
              <a:t>有外部状态的享元模式</a:t>
            </a:r>
            <a:endParaRPr lang="en-US" altLang="zh-CN" sz="2800"/>
          </a:p>
          <a:p>
            <a:pPr eaLnBrk="1" hangingPunct="1"/>
            <a:r>
              <a:rPr lang="zh-CN" altLang="en-US" sz="2800"/>
              <a:t>单纯享元模式和复合享元模式</a:t>
            </a:r>
            <a:endParaRPr lang="en-US" altLang="zh-CN" sz="2800"/>
          </a:p>
          <a:p>
            <a:pPr eaLnBrk="1" hangingPunct="1"/>
            <a:r>
              <a:rPr lang="zh-CN" altLang="en-US" sz="2800"/>
              <a:t>享元模式的优缺点与适用环境</a:t>
            </a:r>
            <a:endParaRPr lang="en-US" altLang="zh-CN" sz="2800"/>
          </a:p>
          <a:p>
            <a:pPr eaLnBrk="1" hangingPunct="1"/>
            <a:endParaRPr lang="zh-CN" altLang="en-US" sz="2400"/>
          </a:p>
        </p:txBody>
      </p:sp>
      <p:pic>
        <p:nvPicPr>
          <p:cNvPr id="13517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266825"/>
            <a:ext cx="32289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257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838200" y="914400"/>
            <a:ext cx="6324600" cy="685800"/>
          </a:xfrm>
        </p:spPr>
        <p:txBody>
          <a:bodyPr/>
          <a:lstStyle/>
          <a:p>
            <a:pPr eaLnBrk="1" hangingPunct="1"/>
            <a:r>
              <a:rPr lang="zh-CN" altLang="en-US" smtClean="0"/>
              <a:t>有外部状态的享元模式</a:t>
            </a:r>
          </a:p>
        </p:txBody>
      </p:sp>
      <p:sp>
        <p:nvSpPr>
          <p:cNvPr id="1536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动机</a:t>
            </a:r>
            <a:endParaRPr lang="en-US" altLang="zh-CN" smtClean="0"/>
          </a:p>
          <a:p>
            <a:pPr lvl="1" eaLnBrk="1" hangingPunct="1"/>
            <a:r>
              <a:rPr lang="zh-CN" altLang="en-US" smtClean="0"/>
              <a:t>如何让相同的黑子或者白子</a:t>
            </a:r>
            <a:r>
              <a:rPr lang="zh-CN" altLang="en-US" smtClean="0">
                <a:solidFill>
                  <a:srgbClr val="FF3300"/>
                </a:solidFill>
              </a:rPr>
              <a:t>能够多次重复显示但位于一个棋盘的不同地方</a:t>
            </a:r>
            <a:r>
              <a:rPr lang="zh-CN" altLang="en-US" smtClean="0"/>
              <a:t>？</a:t>
            </a:r>
            <a:endParaRPr lang="en-US" altLang="zh-CN" smtClean="0"/>
          </a:p>
          <a:p>
            <a:pPr lvl="1" eaLnBrk="1" hangingPunct="1"/>
            <a:r>
              <a:rPr lang="zh-CN" altLang="en-US" smtClean="0">
                <a:solidFill>
                  <a:srgbClr val="0070C0"/>
                </a:solidFill>
              </a:rPr>
              <a:t>解决方案：</a:t>
            </a:r>
            <a:r>
              <a:rPr lang="zh-CN" altLang="en-US" smtClean="0"/>
              <a:t>将棋子的位置定义为棋子的一个</a:t>
            </a:r>
            <a:r>
              <a:rPr lang="zh-CN" altLang="en-US" smtClean="0">
                <a:solidFill>
                  <a:srgbClr val="FF3300"/>
                </a:solidFill>
              </a:rPr>
              <a:t>外部状态</a:t>
            </a:r>
            <a:r>
              <a:rPr lang="zh-CN" altLang="en-US" smtClean="0"/>
              <a:t>，在需要时再进行设置</a:t>
            </a:r>
            <a:endParaRPr lang="en-US" altLang="zh-CN"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536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53605" name="图片 7"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6896100" y="3886200"/>
            <a:ext cx="17907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8312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838200" y="914400"/>
            <a:ext cx="6324600" cy="685800"/>
          </a:xfrm>
        </p:spPr>
        <p:txBody>
          <a:bodyPr/>
          <a:lstStyle/>
          <a:p>
            <a:pPr eaLnBrk="1" hangingPunct="1"/>
            <a:r>
              <a:rPr lang="zh-CN" altLang="en-US" smtClean="0"/>
              <a:t>有外部状态的享元模式</a:t>
            </a:r>
          </a:p>
        </p:txBody>
      </p:sp>
      <p:sp>
        <p:nvSpPr>
          <p:cNvPr id="1546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546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 name="矩形 7"/>
          <p:cNvSpPr/>
          <p:nvPr/>
        </p:nvSpPr>
        <p:spPr>
          <a:xfrm>
            <a:off x="2133600" y="6324600"/>
            <a:ext cx="4724400"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引入外部状态之后的围棋棋子结构图</a:t>
            </a:r>
            <a:endParaRPr lang="zh-CN" altLang="en-US" sz="2200" dirty="0"/>
          </a:p>
        </p:txBody>
      </p:sp>
      <p:pic>
        <p:nvPicPr>
          <p:cNvPr id="1546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724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6980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38200" y="914400"/>
            <a:ext cx="6324600" cy="685800"/>
          </a:xfrm>
        </p:spPr>
        <p:txBody>
          <a:bodyPr/>
          <a:lstStyle/>
          <a:p>
            <a:pPr eaLnBrk="1" hangingPunct="1"/>
            <a:r>
              <a:rPr lang="zh-CN" altLang="en-US" smtClean="0"/>
              <a:t>有外部状态的享元模式</a:t>
            </a:r>
          </a:p>
        </p:txBody>
      </p:sp>
      <p:sp>
        <p:nvSpPr>
          <p:cNvPr id="1556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实现</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556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55653" name="Group 5"/>
          <p:cNvGrpSpPr>
            <a:grpSpLocks/>
          </p:cNvGrpSpPr>
          <p:nvPr/>
        </p:nvGrpSpPr>
        <p:grpSpPr bwMode="auto">
          <a:xfrm>
            <a:off x="3352800" y="3124200"/>
            <a:ext cx="2160588" cy="809625"/>
            <a:chOff x="2381" y="3283"/>
            <a:chExt cx="1361" cy="510"/>
          </a:xfrm>
        </p:grpSpPr>
        <p:pic>
          <p:nvPicPr>
            <p:cNvPr id="155663"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64"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13" name="TextBox 11"/>
          <p:cNvSpPr txBox="1"/>
          <p:nvPr/>
        </p:nvSpPr>
        <p:spPr>
          <a:xfrm>
            <a:off x="2054225" y="40497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designpatterns.flyweight.extend</a:t>
            </a:r>
            <a:r>
              <a:rPr lang="en-US" altLang="zh-CN" dirty="0">
                <a:ea typeface="黑体" pitchFamily="49" charset="-122"/>
              </a:rPr>
              <a:t>)</a:t>
            </a:r>
            <a:endParaRPr lang="zh-CN" altLang="en-US" dirty="0">
              <a:ea typeface="黑体" pitchFamily="49" charset="-122"/>
            </a:endParaRPr>
          </a:p>
        </p:txBody>
      </p:sp>
      <p:graphicFrame>
        <p:nvGraphicFramePr>
          <p:cNvPr id="16" name="表格 15"/>
          <p:cNvGraphicFramePr>
            <a:graphicFrameLocks noGrp="1"/>
          </p:cNvGraphicFramePr>
          <p:nvPr/>
        </p:nvGraphicFramePr>
        <p:xfrm>
          <a:off x="533400" y="639763"/>
          <a:ext cx="8001000" cy="5761037"/>
        </p:xfrm>
        <a:graphic>
          <a:graphicData uri="http://schemas.openxmlformats.org/drawingml/2006/table">
            <a:tbl>
              <a:tblPr/>
              <a:tblGrid>
                <a:gridCol w="8001000"/>
              </a:tblGrid>
              <a:tr h="5761037">
                <a:tc>
                  <a:txBody>
                    <a:bodyPr/>
                    <a:lstStyle/>
                    <a:p>
                      <a:pPr algn="just">
                        <a:spcAft>
                          <a:spcPts val="0"/>
                        </a:spcAft>
                      </a:pPr>
                      <a:r>
                        <a:rPr lang="en-US" sz="1800" kern="100" dirty="0" smtClean="0">
                          <a:latin typeface="Times New Roman"/>
                          <a:ea typeface="宋体"/>
                          <a:cs typeface="Times New Roman"/>
                        </a:rPr>
                        <a:t>package </a:t>
                      </a:r>
                      <a:r>
                        <a:rPr lang="en-US" sz="1800" kern="100" dirty="0" err="1" smtClean="0">
                          <a:latin typeface="Times New Roman"/>
                          <a:ea typeface="宋体"/>
                          <a:cs typeface="Times New Roman"/>
                        </a:rPr>
                        <a:t>designpatterns.flyweight.extend</a:t>
                      </a:r>
                      <a:r>
                        <a:rPr lang="en-US" sz="1800" kern="100" dirty="0" smtClean="0">
                          <a:latin typeface="Times New Roman"/>
                          <a:ea typeface="宋体"/>
                          <a:cs typeface="Times New Roman"/>
                        </a:rPr>
                        <a:t>;</a:t>
                      </a:r>
                    </a:p>
                    <a:p>
                      <a:pPr algn="just">
                        <a:spcAft>
                          <a:spcPts val="0"/>
                        </a:spcAft>
                      </a:pPr>
                      <a:r>
                        <a:rPr lang="en-US" sz="1800" kern="100" dirty="0" smtClean="0">
                          <a:latin typeface="Times New Roman"/>
                          <a:ea typeface="宋体"/>
                          <a:cs typeface="Times New Roman"/>
                        </a:rPr>
                        <a:t>public class Coordinates {</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private </a:t>
                      </a:r>
                      <a:r>
                        <a:rPr lang="en-US" sz="1800" kern="100" dirty="0" err="1" smtClean="0">
                          <a:latin typeface="Times New Roman"/>
                          <a:ea typeface="宋体"/>
                          <a:cs typeface="Times New Roman"/>
                        </a:rPr>
                        <a:t>int</a:t>
                      </a:r>
                      <a:r>
                        <a:rPr lang="en-US" sz="1800" kern="100" dirty="0" smtClean="0">
                          <a:latin typeface="Times New Roman"/>
                          <a:ea typeface="宋体"/>
                          <a:cs typeface="Times New Roman"/>
                        </a:rPr>
                        <a:t> x;</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private </a:t>
                      </a:r>
                      <a:r>
                        <a:rPr lang="en-US" sz="1800" kern="100" dirty="0" err="1" smtClean="0">
                          <a:latin typeface="Times New Roman"/>
                          <a:ea typeface="宋体"/>
                          <a:cs typeface="Times New Roman"/>
                        </a:rPr>
                        <a:t>int</a:t>
                      </a:r>
                      <a:r>
                        <a:rPr lang="en-US" sz="1800" kern="100" dirty="0" smtClean="0">
                          <a:latin typeface="Times New Roman"/>
                          <a:ea typeface="宋体"/>
                          <a:cs typeface="Times New Roman"/>
                        </a:rPr>
                        <a:t> y;</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public Coordinates(</a:t>
                      </a:r>
                      <a:r>
                        <a:rPr lang="en-US" sz="1800" kern="100" dirty="0" err="1" smtClean="0">
                          <a:latin typeface="Times New Roman"/>
                          <a:ea typeface="宋体"/>
                          <a:cs typeface="Times New Roman"/>
                        </a:rPr>
                        <a:t>int</a:t>
                      </a:r>
                      <a:r>
                        <a:rPr lang="en-US" sz="1800" kern="100" dirty="0" smtClean="0">
                          <a:latin typeface="Times New Roman"/>
                          <a:ea typeface="宋体"/>
                          <a:cs typeface="Times New Roman"/>
                        </a:rPr>
                        <a:t> </a:t>
                      </a:r>
                      <a:r>
                        <a:rPr lang="en-US" sz="1800" kern="100" dirty="0" err="1" smtClean="0">
                          <a:latin typeface="Times New Roman"/>
                          <a:ea typeface="宋体"/>
                          <a:cs typeface="Times New Roman"/>
                        </a:rPr>
                        <a:t>x,int</a:t>
                      </a:r>
                      <a:r>
                        <a:rPr lang="en-US" sz="1800" kern="100" dirty="0" smtClean="0">
                          <a:latin typeface="Times New Roman"/>
                          <a:ea typeface="宋体"/>
                          <a:cs typeface="Times New Roman"/>
                        </a:rPr>
                        <a:t> y) {</a:t>
                      </a:r>
                    </a:p>
                    <a:p>
                      <a:pPr algn="just">
                        <a:spcAft>
                          <a:spcPts val="0"/>
                        </a:spcAft>
                      </a:pPr>
                      <a:r>
                        <a:rPr lang="en-US" sz="1800" kern="100" baseline="0" dirty="0" smtClean="0">
                          <a:latin typeface="Times New Roman"/>
                          <a:ea typeface="宋体"/>
                          <a:cs typeface="Times New Roman"/>
                        </a:rPr>
                        <a:t>        </a:t>
                      </a:r>
                      <a:r>
                        <a:rPr lang="en-US" sz="1800" kern="100" dirty="0" err="1" smtClean="0">
                          <a:latin typeface="Times New Roman"/>
                          <a:ea typeface="宋体"/>
                          <a:cs typeface="Times New Roman"/>
                        </a:rPr>
                        <a:t>this.x</a:t>
                      </a:r>
                      <a:r>
                        <a:rPr lang="en-US" sz="1800" kern="100" dirty="0" smtClean="0">
                          <a:latin typeface="Times New Roman"/>
                          <a:ea typeface="宋体"/>
                          <a:cs typeface="Times New Roman"/>
                        </a:rPr>
                        <a:t> = x;</a:t>
                      </a:r>
                    </a:p>
                    <a:p>
                      <a:pPr algn="just">
                        <a:spcAft>
                          <a:spcPts val="0"/>
                        </a:spcAft>
                      </a:pPr>
                      <a:r>
                        <a:rPr lang="en-US" sz="1800" kern="100" baseline="0" dirty="0" smtClean="0">
                          <a:latin typeface="Times New Roman"/>
                          <a:ea typeface="宋体"/>
                          <a:cs typeface="Times New Roman"/>
                        </a:rPr>
                        <a:t>        </a:t>
                      </a:r>
                      <a:r>
                        <a:rPr lang="en-US" sz="1800" kern="100" dirty="0" err="1" smtClean="0">
                          <a:latin typeface="Times New Roman"/>
                          <a:ea typeface="宋体"/>
                          <a:cs typeface="Times New Roman"/>
                        </a:rPr>
                        <a:t>this.y</a:t>
                      </a:r>
                      <a:r>
                        <a:rPr lang="en-US" sz="1800" kern="100" dirty="0" smtClean="0">
                          <a:latin typeface="Times New Roman"/>
                          <a:ea typeface="宋体"/>
                          <a:cs typeface="Times New Roman"/>
                        </a:rPr>
                        <a:t> = y;</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public </a:t>
                      </a:r>
                      <a:r>
                        <a:rPr lang="en-US" sz="1800" kern="100" dirty="0" err="1" smtClean="0">
                          <a:latin typeface="Times New Roman"/>
                          <a:ea typeface="宋体"/>
                          <a:cs typeface="Times New Roman"/>
                        </a:rPr>
                        <a:t>int</a:t>
                      </a:r>
                      <a:r>
                        <a:rPr lang="en-US" sz="1800" kern="100" dirty="0" smtClean="0">
                          <a:latin typeface="Times New Roman"/>
                          <a:ea typeface="宋体"/>
                          <a:cs typeface="Times New Roman"/>
                        </a:rPr>
                        <a:t> </a:t>
                      </a:r>
                      <a:r>
                        <a:rPr lang="en-US" sz="1800" kern="100" dirty="0" err="1" smtClean="0">
                          <a:latin typeface="Times New Roman"/>
                          <a:ea typeface="宋体"/>
                          <a:cs typeface="Times New Roman"/>
                        </a:rPr>
                        <a:t>getX</a:t>
                      </a:r>
                      <a:r>
                        <a:rPr lang="en-US" sz="1800" kern="100" dirty="0" smtClean="0">
                          <a:latin typeface="Times New Roman"/>
                          <a:ea typeface="宋体"/>
                          <a:cs typeface="Times New Roman"/>
                        </a:rPr>
                        <a:t>() {</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return </a:t>
                      </a:r>
                      <a:r>
                        <a:rPr lang="en-US" sz="1800" kern="100" dirty="0" err="1" smtClean="0">
                          <a:latin typeface="Times New Roman"/>
                          <a:ea typeface="宋体"/>
                          <a:cs typeface="Times New Roman"/>
                        </a:rPr>
                        <a:t>this.x</a:t>
                      </a:r>
                      <a:r>
                        <a:rPr lang="en-US" sz="1800" kern="100" dirty="0" smtClean="0">
                          <a:latin typeface="Times New Roman"/>
                          <a:ea typeface="宋体"/>
                          <a:cs typeface="Times New Roman"/>
                        </a:rPr>
                        <a:t>;</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	</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public void </a:t>
                      </a:r>
                      <a:r>
                        <a:rPr lang="en-US" sz="1800" kern="100" dirty="0" err="1" smtClean="0">
                          <a:latin typeface="Times New Roman"/>
                          <a:ea typeface="宋体"/>
                          <a:cs typeface="Times New Roman"/>
                        </a:rPr>
                        <a:t>setX</a:t>
                      </a:r>
                      <a:r>
                        <a:rPr lang="en-US" sz="1800" kern="100" dirty="0" smtClean="0">
                          <a:latin typeface="Times New Roman"/>
                          <a:ea typeface="宋体"/>
                          <a:cs typeface="Times New Roman"/>
                        </a:rPr>
                        <a:t>(</a:t>
                      </a:r>
                      <a:r>
                        <a:rPr lang="en-US" sz="1800" kern="100" dirty="0" err="1" smtClean="0">
                          <a:latin typeface="Times New Roman"/>
                          <a:ea typeface="宋体"/>
                          <a:cs typeface="Times New Roman"/>
                        </a:rPr>
                        <a:t>int</a:t>
                      </a:r>
                      <a:r>
                        <a:rPr lang="en-US" sz="1800" kern="100" dirty="0" smtClean="0">
                          <a:latin typeface="Times New Roman"/>
                          <a:ea typeface="宋体"/>
                          <a:cs typeface="Times New Roman"/>
                        </a:rPr>
                        <a:t> x) {</a:t>
                      </a:r>
                    </a:p>
                    <a:p>
                      <a:pPr algn="just">
                        <a:spcAft>
                          <a:spcPts val="0"/>
                        </a:spcAft>
                      </a:pPr>
                      <a:r>
                        <a:rPr lang="en-US" sz="1800" kern="100" baseline="0" dirty="0" smtClean="0">
                          <a:latin typeface="Times New Roman"/>
                          <a:ea typeface="宋体"/>
                          <a:cs typeface="Times New Roman"/>
                        </a:rPr>
                        <a:t>        </a:t>
                      </a:r>
                      <a:r>
                        <a:rPr lang="en-US" sz="1800" kern="100" dirty="0" err="1" smtClean="0">
                          <a:latin typeface="Times New Roman"/>
                          <a:ea typeface="宋体"/>
                          <a:cs typeface="Times New Roman"/>
                        </a:rPr>
                        <a:t>this.x</a:t>
                      </a:r>
                      <a:r>
                        <a:rPr lang="en-US" sz="1800" kern="100" dirty="0" smtClean="0">
                          <a:latin typeface="Times New Roman"/>
                          <a:ea typeface="宋体"/>
                          <a:cs typeface="Times New Roman"/>
                        </a:rPr>
                        <a:t> = x;</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	</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public </a:t>
                      </a:r>
                      <a:r>
                        <a:rPr lang="en-US" sz="1800" kern="100" dirty="0" err="1" smtClean="0">
                          <a:latin typeface="Times New Roman"/>
                          <a:ea typeface="宋体"/>
                          <a:cs typeface="Times New Roman"/>
                        </a:rPr>
                        <a:t>int</a:t>
                      </a:r>
                      <a:r>
                        <a:rPr lang="en-US" sz="1800" kern="100" dirty="0" smtClean="0">
                          <a:latin typeface="Times New Roman"/>
                          <a:ea typeface="宋体"/>
                          <a:cs typeface="Times New Roman"/>
                        </a:rPr>
                        <a:t> </a:t>
                      </a:r>
                      <a:r>
                        <a:rPr lang="en-US" sz="1800" kern="100" dirty="0" err="1" smtClean="0">
                          <a:latin typeface="Times New Roman"/>
                          <a:ea typeface="宋体"/>
                          <a:cs typeface="Times New Roman"/>
                        </a:rPr>
                        <a:t>getY</a:t>
                      </a:r>
                      <a:r>
                        <a:rPr lang="en-US" sz="1800" kern="100" dirty="0" smtClean="0">
                          <a:latin typeface="Times New Roman"/>
                          <a:ea typeface="宋体"/>
                          <a:cs typeface="Times New Roman"/>
                        </a:rPr>
                        <a:t>() {</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return </a:t>
                      </a:r>
                      <a:r>
                        <a:rPr lang="en-US" sz="1800" kern="100" dirty="0" err="1" smtClean="0">
                          <a:latin typeface="Times New Roman"/>
                          <a:ea typeface="宋体"/>
                          <a:cs typeface="Times New Roman"/>
                        </a:rPr>
                        <a:t>this.y</a:t>
                      </a:r>
                      <a:r>
                        <a:rPr lang="en-US" sz="1800" kern="100" dirty="0" smtClean="0">
                          <a:latin typeface="Times New Roman"/>
                          <a:ea typeface="宋体"/>
                          <a:cs typeface="Times New Roman"/>
                        </a:rPr>
                        <a:t>;</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	</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public void </a:t>
                      </a:r>
                      <a:r>
                        <a:rPr lang="en-US" sz="1800" kern="100" dirty="0" err="1" smtClean="0">
                          <a:latin typeface="Times New Roman"/>
                          <a:ea typeface="宋体"/>
                          <a:cs typeface="Times New Roman"/>
                        </a:rPr>
                        <a:t>setY</a:t>
                      </a:r>
                      <a:r>
                        <a:rPr lang="en-US" sz="1800" kern="100" dirty="0" smtClean="0">
                          <a:latin typeface="Times New Roman"/>
                          <a:ea typeface="宋体"/>
                          <a:cs typeface="Times New Roman"/>
                        </a:rPr>
                        <a:t>(</a:t>
                      </a:r>
                      <a:r>
                        <a:rPr lang="en-US" sz="1800" kern="100" dirty="0" err="1" smtClean="0">
                          <a:latin typeface="Times New Roman"/>
                          <a:ea typeface="宋体"/>
                          <a:cs typeface="Times New Roman"/>
                        </a:rPr>
                        <a:t>int</a:t>
                      </a:r>
                      <a:r>
                        <a:rPr lang="en-US" sz="1800" kern="100" dirty="0" smtClean="0">
                          <a:latin typeface="Times New Roman"/>
                          <a:ea typeface="宋体"/>
                          <a:cs typeface="Times New Roman"/>
                        </a:rPr>
                        <a:t> y) {</a:t>
                      </a:r>
                    </a:p>
                    <a:p>
                      <a:pPr algn="just">
                        <a:spcAft>
                          <a:spcPts val="0"/>
                        </a:spcAft>
                      </a:pPr>
                      <a:r>
                        <a:rPr lang="en-US" sz="1800" kern="100" baseline="0" dirty="0" smtClean="0">
                          <a:latin typeface="Times New Roman"/>
                          <a:ea typeface="宋体"/>
                          <a:cs typeface="Times New Roman"/>
                        </a:rPr>
                        <a:t>        </a:t>
                      </a:r>
                      <a:r>
                        <a:rPr lang="en-US" sz="1800" kern="100" dirty="0" err="1" smtClean="0">
                          <a:latin typeface="Times New Roman"/>
                          <a:ea typeface="宋体"/>
                          <a:cs typeface="Times New Roman"/>
                        </a:rPr>
                        <a:t>this.y</a:t>
                      </a:r>
                      <a:r>
                        <a:rPr lang="en-US" sz="1800" kern="100" dirty="0" smtClean="0">
                          <a:latin typeface="Times New Roman"/>
                          <a:ea typeface="宋体"/>
                          <a:cs typeface="Times New Roman"/>
                        </a:rPr>
                        <a:t> = y;</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a:t>
                      </a:r>
                    </a:p>
                    <a:p>
                      <a:pPr algn="just">
                        <a:spcAft>
                          <a:spcPts val="0"/>
                        </a:spcAft>
                      </a:pPr>
                      <a:r>
                        <a:rPr lang="en-US" sz="1800" kern="100" dirty="0" smtClean="0">
                          <a:latin typeface="Times New Roman"/>
                          <a:ea typeface="宋体"/>
                          <a:cs typeface="Times New Roman"/>
                        </a:rPr>
                        <a:t>} </a:t>
                      </a:r>
                      <a:endParaRPr lang="en-US" sz="18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627243874"/>
              </p:ext>
            </p:extLst>
          </p:nvPr>
        </p:nvGraphicFramePr>
        <p:xfrm>
          <a:off x="609600" y="1782762"/>
          <a:ext cx="7848600" cy="3017838"/>
        </p:xfrm>
        <a:graphic>
          <a:graphicData uri="http://schemas.openxmlformats.org/drawingml/2006/table">
            <a:tbl>
              <a:tblPr/>
              <a:tblGrid>
                <a:gridCol w="7848600"/>
              </a:tblGrid>
              <a:tr h="3017838">
                <a:tc>
                  <a:txBody>
                    <a:bodyPr/>
                    <a:lstStyle/>
                    <a:p>
                      <a:pPr algn="just">
                        <a:spcAft>
                          <a:spcPts val="0"/>
                        </a:spcAft>
                      </a:pPr>
                      <a:r>
                        <a:rPr lang="en-US" sz="1800" kern="100" dirty="0" smtClean="0">
                          <a:latin typeface="Times New Roman"/>
                          <a:ea typeface="宋体"/>
                          <a:cs typeface="Times New Roman"/>
                        </a:rPr>
                        <a:t>package </a:t>
                      </a:r>
                      <a:r>
                        <a:rPr lang="en-US" sz="1800" kern="100" dirty="0" err="1" smtClean="0">
                          <a:latin typeface="Times New Roman"/>
                          <a:ea typeface="宋体"/>
                          <a:cs typeface="Times New Roman"/>
                        </a:rPr>
                        <a:t>designpatterns.flyweight.extend</a:t>
                      </a:r>
                      <a:r>
                        <a:rPr lang="en-US" sz="1800" kern="100" dirty="0" smtClean="0">
                          <a:latin typeface="Times New Roman"/>
                          <a:ea typeface="宋体"/>
                          <a:cs typeface="Times New Roman"/>
                        </a:rPr>
                        <a:t>;</a:t>
                      </a:r>
                    </a:p>
                    <a:p>
                      <a:pPr algn="just">
                        <a:spcAft>
                          <a:spcPts val="0"/>
                        </a:spcAft>
                      </a:pPr>
                      <a:endParaRPr lang="en-US" sz="1800" kern="100" dirty="0" smtClean="0">
                        <a:latin typeface="Times New Roman"/>
                        <a:ea typeface="宋体"/>
                        <a:cs typeface="Times New Roman"/>
                      </a:endParaRPr>
                    </a:p>
                    <a:p>
                      <a:pPr algn="just">
                        <a:spcAft>
                          <a:spcPts val="0"/>
                        </a:spcAft>
                      </a:pPr>
                      <a:r>
                        <a:rPr lang="en-US" sz="1800" kern="100" dirty="0" smtClean="0">
                          <a:latin typeface="Times New Roman"/>
                          <a:ea typeface="宋体"/>
                          <a:cs typeface="Times New Roman"/>
                        </a:rPr>
                        <a:t>//</a:t>
                      </a:r>
                      <a:r>
                        <a:rPr lang="zh-CN" altLang="en-US" sz="1800" kern="100" dirty="0" smtClean="0">
                          <a:latin typeface="Times New Roman"/>
                          <a:ea typeface="宋体"/>
                          <a:cs typeface="Times New Roman"/>
                        </a:rPr>
                        <a:t>围棋棋子类：抽象享元类</a:t>
                      </a:r>
                    </a:p>
                    <a:p>
                      <a:pPr algn="just">
                        <a:spcAft>
                          <a:spcPts val="0"/>
                        </a:spcAft>
                      </a:pPr>
                      <a:r>
                        <a:rPr lang="en-US" sz="1800" kern="100" dirty="0" smtClean="0">
                          <a:latin typeface="Times New Roman"/>
                          <a:ea typeface="宋体"/>
                          <a:cs typeface="Times New Roman"/>
                        </a:rPr>
                        <a:t>public abstract class </a:t>
                      </a:r>
                      <a:r>
                        <a:rPr lang="en-US" sz="1800" kern="100" dirty="0" err="1" smtClean="0">
                          <a:latin typeface="Times New Roman"/>
                          <a:ea typeface="宋体"/>
                          <a:cs typeface="Times New Roman"/>
                        </a:rPr>
                        <a:t>IgoChessman</a:t>
                      </a:r>
                      <a:r>
                        <a:rPr lang="en-US" sz="1800" kern="100" dirty="0" smtClean="0">
                          <a:latin typeface="Times New Roman"/>
                          <a:ea typeface="宋体"/>
                          <a:cs typeface="Times New Roman"/>
                        </a:rPr>
                        <a:t> {</a:t>
                      </a:r>
                    </a:p>
                    <a:p>
                      <a:pPr algn="just">
                        <a:spcAft>
                          <a:spcPts val="0"/>
                        </a:spcAft>
                      </a:pPr>
                      <a:r>
                        <a:rPr lang="en-US" sz="1800" kern="100" baseline="0" dirty="0" smtClean="0">
                          <a:latin typeface="Times New Roman"/>
                          <a:ea typeface="宋体"/>
                          <a:cs typeface="Times New Roman"/>
                        </a:rPr>
                        <a:t>    </a:t>
                      </a:r>
                      <a:r>
                        <a:rPr lang="en-US" sz="1800" kern="100" dirty="0" smtClean="0">
                          <a:latin typeface="Times New Roman"/>
                          <a:ea typeface="宋体"/>
                          <a:cs typeface="Times New Roman"/>
                        </a:rPr>
                        <a:t>public abstract String </a:t>
                      </a:r>
                      <a:r>
                        <a:rPr lang="en-US" sz="1800" kern="100" dirty="0" err="1" smtClean="0">
                          <a:latin typeface="Times New Roman"/>
                          <a:ea typeface="宋体"/>
                          <a:cs typeface="Times New Roman"/>
                        </a:rPr>
                        <a:t>getColor</a:t>
                      </a:r>
                      <a:r>
                        <a:rPr lang="en-US" sz="1800" kern="100" dirty="0" smtClean="0">
                          <a:latin typeface="Times New Roman"/>
                          <a:ea typeface="宋体"/>
                          <a:cs typeface="Times New Roman"/>
                        </a:rPr>
                        <a:t>();</a:t>
                      </a:r>
                    </a:p>
                    <a:p>
                      <a:pPr algn="just">
                        <a:spcAft>
                          <a:spcPts val="0"/>
                        </a:spcAft>
                      </a:pPr>
                      <a:r>
                        <a:rPr lang="en-US" sz="1800" kern="100" dirty="0" smtClean="0">
                          <a:latin typeface="Times New Roman"/>
                          <a:ea typeface="宋体"/>
                          <a:cs typeface="Times New Roman"/>
                        </a:rPr>
                        <a:t>	</a:t>
                      </a:r>
                    </a:p>
                    <a:p>
                      <a:pPr algn="just">
                        <a:spcAft>
                          <a:spcPts val="0"/>
                        </a:spcAft>
                      </a:pPr>
                      <a:r>
                        <a:rPr lang="en-US" sz="1800" b="1" kern="100" baseline="0" dirty="0" smtClean="0">
                          <a:solidFill>
                            <a:srgbClr val="FF0000"/>
                          </a:solidFill>
                          <a:latin typeface="Times New Roman"/>
                          <a:ea typeface="宋体"/>
                          <a:cs typeface="Times New Roman"/>
                        </a:rPr>
                        <a:t>    </a:t>
                      </a:r>
                      <a:r>
                        <a:rPr lang="en-US" sz="1800" b="1" kern="100" dirty="0" smtClean="0">
                          <a:solidFill>
                            <a:srgbClr val="FF0000"/>
                          </a:solidFill>
                          <a:latin typeface="Times New Roman"/>
                          <a:ea typeface="宋体"/>
                          <a:cs typeface="Times New Roman"/>
                        </a:rPr>
                        <a:t>public void display(Coordinates </a:t>
                      </a:r>
                      <a:r>
                        <a:rPr lang="en-US" sz="1800" b="1" kern="100" dirty="0" err="1" smtClean="0">
                          <a:solidFill>
                            <a:srgbClr val="FF0000"/>
                          </a:solidFill>
                          <a:latin typeface="Times New Roman"/>
                          <a:ea typeface="宋体"/>
                          <a:cs typeface="Times New Roman"/>
                        </a:rPr>
                        <a:t>coord</a:t>
                      </a:r>
                      <a:r>
                        <a:rPr lang="en-US" sz="1800" b="1" kern="100" dirty="0" smtClean="0">
                          <a:solidFill>
                            <a:srgbClr val="FF0000"/>
                          </a:solidFill>
                          <a:latin typeface="Times New Roman"/>
                          <a:ea typeface="宋体"/>
                          <a:cs typeface="Times New Roman"/>
                        </a:rPr>
                        <a:t>){</a:t>
                      </a:r>
                    </a:p>
                    <a:p>
                      <a:pPr algn="just">
                        <a:spcAft>
                          <a:spcPts val="0"/>
                        </a:spcAft>
                      </a:pPr>
                      <a:r>
                        <a:rPr lang="en-US" sz="1800" b="1" kern="100" baseline="0" dirty="0" smtClean="0">
                          <a:solidFill>
                            <a:srgbClr val="FF0000"/>
                          </a:solidFill>
                          <a:latin typeface="Times New Roman"/>
                          <a:ea typeface="宋体"/>
                          <a:cs typeface="Times New Roman"/>
                        </a:rPr>
                        <a:t>        </a:t>
                      </a:r>
                      <a:r>
                        <a:rPr lang="en-US" sz="1800" b="1" kern="100" dirty="0" err="1" smtClean="0">
                          <a:solidFill>
                            <a:srgbClr val="FF0000"/>
                          </a:solidFill>
                          <a:latin typeface="Times New Roman"/>
                          <a:ea typeface="宋体"/>
                          <a:cs typeface="Times New Roman"/>
                        </a:rPr>
                        <a:t>System.out.println</a:t>
                      </a:r>
                      <a:r>
                        <a:rPr lang="en-US" sz="1800" b="1" kern="100" dirty="0" smtClean="0">
                          <a:solidFill>
                            <a:srgbClr val="FF0000"/>
                          </a:solidFill>
                          <a:latin typeface="Times New Roman"/>
                          <a:ea typeface="宋体"/>
                          <a:cs typeface="Times New Roman"/>
                        </a:rPr>
                        <a:t>("</a:t>
                      </a:r>
                      <a:r>
                        <a:rPr lang="zh-CN" altLang="en-US" sz="1800" b="1" kern="100" dirty="0" smtClean="0">
                          <a:solidFill>
                            <a:srgbClr val="FF0000"/>
                          </a:solidFill>
                          <a:latin typeface="Times New Roman"/>
                          <a:ea typeface="宋体"/>
                          <a:cs typeface="Times New Roman"/>
                        </a:rPr>
                        <a:t>棋子颜色：</a:t>
                      </a:r>
                      <a:r>
                        <a:rPr lang="en-US" altLang="zh-CN" sz="1800" b="1" kern="100" dirty="0" smtClean="0">
                          <a:solidFill>
                            <a:srgbClr val="FF0000"/>
                          </a:solidFill>
                          <a:latin typeface="Times New Roman"/>
                          <a:ea typeface="宋体"/>
                          <a:cs typeface="Times New Roman"/>
                        </a:rPr>
                        <a:t>" + </a:t>
                      </a:r>
                      <a:r>
                        <a:rPr lang="en-US" sz="1800" b="1" kern="100" dirty="0" err="1" smtClean="0">
                          <a:solidFill>
                            <a:srgbClr val="FF0000"/>
                          </a:solidFill>
                          <a:latin typeface="Times New Roman"/>
                          <a:ea typeface="宋体"/>
                          <a:cs typeface="Times New Roman"/>
                        </a:rPr>
                        <a:t>this.getColor</a:t>
                      </a:r>
                      <a:r>
                        <a:rPr lang="en-US" sz="1800" b="1" kern="100" dirty="0" smtClean="0">
                          <a:solidFill>
                            <a:srgbClr val="FF0000"/>
                          </a:solidFill>
                          <a:latin typeface="Times New Roman"/>
                          <a:ea typeface="宋体"/>
                          <a:cs typeface="Times New Roman"/>
                        </a:rPr>
                        <a:t>() + "，</a:t>
                      </a:r>
                      <a:r>
                        <a:rPr lang="zh-CN" altLang="en-US" sz="1800" b="1" kern="100" dirty="0" smtClean="0">
                          <a:solidFill>
                            <a:srgbClr val="FF0000"/>
                          </a:solidFill>
                          <a:latin typeface="Times New Roman"/>
                          <a:ea typeface="宋体"/>
                          <a:cs typeface="Times New Roman"/>
                        </a:rPr>
                        <a:t>棋子位置：</a:t>
                      </a:r>
                      <a:r>
                        <a:rPr lang="en-US" altLang="zh-CN" sz="1800" b="1" kern="100" dirty="0" smtClean="0">
                          <a:solidFill>
                            <a:srgbClr val="FF0000"/>
                          </a:solidFill>
                          <a:latin typeface="Times New Roman"/>
                          <a:ea typeface="宋体"/>
                          <a:cs typeface="Times New Roman"/>
                        </a:rPr>
                        <a:t>" + </a:t>
                      </a:r>
                      <a:r>
                        <a:rPr lang="en-US" sz="1800" b="1" kern="100" dirty="0" err="1" smtClean="0">
                          <a:solidFill>
                            <a:srgbClr val="FF0000"/>
                          </a:solidFill>
                          <a:latin typeface="Times New Roman"/>
                          <a:ea typeface="宋体"/>
                          <a:cs typeface="Times New Roman"/>
                        </a:rPr>
                        <a:t>coord.getX</a:t>
                      </a:r>
                      <a:r>
                        <a:rPr lang="en-US" sz="1800" b="1" kern="100" dirty="0" smtClean="0">
                          <a:solidFill>
                            <a:srgbClr val="FF0000"/>
                          </a:solidFill>
                          <a:latin typeface="Times New Roman"/>
                          <a:ea typeface="宋体"/>
                          <a:cs typeface="Times New Roman"/>
                        </a:rPr>
                        <a:t>() + "，" + </a:t>
                      </a:r>
                      <a:r>
                        <a:rPr lang="en-US" sz="1800" b="1" kern="100" dirty="0" err="1" smtClean="0">
                          <a:solidFill>
                            <a:srgbClr val="FF0000"/>
                          </a:solidFill>
                          <a:latin typeface="Times New Roman"/>
                          <a:ea typeface="宋体"/>
                          <a:cs typeface="Times New Roman"/>
                        </a:rPr>
                        <a:t>coord.getY</a:t>
                      </a:r>
                      <a:r>
                        <a:rPr lang="en-US" sz="1800" b="1" kern="100" dirty="0" smtClean="0">
                          <a:solidFill>
                            <a:srgbClr val="FF0000"/>
                          </a:solidFill>
                          <a:latin typeface="Times New Roman"/>
                          <a:ea typeface="宋体"/>
                          <a:cs typeface="Times New Roman"/>
                        </a:rPr>
                        <a:t>() );	</a:t>
                      </a:r>
                    </a:p>
                    <a:p>
                      <a:pPr algn="just">
                        <a:spcAft>
                          <a:spcPts val="0"/>
                        </a:spcAft>
                      </a:pPr>
                      <a:r>
                        <a:rPr lang="en-US" sz="1800" b="1" kern="100" baseline="0" dirty="0" smtClean="0">
                          <a:solidFill>
                            <a:srgbClr val="FF0000"/>
                          </a:solidFill>
                          <a:latin typeface="Times New Roman"/>
                          <a:ea typeface="宋体"/>
                          <a:cs typeface="Times New Roman"/>
                        </a:rPr>
                        <a:t>    </a:t>
                      </a:r>
                      <a:r>
                        <a:rPr lang="en-US" sz="1800" b="1" kern="100" dirty="0" smtClean="0">
                          <a:solidFill>
                            <a:srgbClr val="FF0000"/>
                          </a:solidFill>
                          <a:latin typeface="Times New Roman"/>
                          <a:ea typeface="宋体"/>
                          <a:cs typeface="Times New Roman"/>
                        </a:rPr>
                        <a:t>}</a:t>
                      </a:r>
                    </a:p>
                    <a:p>
                      <a:pPr algn="just">
                        <a:spcAft>
                          <a:spcPts val="0"/>
                        </a:spcAft>
                      </a:pPr>
                      <a:r>
                        <a:rPr lang="en-US" sz="1800" kern="100" dirty="0" smtClean="0">
                          <a:latin typeface="Times New Roman"/>
                          <a:ea typeface="宋体"/>
                          <a:cs typeface="Times New Roman"/>
                        </a:rPr>
                        <a:t>}</a:t>
                      </a:r>
                      <a:endParaRPr lang="en-US" sz="1800" kern="100" dirty="0">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F6F7"/>
                    </a:solidFill>
                  </a:tcPr>
                </a:tc>
              </a:tr>
            </a:tbl>
          </a:graphicData>
        </a:graphic>
      </p:graphicFrame>
    </p:spTree>
    <p:extLst>
      <p:ext uri="{BB962C8B-B14F-4D97-AF65-F5344CB8AC3E}">
        <p14:creationId xmlns:p14="http://schemas.microsoft.com/office/powerpoint/2010/main" val="3940948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838200" y="914400"/>
            <a:ext cx="7315200" cy="685800"/>
          </a:xfrm>
        </p:spPr>
        <p:txBody>
          <a:bodyPr/>
          <a:lstStyle/>
          <a:p>
            <a:pPr eaLnBrk="1" hangingPunct="1"/>
            <a:r>
              <a:rPr lang="zh-CN" altLang="en-US" smtClean="0"/>
              <a:t>单纯享元模式和复合享元模式</a:t>
            </a:r>
          </a:p>
        </p:txBody>
      </p:sp>
      <p:sp>
        <p:nvSpPr>
          <p:cNvPr id="1566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单纯享元模式</a:t>
            </a:r>
            <a:endParaRPr lang="en-US" altLang="zh-CN" smtClean="0"/>
          </a:p>
          <a:p>
            <a:pPr lvl="1" eaLnBrk="1" hangingPunct="1"/>
            <a:r>
              <a:rPr lang="zh-CN" altLang="en-US" smtClean="0">
                <a:solidFill>
                  <a:srgbClr val="FF3300"/>
                </a:solidFill>
              </a:rPr>
              <a:t>所有的具体享元类都是可以共享的</a:t>
            </a:r>
            <a:r>
              <a:rPr lang="zh-CN" altLang="en-US" smtClean="0"/>
              <a:t>，不存在非共享具体享元类</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566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5667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16300"/>
            <a:ext cx="774065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696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838200" y="914400"/>
            <a:ext cx="7315200" cy="685800"/>
          </a:xfrm>
        </p:spPr>
        <p:txBody>
          <a:bodyPr/>
          <a:lstStyle/>
          <a:p>
            <a:pPr eaLnBrk="1" hangingPunct="1"/>
            <a:r>
              <a:rPr lang="zh-CN" altLang="en-US" smtClean="0"/>
              <a:t>单纯享元模式和复合享元模式</a:t>
            </a:r>
          </a:p>
        </p:txBody>
      </p:sp>
      <p:sp>
        <p:nvSpPr>
          <p:cNvPr id="1576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复合享元模式</a:t>
            </a:r>
            <a:endParaRPr lang="en-US" altLang="zh-CN" smtClean="0"/>
          </a:p>
          <a:p>
            <a:pPr lvl="1" eaLnBrk="1" hangingPunct="1"/>
            <a:r>
              <a:rPr lang="zh-CN" altLang="en-US" sz="2000" smtClean="0"/>
              <a:t>将一些单纯享元对象</a:t>
            </a:r>
            <a:r>
              <a:rPr lang="zh-CN" altLang="en-US" sz="2000" smtClean="0">
                <a:solidFill>
                  <a:srgbClr val="FF3300"/>
                </a:solidFill>
              </a:rPr>
              <a:t>使用组合模式加以组合</a:t>
            </a:r>
            <a:endParaRPr lang="en-US" altLang="zh-CN" sz="2000" smtClean="0"/>
          </a:p>
          <a:p>
            <a:pPr lvl="1" eaLnBrk="1" hangingPunct="1"/>
            <a:r>
              <a:rPr lang="zh-CN" altLang="en-US" sz="2000" smtClean="0"/>
              <a:t>如果希望</a:t>
            </a:r>
            <a:r>
              <a:rPr lang="zh-CN" altLang="en-US" sz="2000" smtClean="0">
                <a:solidFill>
                  <a:srgbClr val="FF3300"/>
                </a:solidFill>
              </a:rPr>
              <a:t>为多个内部状态不同的享元对象设置相同的外部状态</a:t>
            </a:r>
            <a:r>
              <a:rPr lang="zh-CN" altLang="en-US" sz="2000" smtClean="0"/>
              <a:t>，可以考虑使用复合享元模式</a:t>
            </a:r>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577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5770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3665538"/>
            <a:ext cx="8081962" cy="288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505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838200" y="914400"/>
            <a:ext cx="7315200" cy="685800"/>
          </a:xfrm>
        </p:spPr>
        <p:txBody>
          <a:bodyPr/>
          <a:lstStyle/>
          <a:p>
            <a:pPr eaLnBrk="1" hangingPunct="1"/>
            <a:r>
              <a:rPr lang="zh-CN" altLang="en-US" dirty="0"/>
              <a:t>享元模式与</a:t>
            </a:r>
            <a:r>
              <a:rPr lang="en-US" altLang="zh-CN" dirty="0"/>
              <a:t>String</a:t>
            </a:r>
            <a:r>
              <a:rPr lang="zh-CN" altLang="en-US" dirty="0"/>
              <a:t>类</a:t>
            </a:r>
            <a:endParaRPr lang="zh-CN" altLang="en-US" dirty="0" smtClean="0"/>
          </a:p>
        </p:txBody>
      </p:sp>
      <p:sp>
        <p:nvSpPr>
          <p:cNvPr id="157699" name="Rectangle 3"/>
          <p:cNvSpPr>
            <a:spLocks noGrp="1" noChangeArrowheads="1"/>
          </p:cNvSpPr>
          <p:nvPr>
            <p:ph type="body" sz="half" idx="1"/>
          </p:nvPr>
        </p:nvSpPr>
        <p:spPr>
          <a:xfrm>
            <a:off x="381000" y="1752600"/>
            <a:ext cx="8229600" cy="4114800"/>
          </a:xfrm>
        </p:spPr>
        <p:txBody>
          <a:bodyPr/>
          <a:lstStyle/>
          <a:p>
            <a:pPr lvl="1" eaLnBrk="1" hangingPunct="1"/>
            <a:endParaRPr lang="en-US" altLang="zh-CN" sz="2000" dirty="0" smtClean="0"/>
          </a:p>
          <a:p>
            <a:pPr lvl="1" eaLnBrk="1" hangingPunct="1"/>
            <a:endParaRPr lang="zh-CN" altLang="en-US" sz="2000" dirty="0" smtClean="0"/>
          </a:p>
          <a:p>
            <a:pPr lvl="1" eaLnBrk="1" hangingPunct="1"/>
            <a:endParaRPr lang="en-US" altLang="zh-CN" dirty="0" smtClean="0"/>
          </a:p>
        </p:txBody>
      </p:sp>
      <p:sp>
        <p:nvSpPr>
          <p:cNvPr id="1577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92505417"/>
              </p:ext>
            </p:extLst>
          </p:nvPr>
        </p:nvGraphicFramePr>
        <p:xfrm>
          <a:off x="762000" y="1752600"/>
          <a:ext cx="4495800" cy="4876800"/>
        </p:xfrm>
        <a:graphic>
          <a:graphicData uri="http://schemas.openxmlformats.org/drawingml/2006/table">
            <a:tbl>
              <a:tblPr firstRow="1" firstCol="1" lastRow="1" lastCol="1" bandRow="1" bandCol="1">
                <a:tableStyleId>{5C22544A-7EE6-4342-B048-85BDC9FD1C3A}</a:tableStyleId>
              </a:tblPr>
              <a:tblGrid>
                <a:gridCol w="4495800"/>
              </a:tblGrid>
              <a:tr h="0">
                <a:tc>
                  <a:txBody>
                    <a:bodyPr/>
                    <a:lstStyle/>
                    <a:p>
                      <a:pPr algn="just">
                        <a:spcAft>
                          <a:spcPts val="0"/>
                        </a:spcAft>
                      </a:pPr>
                      <a:r>
                        <a:rPr lang="en-US" sz="2000" b="0" kern="0" dirty="0">
                          <a:solidFill>
                            <a:schemeClr val="tx1"/>
                          </a:solidFill>
                          <a:effectLst/>
                          <a:latin typeface="Times New Roman" panose="02020603050405020304" pitchFamily="18" charset="0"/>
                          <a:cs typeface="Times New Roman" panose="02020603050405020304" pitchFamily="18" charset="0"/>
                        </a:rPr>
                        <a:t>public class Demo {</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chemeClr val="tx1"/>
                          </a:solidFill>
                          <a:effectLst/>
                          <a:latin typeface="Times New Roman" panose="02020603050405020304" pitchFamily="18" charset="0"/>
                          <a:cs typeface="Times New Roman" panose="02020603050405020304" pitchFamily="18" charset="0"/>
                        </a:rPr>
                        <a:t>    </a:t>
                      </a:r>
                      <a:r>
                        <a:rPr lang="en-US" sz="2000" b="0" kern="0" dirty="0" smtClean="0">
                          <a:solidFill>
                            <a:schemeClr val="tx1"/>
                          </a:solidFill>
                          <a:effectLst/>
                          <a:latin typeface="Times New Roman" panose="02020603050405020304" pitchFamily="18" charset="0"/>
                          <a:cs typeface="Times New Roman" panose="02020603050405020304" pitchFamily="18" charset="0"/>
                        </a:rPr>
                        <a:t>public </a:t>
                      </a:r>
                      <a:r>
                        <a:rPr lang="en-US" sz="2000" b="0" kern="0" dirty="0">
                          <a:solidFill>
                            <a:schemeClr val="tx1"/>
                          </a:solidFill>
                          <a:effectLst/>
                          <a:latin typeface="Times New Roman" panose="02020603050405020304" pitchFamily="18" charset="0"/>
                          <a:cs typeface="Times New Roman" panose="02020603050405020304" pitchFamily="18" charset="0"/>
                        </a:rPr>
                        <a:t>static void main(String </a:t>
                      </a:r>
                      <a:r>
                        <a:rPr lang="en-US" sz="2000" b="0" kern="0" dirty="0" err="1">
                          <a:solidFill>
                            <a:schemeClr val="tx1"/>
                          </a:solidFill>
                          <a:effectLst/>
                          <a:latin typeface="Times New Roman" panose="02020603050405020304" pitchFamily="18" charset="0"/>
                          <a:cs typeface="Times New Roman" panose="02020603050405020304" pitchFamily="18" charset="0"/>
                        </a:rPr>
                        <a:t>args</a:t>
                      </a:r>
                      <a:r>
                        <a:rPr lang="en-US" sz="2000" b="0" kern="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rgbClr val="FF0000"/>
                          </a:solidFill>
                          <a:effectLst/>
                          <a:latin typeface="Times New Roman" panose="02020603050405020304" pitchFamily="18" charset="0"/>
                          <a:cs typeface="Times New Roman" panose="02020603050405020304" pitchFamily="18" charset="0"/>
                        </a:rPr>
                        <a:t>        </a:t>
                      </a:r>
                      <a:r>
                        <a:rPr lang="en-US" sz="2000" b="0" kern="0" dirty="0" smtClean="0">
                          <a:solidFill>
                            <a:srgbClr val="FF0000"/>
                          </a:solidFill>
                          <a:effectLst/>
                          <a:latin typeface="Times New Roman" panose="02020603050405020304" pitchFamily="18" charset="0"/>
                          <a:cs typeface="Times New Roman" panose="02020603050405020304" pitchFamily="18" charset="0"/>
                        </a:rPr>
                        <a:t>String </a:t>
                      </a:r>
                      <a:r>
                        <a:rPr lang="en-US" sz="2000" b="0" kern="0" dirty="0">
                          <a:solidFill>
                            <a:srgbClr val="FF0000"/>
                          </a:solidFill>
                          <a:effectLst/>
                          <a:latin typeface="Times New Roman" panose="02020603050405020304" pitchFamily="18" charset="0"/>
                          <a:cs typeface="Times New Roman" panose="02020603050405020304" pitchFamily="18" charset="0"/>
                        </a:rPr>
                        <a:t>str1 = "</a:t>
                      </a:r>
                      <a:r>
                        <a:rPr lang="en-US" sz="2000" b="0" kern="0" dirty="0" err="1">
                          <a:solidFill>
                            <a:srgbClr val="FF0000"/>
                          </a:solidFill>
                          <a:effectLst/>
                          <a:latin typeface="Times New Roman" panose="02020603050405020304" pitchFamily="18" charset="0"/>
                          <a:cs typeface="Times New Roman" panose="02020603050405020304" pitchFamily="18" charset="0"/>
                        </a:rPr>
                        <a:t>abcd</a:t>
                      </a:r>
                      <a:r>
                        <a:rPr lang="en-US" sz="2000" b="0" kern="0" dirty="0">
                          <a:solidFill>
                            <a:srgbClr val="FF0000"/>
                          </a:solidFill>
                          <a:effectLst/>
                          <a:latin typeface="Times New Roman" panose="02020603050405020304" pitchFamily="18" charset="0"/>
                          <a:cs typeface="Times New Roman" panose="02020603050405020304" pitchFamily="18" charset="0"/>
                        </a:rPr>
                        <a:t>";</a:t>
                      </a:r>
                      <a:endParaRPr lang="zh-CN" sz="2000" b="0" kern="100" dirty="0">
                        <a:solidFill>
                          <a:srgbClr val="FF0000"/>
                        </a:solidFill>
                        <a:effectLst/>
                        <a:latin typeface="Times New Roman" panose="02020603050405020304" pitchFamily="18" charset="0"/>
                        <a:cs typeface="Times New Roman" panose="02020603050405020304" pitchFamily="18" charset="0"/>
                      </a:endParaRPr>
                    </a:p>
                    <a:p>
                      <a:pPr algn="just">
                        <a:spcAft>
                          <a:spcPts val="0"/>
                        </a:spcAft>
                      </a:pPr>
                      <a:r>
                        <a:rPr lang="en-US" altLang="zh-CN" sz="2000" b="0" kern="0" baseline="0" dirty="0" smtClean="0">
                          <a:solidFill>
                            <a:srgbClr val="FF0000"/>
                          </a:solidFill>
                          <a:effectLst/>
                          <a:latin typeface="Times New Roman" panose="02020603050405020304" pitchFamily="18" charset="0"/>
                          <a:cs typeface="Times New Roman" panose="02020603050405020304" pitchFamily="18" charset="0"/>
                        </a:rPr>
                        <a:t>        </a:t>
                      </a:r>
                      <a:r>
                        <a:rPr lang="en-US" sz="2000" b="0" kern="0" dirty="0" smtClean="0">
                          <a:solidFill>
                            <a:srgbClr val="FF0000"/>
                          </a:solidFill>
                          <a:effectLst/>
                          <a:latin typeface="Times New Roman" panose="02020603050405020304" pitchFamily="18" charset="0"/>
                          <a:cs typeface="Times New Roman" panose="02020603050405020304" pitchFamily="18" charset="0"/>
                        </a:rPr>
                        <a:t>String </a:t>
                      </a:r>
                      <a:r>
                        <a:rPr lang="en-US" sz="2000" b="0" kern="0" dirty="0">
                          <a:solidFill>
                            <a:srgbClr val="FF0000"/>
                          </a:solidFill>
                          <a:effectLst/>
                          <a:latin typeface="Times New Roman" panose="02020603050405020304" pitchFamily="18" charset="0"/>
                          <a:cs typeface="Times New Roman" panose="02020603050405020304" pitchFamily="18" charset="0"/>
                        </a:rPr>
                        <a:t>str2 = "</a:t>
                      </a:r>
                      <a:r>
                        <a:rPr lang="en-US" sz="2000" b="0" kern="0" dirty="0" err="1">
                          <a:solidFill>
                            <a:srgbClr val="FF0000"/>
                          </a:solidFill>
                          <a:effectLst/>
                          <a:latin typeface="Times New Roman" panose="02020603050405020304" pitchFamily="18" charset="0"/>
                          <a:cs typeface="Times New Roman" panose="02020603050405020304" pitchFamily="18" charset="0"/>
                        </a:rPr>
                        <a:t>abcd</a:t>
                      </a:r>
                      <a:r>
                        <a:rPr lang="en-US" sz="2000" b="0" kern="0" dirty="0">
                          <a:solidFill>
                            <a:srgbClr val="FF0000"/>
                          </a:solidFill>
                          <a:effectLst/>
                          <a:latin typeface="Times New Roman" panose="02020603050405020304" pitchFamily="18" charset="0"/>
                          <a:cs typeface="Times New Roman" panose="02020603050405020304" pitchFamily="18" charset="0"/>
                        </a:rPr>
                        <a:t>";</a:t>
                      </a:r>
                      <a:endParaRPr lang="zh-CN" sz="2000" b="0" kern="100" dirty="0">
                        <a:solidFill>
                          <a:srgbClr val="FF0000"/>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rgbClr val="FF0000"/>
                          </a:solidFill>
                          <a:effectLst/>
                          <a:latin typeface="Times New Roman" panose="02020603050405020304" pitchFamily="18" charset="0"/>
                          <a:cs typeface="Times New Roman" panose="02020603050405020304" pitchFamily="18" charset="0"/>
                        </a:rPr>
                        <a:t>        </a:t>
                      </a:r>
                      <a:r>
                        <a:rPr lang="en-US" sz="2000" b="0" kern="0" dirty="0" smtClean="0">
                          <a:solidFill>
                            <a:srgbClr val="FF0000"/>
                          </a:solidFill>
                          <a:effectLst/>
                          <a:latin typeface="Times New Roman" panose="02020603050405020304" pitchFamily="18" charset="0"/>
                          <a:cs typeface="Times New Roman" panose="02020603050405020304" pitchFamily="18" charset="0"/>
                        </a:rPr>
                        <a:t>String </a:t>
                      </a:r>
                      <a:r>
                        <a:rPr lang="en-US" sz="2000" b="0" kern="0" dirty="0">
                          <a:solidFill>
                            <a:srgbClr val="FF0000"/>
                          </a:solidFill>
                          <a:effectLst/>
                          <a:latin typeface="Times New Roman" panose="02020603050405020304" pitchFamily="18" charset="0"/>
                          <a:cs typeface="Times New Roman" panose="02020603050405020304" pitchFamily="18" charset="0"/>
                        </a:rPr>
                        <a:t>str3 = "ab" + "cd";</a:t>
                      </a:r>
                      <a:endParaRPr lang="zh-CN" sz="2000" b="0" kern="100" dirty="0">
                        <a:solidFill>
                          <a:srgbClr val="FF0000"/>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rgbClr val="FF0000"/>
                          </a:solidFill>
                          <a:effectLst/>
                          <a:latin typeface="Times New Roman" panose="02020603050405020304" pitchFamily="18" charset="0"/>
                          <a:cs typeface="Times New Roman" panose="02020603050405020304" pitchFamily="18" charset="0"/>
                        </a:rPr>
                        <a:t>        </a:t>
                      </a:r>
                      <a:r>
                        <a:rPr lang="en-US" sz="2000" b="0" kern="0" dirty="0" smtClean="0">
                          <a:solidFill>
                            <a:srgbClr val="FF0000"/>
                          </a:solidFill>
                          <a:effectLst/>
                          <a:latin typeface="Times New Roman" panose="02020603050405020304" pitchFamily="18" charset="0"/>
                          <a:cs typeface="Times New Roman" panose="02020603050405020304" pitchFamily="18" charset="0"/>
                        </a:rPr>
                        <a:t>String </a:t>
                      </a:r>
                      <a:r>
                        <a:rPr lang="en-US" sz="2000" b="0" kern="0" dirty="0">
                          <a:solidFill>
                            <a:srgbClr val="FF0000"/>
                          </a:solidFill>
                          <a:effectLst/>
                          <a:latin typeface="Times New Roman" panose="02020603050405020304" pitchFamily="18" charset="0"/>
                          <a:cs typeface="Times New Roman" panose="02020603050405020304" pitchFamily="18" charset="0"/>
                        </a:rPr>
                        <a:t>str4 = "ab";</a:t>
                      </a:r>
                      <a:endParaRPr lang="zh-CN" sz="2000" b="0" kern="100" dirty="0">
                        <a:solidFill>
                          <a:srgbClr val="FF0000"/>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rgbClr val="FF0000"/>
                          </a:solidFill>
                          <a:effectLst/>
                          <a:latin typeface="Times New Roman" panose="02020603050405020304" pitchFamily="18" charset="0"/>
                          <a:cs typeface="Times New Roman" panose="02020603050405020304" pitchFamily="18" charset="0"/>
                        </a:rPr>
                        <a:t>        </a:t>
                      </a:r>
                      <a:r>
                        <a:rPr lang="en-US" sz="2000" b="0" kern="0" dirty="0" smtClean="0">
                          <a:solidFill>
                            <a:srgbClr val="FF0000"/>
                          </a:solidFill>
                          <a:effectLst/>
                          <a:latin typeface="Times New Roman" panose="02020603050405020304" pitchFamily="18" charset="0"/>
                          <a:cs typeface="Times New Roman" panose="02020603050405020304" pitchFamily="18" charset="0"/>
                        </a:rPr>
                        <a:t>str4 </a:t>
                      </a:r>
                      <a:r>
                        <a:rPr lang="en-US" sz="2000" b="0" kern="0" dirty="0">
                          <a:solidFill>
                            <a:srgbClr val="FF0000"/>
                          </a:solidFill>
                          <a:effectLst/>
                          <a:latin typeface="Times New Roman" panose="02020603050405020304" pitchFamily="18" charset="0"/>
                          <a:cs typeface="Times New Roman" panose="02020603050405020304" pitchFamily="18" charset="0"/>
                        </a:rPr>
                        <a:t>+= "cd";</a:t>
                      </a:r>
                      <a:endParaRPr lang="zh-CN" sz="2000" b="0" kern="100" dirty="0">
                        <a:solidFill>
                          <a:srgbClr val="FF0000"/>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chemeClr val="tx1"/>
                          </a:solidFill>
                          <a:effectLst/>
                          <a:latin typeface="Times New Roman" panose="02020603050405020304" pitchFamily="18" charset="0"/>
                          <a:cs typeface="Times New Roman" panose="02020603050405020304" pitchFamily="18" charset="0"/>
                        </a:rPr>
                        <a:t>        </a:t>
                      </a:r>
                      <a:r>
                        <a:rPr lang="en-US" sz="2000" b="0" kern="0" dirty="0" err="1" smtClean="0">
                          <a:solidFill>
                            <a:schemeClr val="tx1"/>
                          </a:solidFill>
                          <a:effectLst/>
                          <a:latin typeface="Times New Roman" panose="02020603050405020304" pitchFamily="18" charset="0"/>
                          <a:cs typeface="Times New Roman" panose="02020603050405020304" pitchFamily="18" charset="0"/>
                        </a:rPr>
                        <a:t>System.out.println</a:t>
                      </a:r>
                      <a:r>
                        <a:rPr lang="en-US" sz="2000" b="0" kern="0" dirty="0" smtClean="0">
                          <a:solidFill>
                            <a:schemeClr val="tx1"/>
                          </a:solidFill>
                          <a:effectLst/>
                          <a:latin typeface="Times New Roman" panose="02020603050405020304" pitchFamily="18" charset="0"/>
                          <a:cs typeface="Times New Roman" panose="02020603050405020304" pitchFamily="18" charset="0"/>
                        </a:rPr>
                        <a:t>(str1 </a:t>
                      </a:r>
                      <a:r>
                        <a:rPr lang="en-US" sz="2000" b="0" kern="0" dirty="0">
                          <a:solidFill>
                            <a:schemeClr val="tx1"/>
                          </a:solidFill>
                          <a:effectLst/>
                          <a:latin typeface="Times New Roman" panose="02020603050405020304" pitchFamily="18" charset="0"/>
                          <a:cs typeface="Times New Roman" panose="02020603050405020304" pitchFamily="18" charset="0"/>
                        </a:rPr>
                        <a:t>== str2);</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chemeClr val="tx1"/>
                          </a:solidFill>
                          <a:effectLst/>
                          <a:latin typeface="Times New Roman" panose="02020603050405020304" pitchFamily="18" charset="0"/>
                          <a:cs typeface="Times New Roman" panose="02020603050405020304" pitchFamily="18" charset="0"/>
                        </a:rPr>
                        <a:t>        </a:t>
                      </a:r>
                      <a:r>
                        <a:rPr lang="en-US" sz="2000" b="0" kern="0" dirty="0" err="1" smtClean="0">
                          <a:solidFill>
                            <a:schemeClr val="tx1"/>
                          </a:solidFill>
                          <a:effectLst/>
                          <a:latin typeface="Times New Roman" panose="02020603050405020304" pitchFamily="18" charset="0"/>
                          <a:cs typeface="Times New Roman" panose="02020603050405020304" pitchFamily="18" charset="0"/>
                        </a:rPr>
                        <a:t>System.out.println</a:t>
                      </a:r>
                      <a:r>
                        <a:rPr lang="en-US" sz="2000" b="0" kern="0" dirty="0" smtClean="0">
                          <a:solidFill>
                            <a:schemeClr val="tx1"/>
                          </a:solidFill>
                          <a:effectLst/>
                          <a:latin typeface="Times New Roman" panose="02020603050405020304" pitchFamily="18" charset="0"/>
                          <a:cs typeface="Times New Roman" panose="02020603050405020304" pitchFamily="18" charset="0"/>
                        </a:rPr>
                        <a:t>(str1 </a:t>
                      </a:r>
                      <a:r>
                        <a:rPr lang="en-US" sz="2000" b="0" kern="0" dirty="0">
                          <a:solidFill>
                            <a:schemeClr val="tx1"/>
                          </a:solidFill>
                          <a:effectLst/>
                          <a:latin typeface="Times New Roman" panose="02020603050405020304" pitchFamily="18" charset="0"/>
                          <a:cs typeface="Times New Roman" panose="02020603050405020304" pitchFamily="18" charset="0"/>
                        </a:rPr>
                        <a:t>== str3);</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chemeClr val="tx1"/>
                          </a:solidFill>
                          <a:effectLst/>
                          <a:latin typeface="Times New Roman" panose="02020603050405020304" pitchFamily="18" charset="0"/>
                          <a:cs typeface="Times New Roman" panose="02020603050405020304" pitchFamily="18" charset="0"/>
                        </a:rPr>
                        <a:t>        </a:t>
                      </a:r>
                      <a:r>
                        <a:rPr lang="en-US" sz="2000" b="0" kern="0" dirty="0" err="1" smtClean="0">
                          <a:solidFill>
                            <a:schemeClr val="tx1"/>
                          </a:solidFill>
                          <a:effectLst/>
                          <a:latin typeface="Times New Roman" panose="02020603050405020304" pitchFamily="18" charset="0"/>
                          <a:cs typeface="Times New Roman" panose="02020603050405020304" pitchFamily="18" charset="0"/>
                        </a:rPr>
                        <a:t>System.out.println</a:t>
                      </a:r>
                      <a:r>
                        <a:rPr lang="en-US" sz="2000" b="0" kern="0" dirty="0" smtClean="0">
                          <a:solidFill>
                            <a:schemeClr val="tx1"/>
                          </a:solidFill>
                          <a:effectLst/>
                          <a:latin typeface="Times New Roman" panose="02020603050405020304" pitchFamily="18" charset="0"/>
                          <a:cs typeface="Times New Roman" panose="02020603050405020304" pitchFamily="18" charset="0"/>
                        </a:rPr>
                        <a:t>(str1 </a:t>
                      </a:r>
                      <a:r>
                        <a:rPr lang="en-US" sz="2000" b="0" kern="0" dirty="0">
                          <a:solidFill>
                            <a:schemeClr val="tx1"/>
                          </a:solidFill>
                          <a:effectLst/>
                          <a:latin typeface="Times New Roman" panose="02020603050405020304" pitchFamily="18" charset="0"/>
                          <a:cs typeface="Times New Roman" panose="02020603050405020304" pitchFamily="18" charset="0"/>
                        </a:rPr>
                        <a:t>== str4);</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chemeClr val="tx1"/>
                          </a:solidFill>
                          <a:effectLst/>
                          <a:latin typeface="Times New Roman" panose="02020603050405020304" pitchFamily="18" charset="0"/>
                          <a:cs typeface="Times New Roman" panose="02020603050405020304" pitchFamily="18" charset="0"/>
                        </a:rPr>
                        <a:t>        </a:t>
                      </a:r>
                      <a:r>
                        <a:rPr lang="en-US" sz="2000" b="0" kern="0" dirty="0" smtClean="0">
                          <a:solidFill>
                            <a:schemeClr val="tx1"/>
                          </a:solidFill>
                          <a:effectLst/>
                          <a:latin typeface="Times New Roman" panose="02020603050405020304" pitchFamily="18" charset="0"/>
                          <a:cs typeface="Times New Roman" panose="02020603050405020304" pitchFamily="18" charset="0"/>
                        </a:rPr>
                        <a:t>str2 </a:t>
                      </a:r>
                      <a:r>
                        <a:rPr lang="en-US" sz="2000" b="0" kern="0" dirty="0">
                          <a:solidFill>
                            <a:schemeClr val="tx1"/>
                          </a:solidFill>
                          <a:effectLst/>
                          <a:latin typeface="Times New Roman" panose="02020603050405020304" pitchFamily="18" charset="0"/>
                          <a:cs typeface="Times New Roman" panose="02020603050405020304" pitchFamily="18" charset="0"/>
                        </a:rPr>
                        <a:t>+= "e";</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chemeClr val="tx1"/>
                          </a:solidFill>
                          <a:effectLst/>
                          <a:latin typeface="Times New Roman" panose="02020603050405020304" pitchFamily="18" charset="0"/>
                          <a:cs typeface="Times New Roman" panose="02020603050405020304" pitchFamily="18" charset="0"/>
                        </a:rPr>
                        <a:t>        </a:t>
                      </a:r>
                      <a:r>
                        <a:rPr lang="en-US" sz="2000" b="0" kern="0" dirty="0" err="1" smtClean="0">
                          <a:solidFill>
                            <a:schemeClr val="tx1"/>
                          </a:solidFill>
                          <a:effectLst/>
                          <a:latin typeface="Times New Roman" panose="02020603050405020304" pitchFamily="18" charset="0"/>
                          <a:cs typeface="Times New Roman" panose="02020603050405020304" pitchFamily="18" charset="0"/>
                        </a:rPr>
                        <a:t>System.out.println</a:t>
                      </a:r>
                      <a:r>
                        <a:rPr lang="en-US" sz="2000" b="0" kern="0" dirty="0" smtClean="0">
                          <a:solidFill>
                            <a:schemeClr val="tx1"/>
                          </a:solidFill>
                          <a:effectLst/>
                          <a:latin typeface="Times New Roman" panose="02020603050405020304" pitchFamily="18" charset="0"/>
                          <a:cs typeface="Times New Roman" panose="02020603050405020304" pitchFamily="18" charset="0"/>
                        </a:rPr>
                        <a:t>(str1 </a:t>
                      </a:r>
                      <a:r>
                        <a:rPr lang="en-US" sz="2000" b="0" kern="0" dirty="0">
                          <a:solidFill>
                            <a:schemeClr val="tx1"/>
                          </a:solidFill>
                          <a:effectLst/>
                          <a:latin typeface="Times New Roman" panose="02020603050405020304" pitchFamily="18" charset="0"/>
                          <a:cs typeface="Times New Roman" panose="02020603050405020304" pitchFamily="18" charset="0"/>
                        </a:rPr>
                        <a:t>== str2);</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baseline="0" dirty="0" smtClean="0">
                          <a:solidFill>
                            <a:schemeClr val="tx1"/>
                          </a:solidFill>
                          <a:effectLst/>
                          <a:latin typeface="Times New Roman" panose="02020603050405020304" pitchFamily="18" charset="0"/>
                          <a:cs typeface="Times New Roman" panose="02020603050405020304" pitchFamily="18" charset="0"/>
                        </a:rPr>
                        <a:t>    </a:t>
                      </a:r>
                      <a:r>
                        <a:rPr lang="en-US" sz="2000" b="0" kern="0" dirty="0" smtClean="0">
                          <a:solidFill>
                            <a:schemeClr val="tx1"/>
                          </a:solidFill>
                          <a:effectLst/>
                          <a:latin typeface="Times New Roman" panose="02020603050405020304" pitchFamily="18" charset="0"/>
                          <a:cs typeface="Times New Roman" panose="02020603050405020304" pitchFamily="18" charset="0"/>
                        </a:rPr>
                        <a:t>}</a:t>
                      </a:r>
                      <a:endParaRPr lang="zh-CN" sz="2000" b="0" kern="10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US" sz="2000" b="0" kern="0" dirty="0">
                          <a:solidFill>
                            <a:schemeClr val="tx1"/>
                          </a:solidFill>
                          <a:effectLst/>
                          <a:latin typeface="Times New Roman" panose="02020603050405020304" pitchFamily="18" charset="0"/>
                          <a:cs typeface="Times New Roman" panose="02020603050405020304" pitchFamily="18" charset="0"/>
                        </a:rPr>
                        <a:t>}</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4" name="矩形 3"/>
          <p:cNvSpPr/>
          <p:nvPr/>
        </p:nvSpPr>
        <p:spPr>
          <a:xfrm>
            <a:off x="7010400" y="2971800"/>
            <a:ext cx="11430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dirty="0">
                <a:solidFill>
                  <a:srgbClr val="FF0000"/>
                </a:solidFill>
              </a:rPr>
              <a:t>true</a:t>
            </a:r>
          </a:p>
          <a:p>
            <a:r>
              <a:rPr lang="zh-CN" altLang="en-US" sz="2400" dirty="0">
                <a:solidFill>
                  <a:srgbClr val="FF0000"/>
                </a:solidFill>
              </a:rPr>
              <a:t>true</a:t>
            </a:r>
          </a:p>
          <a:p>
            <a:r>
              <a:rPr lang="zh-CN" altLang="en-US" sz="2400" dirty="0"/>
              <a:t>false</a:t>
            </a:r>
          </a:p>
          <a:p>
            <a:r>
              <a:rPr lang="zh-CN" altLang="en-US" sz="2400" dirty="0"/>
              <a:t>false</a:t>
            </a:r>
          </a:p>
        </p:txBody>
      </p:sp>
      <p:sp>
        <p:nvSpPr>
          <p:cNvPr id="5" name="右箭头 4"/>
          <p:cNvSpPr/>
          <p:nvPr/>
        </p:nvSpPr>
        <p:spPr>
          <a:xfrm>
            <a:off x="5410200" y="3352800"/>
            <a:ext cx="1295400" cy="457200"/>
          </a:xfrm>
          <a:prstGeom prs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654121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914400"/>
            <a:ext cx="7315200" cy="685800"/>
          </a:xfrm>
        </p:spPr>
        <p:txBody>
          <a:bodyPr/>
          <a:lstStyle/>
          <a:p>
            <a:r>
              <a:rPr lang="zh-CN" altLang="en-US" smtClean="0"/>
              <a:t>享元模式的优缺点与适用环境</a:t>
            </a:r>
          </a:p>
        </p:txBody>
      </p:sp>
      <p:sp>
        <p:nvSpPr>
          <p:cNvPr id="158723"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mtClean="0"/>
              <a:t>可以</a:t>
            </a:r>
            <a:r>
              <a:rPr lang="zh-CN" altLang="en-US" smtClean="0">
                <a:solidFill>
                  <a:srgbClr val="FF3300"/>
                </a:solidFill>
              </a:rPr>
              <a:t>减少内存中对象的数量</a:t>
            </a:r>
            <a:r>
              <a:rPr lang="zh-CN" altLang="en-US" smtClean="0"/>
              <a:t>，使得</a:t>
            </a:r>
            <a:r>
              <a:rPr lang="zh-CN" altLang="en-US" smtClean="0">
                <a:solidFill>
                  <a:srgbClr val="FF3300"/>
                </a:solidFill>
              </a:rPr>
              <a:t>相同或者相似的对象在内存中只保存一份</a:t>
            </a:r>
            <a:r>
              <a:rPr lang="zh-CN" altLang="en-US" smtClean="0"/>
              <a:t>，从而</a:t>
            </a:r>
            <a:r>
              <a:rPr lang="zh-CN" altLang="en-US" smtClean="0">
                <a:solidFill>
                  <a:srgbClr val="FF3300"/>
                </a:solidFill>
              </a:rPr>
              <a:t>可以节约系统资源，提高系统性能</a:t>
            </a:r>
            <a:endParaRPr lang="en-US" altLang="zh-CN" smtClean="0">
              <a:solidFill>
                <a:srgbClr val="FF3300"/>
              </a:solidFill>
            </a:endParaRPr>
          </a:p>
          <a:p>
            <a:pPr lvl="1" eaLnBrk="1" hangingPunct="1"/>
            <a:r>
              <a:rPr lang="zh-CN" altLang="en-US" smtClean="0"/>
              <a:t>外部状态相对独立，而且不会影响其内部状态，从而使得</a:t>
            </a:r>
            <a:r>
              <a:rPr lang="zh-CN" altLang="en-US" smtClean="0">
                <a:solidFill>
                  <a:srgbClr val="FF3300"/>
                </a:solidFill>
              </a:rPr>
              <a:t>享元对象可以在不同的环境中被共享</a:t>
            </a:r>
          </a:p>
          <a:p>
            <a:pPr lvl="1" eaLnBrk="1" hangingPunct="1"/>
            <a:endParaRPr lang="en-US" altLang="zh-CN" smtClean="0"/>
          </a:p>
        </p:txBody>
      </p:sp>
      <p:sp>
        <p:nvSpPr>
          <p:cNvPr id="1587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587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54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838200" y="914400"/>
            <a:ext cx="7010400" cy="685800"/>
          </a:xfrm>
        </p:spPr>
        <p:txBody>
          <a:bodyPr/>
          <a:lstStyle/>
          <a:p>
            <a:r>
              <a:rPr lang="zh-CN" altLang="en-US" smtClean="0"/>
              <a:t>享元模式的优缺点与适用环境</a:t>
            </a:r>
          </a:p>
        </p:txBody>
      </p:sp>
      <p:sp>
        <p:nvSpPr>
          <p:cNvPr id="159747"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solidFill>
                  <a:srgbClr val="FF3300"/>
                </a:solidFill>
              </a:rPr>
              <a:t>使得系统变得复杂</a:t>
            </a:r>
            <a:r>
              <a:rPr lang="zh-CN" altLang="en-US" smtClean="0"/>
              <a:t>，需要分离出内部状态和外部状态，这</a:t>
            </a:r>
            <a:r>
              <a:rPr lang="zh-CN" altLang="en-US" smtClean="0">
                <a:solidFill>
                  <a:srgbClr val="FF3300"/>
                </a:solidFill>
              </a:rPr>
              <a:t>使得程序的逻辑复杂化</a:t>
            </a:r>
            <a:endParaRPr lang="en-US" altLang="zh-CN" smtClean="0">
              <a:solidFill>
                <a:srgbClr val="FF3300"/>
              </a:solidFill>
            </a:endParaRPr>
          </a:p>
          <a:p>
            <a:pPr lvl="1" eaLnBrk="1" hangingPunct="1"/>
            <a:r>
              <a:rPr lang="zh-CN" altLang="en-US" smtClean="0"/>
              <a:t>为了使对象可以共享，享元模式需要将享元对象的部分状态外部化，而</a:t>
            </a:r>
            <a:r>
              <a:rPr lang="zh-CN" altLang="en-US" smtClean="0">
                <a:solidFill>
                  <a:srgbClr val="FF3300"/>
                </a:solidFill>
              </a:rPr>
              <a:t>读取外部状态将使得运行时间变长</a:t>
            </a:r>
          </a:p>
          <a:p>
            <a:pPr lvl="1" eaLnBrk="1" hangingPunct="1"/>
            <a:endParaRPr lang="en-US" altLang="zh-CN" smtClean="0"/>
          </a:p>
        </p:txBody>
      </p:sp>
      <p:sp>
        <p:nvSpPr>
          <p:cNvPr id="1597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597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780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838200" y="914400"/>
            <a:ext cx="6934200" cy="685800"/>
          </a:xfrm>
        </p:spPr>
        <p:txBody>
          <a:bodyPr/>
          <a:lstStyle/>
          <a:p>
            <a:r>
              <a:rPr lang="zh-CN" altLang="en-US" smtClean="0"/>
              <a:t>享元模式的优缺点与适用环境</a:t>
            </a:r>
          </a:p>
        </p:txBody>
      </p:sp>
      <p:sp>
        <p:nvSpPr>
          <p:cNvPr id="160771" name="Rectangle 3"/>
          <p:cNvSpPr>
            <a:spLocks noGrp="1" noChangeArrowheads="1"/>
          </p:cNvSpPr>
          <p:nvPr>
            <p:ph type="body" sz="half" idx="1"/>
          </p:nvPr>
        </p:nvSpPr>
        <p:spPr>
          <a:xfrm>
            <a:off x="381000" y="1752600"/>
            <a:ext cx="6400800" cy="4419600"/>
          </a:xfrm>
        </p:spPr>
        <p:txBody>
          <a:bodyPr/>
          <a:lstStyle/>
          <a:p>
            <a:pPr eaLnBrk="1" hangingPunct="1"/>
            <a:r>
              <a:rPr lang="zh-CN" altLang="en-US" smtClean="0"/>
              <a:t>模式适用环境</a:t>
            </a:r>
            <a:endParaRPr lang="en-US" altLang="zh-CN" smtClean="0"/>
          </a:p>
          <a:p>
            <a:pPr lvl="1" eaLnBrk="1" hangingPunct="1"/>
            <a:r>
              <a:rPr lang="zh-CN" altLang="en-US" smtClean="0">
                <a:solidFill>
                  <a:srgbClr val="FF3300"/>
                </a:solidFill>
              </a:rPr>
              <a:t>一个系统有大量相同或者相似的对象</a:t>
            </a:r>
            <a:r>
              <a:rPr lang="zh-CN" altLang="en-US" smtClean="0"/>
              <a:t>，造成内存的大量耗费</a:t>
            </a:r>
            <a:endParaRPr lang="en-US" altLang="zh-CN" smtClean="0"/>
          </a:p>
          <a:p>
            <a:pPr lvl="1" eaLnBrk="1" hangingPunct="1"/>
            <a:r>
              <a:rPr lang="zh-CN" altLang="en-US" smtClean="0"/>
              <a:t>对象的</a:t>
            </a:r>
            <a:r>
              <a:rPr lang="zh-CN" altLang="en-US" smtClean="0">
                <a:solidFill>
                  <a:srgbClr val="FF3300"/>
                </a:solidFill>
              </a:rPr>
              <a:t>大部分状态都可以外部化</a:t>
            </a:r>
            <a:r>
              <a:rPr lang="zh-CN" altLang="en-US" smtClean="0"/>
              <a:t>，可以将这些外部状态传入对象中</a:t>
            </a:r>
            <a:endParaRPr lang="en-US" altLang="zh-CN" smtClean="0"/>
          </a:p>
          <a:p>
            <a:pPr lvl="1" eaLnBrk="1" hangingPunct="1"/>
            <a:r>
              <a:rPr lang="zh-CN" altLang="en-US" smtClean="0"/>
              <a:t>在使用享元模式时需要维护一个存储享元对象的享元池，而这需要耗费一定的系统资源，因此，</a:t>
            </a:r>
            <a:r>
              <a:rPr lang="zh-CN" altLang="en-US" smtClean="0">
                <a:solidFill>
                  <a:srgbClr val="FF3300"/>
                </a:solidFill>
              </a:rPr>
              <a:t>在需要多次重复使用享元对象时才值得使用享元模式</a:t>
            </a:r>
          </a:p>
          <a:p>
            <a:pPr lvl="1" eaLnBrk="1" hangingPunct="1"/>
            <a:endParaRPr lang="en-US" altLang="zh-CN" smtClean="0"/>
          </a:p>
        </p:txBody>
      </p:sp>
      <p:sp>
        <p:nvSpPr>
          <p:cNvPr id="1607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607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7660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89636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享元模式概述</a:t>
            </a:r>
          </a:p>
        </p:txBody>
      </p:sp>
      <p:sp>
        <p:nvSpPr>
          <p:cNvPr id="1361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动机</a:t>
            </a:r>
            <a:endParaRPr lang="en-US" altLang="zh-CN" smtClean="0"/>
          </a:p>
          <a:p>
            <a:pPr lvl="1" eaLnBrk="1" hangingPunct="1"/>
            <a:r>
              <a:rPr lang="zh-CN" altLang="en-US" smtClean="0"/>
              <a:t>如果一个软件系统</a:t>
            </a:r>
            <a:r>
              <a:rPr lang="zh-CN" altLang="en-US" smtClean="0">
                <a:solidFill>
                  <a:srgbClr val="FF3300"/>
                </a:solidFill>
              </a:rPr>
              <a:t>在运行时所创建的相同或相似对象数量太多，将导致运行代价过高，带来系统资源浪费、性能下降等问题</a:t>
            </a:r>
            <a:endParaRPr lang="en-US" altLang="zh-CN" smtClean="0">
              <a:solidFill>
                <a:srgbClr val="FF3300"/>
              </a:solidFill>
            </a:endParaRPr>
          </a:p>
          <a:p>
            <a:pPr lvl="1" eaLnBrk="1" hangingPunct="1"/>
            <a:r>
              <a:rPr lang="zh-CN" altLang="en-US" smtClean="0"/>
              <a:t>如何</a:t>
            </a:r>
            <a:r>
              <a:rPr lang="zh-CN" altLang="en-US" smtClean="0">
                <a:solidFill>
                  <a:srgbClr val="FF3300"/>
                </a:solidFill>
              </a:rPr>
              <a:t>避免系统中出现大量相同或相似的对象</a:t>
            </a:r>
            <a:r>
              <a:rPr lang="zh-CN" altLang="en-US" smtClean="0"/>
              <a:t>，同时又不影响客户端程序通过面向对象的方式对这些对象进行操作呢？</a:t>
            </a:r>
          </a:p>
        </p:txBody>
      </p:sp>
      <p:sp>
        <p:nvSpPr>
          <p:cNvPr id="1361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TextBox 5"/>
          <p:cNvSpPr txBox="1"/>
          <p:nvPr/>
        </p:nvSpPr>
        <p:spPr>
          <a:xfrm>
            <a:off x="2209800" y="5276671"/>
            <a:ext cx="4572000" cy="1200329"/>
          </a:xfrm>
          <a:prstGeom prst="rect">
            <a:avLst/>
          </a:prstGeom>
          <a:blipFill>
            <a:blip r:embed="rId2"/>
            <a:tile tx="0" ty="0" sx="100000" sy="100000" flip="none" algn="tl"/>
          </a:blipFill>
          <a:effectLst>
            <a:glow rad="139700">
              <a:schemeClr val="accent4">
                <a:satMod val="175000"/>
                <a:alpha val="40000"/>
              </a:schemeClr>
            </a:glow>
          </a:effectLst>
          <a:scene3d>
            <a:camera prst="orthographicFront"/>
            <a:lightRig rig="threePt" dir="t"/>
          </a:scene3d>
          <a:sp3d>
            <a:bevelT prst="angle"/>
          </a:sp3d>
        </p:spPr>
        <p:txBody>
          <a:bodyPr>
            <a:spAutoFit/>
          </a:bodyPr>
          <a:lstStyle/>
          <a:p>
            <a:pPr algn="ctr">
              <a:defRPr/>
            </a:pPr>
            <a:r>
              <a:rPr lang="zh-CN" altLang="en-US" sz="7200" b="1" dirty="0">
                <a:solidFill>
                  <a:srgbClr val="FFFF00"/>
                </a:solidFill>
                <a:effectLst>
                  <a:glow rad="139700">
                    <a:schemeClr val="accent4">
                      <a:satMod val="175000"/>
                      <a:alpha val="40000"/>
                    </a:schemeClr>
                  </a:glow>
                </a:effectLst>
                <a:latin typeface="Arial" charset="0"/>
              </a:rPr>
              <a:t>享元模式</a:t>
            </a:r>
          </a:p>
        </p:txBody>
      </p:sp>
    </p:spTree>
    <p:extLst>
      <p:ext uri="{BB962C8B-B14F-4D97-AF65-F5344CB8AC3E}">
        <p14:creationId xmlns:p14="http://schemas.microsoft.com/office/powerpoint/2010/main" val="2682249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享元模式概述</a:t>
            </a:r>
          </a:p>
        </p:txBody>
      </p:sp>
      <p:sp>
        <p:nvSpPr>
          <p:cNvPr id="13721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字符享元对象示意图</a:t>
            </a:r>
          </a:p>
        </p:txBody>
      </p:sp>
      <p:sp>
        <p:nvSpPr>
          <p:cNvPr id="13722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3200"/>
            <a:ext cx="55245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096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享元模式概述</a:t>
            </a:r>
          </a:p>
        </p:txBody>
      </p:sp>
      <p:sp>
        <p:nvSpPr>
          <p:cNvPr id="1382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solidFill>
                  <a:srgbClr val="FF3300"/>
                </a:solidFill>
              </a:rPr>
              <a:t>享元模式：</a:t>
            </a:r>
            <a:r>
              <a:rPr lang="zh-CN" altLang="en-US" smtClean="0"/>
              <a:t>通过</a:t>
            </a:r>
            <a:r>
              <a:rPr lang="zh-CN" altLang="en-US" smtClean="0">
                <a:solidFill>
                  <a:srgbClr val="FF3300"/>
                </a:solidFill>
              </a:rPr>
              <a:t>共享技术</a:t>
            </a:r>
            <a:r>
              <a:rPr lang="zh-CN" altLang="en-US" smtClean="0"/>
              <a:t>实现相同或相似对象的</a:t>
            </a:r>
            <a:r>
              <a:rPr lang="zh-CN" altLang="en-US" smtClean="0">
                <a:solidFill>
                  <a:srgbClr val="FF3300"/>
                </a:solidFill>
              </a:rPr>
              <a:t>重用</a:t>
            </a:r>
            <a:endParaRPr lang="en-US" altLang="zh-CN" smtClean="0">
              <a:solidFill>
                <a:srgbClr val="FF3300"/>
              </a:solidFill>
            </a:endParaRPr>
          </a:p>
          <a:p>
            <a:pPr lvl="1" eaLnBrk="1" hangingPunct="1"/>
            <a:r>
              <a:rPr lang="zh-CN" altLang="en-US" smtClean="0">
                <a:solidFill>
                  <a:srgbClr val="FF3300"/>
                </a:solidFill>
              </a:rPr>
              <a:t>享元池</a:t>
            </a:r>
            <a:r>
              <a:rPr lang="en-US" altLang="zh-CN" smtClean="0">
                <a:solidFill>
                  <a:srgbClr val="FF3300"/>
                </a:solidFill>
              </a:rPr>
              <a:t>(Flyweight Pool)</a:t>
            </a:r>
            <a:r>
              <a:rPr lang="zh-CN" altLang="en-US" smtClean="0">
                <a:solidFill>
                  <a:srgbClr val="FF3300"/>
                </a:solidFill>
              </a:rPr>
              <a:t>：</a:t>
            </a:r>
            <a:r>
              <a:rPr lang="zh-CN" altLang="en-US" smtClean="0"/>
              <a:t>存储共享实例对象的地方</a:t>
            </a:r>
            <a:endParaRPr lang="en-US" altLang="zh-CN" smtClean="0"/>
          </a:p>
          <a:p>
            <a:pPr lvl="1" eaLnBrk="1" hangingPunct="1"/>
            <a:endParaRPr lang="zh-CN" altLang="en-US" smtClean="0"/>
          </a:p>
        </p:txBody>
      </p:sp>
      <p:sp>
        <p:nvSpPr>
          <p:cNvPr id="1382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382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7600"/>
            <a:ext cx="68580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253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享元模式概述</a:t>
            </a:r>
          </a:p>
        </p:txBody>
      </p:sp>
      <p:sp>
        <p:nvSpPr>
          <p:cNvPr id="139267" name="Rectangle 3"/>
          <p:cNvSpPr>
            <a:spLocks noGrp="1" noChangeArrowheads="1"/>
          </p:cNvSpPr>
          <p:nvPr>
            <p:ph type="body" sz="half" idx="1"/>
          </p:nvPr>
        </p:nvSpPr>
        <p:spPr>
          <a:xfrm>
            <a:off x="381000" y="1752600"/>
            <a:ext cx="8229600" cy="4724400"/>
          </a:xfrm>
        </p:spPr>
        <p:txBody>
          <a:bodyPr/>
          <a:lstStyle/>
          <a:p>
            <a:pPr eaLnBrk="1" hangingPunct="1"/>
            <a:r>
              <a:rPr lang="zh-CN" altLang="en-US" smtClean="0"/>
              <a:t>分析</a:t>
            </a:r>
            <a:endParaRPr lang="en-US" altLang="zh-CN" smtClean="0"/>
          </a:p>
          <a:p>
            <a:pPr lvl="1" eaLnBrk="1" hangingPunct="1"/>
            <a:r>
              <a:rPr lang="zh-CN" altLang="en-US" smtClean="0">
                <a:solidFill>
                  <a:srgbClr val="0070C0"/>
                </a:solidFill>
              </a:rPr>
              <a:t>内部状态</a:t>
            </a:r>
            <a:r>
              <a:rPr lang="en-US" altLang="zh-CN" smtClean="0">
                <a:solidFill>
                  <a:srgbClr val="0070C0"/>
                </a:solidFill>
              </a:rPr>
              <a:t>(Intrinsic State)</a:t>
            </a:r>
            <a:r>
              <a:rPr lang="zh-CN" altLang="en-US" smtClean="0">
                <a:solidFill>
                  <a:srgbClr val="0070C0"/>
                </a:solidFill>
              </a:rPr>
              <a:t>：</a:t>
            </a:r>
            <a:r>
              <a:rPr lang="zh-CN" altLang="en-US" smtClean="0">
                <a:solidFill>
                  <a:srgbClr val="FF3300"/>
                </a:solidFill>
              </a:rPr>
              <a:t>存储在享元对象内部并且不会随环境改变而改变的状态</a:t>
            </a:r>
            <a:r>
              <a:rPr lang="zh-CN" altLang="en-US" smtClean="0"/>
              <a:t>，</a:t>
            </a:r>
            <a:r>
              <a:rPr lang="zh-CN" altLang="en-US" smtClean="0">
                <a:solidFill>
                  <a:srgbClr val="FF3300"/>
                </a:solidFill>
              </a:rPr>
              <a:t>内部状态可以共享</a:t>
            </a:r>
            <a:r>
              <a:rPr lang="zh-CN" altLang="en-US" smtClean="0"/>
              <a:t>（例如：字符的内容）</a:t>
            </a:r>
            <a:endParaRPr lang="en-US" altLang="zh-CN" smtClean="0"/>
          </a:p>
          <a:p>
            <a:pPr lvl="1" eaLnBrk="1" hangingPunct="1"/>
            <a:r>
              <a:rPr lang="zh-CN" altLang="en-US" smtClean="0">
                <a:solidFill>
                  <a:srgbClr val="0070C0"/>
                </a:solidFill>
              </a:rPr>
              <a:t>外部状态</a:t>
            </a:r>
            <a:r>
              <a:rPr lang="en-US" altLang="zh-CN" smtClean="0">
                <a:solidFill>
                  <a:srgbClr val="0070C0"/>
                </a:solidFill>
              </a:rPr>
              <a:t>(Extrinsic State)</a:t>
            </a:r>
            <a:r>
              <a:rPr lang="zh-CN" altLang="en-US" smtClean="0">
                <a:solidFill>
                  <a:srgbClr val="0070C0"/>
                </a:solidFill>
              </a:rPr>
              <a:t>：</a:t>
            </a:r>
            <a:r>
              <a:rPr lang="zh-CN" altLang="en-US" smtClean="0">
                <a:solidFill>
                  <a:srgbClr val="FF3300"/>
                </a:solidFill>
              </a:rPr>
              <a:t>随环境改变而改变的、不可以共享的状态</a:t>
            </a:r>
            <a:r>
              <a:rPr lang="zh-CN" altLang="en-US" smtClean="0"/>
              <a:t>。享元对象的外部状态通常</a:t>
            </a:r>
            <a:r>
              <a:rPr lang="zh-CN" altLang="en-US" smtClean="0">
                <a:solidFill>
                  <a:srgbClr val="FF3300"/>
                </a:solidFill>
              </a:rPr>
              <a:t>由客户端保存</a:t>
            </a:r>
            <a:r>
              <a:rPr lang="zh-CN" altLang="en-US" smtClean="0"/>
              <a:t>，并在享元对象被创建之后，需要使用的时候再</a:t>
            </a:r>
            <a:r>
              <a:rPr lang="zh-CN" altLang="en-US" smtClean="0">
                <a:solidFill>
                  <a:srgbClr val="FF3300"/>
                </a:solidFill>
              </a:rPr>
              <a:t>传入到享元对象内部</a:t>
            </a:r>
            <a:r>
              <a:rPr lang="zh-CN" altLang="en-US" smtClean="0"/>
              <a:t>。一个外部状态与另一个外部状态之间是</a:t>
            </a:r>
            <a:r>
              <a:rPr lang="zh-CN" altLang="en-US" smtClean="0">
                <a:solidFill>
                  <a:srgbClr val="FF3300"/>
                </a:solidFill>
              </a:rPr>
              <a:t>相互独立</a:t>
            </a:r>
            <a:r>
              <a:rPr lang="zh-CN" altLang="en-US" smtClean="0"/>
              <a:t>的（例如：字符的颜色和大小）</a:t>
            </a:r>
          </a:p>
        </p:txBody>
      </p:sp>
      <p:sp>
        <p:nvSpPr>
          <p:cNvPr id="1392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53458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享元模式概述</a:t>
            </a:r>
          </a:p>
        </p:txBody>
      </p:sp>
      <p:sp>
        <p:nvSpPr>
          <p:cNvPr id="140291" name="Rectangle 3"/>
          <p:cNvSpPr>
            <a:spLocks noGrp="1" noChangeArrowheads="1"/>
          </p:cNvSpPr>
          <p:nvPr>
            <p:ph type="body" sz="half" idx="1"/>
          </p:nvPr>
        </p:nvSpPr>
        <p:spPr>
          <a:xfrm>
            <a:off x="381000" y="1752600"/>
            <a:ext cx="8229600" cy="4724400"/>
          </a:xfrm>
        </p:spPr>
        <p:txBody>
          <a:bodyPr/>
          <a:lstStyle/>
          <a:p>
            <a:pPr eaLnBrk="1" hangingPunct="1"/>
            <a:r>
              <a:rPr lang="zh-CN" altLang="en-US" smtClean="0"/>
              <a:t>原理</a:t>
            </a:r>
            <a:endParaRPr lang="en-US" altLang="zh-CN" smtClean="0"/>
          </a:p>
          <a:p>
            <a:pPr lvl="1" eaLnBrk="1" hangingPunct="1"/>
            <a:r>
              <a:rPr lang="en-US" altLang="zh-CN" smtClean="0"/>
              <a:t>(1) </a:t>
            </a:r>
            <a:r>
              <a:rPr lang="zh-CN" altLang="en-US" smtClean="0"/>
              <a:t>将</a:t>
            </a:r>
            <a:r>
              <a:rPr lang="zh-CN" altLang="en-US" smtClean="0">
                <a:solidFill>
                  <a:srgbClr val="FF3300"/>
                </a:solidFill>
              </a:rPr>
              <a:t>具有相同内部状态</a:t>
            </a:r>
            <a:r>
              <a:rPr lang="zh-CN" altLang="en-US" smtClean="0"/>
              <a:t>的对象存储在</a:t>
            </a:r>
            <a:r>
              <a:rPr lang="zh-CN" altLang="en-US" smtClean="0">
                <a:solidFill>
                  <a:srgbClr val="FF3300"/>
                </a:solidFill>
              </a:rPr>
              <a:t>享元池</a:t>
            </a:r>
            <a:r>
              <a:rPr lang="zh-CN" altLang="en-US" smtClean="0"/>
              <a:t>中，享元池中的对象是可以实现共享的</a:t>
            </a:r>
            <a:endParaRPr lang="en-US" altLang="zh-CN" smtClean="0"/>
          </a:p>
          <a:p>
            <a:pPr lvl="1" eaLnBrk="1" hangingPunct="1"/>
            <a:r>
              <a:rPr lang="en-US" altLang="zh-CN" smtClean="0"/>
              <a:t>(2) </a:t>
            </a:r>
            <a:r>
              <a:rPr lang="zh-CN" altLang="en-US" smtClean="0"/>
              <a:t>需要的时候</a:t>
            </a:r>
            <a:r>
              <a:rPr lang="zh-CN" altLang="en-US" smtClean="0">
                <a:solidFill>
                  <a:srgbClr val="FF3300"/>
                </a:solidFill>
              </a:rPr>
              <a:t>将对象从享元池中取出</a:t>
            </a:r>
            <a:r>
              <a:rPr lang="zh-CN" altLang="en-US" smtClean="0"/>
              <a:t>，即可实现对象的</a:t>
            </a:r>
            <a:r>
              <a:rPr lang="zh-CN" altLang="en-US" smtClean="0">
                <a:solidFill>
                  <a:srgbClr val="FF3300"/>
                </a:solidFill>
              </a:rPr>
              <a:t>复用</a:t>
            </a:r>
            <a:endParaRPr lang="en-US" altLang="zh-CN" smtClean="0">
              <a:solidFill>
                <a:srgbClr val="FF3300"/>
              </a:solidFill>
            </a:endParaRPr>
          </a:p>
          <a:p>
            <a:pPr lvl="1" eaLnBrk="1" hangingPunct="1"/>
            <a:r>
              <a:rPr lang="en-US" altLang="zh-CN" smtClean="0"/>
              <a:t>(3) </a:t>
            </a:r>
            <a:r>
              <a:rPr lang="zh-CN" altLang="en-US" smtClean="0"/>
              <a:t>通过向取出的对象</a:t>
            </a:r>
            <a:r>
              <a:rPr lang="zh-CN" altLang="en-US" smtClean="0">
                <a:solidFill>
                  <a:srgbClr val="FF3300"/>
                </a:solidFill>
              </a:rPr>
              <a:t>注入不同的外部状态</a:t>
            </a:r>
            <a:r>
              <a:rPr lang="zh-CN" altLang="en-US" smtClean="0"/>
              <a:t>，可以得到一系列</a:t>
            </a:r>
            <a:r>
              <a:rPr lang="zh-CN" altLang="en-US" smtClean="0">
                <a:solidFill>
                  <a:srgbClr val="FF3300"/>
                </a:solidFill>
              </a:rPr>
              <a:t>相似的对象</a:t>
            </a:r>
            <a:r>
              <a:rPr lang="zh-CN" altLang="en-US" smtClean="0"/>
              <a:t>，而这些对象在内存中实际上只存储一份</a:t>
            </a:r>
          </a:p>
        </p:txBody>
      </p:sp>
      <p:sp>
        <p:nvSpPr>
          <p:cNvPr id="1402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21423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享元模式概述</a:t>
            </a:r>
          </a:p>
        </p:txBody>
      </p:sp>
      <p:sp>
        <p:nvSpPr>
          <p:cNvPr id="1413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享元模式的定义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buFont typeface="Wingdings" panose="05000000000000000000" pitchFamily="2" charset="2"/>
              <a:buNone/>
            </a:pPr>
            <a:endParaRPr lang="en-US" altLang="zh-CN" smtClean="0">
              <a:solidFill>
                <a:srgbClr val="FF3300"/>
              </a:solidFill>
            </a:endParaRPr>
          </a:p>
          <a:p>
            <a:pPr lvl="1" eaLnBrk="1" hangingPunct="1"/>
            <a:r>
              <a:rPr lang="zh-CN" altLang="en-US" smtClean="0">
                <a:solidFill>
                  <a:srgbClr val="FF3300"/>
                </a:solidFill>
              </a:rPr>
              <a:t>对象行为型</a:t>
            </a:r>
            <a:r>
              <a:rPr lang="zh-CN" altLang="en-US" smtClean="0"/>
              <a:t>模式</a:t>
            </a:r>
          </a:p>
        </p:txBody>
      </p:sp>
      <p:sp>
        <p:nvSpPr>
          <p:cNvPr id="1413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1981200"/>
        </p:xfrm>
        <a:graphic>
          <a:graphicData uri="http://schemas.openxmlformats.org/drawingml/2006/table">
            <a:tbl>
              <a:tblPr/>
              <a:tblGrid>
                <a:gridCol w="8305800"/>
              </a:tblGrid>
              <a:tr h="1981200">
                <a:tc>
                  <a:txBody>
                    <a:bodyPr/>
                    <a:lstStyle/>
                    <a:p>
                      <a:pPr indent="262255" algn="just">
                        <a:spcAft>
                          <a:spcPts val="0"/>
                        </a:spcAft>
                      </a:pPr>
                      <a:r>
                        <a:rPr lang="zh-CN" altLang="en-US" sz="2400" b="1" kern="100" dirty="0" smtClean="0">
                          <a:latin typeface="Times New Roman"/>
                          <a:ea typeface="宋体"/>
                          <a:cs typeface="Times New Roman"/>
                        </a:rPr>
                        <a:t>享元模式</a:t>
                      </a:r>
                      <a:r>
                        <a:rPr lang="zh-CN" sz="2400" b="1" kern="100" dirty="0" smtClean="0">
                          <a:latin typeface="Times New Roman"/>
                          <a:ea typeface="宋体"/>
                          <a:cs typeface="Times New Roman"/>
                        </a:rPr>
                        <a:t>：</a:t>
                      </a:r>
                      <a:r>
                        <a:rPr lang="zh-CN" altLang="en-US" sz="2400" kern="100" dirty="0" smtClean="0">
                          <a:latin typeface="Times New Roman"/>
                          <a:ea typeface="宋体"/>
                          <a:cs typeface="Times New Roman"/>
                        </a:rPr>
                        <a:t>运用</a:t>
                      </a:r>
                      <a:r>
                        <a:rPr lang="zh-CN" altLang="en-US" sz="2400" b="1" kern="100" dirty="0" smtClean="0">
                          <a:solidFill>
                            <a:srgbClr val="FF3300"/>
                          </a:solidFill>
                          <a:latin typeface="Times New Roman"/>
                          <a:ea typeface="宋体"/>
                          <a:cs typeface="Times New Roman"/>
                        </a:rPr>
                        <a:t>共享技术</a:t>
                      </a:r>
                      <a:r>
                        <a:rPr lang="zh-CN" altLang="en-US" sz="2400" kern="100" dirty="0" smtClean="0">
                          <a:latin typeface="Times New Roman"/>
                          <a:ea typeface="宋体"/>
                          <a:cs typeface="Times New Roman"/>
                        </a:rPr>
                        <a:t>有效地支持大量细粒度对象的复用。</a:t>
                      </a:r>
                      <a:endParaRPr lang="en-US" altLang="zh-CN" sz="2400" kern="100" dirty="0" smtClean="0">
                        <a:latin typeface="Times New Roman"/>
                        <a:ea typeface="宋体"/>
                        <a:cs typeface="Times New Roman"/>
                      </a:endParaRPr>
                    </a:p>
                    <a:p>
                      <a:pPr indent="262255" algn="just">
                        <a:spcAft>
                          <a:spcPts val="0"/>
                        </a:spcAft>
                      </a:pPr>
                      <a:endParaRPr lang="zh-CN" sz="2400" kern="100" dirty="0">
                        <a:latin typeface="Times New Roman"/>
                        <a:ea typeface="宋体"/>
                        <a:cs typeface="Times New Roman"/>
                      </a:endParaRPr>
                    </a:p>
                    <a:p>
                      <a:pPr indent="267970" algn="just">
                        <a:spcAft>
                          <a:spcPts val="0"/>
                        </a:spcAft>
                      </a:pPr>
                      <a:r>
                        <a:rPr lang="en-US" sz="2400" b="1" kern="100" dirty="0" smtClean="0">
                          <a:latin typeface="Times New Roman"/>
                          <a:ea typeface="宋体"/>
                          <a:cs typeface="Times New Roman"/>
                        </a:rPr>
                        <a:t>Flyweight Pattern: </a:t>
                      </a:r>
                      <a:r>
                        <a:rPr lang="en-US" sz="2400" b="0" kern="100" dirty="0" smtClean="0">
                          <a:latin typeface="Times New Roman"/>
                          <a:ea typeface="宋体"/>
                          <a:cs typeface="Times New Roman"/>
                        </a:rPr>
                        <a:t>Use </a:t>
                      </a:r>
                      <a:r>
                        <a:rPr lang="en-US" sz="2400" b="1" kern="100" dirty="0" smtClean="0">
                          <a:solidFill>
                            <a:srgbClr val="FF3300"/>
                          </a:solidFill>
                          <a:latin typeface="Times New Roman"/>
                          <a:ea typeface="宋体"/>
                          <a:cs typeface="Times New Roman"/>
                        </a:rPr>
                        <a:t>sharing</a:t>
                      </a:r>
                      <a:r>
                        <a:rPr lang="en-US" sz="2400" b="0" kern="100" dirty="0" smtClean="0">
                          <a:latin typeface="Times New Roman"/>
                          <a:ea typeface="宋体"/>
                          <a:cs typeface="Times New Roman"/>
                        </a:rPr>
                        <a:t> to support large numbers of fine-grained objects efficiently.</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477191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838200" y="914400"/>
            <a:ext cx="6324600" cy="685800"/>
          </a:xfrm>
        </p:spPr>
        <p:txBody>
          <a:bodyPr/>
          <a:lstStyle/>
          <a:p>
            <a:pPr eaLnBrk="1" hangingPunct="1"/>
            <a:r>
              <a:rPr lang="zh-CN" altLang="en-US" smtClean="0"/>
              <a:t>享元模式概述</a:t>
            </a:r>
          </a:p>
        </p:txBody>
      </p:sp>
      <p:sp>
        <p:nvSpPr>
          <p:cNvPr id="1423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享元模式的定义</a:t>
            </a:r>
            <a:endParaRPr lang="en-US" altLang="zh-CN" smtClean="0"/>
          </a:p>
          <a:p>
            <a:pPr lvl="1" eaLnBrk="1" hangingPunct="1"/>
            <a:r>
              <a:rPr lang="zh-CN" altLang="en-US" smtClean="0"/>
              <a:t>又称为</a:t>
            </a:r>
            <a:r>
              <a:rPr lang="zh-CN" altLang="en-US" smtClean="0">
                <a:solidFill>
                  <a:srgbClr val="FF3300"/>
                </a:solidFill>
              </a:rPr>
              <a:t>轻量级模式</a:t>
            </a:r>
          </a:p>
          <a:p>
            <a:pPr lvl="1" eaLnBrk="1" hangingPunct="1"/>
            <a:r>
              <a:rPr lang="zh-CN" altLang="en-US" smtClean="0"/>
              <a:t>要求能够被共享的对象必须是</a:t>
            </a:r>
            <a:r>
              <a:rPr lang="zh-CN" altLang="en-US" smtClean="0">
                <a:solidFill>
                  <a:srgbClr val="FF3300"/>
                </a:solidFill>
              </a:rPr>
              <a:t>细粒度对象</a:t>
            </a:r>
          </a:p>
        </p:txBody>
      </p:sp>
      <p:sp>
        <p:nvSpPr>
          <p:cNvPr id="1423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42341"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659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1854</TotalTime>
  <Words>1541</Words>
  <Application>Microsoft Office PowerPoint</Application>
  <PresentationFormat>全屏显示(4:3)</PresentationFormat>
  <Paragraphs>235</Paragraphs>
  <Slides>29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Design Patterns</vt:lpstr>
      <vt:lpstr>大纲</vt:lpstr>
      <vt:lpstr>享元模式概述</vt:lpstr>
      <vt:lpstr>享元模式概述</vt:lpstr>
      <vt:lpstr>享元模式概述</vt:lpstr>
      <vt:lpstr>享元模式概述</vt:lpstr>
      <vt:lpstr>享元模式概述</vt:lpstr>
      <vt:lpstr>享元模式概述</vt:lpstr>
      <vt:lpstr>享元模式概述</vt:lpstr>
      <vt:lpstr>享元模式的结构与实现</vt:lpstr>
      <vt:lpstr>享元模式的结构与实现</vt:lpstr>
      <vt:lpstr>享元模式的结构与实现</vt:lpstr>
      <vt:lpstr>享元模式的结构与实现</vt:lpstr>
      <vt:lpstr>享元模式的结构与实现</vt:lpstr>
      <vt:lpstr>享元模式的结构与实现</vt:lpstr>
      <vt:lpstr>享元模式的应用实例</vt:lpstr>
      <vt:lpstr>享元模式的应用实例</vt:lpstr>
      <vt:lpstr>享元模式的应用实例</vt:lpstr>
      <vt:lpstr>享元模式的应用实例</vt:lpstr>
      <vt:lpstr>有外部状态的享元模式</vt:lpstr>
      <vt:lpstr>有外部状态的享元模式</vt:lpstr>
      <vt:lpstr>有外部状态的享元模式</vt:lpstr>
      <vt:lpstr>单纯享元模式和复合享元模式</vt:lpstr>
      <vt:lpstr>单纯享元模式和复合享元模式</vt:lpstr>
      <vt:lpstr>享元模式与String类</vt:lpstr>
      <vt:lpstr>享元模式的优缺点与适用环境</vt:lpstr>
      <vt:lpstr>享元模式的优缺点与适用环境</vt:lpstr>
      <vt:lpstr>享元模式的优缺点与适用环境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783</cp:revision>
  <cp:lastPrinted>1601-01-01T00:00:00Z</cp:lastPrinted>
  <dcterms:created xsi:type="dcterms:W3CDTF">1601-01-01T00:00:00Z</dcterms:created>
  <dcterms:modified xsi:type="dcterms:W3CDTF">2018-04-05T15:08:58Z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